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Lst>
  <p:notesMasterIdLst>
    <p:notesMasterId r:id="rId76"/>
  </p:notesMasterIdLst>
  <p:handoutMasterIdLst>
    <p:handoutMasterId r:id="rId77"/>
  </p:handoutMasterIdLst>
  <p:sldIdLst>
    <p:sldId id="315" r:id="rId3"/>
    <p:sldId id="316" r:id="rId4"/>
    <p:sldId id="340" r:id="rId5"/>
    <p:sldId id="579" r:id="rId6"/>
    <p:sldId id="580" r:id="rId7"/>
    <p:sldId id="581" r:id="rId8"/>
    <p:sldId id="582" r:id="rId9"/>
    <p:sldId id="583" r:id="rId10"/>
    <p:sldId id="584" r:id="rId11"/>
    <p:sldId id="585" r:id="rId12"/>
    <p:sldId id="317" r:id="rId13"/>
    <p:sldId id="291" r:id="rId14"/>
    <p:sldId id="591" r:id="rId15"/>
    <p:sldId id="592" r:id="rId16"/>
    <p:sldId id="593" r:id="rId17"/>
    <p:sldId id="594" r:id="rId18"/>
    <p:sldId id="595" r:id="rId19"/>
    <p:sldId id="429" r:id="rId20"/>
    <p:sldId id="451" r:id="rId21"/>
    <p:sldId id="602" r:id="rId22"/>
    <p:sldId id="603" r:id="rId23"/>
    <p:sldId id="604" r:id="rId24"/>
    <p:sldId id="605" r:id="rId25"/>
    <p:sldId id="606" r:id="rId26"/>
    <p:sldId id="607" r:id="rId27"/>
    <p:sldId id="608" r:id="rId28"/>
    <p:sldId id="469" r:id="rId29"/>
    <p:sldId id="521" r:id="rId30"/>
    <p:sldId id="615" r:id="rId31"/>
    <p:sldId id="616" r:id="rId32"/>
    <p:sldId id="617" r:id="rId33"/>
    <p:sldId id="619" r:id="rId34"/>
    <p:sldId id="620" r:id="rId35"/>
    <p:sldId id="621" r:id="rId36"/>
    <p:sldId id="622" r:id="rId37"/>
    <p:sldId id="470" r:id="rId38"/>
    <p:sldId id="542" r:id="rId39"/>
    <p:sldId id="627" r:id="rId40"/>
    <p:sldId id="628" r:id="rId41"/>
    <p:sldId id="643" r:id="rId42"/>
    <p:sldId id="644" r:id="rId43"/>
    <p:sldId id="645" r:id="rId44"/>
    <p:sldId id="646" r:id="rId45"/>
    <p:sldId id="471" r:id="rId46"/>
    <p:sldId id="554" r:id="rId47"/>
    <p:sldId id="651" r:id="rId48"/>
    <p:sldId id="652" r:id="rId49"/>
    <p:sldId id="653" r:id="rId50"/>
    <p:sldId id="654" r:id="rId51"/>
    <p:sldId id="655" r:id="rId52"/>
    <p:sldId id="656" r:id="rId53"/>
    <p:sldId id="657" r:id="rId54"/>
    <p:sldId id="658" r:id="rId55"/>
    <p:sldId id="659" r:id="rId56"/>
    <p:sldId id="660" r:id="rId57"/>
    <p:sldId id="661" r:id="rId58"/>
    <p:sldId id="662" r:id="rId59"/>
    <p:sldId id="663" r:id="rId60"/>
    <p:sldId id="664" r:id="rId61"/>
    <p:sldId id="665" r:id="rId62"/>
    <p:sldId id="666" r:id="rId63"/>
    <p:sldId id="667" r:id="rId64"/>
    <p:sldId id="668" r:id="rId65"/>
    <p:sldId id="669" r:id="rId66"/>
    <p:sldId id="670" r:id="rId67"/>
    <p:sldId id="671" r:id="rId68"/>
    <p:sldId id="672" r:id="rId69"/>
    <p:sldId id="673" r:id="rId70"/>
    <p:sldId id="674" r:id="rId71"/>
    <p:sldId id="675" r:id="rId72"/>
    <p:sldId id="676" r:id="rId73"/>
    <p:sldId id="677" r:id="rId74"/>
    <p:sldId id="573" r:id="rId75"/>
  </p:sldIdLst>
  <p:sldSz cx="12192000" cy="6858000"/>
  <p:notesSz cx="6858000" cy="9144000"/>
  <p:custDataLst>
    <p:tags r:id="rId7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10">
          <p15:clr>
            <a:srgbClr val="A4A3A4"/>
          </p15:clr>
        </p15:guide>
        <p15:guide id="2" pos="386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A268"/>
    <a:srgbClr val="FDC065"/>
    <a:srgbClr val="EE8844"/>
    <a:srgbClr val="FFF9F3"/>
    <a:srgbClr val="FFF5EB"/>
    <a:srgbClr val="FFFBF7"/>
    <a:srgbClr val="FC8445"/>
    <a:srgbClr val="FD9761"/>
    <a:srgbClr val="485A8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111" d="100"/>
          <a:sy n="111" d="100"/>
        </p:scale>
        <p:origin x="660" y="114"/>
      </p:cViewPr>
      <p:guideLst>
        <p:guide orient="horz" pos="2010"/>
        <p:guide pos="3865"/>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commentAuthors" Target="commentAuthor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ags" Target="tags/tag1.xml"/><Relationship Id="rId8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pitchFamily="34" charset="-122"/>
                <a:ea typeface="微软雅黑" panose="020B0503020204020204" pitchFamily="34" charset="-122"/>
              </a:rPr>
              <a:t>2024/9/4</a:t>
            </a:fld>
            <a:endParaRPr lang="zh-CN" altLang="en-US">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pitchFamily="34" charset="-122"/>
                <a:ea typeface="微软雅黑" panose="020B0503020204020204" pitchFamily="34" charset="-122"/>
              </a:rPr>
              <a:t>‹#›</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1AC49D05-6128-4D0D-A32A-06A5E73B386C}" type="datetimeFigureOut">
              <a:rPr lang="zh-CN" altLang="en-US" smtClean="0"/>
              <a:t>2024/9/4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5849F42C-2DAE-424C-A4B8-3140182C3E9F}"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slideMaster" Target="../slideMasters/slideMaster1.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31.xml"/><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slideMaster" Target="../slideMasters/slideMaster1.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tags" Target="../tags/tag34.xml"/><Relationship Id="rId5" Type="http://schemas.openxmlformats.org/officeDocument/2006/relationships/tags" Target="../tags/tag28.xml"/><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slideMaster" Target="../slideMasters/slideMaster2.xml"/><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tags" Target="../tags/tag47.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tags" Target="../tags/tag46.xml"/><Relationship Id="rId5" Type="http://schemas.openxmlformats.org/officeDocument/2006/relationships/tags" Target="../tags/tag40.xml"/><Relationship Id="rId10" Type="http://schemas.openxmlformats.org/officeDocument/2006/relationships/tags" Target="../tags/tag45.xml"/><Relationship Id="rId4" Type="http://schemas.openxmlformats.org/officeDocument/2006/relationships/tags" Target="../tags/tag39.xml"/><Relationship Id="rId9" Type="http://schemas.openxmlformats.org/officeDocument/2006/relationships/tags" Target="../tags/tag4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50.xml"/><Relationship Id="rId7" Type="http://schemas.openxmlformats.org/officeDocument/2006/relationships/tags" Target="../tags/tag54.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56.xml"/><Relationship Id="rId1" Type="http://schemas.openxmlformats.org/officeDocument/2006/relationships/tags" Target="../tags/tag5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64.xml"/><Relationship Id="rId3" Type="http://schemas.openxmlformats.org/officeDocument/2006/relationships/tags" Target="../tags/tag59.xml"/><Relationship Id="rId7" Type="http://schemas.openxmlformats.org/officeDocument/2006/relationships/tags" Target="../tags/tag63.xml"/><Relationship Id="rId12" Type="http://schemas.openxmlformats.org/officeDocument/2006/relationships/slideMaster" Target="../slideMasters/slideMaster2.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5" Type="http://schemas.openxmlformats.org/officeDocument/2006/relationships/tags" Target="../tags/tag61.xml"/><Relationship Id="rId10" Type="http://schemas.openxmlformats.org/officeDocument/2006/relationships/tags" Target="../tags/tag66.xml"/><Relationship Id="rId4" Type="http://schemas.openxmlformats.org/officeDocument/2006/relationships/tags" Target="../tags/tag60.xml"/><Relationship Id="rId9" Type="http://schemas.openxmlformats.org/officeDocument/2006/relationships/tags" Target="../tags/tag65.xml"/></Relationships>
</file>

<file path=ppt/slideLayouts/_rels/slideLayout3.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7.xml"/><Relationship Id="rId7" Type="http://schemas.openxmlformats.org/officeDocument/2006/relationships/tags" Target="../tags/tag2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971" y="-1330"/>
            <a:ext cx="12192000" cy="6857093"/>
            <a:chOff x="0" y="-13"/>
            <a:chExt cx="19198" cy="10814"/>
          </a:xfrm>
        </p:grpSpPr>
        <p:sp>
          <p:nvSpPr>
            <p:cNvPr id="2" name="矩形 1"/>
            <p:cNvSpPr/>
            <p:nvPr>
              <p:custDataLst>
                <p:tags r:id="rId4"/>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5"/>
              </p:custDataLst>
            </p:nvPr>
          </p:nvGrpSpPr>
          <p:grpSpPr>
            <a:xfrm>
              <a:off x="0" y="-13"/>
              <a:ext cx="19199" cy="10814"/>
              <a:chOff x="0" y="-13"/>
              <a:chExt cx="19199" cy="10814"/>
            </a:xfrm>
          </p:grpSpPr>
          <p:sp>
            <p:nvSpPr>
              <p:cNvPr id="5" name="任意多边形 4"/>
              <p:cNvSpPr/>
              <p:nvPr>
                <p:custDataLst>
                  <p:tags r:id="rId6"/>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7" name="任意多边形 6"/>
              <p:cNvSpPr/>
              <p:nvPr>
                <p:custDataLst>
                  <p:tags r:id="rId7"/>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8"/>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9"/>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4" name="任意多边形 3"/>
              <p:cNvSpPr/>
              <p:nvPr>
                <p:custDataLst>
                  <p:tags r:id="rId10"/>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1"/>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2"/>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16" name="日期占位符 15"/>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17" name="页脚占位符 16"/>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6" name="副标题 3"/>
          <p:cNvSpPr>
            <a:spLocks noGrp="1"/>
          </p:cNvSpPr>
          <p:nvPr>
            <p:ph type="subTitle" idx="3" hasCustomPrompt="1"/>
            <p:custDataLst>
              <p:tags r:id="rId2"/>
            </p:custDataLst>
          </p:nvPr>
        </p:nvSpPr>
        <p:spPr>
          <a:xfrm>
            <a:off x="1652270" y="3227234"/>
            <a:ext cx="8889429" cy="1642416"/>
          </a:xfrm>
        </p:spPr>
        <p:txBody>
          <a:bodyPr vert="horz" wrap="square" lIns="0" tIns="0" rIns="0" bIns="0" rtlCol="0" anchor="t" anchorCtr="0">
            <a:normAutofit/>
          </a:bodyPr>
          <a:lstStyle>
            <a:lvl1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2400" b="0" i="0" u="none" strike="noStrike" kern="1200" cap="none" spc="0" normalizeH="0" baseline="0" noProof="0" dirty="0">
                <a:ln>
                  <a:noFill/>
                </a:ln>
                <a:solidFill>
                  <a:schemeClr val="lt1"/>
                </a:solidFill>
                <a:effectLst/>
                <a:uLnTx/>
                <a:uFillTx/>
                <a:latin typeface="Arial" panose="020B0604020202020204" pitchFamily="34" charset="0"/>
                <a:ea typeface="微软雅黑" panose="020B0503020204020204" pitchFamily="34" charset="-122"/>
                <a:cs typeface="微软雅黑" panose="020B0503020204020204" pitchFamily="34" charset="-122"/>
                <a:sym typeface="+mn-ea"/>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8" name="标题 4"/>
          <p:cNvSpPr>
            <a:spLocks noGrp="1"/>
          </p:cNvSpPr>
          <p:nvPr>
            <p:ph type="ctrTitle" idx="2" hasCustomPrompt="1"/>
            <p:custDataLst>
              <p:tags r:id="rId3"/>
            </p:custDataLst>
          </p:nvPr>
        </p:nvSpPr>
        <p:spPr>
          <a:xfrm>
            <a:off x="1652270" y="1988349"/>
            <a:ext cx="8890064" cy="1099820"/>
          </a:xfrm>
        </p:spPr>
        <p:txBody>
          <a:bodyPr vert="horz" wrap="square" lIns="0" tIns="0" rIns="0" bIns="0" rtlCol="0" anchor="b" anchorCtr="0">
            <a:normAutofit lnSpcReduction="10000"/>
          </a:bodyPr>
          <a:lstStyle>
            <a:lvl1pPr marL="0" marR="0" algn="ctr" defTabSz="914400" rtl="0" eaLnBrk="1" fontAlgn="auto" latinLnBrk="0" hangingPunct="1">
              <a:lnSpc>
                <a:spcPct val="100000"/>
              </a:lnSpc>
              <a:spcBef>
                <a:spcPct val="0"/>
              </a:spcBef>
              <a:buClrTx/>
              <a:buSzTx/>
              <a:buFontTx/>
              <a:buNone/>
              <a:defRPr kumimoji="0" lang="zh-CN" altLang="en-US" sz="7145" b="1" i="0" u="none" strike="noStrike" kern="1200" cap="none" spc="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6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第六节  教学媒体选用技能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椭圆 10"/>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椭圆 9"/>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8" name="页脚占位符 7"/>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9" name="灯片编号占位符 8"/>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3" name="页脚占位符 2"/>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971" y="-1330"/>
            <a:ext cx="12192000" cy="6857093"/>
            <a:chOff x="0" y="-13"/>
            <a:chExt cx="19198" cy="10814"/>
          </a:xfrm>
        </p:grpSpPr>
        <p:sp>
          <p:nvSpPr>
            <p:cNvPr id="6" name="矩形 5"/>
            <p:cNvSpPr/>
            <p:nvPr>
              <p:custDataLst>
                <p:tags r:id="rId3"/>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4"/>
              </p:custDataLst>
            </p:nvPr>
          </p:nvGrpSpPr>
          <p:grpSpPr>
            <a:xfrm>
              <a:off x="0" y="-13"/>
              <a:ext cx="19199" cy="10814"/>
              <a:chOff x="0" y="-13"/>
              <a:chExt cx="19199" cy="10814"/>
            </a:xfrm>
          </p:grpSpPr>
          <p:sp>
            <p:nvSpPr>
              <p:cNvPr id="7" name="任意多边形 6"/>
              <p:cNvSpPr/>
              <p:nvPr>
                <p:custDataLst>
                  <p:tags r:id="rId5"/>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8" name="任意多边形 7"/>
              <p:cNvSpPr/>
              <p:nvPr>
                <p:custDataLst>
                  <p:tags r:id="rId6"/>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7"/>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8"/>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7" name="任意多边形 16"/>
              <p:cNvSpPr/>
              <p:nvPr>
                <p:custDataLst>
                  <p:tags r:id="rId9"/>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0"/>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1"/>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标题 1"/>
          <p:cNvSpPr>
            <a:spLocks noGrp="1"/>
          </p:cNvSpPr>
          <p:nvPr>
            <p:ph type="title" hasCustomPrompt="1"/>
            <p:custDataLst>
              <p:tags r:id="rId2"/>
            </p:custDataLst>
          </p:nvPr>
        </p:nvSpPr>
        <p:spPr>
          <a:xfrm>
            <a:off x="1652270" y="1786364"/>
            <a:ext cx="8890064" cy="1200150"/>
          </a:xfrm>
        </p:spPr>
        <p:txBody>
          <a:bodyPr vert="horz" wrap="square" lIns="0" tIns="0" rIns="0" bIns="0" rtlCol="0" anchor="b" anchorCtr="0">
            <a:normAutofit/>
          </a:bodyPr>
          <a:lstStyle>
            <a:lvl1pPr marL="0" marR="0" algn="ctr" defTabSz="914400" rtl="0" eaLnBrk="1" fontAlgn="auto" latinLnBrk="0" hangingPunct="1">
              <a:lnSpc>
                <a:spcPct val="100000"/>
              </a:lnSpc>
              <a:spcBef>
                <a:spcPct val="0"/>
              </a:spcBef>
              <a:buClrTx/>
              <a:buSzTx/>
              <a:buFontTx/>
              <a:buNone/>
              <a:defRPr kumimoji="0" lang="zh-CN" altLang="en-US" sz="7000" b="1" i="0" u="none" strike="noStrike" kern="1200" cap="none" spc="100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971" y="-1330"/>
            <a:ext cx="12192000" cy="6857093"/>
            <a:chOff x="0" y="-13"/>
            <a:chExt cx="19198" cy="10814"/>
          </a:xfrm>
        </p:grpSpPr>
        <p:sp>
          <p:nvSpPr>
            <p:cNvPr id="2" name="矩形 1"/>
            <p:cNvSpPr/>
            <p:nvPr>
              <p:custDataLst>
                <p:tags r:id="rId4"/>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5"/>
              </p:custDataLst>
            </p:nvPr>
          </p:nvGrpSpPr>
          <p:grpSpPr>
            <a:xfrm>
              <a:off x="0" y="-13"/>
              <a:ext cx="19199" cy="10814"/>
              <a:chOff x="0" y="-13"/>
              <a:chExt cx="19199" cy="10814"/>
            </a:xfrm>
          </p:grpSpPr>
          <p:sp>
            <p:nvSpPr>
              <p:cNvPr id="5" name="任意多边形 4"/>
              <p:cNvSpPr/>
              <p:nvPr>
                <p:custDataLst>
                  <p:tags r:id="rId6"/>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7" name="任意多边形 6"/>
              <p:cNvSpPr/>
              <p:nvPr>
                <p:custDataLst>
                  <p:tags r:id="rId7"/>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8"/>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9"/>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4" name="任意多边形 3"/>
              <p:cNvSpPr/>
              <p:nvPr>
                <p:custDataLst>
                  <p:tags r:id="rId10"/>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1"/>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2"/>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16" name="日期占位符 15"/>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17" name="页脚占位符 16"/>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6" name="副标题 3"/>
          <p:cNvSpPr>
            <a:spLocks noGrp="1"/>
          </p:cNvSpPr>
          <p:nvPr>
            <p:ph type="subTitle" idx="3" hasCustomPrompt="1"/>
            <p:custDataLst>
              <p:tags r:id="rId2"/>
            </p:custDataLst>
          </p:nvPr>
        </p:nvSpPr>
        <p:spPr>
          <a:xfrm>
            <a:off x="1652270" y="3227234"/>
            <a:ext cx="8889429" cy="1642416"/>
          </a:xfrm>
        </p:spPr>
        <p:txBody>
          <a:bodyPr vert="horz" wrap="square" lIns="0" tIns="0" rIns="0" bIns="0" rtlCol="0" anchor="t" anchorCtr="0">
            <a:normAutofit/>
          </a:bodyPr>
          <a:lstStyle>
            <a:lvl1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2400" b="0" i="0" u="none" strike="noStrike" kern="1200" cap="none" spc="0" normalizeH="0" baseline="0" noProof="0" dirty="0">
                <a:ln>
                  <a:noFill/>
                </a:ln>
                <a:solidFill>
                  <a:schemeClr val="lt1"/>
                </a:solidFill>
                <a:effectLst/>
                <a:uLnTx/>
                <a:uFillTx/>
                <a:latin typeface="Arial" panose="020B0604020202020204" pitchFamily="34" charset="0"/>
                <a:ea typeface="微软雅黑" panose="020B0503020204020204" pitchFamily="34" charset="-122"/>
                <a:cs typeface="微软雅黑" panose="020B0503020204020204" pitchFamily="34" charset="-122"/>
                <a:sym typeface="+mn-ea"/>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8" name="标题 4"/>
          <p:cNvSpPr>
            <a:spLocks noGrp="1"/>
          </p:cNvSpPr>
          <p:nvPr>
            <p:ph type="ctrTitle" idx="2" hasCustomPrompt="1"/>
            <p:custDataLst>
              <p:tags r:id="rId3"/>
            </p:custDataLst>
          </p:nvPr>
        </p:nvSpPr>
        <p:spPr>
          <a:xfrm>
            <a:off x="1652270" y="1988349"/>
            <a:ext cx="8890064" cy="1099820"/>
          </a:xfrm>
        </p:spPr>
        <p:txBody>
          <a:bodyPr vert="horz" wrap="square" lIns="0" tIns="0" rIns="0" bIns="0" rtlCol="0" anchor="b" anchorCtr="0">
            <a:normAutofit lnSpcReduction="10000"/>
          </a:bodyPr>
          <a:lstStyle>
            <a:lvl1pPr marL="0" marR="0" algn="ctr" defTabSz="914400" rtl="0" eaLnBrk="1" fontAlgn="auto" latinLnBrk="0" hangingPunct="1">
              <a:lnSpc>
                <a:spcPct val="100000"/>
              </a:lnSpc>
              <a:spcBef>
                <a:spcPct val="0"/>
              </a:spcBef>
              <a:buClrTx/>
              <a:buSzTx/>
              <a:buFontTx/>
              <a:buNone/>
              <a:defRPr kumimoji="0" lang="zh-CN" altLang="en-US" sz="7145" b="1" i="0" u="none" strike="noStrike" kern="1200" cap="none" spc="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215153" y="1926412"/>
            <a:ext cx="3235350" cy="2998815"/>
            <a:chOff x="1429674" y="1397214"/>
            <a:chExt cx="4080177" cy="3781412"/>
          </a:xfrm>
        </p:grpSpPr>
        <p:sp>
          <p:nvSpPr>
            <p:cNvPr id="3" name="椭圆 2"/>
            <p:cNvSpPr/>
            <p:nvPr>
              <p:custDataLst>
                <p:tags r:id="rId6"/>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7"/>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8" name="椭圆 7"/>
          <p:cNvSpPr/>
          <p:nvPr>
            <p:custDataLst>
              <p:tags r:id="rId2"/>
            </p:custDataLst>
          </p:nvPr>
        </p:nvSpPr>
        <p:spPr>
          <a:xfrm>
            <a:off x="1147191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3"/>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副标题 2"/>
          <p:cNvSpPr>
            <a:spLocks noGrp="1"/>
          </p:cNvSpPr>
          <p:nvPr>
            <p:ph type="subTitle" idx="3" hasCustomPrompt="1"/>
            <p:custDataLst>
              <p:tags r:id="rId4"/>
            </p:custDataLst>
          </p:nvPr>
        </p:nvSpPr>
        <p:spPr>
          <a:xfrm>
            <a:off x="4521236" y="2976598"/>
            <a:ext cx="6857365" cy="825334"/>
          </a:xfrm>
        </p:spPr>
        <p:txBody>
          <a:bodyPr vert="horz" wrap="square" lIns="0" tIns="0" rIns="0" bIns="0" rtlCol="0">
            <a:normAutofit lnSpcReduction="10000"/>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11" name="标题 3"/>
          <p:cNvSpPr>
            <a:spLocks noGrp="1"/>
          </p:cNvSpPr>
          <p:nvPr>
            <p:ph type="ctrTitle" idx="2" hasCustomPrompt="1"/>
            <p:custDataLst>
              <p:tags r:id="rId5"/>
            </p:custDataLst>
          </p:nvPr>
        </p:nvSpPr>
        <p:spPr>
          <a:xfrm>
            <a:off x="4521236" y="2000603"/>
            <a:ext cx="6858000" cy="845820"/>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5500"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旗黑-85S" panose="00020600040101010101" pitchFamily="18" charset="-122"/>
                <a:cs typeface="+mj-cs"/>
                <a:sym typeface="+mn-ea"/>
              </a:defRPr>
            </a:lvl1pPr>
          </a:lstStyle>
          <a:p>
            <a:pPr lvl="0"/>
            <a:r>
              <a:rPr>
                <a:sym typeface="+mn-ea"/>
              </a:rPr>
              <a:t>编辑标题</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5"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第一节  导入技能</a:t>
            </a:r>
          </a:p>
        </p:txBody>
      </p:sp>
      <p:sp>
        <p:nvSpPr>
          <p:cNvPr id="14"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第二节  强化技能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第三节  课堂组织管理技能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第四节  试误技能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5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第五节  结束技能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6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第六节  教学媒体选用技能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椭圆 10"/>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椭圆 9"/>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8" name="页脚占位符 7"/>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9" name="灯片编号占位符 8"/>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3" name="页脚占位符 2"/>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971" y="-1330"/>
            <a:ext cx="12192000" cy="6857093"/>
            <a:chOff x="0" y="-13"/>
            <a:chExt cx="19198" cy="10814"/>
          </a:xfrm>
        </p:grpSpPr>
        <p:sp>
          <p:nvSpPr>
            <p:cNvPr id="6" name="矩形 5"/>
            <p:cNvSpPr/>
            <p:nvPr>
              <p:custDataLst>
                <p:tags r:id="rId3"/>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4"/>
              </p:custDataLst>
            </p:nvPr>
          </p:nvGrpSpPr>
          <p:grpSpPr>
            <a:xfrm>
              <a:off x="0" y="-13"/>
              <a:ext cx="19199" cy="10814"/>
              <a:chOff x="0" y="-13"/>
              <a:chExt cx="19199" cy="10814"/>
            </a:xfrm>
          </p:grpSpPr>
          <p:sp>
            <p:nvSpPr>
              <p:cNvPr id="7" name="任意多边形 6"/>
              <p:cNvSpPr/>
              <p:nvPr>
                <p:custDataLst>
                  <p:tags r:id="rId5"/>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8" name="任意多边形 7"/>
              <p:cNvSpPr/>
              <p:nvPr>
                <p:custDataLst>
                  <p:tags r:id="rId6"/>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7"/>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8"/>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7" name="任意多边形 16"/>
              <p:cNvSpPr/>
              <p:nvPr>
                <p:custDataLst>
                  <p:tags r:id="rId9"/>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0"/>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1"/>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标题 1"/>
          <p:cNvSpPr>
            <a:spLocks noGrp="1"/>
          </p:cNvSpPr>
          <p:nvPr>
            <p:ph type="title" hasCustomPrompt="1"/>
            <p:custDataLst>
              <p:tags r:id="rId2"/>
            </p:custDataLst>
          </p:nvPr>
        </p:nvSpPr>
        <p:spPr>
          <a:xfrm>
            <a:off x="1652270" y="1786364"/>
            <a:ext cx="8890064" cy="1200150"/>
          </a:xfrm>
        </p:spPr>
        <p:txBody>
          <a:bodyPr vert="horz" wrap="square" lIns="0" tIns="0" rIns="0" bIns="0" rtlCol="0" anchor="b" anchorCtr="0">
            <a:normAutofit/>
          </a:bodyPr>
          <a:lstStyle>
            <a:lvl1pPr marL="0" marR="0" algn="ctr" defTabSz="914400" rtl="0" eaLnBrk="1" fontAlgn="auto" latinLnBrk="0" hangingPunct="1">
              <a:lnSpc>
                <a:spcPct val="100000"/>
              </a:lnSpc>
              <a:spcBef>
                <a:spcPct val="0"/>
              </a:spcBef>
              <a:buClrTx/>
              <a:buSzTx/>
              <a:buFontTx/>
              <a:buNone/>
              <a:defRPr kumimoji="0" lang="zh-CN" altLang="en-US" sz="7000" b="1" i="0" u="none" strike="noStrike" kern="1200" cap="none" spc="100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215153" y="1926412"/>
            <a:ext cx="3235350" cy="2998815"/>
            <a:chOff x="1429674" y="1397214"/>
            <a:chExt cx="4080177" cy="3781412"/>
          </a:xfrm>
        </p:grpSpPr>
        <p:sp>
          <p:nvSpPr>
            <p:cNvPr id="3" name="椭圆 2"/>
            <p:cNvSpPr/>
            <p:nvPr>
              <p:custDataLst>
                <p:tags r:id="rId6"/>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7"/>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8" name="椭圆 7"/>
          <p:cNvSpPr/>
          <p:nvPr>
            <p:custDataLst>
              <p:tags r:id="rId2"/>
            </p:custDataLst>
          </p:nvPr>
        </p:nvSpPr>
        <p:spPr>
          <a:xfrm>
            <a:off x="1147191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3"/>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副标题 2"/>
          <p:cNvSpPr>
            <a:spLocks noGrp="1"/>
          </p:cNvSpPr>
          <p:nvPr>
            <p:ph type="subTitle" idx="3" hasCustomPrompt="1"/>
            <p:custDataLst>
              <p:tags r:id="rId4"/>
            </p:custDataLst>
          </p:nvPr>
        </p:nvSpPr>
        <p:spPr>
          <a:xfrm>
            <a:off x="4521236" y="2976598"/>
            <a:ext cx="6857365" cy="825334"/>
          </a:xfrm>
        </p:spPr>
        <p:txBody>
          <a:bodyPr vert="horz" wrap="square" lIns="0" tIns="0" rIns="0" bIns="0" rtlCol="0">
            <a:normAutofit lnSpcReduction="10000"/>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11" name="标题 3"/>
          <p:cNvSpPr>
            <a:spLocks noGrp="1"/>
          </p:cNvSpPr>
          <p:nvPr>
            <p:ph type="ctrTitle" idx="2" hasCustomPrompt="1"/>
            <p:custDataLst>
              <p:tags r:id="rId5"/>
            </p:custDataLst>
          </p:nvPr>
        </p:nvSpPr>
        <p:spPr>
          <a:xfrm>
            <a:off x="4521236" y="2000603"/>
            <a:ext cx="6858000" cy="845820"/>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5500"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旗黑-85S" panose="00020600040101010101" pitchFamily="18" charset="-122"/>
                <a:cs typeface="+mj-cs"/>
                <a:sym typeface="+mn-ea"/>
              </a:defRPr>
            </a:lvl1pPr>
          </a:lstStyle>
          <a:p>
            <a:pPr lvl="0"/>
            <a:r>
              <a:rPr>
                <a:sym typeface="+mn-ea"/>
              </a:rPr>
              <a:t>编辑标题</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5"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第一节  导入技能</a:t>
            </a:r>
          </a:p>
        </p:txBody>
      </p:sp>
      <p:sp>
        <p:nvSpPr>
          <p:cNvPr id="14"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第二节  强化技能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第三节  课堂组织管理技能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第四节  试误技能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5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第五节  结束技能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ags" Target="../tags/tag35.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KSO_TEMPLATE" hidden="1"/>
          <p:cNvSpPr/>
          <p:nvPr userDrawn="1">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KSO_TEMPLATE" hidden="1"/>
          <p:cNvSpPr/>
          <p:nvPr userDrawn="1">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8.xml"/></Relationships>
</file>

<file path=ppt/slides/_rels/slide10.xml.rels><?xml version="1.0" encoding="UTF-8" standalone="yes"?>
<Relationships xmlns="http://schemas.openxmlformats.org/package/2006/relationships"><Relationship Id="rId8" Type="http://schemas.openxmlformats.org/officeDocument/2006/relationships/tags" Target="../tags/tag91.xml"/><Relationship Id="rId13" Type="http://schemas.openxmlformats.org/officeDocument/2006/relationships/tags" Target="../tags/tag96.xml"/><Relationship Id="rId18" Type="http://schemas.openxmlformats.org/officeDocument/2006/relationships/tags" Target="../tags/tag101.xml"/><Relationship Id="rId26" Type="http://schemas.openxmlformats.org/officeDocument/2006/relationships/tags" Target="../tags/tag109.xml"/><Relationship Id="rId3" Type="http://schemas.openxmlformats.org/officeDocument/2006/relationships/tags" Target="../tags/tag86.xml"/><Relationship Id="rId21" Type="http://schemas.openxmlformats.org/officeDocument/2006/relationships/tags" Target="../tags/tag104.xml"/><Relationship Id="rId7" Type="http://schemas.openxmlformats.org/officeDocument/2006/relationships/tags" Target="../tags/tag90.xml"/><Relationship Id="rId12" Type="http://schemas.openxmlformats.org/officeDocument/2006/relationships/tags" Target="../tags/tag95.xml"/><Relationship Id="rId17" Type="http://schemas.openxmlformats.org/officeDocument/2006/relationships/tags" Target="../tags/tag100.xml"/><Relationship Id="rId25" Type="http://schemas.openxmlformats.org/officeDocument/2006/relationships/tags" Target="../tags/tag108.xml"/><Relationship Id="rId2" Type="http://schemas.openxmlformats.org/officeDocument/2006/relationships/tags" Target="../tags/tag85.xml"/><Relationship Id="rId16" Type="http://schemas.openxmlformats.org/officeDocument/2006/relationships/tags" Target="../tags/tag99.xml"/><Relationship Id="rId20" Type="http://schemas.openxmlformats.org/officeDocument/2006/relationships/tags" Target="../tags/tag103.xml"/><Relationship Id="rId29" Type="http://schemas.openxmlformats.org/officeDocument/2006/relationships/image" Target="../media/image2.png"/><Relationship Id="rId1" Type="http://schemas.openxmlformats.org/officeDocument/2006/relationships/tags" Target="../tags/tag84.xml"/><Relationship Id="rId6" Type="http://schemas.openxmlformats.org/officeDocument/2006/relationships/tags" Target="../tags/tag89.xml"/><Relationship Id="rId11" Type="http://schemas.openxmlformats.org/officeDocument/2006/relationships/tags" Target="../tags/tag94.xml"/><Relationship Id="rId24" Type="http://schemas.openxmlformats.org/officeDocument/2006/relationships/tags" Target="../tags/tag107.xml"/><Relationship Id="rId5" Type="http://schemas.openxmlformats.org/officeDocument/2006/relationships/tags" Target="../tags/tag88.xml"/><Relationship Id="rId15" Type="http://schemas.openxmlformats.org/officeDocument/2006/relationships/tags" Target="../tags/tag98.xml"/><Relationship Id="rId23" Type="http://schemas.openxmlformats.org/officeDocument/2006/relationships/tags" Target="../tags/tag106.xml"/><Relationship Id="rId28" Type="http://schemas.openxmlformats.org/officeDocument/2006/relationships/slideLayout" Target="../slideLayouts/slideLayout12.xml"/><Relationship Id="rId10" Type="http://schemas.openxmlformats.org/officeDocument/2006/relationships/tags" Target="../tags/tag93.xml"/><Relationship Id="rId19" Type="http://schemas.openxmlformats.org/officeDocument/2006/relationships/tags" Target="../tags/tag102.xml"/><Relationship Id="rId4" Type="http://schemas.openxmlformats.org/officeDocument/2006/relationships/tags" Target="../tags/tag87.xml"/><Relationship Id="rId9" Type="http://schemas.openxmlformats.org/officeDocument/2006/relationships/tags" Target="../tags/tag92.xml"/><Relationship Id="rId14" Type="http://schemas.openxmlformats.org/officeDocument/2006/relationships/tags" Target="../tags/tag97.xml"/><Relationship Id="rId22" Type="http://schemas.openxmlformats.org/officeDocument/2006/relationships/tags" Target="../tags/tag105.xml"/><Relationship Id="rId27" Type="http://schemas.openxmlformats.org/officeDocument/2006/relationships/tags" Target="../tags/tag110.xml"/><Relationship Id="rId30"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13.xml"/><Relationship Id="rId1" Type="http://schemas.openxmlformats.org/officeDocument/2006/relationships/tags" Target="../tags/tag1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15.xml"/><Relationship Id="rId1" Type="http://schemas.openxmlformats.org/officeDocument/2006/relationships/tags" Target="../tags/tag114.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17.xml"/><Relationship Id="rId1" Type="http://schemas.openxmlformats.org/officeDocument/2006/relationships/tags" Target="../tags/tag116.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19.xml"/><Relationship Id="rId1" Type="http://schemas.openxmlformats.org/officeDocument/2006/relationships/tags" Target="../tags/tag118.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21.xml"/><Relationship Id="rId1" Type="http://schemas.openxmlformats.org/officeDocument/2006/relationships/tags" Target="../tags/tag120.xml"/></Relationships>
</file>

<file path=ppt/slides/_rels/slide17.xml.rels><?xml version="1.0" encoding="UTF-8" standalone="yes"?>
<Relationships xmlns="http://schemas.openxmlformats.org/package/2006/relationships"><Relationship Id="rId8" Type="http://schemas.openxmlformats.org/officeDocument/2006/relationships/tags" Target="../tags/tag129.xml"/><Relationship Id="rId13" Type="http://schemas.openxmlformats.org/officeDocument/2006/relationships/tags" Target="../tags/tag134.xml"/><Relationship Id="rId18" Type="http://schemas.openxmlformats.org/officeDocument/2006/relationships/tags" Target="../tags/tag139.xml"/><Relationship Id="rId26" Type="http://schemas.openxmlformats.org/officeDocument/2006/relationships/tags" Target="../tags/tag147.xml"/><Relationship Id="rId3" Type="http://schemas.openxmlformats.org/officeDocument/2006/relationships/tags" Target="../tags/tag124.xml"/><Relationship Id="rId21" Type="http://schemas.openxmlformats.org/officeDocument/2006/relationships/tags" Target="../tags/tag142.xml"/><Relationship Id="rId7" Type="http://schemas.openxmlformats.org/officeDocument/2006/relationships/tags" Target="../tags/tag128.xml"/><Relationship Id="rId12" Type="http://schemas.openxmlformats.org/officeDocument/2006/relationships/tags" Target="../tags/tag133.xml"/><Relationship Id="rId17" Type="http://schemas.openxmlformats.org/officeDocument/2006/relationships/tags" Target="../tags/tag138.xml"/><Relationship Id="rId25" Type="http://schemas.openxmlformats.org/officeDocument/2006/relationships/tags" Target="../tags/tag146.xml"/><Relationship Id="rId2" Type="http://schemas.openxmlformats.org/officeDocument/2006/relationships/tags" Target="../tags/tag123.xml"/><Relationship Id="rId16" Type="http://schemas.openxmlformats.org/officeDocument/2006/relationships/tags" Target="../tags/tag137.xml"/><Relationship Id="rId20" Type="http://schemas.openxmlformats.org/officeDocument/2006/relationships/tags" Target="../tags/tag141.xml"/><Relationship Id="rId29" Type="http://schemas.openxmlformats.org/officeDocument/2006/relationships/image" Target="../media/image2.png"/><Relationship Id="rId1" Type="http://schemas.openxmlformats.org/officeDocument/2006/relationships/tags" Target="../tags/tag122.xml"/><Relationship Id="rId6" Type="http://schemas.openxmlformats.org/officeDocument/2006/relationships/tags" Target="../tags/tag127.xml"/><Relationship Id="rId11" Type="http://schemas.openxmlformats.org/officeDocument/2006/relationships/tags" Target="../tags/tag132.xml"/><Relationship Id="rId24" Type="http://schemas.openxmlformats.org/officeDocument/2006/relationships/tags" Target="../tags/tag145.xml"/><Relationship Id="rId5" Type="http://schemas.openxmlformats.org/officeDocument/2006/relationships/tags" Target="../tags/tag126.xml"/><Relationship Id="rId15" Type="http://schemas.openxmlformats.org/officeDocument/2006/relationships/tags" Target="../tags/tag136.xml"/><Relationship Id="rId23" Type="http://schemas.openxmlformats.org/officeDocument/2006/relationships/tags" Target="../tags/tag144.xml"/><Relationship Id="rId28" Type="http://schemas.openxmlformats.org/officeDocument/2006/relationships/slideLayout" Target="../slideLayouts/slideLayout12.xml"/><Relationship Id="rId10" Type="http://schemas.openxmlformats.org/officeDocument/2006/relationships/tags" Target="../tags/tag131.xml"/><Relationship Id="rId19" Type="http://schemas.openxmlformats.org/officeDocument/2006/relationships/tags" Target="../tags/tag140.xml"/><Relationship Id="rId4" Type="http://schemas.openxmlformats.org/officeDocument/2006/relationships/tags" Target="../tags/tag125.xml"/><Relationship Id="rId9" Type="http://schemas.openxmlformats.org/officeDocument/2006/relationships/tags" Target="../tags/tag130.xml"/><Relationship Id="rId14" Type="http://schemas.openxmlformats.org/officeDocument/2006/relationships/tags" Target="../tags/tag135.xml"/><Relationship Id="rId22" Type="http://schemas.openxmlformats.org/officeDocument/2006/relationships/tags" Target="../tags/tag143.xml"/><Relationship Id="rId27" Type="http://schemas.openxmlformats.org/officeDocument/2006/relationships/tags" Target="../tags/tag148.xml"/><Relationship Id="rId30"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49.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51.xml"/><Relationship Id="rId1" Type="http://schemas.openxmlformats.org/officeDocument/2006/relationships/tags" Target="../tags/tag150.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53.xml"/><Relationship Id="rId1" Type="http://schemas.openxmlformats.org/officeDocument/2006/relationships/tags" Target="../tags/tag15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55.xml"/><Relationship Id="rId1" Type="http://schemas.openxmlformats.org/officeDocument/2006/relationships/tags" Target="../tags/tag154.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57.xml"/><Relationship Id="rId1" Type="http://schemas.openxmlformats.org/officeDocument/2006/relationships/tags" Target="../tags/tag156.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59.xml"/><Relationship Id="rId1" Type="http://schemas.openxmlformats.org/officeDocument/2006/relationships/tags" Target="../tags/tag158.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61.xml"/><Relationship Id="rId1" Type="http://schemas.openxmlformats.org/officeDocument/2006/relationships/tags" Target="../tags/tag160.xml"/></Relationships>
</file>

<file path=ppt/slides/_rels/slide25.xml.rels><?xml version="1.0" encoding="UTF-8" standalone="yes"?>
<Relationships xmlns="http://schemas.openxmlformats.org/package/2006/relationships"><Relationship Id="rId8" Type="http://schemas.openxmlformats.org/officeDocument/2006/relationships/tags" Target="../tags/tag169.xml"/><Relationship Id="rId13" Type="http://schemas.openxmlformats.org/officeDocument/2006/relationships/tags" Target="../tags/tag174.xml"/><Relationship Id="rId18" Type="http://schemas.openxmlformats.org/officeDocument/2006/relationships/tags" Target="../tags/tag179.xml"/><Relationship Id="rId26" Type="http://schemas.openxmlformats.org/officeDocument/2006/relationships/tags" Target="../tags/tag187.xml"/><Relationship Id="rId3" Type="http://schemas.openxmlformats.org/officeDocument/2006/relationships/tags" Target="../tags/tag164.xml"/><Relationship Id="rId21" Type="http://schemas.openxmlformats.org/officeDocument/2006/relationships/tags" Target="../tags/tag182.xml"/><Relationship Id="rId7" Type="http://schemas.openxmlformats.org/officeDocument/2006/relationships/tags" Target="../tags/tag168.xml"/><Relationship Id="rId12" Type="http://schemas.openxmlformats.org/officeDocument/2006/relationships/tags" Target="../tags/tag173.xml"/><Relationship Id="rId17" Type="http://schemas.openxmlformats.org/officeDocument/2006/relationships/tags" Target="../tags/tag178.xml"/><Relationship Id="rId25" Type="http://schemas.openxmlformats.org/officeDocument/2006/relationships/tags" Target="../tags/tag186.xml"/><Relationship Id="rId2" Type="http://schemas.openxmlformats.org/officeDocument/2006/relationships/tags" Target="../tags/tag163.xml"/><Relationship Id="rId16" Type="http://schemas.openxmlformats.org/officeDocument/2006/relationships/tags" Target="../tags/tag177.xml"/><Relationship Id="rId20" Type="http://schemas.openxmlformats.org/officeDocument/2006/relationships/tags" Target="../tags/tag181.xml"/><Relationship Id="rId29" Type="http://schemas.openxmlformats.org/officeDocument/2006/relationships/image" Target="../media/image2.png"/><Relationship Id="rId1" Type="http://schemas.openxmlformats.org/officeDocument/2006/relationships/tags" Target="../tags/tag162.xml"/><Relationship Id="rId6" Type="http://schemas.openxmlformats.org/officeDocument/2006/relationships/tags" Target="../tags/tag167.xml"/><Relationship Id="rId11" Type="http://schemas.openxmlformats.org/officeDocument/2006/relationships/tags" Target="../tags/tag172.xml"/><Relationship Id="rId24" Type="http://schemas.openxmlformats.org/officeDocument/2006/relationships/tags" Target="../tags/tag185.xml"/><Relationship Id="rId5" Type="http://schemas.openxmlformats.org/officeDocument/2006/relationships/tags" Target="../tags/tag166.xml"/><Relationship Id="rId15" Type="http://schemas.openxmlformats.org/officeDocument/2006/relationships/tags" Target="../tags/tag176.xml"/><Relationship Id="rId23" Type="http://schemas.openxmlformats.org/officeDocument/2006/relationships/tags" Target="../tags/tag184.xml"/><Relationship Id="rId28" Type="http://schemas.openxmlformats.org/officeDocument/2006/relationships/slideLayout" Target="../slideLayouts/slideLayout12.xml"/><Relationship Id="rId10" Type="http://schemas.openxmlformats.org/officeDocument/2006/relationships/tags" Target="../tags/tag171.xml"/><Relationship Id="rId19" Type="http://schemas.openxmlformats.org/officeDocument/2006/relationships/tags" Target="../tags/tag180.xml"/><Relationship Id="rId4" Type="http://schemas.openxmlformats.org/officeDocument/2006/relationships/tags" Target="../tags/tag165.xml"/><Relationship Id="rId9" Type="http://schemas.openxmlformats.org/officeDocument/2006/relationships/tags" Target="../tags/tag170.xml"/><Relationship Id="rId14" Type="http://schemas.openxmlformats.org/officeDocument/2006/relationships/tags" Target="../tags/tag175.xml"/><Relationship Id="rId22" Type="http://schemas.openxmlformats.org/officeDocument/2006/relationships/tags" Target="../tags/tag183.xml"/><Relationship Id="rId27" Type="http://schemas.openxmlformats.org/officeDocument/2006/relationships/tags" Target="../tags/tag188.xml"/><Relationship Id="rId30"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90.xml"/><Relationship Id="rId1" Type="http://schemas.openxmlformats.org/officeDocument/2006/relationships/tags" Target="../tags/tag189.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91.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93.xml"/><Relationship Id="rId1" Type="http://schemas.openxmlformats.org/officeDocument/2006/relationships/tags" Target="../tags/tag19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95.xml"/><Relationship Id="rId1" Type="http://schemas.openxmlformats.org/officeDocument/2006/relationships/tags" Target="../tags/tag19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71.xml"/><Relationship Id="rId1" Type="http://schemas.openxmlformats.org/officeDocument/2006/relationships/tags" Target="../tags/tag70.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97.xml"/><Relationship Id="rId1" Type="http://schemas.openxmlformats.org/officeDocument/2006/relationships/tags" Target="../tags/tag196.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99.xml"/><Relationship Id="rId1" Type="http://schemas.openxmlformats.org/officeDocument/2006/relationships/tags" Target="../tags/tag198.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01.xml"/><Relationship Id="rId1" Type="http://schemas.openxmlformats.org/officeDocument/2006/relationships/tags" Target="../tags/tag200.xml"/></Relationships>
</file>

<file path=ppt/slides/_rels/slide33.xml.rels><?xml version="1.0" encoding="UTF-8" standalone="yes"?>
<Relationships xmlns="http://schemas.openxmlformats.org/package/2006/relationships"><Relationship Id="rId8" Type="http://schemas.openxmlformats.org/officeDocument/2006/relationships/tags" Target="../tags/tag209.xml"/><Relationship Id="rId13" Type="http://schemas.openxmlformats.org/officeDocument/2006/relationships/tags" Target="../tags/tag214.xml"/><Relationship Id="rId18" Type="http://schemas.openxmlformats.org/officeDocument/2006/relationships/tags" Target="../tags/tag219.xml"/><Relationship Id="rId26" Type="http://schemas.openxmlformats.org/officeDocument/2006/relationships/tags" Target="../tags/tag227.xml"/><Relationship Id="rId3" Type="http://schemas.openxmlformats.org/officeDocument/2006/relationships/tags" Target="../tags/tag204.xml"/><Relationship Id="rId21" Type="http://schemas.openxmlformats.org/officeDocument/2006/relationships/tags" Target="../tags/tag222.xml"/><Relationship Id="rId7" Type="http://schemas.openxmlformats.org/officeDocument/2006/relationships/tags" Target="../tags/tag208.xml"/><Relationship Id="rId12" Type="http://schemas.openxmlformats.org/officeDocument/2006/relationships/tags" Target="../tags/tag213.xml"/><Relationship Id="rId17" Type="http://schemas.openxmlformats.org/officeDocument/2006/relationships/tags" Target="../tags/tag218.xml"/><Relationship Id="rId25" Type="http://schemas.openxmlformats.org/officeDocument/2006/relationships/tags" Target="../tags/tag226.xml"/><Relationship Id="rId2" Type="http://schemas.openxmlformats.org/officeDocument/2006/relationships/tags" Target="../tags/tag203.xml"/><Relationship Id="rId16" Type="http://schemas.openxmlformats.org/officeDocument/2006/relationships/tags" Target="../tags/tag217.xml"/><Relationship Id="rId20" Type="http://schemas.openxmlformats.org/officeDocument/2006/relationships/tags" Target="../tags/tag221.xml"/><Relationship Id="rId29" Type="http://schemas.openxmlformats.org/officeDocument/2006/relationships/image" Target="../media/image2.png"/><Relationship Id="rId1" Type="http://schemas.openxmlformats.org/officeDocument/2006/relationships/tags" Target="../tags/tag202.xml"/><Relationship Id="rId6" Type="http://schemas.openxmlformats.org/officeDocument/2006/relationships/tags" Target="../tags/tag207.xml"/><Relationship Id="rId11" Type="http://schemas.openxmlformats.org/officeDocument/2006/relationships/tags" Target="../tags/tag212.xml"/><Relationship Id="rId24" Type="http://schemas.openxmlformats.org/officeDocument/2006/relationships/tags" Target="../tags/tag225.xml"/><Relationship Id="rId5" Type="http://schemas.openxmlformats.org/officeDocument/2006/relationships/tags" Target="../tags/tag206.xml"/><Relationship Id="rId15" Type="http://schemas.openxmlformats.org/officeDocument/2006/relationships/tags" Target="../tags/tag216.xml"/><Relationship Id="rId23" Type="http://schemas.openxmlformats.org/officeDocument/2006/relationships/tags" Target="../tags/tag224.xml"/><Relationship Id="rId28" Type="http://schemas.openxmlformats.org/officeDocument/2006/relationships/slideLayout" Target="../slideLayouts/slideLayout12.xml"/><Relationship Id="rId10" Type="http://schemas.openxmlformats.org/officeDocument/2006/relationships/tags" Target="../tags/tag211.xml"/><Relationship Id="rId19" Type="http://schemas.openxmlformats.org/officeDocument/2006/relationships/tags" Target="../tags/tag220.xml"/><Relationship Id="rId4" Type="http://schemas.openxmlformats.org/officeDocument/2006/relationships/tags" Target="../tags/tag205.xml"/><Relationship Id="rId9" Type="http://schemas.openxmlformats.org/officeDocument/2006/relationships/tags" Target="../tags/tag210.xml"/><Relationship Id="rId14" Type="http://schemas.openxmlformats.org/officeDocument/2006/relationships/tags" Target="../tags/tag215.xml"/><Relationship Id="rId22" Type="http://schemas.openxmlformats.org/officeDocument/2006/relationships/tags" Target="../tags/tag223.xml"/><Relationship Id="rId27" Type="http://schemas.openxmlformats.org/officeDocument/2006/relationships/tags" Target="../tags/tag228.xml"/><Relationship Id="rId30" Type="http://schemas.microsoft.com/office/2007/relationships/hdphoto" Target="../media/hdphoto1.wdp"/></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30.xml"/><Relationship Id="rId1" Type="http://schemas.openxmlformats.org/officeDocument/2006/relationships/tags" Target="../tags/tag229.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32.xml"/><Relationship Id="rId1" Type="http://schemas.openxmlformats.org/officeDocument/2006/relationships/tags" Target="../tags/tag231.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33.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35.xml"/><Relationship Id="rId1" Type="http://schemas.openxmlformats.org/officeDocument/2006/relationships/tags" Target="../tags/tag234.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237.xml"/><Relationship Id="rId1" Type="http://schemas.openxmlformats.org/officeDocument/2006/relationships/tags" Target="../tags/tag236.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239.xml"/><Relationship Id="rId1" Type="http://schemas.openxmlformats.org/officeDocument/2006/relationships/tags" Target="../tags/tag238.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73.xml"/><Relationship Id="rId1" Type="http://schemas.openxmlformats.org/officeDocument/2006/relationships/tags" Target="../tags/tag72.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41.xml"/><Relationship Id="rId1" Type="http://schemas.openxmlformats.org/officeDocument/2006/relationships/tags" Target="../tags/tag2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43.xml"/><Relationship Id="rId1" Type="http://schemas.openxmlformats.org/officeDocument/2006/relationships/tags" Target="../tags/tag242.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45.xml"/><Relationship Id="rId1" Type="http://schemas.openxmlformats.org/officeDocument/2006/relationships/tags" Target="../tags/tag244.xml"/></Relationships>
</file>

<file path=ppt/slides/_rels/slide43.xml.rels><?xml version="1.0" encoding="UTF-8" standalone="yes"?>
<Relationships xmlns="http://schemas.openxmlformats.org/package/2006/relationships"><Relationship Id="rId8" Type="http://schemas.openxmlformats.org/officeDocument/2006/relationships/tags" Target="../tags/tag253.xml"/><Relationship Id="rId13" Type="http://schemas.openxmlformats.org/officeDocument/2006/relationships/tags" Target="../tags/tag258.xml"/><Relationship Id="rId18" Type="http://schemas.openxmlformats.org/officeDocument/2006/relationships/tags" Target="../tags/tag263.xml"/><Relationship Id="rId26" Type="http://schemas.openxmlformats.org/officeDocument/2006/relationships/tags" Target="../tags/tag271.xml"/><Relationship Id="rId3" Type="http://schemas.openxmlformats.org/officeDocument/2006/relationships/tags" Target="../tags/tag248.xml"/><Relationship Id="rId21" Type="http://schemas.openxmlformats.org/officeDocument/2006/relationships/tags" Target="../tags/tag266.xml"/><Relationship Id="rId7" Type="http://schemas.openxmlformats.org/officeDocument/2006/relationships/tags" Target="../tags/tag252.xml"/><Relationship Id="rId12" Type="http://schemas.openxmlformats.org/officeDocument/2006/relationships/tags" Target="../tags/tag257.xml"/><Relationship Id="rId17" Type="http://schemas.openxmlformats.org/officeDocument/2006/relationships/tags" Target="../tags/tag262.xml"/><Relationship Id="rId25" Type="http://schemas.openxmlformats.org/officeDocument/2006/relationships/tags" Target="../tags/tag270.xml"/><Relationship Id="rId2" Type="http://schemas.openxmlformats.org/officeDocument/2006/relationships/tags" Target="../tags/tag247.xml"/><Relationship Id="rId16" Type="http://schemas.openxmlformats.org/officeDocument/2006/relationships/tags" Target="../tags/tag261.xml"/><Relationship Id="rId20" Type="http://schemas.openxmlformats.org/officeDocument/2006/relationships/tags" Target="../tags/tag265.xml"/><Relationship Id="rId29" Type="http://schemas.openxmlformats.org/officeDocument/2006/relationships/image" Target="../media/image2.png"/><Relationship Id="rId1" Type="http://schemas.openxmlformats.org/officeDocument/2006/relationships/tags" Target="../tags/tag246.xml"/><Relationship Id="rId6" Type="http://schemas.openxmlformats.org/officeDocument/2006/relationships/tags" Target="../tags/tag251.xml"/><Relationship Id="rId11" Type="http://schemas.openxmlformats.org/officeDocument/2006/relationships/tags" Target="../tags/tag256.xml"/><Relationship Id="rId24" Type="http://schemas.openxmlformats.org/officeDocument/2006/relationships/tags" Target="../tags/tag269.xml"/><Relationship Id="rId5" Type="http://schemas.openxmlformats.org/officeDocument/2006/relationships/tags" Target="../tags/tag250.xml"/><Relationship Id="rId15" Type="http://schemas.openxmlformats.org/officeDocument/2006/relationships/tags" Target="../tags/tag260.xml"/><Relationship Id="rId23" Type="http://schemas.openxmlformats.org/officeDocument/2006/relationships/tags" Target="../tags/tag268.xml"/><Relationship Id="rId28" Type="http://schemas.openxmlformats.org/officeDocument/2006/relationships/slideLayout" Target="../slideLayouts/slideLayout12.xml"/><Relationship Id="rId10" Type="http://schemas.openxmlformats.org/officeDocument/2006/relationships/tags" Target="../tags/tag255.xml"/><Relationship Id="rId19" Type="http://schemas.openxmlformats.org/officeDocument/2006/relationships/tags" Target="../tags/tag264.xml"/><Relationship Id="rId4" Type="http://schemas.openxmlformats.org/officeDocument/2006/relationships/tags" Target="../tags/tag249.xml"/><Relationship Id="rId9" Type="http://schemas.openxmlformats.org/officeDocument/2006/relationships/tags" Target="../tags/tag254.xml"/><Relationship Id="rId14" Type="http://schemas.openxmlformats.org/officeDocument/2006/relationships/tags" Target="../tags/tag259.xml"/><Relationship Id="rId22" Type="http://schemas.openxmlformats.org/officeDocument/2006/relationships/tags" Target="../tags/tag267.xml"/><Relationship Id="rId27" Type="http://schemas.openxmlformats.org/officeDocument/2006/relationships/tags" Target="../tags/tag272.xml"/><Relationship Id="rId30" Type="http://schemas.microsoft.com/office/2007/relationships/hdphoto" Target="../media/hdphoto1.wdp"/></Relationships>
</file>

<file path=ppt/slides/_rels/slide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73.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275.xml"/><Relationship Id="rId1" Type="http://schemas.openxmlformats.org/officeDocument/2006/relationships/tags" Target="../tags/tag274.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277.xml"/><Relationship Id="rId1" Type="http://schemas.openxmlformats.org/officeDocument/2006/relationships/tags" Target="../tags/tag276.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279.xml"/><Relationship Id="rId1" Type="http://schemas.openxmlformats.org/officeDocument/2006/relationships/tags" Target="../tags/tag278.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281.xml"/><Relationship Id="rId1" Type="http://schemas.openxmlformats.org/officeDocument/2006/relationships/tags" Target="../tags/tag280.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283.xml"/><Relationship Id="rId1" Type="http://schemas.openxmlformats.org/officeDocument/2006/relationships/tags" Target="../tags/tag28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75.xml"/><Relationship Id="rId1" Type="http://schemas.openxmlformats.org/officeDocument/2006/relationships/tags" Target="../tags/tag74.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285.xml"/><Relationship Id="rId1" Type="http://schemas.openxmlformats.org/officeDocument/2006/relationships/tags" Target="../tags/tag284.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287.xml"/><Relationship Id="rId1" Type="http://schemas.openxmlformats.org/officeDocument/2006/relationships/tags" Target="../tags/tag286.xml"/></Relationships>
</file>

<file path=ppt/slides/_rels/slide52.xml.rels><?xml version="1.0" encoding="UTF-8" standalone="yes"?>
<Relationships xmlns="http://schemas.openxmlformats.org/package/2006/relationships"><Relationship Id="rId3" Type="http://schemas.openxmlformats.org/officeDocument/2006/relationships/tags" Target="../tags/tag290.xml"/><Relationship Id="rId2" Type="http://schemas.openxmlformats.org/officeDocument/2006/relationships/tags" Target="../tags/tag289.xml"/><Relationship Id="rId1" Type="http://schemas.openxmlformats.org/officeDocument/2006/relationships/tags" Target="../tags/tag288.xml"/><Relationship Id="rId5" Type="http://schemas.openxmlformats.org/officeDocument/2006/relationships/image" Target="../media/image3.png"/><Relationship Id="rId4"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292.xml"/><Relationship Id="rId1" Type="http://schemas.openxmlformats.org/officeDocument/2006/relationships/tags" Target="../tags/tag291.xml"/><Relationship Id="rId4" Type="http://schemas.openxmlformats.org/officeDocument/2006/relationships/image" Target="../media/image4.png"/></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294.xml"/><Relationship Id="rId1" Type="http://schemas.openxmlformats.org/officeDocument/2006/relationships/tags" Target="../tags/tag293.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296.xml"/><Relationship Id="rId1" Type="http://schemas.openxmlformats.org/officeDocument/2006/relationships/tags" Target="../tags/tag295.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298.xml"/><Relationship Id="rId1" Type="http://schemas.openxmlformats.org/officeDocument/2006/relationships/tags" Target="../tags/tag297.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00.xml"/><Relationship Id="rId1" Type="http://schemas.openxmlformats.org/officeDocument/2006/relationships/tags" Target="../tags/tag299.xml"/></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02.xml"/><Relationship Id="rId1" Type="http://schemas.openxmlformats.org/officeDocument/2006/relationships/tags" Target="../tags/tag301.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04.xml"/><Relationship Id="rId1" Type="http://schemas.openxmlformats.org/officeDocument/2006/relationships/tags" Target="../tags/tag30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77.xml"/><Relationship Id="rId1" Type="http://schemas.openxmlformats.org/officeDocument/2006/relationships/tags" Target="../tags/tag76.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06.xml"/><Relationship Id="rId1" Type="http://schemas.openxmlformats.org/officeDocument/2006/relationships/tags" Target="../tags/tag305.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08.xml"/><Relationship Id="rId1" Type="http://schemas.openxmlformats.org/officeDocument/2006/relationships/tags" Target="../tags/tag307.xml"/><Relationship Id="rId5" Type="http://schemas.openxmlformats.org/officeDocument/2006/relationships/image" Target="../media/image7.png"/><Relationship Id="rId4" Type="http://schemas.openxmlformats.org/officeDocument/2006/relationships/image" Target="../media/image6.png"/></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10.xml"/><Relationship Id="rId1" Type="http://schemas.openxmlformats.org/officeDocument/2006/relationships/tags" Target="../tags/tag309.xml"/></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12.xml"/><Relationship Id="rId1" Type="http://schemas.openxmlformats.org/officeDocument/2006/relationships/tags" Target="../tags/tag311.xml"/><Relationship Id="rId4" Type="http://schemas.openxmlformats.org/officeDocument/2006/relationships/image" Target="../media/image8.png"/></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14.xml"/><Relationship Id="rId1" Type="http://schemas.openxmlformats.org/officeDocument/2006/relationships/tags" Target="../tags/tag313.xml"/></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16.xml"/><Relationship Id="rId1" Type="http://schemas.openxmlformats.org/officeDocument/2006/relationships/tags" Target="../tags/tag315.xml"/></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18.xml"/><Relationship Id="rId1" Type="http://schemas.openxmlformats.org/officeDocument/2006/relationships/tags" Target="../tags/tag317.xml"/></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20.xml"/><Relationship Id="rId1" Type="http://schemas.openxmlformats.org/officeDocument/2006/relationships/tags" Target="../tags/tag319.xml"/></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22.xml"/><Relationship Id="rId1" Type="http://schemas.openxmlformats.org/officeDocument/2006/relationships/tags" Target="../tags/tag321.xml"/></Relationships>
</file>

<file path=ppt/slides/_rels/slide69.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24.xml"/><Relationship Id="rId1" Type="http://schemas.openxmlformats.org/officeDocument/2006/relationships/tags" Target="../tags/tag323.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79.xml"/><Relationship Id="rId1" Type="http://schemas.openxmlformats.org/officeDocument/2006/relationships/tags" Target="../tags/tag78.xml"/></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26.xml"/><Relationship Id="rId1" Type="http://schemas.openxmlformats.org/officeDocument/2006/relationships/tags" Target="../tags/tag325.xml"/></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28.xml"/><Relationship Id="rId1" Type="http://schemas.openxmlformats.org/officeDocument/2006/relationships/tags" Target="../tags/tag327.xml"/></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30.xml"/><Relationship Id="rId1" Type="http://schemas.openxmlformats.org/officeDocument/2006/relationships/tags" Target="../tags/tag329.xml"/></Relationships>
</file>

<file path=ppt/slides/_rels/slide73.xml.rels><?xml version="1.0" encoding="UTF-8" standalone="yes"?>
<Relationships xmlns="http://schemas.openxmlformats.org/package/2006/relationships"><Relationship Id="rId8" Type="http://schemas.openxmlformats.org/officeDocument/2006/relationships/tags" Target="../tags/tag338.xml"/><Relationship Id="rId13" Type="http://schemas.openxmlformats.org/officeDocument/2006/relationships/tags" Target="../tags/tag343.xml"/><Relationship Id="rId18" Type="http://schemas.openxmlformats.org/officeDocument/2006/relationships/tags" Target="../tags/tag348.xml"/><Relationship Id="rId26" Type="http://schemas.openxmlformats.org/officeDocument/2006/relationships/tags" Target="../tags/tag356.xml"/><Relationship Id="rId3" Type="http://schemas.openxmlformats.org/officeDocument/2006/relationships/tags" Target="../tags/tag333.xml"/><Relationship Id="rId21" Type="http://schemas.openxmlformats.org/officeDocument/2006/relationships/tags" Target="../tags/tag351.xml"/><Relationship Id="rId7" Type="http://schemas.openxmlformats.org/officeDocument/2006/relationships/tags" Target="../tags/tag337.xml"/><Relationship Id="rId12" Type="http://schemas.openxmlformats.org/officeDocument/2006/relationships/tags" Target="../tags/tag342.xml"/><Relationship Id="rId17" Type="http://schemas.openxmlformats.org/officeDocument/2006/relationships/tags" Target="../tags/tag347.xml"/><Relationship Id="rId25" Type="http://schemas.openxmlformats.org/officeDocument/2006/relationships/tags" Target="../tags/tag355.xml"/><Relationship Id="rId2" Type="http://schemas.openxmlformats.org/officeDocument/2006/relationships/tags" Target="../tags/tag332.xml"/><Relationship Id="rId16" Type="http://schemas.openxmlformats.org/officeDocument/2006/relationships/tags" Target="../tags/tag346.xml"/><Relationship Id="rId20" Type="http://schemas.openxmlformats.org/officeDocument/2006/relationships/tags" Target="../tags/tag350.xml"/><Relationship Id="rId29" Type="http://schemas.openxmlformats.org/officeDocument/2006/relationships/image" Target="../media/image2.png"/><Relationship Id="rId1" Type="http://schemas.openxmlformats.org/officeDocument/2006/relationships/tags" Target="../tags/tag331.xml"/><Relationship Id="rId6" Type="http://schemas.openxmlformats.org/officeDocument/2006/relationships/tags" Target="../tags/tag336.xml"/><Relationship Id="rId11" Type="http://schemas.openxmlformats.org/officeDocument/2006/relationships/tags" Target="../tags/tag341.xml"/><Relationship Id="rId24" Type="http://schemas.openxmlformats.org/officeDocument/2006/relationships/tags" Target="../tags/tag354.xml"/><Relationship Id="rId5" Type="http://schemas.openxmlformats.org/officeDocument/2006/relationships/tags" Target="../tags/tag335.xml"/><Relationship Id="rId15" Type="http://schemas.openxmlformats.org/officeDocument/2006/relationships/tags" Target="../tags/tag345.xml"/><Relationship Id="rId23" Type="http://schemas.openxmlformats.org/officeDocument/2006/relationships/tags" Target="../tags/tag353.xml"/><Relationship Id="rId28" Type="http://schemas.openxmlformats.org/officeDocument/2006/relationships/slideLayout" Target="../slideLayouts/slideLayout12.xml"/><Relationship Id="rId10" Type="http://schemas.openxmlformats.org/officeDocument/2006/relationships/tags" Target="../tags/tag340.xml"/><Relationship Id="rId19" Type="http://schemas.openxmlformats.org/officeDocument/2006/relationships/tags" Target="../tags/tag349.xml"/><Relationship Id="rId4" Type="http://schemas.openxmlformats.org/officeDocument/2006/relationships/tags" Target="../tags/tag334.xml"/><Relationship Id="rId9" Type="http://schemas.openxmlformats.org/officeDocument/2006/relationships/tags" Target="../tags/tag339.xml"/><Relationship Id="rId14" Type="http://schemas.openxmlformats.org/officeDocument/2006/relationships/tags" Target="../tags/tag344.xml"/><Relationship Id="rId22" Type="http://schemas.openxmlformats.org/officeDocument/2006/relationships/tags" Target="../tags/tag352.xml"/><Relationship Id="rId27" Type="http://schemas.openxmlformats.org/officeDocument/2006/relationships/tags" Target="../tags/tag357.xml"/><Relationship Id="rId30"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81.xml"/><Relationship Id="rId1" Type="http://schemas.openxmlformats.org/officeDocument/2006/relationships/tags" Target="../tags/tag80.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83.xml"/><Relationship Id="rId1" Type="http://schemas.openxmlformats.org/officeDocument/2006/relationships/tags" Target="../tags/tag8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4" name="矩形: 圆角 23"/>
          <p:cNvSpPr/>
          <p:nvPr/>
        </p:nvSpPr>
        <p:spPr>
          <a:xfrm>
            <a:off x="4610735" y="2215515"/>
            <a:ext cx="3764280" cy="380365"/>
          </a:xfrm>
          <a:prstGeom prst="roundRect">
            <a:avLst>
              <a:gd name="adj" fmla="val 50000"/>
            </a:avLst>
          </a:prstGeom>
          <a:gradFill>
            <a:gsLst>
              <a:gs pos="9000">
                <a:schemeClr val="accent1">
                  <a:lumMod val="20000"/>
                  <a:lumOff val="80000"/>
                  <a:alpha val="0"/>
                </a:schemeClr>
              </a:gs>
              <a:gs pos="100000">
                <a:srgbClr val="FC8445"/>
              </a:gs>
            </a:gsLst>
            <a:lin ang="9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2306320" y="1576705"/>
            <a:ext cx="7578725" cy="2785110"/>
          </a:xfrm>
          <a:prstGeom prst="rect">
            <a:avLst/>
          </a:prstGeom>
          <a:noFill/>
          <a:ln w="9525">
            <a:noFill/>
          </a:ln>
          <a:effectLst/>
        </p:spPr>
        <p:txBody>
          <a:bodyPr wrap="square">
            <a:noAutofit/>
          </a:bodyPr>
          <a:lstStyle/>
          <a:p>
            <a:pPr algn="ctr" fontAlgn="auto">
              <a:lnSpc>
                <a:spcPct val="130000"/>
              </a:lnSpc>
            </a:pPr>
            <a:r>
              <a:rPr lang="zh-CN" altLang="en-US" sz="52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第七章</a:t>
            </a:r>
          </a:p>
          <a:p>
            <a:pPr algn="ctr" fontAlgn="auto">
              <a:lnSpc>
                <a:spcPct val="130000"/>
              </a:lnSpc>
            </a:pPr>
            <a:r>
              <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调控教学过程的技能</a:t>
            </a:r>
          </a:p>
        </p:txBody>
      </p:sp>
      <p:sp>
        <p:nvSpPr>
          <p:cNvPr id="35" name="任意多边形: 形状 34"/>
          <p:cNvSpPr/>
          <p:nvPr/>
        </p:nvSpPr>
        <p:spPr>
          <a:xfrm flipH="1">
            <a:off x="1204406" y="444769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实习活动</a:t>
              </a:r>
            </a:p>
          </p:txBody>
        </p:sp>
      </p:grpSp>
      <p:sp>
        <p:nvSpPr>
          <p:cNvPr id="10" name="TextBox 1210"/>
          <p:cNvSpPr/>
          <p:nvPr>
            <p:custDataLst>
              <p:tags r:id="rId3"/>
            </p:custDataLst>
          </p:nvPr>
        </p:nvSpPr>
        <p:spPr>
          <a:xfrm>
            <a:off x="1365885" y="2468245"/>
            <a:ext cx="9718040" cy="1445260"/>
          </a:xfrm>
          <a:prstGeom prst="rect">
            <a:avLst/>
          </a:prstGeom>
          <a:noFill/>
          <a:ln w="9525">
            <a:noFill/>
            <a:miter/>
          </a:ln>
        </p:spPr>
        <p:txBody>
          <a:bodyPr wrap="square">
            <a:spAutoFit/>
          </a:bodyPr>
          <a:lstStyle/>
          <a:p>
            <a:pPr indent="575945"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选择一个你感兴趣的课题，为之设计一个定向导入，教案编写仿照“鸦片战争”的导入，时间在5分钟之内，进行讲解并录像，并予以评价。</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02</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第二节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强</a:t>
            </a:r>
            <a:r>
              <a:rPr 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化</a:t>
            </a:r>
            <a:r>
              <a:rPr 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技</a:t>
            </a:r>
            <a:r>
              <a:rPr 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能</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91909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引起学生的注意，使学生在教学过程中将注意力集中到教学活动上。</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激起学习兴趣，引起学生产生学习动机，明确学习目的。</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在教学过程中，促进学生积极主动参与活动，活跃教师与学生的双向交流。</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承认学生的努力和成绩，促进学生将正确的反应行为得到巩固，使学生的努力在心理上得到适当的满足。</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强化技能的目的</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869930" cy="243395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语言强化</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是</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指</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教师用语言评论的方式，如表扬、鼓励、批评，对学生的反应或行为作出判断和表明态度，或引导学生相互鼓励来强化学习效果的行为。</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语言强化一般由三种形式：</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口头语言强化、书面语言强化</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和</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体态语言强化</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强化技能的类型</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3502660" cy="243395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2.活动强化</a:t>
            </a: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（1） 竞赛</a:t>
            </a: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（2） 操作</a:t>
            </a: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（3） 做“小老师”</a:t>
            </a:r>
          </a:p>
        </p:txBody>
      </p:sp>
      <p:sp>
        <p:nvSpPr>
          <p:cNvPr id="2" name="文本框 1"/>
          <p:cNvSpPr txBox="1"/>
          <p:nvPr/>
        </p:nvSpPr>
        <p:spPr>
          <a:xfrm>
            <a:off x="5753100" y="1096645"/>
            <a:ext cx="4534535" cy="2433955"/>
          </a:xfrm>
          <a:prstGeom prst="rect">
            <a:avLst/>
          </a:prstGeom>
          <a:noFill/>
        </p:spPr>
        <p:txBody>
          <a:bodyPr wrap="square" rtlCol="0" anchor="t">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3.符号强化</a:t>
            </a:r>
            <a:endPar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着色法</a:t>
            </a:r>
            <a:endPar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符号法</a:t>
            </a:r>
            <a:endPar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显示法</a:t>
            </a:r>
            <a:endPar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348424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教师在课堂教学中运用强化技能时，应注意以下几点要求：</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多样性单调会引起学生乏味，故强化的方式要经常变化。</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个性化强化时要顾及强化对象的个性及行为程度，强化的方法要符合学生的年龄特征和学生的表现。</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针对性给学生的强化应明确、具体。</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时效性对学生的反应要及时给予强化。</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强化技能的应用原则</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12425" cy="348424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zh-CN" altLang="en-US"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应用强化技能一般应遵循下列原则：</a:t>
            </a:r>
          </a:p>
          <a:p>
            <a:pPr indent="539750" algn="l" fontAlgn="auto">
              <a:lnSpc>
                <a:spcPct val="175000"/>
              </a:lnSpc>
              <a:spcBef>
                <a:spcPts val="0"/>
              </a:spcBef>
              <a:buClrTx/>
              <a:buSzTx/>
              <a:buNone/>
            </a:pPr>
            <a:r>
              <a:rPr lang="zh-CN" altLang="en-US"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1</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目的性原则</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运用强化技能时，要提高学生参与教学活动的意识。</a:t>
            </a:r>
          </a:p>
          <a:p>
            <a:pPr indent="539750" algn="l" fontAlgn="auto">
              <a:lnSpc>
                <a:spcPct val="175000"/>
              </a:lnSpc>
              <a:spcBef>
                <a:spcPts val="0"/>
              </a:spcBef>
              <a:buClrTx/>
              <a:buSzTx/>
              <a:buNone/>
            </a:pPr>
            <a:r>
              <a:rPr lang="zh-CN" altLang="en-US"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2. 恰当性原则</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要注意运用强化技能应合适、自然、恰到好处。</a:t>
            </a:r>
          </a:p>
          <a:p>
            <a:pPr indent="539750" algn="l" fontAlgn="auto">
              <a:lnSpc>
                <a:spcPct val="175000"/>
              </a:lnSpc>
              <a:spcBef>
                <a:spcPts val="0"/>
              </a:spcBef>
              <a:buClrTx/>
              <a:buSzTx/>
              <a:buNone/>
            </a:pPr>
            <a:r>
              <a:rPr lang="zh-CN" altLang="en-US"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3. 情感性原则</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教师要热情真诚，对学生充满希望、关怀和信任。</a:t>
            </a:r>
          </a:p>
          <a:p>
            <a:pPr indent="539750" algn="l" fontAlgn="auto">
              <a:lnSpc>
                <a:spcPct val="175000"/>
              </a:lnSpc>
              <a:spcBef>
                <a:spcPts val="0"/>
              </a:spcBef>
              <a:buClrTx/>
              <a:buSzTx/>
              <a:buNone/>
            </a:pPr>
            <a:r>
              <a:rPr lang="zh-CN" altLang="en-US"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4. 及时性原则</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当所期望的行为一经出现，教师就应抓住时机给予奖赏。</a:t>
            </a:r>
          </a:p>
          <a:p>
            <a:pPr indent="539750" algn="l" fontAlgn="auto">
              <a:lnSpc>
                <a:spcPct val="175000"/>
              </a:lnSpc>
              <a:spcBef>
                <a:spcPts val="0"/>
              </a:spcBef>
              <a:buClrTx/>
              <a:buSzTx/>
              <a:buNone/>
            </a:pPr>
            <a:r>
              <a:rPr lang="zh-CN" altLang="en-US"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5. 间隙性原则</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当期望的某种行为已经相当巩固了，要逐渐减少强化的次数。</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实习活动</a:t>
              </a:r>
            </a:p>
          </p:txBody>
        </p:sp>
      </p:grpSp>
      <p:sp>
        <p:nvSpPr>
          <p:cNvPr id="10" name="TextBox 1210"/>
          <p:cNvSpPr/>
          <p:nvPr>
            <p:custDataLst>
              <p:tags r:id="rId3"/>
            </p:custDataLst>
          </p:nvPr>
        </p:nvSpPr>
        <p:spPr>
          <a:xfrm>
            <a:off x="1365885" y="2468245"/>
            <a:ext cx="9718040" cy="1445260"/>
          </a:xfrm>
          <a:prstGeom prst="rect">
            <a:avLst/>
          </a:prstGeom>
          <a:noFill/>
          <a:ln w="9525">
            <a:noFill/>
            <a:miter/>
          </a:ln>
        </p:spPr>
        <p:txBody>
          <a:bodyPr wrap="square">
            <a:spAutoFit/>
          </a:bodyPr>
          <a:lstStyle/>
          <a:p>
            <a:pPr indent="575945"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以强化技能应用训练为主，编制一段教案，注意不同强化技能类型的恰当使用，进行教学录像并作评价。</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03</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100653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第三节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课堂组织管理技能</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99974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课堂教学的组织</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预备阶段的组织教学</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开讲阶段的组织教学</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授课阶段的组织教学</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总结巩固阶段的组织教学</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如何驾驭课堂</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6769"/>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01</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第一节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导</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入</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技</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能</a:t>
            </a: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C06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9974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 课堂教学的时间分割</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课堂教学在时间的分割上，必须树立时间的价值原则。加强教学的计划性，注意教学的针对性，不面面俱到，平均使用时间，要着重解决教学的重点、难点，根据学生的实际，尽可能地提高教学效率。</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教师应根据不同内容，不同学生，从教学实际出发，合理安排教学时间。</a:t>
            </a:r>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96570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 教学内容的组织</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教学内容的组织是实现课堂教学科学管理的根本。</a:t>
            </a:r>
          </a:p>
          <a:p>
            <a:pPr indent="539750" algn="l" fontAlgn="auto">
              <a:lnSpc>
                <a:spcPct val="175000"/>
              </a:lnSpc>
              <a:spcBef>
                <a:spcPts val="0"/>
              </a:spcBef>
              <a:buClrTx/>
              <a:buSzTx/>
              <a:buNone/>
            </a:pPr>
            <a:endParaRPr lang="en-US" altLang="zh-CN" sz="1000" dirty="0">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b="1" dirty="0">
                <a:effectLst/>
                <a:latin typeface="微软雅黑" panose="020B0503020204020204" pitchFamily="34" charset="-122"/>
                <a:ea typeface="微软雅黑" panose="020B0503020204020204" pitchFamily="34" charset="-122"/>
                <a:cs typeface="微软雅黑" panose="020B0503020204020204" pitchFamily="34" charset="-122"/>
              </a:rPr>
              <a:t>教学内容组织，要求做到五定：</a:t>
            </a:r>
            <a:endPar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定向</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   人类任何有意识的活动都要达到一定的目的。</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定量</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   课堂教学在教学信息的传递和智能训练中，都应该有合适的量的控制。</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定度</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   指课堂教学中教学所要达到的程度、水平，教师应有明确而恰当的分寸。</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定序</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   指课堂教学有一定的程序。</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定势</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   又叫心向、思维定势。</a:t>
            </a:r>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9974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4. 师生交往方式的组织</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全班教学的组织形式</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最常见、最普遍。教师把全班学生组织到教学中来，进度一致，便于管理。</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小组</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教学的组织形式</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，指把一个班从教学需要出发暂时分成几个小组进行教学。</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个别</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教学的组织形式</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，指教师因材施教，针对个别学生的不同情况给予指导、辅导。</a:t>
            </a:r>
          </a:p>
        </p:txBody>
      </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4" y="1649095"/>
            <a:ext cx="10872817" cy="348424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1.管理性组织</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管理性组织的目的是进行课堂纪律的管理，其作用是使教学在一种有序的环境中进行。</a:t>
            </a:r>
          </a:p>
          <a:p>
            <a:pPr indent="539750" algn="l" fontAlgn="auto">
              <a:lnSpc>
                <a:spcPct val="175000"/>
              </a:lnSpc>
              <a:spcBef>
                <a:spcPts val="0"/>
              </a:spcBef>
              <a:buClrTx/>
              <a:buSzTx/>
              <a:buNone/>
            </a:pPr>
            <a:endParaRPr sz="15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2.指导性组织</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指导性组织管理是指教师对某些具体教学活动进行的组织，如组织阅读、观察、实验、课堂讨论等。其目的是指导学生学习课程的方向。</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课堂组织管理技能的类型</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43395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3.诱导性组织</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诱导性组织是在教学过程中，教师用充满感情、亲切、热情的语言引导、鼓励学生参与教学过程，用生动有趣、富有启发性的语言引导学生积极思维的一种课堂组织形式。</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其目的是充分调动学生的主观能动性，顺利完成教学任务。</a:t>
            </a:r>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讨论题</a:t>
              </a:r>
            </a:p>
          </p:txBody>
        </p:sp>
      </p:grpSp>
      <p:sp>
        <p:nvSpPr>
          <p:cNvPr id="10" name="TextBox 1210"/>
          <p:cNvSpPr/>
          <p:nvPr>
            <p:custDataLst>
              <p:tags r:id="rId3"/>
            </p:custDataLst>
          </p:nvPr>
        </p:nvSpPr>
        <p:spPr>
          <a:xfrm>
            <a:off x="1142365" y="2039620"/>
            <a:ext cx="10013950" cy="4023360"/>
          </a:xfrm>
          <a:prstGeom prst="rect">
            <a:avLst/>
          </a:prstGeom>
          <a:noFill/>
          <a:ln w="9525">
            <a:noFill/>
            <a:miter/>
          </a:ln>
        </p:spPr>
        <p:txBody>
          <a:bodyPr wrap="square">
            <a:spAutoFit/>
          </a:bodyPr>
          <a:lstStyle/>
          <a:p>
            <a:pPr indent="0" algn="l" fontAlgn="auto">
              <a:lnSpc>
                <a:spcPct val="200000"/>
              </a:lnSpc>
              <a:buFont typeface="+mj-lt"/>
              <a:buNone/>
            </a:pPr>
            <a:r>
              <a:rPr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就下面一篇文章说说你对课堂组织管理技能的理解。</a:t>
            </a:r>
          </a:p>
          <a:p>
            <a:pPr indent="0" algn="ctr" fontAlgn="auto">
              <a:lnSpc>
                <a:spcPct val="150000"/>
              </a:lnSpc>
              <a:buFont typeface="+mj-lt"/>
              <a:buNone/>
            </a:pPr>
            <a:r>
              <a:rPr sz="21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两</a:t>
            </a:r>
            <a:r>
              <a:rPr lang="en-US" sz="21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  </a:t>
            </a:r>
            <a:r>
              <a:rPr sz="21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只</a:t>
            </a:r>
            <a:r>
              <a:rPr lang="en-US" sz="21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  </a:t>
            </a:r>
            <a:r>
              <a:rPr sz="21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鸟</a:t>
            </a:r>
          </a:p>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1973年，美国加利福尼亚州某班级，一个调皮的小男孩托马斯在课间休息时逮了一只鸟儿握在手心里，他并非恶作剧，他只是对鸟儿的啁啾声和生活习惯充满了兴趣。语言老师上课了，但小鸟的鸣叫声突然间响起，语言老师直皱眉。但语言老师并没有责怪他。他郑重地告诉大家：我想讲一下鸟儿的生活习性问题，鸟儿不喜欢被圈养着，它们喜欢自由飞翔，大自然才是它们的暖巢，下面，继续上课。小男孩托马斯受宠若惊，他下课后就将那只鸟儿放回了大自然。</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sp>
        <p:nvSpPr>
          <p:cNvPr id="10" name="TextBox 1210"/>
          <p:cNvSpPr/>
          <p:nvPr>
            <p:custDataLst>
              <p:tags r:id="rId2"/>
            </p:custDataLst>
          </p:nvPr>
        </p:nvSpPr>
        <p:spPr>
          <a:xfrm>
            <a:off x="974790" y="972185"/>
            <a:ext cx="10299939" cy="5169535"/>
          </a:xfrm>
          <a:prstGeom prst="rect">
            <a:avLst/>
          </a:prstGeom>
          <a:noFill/>
          <a:ln w="9525">
            <a:noFill/>
            <a:miter/>
          </a:ln>
        </p:spPr>
        <p:txBody>
          <a:bodyPr wrap="square">
            <a:spAutoFit/>
          </a:bodyPr>
          <a:lstStyle/>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同一时间，中国某城市的某所学校，一名小男孩也将一只不知名的小鸟握在手心里，他也对它的鸣叫充满了兴趣。小鸟不知疲倦地在课堂上发出了怪声，语文老师怒气冲冲走过去，毫不客气地将小男孩拽了起来，打开窗户放飞了小鸟。小男孩受了批评，他不得不抄写了近一百遍的某唐诗。</a:t>
            </a:r>
          </a:p>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2010年，美国加利福尼亚州某大学的演讲台上，一位鸟类专家在生动地讲他小时候的故事。他说十分感谢当初语言老师的仁慈，没有扼杀他对鸟儿的憧憬和兴趣，兴趣是决定人初始开发的一个重要因素，我们需要沿着兴趣走而不是改变它。</a:t>
            </a:r>
          </a:p>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同样的时间，在中国某大学的讲台上，一位语文博士也在讲他小时候的故事，他说道：语文老师将自己引入了正途，他现在已经成为一位优秀的语文博士。</a:t>
            </a:r>
          </a:p>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他们同样都是优秀的人才，只是有些遗憾罢了，传统意识与创新习惯的不同，改变了一个人甚至一个民族的兴趣和方向。童年有两只鸟，现实有两种教育，世上有两种人。</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04</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100653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第四节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试</a:t>
            </a:r>
            <a:r>
              <a:rPr 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误</a:t>
            </a:r>
            <a:r>
              <a:rPr 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技</a:t>
            </a:r>
            <a:r>
              <a:rPr 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能</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812290"/>
            <a:ext cx="10641330" cy="2030095"/>
          </a:xfrm>
          <a:prstGeom prst="rect">
            <a:avLst/>
          </a:prstGeom>
          <a:noFill/>
          <a:ln w="9525">
            <a:noFill/>
            <a:miter/>
          </a:ln>
        </p:spPr>
        <p:txBody>
          <a:bodyPr wrap="square">
            <a:spAutoFit/>
          </a:bodyPr>
          <a:lstStyle/>
          <a:p>
            <a:pPr indent="539750" algn="l" fontAlgn="auto">
              <a:lnSpc>
                <a:spcPct val="200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改变“教鞭作风”，鼓励学生不怕错误，大胆探索创新。</a:t>
            </a:r>
          </a:p>
          <a:p>
            <a:pPr indent="539750" algn="l" fontAlgn="auto">
              <a:lnSpc>
                <a:spcPct val="200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及时修正错误，使学生对所学知识和技能有更准确、更深刻的理解和掌握。</a:t>
            </a:r>
          </a:p>
          <a:p>
            <a:pPr indent="539750" algn="l" fontAlgn="auto">
              <a:lnSpc>
                <a:spcPct val="200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顺应时代要求，培养学生健康的心理、良好的适应社会能力和敏捷的应变能力。</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试误技能的功能</a:t>
            </a:r>
          </a:p>
        </p:txBody>
      </p:sp>
    </p:spTree>
    <p:custDataLst>
      <p:tags r:id="rId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356552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提供反馈</a:t>
            </a:r>
          </a:p>
          <a:p>
            <a:pPr indent="539750" algn="l" fontAlgn="auto">
              <a:lnSpc>
                <a:spcPct val="175000"/>
              </a:lnSpc>
              <a:spcBef>
                <a:spcPts val="0"/>
              </a:spcBef>
              <a:buClrTx/>
              <a:buSzTx/>
              <a:buFont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课堂教学中，反馈包含两个方面：</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一方面，教师从学生那里寻求反馈，来诊断和调整自己的教学，为加强教学的目的性和科学性，减少盲目性和随机性提供可靠的依据；</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另一方面，教师向学生提供反馈，可以强化正确，修正错误，确定主攻方向，最大限度地减少失误。</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试误技能的类型</a:t>
            </a: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829119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导入的作用</a:t>
            </a:r>
          </a:p>
        </p:txBody>
      </p:sp>
      <p:sp>
        <p:nvSpPr>
          <p:cNvPr id="166" name="TextBox 1210"/>
          <p:cNvSpPr/>
          <p:nvPr>
            <p:custDataLst>
              <p:tags r:id="rId2"/>
            </p:custDataLst>
          </p:nvPr>
        </p:nvSpPr>
        <p:spPr>
          <a:xfrm>
            <a:off x="815975" y="1649095"/>
            <a:ext cx="10628630" cy="3484245"/>
          </a:xfrm>
          <a:prstGeom prst="rect">
            <a:avLst/>
          </a:prstGeom>
          <a:noFill/>
          <a:ln w="9525">
            <a:noFill/>
            <a:miter/>
          </a:ln>
        </p:spPr>
        <p:txBody>
          <a:bodyPr wrap="square">
            <a:spAutoFit/>
          </a:bodyPr>
          <a:lstStyle/>
          <a:p>
            <a:pPr marL="342900" indent="-342900" algn="l" fontAlgn="auto">
              <a:lnSpc>
                <a:spcPct val="175000"/>
              </a:lnSpc>
              <a:spcBef>
                <a:spcPts val="0"/>
              </a:spcBef>
              <a:buClrTx/>
              <a:buSzTx/>
              <a:buFont typeface="Arial" panose="020B0604020202020204" pitchFamily="34" charset="0"/>
              <a:buChar char="•"/>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能将学生的注意力吸引到特定的教学任务和程序之中。</a:t>
            </a:r>
          </a:p>
          <a:p>
            <a:pPr marL="342900" indent="-342900" algn="l" fontAlgn="auto">
              <a:lnSpc>
                <a:spcPct val="175000"/>
              </a:lnSpc>
              <a:spcBef>
                <a:spcPts val="0"/>
              </a:spcBef>
              <a:buClrTx/>
              <a:buSzTx/>
              <a:buFont typeface="Arial" panose="020B0604020202020204" pitchFamily="34" charset="0"/>
              <a:buChar char="•"/>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能够启发学生从不同的角度来思考问题，使学生在思维过程中体会到思维的乐趣，而且能够使学生保持高涨的学习热情和高昂的学习情绪。</a:t>
            </a:r>
          </a:p>
          <a:p>
            <a:pPr marL="342900" indent="-342900" algn="l" fontAlgn="auto">
              <a:lnSpc>
                <a:spcPct val="175000"/>
              </a:lnSpc>
              <a:spcBef>
                <a:spcPts val="0"/>
              </a:spcBef>
              <a:buClrTx/>
              <a:buSzTx/>
              <a:buFont typeface="Arial" panose="020B0604020202020204" pitchFamily="34" charset="0"/>
              <a:buChar char="•"/>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能使学生全神贯注，精神振奋，兴趣盎然，积极主动地去接受新知识。</a:t>
            </a:r>
          </a:p>
          <a:p>
            <a:pPr marL="342900" indent="-342900" algn="l" fontAlgn="auto">
              <a:lnSpc>
                <a:spcPct val="175000"/>
              </a:lnSpc>
              <a:spcBef>
                <a:spcPts val="0"/>
              </a:spcBef>
              <a:buClrTx/>
              <a:buSzTx/>
              <a:buFont typeface="Arial" panose="020B0604020202020204" pitchFamily="34" charset="0"/>
              <a:buChar char="•"/>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能集中学生的注意力，明确思维方向，激发学习兴趣，引起内在的求知欲望，使学生在新课学习一开始就有一个良好的学习境界，为整个教学过程创造良好的开端。</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35331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提供反馈时应注意以下几点：</a:t>
            </a:r>
          </a:p>
          <a:p>
            <a:pPr indent="539750" algn="l" fontAlgn="auto">
              <a:lnSpc>
                <a:spcPct val="175000"/>
              </a:lnSpc>
              <a:spcBef>
                <a:spcPts val="0"/>
              </a:spcBef>
              <a:buClrTx/>
              <a:buSzTx/>
              <a:buFont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反馈的内容</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学生在学习过程中会有各种各样的、许许多多的表现。</a:t>
            </a:r>
          </a:p>
          <a:p>
            <a:pPr indent="539750" algn="l" fontAlgn="auto">
              <a:lnSpc>
                <a:spcPct val="175000"/>
              </a:lnSpc>
              <a:spcBef>
                <a:spcPts val="0"/>
              </a:spcBef>
              <a:buClrTx/>
              <a:buSzTx/>
              <a:buFont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反馈的方式</a:t>
            </a:r>
            <a:r>
              <a:rPr lang="en-US" sz="2100" dirty="0">
                <a:latin typeface="+mj-ea"/>
                <a:ea typeface="+mj-ea"/>
                <a:cs typeface="Times New Roman" panose="02020603050405020304" pitchFamily="18" charset="0"/>
                <a:sym typeface="+mn-ea"/>
              </a:rPr>
              <a:t>    </a:t>
            </a:r>
            <a:r>
              <a:rPr sz="2100" dirty="0">
                <a:latin typeface="+mj-ea"/>
                <a:ea typeface="+mj-ea"/>
                <a:cs typeface="Times New Roman" panose="02020603050405020304" pitchFamily="18" charset="0"/>
                <a:sym typeface="+mn-ea"/>
              </a:rPr>
              <a:t>反馈的方式应该是多种多样的。</a:t>
            </a:r>
          </a:p>
          <a:p>
            <a:pPr indent="539750" algn="l" fontAlgn="auto">
              <a:lnSpc>
                <a:spcPct val="175000"/>
              </a:lnSpc>
              <a:spcBef>
                <a:spcPts val="0"/>
              </a:spcBef>
              <a:buClrTx/>
              <a:buSzTx/>
              <a:buFont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反馈的时机</a:t>
            </a:r>
            <a:r>
              <a:rPr lang="en-US" sz="2100" dirty="0">
                <a:latin typeface="+mj-ea"/>
                <a:ea typeface="+mj-ea"/>
                <a:cs typeface="Times New Roman" panose="02020603050405020304" pitchFamily="18" charset="0"/>
                <a:sym typeface="+mn-ea"/>
              </a:rPr>
              <a:t>    </a:t>
            </a:r>
            <a:r>
              <a:rPr sz="2100" dirty="0">
                <a:latin typeface="+mj-ea"/>
                <a:ea typeface="+mj-ea"/>
                <a:cs typeface="Times New Roman" panose="02020603050405020304" pitchFamily="18" charset="0"/>
                <a:sym typeface="+mn-ea"/>
              </a:rPr>
              <a:t>把握反馈时机是提供反馈过程中必须考虑的一个问题。</a:t>
            </a:r>
          </a:p>
        </p:txBody>
      </p:sp>
    </p:spTree>
    <p:custDataLst>
      <p:tags r:id="rId1"/>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713085" cy="542353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2.推动尝试</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推动尝试即初次尝试不成功时，在教师的帮助下，进一步尝试，从而掌握正确的知识与技能。</a:t>
            </a: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3.利用错误</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学习就是不断地尝试，有尝试就会有错误，有错误并不可怕，可怕的是不去尝试。</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错误分两种，一种是</a:t>
            </a:r>
            <a:r>
              <a:rPr sz="2100" b="1" dirty="0">
                <a:solidFill>
                  <a:srgbClr val="F1A268"/>
                </a:solidFill>
                <a:latin typeface="+mj-ea"/>
                <a:ea typeface="+mj-ea"/>
                <a:cs typeface="Times New Roman" panose="02020603050405020304" pitchFamily="18" charset="0"/>
                <a:sym typeface="+mn-ea"/>
              </a:rPr>
              <a:t>结构性错误</a:t>
            </a:r>
            <a:r>
              <a:rPr sz="2100" dirty="0">
                <a:latin typeface="+mj-ea"/>
                <a:ea typeface="+mj-ea"/>
                <a:cs typeface="Times New Roman" panose="02020603050405020304" pitchFamily="18" charset="0"/>
                <a:sym typeface="+mn-ea"/>
              </a:rPr>
              <a:t>；另一种是</a:t>
            </a:r>
            <a:r>
              <a:rPr sz="2100" b="1" dirty="0">
                <a:solidFill>
                  <a:srgbClr val="F1A268"/>
                </a:solidFill>
                <a:latin typeface="+mj-ea"/>
                <a:ea typeface="+mj-ea"/>
                <a:cs typeface="Times New Roman" panose="02020603050405020304" pitchFamily="18" charset="0"/>
                <a:sym typeface="+mn-ea"/>
              </a:rPr>
              <a:t>非结构性错误</a:t>
            </a:r>
            <a:r>
              <a:rPr sz="2100" dirty="0">
                <a:latin typeface="+mj-ea"/>
                <a:ea typeface="+mj-ea"/>
                <a:cs typeface="Times New Roman" panose="02020603050405020304" pitchFamily="18" charset="0"/>
                <a:sym typeface="+mn-ea"/>
              </a:rPr>
              <a:t>。</a:t>
            </a: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4.设计迷惑</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教师可以在讲授过程中设计一些具有迷惑性的问题，有针对性地在学习前巧设一些“陷阱”，最后让学生自己走出“陷阱”，或在教师的帮助下爬出“陷阱”。</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91909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a:t>
            </a:r>
            <a:r>
              <a:rPr lang="en-US"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鼓励及时</a:t>
            </a:r>
            <a:r>
              <a:rPr lang="en-US"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当学生受挫时，要及时予以鼓励。</a:t>
            </a:r>
          </a:p>
          <a:p>
            <a:pPr indent="539750" algn="l" fontAlgn="auto">
              <a:lnSpc>
                <a:spcPct val="175000"/>
              </a:lnSpc>
              <a:spcBef>
                <a:spcPts val="0"/>
              </a:spcBef>
              <a:buClrTx/>
              <a:buSzTx/>
              <a:buFont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纠正错误准确适时</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无论采取哪种方法纠正错误，都应力求准确适时。</a:t>
            </a:r>
          </a:p>
          <a:p>
            <a:pPr indent="539750" algn="l" fontAlgn="auto">
              <a:lnSpc>
                <a:spcPct val="175000"/>
              </a:lnSpc>
              <a:spcBef>
                <a:spcPts val="0"/>
              </a:spcBef>
              <a:buClrTx/>
              <a:buSzTx/>
              <a:buFont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“陷阱”、“迷惑”设置要恰当</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kern="100" dirty="0">
                <a:latin typeface="+mn-ea"/>
                <a:cs typeface="Times New Roman" panose="02020603050405020304" pitchFamily="18" charset="0"/>
                <a:sym typeface="+mn-ea"/>
              </a:rPr>
              <a:t>“</a:t>
            </a:r>
            <a:r>
              <a:rPr lang="zh-CN" altLang="en-US" sz="2100" kern="100" dirty="0">
                <a:latin typeface="+mn-ea"/>
                <a:cs typeface="Times New Roman" panose="02020603050405020304" pitchFamily="18" charset="0"/>
                <a:sym typeface="+mn-ea"/>
              </a:rPr>
              <a:t>陷阱”、“迷惑”设置要恰当</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a:p>
            <a:pPr indent="539750" algn="l" fontAlgn="auto">
              <a:lnSpc>
                <a:spcPct val="175000"/>
              </a:lnSpc>
              <a:spcBef>
                <a:spcPts val="0"/>
              </a:spcBef>
              <a:buClrTx/>
              <a:buSzTx/>
              <a:buFont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 评语要确切、生动，使学生能因之而受到鼓励，知错改错，切不可使用讽刺挖苦的评语</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表扬要及时，批评要中肯，要和风细雨，做到“润物细无声”。</a:t>
            </a:r>
            <a:endParaRPr lang="en-US" altLang="zh-CN" sz="2100" kern="100" dirty="0">
              <a:effectLst/>
              <a:latin typeface="+mn-ea"/>
              <a:ea typeface="微软雅黑" panose="020B0503020204020204" pitchFamily="34" charset="-122"/>
              <a:cs typeface="Times New Roman" panose="02020603050405020304" pitchFamily="18" charset="0"/>
              <a:sym typeface="+mn-ea"/>
            </a:endParaRP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试误技能应用的原则及要点</a:t>
            </a:r>
          </a:p>
        </p:txBody>
      </p:sp>
    </p:spTree>
    <p:custDataLst>
      <p:tags r:id="rId1"/>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讨论题</a:t>
              </a:r>
            </a:p>
          </p:txBody>
        </p:sp>
      </p:grpSp>
      <p:sp>
        <p:nvSpPr>
          <p:cNvPr id="10" name="TextBox 1210"/>
          <p:cNvSpPr/>
          <p:nvPr>
            <p:custDataLst>
              <p:tags r:id="rId3"/>
            </p:custDataLst>
          </p:nvPr>
        </p:nvSpPr>
        <p:spPr>
          <a:xfrm>
            <a:off x="1142365" y="2039620"/>
            <a:ext cx="10013950" cy="3999865"/>
          </a:xfrm>
          <a:prstGeom prst="rect">
            <a:avLst/>
          </a:prstGeom>
          <a:noFill/>
          <a:ln w="9525">
            <a:noFill/>
            <a:miter/>
          </a:ln>
        </p:spPr>
        <p:txBody>
          <a:bodyPr wrap="square">
            <a:spAutoFit/>
          </a:bodyPr>
          <a:lstStyle/>
          <a:p>
            <a:pPr indent="0" algn="l" fontAlgn="auto">
              <a:lnSpc>
                <a:spcPct val="200000"/>
              </a:lnSpc>
              <a:buFont typeface="+mj-lt"/>
              <a:buNone/>
            </a:pPr>
            <a:r>
              <a:rPr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就以下的教学片断，请分析该化学教师应用了试误技能中的哪种类型。</a:t>
            </a:r>
          </a:p>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公开课上，化学老师在演示实验前讲道：“当我们把燃烧着的金属钠伸到装满氯气的集气瓶中时，将会看到钠剧烈燃烧，并产生大量白烟。”</a:t>
            </a:r>
          </a:p>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同学们的目光凝聚于集气瓶中，等待着上述现象的发生。然而，集气瓶中出现的不是白烟而是黑烟，全班大惊。</a:t>
            </a:r>
          </a:p>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老师皱了皱眉头，思索片刻，带着微笑问学生A：“你看到什么？”</a:t>
            </a:r>
          </a:p>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学生A不语。他是化学课代表，他为自己所尊敬的老师在公开课上出现的课堂失误而担心。</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sp>
        <p:nvSpPr>
          <p:cNvPr id="10" name="TextBox 1210"/>
          <p:cNvSpPr/>
          <p:nvPr>
            <p:custDataLst>
              <p:tags r:id="rId2"/>
            </p:custDataLst>
          </p:nvPr>
        </p:nvSpPr>
        <p:spPr>
          <a:xfrm>
            <a:off x="1131570" y="972185"/>
            <a:ext cx="10082770" cy="5169535"/>
          </a:xfrm>
          <a:prstGeom prst="rect">
            <a:avLst/>
          </a:prstGeom>
          <a:noFill/>
          <a:ln w="9525">
            <a:noFill/>
            <a:miter/>
          </a:ln>
        </p:spPr>
        <p:txBody>
          <a:bodyPr wrap="square">
            <a:spAutoFit/>
          </a:bodyPr>
          <a:lstStyle/>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然而，老师仍在为学生鼓气：“实事求是，看到什么说什么！这才是科学的态度！”</a:t>
            </a:r>
          </a:p>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“老师，我没看到白烟，而是黑烟！”学生A鼓起勇气回答。</a:t>
            </a:r>
          </a:p>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你的观察很准确。”老师在勉励学生，并进一步启发：“这样看来，刚才燃烧的东西就不是金属钠了！可是，这的确是块金属钠。那么，刚才为什么冒黑烟呢？请同学们回忆一下金属钠的物理性质与其储存方法。”</a:t>
            </a:r>
          </a:p>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全班活跃了，学生B抢着发言：“金属钠化学性质活泼，不能裸在空气中，而是要储存在煤油中。”</a:t>
            </a:r>
          </a:p>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你说对了！”老师怀着歉疚的心情向大家介绍：“由于我的疏忽，实验前没有将粘在金属钠上的煤油处理干净，结果发生了刚才的一幕。为了揭示钠的化学性质，我不打算回头处理煤油，而是将粘有煤油的金属钠继续燃烧下去。请大家想想，在燃烧的过程中，烟的颜色将发生什么变化？”</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sp>
        <p:nvSpPr>
          <p:cNvPr id="10" name="TextBox 1210"/>
          <p:cNvSpPr/>
          <p:nvPr>
            <p:custDataLst>
              <p:tags r:id="rId2"/>
            </p:custDataLst>
          </p:nvPr>
        </p:nvSpPr>
        <p:spPr>
          <a:xfrm>
            <a:off x="1131570" y="972185"/>
            <a:ext cx="9927590" cy="2861310"/>
          </a:xfrm>
          <a:prstGeom prst="rect">
            <a:avLst/>
          </a:prstGeom>
          <a:noFill/>
          <a:ln w="9525">
            <a:noFill/>
            <a:miter/>
          </a:ln>
        </p:spPr>
        <p:txBody>
          <a:bodyPr wrap="square">
            <a:spAutoFit/>
          </a:bodyPr>
          <a:lstStyle/>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“黑烟之后，将出现白烟！”大家提出了这种预言。</a:t>
            </a:r>
          </a:p>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老师重新点燃了金属钠，集气瓶里开始还冒着黑烟，只不过比刚才的黑烟要淡，老师将燃烧着的金属钠再移到第三个氯气瓶中，这时燃烧变剧烈了，似乎还听到了“嘶啪”的声响，集气瓶中的白烟在翻滚。</a:t>
            </a:r>
          </a:p>
          <a:p>
            <a:pPr indent="457200" algn="l" fontAlgn="auto">
              <a:lnSpc>
                <a:spcPct val="150000"/>
              </a:lnSpc>
              <a:buClrTx/>
              <a:buSzTx/>
              <a:buFont typeface="+mj-lt"/>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“同学们，你们的预言实现了！”老师高兴地向大家宣布。这时全班响起了掌声——不仅是学生的，还有听课老师的。</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05</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100653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第五节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结</a:t>
            </a:r>
            <a:r>
              <a:rPr 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束</a:t>
            </a:r>
            <a:r>
              <a:rPr 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技</a:t>
            </a:r>
            <a:r>
              <a:rPr 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能</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348424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巩固知识</a:t>
            </a:r>
          </a:p>
          <a:p>
            <a:pPr indent="539750" algn="l" fontAlgn="auto">
              <a:lnSpc>
                <a:spcPct val="175000"/>
              </a:lnSpc>
              <a:spcBef>
                <a:spcPts val="0"/>
              </a:spcBef>
              <a:buClrTx/>
              <a:buSzTx/>
              <a:buFontTx/>
              <a:buNone/>
            </a:pPr>
            <a:r>
              <a:rPr lang="zh-CN" altLang="zh-CN" sz="2100" dirty="0">
                <a:latin typeface="+mn-ea"/>
                <a:cs typeface="Times New Roman" panose="02020603050405020304" pitchFamily="18" charset="0"/>
                <a:sym typeface="+mn-ea"/>
              </a:rPr>
              <a:t>运用结束技能对一节课或一单元课所学的知识信息进行及时的系统化总结、巩固和应用，使学生对新的知识更加清晰。</a:t>
            </a:r>
          </a:p>
          <a:p>
            <a:pPr indent="539750" algn="l" fontAlgn="auto">
              <a:lnSpc>
                <a:spcPct val="175000"/>
              </a:lnSpc>
              <a:spcBef>
                <a:spcPts val="0"/>
              </a:spcBef>
              <a:buClrTx/>
              <a:buSzTx/>
              <a:buFontTx/>
              <a:buNone/>
            </a:pPr>
            <a:endParaRPr lang="zh-CN" altLang="zh-CN" sz="1500" dirty="0">
              <a:latin typeface="+mn-ea"/>
              <a:cs typeface="Times New Roman" panose="02020603050405020304" pitchFamily="18" charset="0"/>
              <a:sym typeface="+mn-ea"/>
            </a:endParaRP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及时反馈</a:t>
            </a:r>
          </a:p>
          <a:p>
            <a:pPr indent="539750" algn="l" fontAlgn="auto">
              <a:lnSpc>
                <a:spcPct val="175000"/>
              </a:lnSpc>
              <a:spcBef>
                <a:spcPts val="0"/>
              </a:spcBef>
              <a:buClrTx/>
              <a:buSzTx/>
              <a:buFontTx/>
              <a:buNone/>
            </a:pPr>
            <a:r>
              <a:rPr lang="zh-CN" altLang="zh-CN" sz="2100" dirty="0">
                <a:latin typeface="+mn-ea"/>
                <a:cs typeface="Times New Roman" panose="02020603050405020304" pitchFamily="18" charset="0"/>
                <a:sym typeface="+mn-ea"/>
              </a:rPr>
              <a:t>运用结束技能可以及时反馈教与学的各种信息。</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结束技能的作用</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348424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承前启后</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知识往往是前后连贯的，既有纵向的联系，又有横向的关系。好的结束起到课与课之间，知识与知识之间的承前启后作用。</a:t>
            </a:r>
          </a:p>
          <a:p>
            <a:pPr indent="539750" algn="l" fontAlgn="auto">
              <a:lnSpc>
                <a:spcPct val="175000"/>
              </a:lnSpc>
              <a:spcBef>
                <a:spcPts val="0"/>
              </a:spcBef>
              <a:buClrTx/>
              <a:buSzTx/>
              <a:buFontTx/>
              <a:buNone/>
            </a:pPr>
            <a:endParaRPr sz="15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 促进思维</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教师通过课的结束，可以留下悬念，埋下伏笔，促进学生的思维活动深入开展。</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405003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总结归纳法</a:t>
            </a:r>
          </a:p>
          <a:p>
            <a:pPr indent="539750" algn="l" fontAlgn="auto">
              <a:lnSpc>
                <a:spcPct val="175000"/>
              </a:lnSpc>
              <a:spcBef>
                <a:spcPts val="0"/>
              </a:spcBef>
              <a:buClrTx/>
              <a:buSzTx/>
              <a:buFontTx/>
              <a:buNone/>
            </a:pPr>
            <a:r>
              <a:rPr lang="zh-CN" altLang="zh-CN" sz="2100" dirty="0">
                <a:latin typeface="+mn-ea"/>
                <a:cs typeface="Times New Roman" panose="02020603050405020304" pitchFamily="18" charset="0"/>
                <a:sym typeface="+mn-ea"/>
              </a:rPr>
              <a:t>即用准确简练的语言，提纲挈领地把整节课的主要内容加以总结概括，给学生以系统、完整的印象，促使学生加深对所学知识的理解和记忆，培养其综合概括能力。</a:t>
            </a:r>
          </a:p>
          <a:p>
            <a:pPr indent="539750" algn="l" fontAlgn="auto">
              <a:lnSpc>
                <a:spcPct val="175000"/>
              </a:lnSpc>
              <a:spcBef>
                <a:spcPts val="0"/>
              </a:spcBef>
              <a:buClrTx/>
              <a:buSzTx/>
              <a:buFontTx/>
              <a:buNone/>
            </a:pPr>
            <a:endParaRPr lang="zh-CN" altLang="zh-CN" sz="1500" dirty="0">
              <a:latin typeface="+mn-ea"/>
              <a:cs typeface="Times New Roman" panose="02020603050405020304" pitchFamily="18" charset="0"/>
              <a:sym typeface="+mn-ea"/>
            </a:endParaRP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拓展延伸法</a:t>
            </a:r>
          </a:p>
          <a:p>
            <a:pPr indent="539750" algn="l" fontAlgn="auto">
              <a:lnSpc>
                <a:spcPct val="175000"/>
              </a:lnSpc>
              <a:spcBef>
                <a:spcPts val="0"/>
              </a:spcBef>
              <a:buClrTx/>
              <a:buSzTx/>
              <a:buFontTx/>
              <a:buNone/>
            </a:pPr>
            <a:r>
              <a:rPr lang="zh-CN" altLang="zh-CN" sz="2100" dirty="0">
                <a:latin typeface="+mn-ea"/>
                <a:cs typeface="Times New Roman" panose="02020603050405020304" pitchFamily="18" charset="0"/>
                <a:sym typeface="+mn-ea"/>
              </a:rPr>
              <a:t>即在新课结束时，教师把学过的知识向其他方面延伸，以拓宽学生的知识面，引起学生更浓厚的学习、研究兴趣，使学生形成知识网络。</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结束技能的类型</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1053020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导入的方法</a:t>
            </a:r>
          </a:p>
        </p:txBody>
      </p:sp>
      <p:sp>
        <p:nvSpPr>
          <p:cNvPr id="166" name="TextBox 1210"/>
          <p:cNvSpPr/>
          <p:nvPr>
            <p:custDataLst>
              <p:tags r:id="rId2"/>
            </p:custDataLst>
          </p:nvPr>
        </p:nvSpPr>
        <p:spPr>
          <a:xfrm>
            <a:off x="815975" y="1649095"/>
            <a:ext cx="10628630" cy="356552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由于教育对象不同，教学内容不同，每堂课的开头也必然不同。</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教师要敢于想象，敢于创新，采用灵活多样的方式导入新课。通过导入，把学生的注意力吸引到特定的教学任务和程序之中。</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1.问题导入</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实践证明，疑问、矛盾、问题是思维的“启发剂”，它能使学生求知欲由潜伏状态转入活跃状态，有力地调动学生思维的积极性和主动性。</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364617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新旧对比法</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新旧对比法是将传授的新知识与相关的旧知识联系起来，进行分析比较。</a:t>
            </a:r>
          </a:p>
          <a:p>
            <a:pPr indent="539750" algn="l" fontAlgn="auto">
              <a:lnSpc>
                <a:spcPct val="175000"/>
              </a:lnSpc>
              <a:spcBef>
                <a:spcPts val="0"/>
              </a:spcBef>
              <a:buClrTx/>
              <a:buSzTx/>
              <a:buFontTx/>
              <a:buNone/>
            </a:pPr>
            <a:endPar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 练习评估法</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即教师在课堂结束时通过提问或小测验等练习形式对学过的知识技能进行检测，并给予相应的评价。</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299974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5. 承前启后法</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承前，是指与教学的起始阶段相呼应，导入阶段的悬念，预习中的疑问，到结束阶段应该得到回应，化问号为句号或感叹号，并给予强调；</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启后，是指教师选择本节课的知识作为下一节课的铺垫和伏笔，激发学生进一步学习的兴趣便于下一节课的教学。</a:t>
            </a:r>
          </a:p>
        </p:txBody>
      </p:sp>
    </p:spTree>
    <p:custDataLst>
      <p:tags r:id="rId1"/>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461581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zh-CN" altLang="zh-CN" sz="2100" b="1" dirty="0">
                <a:solidFill>
                  <a:srgbClr val="F1A268"/>
                </a:solidFill>
                <a:latin typeface="+mn-ea"/>
                <a:cs typeface="Times New Roman" panose="02020603050405020304" pitchFamily="18" charset="0"/>
                <a:sym typeface="+mn-ea"/>
              </a:rPr>
              <a:t>1</a:t>
            </a:r>
            <a:r>
              <a:rPr lang="en-US" altLang="zh-CN" sz="2100" b="1" dirty="0">
                <a:solidFill>
                  <a:srgbClr val="F1A268"/>
                </a:solidFill>
                <a:latin typeface="+mn-ea"/>
                <a:cs typeface="Times New Roman" panose="02020603050405020304" pitchFamily="18" charset="0"/>
                <a:sym typeface="+mn-ea"/>
              </a:rPr>
              <a:t>. </a:t>
            </a:r>
            <a:r>
              <a:rPr lang="zh-CN" altLang="zh-CN" sz="2100" b="1" dirty="0">
                <a:solidFill>
                  <a:srgbClr val="F1A268"/>
                </a:solidFill>
                <a:latin typeface="+mn-ea"/>
                <a:cs typeface="Times New Roman" panose="02020603050405020304" pitchFamily="18" charset="0"/>
                <a:sym typeface="+mn-ea"/>
              </a:rPr>
              <a:t>目的性原则。</a:t>
            </a:r>
            <a:r>
              <a:rPr lang="zh-CN" altLang="zh-CN" sz="2100" dirty="0">
                <a:latin typeface="+mn-ea"/>
                <a:cs typeface="Times New Roman" panose="02020603050405020304" pitchFamily="18" charset="0"/>
                <a:sym typeface="+mn-ea"/>
              </a:rPr>
              <a:t>必须以教学目的为依据来确定“结束”内容的实施方式方法。</a:t>
            </a:r>
          </a:p>
          <a:p>
            <a:pPr indent="539750" algn="l" fontAlgn="auto">
              <a:lnSpc>
                <a:spcPct val="175000"/>
              </a:lnSpc>
              <a:spcBef>
                <a:spcPts val="0"/>
              </a:spcBef>
              <a:buClrTx/>
              <a:buSzTx/>
              <a:buFontTx/>
              <a:buNone/>
            </a:pPr>
            <a:r>
              <a:rPr lang="zh-CN" altLang="zh-CN" sz="2100" b="1" dirty="0">
                <a:solidFill>
                  <a:srgbClr val="F1A268"/>
                </a:solidFill>
                <a:latin typeface="+mn-ea"/>
                <a:cs typeface="Times New Roman" panose="02020603050405020304" pitchFamily="18" charset="0"/>
                <a:sym typeface="+mn-ea"/>
              </a:rPr>
              <a:t>2. 趣味性原则。</a:t>
            </a:r>
            <a:r>
              <a:rPr lang="zh-CN" altLang="zh-CN" sz="2100" dirty="0">
                <a:latin typeface="+mn-ea"/>
                <a:cs typeface="Times New Roman" panose="02020603050405020304" pitchFamily="18" charset="0"/>
                <a:sym typeface="+mn-ea"/>
              </a:rPr>
              <a:t>在结束课堂教学时，有意识地设置一些悬念，鼓励学生运用发散性思维，展开丰富的想象力，促进学生对问题的思考和探索。</a:t>
            </a:r>
          </a:p>
          <a:p>
            <a:pPr indent="539750" algn="l" fontAlgn="auto">
              <a:lnSpc>
                <a:spcPct val="175000"/>
              </a:lnSpc>
              <a:spcBef>
                <a:spcPts val="0"/>
              </a:spcBef>
              <a:buClrTx/>
              <a:buSzTx/>
              <a:buFontTx/>
              <a:buNone/>
            </a:pPr>
            <a:r>
              <a:rPr lang="zh-CN" altLang="zh-CN" sz="2100" b="1" dirty="0">
                <a:solidFill>
                  <a:srgbClr val="F1A268"/>
                </a:solidFill>
                <a:latin typeface="+mn-ea"/>
                <a:cs typeface="Times New Roman" panose="02020603050405020304" pitchFamily="18" charset="0"/>
                <a:sym typeface="+mn-ea"/>
              </a:rPr>
              <a:t>3. 及时性原则。</a:t>
            </a:r>
            <a:r>
              <a:rPr lang="zh-CN" altLang="zh-CN" sz="2100" dirty="0">
                <a:latin typeface="+mn-ea"/>
                <a:cs typeface="Times New Roman" panose="02020603050405020304" pitchFamily="18" charset="0"/>
                <a:sym typeface="+mn-ea"/>
              </a:rPr>
              <a:t>是及时小结，周期性的复习。</a:t>
            </a:r>
          </a:p>
          <a:p>
            <a:pPr indent="539750" algn="l" fontAlgn="auto">
              <a:lnSpc>
                <a:spcPct val="175000"/>
              </a:lnSpc>
              <a:spcBef>
                <a:spcPts val="0"/>
              </a:spcBef>
              <a:buClrTx/>
              <a:buSzTx/>
              <a:buFontTx/>
              <a:buNone/>
            </a:pPr>
            <a:r>
              <a:rPr lang="zh-CN" altLang="zh-CN" sz="2100" b="1" dirty="0">
                <a:solidFill>
                  <a:srgbClr val="F1A268"/>
                </a:solidFill>
                <a:latin typeface="+mn-ea"/>
                <a:cs typeface="Times New Roman" panose="02020603050405020304" pitchFamily="18" charset="0"/>
                <a:sym typeface="+mn-ea"/>
              </a:rPr>
              <a:t>4. 多样性原则。</a:t>
            </a:r>
            <a:r>
              <a:rPr lang="zh-CN" altLang="zh-CN" sz="2100" dirty="0">
                <a:latin typeface="+mn-ea"/>
                <a:cs typeface="Times New Roman" panose="02020603050405020304" pitchFamily="18" charset="0"/>
                <a:sym typeface="+mn-ea"/>
              </a:rPr>
              <a:t>多种多样的结束方式可以提高学生的学习兴趣，收到好的教学效果。结束应尽量与导入相呼应，使之脉络贯通，一脉相承。</a:t>
            </a:r>
          </a:p>
          <a:p>
            <a:pPr indent="539750" algn="l" fontAlgn="auto">
              <a:lnSpc>
                <a:spcPct val="175000"/>
              </a:lnSpc>
              <a:spcBef>
                <a:spcPts val="0"/>
              </a:spcBef>
              <a:buClrTx/>
              <a:buSzTx/>
              <a:buFontTx/>
              <a:buNone/>
            </a:pPr>
            <a:r>
              <a:rPr lang="zh-CN" altLang="zh-CN" sz="2100" b="1" dirty="0">
                <a:solidFill>
                  <a:srgbClr val="F1A268"/>
                </a:solidFill>
                <a:latin typeface="+mn-ea"/>
                <a:cs typeface="Times New Roman" panose="02020603050405020304" pitchFamily="18" charset="0"/>
                <a:sym typeface="+mn-ea"/>
              </a:rPr>
              <a:t>5. 巩固性原则。</a:t>
            </a:r>
            <a:r>
              <a:rPr lang="zh-CN" altLang="zh-CN" sz="2100" dirty="0">
                <a:latin typeface="+mn-ea"/>
                <a:cs typeface="Times New Roman" panose="02020603050405020304" pitchFamily="18" charset="0"/>
                <a:sym typeface="+mn-ea"/>
              </a:rPr>
              <a:t>结束应概括本节课和本段知识的结构，深化重要事实、情节、规律和概念。</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结束技能的应用原则</a:t>
            </a:r>
          </a:p>
        </p:txBody>
      </p:sp>
    </p:spTree>
    <p:custDataLst>
      <p:tags r:id="rId1"/>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实习活动</a:t>
              </a:r>
            </a:p>
          </p:txBody>
        </p:sp>
      </p:grpSp>
      <p:sp>
        <p:nvSpPr>
          <p:cNvPr id="10" name="TextBox 1210"/>
          <p:cNvSpPr/>
          <p:nvPr>
            <p:custDataLst>
              <p:tags r:id="rId3"/>
            </p:custDataLst>
          </p:nvPr>
        </p:nvSpPr>
        <p:spPr>
          <a:xfrm>
            <a:off x="1270635" y="1991995"/>
            <a:ext cx="9718040" cy="4154170"/>
          </a:xfrm>
          <a:prstGeom prst="rect">
            <a:avLst/>
          </a:prstGeom>
          <a:noFill/>
          <a:ln w="9525">
            <a:noFill/>
            <a:miter/>
          </a:ln>
        </p:spPr>
        <p:txBody>
          <a:bodyPr wrap="square">
            <a:spAutoFit/>
          </a:bodyPr>
          <a:lstStyle/>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设计一则某单元或某节课的结束。写好教案，准备“角色扮演”，时间5分钟左右。在设计时请注意以下几点：</a:t>
            </a:r>
          </a:p>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1</a:t>
            </a:r>
            <a:r>
              <a:rPr lang="en-US" altLang="zh-CN"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 </a:t>
            </a: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你设计的结束是否概括了本单元或本节课的知识结构与重点。</a:t>
            </a:r>
          </a:p>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2</a:t>
            </a:r>
            <a:r>
              <a:rPr lang="en-US" altLang="zh-CN"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 </a:t>
            </a: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你设计的结束活动，是否都有明确的目的，并强化学生对所学内容的兴趣。</a:t>
            </a:r>
          </a:p>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3</a:t>
            </a:r>
            <a:r>
              <a:rPr lang="en-US" altLang="zh-CN"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 </a:t>
            </a: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进行总结与实践活动，是否遵循“以学生为本”的理念，能促进学生在知识、智力和能力上都有所提高。</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06</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100653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第六节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教学媒体选用技能</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649095"/>
            <a:ext cx="10641330" cy="405003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媒体一词来源于拉丁语“Medium”，音译为媒介，意为两者之间。</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媒体既指承载信息的载体，又可指存储和传递信息的实体。</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媒体有两层含义，一是指承载信息所使用的符号系统，如语言、文字、声音、符号、图形、图像等，媒体呈现时所采用的符号系统决定了媒体的信息表达功能；</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二是指存贮和加工、传递信息的实体，如书刊、挂图、画册、报纸、图影片、计算机磁盘、录影带、录像带以及相关的播放、处理设备等。</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以教学信息的承载和传递为最终目的的媒体或工具称为</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教学媒体</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p:txBody>
      </p:sp>
      <p:sp>
        <p:nvSpPr>
          <p:cNvPr id="4"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教学媒体的概念</a:t>
            </a:r>
          </a:p>
        </p:txBody>
      </p:sp>
    </p:spTree>
    <p:custDataLst>
      <p:tags r:id="rId1"/>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4" y="1649095"/>
            <a:ext cx="10898697" cy="461581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视觉媒体又分为非投影视觉媒体和投影视觉媒体两类。非投影视觉媒体有教学板书、印刷的文字材料、图片、图表、模型与实物教具等；投影视觉媒体有幻灯机、投影器和视频展台等。</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听觉媒体有传声机、扬声器、录音机、收音机、语言实验室、磁带、唱片、CD等；</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视听觉媒体有电影、电视、录像、激光视盘等。</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交互媒体有教学模拟机、教学游戏机、双向有线电视、计算机辅助教学系统等。</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5</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多媒体系统是指多种媒体的组合教学系统，它包括多媒体教室、多媒体学习包以及计算机多媒体网络学习系统。</a:t>
            </a:r>
          </a:p>
        </p:txBody>
      </p:sp>
      <p:sp>
        <p:nvSpPr>
          <p:cNvPr id="4"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教学媒体的分类</a:t>
            </a:r>
          </a:p>
        </p:txBody>
      </p:sp>
    </p:spTree>
    <p:custDataLst>
      <p:tags r:id="rId1"/>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649095"/>
            <a:ext cx="10641330" cy="332295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有利于提高教学质量和教学效率</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有利于形成生动、有趣的教学</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有利于实施个别化学习</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 有利于开展特殊教育</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5. 有利于探索和实现不同学习模式的教学</a:t>
            </a:r>
          </a:p>
        </p:txBody>
      </p:sp>
      <p:sp>
        <p:nvSpPr>
          <p:cNvPr id="4"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教学媒体的功能</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649095"/>
            <a:ext cx="10641330" cy="405003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发展性原则</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发展性原则就是要求选用教学媒体时应考虑它能在多大程度上发挥教育作用，促进学生多方面的发展。</a:t>
            </a:r>
          </a:p>
          <a:p>
            <a:pPr indent="539750" algn="l">
              <a:lnSpc>
                <a:spcPct val="175000"/>
              </a:lnSpc>
              <a:spcBef>
                <a:spcPts val="0"/>
              </a:spcBef>
              <a:buClrTx/>
              <a:buSzTx/>
              <a:buFontTx/>
            </a:pPr>
            <a:endParaRPr sz="15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综合性原则</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综合性原则要求在选用教学媒体时，综合考虑教学的各种因素，协调教学媒体与教学的其他方面的关系，使教学媒体的功效服从于整体教学设计，以取得最佳教学效果。</a:t>
            </a:r>
          </a:p>
        </p:txBody>
      </p:sp>
      <p:sp>
        <p:nvSpPr>
          <p:cNvPr id="4"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四、 教学媒体的选用原则</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348424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经济性原则</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经济性原则要求选用教学媒体时应考虑教学媒体的投资效益，本着少花钱多办事的原则，选用那些能在合理的时间内，达到所期望的教学目标的廉价媒体。</a:t>
            </a:r>
          </a:p>
          <a:p>
            <a:pPr indent="539750" algn="l" fontAlgn="auto">
              <a:lnSpc>
                <a:spcPct val="175000"/>
              </a:lnSpc>
              <a:spcBef>
                <a:spcPts val="0"/>
              </a:spcBef>
              <a:buClrTx/>
              <a:buSzTx/>
              <a:buFontTx/>
              <a:buNone/>
            </a:pPr>
            <a:endParaRPr sz="15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 条件性原则</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只有具备一定的教学条件，才能发挥出教学媒体的作用。</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615815"/>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2.故事导入</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把课讲得生动形象，深入浅出，始终是衡量教师教学艺术水平的标准之一。而采取寓意深刻又幽默轻松的故事导入新课，不仅可以引发学生的学习兴趣，而且可以使学生对所学的内容有一个更深的理解。</a:t>
            </a:r>
          </a:p>
          <a:p>
            <a:pPr indent="539750" algn="l" fontAlgn="auto">
              <a:lnSpc>
                <a:spcPct val="175000"/>
              </a:lnSpc>
              <a:spcBef>
                <a:spcPts val="0"/>
              </a:spcBef>
              <a:buClrTx/>
              <a:buSzTx/>
              <a:buNone/>
            </a:pPr>
            <a:endParaRPr lang="en-US" altLang="zh-CN" sz="1500" dirty="0">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3.悬念导入</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悬念，能够引起学生对课堂教学的兴趣，使学生产生刨根问底的急切心情，在探究的心理状态下接受教师发出的信息。悬念的设置要恰当适度。</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649095"/>
            <a:ext cx="10641330" cy="324231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描述选择教学媒体的设想</a:t>
            </a: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运用选择媒体的模型</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问题表</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流程图</a:t>
            </a: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做出最佳选择</a:t>
            </a: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 阐明运用媒体的设想</a:t>
            </a:r>
          </a:p>
        </p:txBody>
      </p:sp>
      <p:sp>
        <p:nvSpPr>
          <p:cNvPr id="4"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五、 教学媒体的选择方法</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649095"/>
            <a:ext cx="10483850" cy="246126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zh-CN" altLang="en-US" sz="25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投影媒体的使用</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光学投影媒体是指利用光学放大器，将记录在软件上的各种视觉符号以及实物图像投影放大到银幕上的视觉媒体，主要有</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幻灯机、投影器、视频展台</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等。</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光学投影媒体具有图像清晰、形象逼真、教学运用形式灵活多样等特点</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p:txBody>
      </p:sp>
      <p:sp>
        <p:nvSpPr>
          <p:cNvPr id="4"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六、 教学媒体的使用</a:t>
            </a:r>
          </a:p>
        </p:txBody>
      </p:sp>
    </p:spTree>
    <p:custDataLst>
      <p:tags r:id="rId1"/>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7758682" cy="299974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1.投影器</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投影器是在幻灯机的基础上发展而成的一种光学放大仪器，投影器因其结构简单、操作简便、用途广泛等优点，成为一种利用率很高的现代教学媒体。</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常用的投影器按其结构可分为</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台式投影器</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和</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便携式投影器</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3" name="图片 2"/>
          <p:cNvPicPr>
            <a:picLocks noChangeAspect="1"/>
          </p:cNvPicPr>
          <p:nvPr>
            <p:custDataLst>
              <p:tags r:id="rId3"/>
            </p:custDataLst>
          </p:nvPr>
        </p:nvPicPr>
        <p:blipFill>
          <a:blip r:embed="rId5">
            <a:clrChange>
              <a:clrFrom>
                <a:srgbClr val="FFFFFF">
                  <a:alpha val="100000"/>
                </a:srgbClr>
              </a:clrFrom>
              <a:clrTo>
                <a:srgbClr val="FFFFFF">
                  <a:alpha val="100000"/>
                  <a:alpha val="0"/>
                </a:srgbClr>
              </a:clrTo>
            </a:clrChange>
          </a:blip>
          <a:stretch>
            <a:fillRect/>
          </a:stretch>
        </p:blipFill>
        <p:spPr>
          <a:xfrm>
            <a:off x="8829040" y="1420495"/>
            <a:ext cx="2818765" cy="4561840"/>
          </a:xfrm>
          <a:prstGeom prst="rect">
            <a:avLst/>
          </a:prstGeom>
        </p:spPr>
      </p:pic>
    </p:spTree>
    <p:custDataLst>
      <p:tags r:id="rId1"/>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a:clrChange>
              <a:clrFrom>
                <a:srgbClr val="FEFEFE">
                  <a:alpha val="100000"/>
                </a:srgbClr>
              </a:clrFrom>
              <a:clrTo>
                <a:srgbClr val="FEFEFE">
                  <a:alpha val="100000"/>
                  <a:alpha val="0"/>
                </a:srgbClr>
              </a:clrTo>
            </a:clrChange>
          </a:blip>
          <a:stretch>
            <a:fillRect/>
          </a:stretch>
        </p:blipFill>
        <p:spPr>
          <a:xfrm>
            <a:off x="8947331" y="1526252"/>
            <a:ext cx="2750758" cy="4266853"/>
          </a:xfrm>
          <a:prstGeom prst="rect">
            <a:avLst/>
          </a:prstGeom>
        </p:spPr>
      </p:pic>
      <p:sp>
        <p:nvSpPr>
          <p:cNvPr id="2" name="TextBox 1210"/>
          <p:cNvSpPr/>
          <p:nvPr>
            <p:custDataLst>
              <p:tags r:id="rId2"/>
            </p:custDataLst>
          </p:nvPr>
        </p:nvSpPr>
        <p:spPr>
          <a:xfrm>
            <a:off x="815975" y="1096645"/>
            <a:ext cx="7715550" cy="469646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2.视频展台</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视频展台又称实物</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展示仪、实物展台、文字显示台</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视频展台除了具备幻灯机、投影器的功能外，还具有摄像机功能，它成像清晰、使用简便且具有多路输入输出接口，通过投影机等输出设备，可将文字、图片、透明投影胶片、幻灯片、彩色图片及实物等放大显示出来，因此被广泛应用于教学。</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视频展台一般由</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摄像头、光源、实物放置台</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和</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控制面板</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等部分组成</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829945"/>
            <a:ext cx="10483850" cy="302641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zh-CN" altLang="en-US" sz="25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听觉媒体的使用</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利用物理手段对声音进行各种各样处理的设备，通常称为现代听觉媒体。</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教育中引入听觉媒体，使得教学过程变得更为生动有趣、规范标准，尤其是进行语言、语音和音乐等方面教学时，具有其他教学媒体无法取代的优势。</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现代听觉媒体有</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传声器、扬声器、录音机、CD、语言实验室</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等。</a:t>
            </a:r>
          </a:p>
        </p:txBody>
      </p:sp>
    </p:spTree>
    <p:custDataLst>
      <p:tags r:id="rId1"/>
    </p:custData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68940" cy="2433955"/>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录音机的按钮</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录音机的按钮可分为</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磁带驱动机构控制键、工作状态控制键、指示按钮</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等三大类</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其中特别要注意的是录音时，需将录音键(REC)和放音键（PLAY）同时按下，录音机才能进入录音工作状态。</a:t>
            </a:r>
          </a:p>
        </p:txBody>
      </p:sp>
    </p:spTree>
    <p:custDataLst>
      <p:tags r:id="rId1"/>
    </p:custData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760674" cy="4696460"/>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2.外接插座</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外接话筒插座(MIC或EXT MIC)：将外接话筒插入该孔，机内话筒会自动断开。</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耳机插座(EAR)：将耳机插入该孔，机内喇叭会自动断开，用于耳机听音。</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外接喇叭插座(EXT SPEAKER)：可接插外接喇叭。</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线路输入插座(LINE IN)：连接其他的音响设备（收音机、录音机等）以线路传送标准输入信号。</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（5） 线路输出插座(LINE OUT)：录音机作为信号源，以线路传送标准输出信号，供其他的音响设备转录和放大。</a:t>
            </a:r>
          </a:p>
        </p:txBody>
      </p:sp>
    </p:spTree>
    <p:custDataLst>
      <p:tags r:id="rId1"/>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4" y="829945"/>
            <a:ext cx="10648531" cy="302641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zh-CN" altLang="en-US" sz="25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视听觉媒体的使用</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视听觉是人们感知世界的主要方式，将视、听结合形成的媒体，称之为视听觉媒体。现代教育中引入了视听觉媒体，使得教学过程变得更为形象具体、直观生动、富有情趣。</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常用的视听觉教学媒体设备主要有</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电视机、摄像机、录像机、VCD和无线电视系统、闭路电视系统</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等。</a:t>
            </a:r>
          </a:p>
        </p:txBody>
      </p:sp>
    </p:spTree>
    <p:custDataLst>
      <p:tags r:id="rId1"/>
    </p:custData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4" y="1096645"/>
            <a:ext cx="10700289" cy="2433955"/>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摄像机</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摄像机的功能是将景物转变为电信号，常用的有</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三管式、二管式</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和</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单管式</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在摄像机使用时一般要进行以下的调整：</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黑白平衡调整、彩色重合调整、聚焦调整、光圈调整、增益调整</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等</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p:txBody>
      </p:sp>
    </p:spTree>
    <p:custDataLst>
      <p:tags r:id="rId1"/>
    </p:custData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6122670" cy="4130675"/>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录像机</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记录、储存视频信号的录像机和摄像机、电视机、特技信号发生器等组合使用，可以很方便地对各种教育电视节目进行编辑组合与记录重放。</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设备连接</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录像机的操作按钮</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使用注意</a:t>
            </a:r>
          </a:p>
        </p:txBody>
      </p:sp>
      <p:pic>
        <p:nvPicPr>
          <p:cNvPr id="3" name="图片 2"/>
          <p:cNvPicPr>
            <a:picLocks noChangeAspect="1"/>
          </p:cNvPicPr>
          <p:nvPr/>
        </p:nvPicPr>
        <p:blipFill>
          <a:blip r:embed="rId4">
            <a:clrChange>
              <a:clrFrom>
                <a:srgbClr val="FEFEFE">
                  <a:alpha val="100000"/>
                </a:srgbClr>
              </a:clrFrom>
              <a:clrTo>
                <a:srgbClr val="FEFEFE">
                  <a:alpha val="100000"/>
                  <a:alpha val="0"/>
                </a:srgbClr>
              </a:clrTo>
            </a:clrChange>
          </a:blip>
          <a:stretch>
            <a:fillRect/>
          </a:stretch>
        </p:blipFill>
        <p:spPr>
          <a:xfrm>
            <a:off x="7090911" y="1831293"/>
            <a:ext cx="4661775" cy="3536136"/>
          </a:xfrm>
          <a:prstGeom prst="rect">
            <a:avLst/>
          </a:prstGeom>
        </p:spPr>
      </p:pic>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050030"/>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4.实验导入</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教师可设计一些富有启发性、趣味性的实验，同时提出若干思考题，促使学生有条理的思索问题。</a:t>
            </a:r>
          </a:p>
          <a:p>
            <a:pPr indent="539750" algn="l" fontAlgn="auto">
              <a:lnSpc>
                <a:spcPct val="175000"/>
              </a:lnSpc>
              <a:spcBef>
                <a:spcPts val="0"/>
              </a:spcBef>
              <a:buClrTx/>
              <a:buSzTx/>
              <a:buNone/>
            </a:pPr>
            <a:endParaRPr lang="en-US" altLang="zh-CN" sz="1500" dirty="0">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5.情境导入</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活动不宜太复杂，用的时间也不宜太长，直接参与活动的人也不宜过多。</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情景创设要巧妙精当，真切感人，能够触到学生的内心深处，发挥他们的想象力</a:t>
            </a: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68940" cy="2999740"/>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3.VCD和DVD播放器</a:t>
            </a:r>
          </a:p>
          <a:p>
            <a:pPr indent="539750" algn="l">
              <a:lnSpc>
                <a:spcPct val="175000"/>
              </a:lnSpc>
              <a:spcBef>
                <a:spcPts val="0"/>
              </a:spcBef>
              <a:buClrTx/>
              <a:buSzTx/>
              <a:buFontTx/>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VCD</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是采用激光和数字信号压缩等技术记录图像与声音的设备。</a:t>
            </a:r>
          </a:p>
          <a:p>
            <a:pPr indent="539750" algn="l">
              <a:lnSpc>
                <a:spcPct val="175000"/>
              </a:lnSpc>
              <a:spcBef>
                <a:spcPts val="0"/>
              </a:spcBef>
              <a:buClrTx/>
              <a:buSzTx/>
              <a:buFontTx/>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DVD</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是新一代数字影视光盘记录设备，其数据刻录激光和读取的激光波长要比VCD的波长短、聚焦点小，故信号坑比VCD更小，盘片上轨迹间距也更小，所以存储容量要比VCD大得多，单面容量约为VCD的7.7倍，是VCD播放机的替代产品。</a:t>
            </a:r>
          </a:p>
        </p:txBody>
      </p:sp>
    </p:spTree>
    <p:custDataLst>
      <p:tags r:id="rId1"/>
    </p:custData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8091805" cy="2433955"/>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4.交互式电子白板</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交互式是指与电脑的信息通讯，即用户可以在白板上实现对电脑的操作，实现诸如打开关闭应用程序、编辑图形及文档等操作。</a:t>
            </a:r>
          </a:p>
          <a:p>
            <a:pPr indent="539750" algn="l">
              <a:lnSpc>
                <a:spcPct val="175000"/>
              </a:lnSpc>
              <a:spcBef>
                <a:spcPts val="0"/>
              </a:spcBef>
              <a:buClrTx/>
              <a:buSzTx/>
              <a:buFontTx/>
            </a:pPr>
            <a:r>
              <a:rPr sz="2100" b="1"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电子笔的使用功能</a:t>
            </a:r>
            <a:r>
              <a:rPr lang="en-US" sz="2100" b="1" dirty="0">
                <a:effectLst/>
                <a:latin typeface="微软雅黑" panose="020B0503020204020204" pitchFamily="34" charset="-122"/>
                <a:ea typeface="微软雅黑" panose="020B0503020204020204" pitchFamily="34" charset="-122"/>
                <a:cs typeface="微软雅黑" panose="020B0503020204020204" pitchFamily="34" charset="-122"/>
                <a:sym typeface="+mn-ea"/>
              </a:rPr>
              <a:t>         （2） 工具箱图标简介</a:t>
            </a:r>
          </a:p>
        </p:txBody>
      </p:sp>
      <p:pic>
        <p:nvPicPr>
          <p:cNvPr id="3" name="图片 2"/>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1466850" y="3815080"/>
            <a:ext cx="2842260" cy="1713865"/>
          </a:xfrm>
          <a:prstGeom prst="rect">
            <a:avLst/>
          </a:prstGeom>
        </p:spPr>
      </p:pic>
      <p:pic>
        <p:nvPicPr>
          <p:cNvPr id="4" name="图片 3"/>
          <p:cNvPicPr>
            <a:picLocks noChangeAspect="1"/>
          </p:cNvPicPr>
          <p:nvPr/>
        </p:nvPicPr>
        <p:blipFill>
          <a:blip r:embed="rId5"/>
          <a:stretch>
            <a:fillRect/>
          </a:stretch>
        </p:blipFill>
        <p:spPr>
          <a:xfrm>
            <a:off x="9286240" y="1566545"/>
            <a:ext cx="2117090" cy="4457700"/>
          </a:xfrm>
          <a:prstGeom prst="rect">
            <a:avLst/>
          </a:prstGeom>
        </p:spPr>
      </p:pic>
    </p:spTree>
    <p:custDataLst>
      <p:tags r:id="rId1"/>
    </p:custData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68940" cy="4965700"/>
          </a:xfrm>
          <a:prstGeom prst="rect">
            <a:avLst/>
          </a:prstGeom>
          <a:noFill/>
          <a:ln w="9525">
            <a:noFill/>
            <a:miter/>
          </a:ln>
        </p:spPr>
        <p:txBody>
          <a:bodyPr wrap="square">
            <a:spAutoFit/>
          </a:bodyPr>
          <a:lstStyle/>
          <a:p>
            <a:pPr indent="539750" algn="l">
              <a:lnSpc>
                <a:spcPct val="175000"/>
              </a:lnSpc>
              <a:spcBef>
                <a:spcPts val="0"/>
              </a:spcBef>
              <a:buClrTx/>
              <a:buSzTx/>
              <a:buFontTx/>
            </a:pPr>
            <a:r>
              <a:rPr sz="2100" b="1"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交互式电子白板在多媒体教学中具有以下突出优势。</a:t>
            </a:r>
          </a:p>
          <a:p>
            <a:pPr indent="539750" algn="l">
              <a:lnSpc>
                <a:spcPct val="175000"/>
              </a:lnSpc>
              <a:spcBef>
                <a:spcPts val="0"/>
              </a:spcBef>
              <a:buClrTx/>
              <a:buSzTx/>
              <a:buFontTx/>
            </a:pPr>
            <a:r>
              <a:rPr sz="20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第一，使用交互白板容易对材料展示过程进行控制。</a:t>
            </a:r>
          </a:p>
          <a:p>
            <a:pPr indent="539750" algn="l">
              <a:lnSpc>
                <a:spcPct val="175000"/>
              </a:lnSpc>
              <a:spcBef>
                <a:spcPts val="0"/>
              </a:spcBef>
              <a:buClrTx/>
              <a:buSzTx/>
              <a:buFontTx/>
            </a:pPr>
            <a:r>
              <a:rPr sz="20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第二，使用交互白板技术能即时方便灵活地引入多种类型的数字化信息资源。</a:t>
            </a:r>
          </a:p>
          <a:p>
            <a:pPr indent="539750" algn="l">
              <a:lnSpc>
                <a:spcPct val="175000"/>
              </a:lnSpc>
              <a:spcBef>
                <a:spcPts val="0"/>
              </a:spcBef>
              <a:buClrTx/>
              <a:buSzTx/>
              <a:buFontTx/>
            </a:pPr>
            <a:r>
              <a:rPr sz="20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第三，板书内容可以被存储下来。</a:t>
            </a:r>
          </a:p>
          <a:p>
            <a:pPr indent="539750" algn="l">
              <a:lnSpc>
                <a:spcPct val="175000"/>
              </a:lnSpc>
              <a:spcBef>
                <a:spcPts val="0"/>
              </a:spcBef>
              <a:buClrTx/>
              <a:buSzTx/>
              <a:buFontTx/>
            </a:pPr>
            <a:r>
              <a:rPr sz="20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第四，交互白板技术既可如以往一样自由板书，又可展示、编辑数字化的图片、视频。</a:t>
            </a:r>
          </a:p>
          <a:p>
            <a:pPr indent="539750" algn="l">
              <a:lnSpc>
                <a:spcPct val="175000"/>
              </a:lnSpc>
              <a:spcBef>
                <a:spcPts val="0"/>
              </a:spcBef>
              <a:buClrTx/>
              <a:buSzTx/>
              <a:buFontTx/>
            </a:pPr>
            <a:r>
              <a:rPr sz="20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第五，交互白板使教师对计算机的操作透明化。</a:t>
            </a:r>
          </a:p>
          <a:p>
            <a:pPr indent="539750" algn="l">
              <a:lnSpc>
                <a:spcPct val="175000"/>
              </a:lnSpc>
              <a:spcBef>
                <a:spcPts val="0"/>
              </a:spcBef>
              <a:buClrTx/>
              <a:buSzTx/>
              <a:buFontTx/>
            </a:pPr>
            <a:r>
              <a:rPr sz="20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第六，随着交互白板使得教学过程中对计算机的访问更加方便。</a:t>
            </a:r>
          </a:p>
          <a:p>
            <a:pPr indent="539750" algn="l">
              <a:lnSpc>
                <a:spcPct val="175000"/>
              </a:lnSpc>
              <a:spcBef>
                <a:spcPts val="0"/>
              </a:spcBef>
              <a:buClrTx/>
              <a:buSzTx/>
              <a:buFontTx/>
            </a:pPr>
            <a:r>
              <a:rPr sz="20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第七，部分年龄较大、计算机技能稍差的老教师稍加尝试就可应用白板的基本功能进行教学，易于克服畏难心理。</a:t>
            </a:r>
          </a:p>
        </p:txBody>
      </p:sp>
    </p:spTree>
    <p:custDataLst>
      <p:tags r:id="rId1"/>
    </p:custData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829945"/>
            <a:ext cx="10483850" cy="246126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zh-CN" altLang="en-US" sz="25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（四） 系统集成媒体的使用</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多媒体教室就是集中央控制系统、计算机、投影仪、视频展台、录像机、VCD或DVD等于一体的一种系统集成媒体，它能够将文本、图像、声音、视频等各种教学媒体进行有序组合和随机再现，提供一个富于变化和多样性的教学环境。</a:t>
            </a:r>
          </a:p>
        </p:txBody>
      </p:sp>
      <p:pic>
        <p:nvPicPr>
          <p:cNvPr id="3" name="图片 2"/>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3143885" y="3488690"/>
            <a:ext cx="5904230" cy="2940685"/>
          </a:xfrm>
          <a:prstGeom prst="rect">
            <a:avLst/>
          </a:prstGeom>
        </p:spPr>
      </p:pic>
    </p:spTree>
    <p:custDataLst>
      <p:tags r:id="rId1"/>
    </p:custData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649095"/>
            <a:ext cx="10483850" cy="480441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zh-CN" altLang="en-US" sz="25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幻灯投影教学技能</a:t>
            </a: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幻灯投影媒体的特点</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能使学生观察静止状态下扩大了的图像。</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能将某些实物、标本、实验放大显示。</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幻灯、投影片可排列成许多不同的序列，数量也可以根据需要增减。</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放映时间可长可短，不受限制。</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（5） 教学软件的制作比较简单。</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（6） 需要有一定的放映和遮光设备，室内太亮会影响画面的清晰度。</a:t>
            </a:r>
          </a:p>
        </p:txBody>
      </p:sp>
      <p:sp>
        <p:nvSpPr>
          <p:cNvPr id="4"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七、 教学媒体选用技能</a:t>
            </a:r>
          </a:p>
        </p:txBody>
      </p:sp>
    </p:spTree>
    <p:custDataLst>
      <p:tags r:id="rId1"/>
    </p:custData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68940" cy="2999740"/>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幻灯投影教学法</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图示讲授法</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创设情境法</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导引教学法</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实物实验演示投影法</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① 实物放大投影。</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② 实验演示投影。</a:t>
            </a:r>
          </a:p>
        </p:txBody>
      </p:sp>
    </p:spTree>
    <p:custDataLst>
      <p:tags r:id="rId1"/>
    </p:custData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829945"/>
            <a:ext cx="10483850" cy="480441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zh-CN" altLang="en-US" sz="25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录音教学技能</a:t>
            </a: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1.录音媒体的特点</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能够录取语言和声音，然后根据需要重放。</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能将声音放大，扩大教育面。</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教学灵活方便，不受时间、地点、对象等条件的限制。</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因失明或文盲没有阅读能力的人，可通过录音媒体来学习。</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（5） 操作简单，易于掌握，便于携带。</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（6） 录音媒体的表达顺序基本上是固定的。</a:t>
            </a:r>
          </a:p>
        </p:txBody>
      </p:sp>
    </p:spTree>
    <p:custDataLst>
      <p:tags r:id="rId1"/>
    </p:custData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68940" cy="2433955"/>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录音教学中应注意的问题</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针对录音教学特点，注意课前的准备</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正确处理听觉和视觉的关系</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以听为主，思练并举</a:t>
            </a:r>
          </a:p>
        </p:txBody>
      </p:sp>
    </p:spTree>
    <p:custDataLst>
      <p:tags r:id="rId1"/>
    </p:custData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829945"/>
            <a:ext cx="10483850" cy="480441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zh-CN" altLang="en-US" sz="25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影视教学技能</a:t>
            </a: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1.影视媒体的特点</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能给学生视觉、听觉两方面的信息。</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能调节事物和视觉所包含的时间要素，将缓慢的变化与快速的动作清楚地表现出来。</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能以活动的图像，逼真、系统地呈现事物及其变化发展过程。</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能将实物扩大或缩小。</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（5） 能重新构成现实，去掉非本质因素，将事物的本质呈现出来。</a:t>
            </a:r>
          </a:p>
        </p:txBody>
      </p:sp>
    </p:spTree>
    <p:custDataLst>
      <p:tags r:id="rId1"/>
    </p:custData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68940" cy="3565525"/>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2.影视教学法</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主体式教学</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互补式教学</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示范教学</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个别教学</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（5） 第二课堂教学</a:t>
            </a: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13067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6.经验导入</a:t>
            </a: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教师从学生已有的生活经验和熟悉的素材出发，用生动有趣的提问、讲解等方式导入新课，是经验导入。</a:t>
            </a: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这种方法使学生有一种亲切感，能引起学生的求知欲望，引导学生动脑思考。</a:t>
            </a:r>
          </a:p>
          <a:p>
            <a:pPr indent="539750" algn="l" fontAlgn="auto">
              <a:lnSpc>
                <a:spcPct val="175000"/>
              </a:lnSpc>
              <a:spcBef>
                <a:spcPts val="0"/>
              </a:spcBef>
              <a:buClrTx/>
              <a:buSzTx/>
              <a:buNone/>
            </a:pPr>
            <a:endPar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导入的方法很多，除了以上所讲的6种外，还有</a:t>
            </a:r>
            <a:r>
              <a:rPr lang="zh-CN" altLang="en-US"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直接导入、旧知识导入、事例导入、练习导入、幽默导入、布障导入、比较导入、讨论导入</a:t>
            </a: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等方法。</a:t>
            </a:r>
          </a:p>
        </p:txBody>
      </p:sp>
    </p:spTree>
    <p:custDataLst>
      <p:tags r:id="rId1"/>
    </p:custData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829945"/>
            <a:ext cx="10483850" cy="480441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zh-CN" altLang="en-US" sz="25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（四） 多媒体组合教学设计技能</a:t>
            </a: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1.多媒体组合的特点</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集传统媒体和幻灯投影、录音、影视、计算机等多种媒体的功能于一身，能在较短时间内放出大量信息，提高教学效率。</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能同时在多屏幕或同一屏幕上对事物或物体进行对比。</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能从不同的角度或距离显示物体，或多层次表现同一物体。</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能显示实物与模型或图表的关系。</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（5） 多种媒体的有机组合有一定的难度。</a:t>
            </a:r>
          </a:p>
        </p:txBody>
      </p:sp>
    </p:spTree>
    <p:custDataLst>
      <p:tags r:id="rId1"/>
    </p:custData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68940" cy="3565525"/>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2.多媒体组合教学的原则</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目标性原则</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多感官配合原则</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大信息量原则</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相互作用性原则</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（5） 易实现性原则</a:t>
            </a:r>
          </a:p>
        </p:txBody>
      </p:sp>
    </p:spTree>
    <p:custDataLst>
      <p:tags r:id="rId1"/>
    </p:custData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68940" cy="2999740"/>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3.多媒体组合教学的类型</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直观型与抽象型媒体的组合</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图像型与实物型媒体的组合</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图像型与音响型媒体的组合</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静态型与动态型媒体的组合</a:t>
            </a:r>
          </a:p>
        </p:txBody>
      </p:sp>
    </p:spTree>
    <p:custDataLst>
      <p:tags r:id="rId1"/>
    </p:custData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实习活动</a:t>
              </a:r>
            </a:p>
          </p:txBody>
        </p:sp>
      </p:grpSp>
      <p:sp>
        <p:nvSpPr>
          <p:cNvPr id="10" name="TextBox 1210"/>
          <p:cNvSpPr/>
          <p:nvPr>
            <p:custDataLst>
              <p:tags r:id="rId3"/>
            </p:custDataLst>
          </p:nvPr>
        </p:nvSpPr>
        <p:spPr>
          <a:xfrm>
            <a:off x="1365885" y="2468245"/>
            <a:ext cx="9535795" cy="2122805"/>
          </a:xfrm>
          <a:prstGeom prst="rect">
            <a:avLst/>
          </a:prstGeom>
          <a:noFill/>
          <a:ln w="9525">
            <a:noFill/>
            <a:miter/>
          </a:ln>
        </p:spPr>
        <p:txBody>
          <a:bodyPr wrap="square">
            <a:spAutoFit/>
          </a:bodyPr>
          <a:lstStyle/>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准备一段以教学媒体选用技能为主的微格教学片断，小组内几位成员可以选同一课题分别准备。在指导教师指导下进行角色扮演，小组一起观看角色扮演的录像，并比较、讨论。</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1053020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导入技能的应用原则</a:t>
            </a:r>
          </a:p>
        </p:txBody>
      </p:sp>
      <p:sp>
        <p:nvSpPr>
          <p:cNvPr id="166" name="TextBox 1210"/>
          <p:cNvSpPr/>
          <p:nvPr>
            <p:custDataLst>
              <p:tags r:id="rId2"/>
            </p:custDataLst>
          </p:nvPr>
        </p:nvSpPr>
        <p:spPr>
          <a:xfrm>
            <a:off x="815975" y="1649095"/>
            <a:ext cx="10628630" cy="4886960"/>
          </a:xfrm>
          <a:prstGeom prst="rect">
            <a:avLst/>
          </a:prstGeom>
          <a:noFill/>
          <a:ln w="9525">
            <a:noFill/>
            <a:miter/>
          </a:ln>
        </p:spPr>
        <p:txBody>
          <a:bodyPr wrap="square">
            <a:spAutoFit/>
          </a:bodyPr>
          <a:lstStyle/>
          <a:p>
            <a:pPr indent="539750" algn="l" fontAlgn="auto">
              <a:lnSpc>
                <a:spcPct val="16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典型的导入技能结构一般由以下几方面构成：</a:t>
            </a:r>
          </a:p>
          <a:p>
            <a:pPr indent="539750" algn="l" fontAlgn="auto">
              <a:lnSpc>
                <a:spcPct val="16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1</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集中注意</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   导入的首要任务是使与教学无关的学生活动得到抑制，迅速投入到新的学习中来，并使之得到保持。</a:t>
            </a:r>
          </a:p>
          <a:p>
            <a:pPr indent="539750" algn="l" fontAlgn="auto">
              <a:lnSpc>
                <a:spcPct val="16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2</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引起兴趣</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   导入的目的就是指用各种方法把积极性调动起来。</a:t>
            </a:r>
          </a:p>
          <a:p>
            <a:pPr indent="539750" algn="l" fontAlgn="auto">
              <a:lnSpc>
                <a:spcPct val="16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3. 激发思维</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   通过导入启发学生积极思考问题，为学习新知识奠定基础。</a:t>
            </a:r>
          </a:p>
          <a:p>
            <a:pPr indent="539750" algn="l" fontAlgn="auto">
              <a:lnSpc>
                <a:spcPct val="16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4</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明确目的</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   只有使学生明确学习目的，才能把他的内部动机充分调动起来，发挥其学习的积极性和主动性。</a:t>
            </a:r>
          </a:p>
          <a:p>
            <a:pPr indent="539750" algn="l" fontAlgn="auto">
              <a:lnSpc>
                <a:spcPct val="16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5</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进入课题</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   通过导入自然地进入课题，使导入和新课题之间建立有机的联系，发挥导入的作用。</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993587" cy="530796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a:t>
            </a:r>
            <a:r>
              <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激发学生学习兴趣</a:t>
            </a:r>
          </a:p>
          <a:p>
            <a:pPr indent="539750" algn="l" fontAlgn="auto">
              <a:lnSpc>
                <a:spcPct val="160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各种不同的导入方法，在设计和实施中，均应遵循下列原则：</a:t>
            </a:r>
          </a:p>
          <a:p>
            <a:pPr indent="539750" algn="l" fontAlgn="auto">
              <a:lnSpc>
                <a:spcPct val="160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1.目的性原则</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   无论采用何种导入方式都应保证设置的问题情境指向课题内容的总目标。</a:t>
            </a:r>
          </a:p>
          <a:p>
            <a:pPr indent="539750" algn="l" fontAlgn="auto">
              <a:lnSpc>
                <a:spcPct val="160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2.相关性原则</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   在导入阶段要善于以旧抓新，温故知新，使导入的内容与新课的重点紧密相关，能揭示新旧知识的关系。</a:t>
            </a:r>
          </a:p>
          <a:p>
            <a:pPr indent="539750" algn="l" fontAlgn="auto">
              <a:lnSpc>
                <a:spcPct val="160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3.启发性原则</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   教师设计的导入能激发学生思考，活跃他们的思维，调动他们的求知欲和进取心。</a:t>
            </a:r>
          </a:p>
          <a:p>
            <a:pPr indent="539750" algn="l" fontAlgn="auto">
              <a:lnSpc>
                <a:spcPct val="160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4.趣味性原则</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   导入要有趣，做到情趣盎然、妙不可言、引人入胜、余味无穷。</a:t>
            </a:r>
          </a:p>
          <a:p>
            <a:pPr indent="539750" algn="l" fontAlgn="auto">
              <a:lnSpc>
                <a:spcPct val="160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5.时效性原则</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   导入阶段要以最少的时间取得最好的教学效果，必须做到过程紧凑，各环节之间既层次清楚，又安排合理，使学生尽快进入学习情境。</a:t>
            </a:r>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26a65289-9908-41b2-a2c2-3099eb983eb0"/>
  <p:tag name="COMMONDATA" val="eyJjb3VudCI6MS4wLCJoZGlkIjoiZjYxN2I5NGMzMGJhOGY3YTEzYzEwOTMyZDFhNDJlNDQiLCJ1c2VyQ291bnQiOjEuMH0="/>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00.xml><?xml version="1.0" encoding="utf-8"?>
<p:tagLst xmlns:a="http://schemas.openxmlformats.org/drawingml/2006/main" xmlns:r="http://schemas.openxmlformats.org/officeDocument/2006/relationships" xmlns:p="http://schemas.openxmlformats.org/presentationml/2006/main">
  <p:tag name="PA" val="v5.2.11"/>
</p:tagLst>
</file>

<file path=ppt/tags/tag101.xml><?xml version="1.0" encoding="utf-8"?>
<p:tagLst xmlns:a="http://schemas.openxmlformats.org/drawingml/2006/main" xmlns:r="http://schemas.openxmlformats.org/officeDocument/2006/relationships" xmlns:p="http://schemas.openxmlformats.org/presentationml/2006/main">
  <p:tag name="PA" val="v5.2.11"/>
</p:tagLst>
</file>

<file path=ppt/tags/tag102.xml><?xml version="1.0" encoding="utf-8"?>
<p:tagLst xmlns:a="http://schemas.openxmlformats.org/drawingml/2006/main" xmlns:r="http://schemas.openxmlformats.org/officeDocument/2006/relationships" xmlns:p="http://schemas.openxmlformats.org/presentationml/2006/main">
  <p:tag name="PA" val="v5.2.11"/>
</p:tagLst>
</file>

<file path=ppt/tags/tag103.xml><?xml version="1.0" encoding="utf-8"?>
<p:tagLst xmlns:a="http://schemas.openxmlformats.org/drawingml/2006/main" xmlns:r="http://schemas.openxmlformats.org/officeDocument/2006/relationships" xmlns:p="http://schemas.openxmlformats.org/presentationml/2006/main">
  <p:tag name="PA" val="v5.2.11"/>
</p:tagLst>
</file>

<file path=ppt/tags/tag104.xml><?xml version="1.0" encoding="utf-8"?>
<p:tagLst xmlns:a="http://schemas.openxmlformats.org/drawingml/2006/main" xmlns:r="http://schemas.openxmlformats.org/officeDocument/2006/relationships" xmlns:p="http://schemas.openxmlformats.org/presentationml/2006/main">
  <p:tag name="PA" val="v5.2.11"/>
</p:tagLst>
</file>

<file path=ppt/tags/tag105.xml><?xml version="1.0" encoding="utf-8"?>
<p:tagLst xmlns:a="http://schemas.openxmlformats.org/drawingml/2006/main" xmlns:r="http://schemas.openxmlformats.org/officeDocument/2006/relationships" xmlns:p="http://schemas.openxmlformats.org/presentationml/2006/main">
  <p:tag name="PA" val="v5.2.11"/>
</p:tagLst>
</file>

<file path=ppt/tags/tag106.xml><?xml version="1.0" encoding="utf-8"?>
<p:tagLst xmlns:a="http://schemas.openxmlformats.org/drawingml/2006/main" xmlns:r="http://schemas.openxmlformats.org/officeDocument/2006/relationships" xmlns:p="http://schemas.openxmlformats.org/presentationml/2006/main">
  <p:tag name="PA" val="v5.2.11"/>
</p:tagLst>
</file>

<file path=ppt/tags/tag107.xml><?xml version="1.0" encoding="utf-8"?>
<p:tagLst xmlns:a="http://schemas.openxmlformats.org/drawingml/2006/main" xmlns:r="http://schemas.openxmlformats.org/officeDocument/2006/relationships" xmlns:p="http://schemas.openxmlformats.org/presentationml/2006/main">
  <p:tag name="PA" val="v5.2.11"/>
</p:tagLst>
</file>

<file path=ppt/tags/tag108.xml><?xml version="1.0" encoding="utf-8"?>
<p:tagLst xmlns:a="http://schemas.openxmlformats.org/drawingml/2006/main" xmlns:r="http://schemas.openxmlformats.org/officeDocument/2006/relationships" xmlns:p="http://schemas.openxmlformats.org/presentationml/2006/main">
  <p:tag name="PA" val="v5.2.11"/>
</p:tagLst>
</file>

<file path=ppt/tags/tag109.xml><?xml version="1.0" encoding="utf-8"?>
<p:tagLst xmlns:a="http://schemas.openxmlformats.org/drawingml/2006/main" xmlns:r="http://schemas.openxmlformats.org/officeDocument/2006/relationships" xmlns:p="http://schemas.openxmlformats.org/presentationml/2006/main">
  <p:tag name="PA" val="v5.2.11"/>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10.xml><?xml version="1.0" encoding="utf-8"?>
<p:tagLst xmlns:a="http://schemas.openxmlformats.org/drawingml/2006/main" xmlns:r="http://schemas.openxmlformats.org/officeDocument/2006/relationships" xmlns:p="http://schemas.openxmlformats.org/presentationml/2006/main">
  <p:tag name="PA" val="v5.2.11"/>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2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23.xml><?xml version="1.0" encoding="utf-8"?>
<p:tagLst xmlns:a="http://schemas.openxmlformats.org/drawingml/2006/main" xmlns:r="http://schemas.openxmlformats.org/officeDocument/2006/relationships" xmlns:p="http://schemas.openxmlformats.org/presentationml/2006/main">
  <p:tag name="PA" val="v5.2.11"/>
</p:tagLst>
</file>

<file path=ppt/tags/tag12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25.xml><?xml version="1.0" encoding="utf-8"?>
<p:tagLst xmlns:a="http://schemas.openxmlformats.org/drawingml/2006/main" xmlns:r="http://schemas.openxmlformats.org/officeDocument/2006/relationships" xmlns:p="http://schemas.openxmlformats.org/presentationml/2006/main">
  <p:tag name="PA" val="v5.2.11"/>
</p:tagLst>
</file>

<file path=ppt/tags/tag126.xml><?xml version="1.0" encoding="utf-8"?>
<p:tagLst xmlns:a="http://schemas.openxmlformats.org/drawingml/2006/main" xmlns:r="http://schemas.openxmlformats.org/officeDocument/2006/relationships" xmlns:p="http://schemas.openxmlformats.org/presentationml/2006/main">
  <p:tag name="PA" val="v5.2.11"/>
</p:tagLst>
</file>

<file path=ppt/tags/tag127.xml><?xml version="1.0" encoding="utf-8"?>
<p:tagLst xmlns:a="http://schemas.openxmlformats.org/drawingml/2006/main" xmlns:r="http://schemas.openxmlformats.org/officeDocument/2006/relationships" xmlns:p="http://schemas.openxmlformats.org/presentationml/2006/main">
  <p:tag name="PA" val="v5.2.11"/>
</p:tagLst>
</file>

<file path=ppt/tags/tag128.xml><?xml version="1.0" encoding="utf-8"?>
<p:tagLst xmlns:a="http://schemas.openxmlformats.org/drawingml/2006/main" xmlns:r="http://schemas.openxmlformats.org/officeDocument/2006/relationships" xmlns:p="http://schemas.openxmlformats.org/presentationml/2006/main">
  <p:tag name="PA" val="v5.2.11"/>
</p:tagLst>
</file>

<file path=ppt/tags/tag129.xml><?xml version="1.0" encoding="utf-8"?>
<p:tagLst xmlns:a="http://schemas.openxmlformats.org/drawingml/2006/main" xmlns:r="http://schemas.openxmlformats.org/officeDocument/2006/relationships" xmlns:p="http://schemas.openxmlformats.org/presentationml/2006/main">
  <p:tag name="PA" val="v5.2.11"/>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30.xml><?xml version="1.0" encoding="utf-8"?>
<p:tagLst xmlns:a="http://schemas.openxmlformats.org/drawingml/2006/main" xmlns:r="http://schemas.openxmlformats.org/officeDocument/2006/relationships" xmlns:p="http://schemas.openxmlformats.org/presentationml/2006/main">
  <p:tag name="PA" val="v5.2.11"/>
</p:tagLst>
</file>

<file path=ppt/tags/tag131.xml><?xml version="1.0" encoding="utf-8"?>
<p:tagLst xmlns:a="http://schemas.openxmlformats.org/drawingml/2006/main" xmlns:r="http://schemas.openxmlformats.org/officeDocument/2006/relationships" xmlns:p="http://schemas.openxmlformats.org/presentationml/2006/main">
  <p:tag name="PA" val="v5.2.11"/>
</p:tagLst>
</file>

<file path=ppt/tags/tag132.xml><?xml version="1.0" encoding="utf-8"?>
<p:tagLst xmlns:a="http://schemas.openxmlformats.org/drawingml/2006/main" xmlns:r="http://schemas.openxmlformats.org/officeDocument/2006/relationships" xmlns:p="http://schemas.openxmlformats.org/presentationml/2006/main">
  <p:tag name="PA" val="v5.2.11"/>
</p:tagLst>
</file>

<file path=ppt/tags/tag133.xml><?xml version="1.0" encoding="utf-8"?>
<p:tagLst xmlns:a="http://schemas.openxmlformats.org/drawingml/2006/main" xmlns:r="http://schemas.openxmlformats.org/officeDocument/2006/relationships" xmlns:p="http://schemas.openxmlformats.org/presentationml/2006/main">
  <p:tag name="PA" val="v5.2.11"/>
</p:tagLst>
</file>

<file path=ppt/tags/tag134.xml><?xml version="1.0" encoding="utf-8"?>
<p:tagLst xmlns:a="http://schemas.openxmlformats.org/drawingml/2006/main" xmlns:r="http://schemas.openxmlformats.org/officeDocument/2006/relationships" xmlns:p="http://schemas.openxmlformats.org/presentationml/2006/main">
  <p:tag name="PA" val="v5.2.11"/>
</p:tagLst>
</file>

<file path=ppt/tags/tag135.xml><?xml version="1.0" encoding="utf-8"?>
<p:tagLst xmlns:a="http://schemas.openxmlformats.org/drawingml/2006/main" xmlns:r="http://schemas.openxmlformats.org/officeDocument/2006/relationships" xmlns:p="http://schemas.openxmlformats.org/presentationml/2006/main">
  <p:tag name="PA" val="v5.2.11"/>
</p:tagLst>
</file>

<file path=ppt/tags/tag136.xml><?xml version="1.0" encoding="utf-8"?>
<p:tagLst xmlns:a="http://schemas.openxmlformats.org/drawingml/2006/main" xmlns:r="http://schemas.openxmlformats.org/officeDocument/2006/relationships" xmlns:p="http://schemas.openxmlformats.org/presentationml/2006/main">
  <p:tag name="PA" val="v5.2.11"/>
</p:tagLst>
</file>

<file path=ppt/tags/tag137.xml><?xml version="1.0" encoding="utf-8"?>
<p:tagLst xmlns:a="http://schemas.openxmlformats.org/drawingml/2006/main" xmlns:r="http://schemas.openxmlformats.org/officeDocument/2006/relationships" xmlns:p="http://schemas.openxmlformats.org/presentationml/2006/main">
  <p:tag name="PA" val="v5.2.11"/>
</p:tagLst>
</file>

<file path=ppt/tags/tag138.xml><?xml version="1.0" encoding="utf-8"?>
<p:tagLst xmlns:a="http://schemas.openxmlformats.org/drawingml/2006/main" xmlns:r="http://schemas.openxmlformats.org/officeDocument/2006/relationships" xmlns:p="http://schemas.openxmlformats.org/presentationml/2006/main">
  <p:tag name="PA" val="v5.2.11"/>
</p:tagLst>
</file>

<file path=ppt/tags/tag139.xml><?xml version="1.0" encoding="utf-8"?>
<p:tagLst xmlns:a="http://schemas.openxmlformats.org/drawingml/2006/main" xmlns:r="http://schemas.openxmlformats.org/officeDocument/2006/relationships" xmlns:p="http://schemas.openxmlformats.org/presentationml/2006/main">
  <p:tag name="PA" val="v5.2.11"/>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40.xml><?xml version="1.0" encoding="utf-8"?>
<p:tagLst xmlns:a="http://schemas.openxmlformats.org/drawingml/2006/main" xmlns:r="http://schemas.openxmlformats.org/officeDocument/2006/relationships" xmlns:p="http://schemas.openxmlformats.org/presentationml/2006/main">
  <p:tag name="PA" val="v5.2.11"/>
</p:tagLst>
</file>

<file path=ppt/tags/tag141.xml><?xml version="1.0" encoding="utf-8"?>
<p:tagLst xmlns:a="http://schemas.openxmlformats.org/drawingml/2006/main" xmlns:r="http://schemas.openxmlformats.org/officeDocument/2006/relationships" xmlns:p="http://schemas.openxmlformats.org/presentationml/2006/main">
  <p:tag name="PA" val="v5.2.11"/>
</p:tagLst>
</file>

<file path=ppt/tags/tag142.xml><?xml version="1.0" encoding="utf-8"?>
<p:tagLst xmlns:a="http://schemas.openxmlformats.org/drawingml/2006/main" xmlns:r="http://schemas.openxmlformats.org/officeDocument/2006/relationships" xmlns:p="http://schemas.openxmlformats.org/presentationml/2006/main">
  <p:tag name="PA" val="v5.2.11"/>
</p:tagLst>
</file>

<file path=ppt/tags/tag143.xml><?xml version="1.0" encoding="utf-8"?>
<p:tagLst xmlns:a="http://schemas.openxmlformats.org/drawingml/2006/main" xmlns:r="http://schemas.openxmlformats.org/officeDocument/2006/relationships" xmlns:p="http://schemas.openxmlformats.org/presentationml/2006/main">
  <p:tag name="PA" val="v5.2.11"/>
</p:tagLst>
</file>

<file path=ppt/tags/tag144.xml><?xml version="1.0" encoding="utf-8"?>
<p:tagLst xmlns:a="http://schemas.openxmlformats.org/drawingml/2006/main" xmlns:r="http://schemas.openxmlformats.org/officeDocument/2006/relationships" xmlns:p="http://schemas.openxmlformats.org/presentationml/2006/main">
  <p:tag name="PA" val="v5.2.11"/>
</p:tagLst>
</file>

<file path=ppt/tags/tag145.xml><?xml version="1.0" encoding="utf-8"?>
<p:tagLst xmlns:a="http://schemas.openxmlformats.org/drawingml/2006/main" xmlns:r="http://schemas.openxmlformats.org/officeDocument/2006/relationships" xmlns:p="http://schemas.openxmlformats.org/presentationml/2006/main">
  <p:tag name="PA" val="v5.2.11"/>
</p:tagLst>
</file>

<file path=ppt/tags/tag146.xml><?xml version="1.0" encoding="utf-8"?>
<p:tagLst xmlns:a="http://schemas.openxmlformats.org/drawingml/2006/main" xmlns:r="http://schemas.openxmlformats.org/officeDocument/2006/relationships" xmlns:p="http://schemas.openxmlformats.org/presentationml/2006/main">
  <p:tag name="PA" val="v5.2.11"/>
</p:tagLst>
</file>

<file path=ppt/tags/tag147.xml><?xml version="1.0" encoding="utf-8"?>
<p:tagLst xmlns:a="http://schemas.openxmlformats.org/drawingml/2006/main" xmlns:r="http://schemas.openxmlformats.org/officeDocument/2006/relationships" xmlns:p="http://schemas.openxmlformats.org/presentationml/2006/main">
  <p:tag name="PA" val="v5.2.11"/>
</p:tagLst>
</file>

<file path=ppt/tags/tag148.xml><?xml version="1.0" encoding="utf-8"?>
<p:tagLst xmlns:a="http://schemas.openxmlformats.org/drawingml/2006/main" xmlns:r="http://schemas.openxmlformats.org/officeDocument/2006/relationships" xmlns:p="http://schemas.openxmlformats.org/presentationml/2006/main">
  <p:tag name="PA" val="v5.2.11"/>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434a2a3158d54bd1b303424c669beb30"/>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d95e8b9963f48ea81c74671f7fbfb54"/>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5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5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5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5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5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ebf9e47295804d0e9e5e7eba349c6d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17f2308a8ee49bc8ee20a38d333c6e1"/>
  <p:tag name="KSO_WM_UNIT_TEXT_FILL_FORE_SCHEMECOLOR_INDEX_BRIGHTNESS" val="0"/>
  <p:tag name="KSO_WM_UNIT_TEXT_FILL_FORE_SCHEMECOLOR_INDEX" val="2"/>
  <p:tag name="KSO_WM_UNIT_TEXT_FILL_TYPE" val="1"/>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6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63.xml><?xml version="1.0" encoding="utf-8"?>
<p:tagLst xmlns:a="http://schemas.openxmlformats.org/drawingml/2006/main" xmlns:r="http://schemas.openxmlformats.org/officeDocument/2006/relationships" xmlns:p="http://schemas.openxmlformats.org/presentationml/2006/main">
  <p:tag name="PA" val="v5.2.11"/>
</p:tagLst>
</file>

<file path=ppt/tags/tag16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5.xml><?xml version="1.0" encoding="utf-8"?>
<p:tagLst xmlns:a="http://schemas.openxmlformats.org/drawingml/2006/main" xmlns:r="http://schemas.openxmlformats.org/officeDocument/2006/relationships" xmlns:p="http://schemas.openxmlformats.org/presentationml/2006/main">
  <p:tag name="PA" val="v5.2.11"/>
</p:tagLst>
</file>

<file path=ppt/tags/tag166.xml><?xml version="1.0" encoding="utf-8"?>
<p:tagLst xmlns:a="http://schemas.openxmlformats.org/drawingml/2006/main" xmlns:r="http://schemas.openxmlformats.org/officeDocument/2006/relationships" xmlns:p="http://schemas.openxmlformats.org/presentationml/2006/main">
  <p:tag name="PA" val="v5.2.11"/>
</p:tagLst>
</file>

<file path=ppt/tags/tag167.xml><?xml version="1.0" encoding="utf-8"?>
<p:tagLst xmlns:a="http://schemas.openxmlformats.org/drawingml/2006/main" xmlns:r="http://schemas.openxmlformats.org/officeDocument/2006/relationships" xmlns:p="http://schemas.openxmlformats.org/presentationml/2006/main">
  <p:tag name="PA" val="v5.2.11"/>
</p:tagLst>
</file>

<file path=ppt/tags/tag168.xml><?xml version="1.0" encoding="utf-8"?>
<p:tagLst xmlns:a="http://schemas.openxmlformats.org/drawingml/2006/main" xmlns:r="http://schemas.openxmlformats.org/officeDocument/2006/relationships" xmlns:p="http://schemas.openxmlformats.org/presentationml/2006/main">
  <p:tag name="PA" val="v5.2.11"/>
</p:tagLst>
</file>

<file path=ppt/tags/tag169.xml><?xml version="1.0" encoding="utf-8"?>
<p:tagLst xmlns:a="http://schemas.openxmlformats.org/drawingml/2006/main" xmlns:r="http://schemas.openxmlformats.org/officeDocument/2006/relationships" xmlns:p="http://schemas.openxmlformats.org/presentationml/2006/main">
  <p:tag name="PA" val="v5.2.1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71b5722eb8004f8483a7f33fe1b771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6807e763b9d49509edb31f454ead338"/>
  <p:tag name="KSO_WM_UNIT_TEXT_FILL_FORE_SCHEMECOLOR_INDEX_BRIGHTNESS" val="0"/>
  <p:tag name="KSO_WM_UNIT_TEXT_FILL_FORE_SCHEMECOLOR_INDEX" val="2"/>
  <p:tag name="KSO_WM_UNIT_TEXT_FILL_TYPE" val="1"/>
</p:tagLst>
</file>

<file path=ppt/tags/tag170.xml><?xml version="1.0" encoding="utf-8"?>
<p:tagLst xmlns:a="http://schemas.openxmlformats.org/drawingml/2006/main" xmlns:r="http://schemas.openxmlformats.org/officeDocument/2006/relationships" xmlns:p="http://schemas.openxmlformats.org/presentationml/2006/main">
  <p:tag name="PA" val="v5.2.11"/>
</p:tagLst>
</file>

<file path=ppt/tags/tag171.xml><?xml version="1.0" encoding="utf-8"?>
<p:tagLst xmlns:a="http://schemas.openxmlformats.org/drawingml/2006/main" xmlns:r="http://schemas.openxmlformats.org/officeDocument/2006/relationships" xmlns:p="http://schemas.openxmlformats.org/presentationml/2006/main">
  <p:tag name="PA" val="v5.2.11"/>
</p:tagLst>
</file>

<file path=ppt/tags/tag172.xml><?xml version="1.0" encoding="utf-8"?>
<p:tagLst xmlns:a="http://schemas.openxmlformats.org/drawingml/2006/main" xmlns:r="http://schemas.openxmlformats.org/officeDocument/2006/relationships" xmlns:p="http://schemas.openxmlformats.org/presentationml/2006/main">
  <p:tag name="PA" val="v5.2.11"/>
</p:tagLst>
</file>

<file path=ppt/tags/tag173.xml><?xml version="1.0" encoding="utf-8"?>
<p:tagLst xmlns:a="http://schemas.openxmlformats.org/drawingml/2006/main" xmlns:r="http://schemas.openxmlformats.org/officeDocument/2006/relationships" xmlns:p="http://schemas.openxmlformats.org/presentationml/2006/main">
  <p:tag name="PA" val="v5.2.11"/>
</p:tagLst>
</file>

<file path=ppt/tags/tag174.xml><?xml version="1.0" encoding="utf-8"?>
<p:tagLst xmlns:a="http://schemas.openxmlformats.org/drawingml/2006/main" xmlns:r="http://schemas.openxmlformats.org/officeDocument/2006/relationships" xmlns:p="http://schemas.openxmlformats.org/presentationml/2006/main">
  <p:tag name="PA" val="v5.2.11"/>
</p:tagLst>
</file>

<file path=ppt/tags/tag175.xml><?xml version="1.0" encoding="utf-8"?>
<p:tagLst xmlns:a="http://schemas.openxmlformats.org/drawingml/2006/main" xmlns:r="http://schemas.openxmlformats.org/officeDocument/2006/relationships" xmlns:p="http://schemas.openxmlformats.org/presentationml/2006/main">
  <p:tag name="PA" val="v5.2.11"/>
</p:tagLst>
</file>

<file path=ppt/tags/tag176.xml><?xml version="1.0" encoding="utf-8"?>
<p:tagLst xmlns:a="http://schemas.openxmlformats.org/drawingml/2006/main" xmlns:r="http://schemas.openxmlformats.org/officeDocument/2006/relationships" xmlns:p="http://schemas.openxmlformats.org/presentationml/2006/main">
  <p:tag name="PA" val="v5.2.11"/>
</p:tagLst>
</file>

<file path=ppt/tags/tag177.xml><?xml version="1.0" encoding="utf-8"?>
<p:tagLst xmlns:a="http://schemas.openxmlformats.org/drawingml/2006/main" xmlns:r="http://schemas.openxmlformats.org/officeDocument/2006/relationships" xmlns:p="http://schemas.openxmlformats.org/presentationml/2006/main">
  <p:tag name="PA" val="v5.2.11"/>
</p:tagLst>
</file>

<file path=ppt/tags/tag178.xml><?xml version="1.0" encoding="utf-8"?>
<p:tagLst xmlns:a="http://schemas.openxmlformats.org/drawingml/2006/main" xmlns:r="http://schemas.openxmlformats.org/officeDocument/2006/relationships" xmlns:p="http://schemas.openxmlformats.org/presentationml/2006/main">
  <p:tag name="PA" val="v5.2.11"/>
</p:tagLst>
</file>

<file path=ppt/tags/tag179.xml><?xml version="1.0" encoding="utf-8"?>
<p:tagLst xmlns:a="http://schemas.openxmlformats.org/drawingml/2006/main" xmlns:r="http://schemas.openxmlformats.org/officeDocument/2006/relationships" xmlns:p="http://schemas.openxmlformats.org/presentationml/2006/main">
  <p:tag name="PA" val="v5.2.11"/>
</p:tagLst>
</file>

<file path=ppt/tags/tag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548cf83e6f6347e89f9e645dbd066029"/>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35"/>
  <p:tag name="KSO_WM_UNIT_TEXT_FILL_FORE_SCHEMECOLOR_INDEX" val="13"/>
  <p:tag name="KSO_WM_UNIT_TEXT_FILL_TYPE" val="1"/>
  <p:tag name="KSO_WM_TEMPLATE_ASSEMBLE_XID" val="5fbcb8692574a1ee74b1c22d"/>
  <p:tag name="KSO_WM_TEMPLATE_ASSEMBLE_GROUPID" val="5fb4bd6f2a846156eda2c302"/>
</p:tagLst>
</file>

<file path=ppt/tags/tag180.xml><?xml version="1.0" encoding="utf-8"?>
<p:tagLst xmlns:a="http://schemas.openxmlformats.org/drawingml/2006/main" xmlns:r="http://schemas.openxmlformats.org/officeDocument/2006/relationships" xmlns:p="http://schemas.openxmlformats.org/presentationml/2006/main">
  <p:tag name="PA" val="v5.2.11"/>
</p:tagLst>
</file>

<file path=ppt/tags/tag181.xml><?xml version="1.0" encoding="utf-8"?>
<p:tagLst xmlns:a="http://schemas.openxmlformats.org/drawingml/2006/main" xmlns:r="http://schemas.openxmlformats.org/officeDocument/2006/relationships" xmlns:p="http://schemas.openxmlformats.org/presentationml/2006/main">
  <p:tag name="PA" val="v5.2.11"/>
</p:tagLst>
</file>

<file path=ppt/tags/tag182.xml><?xml version="1.0" encoding="utf-8"?>
<p:tagLst xmlns:a="http://schemas.openxmlformats.org/drawingml/2006/main" xmlns:r="http://schemas.openxmlformats.org/officeDocument/2006/relationships" xmlns:p="http://schemas.openxmlformats.org/presentationml/2006/main">
  <p:tag name="PA" val="v5.2.11"/>
</p:tagLst>
</file>

<file path=ppt/tags/tag183.xml><?xml version="1.0" encoding="utf-8"?>
<p:tagLst xmlns:a="http://schemas.openxmlformats.org/drawingml/2006/main" xmlns:r="http://schemas.openxmlformats.org/officeDocument/2006/relationships" xmlns:p="http://schemas.openxmlformats.org/presentationml/2006/main">
  <p:tag name="PA" val="v5.2.11"/>
</p:tagLst>
</file>

<file path=ppt/tags/tag184.xml><?xml version="1.0" encoding="utf-8"?>
<p:tagLst xmlns:a="http://schemas.openxmlformats.org/drawingml/2006/main" xmlns:r="http://schemas.openxmlformats.org/officeDocument/2006/relationships" xmlns:p="http://schemas.openxmlformats.org/presentationml/2006/main">
  <p:tag name="PA" val="v5.2.11"/>
</p:tagLst>
</file>

<file path=ppt/tags/tag185.xml><?xml version="1.0" encoding="utf-8"?>
<p:tagLst xmlns:a="http://schemas.openxmlformats.org/drawingml/2006/main" xmlns:r="http://schemas.openxmlformats.org/officeDocument/2006/relationships" xmlns:p="http://schemas.openxmlformats.org/presentationml/2006/main">
  <p:tag name="PA" val="v5.2.11"/>
</p:tagLst>
</file>

<file path=ppt/tags/tag186.xml><?xml version="1.0" encoding="utf-8"?>
<p:tagLst xmlns:a="http://schemas.openxmlformats.org/drawingml/2006/main" xmlns:r="http://schemas.openxmlformats.org/officeDocument/2006/relationships" xmlns:p="http://schemas.openxmlformats.org/presentationml/2006/main">
  <p:tag name="PA" val="v5.2.11"/>
</p:tagLst>
</file>

<file path=ppt/tags/tag187.xml><?xml version="1.0" encoding="utf-8"?>
<p:tagLst xmlns:a="http://schemas.openxmlformats.org/drawingml/2006/main" xmlns:r="http://schemas.openxmlformats.org/officeDocument/2006/relationships" xmlns:p="http://schemas.openxmlformats.org/presentationml/2006/main">
  <p:tag name="PA" val="v5.2.11"/>
</p:tagLst>
</file>

<file path=ppt/tags/tag188.xml><?xml version="1.0" encoding="utf-8"?>
<p:tagLst xmlns:a="http://schemas.openxmlformats.org/drawingml/2006/main" xmlns:r="http://schemas.openxmlformats.org/officeDocument/2006/relationships" xmlns:p="http://schemas.openxmlformats.org/presentationml/2006/main">
  <p:tag name="PA" val="v5.2.11"/>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单击添加大标题"/>
  <p:tag name="KSO_WM_UNIT_DEFAULT_FONT" val="40;56;4"/>
  <p:tag name="KSO_WM_UNIT_BLOCK" val="0"/>
  <p:tag name="KSO_WM_UNIT_DEC_AREA_ID" val="283eb0327e0b488f9bc9b75c49bb1853"/>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15"/>
  <p:tag name="KSO_WM_UNIT_TEXT_FILL_FORE_SCHEMECOLOR_INDEX" val="13"/>
  <p:tag name="KSO_WM_UNIT_TEXT_FILL_TYPE" val="1"/>
  <p:tag name="KSO_WM_TEMPLATE_ASSEMBLE_XID" val="5fbcb8692574a1ee74b1c22d"/>
  <p:tag name="KSO_WM_TEMPLATE_ASSEMBLE_GROUPID" val="5fb4bd6f2a846156eda2c302"/>
</p:tagLst>
</file>

<file path=ppt/tags/tag19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9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9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9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9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15917"/>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0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0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203.xml><?xml version="1.0" encoding="utf-8"?>
<p:tagLst xmlns:a="http://schemas.openxmlformats.org/drawingml/2006/main" xmlns:r="http://schemas.openxmlformats.org/officeDocument/2006/relationships" xmlns:p="http://schemas.openxmlformats.org/presentationml/2006/main">
  <p:tag name="PA" val="v5.2.11"/>
</p:tagLst>
</file>

<file path=ppt/tags/tag20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05.xml><?xml version="1.0" encoding="utf-8"?>
<p:tagLst xmlns:a="http://schemas.openxmlformats.org/drawingml/2006/main" xmlns:r="http://schemas.openxmlformats.org/officeDocument/2006/relationships" xmlns:p="http://schemas.openxmlformats.org/presentationml/2006/main">
  <p:tag name="PA" val="v5.2.11"/>
</p:tagLst>
</file>

<file path=ppt/tags/tag206.xml><?xml version="1.0" encoding="utf-8"?>
<p:tagLst xmlns:a="http://schemas.openxmlformats.org/drawingml/2006/main" xmlns:r="http://schemas.openxmlformats.org/officeDocument/2006/relationships" xmlns:p="http://schemas.openxmlformats.org/presentationml/2006/main">
  <p:tag name="PA" val="v5.2.11"/>
</p:tagLst>
</file>

<file path=ppt/tags/tag207.xml><?xml version="1.0" encoding="utf-8"?>
<p:tagLst xmlns:a="http://schemas.openxmlformats.org/drawingml/2006/main" xmlns:r="http://schemas.openxmlformats.org/officeDocument/2006/relationships" xmlns:p="http://schemas.openxmlformats.org/presentationml/2006/main">
  <p:tag name="PA" val="v5.2.11"/>
</p:tagLst>
</file>

<file path=ppt/tags/tag208.xml><?xml version="1.0" encoding="utf-8"?>
<p:tagLst xmlns:a="http://schemas.openxmlformats.org/drawingml/2006/main" xmlns:r="http://schemas.openxmlformats.org/officeDocument/2006/relationships" xmlns:p="http://schemas.openxmlformats.org/presentationml/2006/main">
  <p:tag name="PA" val="v5.2.11"/>
</p:tagLst>
</file>

<file path=ppt/tags/tag209.xml><?xml version="1.0" encoding="utf-8"?>
<p:tagLst xmlns:a="http://schemas.openxmlformats.org/drawingml/2006/main" xmlns:r="http://schemas.openxmlformats.org/officeDocument/2006/relationships" xmlns:p="http://schemas.openxmlformats.org/presentationml/2006/main">
  <p:tag name="PA" val="v5.2.1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10.xml><?xml version="1.0" encoding="utf-8"?>
<p:tagLst xmlns:a="http://schemas.openxmlformats.org/drawingml/2006/main" xmlns:r="http://schemas.openxmlformats.org/officeDocument/2006/relationships" xmlns:p="http://schemas.openxmlformats.org/presentationml/2006/main">
  <p:tag name="PA" val="v5.2.11"/>
</p:tagLst>
</file>

<file path=ppt/tags/tag211.xml><?xml version="1.0" encoding="utf-8"?>
<p:tagLst xmlns:a="http://schemas.openxmlformats.org/drawingml/2006/main" xmlns:r="http://schemas.openxmlformats.org/officeDocument/2006/relationships" xmlns:p="http://schemas.openxmlformats.org/presentationml/2006/main">
  <p:tag name="PA" val="v5.2.11"/>
</p:tagLst>
</file>

<file path=ppt/tags/tag212.xml><?xml version="1.0" encoding="utf-8"?>
<p:tagLst xmlns:a="http://schemas.openxmlformats.org/drawingml/2006/main" xmlns:r="http://schemas.openxmlformats.org/officeDocument/2006/relationships" xmlns:p="http://schemas.openxmlformats.org/presentationml/2006/main">
  <p:tag name="PA" val="v5.2.11"/>
</p:tagLst>
</file>

<file path=ppt/tags/tag213.xml><?xml version="1.0" encoding="utf-8"?>
<p:tagLst xmlns:a="http://schemas.openxmlformats.org/drawingml/2006/main" xmlns:r="http://schemas.openxmlformats.org/officeDocument/2006/relationships" xmlns:p="http://schemas.openxmlformats.org/presentationml/2006/main">
  <p:tag name="PA" val="v5.2.11"/>
</p:tagLst>
</file>

<file path=ppt/tags/tag214.xml><?xml version="1.0" encoding="utf-8"?>
<p:tagLst xmlns:a="http://schemas.openxmlformats.org/drawingml/2006/main" xmlns:r="http://schemas.openxmlformats.org/officeDocument/2006/relationships" xmlns:p="http://schemas.openxmlformats.org/presentationml/2006/main">
  <p:tag name="PA" val="v5.2.11"/>
</p:tagLst>
</file>

<file path=ppt/tags/tag215.xml><?xml version="1.0" encoding="utf-8"?>
<p:tagLst xmlns:a="http://schemas.openxmlformats.org/drawingml/2006/main" xmlns:r="http://schemas.openxmlformats.org/officeDocument/2006/relationships" xmlns:p="http://schemas.openxmlformats.org/presentationml/2006/main">
  <p:tag name="PA" val="v5.2.11"/>
</p:tagLst>
</file>

<file path=ppt/tags/tag216.xml><?xml version="1.0" encoding="utf-8"?>
<p:tagLst xmlns:a="http://schemas.openxmlformats.org/drawingml/2006/main" xmlns:r="http://schemas.openxmlformats.org/officeDocument/2006/relationships" xmlns:p="http://schemas.openxmlformats.org/presentationml/2006/main">
  <p:tag name="PA" val="v5.2.11"/>
</p:tagLst>
</file>

<file path=ppt/tags/tag217.xml><?xml version="1.0" encoding="utf-8"?>
<p:tagLst xmlns:a="http://schemas.openxmlformats.org/drawingml/2006/main" xmlns:r="http://schemas.openxmlformats.org/officeDocument/2006/relationships" xmlns:p="http://schemas.openxmlformats.org/presentationml/2006/main">
  <p:tag name="PA" val="v5.2.11"/>
</p:tagLst>
</file>

<file path=ppt/tags/tag218.xml><?xml version="1.0" encoding="utf-8"?>
<p:tagLst xmlns:a="http://schemas.openxmlformats.org/drawingml/2006/main" xmlns:r="http://schemas.openxmlformats.org/officeDocument/2006/relationships" xmlns:p="http://schemas.openxmlformats.org/presentationml/2006/main">
  <p:tag name="PA" val="v5.2.11"/>
</p:tagLst>
</file>

<file path=ppt/tags/tag219.xml><?xml version="1.0" encoding="utf-8"?>
<p:tagLst xmlns:a="http://schemas.openxmlformats.org/drawingml/2006/main" xmlns:r="http://schemas.openxmlformats.org/officeDocument/2006/relationships" xmlns:p="http://schemas.openxmlformats.org/presentationml/2006/main">
  <p:tag name="PA" val="v5.2.11"/>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220.xml><?xml version="1.0" encoding="utf-8"?>
<p:tagLst xmlns:a="http://schemas.openxmlformats.org/drawingml/2006/main" xmlns:r="http://schemas.openxmlformats.org/officeDocument/2006/relationships" xmlns:p="http://schemas.openxmlformats.org/presentationml/2006/main">
  <p:tag name="PA" val="v5.2.11"/>
</p:tagLst>
</file>

<file path=ppt/tags/tag221.xml><?xml version="1.0" encoding="utf-8"?>
<p:tagLst xmlns:a="http://schemas.openxmlformats.org/drawingml/2006/main" xmlns:r="http://schemas.openxmlformats.org/officeDocument/2006/relationships" xmlns:p="http://schemas.openxmlformats.org/presentationml/2006/main">
  <p:tag name="PA" val="v5.2.11"/>
</p:tagLst>
</file>

<file path=ppt/tags/tag222.xml><?xml version="1.0" encoding="utf-8"?>
<p:tagLst xmlns:a="http://schemas.openxmlformats.org/drawingml/2006/main" xmlns:r="http://schemas.openxmlformats.org/officeDocument/2006/relationships" xmlns:p="http://schemas.openxmlformats.org/presentationml/2006/main">
  <p:tag name="PA" val="v5.2.11"/>
</p:tagLst>
</file>

<file path=ppt/tags/tag223.xml><?xml version="1.0" encoding="utf-8"?>
<p:tagLst xmlns:a="http://schemas.openxmlformats.org/drawingml/2006/main" xmlns:r="http://schemas.openxmlformats.org/officeDocument/2006/relationships" xmlns:p="http://schemas.openxmlformats.org/presentationml/2006/main">
  <p:tag name="PA" val="v5.2.11"/>
</p:tagLst>
</file>

<file path=ppt/tags/tag224.xml><?xml version="1.0" encoding="utf-8"?>
<p:tagLst xmlns:a="http://schemas.openxmlformats.org/drawingml/2006/main" xmlns:r="http://schemas.openxmlformats.org/officeDocument/2006/relationships" xmlns:p="http://schemas.openxmlformats.org/presentationml/2006/main">
  <p:tag name="PA" val="v5.2.11"/>
</p:tagLst>
</file>

<file path=ppt/tags/tag225.xml><?xml version="1.0" encoding="utf-8"?>
<p:tagLst xmlns:a="http://schemas.openxmlformats.org/drawingml/2006/main" xmlns:r="http://schemas.openxmlformats.org/officeDocument/2006/relationships" xmlns:p="http://schemas.openxmlformats.org/presentationml/2006/main">
  <p:tag name="PA" val="v5.2.11"/>
</p:tagLst>
</file>

<file path=ppt/tags/tag226.xml><?xml version="1.0" encoding="utf-8"?>
<p:tagLst xmlns:a="http://schemas.openxmlformats.org/drawingml/2006/main" xmlns:r="http://schemas.openxmlformats.org/officeDocument/2006/relationships" xmlns:p="http://schemas.openxmlformats.org/presentationml/2006/main">
  <p:tag name="PA" val="v5.2.11"/>
</p:tagLst>
</file>

<file path=ppt/tags/tag227.xml><?xml version="1.0" encoding="utf-8"?>
<p:tagLst xmlns:a="http://schemas.openxmlformats.org/drawingml/2006/main" xmlns:r="http://schemas.openxmlformats.org/officeDocument/2006/relationships" xmlns:p="http://schemas.openxmlformats.org/presentationml/2006/main">
  <p:tag name="PA" val="v5.2.11"/>
</p:tagLst>
</file>

<file path=ppt/tags/tag228.xml><?xml version="1.0" encoding="utf-8"?>
<p:tagLst xmlns:a="http://schemas.openxmlformats.org/drawingml/2006/main" xmlns:r="http://schemas.openxmlformats.org/officeDocument/2006/relationships" xmlns:p="http://schemas.openxmlformats.org/presentationml/2006/main">
  <p:tag name="PA" val="v5.2.11"/>
</p:tagLst>
</file>

<file path=ppt/tags/tag22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23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3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23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3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23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3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3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3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3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3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24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4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4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4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4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4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4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247.xml><?xml version="1.0" encoding="utf-8"?>
<p:tagLst xmlns:a="http://schemas.openxmlformats.org/drawingml/2006/main" xmlns:r="http://schemas.openxmlformats.org/officeDocument/2006/relationships" xmlns:p="http://schemas.openxmlformats.org/presentationml/2006/main">
  <p:tag name="PA" val="v5.2.11"/>
</p:tagLst>
</file>

<file path=ppt/tags/tag24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49.xml><?xml version="1.0" encoding="utf-8"?>
<p:tagLst xmlns:a="http://schemas.openxmlformats.org/drawingml/2006/main" xmlns:r="http://schemas.openxmlformats.org/officeDocument/2006/relationships" xmlns:p="http://schemas.openxmlformats.org/presentationml/2006/main">
  <p:tag name="PA" val="v5.2.11"/>
</p:tagLst>
</file>

<file path=ppt/tags/tag2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谢谢观看"/>
  <p:tag name="KSO_WM_UNIT_DEFAULT_FONT" val="24;80;4"/>
  <p:tag name="KSO_WM_UNIT_BLOCK" val="0"/>
  <p:tag name="KSO_WM_UNIT_DEC_AREA_ID" val="89bae5c91f5742a18a9eb195fb5d1af3"/>
  <p:tag name="KSO_WM_CHIP_GROUPID" val="5ebdf5a90ac41c4a0a525507"/>
  <p:tag name="KSO_WM_CHIP_XID" val="5ebdf5a90ac41c4a0a525508"/>
  <p:tag name="KSO_WM_CHIP_FILLAREA_FILL_RULE" val="{&quot;fill_align&quot;:&quot;cm&quot;,&quot;fill_mode&quot;:&quot;adaptive&quot;,&quot;sacle_strategy&quot;:&quot;smart&quot;}"/>
  <p:tag name="KSO_WM_ASSEMBLE_CHIP_INDEX" val="96e304d47b94419fa86fc94e793051ed"/>
  <p:tag name="KSO_WM_UNIT_TEXT_FILL_FORE_SCHEMECOLOR_INDEX_BRIGHTNESS" val="0.15"/>
  <p:tag name="KSO_WM_UNIT_TEXT_FILL_FORE_SCHEMECOLOR_INDEX" val="13"/>
  <p:tag name="KSO_WM_UNIT_TEXT_FILL_TYPE" val="1"/>
  <p:tag name="KSO_WM_TEMPLATE_ASSEMBLE_XID" val="5fbcb8692574a1ee74b1c26b"/>
  <p:tag name="KSO_WM_TEMPLATE_ASSEMBLE_GROUPID" val="5fb4bd6f2a846156eda2c302"/>
</p:tagLst>
</file>

<file path=ppt/tags/tag250.xml><?xml version="1.0" encoding="utf-8"?>
<p:tagLst xmlns:a="http://schemas.openxmlformats.org/drawingml/2006/main" xmlns:r="http://schemas.openxmlformats.org/officeDocument/2006/relationships" xmlns:p="http://schemas.openxmlformats.org/presentationml/2006/main">
  <p:tag name="PA" val="v5.2.11"/>
</p:tagLst>
</file>

<file path=ppt/tags/tag251.xml><?xml version="1.0" encoding="utf-8"?>
<p:tagLst xmlns:a="http://schemas.openxmlformats.org/drawingml/2006/main" xmlns:r="http://schemas.openxmlformats.org/officeDocument/2006/relationships" xmlns:p="http://schemas.openxmlformats.org/presentationml/2006/main">
  <p:tag name="PA" val="v5.2.11"/>
</p:tagLst>
</file>

<file path=ppt/tags/tag252.xml><?xml version="1.0" encoding="utf-8"?>
<p:tagLst xmlns:a="http://schemas.openxmlformats.org/drawingml/2006/main" xmlns:r="http://schemas.openxmlformats.org/officeDocument/2006/relationships" xmlns:p="http://schemas.openxmlformats.org/presentationml/2006/main">
  <p:tag name="PA" val="v5.2.11"/>
</p:tagLst>
</file>

<file path=ppt/tags/tag253.xml><?xml version="1.0" encoding="utf-8"?>
<p:tagLst xmlns:a="http://schemas.openxmlformats.org/drawingml/2006/main" xmlns:r="http://schemas.openxmlformats.org/officeDocument/2006/relationships" xmlns:p="http://schemas.openxmlformats.org/presentationml/2006/main">
  <p:tag name="PA" val="v5.2.11"/>
</p:tagLst>
</file>

<file path=ppt/tags/tag254.xml><?xml version="1.0" encoding="utf-8"?>
<p:tagLst xmlns:a="http://schemas.openxmlformats.org/drawingml/2006/main" xmlns:r="http://schemas.openxmlformats.org/officeDocument/2006/relationships" xmlns:p="http://schemas.openxmlformats.org/presentationml/2006/main">
  <p:tag name="PA" val="v5.2.11"/>
</p:tagLst>
</file>

<file path=ppt/tags/tag255.xml><?xml version="1.0" encoding="utf-8"?>
<p:tagLst xmlns:a="http://schemas.openxmlformats.org/drawingml/2006/main" xmlns:r="http://schemas.openxmlformats.org/officeDocument/2006/relationships" xmlns:p="http://schemas.openxmlformats.org/presentationml/2006/main">
  <p:tag name="PA" val="v5.2.11"/>
</p:tagLst>
</file>

<file path=ppt/tags/tag256.xml><?xml version="1.0" encoding="utf-8"?>
<p:tagLst xmlns:a="http://schemas.openxmlformats.org/drawingml/2006/main" xmlns:r="http://schemas.openxmlformats.org/officeDocument/2006/relationships" xmlns:p="http://schemas.openxmlformats.org/presentationml/2006/main">
  <p:tag name="PA" val="v5.2.11"/>
</p:tagLst>
</file>

<file path=ppt/tags/tag257.xml><?xml version="1.0" encoding="utf-8"?>
<p:tagLst xmlns:a="http://schemas.openxmlformats.org/drawingml/2006/main" xmlns:r="http://schemas.openxmlformats.org/officeDocument/2006/relationships" xmlns:p="http://schemas.openxmlformats.org/presentationml/2006/main">
  <p:tag name="PA" val="v5.2.11"/>
</p:tagLst>
</file>

<file path=ppt/tags/tag258.xml><?xml version="1.0" encoding="utf-8"?>
<p:tagLst xmlns:a="http://schemas.openxmlformats.org/drawingml/2006/main" xmlns:r="http://schemas.openxmlformats.org/officeDocument/2006/relationships" xmlns:p="http://schemas.openxmlformats.org/presentationml/2006/main">
  <p:tag name="PA" val="v5.2.11"/>
</p:tagLst>
</file>

<file path=ppt/tags/tag259.xml><?xml version="1.0" encoding="utf-8"?>
<p:tagLst xmlns:a="http://schemas.openxmlformats.org/drawingml/2006/main" xmlns:r="http://schemas.openxmlformats.org/officeDocument/2006/relationships" xmlns:p="http://schemas.openxmlformats.org/presentationml/2006/main">
  <p:tag name="PA" val="v5.2.11"/>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260.xml><?xml version="1.0" encoding="utf-8"?>
<p:tagLst xmlns:a="http://schemas.openxmlformats.org/drawingml/2006/main" xmlns:r="http://schemas.openxmlformats.org/officeDocument/2006/relationships" xmlns:p="http://schemas.openxmlformats.org/presentationml/2006/main">
  <p:tag name="PA" val="v5.2.11"/>
</p:tagLst>
</file>

<file path=ppt/tags/tag261.xml><?xml version="1.0" encoding="utf-8"?>
<p:tagLst xmlns:a="http://schemas.openxmlformats.org/drawingml/2006/main" xmlns:r="http://schemas.openxmlformats.org/officeDocument/2006/relationships" xmlns:p="http://schemas.openxmlformats.org/presentationml/2006/main">
  <p:tag name="PA" val="v5.2.11"/>
</p:tagLst>
</file>

<file path=ppt/tags/tag262.xml><?xml version="1.0" encoding="utf-8"?>
<p:tagLst xmlns:a="http://schemas.openxmlformats.org/drawingml/2006/main" xmlns:r="http://schemas.openxmlformats.org/officeDocument/2006/relationships" xmlns:p="http://schemas.openxmlformats.org/presentationml/2006/main">
  <p:tag name="PA" val="v5.2.11"/>
</p:tagLst>
</file>

<file path=ppt/tags/tag263.xml><?xml version="1.0" encoding="utf-8"?>
<p:tagLst xmlns:a="http://schemas.openxmlformats.org/drawingml/2006/main" xmlns:r="http://schemas.openxmlformats.org/officeDocument/2006/relationships" xmlns:p="http://schemas.openxmlformats.org/presentationml/2006/main">
  <p:tag name="PA" val="v5.2.11"/>
</p:tagLst>
</file>

<file path=ppt/tags/tag264.xml><?xml version="1.0" encoding="utf-8"?>
<p:tagLst xmlns:a="http://schemas.openxmlformats.org/drawingml/2006/main" xmlns:r="http://schemas.openxmlformats.org/officeDocument/2006/relationships" xmlns:p="http://schemas.openxmlformats.org/presentationml/2006/main">
  <p:tag name="PA" val="v5.2.11"/>
</p:tagLst>
</file>

<file path=ppt/tags/tag265.xml><?xml version="1.0" encoding="utf-8"?>
<p:tagLst xmlns:a="http://schemas.openxmlformats.org/drawingml/2006/main" xmlns:r="http://schemas.openxmlformats.org/officeDocument/2006/relationships" xmlns:p="http://schemas.openxmlformats.org/presentationml/2006/main">
  <p:tag name="PA" val="v5.2.11"/>
</p:tagLst>
</file>

<file path=ppt/tags/tag266.xml><?xml version="1.0" encoding="utf-8"?>
<p:tagLst xmlns:a="http://schemas.openxmlformats.org/drawingml/2006/main" xmlns:r="http://schemas.openxmlformats.org/officeDocument/2006/relationships" xmlns:p="http://schemas.openxmlformats.org/presentationml/2006/main">
  <p:tag name="PA" val="v5.2.11"/>
</p:tagLst>
</file>

<file path=ppt/tags/tag267.xml><?xml version="1.0" encoding="utf-8"?>
<p:tagLst xmlns:a="http://schemas.openxmlformats.org/drawingml/2006/main" xmlns:r="http://schemas.openxmlformats.org/officeDocument/2006/relationships" xmlns:p="http://schemas.openxmlformats.org/presentationml/2006/main">
  <p:tag name="PA" val="v5.2.11"/>
</p:tagLst>
</file>

<file path=ppt/tags/tag268.xml><?xml version="1.0" encoding="utf-8"?>
<p:tagLst xmlns:a="http://schemas.openxmlformats.org/drawingml/2006/main" xmlns:r="http://schemas.openxmlformats.org/officeDocument/2006/relationships" xmlns:p="http://schemas.openxmlformats.org/presentationml/2006/main">
  <p:tag name="PA" val="v5.2.11"/>
</p:tagLst>
</file>

<file path=ppt/tags/tag269.xml><?xml version="1.0" encoding="utf-8"?>
<p:tagLst xmlns:a="http://schemas.openxmlformats.org/drawingml/2006/main" xmlns:r="http://schemas.openxmlformats.org/officeDocument/2006/relationships" xmlns:p="http://schemas.openxmlformats.org/presentationml/2006/main">
  <p:tag name="PA" val="v5.2.1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PA" val="v5.2.11"/>
</p:tagLst>
</file>

<file path=ppt/tags/tag271.xml><?xml version="1.0" encoding="utf-8"?>
<p:tagLst xmlns:a="http://schemas.openxmlformats.org/drawingml/2006/main" xmlns:r="http://schemas.openxmlformats.org/officeDocument/2006/relationships" xmlns:p="http://schemas.openxmlformats.org/presentationml/2006/main">
  <p:tag name="PA" val="v5.2.11"/>
</p:tagLst>
</file>

<file path=ppt/tags/tag272.xml><?xml version="1.0" encoding="utf-8"?>
<p:tagLst xmlns:a="http://schemas.openxmlformats.org/drawingml/2006/main" xmlns:r="http://schemas.openxmlformats.org/officeDocument/2006/relationships" xmlns:p="http://schemas.openxmlformats.org/presentationml/2006/main">
  <p:tag name="PA" val="v5.2.11"/>
</p:tagLst>
</file>

<file path=ppt/tags/tag27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27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7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7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7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7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7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28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8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8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8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8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8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8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8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8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8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290.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870,&quot;width&quot;:4245}"/>
</p:tagLst>
</file>

<file path=ppt/tags/tag29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9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9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9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9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9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9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9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9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0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0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0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0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0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0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0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0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0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0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31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1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1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1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1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32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2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2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2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2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2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2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2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33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3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332.xml><?xml version="1.0" encoding="utf-8"?>
<p:tagLst xmlns:a="http://schemas.openxmlformats.org/drawingml/2006/main" xmlns:r="http://schemas.openxmlformats.org/officeDocument/2006/relationships" xmlns:p="http://schemas.openxmlformats.org/presentationml/2006/main">
  <p:tag name="PA" val="v5.2.11"/>
</p:tagLst>
</file>

<file path=ppt/tags/tag33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34.xml><?xml version="1.0" encoding="utf-8"?>
<p:tagLst xmlns:a="http://schemas.openxmlformats.org/drawingml/2006/main" xmlns:r="http://schemas.openxmlformats.org/officeDocument/2006/relationships" xmlns:p="http://schemas.openxmlformats.org/presentationml/2006/main">
  <p:tag name="PA" val="v5.2.11"/>
</p:tagLst>
</file>

<file path=ppt/tags/tag335.xml><?xml version="1.0" encoding="utf-8"?>
<p:tagLst xmlns:a="http://schemas.openxmlformats.org/drawingml/2006/main" xmlns:r="http://schemas.openxmlformats.org/officeDocument/2006/relationships" xmlns:p="http://schemas.openxmlformats.org/presentationml/2006/main">
  <p:tag name="PA" val="v5.2.11"/>
</p:tagLst>
</file>

<file path=ppt/tags/tag336.xml><?xml version="1.0" encoding="utf-8"?>
<p:tagLst xmlns:a="http://schemas.openxmlformats.org/drawingml/2006/main" xmlns:r="http://schemas.openxmlformats.org/officeDocument/2006/relationships" xmlns:p="http://schemas.openxmlformats.org/presentationml/2006/main">
  <p:tag name="PA" val="v5.2.11"/>
</p:tagLst>
</file>

<file path=ppt/tags/tag337.xml><?xml version="1.0" encoding="utf-8"?>
<p:tagLst xmlns:a="http://schemas.openxmlformats.org/drawingml/2006/main" xmlns:r="http://schemas.openxmlformats.org/officeDocument/2006/relationships" xmlns:p="http://schemas.openxmlformats.org/presentationml/2006/main">
  <p:tag name="PA" val="v5.2.11"/>
</p:tagLst>
</file>

<file path=ppt/tags/tag338.xml><?xml version="1.0" encoding="utf-8"?>
<p:tagLst xmlns:a="http://schemas.openxmlformats.org/drawingml/2006/main" xmlns:r="http://schemas.openxmlformats.org/officeDocument/2006/relationships" xmlns:p="http://schemas.openxmlformats.org/presentationml/2006/main">
  <p:tag name="PA" val="v5.2.11"/>
</p:tagLst>
</file>

<file path=ppt/tags/tag339.xml><?xml version="1.0" encoding="utf-8"?>
<p:tagLst xmlns:a="http://schemas.openxmlformats.org/drawingml/2006/main" xmlns:r="http://schemas.openxmlformats.org/officeDocument/2006/relationships" xmlns:p="http://schemas.openxmlformats.org/presentationml/2006/main">
  <p:tag name="PA" val="v5.2.1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40.xml><?xml version="1.0" encoding="utf-8"?>
<p:tagLst xmlns:a="http://schemas.openxmlformats.org/drawingml/2006/main" xmlns:r="http://schemas.openxmlformats.org/officeDocument/2006/relationships" xmlns:p="http://schemas.openxmlformats.org/presentationml/2006/main">
  <p:tag name="PA" val="v5.2.11"/>
</p:tagLst>
</file>

<file path=ppt/tags/tag341.xml><?xml version="1.0" encoding="utf-8"?>
<p:tagLst xmlns:a="http://schemas.openxmlformats.org/drawingml/2006/main" xmlns:r="http://schemas.openxmlformats.org/officeDocument/2006/relationships" xmlns:p="http://schemas.openxmlformats.org/presentationml/2006/main">
  <p:tag name="PA" val="v5.2.11"/>
</p:tagLst>
</file>

<file path=ppt/tags/tag342.xml><?xml version="1.0" encoding="utf-8"?>
<p:tagLst xmlns:a="http://schemas.openxmlformats.org/drawingml/2006/main" xmlns:r="http://schemas.openxmlformats.org/officeDocument/2006/relationships" xmlns:p="http://schemas.openxmlformats.org/presentationml/2006/main">
  <p:tag name="PA" val="v5.2.11"/>
</p:tagLst>
</file>

<file path=ppt/tags/tag343.xml><?xml version="1.0" encoding="utf-8"?>
<p:tagLst xmlns:a="http://schemas.openxmlformats.org/drawingml/2006/main" xmlns:r="http://schemas.openxmlformats.org/officeDocument/2006/relationships" xmlns:p="http://schemas.openxmlformats.org/presentationml/2006/main">
  <p:tag name="PA" val="v5.2.11"/>
</p:tagLst>
</file>

<file path=ppt/tags/tag344.xml><?xml version="1.0" encoding="utf-8"?>
<p:tagLst xmlns:a="http://schemas.openxmlformats.org/drawingml/2006/main" xmlns:r="http://schemas.openxmlformats.org/officeDocument/2006/relationships" xmlns:p="http://schemas.openxmlformats.org/presentationml/2006/main">
  <p:tag name="PA" val="v5.2.11"/>
</p:tagLst>
</file>

<file path=ppt/tags/tag345.xml><?xml version="1.0" encoding="utf-8"?>
<p:tagLst xmlns:a="http://schemas.openxmlformats.org/drawingml/2006/main" xmlns:r="http://schemas.openxmlformats.org/officeDocument/2006/relationships" xmlns:p="http://schemas.openxmlformats.org/presentationml/2006/main">
  <p:tag name="PA" val="v5.2.11"/>
</p:tagLst>
</file>

<file path=ppt/tags/tag346.xml><?xml version="1.0" encoding="utf-8"?>
<p:tagLst xmlns:a="http://schemas.openxmlformats.org/drawingml/2006/main" xmlns:r="http://schemas.openxmlformats.org/officeDocument/2006/relationships" xmlns:p="http://schemas.openxmlformats.org/presentationml/2006/main">
  <p:tag name="PA" val="v5.2.11"/>
</p:tagLst>
</file>

<file path=ppt/tags/tag347.xml><?xml version="1.0" encoding="utf-8"?>
<p:tagLst xmlns:a="http://schemas.openxmlformats.org/drawingml/2006/main" xmlns:r="http://schemas.openxmlformats.org/officeDocument/2006/relationships" xmlns:p="http://schemas.openxmlformats.org/presentationml/2006/main">
  <p:tag name="PA" val="v5.2.11"/>
</p:tagLst>
</file>

<file path=ppt/tags/tag348.xml><?xml version="1.0" encoding="utf-8"?>
<p:tagLst xmlns:a="http://schemas.openxmlformats.org/drawingml/2006/main" xmlns:r="http://schemas.openxmlformats.org/officeDocument/2006/relationships" xmlns:p="http://schemas.openxmlformats.org/presentationml/2006/main">
  <p:tag name="PA" val="v5.2.11"/>
</p:tagLst>
</file>

<file path=ppt/tags/tag349.xml><?xml version="1.0" encoding="utf-8"?>
<p:tagLst xmlns:a="http://schemas.openxmlformats.org/drawingml/2006/main" xmlns:r="http://schemas.openxmlformats.org/officeDocument/2006/relationships" xmlns:p="http://schemas.openxmlformats.org/presentationml/2006/main">
  <p:tag name="PA" val="v5.2.11"/>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15917"/>
</p:tagLst>
</file>

<file path=ppt/tags/tag350.xml><?xml version="1.0" encoding="utf-8"?>
<p:tagLst xmlns:a="http://schemas.openxmlformats.org/drawingml/2006/main" xmlns:r="http://schemas.openxmlformats.org/officeDocument/2006/relationships" xmlns:p="http://schemas.openxmlformats.org/presentationml/2006/main">
  <p:tag name="PA" val="v5.2.11"/>
</p:tagLst>
</file>

<file path=ppt/tags/tag351.xml><?xml version="1.0" encoding="utf-8"?>
<p:tagLst xmlns:a="http://schemas.openxmlformats.org/drawingml/2006/main" xmlns:r="http://schemas.openxmlformats.org/officeDocument/2006/relationships" xmlns:p="http://schemas.openxmlformats.org/presentationml/2006/main">
  <p:tag name="PA" val="v5.2.11"/>
</p:tagLst>
</file>

<file path=ppt/tags/tag352.xml><?xml version="1.0" encoding="utf-8"?>
<p:tagLst xmlns:a="http://schemas.openxmlformats.org/drawingml/2006/main" xmlns:r="http://schemas.openxmlformats.org/officeDocument/2006/relationships" xmlns:p="http://schemas.openxmlformats.org/presentationml/2006/main">
  <p:tag name="PA" val="v5.2.11"/>
</p:tagLst>
</file>

<file path=ppt/tags/tag353.xml><?xml version="1.0" encoding="utf-8"?>
<p:tagLst xmlns:a="http://schemas.openxmlformats.org/drawingml/2006/main" xmlns:r="http://schemas.openxmlformats.org/officeDocument/2006/relationships" xmlns:p="http://schemas.openxmlformats.org/presentationml/2006/main">
  <p:tag name="PA" val="v5.2.11"/>
</p:tagLst>
</file>

<file path=ppt/tags/tag354.xml><?xml version="1.0" encoding="utf-8"?>
<p:tagLst xmlns:a="http://schemas.openxmlformats.org/drawingml/2006/main" xmlns:r="http://schemas.openxmlformats.org/officeDocument/2006/relationships" xmlns:p="http://schemas.openxmlformats.org/presentationml/2006/main">
  <p:tag name="PA" val="v5.2.11"/>
</p:tagLst>
</file>

<file path=ppt/tags/tag355.xml><?xml version="1.0" encoding="utf-8"?>
<p:tagLst xmlns:a="http://schemas.openxmlformats.org/drawingml/2006/main" xmlns:r="http://schemas.openxmlformats.org/officeDocument/2006/relationships" xmlns:p="http://schemas.openxmlformats.org/presentationml/2006/main">
  <p:tag name="PA" val="v5.2.11"/>
</p:tagLst>
</file>

<file path=ppt/tags/tag356.xml><?xml version="1.0" encoding="utf-8"?>
<p:tagLst xmlns:a="http://schemas.openxmlformats.org/drawingml/2006/main" xmlns:r="http://schemas.openxmlformats.org/officeDocument/2006/relationships" xmlns:p="http://schemas.openxmlformats.org/presentationml/2006/main">
  <p:tag name="PA" val="v5.2.11"/>
</p:tagLst>
</file>

<file path=ppt/tags/tag357.xml><?xml version="1.0" encoding="utf-8"?>
<p:tagLst xmlns:a="http://schemas.openxmlformats.org/drawingml/2006/main" xmlns:r="http://schemas.openxmlformats.org/officeDocument/2006/relationships" xmlns:p="http://schemas.openxmlformats.org/presentationml/2006/main">
  <p:tag name="PA" val="v5.2.11"/>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副/标/题/内/容"/>
  <p:tag name="KSO_WM_UNIT_NOCLEAR" val="0"/>
  <p:tag name="KSO_WM_UNIT_VALUE" val="136"/>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DEFAULT_FONT" val="18;24;2"/>
  <p:tag name="KSO_WM_UNIT_BLOCK" val="0"/>
  <p:tag name="KSO_WM_UNIT_DEC_AREA_ID" val="84d5a1258e934523ae21746e96b5d799"/>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35"/>
  <p:tag name="KSO_WM_UNIT_TEXT_FILL_FORE_SCHEMECOLOR_INDEX" val="13"/>
  <p:tag name="KSO_WM_UNIT_TEXT_FILL_TYPE" val="1"/>
  <p:tag name="KSO_WM_TEMPLATE_ASSEMBLE_XID" val="5fbcb8692574a1ee74b1c254"/>
  <p:tag name="KSO_WM_TEMPLATE_ASSEMBLE_GROUPID" val="5fb4bd6f2a846156eda2c302"/>
</p:tagLst>
</file>

<file path=ppt/tags/tag3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同心逐梦 不断超越"/>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DEFAULT_FONT" val="56;72;4"/>
  <p:tag name="KSO_WM_UNIT_BLOCK" val="0"/>
  <p:tag name="KSO_WM_UNIT_DEC_AREA_ID" val="9241be38abd64587b0a387f97c42f7d5"/>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15"/>
  <p:tag name="KSO_WM_UNIT_TEXT_FILL_FORE_SCHEMECOLOR_INDEX" val="13"/>
  <p:tag name="KSO_WM_UNIT_TEXT_FILL_TYPE" val="1"/>
  <p:tag name="KSO_WM_TEMPLATE_ASSEMBLE_XID" val="5fbcb8692574a1ee74b1c254"/>
  <p:tag name="KSO_WM_TEMPLATE_ASSEMBLE_GROUPID" val="5fb4bd6f2a846156eda2c302"/>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副/标/题/内/容"/>
  <p:tag name="KSO_WM_UNIT_NOCLEAR" val="0"/>
  <p:tag name="KSO_WM_UNIT_VALUE" val="136"/>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DEFAULT_FONT" val="18;24;2"/>
  <p:tag name="KSO_WM_UNIT_BLOCK" val="0"/>
  <p:tag name="KSO_WM_UNIT_DEC_AREA_ID" val="84d5a1258e934523ae21746e96b5d799"/>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35"/>
  <p:tag name="KSO_WM_UNIT_TEXT_FILL_FORE_SCHEMECOLOR_INDEX" val="13"/>
  <p:tag name="KSO_WM_UNIT_TEXT_FILL_TYPE" val="1"/>
  <p:tag name="KSO_WM_TEMPLATE_ASSEMBLE_XID" val="5fbcb8692574a1ee74b1c254"/>
  <p:tag name="KSO_WM_TEMPLATE_ASSEMBLE_GROUPID" val="5fb4bd6f2a846156eda2c302"/>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434a2a3158d54bd1b303424c669beb30"/>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d95e8b9963f48ea81c74671f7fbfb54"/>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ebf9e47295804d0e9e5e7eba349c6d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17f2308a8ee49bc8ee20a38d333c6e1"/>
  <p:tag name="KSO_WM_UNIT_TEXT_FILL_FORE_SCHEMECOLOR_INDEX_BRIGHTNESS" val="0"/>
  <p:tag name="KSO_WM_UNIT_TEXT_FILL_FORE_SCHEMECOLOR_INDEX" val="2"/>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同心逐梦 不断超越"/>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DEFAULT_FONT" val="56;72;4"/>
  <p:tag name="KSO_WM_UNIT_BLOCK" val="0"/>
  <p:tag name="KSO_WM_UNIT_DEC_AREA_ID" val="9241be38abd64587b0a387f97c42f7d5"/>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15"/>
  <p:tag name="KSO_WM_UNIT_TEXT_FILL_FORE_SCHEMECOLOR_INDEX" val="13"/>
  <p:tag name="KSO_WM_UNIT_TEXT_FILL_TYPE" val="1"/>
  <p:tag name="KSO_WM_TEMPLATE_ASSEMBLE_XID" val="5fbcb8692574a1ee74b1c254"/>
  <p:tag name="KSO_WM_TEMPLATE_ASSEMBLE_GROUPID" val="5fb4bd6f2a846156eda2c302"/>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71b5722eb8004f8483a7f33fe1b771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6807e763b9d49509edb31f454ead338"/>
  <p:tag name="KSO_WM_UNIT_TEXT_FILL_FORE_SCHEMECOLOR_INDEX_BRIGHTNESS" val="0"/>
  <p:tag name="KSO_WM_UNIT_TEXT_FILL_FORE_SCHEMECOLOR_INDEX" val="2"/>
  <p:tag name="KSO_WM_UNIT_TEXT_FILL_TYPE" val="1"/>
</p:tagLst>
</file>

<file path=ppt/tags/tag5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548cf83e6f6347e89f9e645dbd066029"/>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35"/>
  <p:tag name="KSO_WM_UNIT_TEXT_FILL_FORE_SCHEMECOLOR_INDEX" val="13"/>
  <p:tag name="KSO_WM_UNIT_TEXT_FILL_TYPE" val="1"/>
  <p:tag name="KSO_WM_TEMPLATE_ASSEMBLE_XID" val="5fbcb8692574a1ee74b1c22d"/>
  <p:tag name="KSO_WM_TEMPLATE_ASSEMBLE_GROUPID" val="5fb4bd6f2a846156eda2c302"/>
</p:tagLst>
</file>

<file path=ppt/tags/tag5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单击添加大标题"/>
  <p:tag name="KSO_WM_UNIT_DEFAULT_FONT" val="40;56;4"/>
  <p:tag name="KSO_WM_UNIT_BLOCK" val="0"/>
  <p:tag name="KSO_WM_UNIT_DEC_AREA_ID" val="283eb0327e0b488f9bc9b75c49bb1853"/>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15"/>
  <p:tag name="KSO_WM_UNIT_TEXT_FILL_FORE_SCHEMECOLOR_INDEX" val="13"/>
  <p:tag name="KSO_WM_UNIT_TEXT_FILL_TYPE" val="1"/>
  <p:tag name="KSO_WM_TEMPLATE_ASSEMBLE_XID" val="5fbcb8692574a1ee74b1c22d"/>
  <p:tag name="KSO_WM_TEMPLATE_ASSEMBLE_GROUPID" val="5fb4bd6f2a846156eda2c302"/>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5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谢谢观看"/>
  <p:tag name="KSO_WM_UNIT_DEFAULT_FONT" val="24;80;4"/>
  <p:tag name="KSO_WM_UNIT_BLOCK" val="0"/>
  <p:tag name="KSO_WM_UNIT_DEC_AREA_ID" val="89bae5c91f5742a18a9eb195fb5d1af3"/>
  <p:tag name="KSO_WM_CHIP_GROUPID" val="5ebdf5a90ac41c4a0a525507"/>
  <p:tag name="KSO_WM_CHIP_XID" val="5ebdf5a90ac41c4a0a525508"/>
  <p:tag name="KSO_WM_CHIP_FILLAREA_FILL_RULE" val="{&quot;fill_align&quot;:&quot;cm&quot;,&quot;fill_mode&quot;:&quot;adaptive&quot;,&quot;sacle_strategy&quot;:&quot;smart&quot;}"/>
  <p:tag name="KSO_WM_ASSEMBLE_CHIP_INDEX" val="96e304d47b94419fa86fc94e793051ed"/>
  <p:tag name="KSO_WM_UNIT_TEXT_FILL_FORE_SCHEMECOLOR_INDEX_BRIGHTNESS" val="0.15"/>
  <p:tag name="KSO_WM_UNIT_TEXT_FILL_FORE_SCHEMECOLOR_INDEX" val="13"/>
  <p:tag name="KSO_WM_UNIT_TEXT_FILL_TYPE" val="1"/>
  <p:tag name="KSO_WM_TEMPLATE_ASSEMBLE_XID" val="5fbcb8692574a1ee74b1c26b"/>
  <p:tag name="KSO_WM_TEMPLATE_ASSEMBLE_GROUPID" val="5fb4bd6f2a846156eda2c302"/>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7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7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7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8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5.xml><?xml version="1.0" encoding="utf-8"?>
<p:tagLst xmlns:a="http://schemas.openxmlformats.org/drawingml/2006/main" xmlns:r="http://schemas.openxmlformats.org/officeDocument/2006/relationships" xmlns:p="http://schemas.openxmlformats.org/presentationml/2006/main">
  <p:tag name="PA" val="v5.2.11"/>
</p:tagLst>
</file>

<file path=ppt/tags/tag8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7.xml><?xml version="1.0" encoding="utf-8"?>
<p:tagLst xmlns:a="http://schemas.openxmlformats.org/drawingml/2006/main" xmlns:r="http://schemas.openxmlformats.org/officeDocument/2006/relationships" xmlns:p="http://schemas.openxmlformats.org/presentationml/2006/main">
  <p:tag name="PA" val="v5.2.11"/>
</p:tagLst>
</file>

<file path=ppt/tags/tag88.xml><?xml version="1.0" encoding="utf-8"?>
<p:tagLst xmlns:a="http://schemas.openxmlformats.org/drawingml/2006/main" xmlns:r="http://schemas.openxmlformats.org/officeDocument/2006/relationships" xmlns:p="http://schemas.openxmlformats.org/presentationml/2006/main">
  <p:tag name="PA" val="v5.2.11"/>
</p:tagLst>
</file>

<file path=ppt/tags/tag89.xml><?xml version="1.0" encoding="utf-8"?>
<p:tagLst xmlns:a="http://schemas.openxmlformats.org/drawingml/2006/main" xmlns:r="http://schemas.openxmlformats.org/officeDocument/2006/relationships" xmlns:p="http://schemas.openxmlformats.org/presentationml/2006/main">
  <p:tag name="PA" val="v5.2.1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90.xml><?xml version="1.0" encoding="utf-8"?>
<p:tagLst xmlns:a="http://schemas.openxmlformats.org/drawingml/2006/main" xmlns:r="http://schemas.openxmlformats.org/officeDocument/2006/relationships" xmlns:p="http://schemas.openxmlformats.org/presentationml/2006/main">
  <p:tag name="PA" val="v5.2.11"/>
</p:tagLst>
</file>

<file path=ppt/tags/tag91.xml><?xml version="1.0" encoding="utf-8"?>
<p:tagLst xmlns:a="http://schemas.openxmlformats.org/drawingml/2006/main" xmlns:r="http://schemas.openxmlformats.org/officeDocument/2006/relationships" xmlns:p="http://schemas.openxmlformats.org/presentationml/2006/main">
  <p:tag name="PA" val="v5.2.11"/>
</p:tagLst>
</file>

<file path=ppt/tags/tag92.xml><?xml version="1.0" encoding="utf-8"?>
<p:tagLst xmlns:a="http://schemas.openxmlformats.org/drawingml/2006/main" xmlns:r="http://schemas.openxmlformats.org/officeDocument/2006/relationships" xmlns:p="http://schemas.openxmlformats.org/presentationml/2006/main">
  <p:tag name="PA" val="v5.2.11"/>
</p:tagLst>
</file>

<file path=ppt/tags/tag93.xml><?xml version="1.0" encoding="utf-8"?>
<p:tagLst xmlns:a="http://schemas.openxmlformats.org/drawingml/2006/main" xmlns:r="http://schemas.openxmlformats.org/officeDocument/2006/relationships" xmlns:p="http://schemas.openxmlformats.org/presentationml/2006/main">
  <p:tag name="PA" val="v5.2.11"/>
</p:tagLst>
</file>

<file path=ppt/tags/tag94.xml><?xml version="1.0" encoding="utf-8"?>
<p:tagLst xmlns:a="http://schemas.openxmlformats.org/drawingml/2006/main" xmlns:r="http://schemas.openxmlformats.org/officeDocument/2006/relationships" xmlns:p="http://schemas.openxmlformats.org/presentationml/2006/main">
  <p:tag name="PA" val="v5.2.11"/>
</p:tagLst>
</file>

<file path=ppt/tags/tag95.xml><?xml version="1.0" encoding="utf-8"?>
<p:tagLst xmlns:a="http://schemas.openxmlformats.org/drawingml/2006/main" xmlns:r="http://schemas.openxmlformats.org/officeDocument/2006/relationships" xmlns:p="http://schemas.openxmlformats.org/presentationml/2006/main">
  <p:tag name="PA" val="v5.2.11"/>
</p:tagLst>
</file>

<file path=ppt/tags/tag96.xml><?xml version="1.0" encoding="utf-8"?>
<p:tagLst xmlns:a="http://schemas.openxmlformats.org/drawingml/2006/main" xmlns:r="http://schemas.openxmlformats.org/officeDocument/2006/relationships" xmlns:p="http://schemas.openxmlformats.org/presentationml/2006/main">
  <p:tag name="PA" val="v5.2.11"/>
</p:tagLst>
</file>

<file path=ppt/tags/tag97.xml><?xml version="1.0" encoding="utf-8"?>
<p:tagLst xmlns:a="http://schemas.openxmlformats.org/drawingml/2006/main" xmlns:r="http://schemas.openxmlformats.org/officeDocument/2006/relationships" xmlns:p="http://schemas.openxmlformats.org/presentationml/2006/main">
  <p:tag name="PA" val="v5.2.11"/>
</p:tagLst>
</file>

<file path=ppt/tags/tag98.xml><?xml version="1.0" encoding="utf-8"?>
<p:tagLst xmlns:a="http://schemas.openxmlformats.org/drawingml/2006/main" xmlns:r="http://schemas.openxmlformats.org/officeDocument/2006/relationships" xmlns:p="http://schemas.openxmlformats.org/presentationml/2006/main">
  <p:tag name="PA" val="v5.2.11"/>
</p:tagLst>
</file>

<file path=ppt/tags/tag99.xml><?xml version="1.0" encoding="utf-8"?>
<p:tagLst xmlns:a="http://schemas.openxmlformats.org/drawingml/2006/main" xmlns:r="http://schemas.openxmlformats.org/officeDocument/2006/relationships" xmlns:p="http://schemas.openxmlformats.org/presentationml/2006/main">
  <p:tag name="PA" val="v5.2.11"/>
</p:tagLst>
</file>

<file path=ppt/theme/theme1.xml><?xml version="1.0" encoding="utf-8"?>
<a:theme xmlns:a="http://schemas.openxmlformats.org/drawingml/2006/main" name="1_Office 主题​​">
  <a:themeElements>
    <a:clrScheme name="">
      <a:dk1>
        <a:srgbClr val="000000"/>
      </a:dk1>
      <a:lt1>
        <a:srgbClr val="FFFFFF"/>
      </a:lt1>
      <a:dk2>
        <a:srgbClr val="F3F0EC"/>
      </a:dk2>
      <a:lt2>
        <a:srgbClr val="FFFFFF"/>
      </a:lt2>
      <a:accent1>
        <a:srgbClr val="FE9213"/>
      </a:accent1>
      <a:accent2>
        <a:srgbClr val="ADB31C"/>
      </a:accent2>
      <a:accent3>
        <a:srgbClr val="6BCF37"/>
      </a:accent3>
      <a:accent4>
        <a:srgbClr val="3BE467"/>
      </a:accent4>
      <a:accent5>
        <a:srgbClr val="1BF2AD"/>
      </a:accent5>
      <a:accent6>
        <a:srgbClr val="12F9FC"/>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
      <a:dk1>
        <a:srgbClr val="000000"/>
      </a:dk1>
      <a:lt1>
        <a:srgbClr val="FFFFFF"/>
      </a:lt1>
      <a:dk2>
        <a:srgbClr val="F3F0EC"/>
      </a:dk2>
      <a:lt2>
        <a:srgbClr val="FFFFFF"/>
      </a:lt2>
      <a:accent1>
        <a:srgbClr val="FE9213"/>
      </a:accent1>
      <a:accent2>
        <a:srgbClr val="ADB31C"/>
      </a:accent2>
      <a:accent3>
        <a:srgbClr val="6BCF37"/>
      </a:accent3>
      <a:accent4>
        <a:srgbClr val="3BE467"/>
      </a:accent4>
      <a:accent5>
        <a:srgbClr val="1BF2AD"/>
      </a:accent5>
      <a:accent6>
        <a:srgbClr val="12F9FC"/>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2799</Words>
  <Application>Microsoft Office PowerPoint</Application>
  <PresentationFormat>宽屏</PresentationFormat>
  <Paragraphs>352</Paragraphs>
  <Slides>73</Slides>
  <Notes>0</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73</vt:i4>
      </vt:variant>
    </vt:vector>
  </HeadingPairs>
  <TitlesOfParts>
    <vt:vector size="80" baseType="lpstr">
      <vt:lpstr>黑体</vt:lpstr>
      <vt:lpstr>楷体</vt:lpstr>
      <vt:lpstr>微软雅黑</vt:lpstr>
      <vt:lpstr>Alex Brush</vt:lpstr>
      <vt:lpstr>Arial</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儿童教育</dc:title>
  <dc:creator>第一PPT</dc:creator>
  <cp:keywords>www.1ppt.com</cp:keywords>
  <dc:description>www.1ppt.com</dc:description>
  <cp:lastModifiedBy>e891</cp:lastModifiedBy>
  <cp:revision>253</cp:revision>
  <dcterms:created xsi:type="dcterms:W3CDTF">2019-06-19T02:08:00Z</dcterms:created>
  <dcterms:modified xsi:type="dcterms:W3CDTF">2024-09-04T01:22:50Z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E7AA5765EA324BEBB56F311D91ACC8EA</vt:lpwstr>
  </property>
  <property fmtid="{D5CDD505-2E9C-101B-9397-08002B2CF9AE}" pid="3" name="KSOProductBuildVer">
    <vt:lpwstr>2052-11.1.0.12358</vt:lpwstr>
  </property>
</Properties>
</file>