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8" r:id="rId2"/>
  </p:sldMasterIdLst>
  <p:notesMasterIdLst>
    <p:notesMasterId r:id="rId25"/>
  </p:notesMasterIdLst>
  <p:handoutMasterIdLst>
    <p:handoutMasterId r:id="rId26"/>
  </p:handoutMasterIdLst>
  <p:sldIdLst>
    <p:sldId id="315" r:id="rId3"/>
    <p:sldId id="316" r:id="rId4"/>
    <p:sldId id="340" r:id="rId5"/>
    <p:sldId id="723" r:id="rId6"/>
    <p:sldId id="724" r:id="rId7"/>
    <p:sldId id="725" r:id="rId8"/>
    <p:sldId id="726" r:id="rId9"/>
    <p:sldId id="727" r:id="rId10"/>
    <p:sldId id="728" r:id="rId11"/>
    <p:sldId id="729" r:id="rId12"/>
    <p:sldId id="317" r:id="rId13"/>
    <p:sldId id="291" r:id="rId14"/>
    <p:sldId id="733" r:id="rId15"/>
    <p:sldId id="734" r:id="rId16"/>
    <p:sldId id="429" r:id="rId17"/>
    <p:sldId id="451" r:id="rId18"/>
    <p:sldId id="738" r:id="rId19"/>
    <p:sldId id="739" r:id="rId20"/>
    <p:sldId id="740" r:id="rId21"/>
    <p:sldId id="741" r:id="rId22"/>
    <p:sldId id="742" r:id="rId23"/>
    <p:sldId id="718" r:id="rId24"/>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12">
          <p15:clr>
            <a:srgbClr val="A4A3A4"/>
          </p15:clr>
        </p15:guide>
        <p15:guide id="2" pos="385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A268"/>
    <a:srgbClr val="FFFFFF"/>
    <a:srgbClr val="FDC065"/>
    <a:srgbClr val="EE8844"/>
    <a:srgbClr val="FFF9F3"/>
    <a:srgbClr val="FFF5EB"/>
    <a:srgbClr val="FFFBF7"/>
    <a:srgbClr val="FC8445"/>
    <a:srgbClr val="FD9761"/>
    <a:srgbClr val="485A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showGuides="1">
      <p:cViewPr varScale="1">
        <p:scale>
          <a:sx n="111" d="100"/>
          <a:sy n="111" d="100"/>
        </p:scale>
        <p:origin x="660" y="114"/>
      </p:cViewPr>
      <p:guideLst>
        <p:guide orient="horz" pos="2012"/>
        <p:guide pos="3852"/>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pitchFamily="34" charset="-122"/>
                <a:ea typeface="微软雅黑" panose="020B0503020204020204" pitchFamily="34" charset="-122"/>
              </a:rPr>
              <a:t>2024/9/4</a:t>
            </a:fld>
            <a:endParaRPr lang="zh-CN" altLang="en-US">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pitchFamily="34" charset="-122"/>
                <a:ea typeface="微软雅黑" panose="020B0503020204020204" pitchFamily="34" charset="-122"/>
              </a:rPr>
              <a:t>‹#›</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1AC49D05-6128-4D0D-A32A-06A5E73B386C}" type="datetimeFigureOut">
              <a:rPr lang="zh-CN" altLang="en-US" smtClean="0"/>
              <a:t>2024/9/4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5849F42C-2DAE-424C-A4B8-3140182C3E9F}"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slideMaster" Target="../slideMasters/slideMaster1.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slideMaster" Target="../slideMasters/slideMaster2.xml"/><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tags" Target="../tags/tag45.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5" Type="http://schemas.openxmlformats.org/officeDocument/2006/relationships/tags" Target="../tags/tag38.xml"/><Relationship Id="rId10" Type="http://schemas.openxmlformats.org/officeDocument/2006/relationships/tags" Target="../tags/tag43.xml"/><Relationship Id="rId4" Type="http://schemas.openxmlformats.org/officeDocument/2006/relationships/tags" Target="../tags/tag37.xml"/><Relationship Id="rId9" Type="http://schemas.openxmlformats.org/officeDocument/2006/relationships/tags" Target="../tags/tag4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48.xml"/><Relationship Id="rId7" Type="http://schemas.openxmlformats.org/officeDocument/2006/relationships/tags" Target="../tags/tag52.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60.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slideMaster" Target="../slideMasters/slideMaster2.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7.xml"/><Relationship Id="rId7" Type="http://schemas.openxmlformats.org/officeDocument/2006/relationships/tags" Target="../tags/tag2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5" Type="http://schemas.openxmlformats.org/officeDocument/2006/relationships/tags" Target="../tags/tag26.xml"/><Relationship Id="rId10" Type="http://schemas.openxmlformats.org/officeDocument/2006/relationships/tags" Target="../tags/tag31.xml"/><Relationship Id="rId4" Type="http://schemas.openxmlformats.org/officeDocument/2006/relationships/tags" Target="../tags/tag25.xml"/><Relationship Id="rId9" Type="http://schemas.openxmlformats.org/officeDocument/2006/relationships/tags" Target="../tags/tag3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971" y="-1330"/>
            <a:ext cx="12192000" cy="6857093"/>
            <a:chOff x="0" y="-13"/>
            <a:chExt cx="19198" cy="10814"/>
          </a:xfrm>
        </p:grpSpPr>
        <p:sp>
          <p:nvSpPr>
            <p:cNvPr id="2" name="矩形 1"/>
            <p:cNvSpPr/>
            <p:nvPr>
              <p:custDataLst>
                <p:tags r:id="rId4"/>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5"/>
              </p:custDataLst>
            </p:nvPr>
          </p:nvGrpSpPr>
          <p:grpSpPr>
            <a:xfrm>
              <a:off x="0" y="-13"/>
              <a:ext cx="19199" cy="10814"/>
              <a:chOff x="0" y="-13"/>
              <a:chExt cx="19199" cy="10814"/>
            </a:xfrm>
          </p:grpSpPr>
          <p:sp>
            <p:nvSpPr>
              <p:cNvPr id="5" name="任意多边形 4"/>
              <p:cNvSpPr/>
              <p:nvPr>
                <p:custDataLst>
                  <p:tags r:id="rId6"/>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7" name="任意多边形 6"/>
              <p:cNvSpPr/>
              <p:nvPr>
                <p:custDataLst>
                  <p:tags r:id="rId7"/>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8"/>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9"/>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4" name="任意多边形 3"/>
              <p:cNvSpPr/>
              <p:nvPr>
                <p:custDataLst>
                  <p:tags r:id="rId10"/>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1"/>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2"/>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16" name="日期占位符 15"/>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17" name="页脚占位符 16"/>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6" name="副标题 3"/>
          <p:cNvSpPr>
            <a:spLocks noGrp="1"/>
          </p:cNvSpPr>
          <p:nvPr>
            <p:ph type="subTitle" idx="3" hasCustomPrompt="1"/>
            <p:custDataLst>
              <p:tags r:id="rId2"/>
            </p:custDataLst>
          </p:nvPr>
        </p:nvSpPr>
        <p:spPr>
          <a:xfrm>
            <a:off x="1652270" y="3227234"/>
            <a:ext cx="8889429" cy="1642416"/>
          </a:xfrm>
        </p:spPr>
        <p:txBody>
          <a:bodyPr vert="horz" wrap="square" lIns="0" tIns="0" rIns="0" bIns="0" rtlCol="0" anchor="t" anchorCtr="0">
            <a:normAutofit/>
          </a:bodyPr>
          <a:lstStyle>
            <a:lvl1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2400" b="0" i="0" u="none" strike="noStrike" kern="1200" cap="none" spc="0" normalizeH="0" baseline="0" noProof="0" dirty="0">
                <a:ln>
                  <a:noFill/>
                </a:ln>
                <a:solidFill>
                  <a:schemeClr val="lt1"/>
                </a:solidFill>
                <a:effectLst/>
                <a:uLnTx/>
                <a:uFillTx/>
                <a:latin typeface="Arial" panose="020B0604020202020204" pitchFamily="34" charset="0"/>
                <a:ea typeface="微软雅黑" panose="020B0503020204020204" pitchFamily="34" charset="-122"/>
                <a:cs typeface="微软雅黑" panose="020B0503020204020204" pitchFamily="34" charset="-122"/>
                <a:sym typeface="+mn-ea"/>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8" name="标题 4"/>
          <p:cNvSpPr>
            <a:spLocks noGrp="1"/>
          </p:cNvSpPr>
          <p:nvPr>
            <p:ph type="ctrTitle" idx="2" hasCustomPrompt="1"/>
            <p:custDataLst>
              <p:tags r:id="rId3"/>
            </p:custDataLst>
          </p:nvPr>
        </p:nvSpPr>
        <p:spPr>
          <a:xfrm>
            <a:off x="1652270" y="1988349"/>
            <a:ext cx="8890064" cy="1099820"/>
          </a:xfrm>
        </p:spPr>
        <p:txBody>
          <a:bodyPr vert="horz" wrap="square" lIns="0" tIns="0" rIns="0" bIns="0" rtlCol="0" anchor="b" anchorCtr="0">
            <a:normAutofit lnSpcReduction="10000"/>
          </a:bodyPr>
          <a:lstStyle>
            <a:lvl1pPr marL="0" marR="0" algn="ctr" defTabSz="914400" rtl="0" eaLnBrk="1" fontAlgn="auto" latinLnBrk="0" hangingPunct="1">
              <a:lnSpc>
                <a:spcPct val="100000"/>
              </a:lnSpc>
              <a:spcBef>
                <a:spcPct val="0"/>
              </a:spcBef>
              <a:buClrTx/>
              <a:buSzTx/>
              <a:buFontTx/>
              <a:buNone/>
              <a:defRPr kumimoji="0" lang="zh-CN" altLang="en-US" sz="7145" b="1" i="0" u="none" strike="noStrike" kern="1200" cap="none" spc="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971" y="-1330"/>
            <a:ext cx="12192000" cy="6857093"/>
            <a:chOff x="0" y="-13"/>
            <a:chExt cx="19198" cy="10814"/>
          </a:xfrm>
        </p:grpSpPr>
        <p:sp>
          <p:nvSpPr>
            <p:cNvPr id="2" name="矩形 1"/>
            <p:cNvSpPr/>
            <p:nvPr>
              <p:custDataLst>
                <p:tags r:id="rId4"/>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5"/>
              </p:custDataLst>
            </p:nvPr>
          </p:nvGrpSpPr>
          <p:grpSpPr>
            <a:xfrm>
              <a:off x="0" y="-13"/>
              <a:ext cx="19199" cy="10814"/>
              <a:chOff x="0" y="-13"/>
              <a:chExt cx="19199" cy="10814"/>
            </a:xfrm>
          </p:grpSpPr>
          <p:sp>
            <p:nvSpPr>
              <p:cNvPr id="5" name="任意多边形 4"/>
              <p:cNvSpPr/>
              <p:nvPr>
                <p:custDataLst>
                  <p:tags r:id="rId6"/>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7" name="任意多边形 6"/>
              <p:cNvSpPr/>
              <p:nvPr>
                <p:custDataLst>
                  <p:tags r:id="rId7"/>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8"/>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9"/>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4" name="任意多边形 3"/>
              <p:cNvSpPr/>
              <p:nvPr>
                <p:custDataLst>
                  <p:tags r:id="rId10"/>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1"/>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2"/>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16" name="日期占位符 15"/>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17" name="页脚占位符 16"/>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6" name="副标题 3"/>
          <p:cNvSpPr>
            <a:spLocks noGrp="1"/>
          </p:cNvSpPr>
          <p:nvPr>
            <p:ph type="subTitle" idx="3" hasCustomPrompt="1"/>
            <p:custDataLst>
              <p:tags r:id="rId2"/>
            </p:custDataLst>
          </p:nvPr>
        </p:nvSpPr>
        <p:spPr>
          <a:xfrm>
            <a:off x="1652270" y="3227234"/>
            <a:ext cx="8889429" cy="1642416"/>
          </a:xfrm>
        </p:spPr>
        <p:txBody>
          <a:bodyPr vert="horz" wrap="square" lIns="0" tIns="0" rIns="0" bIns="0" rtlCol="0" anchor="t" anchorCtr="0">
            <a:normAutofit/>
          </a:bodyPr>
          <a:lstStyle>
            <a:lvl1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2400" b="0" i="0" u="none" strike="noStrike" kern="1200" cap="none" spc="0" normalizeH="0" baseline="0" noProof="0" dirty="0">
                <a:ln>
                  <a:noFill/>
                </a:ln>
                <a:solidFill>
                  <a:schemeClr val="lt1"/>
                </a:solidFill>
                <a:effectLst/>
                <a:uLnTx/>
                <a:uFillTx/>
                <a:latin typeface="Arial" panose="020B0604020202020204" pitchFamily="34" charset="0"/>
                <a:ea typeface="微软雅黑" panose="020B0503020204020204" pitchFamily="34" charset="-122"/>
                <a:cs typeface="微软雅黑" panose="020B0503020204020204" pitchFamily="34" charset="-122"/>
                <a:sym typeface="+mn-ea"/>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8" name="标题 4"/>
          <p:cNvSpPr>
            <a:spLocks noGrp="1"/>
          </p:cNvSpPr>
          <p:nvPr>
            <p:ph type="ctrTitle" idx="2" hasCustomPrompt="1"/>
            <p:custDataLst>
              <p:tags r:id="rId3"/>
            </p:custDataLst>
          </p:nvPr>
        </p:nvSpPr>
        <p:spPr>
          <a:xfrm>
            <a:off x="1652270" y="1988349"/>
            <a:ext cx="8890064" cy="1099820"/>
          </a:xfrm>
        </p:spPr>
        <p:txBody>
          <a:bodyPr vert="horz" wrap="square" lIns="0" tIns="0" rIns="0" bIns="0" rtlCol="0" anchor="b" anchorCtr="0">
            <a:normAutofit lnSpcReduction="10000"/>
          </a:bodyPr>
          <a:lstStyle>
            <a:lvl1pPr marL="0" marR="0" algn="ctr" defTabSz="914400" rtl="0" eaLnBrk="1" fontAlgn="auto" latinLnBrk="0" hangingPunct="1">
              <a:lnSpc>
                <a:spcPct val="100000"/>
              </a:lnSpc>
              <a:spcBef>
                <a:spcPct val="0"/>
              </a:spcBef>
              <a:buClrTx/>
              <a:buSzTx/>
              <a:buFontTx/>
              <a:buNone/>
              <a:defRPr kumimoji="0" lang="zh-CN" altLang="en-US" sz="7145" b="1" i="0" u="none" strike="noStrike" kern="1200" cap="none" spc="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215153" y="1926412"/>
            <a:ext cx="3235350" cy="2998815"/>
            <a:chOff x="1429674" y="1397214"/>
            <a:chExt cx="4080177" cy="3781412"/>
          </a:xfrm>
        </p:grpSpPr>
        <p:sp>
          <p:nvSpPr>
            <p:cNvPr id="3" name="椭圆 2"/>
            <p:cNvSpPr/>
            <p:nvPr>
              <p:custDataLst>
                <p:tags r:id="rId6"/>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7"/>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8" name="椭圆 7"/>
          <p:cNvSpPr/>
          <p:nvPr>
            <p:custDataLst>
              <p:tags r:id="rId2"/>
            </p:custDataLst>
          </p:nvPr>
        </p:nvSpPr>
        <p:spPr>
          <a:xfrm>
            <a:off x="1147191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3"/>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副标题 2"/>
          <p:cNvSpPr>
            <a:spLocks noGrp="1"/>
          </p:cNvSpPr>
          <p:nvPr>
            <p:ph type="subTitle" idx="3" hasCustomPrompt="1"/>
            <p:custDataLst>
              <p:tags r:id="rId4"/>
            </p:custDataLst>
          </p:nvPr>
        </p:nvSpPr>
        <p:spPr>
          <a:xfrm>
            <a:off x="4521236" y="2976598"/>
            <a:ext cx="6857365" cy="825334"/>
          </a:xfrm>
        </p:spPr>
        <p:txBody>
          <a:bodyPr vert="horz" wrap="square" lIns="0" tIns="0" rIns="0" bIns="0" rtlCol="0">
            <a:normAutofit lnSpcReduction="10000"/>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11" name="标题 3"/>
          <p:cNvSpPr>
            <a:spLocks noGrp="1"/>
          </p:cNvSpPr>
          <p:nvPr>
            <p:ph type="ctrTitle" idx="2" hasCustomPrompt="1"/>
            <p:custDataLst>
              <p:tags r:id="rId5"/>
            </p:custDataLst>
          </p:nvPr>
        </p:nvSpPr>
        <p:spPr>
          <a:xfrm>
            <a:off x="4521236" y="2000603"/>
            <a:ext cx="6858000" cy="845820"/>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5500"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旗黑-85S" panose="00020600040101010101" pitchFamily="18" charset="-122"/>
                <a:cs typeface="+mj-cs"/>
                <a:sym typeface="+mn-ea"/>
              </a:defRPr>
            </a:lvl1pPr>
          </a:lstStyle>
          <a:p>
            <a:pPr lvl="0"/>
            <a:r>
              <a:rPr>
                <a:sym typeface="+mn-ea"/>
              </a:rPr>
              <a:t>编辑标题</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5"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第一节  微格教研与传统教研</a:t>
            </a:r>
          </a:p>
        </p:txBody>
      </p:sp>
      <p:sp>
        <p:nvSpPr>
          <p:cNvPr id="14"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第二节  微格教研的初级阶段</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第三节  微格教研中的同侪训练</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3" name="页脚占位符 2"/>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971" y="-1330"/>
            <a:ext cx="12192000" cy="6857093"/>
            <a:chOff x="0" y="-13"/>
            <a:chExt cx="19198" cy="10814"/>
          </a:xfrm>
        </p:grpSpPr>
        <p:sp>
          <p:nvSpPr>
            <p:cNvPr id="6" name="矩形 5"/>
            <p:cNvSpPr/>
            <p:nvPr>
              <p:custDataLst>
                <p:tags r:id="rId3"/>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4"/>
              </p:custDataLst>
            </p:nvPr>
          </p:nvGrpSpPr>
          <p:grpSpPr>
            <a:xfrm>
              <a:off x="0" y="-13"/>
              <a:ext cx="19199" cy="10814"/>
              <a:chOff x="0" y="-13"/>
              <a:chExt cx="19199" cy="10814"/>
            </a:xfrm>
          </p:grpSpPr>
          <p:sp>
            <p:nvSpPr>
              <p:cNvPr id="7" name="任意多边形 6"/>
              <p:cNvSpPr/>
              <p:nvPr>
                <p:custDataLst>
                  <p:tags r:id="rId5"/>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8" name="任意多边形 7"/>
              <p:cNvSpPr/>
              <p:nvPr>
                <p:custDataLst>
                  <p:tags r:id="rId6"/>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7"/>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8"/>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7" name="任意多边形 16"/>
              <p:cNvSpPr/>
              <p:nvPr>
                <p:custDataLst>
                  <p:tags r:id="rId9"/>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0"/>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1"/>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标题 1"/>
          <p:cNvSpPr>
            <a:spLocks noGrp="1"/>
          </p:cNvSpPr>
          <p:nvPr>
            <p:ph type="title" hasCustomPrompt="1"/>
            <p:custDataLst>
              <p:tags r:id="rId2"/>
            </p:custDataLst>
          </p:nvPr>
        </p:nvSpPr>
        <p:spPr>
          <a:xfrm>
            <a:off x="1652270" y="1786364"/>
            <a:ext cx="8890064" cy="1200150"/>
          </a:xfrm>
        </p:spPr>
        <p:txBody>
          <a:bodyPr vert="horz" wrap="square" lIns="0" tIns="0" rIns="0" bIns="0" rtlCol="0" anchor="b" anchorCtr="0">
            <a:normAutofit/>
          </a:bodyPr>
          <a:lstStyle>
            <a:lvl1pPr marL="0" marR="0" algn="ctr" defTabSz="914400" rtl="0" eaLnBrk="1" fontAlgn="auto" latinLnBrk="0" hangingPunct="1">
              <a:lnSpc>
                <a:spcPct val="100000"/>
              </a:lnSpc>
              <a:spcBef>
                <a:spcPct val="0"/>
              </a:spcBef>
              <a:buClrTx/>
              <a:buSzTx/>
              <a:buFontTx/>
              <a:buNone/>
              <a:defRPr kumimoji="0" lang="zh-CN" altLang="en-US" sz="7000" b="1" i="0" u="none" strike="noStrike" kern="1200" cap="none" spc="100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215153" y="1926412"/>
            <a:ext cx="3235350" cy="2998815"/>
            <a:chOff x="1429674" y="1397214"/>
            <a:chExt cx="4080177" cy="3781412"/>
          </a:xfrm>
        </p:grpSpPr>
        <p:sp>
          <p:nvSpPr>
            <p:cNvPr id="3" name="椭圆 2"/>
            <p:cNvSpPr/>
            <p:nvPr>
              <p:custDataLst>
                <p:tags r:id="rId6"/>
              </p:custDataLst>
            </p:nvPr>
          </p:nvSpPr>
          <p:spPr>
            <a:xfrm>
              <a:off x="1429674" y="1397214"/>
              <a:ext cx="3348355" cy="3348355"/>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椭圆 6"/>
            <p:cNvSpPr/>
            <p:nvPr>
              <p:custDataLst>
                <p:tags r:id="rId7"/>
              </p:custDataLst>
            </p:nvPr>
          </p:nvSpPr>
          <p:spPr>
            <a:xfrm>
              <a:off x="2161496" y="1830271"/>
              <a:ext cx="3348355" cy="3348355"/>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8" name="椭圆 7"/>
          <p:cNvSpPr/>
          <p:nvPr>
            <p:custDataLst>
              <p:tags r:id="rId2"/>
            </p:custDataLst>
          </p:nvPr>
        </p:nvSpPr>
        <p:spPr>
          <a:xfrm>
            <a:off x="11471910" y="6137910"/>
            <a:ext cx="720090" cy="720090"/>
          </a:xfrm>
          <a:prstGeom prst="ellipse">
            <a:avLst/>
          </a:prstGeom>
          <a:solidFill>
            <a:srgbClr val="FF8E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椭圆 8"/>
          <p:cNvSpPr/>
          <p:nvPr>
            <p:custDataLst>
              <p:tags r:id="rId3"/>
            </p:custDataLst>
          </p:nvPr>
        </p:nvSpPr>
        <p:spPr>
          <a:xfrm>
            <a:off x="11471910" y="0"/>
            <a:ext cx="720090" cy="720090"/>
          </a:xfrm>
          <a:prstGeom prst="ellipse">
            <a:avLst/>
          </a:prstGeom>
          <a:noFill/>
          <a:ln>
            <a:solidFill>
              <a:srgbClr val="FF8E00">
                <a:alpha val="4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副标题 2"/>
          <p:cNvSpPr>
            <a:spLocks noGrp="1"/>
          </p:cNvSpPr>
          <p:nvPr>
            <p:ph type="subTitle" idx="3" hasCustomPrompt="1"/>
            <p:custDataLst>
              <p:tags r:id="rId4"/>
            </p:custDataLst>
          </p:nvPr>
        </p:nvSpPr>
        <p:spPr>
          <a:xfrm>
            <a:off x="4521236" y="2976598"/>
            <a:ext cx="6857365" cy="825334"/>
          </a:xfrm>
        </p:spPr>
        <p:txBody>
          <a:bodyPr vert="horz" wrap="square" lIns="0" tIns="0" rIns="0" bIns="0" rtlCol="0">
            <a:normAutofit lnSpcReduction="10000"/>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p>
        </p:txBody>
      </p:sp>
      <p:sp>
        <p:nvSpPr>
          <p:cNvPr id="11" name="标题 3"/>
          <p:cNvSpPr>
            <a:spLocks noGrp="1"/>
          </p:cNvSpPr>
          <p:nvPr>
            <p:ph type="ctrTitle" idx="2" hasCustomPrompt="1"/>
            <p:custDataLst>
              <p:tags r:id="rId5"/>
            </p:custDataLst>
          </p:nvPr>
        </p:nvSpPr>
        <p:spPr>
          <a:xfrm>
            <a:off x="4521236" y="2000603"/>
            <a:ext cx="6858000" cy="845820"/>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5500"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旗黑-85S" panose="00020600040101010101" pitchFamily="18" charset="-122"/>
                <a:cs typeface="+mj-cs"/>
                <a:sym typeface="+mn-ea"/>
              </a:defRPr>
            </a:lvl1pPr>
          </a:lstStyle>
          <a:p>
            <a:pPr lvl="0"/>
            <a:r>
              <a:rPr>
                <a:sym typeface="+mn-ea"/>
              </a:rPr>
              <a:t>编辑标题</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5"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第一节  微格教研与传统教研</a:t>
            </a:r>
          </a:p>
        </p:txBody>
      </p:sp>
      <p:sp>
        <p:nvSpPr>
          <p:cNvPr id="14"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3" name="文本框 12"/>
          <p:cNvSpPr txBox="1"/>
          <p:nvPr userDrawn="1"/>
        </p:nvSpPr>
        <p:spPr>
          <a:xfrm>
            <a:off x="3962400" y="270817"/>
            <a:ext cx="4267200"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第二节  微格教研的初级阶段</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10" name="组合 9"/>
          <p:cNvGrpSpPr/>
          <p:nvPr userDrawn="1"/>
        </p:nvGrpSpPr>
        <p:grpSpPr>
          <a:xfrm>
            <a:off x="0" y="2058035"/>
            <a:ext cx="12192000" cy="4799965"/>
            <a:chOff x="0" y="2058226"/>
            <a:chExt cx="12192000" cy="4799773"/>
          </a:xfrm>
        </p:grpSpPr>
        <p:sp>
          <p:nvSpPr>
            <p:cNvPr id="11" name="任意多边形: 形状 1"/>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2" name="任意多边形: 形状 6"/>
            <p:cNvSpPr/>
            <p:nvPr/>
          </p:nvSpPr>
          <p:spPr>
            <a:xfrm flipH="1">
              <a:off x="0" y="6376736"/>
              <a:ext cx="12192000" cy="481263"/>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9000">
                  <a:srgbClr val="FCF4E1">
                    <a:alpha val="0"/>
                  </a:srgbClr>
                </a:gs>
                <a:gs pos="61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3" name="文本框 12"/>
          <p:cNvSpPr txBox="1"/>
          <p:nvPr userDrawn="1"/>
        </p:nvSpPr>
        <p:spPr>
          <a:xfrm>
            <a:off x="3696018" y="270510"/>
            <a:ext cx="4799965" cy="429895"/>
          </a:xfrm>
          <a:prstGeom prst="rect">
            <a:avLst/>
          </a:prstGeom>
          <a:noFill/>
        </p:spPr>
        <p:txBody>
          <a:bodyPr wrap="square" rtlCol="0">
            <a:spAutoFit/>
          </a:bodyPr>
          <a:lstStyle/>
          <a:p>
            <a:pPr algn="ctr">
              <a:buClrTx/>
              <a:buSzTx/>
              <a:buFontTx/>
            </a:pPr>
            <a:r>
              <a:rPr lang="zh-CN" altLang="en-US" sz="2200" dirty="0">
                <a:solidFill>
                  <a:schemeClr val="bg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第三节  微格教研中的同侪训练</a:t>
            </a:r>
          </a:p>
        </p:txBody>
      </p:sp>
      <p:sp>
        <p:nvSpPr>
          <p:cNvPr id="3"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FFF9F3"/>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Swis721 Lt BT" panose="020B0403020202020204" charset="0"/>
              <a:ea typeface="Swis721 Lt BT" panose="020B0403020202020204" charset="0"/>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3" name="页脚占位符 2"/>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971" y="-1330"/>
            <a:ext cx="12192000" cy="6857093"/>
            <a:chOff x="0" y="-13"/>
            <a:chExt cx="19198" cy="10814"/>
          </a:xfrm>
        </p:grpSpPr>
        <p:sp>
          <p:nvSpPr>
            <p:cNvPr id="6" name="矩形 5"/>
            <p:cNvSpPr/>
            <p:nvPr>
              <p:custDataLst>
                <p:tags r:id="rId3"/>
              </p:custDataLst>
            </p:nvPr>
          </p:nvSpPr>
          <p:spPr>
            <a:xfrm>
              <a:off x="0" y="0"/>
              <a:ext cx="19199" cy="10800"/>
            </a:xfrm>
            <a:prstGeom prst="rect">
              <a:avLst/>
            </a:prstGeom>
            <a:solidFill>
              <a:srgbClr val="FF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custDataLst>
                <p:tags r:id="rId4"/>
              </p:custDataLst>
            </p:nvPr>
          </p:nvGrpSpPr>
          <p:grpSpPr>
            <a:xfrm>
              <a:off x="0" y="-13"/>
              <a:ext cx="19199" cy="10814"/>
              <a:chOff x="0" y="-13"/>
              <a:chExt cx="19199" cy="10814"/>
            </a:xfrm>
          </p:grpSpPr>
          <p:sp>
            <p:nvSpPr>
              <p:cNvPr id="7" name="任意多边形 6"/>
              <p:cNvSpPr/>
              <p:nvPr>
                <p:custDataLst>
                  <p:tags r:id="rId5"/>
                </p:custDataLst>
              </p:nvPr>
            </p:nvSpPr>
            <p:spPr>
              <a:xfrm>
                <a:off x="0" y="8072"/>
                <a:ext cx="5116" cy="2728"/>
              </a:xfrm>
              <a:custGeom>
                <a:avLst/>
                <a:gdLst>
                  <a:gd name="connsiteX0" fmla="*/ 0 w 5116"/>
                  <a:gd name="connsiteY0" fmla="*/ 805 h 2728"/>
                  <a:gd name="connsiteX1" fmla="*/ 9 w 5116"/>
                  <a:gd name="connsiteY1" fmla="*/ 796 h 2728"/>
                  <a:gd name="connsiteX2" fmla="*/ 2070 w 5116"/>
                  <a:gd name="connsiteY2" fmla="*/ 0 h 2728"/>
                  <a:gd name="connsiteX3" fmla="*/ 5115 w 5116"/>
                  <a:gd name="connsiteY3" fmla="*/ 2713 h 2728"/>
                  <a:gd name="connsiteX4" fmla="*/ 5116 w 5116"/>
                  <a:gd name="connsiteY4" fmla="*/ 2728 h 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16" h="2728">
                    <a:moveTo>
                      <a:pt x="0" y="805"/>
                    </a:moveTo>
                    <a:lnTo>
                      <a:pt x="9" y="796"/>
                    </a:lnTo>
                    <a:cubicBezTo>
                      <a:pt x="553" y="302"/>
                      <a:pt x="1276" y="0"/>
                      <a:pt x="2070" y="0"/>
                    </a:cubicBezTo>
                    <a:cubicBezTo>
                      <a:pt x="3644" y="0"/>
                      <a:pt x="4940" y="1186"/>
                      <a:pt x="5115" y="2713"/>
                    </a:cubicBezTo>
                    <a:lnTo>
                      <a:pt x="5116" y="2728"/>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8" name="任意多边形 7"/>
              <p:cNvSpPr/>
              <p:nvPr>
                <p:custDataLst>
                  <p:tags r:id="rId6"/>
                </p:custDataLst>
              </p:nvPr>
            </p:nvSpPr>
            <p:spPr>
              <a:xfrm>
                <a:off x="15033" y="-13"/>
                <a:ext cx="4167" cy="5335"/>
              </a:xfrm>
              <a:custGeom>
                <a:avLst/>
                <a:gdLst>
                  <a:gd name="connsiteX0" fmla="*/ 4167 w 4167"/>
                  <a:gd name="connsiteY0" fmla="*/ 5335 h 5335"/>
                  <a:gd name="connsiteX1" fmla="*/ 4125 w 4167"/>
                  <a:gd name="connsiteY1" fmla="*/ 5328 h 5335"/>
                  <a:gd name="connsiteX2" fmla="*/ 0 w 4167"/>
                  <a:gd name="connsiteY2" fmla="*/ 457 h 5335"/>
                  <a:gd name="connsiteX3" fmla="*/ 31 w 4167"/>
                  <a:gd name="connsiteY3" fmla="*/ 0 h 5335"/>
                </a:gdLst>
                <a:ahLst/>
                <a:cxnLst>
                  <a:cxn ang="0">
                    <a:pos x="connsiteX0" y="connsiteY0"/>
                  </a:cxn>
                  <a:cxn ang="0">
                    <a:pos x="connsiteX1" y="connsiteY1"/>
                  </a:cxn>
                  <a:cxn ang="0">
                    <a:pos x="connsiteX2" y="connsiteY2"/>
                  </a:cxn>
                  <a:cxn ang="0">
                    <a:pos x="connsiteX3" y="connsiteY3"/>
                  </a:cxn>
                </a:cxnLst>
                <a:rect l="l" t="t" r="r" b="b"/>
                <a:pathLst>
                  <a:path w="4167" h="5335">
                    <a:moveTo>
                      <a:pt x="4167" y="5335"/>
                    </a:moveTo>
                    <a:lnTo>
                      <a:pt x="4125" y="5328"/>
                    </a:lnTo>
                    <a:cubicBezTo>
                      <a:pt x="1784" y="4940"/>
                      <a:pt x="0" y="2907"/>
                      <a:pt x="0" y="457"/>
                    </a:cubicBezTo>
                    <a:cubicBezTo>
                      <a:pt x="0" y="308"/>
                      <a:pt x="8" y="178"/>
                      <a:pt x="31" y="0"/>
                    </a:cubicBez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9" name="任意多边形 8"/>
              <p:cNvSpPr/>
              <p:nvPr>
                <p:custDataLst>
                  <p:tags r:id="rId7"/>
                </p:custDataLst>
              </p:nvPr>
            </p:nvSpPr>
            <p:spPr>
              <a:xfrm>
                <a:off x="15412" y="8111"/>
                <a:ext cx="3787" cy="2690"/>
              </a:xfrm>
              <a:custGeom>
                <a:avLst/>
                <a:gdLst>
                  <a:gd name="connsiteX0" fmla="*/ 70 w 3787"/>
                  <a:gd name="connsiteY0" fmla="*/ 2690 h 2690"/>
                  <a:gd name="connsiteX1" fmla="*/ 68 w 3787"/>
                  <a:gd name="connsiteY1" fmla="*/ 2683 h 2690"/>
                  <a:gd name="connsiteX2" fmla="*/ 0 w 3787"/>
                  <a:gd name="connsiteY2" fmla="*/ 2147 h 2690"/>
                  <a:gd name="connsiteX3" fmla="*/ 2147 w 3787"/>
                  <a:gd name="connsiteY3" fmla="*/ 0 h 2690"/>
                  <a:gd name="connsiteX4" fmla="*/ 3770 w 3787"/>
                  <a:gd name="connsiteY4" fmla="*/ 742 h 2690"/>
                  <a:gd name="connsiteX5" fmla="*/ 3787 w 3787"/>
                  <a:gd name="connsiteY5" fmla="*/ 762 h 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7" h="2690">
                    <a:moveTo>
                      <a:pt x="70" y="2690"/>
                    </a:moveTo>
                    <a:lnTo>
                      <a:pt x="68" y="2683"/>
                    </a:lnTo>
                    <a:cubicBezTo>
                      <a:pt x="23" y="2512"/>
                      <a:pt x="0" y="2332"/>
                      <a:pt x="0" y="2147"/>
                    </a:cubicBezTo>
                    <a:cubicBezTo>
                      <a:pt x="0" y="961"/>
                      <a:pt x="961" y="0"/>
                      <a:pt x="2147" y="0"/>
                    </a:cubicBezTo>
                    <a:cubicBezTo>
                      <a:pt x="2795" y="0"/>
                      <a:pt x="3376" y="287"/>
                      <a:pt x="3770" y="742"/>
                    </a:cubicBezTo>
                    <a:lnTo>
                      <a:pt x="3787" y="762"/>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5" name="任意多边形 14"/>
              <p:cNvSpPr/>
              <p:nvPr>
                <p:custDataLst>
                  <p:tags r:id="rId8"/>
                </p:custDataLst>
              </p:nvPr>
            </p:nvSpPr>
            <p:spPr>
              <a:xfrm>
                <a:off x="0" y="7041"/>
                <a:ext cx="4901" cy="3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01" h="3760">
                    <a:moveTo>
                      <a:pt x="1661" y="0"/>
                    </a:moveTo>
                    <a:cubicBezTo>
                      <a:pt x="3451" y="0"/>
                      <a:pt x="4901" y="1451"/>
                      <a:pt x="4901" y="3240"/>
                    </a:cubicBezTo>
                    <a:cubicBezTo>
                      <a:pt x="4901" y="3408"/>
                      <a:pt x="4888" y="3573"/>
                      <a:pt x="4864" y="3733"/>
                    </a:cubicBezTo>
                    <a:lnTo>
                      <a:pt x="4860" y="3760"/>
                    </a:lnTo>
                    <a:lnTo>
                      <a:pt x="0" y="3760"/>
                    </a:lnTo>
                    <a:lnTo>
                      <a:pt x="0" y="458"/>
                    </a:lnTo>
                    <a:lnTo>
                      <a:pt x="15" y="449"/>
                    </a:lnTo>
                    <a:cubicBezTo>
                      <a:pt x="497" y="164"/>
                      <a:pt x="1060" y="0"/>
                      <a:pt x="1661" y="0"/>
                    </a:cubicBez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17" name="任意多边形 16"/>
              <p:cNvSpPr/>
              <p:nvPr>
                <p:custDataLst>
                  <p:tags r:id="rId9"/>
                </p:custDataLst>
              </p:nvPr>
            </p:nvSpPr>
            <p:spPr>
              <a:xfrm>
                <a:off x="1116" y="0"/>
                <a:ext cx="5676" cy="16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676" h="1675">
                    <a:moveTo>
                      <a:pt x="0" y="0"/>
                    </a:moveTo>
                    <a:lnTo>
                      <a:pt x="5676" y="0"/>
                    </a:lnTo>
                    <a:lnTo>
                      <a:pt x="5668" y="14"/>
                    </a:lnTo>
                    <a:cubicBezTo>
                      <a:pt x="5114" y="1005"/>
                      <a:pt x="4054" y="1675"/>
                      <a:pt x="2838" y="1675"/>
                    </a:cubicBezTo>
                    <a:cubicBezTo>
                      <a:pt x="1622" y="1675"/>
                      <a:pt x="562" y="1005"/>
                      <a:pt x="8" y="14"/>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27" name="任意多边形 26"/>
              <p:cNvSpPr/>
              <p:nvPr>
                <p:custDataLst>
                  <p:tags r:id="rId10"/>
                </p:custDataLst>
              </p:nvPr>
            </p:nvSpPr>
            <p:spPr>
              <a:xfrm>
                <a:off x="15634" y="0"/>
                <a:ext cx="3565" cy="300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565" h="3008">
                    <a:moveTo>
                      <a:pt x="0" y="0"/>
                    </a:moveTo>
                    <a:lnTo>
                      <a:pt x="3565" y="0"/>
                    </a:lnTo>
                    <a:lnTo>
                      <a:pt x="3565" y="2992"/>
                    </a:lnTo>
                    <a:lnTo>
                      <a:pt x="3563" y="2992"/>
                    </a:lnTo>
                    <a:cubicBezTo>
                      <a:pt x="3454" y="3003"/>
                      <a:pt x="3344" y="3008"/>
                      <a:pt x="3232" y="3008"/>
                    </a:cubicBezTo>
                    <a:cubicBezTo>
                      <a:pt x="1526" y="3008"/>
                      <a:pt x="129" y="1691"/>
                      <a:pt x="1" y="18"/>
                    </a:cubicBezTo>
                    <a:lnTo>
                      <a:pt x="0" y="0"/>
                    </a:lnTo>
                    <a:close/>
                  </a:path>
                </a:pathLst>
              </a:custGeom>
              <a:solidFill>
                <a:schemeClr val="l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sp>
            <p:nvSpPr>
              <p:cNvPr id="32" name="任意多边形 31"/>
              <p:cNvSpPr/>
              <p:nvPr>
                <p:custDataLst>
                  <p:tags r:id="rId11"/>
                </p:custDataLst>
              </p:nvPr>
            </p:nvSpPr>
            <p:spPr>
              <a:xfrm>
                <a:off x="0" y="0"/>
                <a:ext cx="3536" cy="2082"/>
              </a:xfrm>
              <a:custGeom>
                <a:avLst/>
                <a:gdLst>
                  <a:gd name="connsiteX0" fmla="*/ 0 w 3536"/>
                  <a:gd name="connsiteY0" fmla="*/ 2017 h 2082"/>
                  <a:gd name="connsiteX1" fmla="*/ 15 w 3536"/>
                  <a:gd name="connsiteY1" fmla="*/ 2020 h 2082"/>
                  <a:gd name="connsiteX2" fmla="*/ 632 w 3536"/>
                  <a:gd name="connsiteY2" fmla="*/ 2082 h 2082"/>
                  <a:gd name="connsiteX3" fmla="*/ 3536 w 3536"/>
                  <a:gd name="connsiteY3" fmla="*/ 0 h 2082"/>
                  <a:gd name="connsiteX4" fmla="*/ 3536 w 3536"/>
                  <a:gd name="connsiteY4" fmla="*/ 0 h 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6" h="2082">
                    <a:moveTo>
                      <a:pt x="0" y="2017"/>
                    </a:moveTo>
                    <a:lnTo>
                      <a:pt x="15" y="2020"/>
                    </a:lnTo>
                    <a:cubicBezTo>
                      <a:pt x="214" y="2061"/>
                      <a:pt x="421" y="2082"/>
                      <a:pt x="632" y="2082"/>
                    </a:cubicBezTo>
                    <a:cubicBezTo>
                      <a:pt x="1981" y="2082"/>
                      <a:pt x="3127" y="1211"/>
                      <a:pt x="3536" y="0"/>
                    </a:cubicBezTo>
                    <a:lnTo>
                      <a:pt x="3536" y="0"/>
                    </a:lnTo>
                  </a:path>
                </a:pathLst>
              </a:custGeom>
              <a:noFill/>
              <a:ln w="4762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latin typeface="黑体" panose="02010609060101010101" pitchFamily="49" charset="-122"/>
                  <a:ea typeface="黑体" panose="02010609060101010101" pitchFamily="49" charset="-122"/>
                </a:endParaRPr>
              </a:p>
            </p:txBody>
          </p:sp>
        </p:grpSp>
      </p:grpSp>
      <p:sp>
        <p:nvSpPr>
          <p:cNvPr id="3" name="日期占位符 2"/>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2024/9/4</a:t>
            </a:fld>
            <a:endParaRPr lang="zh-CN" altLang="en-US"/>
          </a:p>
        </p:txBody>
      </p:sp>
      <p:sp>
        <p:nvSpPr>
          <p:cNvPr id="4" name="页脚占位符 3"/>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10" name="标题 1"/>
          <p:cNvSpPr>
            <a:spLocks noGrp="1"/>
          </p:cNvSpPr>
          <p:nvPr>
            <p:ph type="title" hasCustomPrompt="1"/>
            <p:custDataLst>
              <p:tags r:id="rId2"/>
            </p:custDataLst>
          </p:nvPr>
        </p:nvSpPr>
        <p:spPr>
          <a:xfrm>
            <a:off x="1652270" y="1786364"/>
            <a:ext cx="8890064" cy="1200150"/>
          </a:xfrm>
        </p:spPr>
        <p:txBody>
          <a:bodyPr vert="horz" wrap="square" lIns="0" tIns="0" rIns="0" bIns="0" rtlCol="0" anchor="b" anchorCtr="0">
            <a:normAutofit/>
          </a:bodyPr>
          <a:lstStyle>
            <a:lvl1pPr marL="0" marR="0" algn="ctr" defTabSz="914400" rtl="0" eaLnBrk="1" fontAlgn="auto" latinLnBrk="0" hangingPunct="1">
              <a:lnSpc>
                <a:spcPct val="100000"/>
              </a:lnSpc>
              <a:spcBef>
                <a:spcPct val="0"/>
              </a:spcBef>
              <a:buClrTx/>
              <a:buSzTx/>
              <a:buFontTx/>
              <a:buNone/>
              <a:defRPr kumimoji="0" lang="zh-CN" altLang="en-US" sz="7000" b="1" i="0" u="none" strike="noStrike" kern="1200" cap="none" spc="100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ags" Target="../tags/tag33.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KSO_TEMPLATE" hidden="1"/>
          <p:cNvSpPr/>
          <p:nvPr userDrawn="1">
            <p:custDataLst>
              <p:tags r:id="rId1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KSO_TEMPLATE" hidden="1"/>
          <p:cNvSpPr/>
          <p:nvPr userDrawn="1">
            <p:custDataLst>
              <p:tags r:id="rId1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4.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06.xml"/><Relationship Id="rId1" Type="http://schemas.openxmlformats.org/officeDocument/2006/relationships/tags" Target="../tags/tag105.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07.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09.xml"/><Relationship Id="rId1" Type="http://schemas.openxmlformats.org/officeDocument/2006/relationships/tags" Target="../tags/tag108.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111.xml"/><Relationship Id="rId1" Type="http://schemas.openxmlformats.org/officeDocument/2006/relationships/tags" Target="../tags/tag110.xml"/></Relationships>
</file>

<file path=ppt/slides/_rels/slide14.xml.rels><?xml version="1.0" encoding="UTF-8" standalone="yes"?>
<Relationships xmlns="http://schemas.openxmlformats.org/package/2006/relationships"><Relationship Id="rId8" Type="http://schemas.openxmlformats.org/officeDocument/2006/relationships/tags" Target="../tags/tag119.xml"/><Relationship Id="rId13" Type="http://schemas.openxmlformats.org/officeDocument/2006/relationships/tags" Target="../tags/tag124.xml"/><Relationship Id="rId18" Type="http://schemas.openxmlformats.org/officeDocument/2006/relationships/tags" Target="../tags/tag129.xml"/><Relationship Id="rId26" Type="http://schemas.openxmlformats.org/officeDocument/2006/relationships/tags" Target="../tags/tag137.xml"/><Relationship Id="rId3" Type="http://schemas.openxmlformats.org/officeDocument/2006/relationships/tags" Target="../tags/tag114.xml"/><Relationship Id="rId21" Type="http://schemas.openxmlformats.org/officeDocument/2006/relationships/tags" Target="../tags/tag132.xml"/><Relationship Id="rId7" Type="http://schemas.openxmlformats.org/officeDocument/2006/relationships/tags" Target="../tags/tag118.xml"/><Relationship Id="rId12" Type="http://schemas.openxmlformats.org/officeDocument/2006/relationships/tags" Target="../tags/tag123.xml"/><Relationship Id="rId17" Type="http://schemas.openxmlformats.org/officeDocument/2006/relationships/tags" Target="../tags/tag128.xml"/><Relationship Id="rId25" Type="http://schemas.openxmlformats.org/officeDocument/2006/relationships/tags" Target="../tags/tag136.xml"/><Relationship Id="rId2" Type="http://schemas.openxmlformats.org/officeDocument/2006/relationships/tags" Target="../tags/tag113.xml"/><Relationship Id="rId16" Type="http://schemas.openxmlformats.org/officeDocument/2006/relationships/tags" Target="../tags/tag127.xml"/><Relationship Id="rId20" Type="http://schemas.openxmlformats.org/officeDocument/2006/relationships/tags" Target="../tags/tag131.xml"/><Relationship Id="rId29" Type="http://schemas.openxmlformats.org/officeDocument/2006/relationships/image" Target="../media/image2.png"/><Relationship Id="rId1" Type="http://schemas.openxmlformats.org/officeDocument/2006/relationships/tags" Target="../tags/tag112.xml"/><Relationship Id="rId6" Type="http://schemas.openxmlformats.org/officeDocument/2006/relationships/tags" Target="../tags/tag117.xml"/><Relationship Id="rId11" Type="http://schemas.openxmlformats.org/officeDocument/2006/relationships/tags" Target="../tags/tag122.xml"/><Relationship Id="rId24" Type="http://schemas.openxmlformats.org/officeDocument/2006/relationships/tags" Target="../tags/tag135.xml"/><Relationship Id="rId5" Type="http://schemas.openxmlformats.org/officeDocument/2006/relationships/tags" Target="../tags/tag116.xml"/><Relationship Id="rId15" Type="http://schemas.openxmlformats.org/officeDocument/2006/relationships/tags" Target="../tags/tag126.xml"/><Relationship Id="rId23" Type="http://schemas.openxmlformats.org/officeDocument/2006/relationships/tags" Target="../tags/tag134.xml"/><Relationship Id="rId28" Type="http://schemas.openxmlformats.org/officeDocument/2006/relationships/slideLayout" Target="../slideLayouts/slideLayout8.xml"/><Relationship Id="rId10" Type="http://schemas.openxmlformats.org/officeDocument/2006/relationships/tags" Target="../tags/tag121.xml"/><Relationship Id="rId19" Type="http://schemas.openxmlformats.org/officeDocument/2006/relationships/tags" Target="../tags/tag130.xml"/><Relationship Id="rId4" Type="http://schemas.openxmlformats.org/officeDocument/2006/relationships/tags" Target="../tags/tag115.xml"/><Relationship Id="rId9" Type="http://schemas.openxmlformats.org/officeDocument/2006/relationships/tags" Target="../tags/tag120.xml"/><Relationship Id="rId14" Type="http://schemas.openxmlformats.org/officeDocument/2006/relationships/tags" Target="../tags/tag125.xml"/><Relationship Id="rId22" Type="http://schemas.openxmlformats.org/officeDocument/2006/relationships/tags" Target="../tags/tag133.xml"/><Relationship Id="rId27" Type="http://schemas.openxmlformats.org/officeDocument/2006/relationships/tags" Target="../tags/tag138.xml"/><Relationship Id="rId30"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39.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41.xml"/><Relationship Id="rId1" Type="http://schemas.openxmlformats.org/officeDocument/2006/relationships/tags" Target="../tags/tag140.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43.xml"/><Relationship Id="rId1" Type="http://schemas.openxmlformats.org/officeDocument/2006/relationships/tags" Target="../tags/tag14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45.xml"/><Relationship Id="rId1" Type="http://schemas.openxmlformats.org/officeDocument/2006/relationships/tags" Target="../tags/tag144.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6.xml"/><Relationship Id="rId1" Type="http://schemas.openxmlformats.org/officeDocument/2006/relationships/tags" Target="../tags/tag146.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5.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6.xml"/><Relationship Id="rId1" Type="http://schemas.openxmlformats.org/officeDocument/2006/relationships/tags" Target="../tags/tag147.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6.xml"/><Relationship Id="rId1" Type="http://schemas.openxmlformats.org/officeDocument/2006/relationships/tags" Target="../tags/tag148.xml"/></Relationships>
</file>

<file path=ppt/slides/_rels/slide22.xml.rels><?xml version="1.0" encoding="UTF-8" standalone="yes"?>
<Relationships xmlns="http://schemas.openxmlformats.org/package/2006/relationships"><Relationship Id="rId8" Type="http://schemas.openxmlformats.org/officeDocument/2006/relationships/tags" Target="../tags/tag156.xml"/><Relationship Id="rId13" Type="http://schemas.openxmlformats.org/officeDocument/2006/relationships/tags" Target="../tags/tag161.xml"/><Relationship Id="rId18" Type="http://schemas.openxmlformats.org/officeDocument/2006/relationships/tags" Target="../tags/tag166.xml"/><Relationship Id="rId26" Type="http://schemas.openxmlformats.org/officeDocument/2006/relationships/tags" Target="../tags/tag174.xml"/><Relationship Id="rId3" Type="http://schemas.openxmlformats.org/officeDocument/2006/relationships/tags" Target="../tags/tag151.xml"/><Relationship Id="rId21" Type="http://schemas.openxmlformats.org/officeDocument/2006/relationships/tags" Target="../tags/tag169.xml"/><Relationship Id="rId7" Type="http://schemas.openxmlformats.org/officeDocument/2006/relationships/tags" Target="../tags/tag155.xml"/><Relationship Id="rId12" Type="http://schemas.openxmlformats.org/officeDocument/2006/relationships/tags" Target="../tags/tag160.xml"/><Relationship Id="rId17" Type="http://schemas.openxmlformats.org/officeDocument/2006/relationships/tags" Target="../tags/tag165.xml"/><Relationship Id="rId25" Type="http://schemas.openxmlformats.org/officeDocument/2006/relationships/tags" Target="../tags/tag173.xml"/><Relationship Id="rId2" Type="http://schemas.openxmlformats.org/officeDocument/2006/relationships/tags" Target="../tags/tag150.xml"/><Relationship Id="rId16" Type="http://schemas.openxmlformats.org/officeDocument/2006/relationships/tags" Target="../tags/tag164.xml"/><Relationship Id="rId20" Type="http://schemas.openxmlformats.org/officeDocument/2006/relationships/tags" Target="../tags/tag168.xml"/><Relationship Id="rId29" Type="http://schemas.openxmlformats.org/officeDocument/2006/relationships/image" Target="../media/image2.png"/><Relationship Id="rId1" Type="http://schemas.openxmlformats.org/officeDocument/2006/relationships/tags" Target="../tags/tag149.xml"/><Relationship Id="rId6" Type="http://schemas.openxmlformats.org/officeDocument/2006/relationships/tags" Target="../tags/tag154.xml"/><Relationship Id="rId11" Type="http://schemas.openxmlformats.org/officeDocument/2006/relationships/tags" Target="../tags/tag159.xml"/><Relationship Id="rId24" Type="http://schemas.openxmlformats.org/officeDocument/2006/relationships/tags" Target="../tags/tag172.xml"/><Relationship Id="rId5" Type="http://schemas.openxmlformats.org/officeDocument/2006/relationships/tags" Target="../tags/tag153.xml"/><Relationship Id="rId15" Type="http://schemas.openxmlformats.org/officeDocument/2006/relationships/tags" Target="../tags/tag163.xml"/><Relationship Id="rId23" Type="http://schemas.openxmlformats.org/officeDocument/2006/relationships/tags" Target="../tags/tag171.xml"/><Relationship Id="rId28" Type="http://schemas.openxmlformats.org/officeDocument/2006/relationships/slideLayout" Target="../slideLayouts/slideLayout8.xml"/><Relationship Id="rId10" Type="http://schemas.openxmlformats.org/officeDocument/2006/relationships/tags" Target="../tags/tag158.xml"/><Relationship Id="rId19" Type="http://schemas.openxmlformats.org/officeDocument/2006/relationships/tags" Target="../tags/tag167.xml"/><Relationship Id="rId4" Type="http://schemas.openxmlformats.org/officeDocument/2006/relationships/tags" Target="../tags/tag152.xml"/><Relationship Id="rId9" Type="http://schemas.openxmlformats.org/officeDocument/2006/relationships/tags" Target="../tags/tag157.xml"/><Relationship Id="rId14" Type="http://schemas.openxmlformats.org/officeDocument/2006/relationships/tags" Target="../tags/tag162.xml"/><Relationship Id="rId22" Type="http://schemas.openxmlformats.org/officeDocument/2006/relationships/tags" Target="../tags/tag170.xml"/><Relationship Id="rId27" Type="http://schemas.openxmlformats.org/officeDocument/2006/relationships/tags" Target="../tags/tag175.xml"/><Relationship Id="rId30"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7.xml"/><Relationship Id="rId1" Type="http://schemas.openxmlformats.org/officeDocument/2006/relationships/tags" Target="../tags/tag66.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69.xml"/><Relationship Id="rId1" Type="http://schemas.openxmlformats.org/officeDocument/2006/relationships/tags" Target="../tags/tag68.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71.xml"/><Relationship Id="rId1" Type="http://schemas.openxmlformats.org/officeDocument/2006/relationships/tags" Target="../tags/tag70.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73.xml"/><Relationship Id="rId1" Type="http://schemas.openxmlformats.org/officeDocument/2006/relationships/tags" Target="../tags/tag7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75.xml"/><Relationship Id="rId1" Type="http://schemas.openxmlformats.org/officeDocument/2006/relationships/tags" Target="../tags/tag74.xml"/></Relationships>
</file>

<file path=ppt/slides/_rels/slide8.xml.rels><?xml version="1.0" encoding="UTF-8" standalone="yes"?>
<Relationships xmlns="http://schemas.openxmlformats.org/package/2006/relationships"><Relationship Id="rId8" Type="http://schemas.openxmlformats.org/officeDocument/2006/relationships/tags" Target="../tags/tag83.xml"/><Relationship Id="rId13" Type="http://schemas.openxmlformats.org/officeDocument/2006/relationships/tags" Target="../tags/tag88.xml"/><Relationship Id="rId18" Type="http://schemas.openxmlformats.org/officeDocument/2006/relationships/tags" Target="../tags/tag93.xml"/><Relationship Id="rId26" Type="http://schemas.openxmlformats.org/officeDocument/2006/relationships/tags" Target="../tags/tag101.xml"/><Relationship Id="rId3" Type="http://schemas.openxmlformats.org/officeDocument/2006/relationships/tags" Target="../tags/tag78.xml"/><Relationship Id="rId21" Type="http://schemas.openxmlformats.org/officeDocument/2006/relationships/tags" Target="../tags/tag96.xml"/><Relationship Id="rId7" Type="http://schemas.openxmlformats.org/officeDocument/2006/relationships/tags" Target="../tags/tag82.xml"/><Relationship Id="rId12" Type="http://schemas.openxmlformats.org/officeDocument/2006/relationships/tags" Target="../tags/tag87.xml"/><Relationship Id="rId17" Type="http://schemas.openxmlformats.org/officeDocument/2006/relationships/tags" Target="../tags/tag92.xml"/><Relationship Id="rId25" Type="http://schemas.openxmlformats.org/officeDocument/2006/relationships/tags" Target="../tags/tag100.xml"/><Relationship Id="rId2" Type="http://schemas.openxmlformats.org/officeDocument/2006/relationships/tags" Target="../tags/tag77.xml"/><Relationship Id="rId16" Type="http://schemas.openxmlformats.org/officeDocument/2006/relationships/tags" Target="../tags/tag91.xml"/><Relationship Id="rId20" Type="http://schemas.openxmlformats.org/officeDocument/2006/relationships/tags" Target="../tags/tag95.xml"/><Relationship Id="rId29" Type="http://schemas.openxmlformats.org/officeDocument/2006/relationships/image" Target="../media/image2.png"/><Relationship Id="rId1" Type="http://schemas.openxmlformats.org/officeDocument/2006/relationships/tags" Target="../tags/tag76.xml"/><Relationship Id="rId6" Type="http://schemas.openxmlformats.org/officeDocument/2006/relationships/tags" Target="../tags/tag81.xml"/><Relationship Id="rId11" Type="http://schemas.openxmlformats.org/officeDocument/2006/relationships/tags" Target="../tags/tag86.xml"/><Relationship Id="rId24" Type="http://schemas.openxmlformats.org/officeDocument/2006/relationships/tags" Target="../tags/tag99.xml"/><Relationship Id="rId5" Type="http://schemas.openxmlformats.org/officeDocument/2006/relationships/tags" Target="../tags/tag80.xml"/><Relationship Id="rId15" Type="http://schemas.openxmlformats.org/officeDocument/2006/relationships/tags" Target="../tags/tag90.xml"/><Relationship Id="rId23" Type="http://schemas.openxmlformats.org/officeDocument/2006/relationships/tags" Target="../tags/tag98.xml"/><Relationship Id="rId28" Type="http://schemas.openxmlformats.org/officeDocument/2006/relationships/slideLayout" Target="../slideLayouts/slideLayout8.xml"/><Relationship Id="rId10" Type="http://schemas.openxmlformats.org/officeDocument/2006/relationships/tags" Target="../tags/tag85.xml"/><Relationship Id="rId19" Type="http://schemas.openxmlformats.org/officeDocument/2006/relationships/tags" Target="../tags/tag94.xml"/><Relationship Id="rId4" Type="http://schemas.openxmlformats.org/officeDocument/2006/relationships/tags" Target="../tags/tag79.xml"/><Relationship Id="rId9" Type="http://schemas.openxmlformats.org/officeDocument/2006/relationships/tags" Target="../tags/tag84.xml"/><Relationship Id="rId14" Type="http://schemas.openxmlformats.org/officeDocument/2006/relationships/tags" Target="../tags/tag89.xml"/><Relationship Id="rId22" Type="http://schemas.openxmlformats.org/officeDocument/2006/relationships/tags" Target="../tags/tag97.xml"/><Relationship Id="rId27" Type="http://schemas.openxmlformats.org/officeDocument/2006/relationships/tags" Target="../tags/tag102.xml"/><Relationship Id="rId30"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04.xml"/><Relationship Id="rId1" Type="http://schemas.openxmlformats.org/officeDocument/2006/relationships/tags" Target="../tags/tag10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4" name="矩形: 圆角 23"/>
          <p:cNvSpPr/>
          <p:nvPr/>
        </p:nvSpPr>
        <p:spPr>
          <a:xfrm>
            <a:off x="4610735" y="2215515"/>
            <a:ext cx="3764280" cy="380365"/>
          </a:xfrm>
          <a:prstGeom prst="roundRect">
            <a:avLst>
              <a:gd name="adj" fmla="val 50000"/>
            </a:avLst>
          </a:prstGeom>
          <a:gradFill>
            <a:gsLst>
              <a:gs pos="9000">
                <a:schemeClr val="accent1">
                  <a:lumMod val="20000"/>
                  <a:lumOff val="80000"/>
                  <a:alpha val="0"/>
                </a:schemeClr>
              </a:gs>
              <a:gs pos="100000">
                <a:srgbClr val="FC8445"/>
              </a:gs>
            </a:gsLst>
            <a:lin ang="9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26" name="文本框 25"/>
          <p:cNvSpPr txBox="1"/>
          <p:nvPr/>
        </p:nvSpPr>
        <p:spPr>
          <a:xfrm>
            <a:off x="2306320" y="1576705"/>
            <a:ext cx="7578725" cy="2785110"/>
          </a:xfrm>
          <a:prstGeom prst="rect">
            <a:avLst/>
          </a:prstGeom>
          <a:noFill/>
          <a:ln w="9525">
            <a:noFill/>
          </a:ln>
          <a:effectLst/>
        </p:spPr>
        <p:txBody>
          <a:bodyPr wrap="square">
            <a:noAutofit/>
          </a:bodyPr>
          <a:lstStyle/>
          <a:p>
            <a:pPr algn="ctr" fontAlgn="auto">
              <a:lnSpc>
                <a:spcPct val="130000"/>
              </a:lnSpc>
            </a:pPr>
            <a:r>
              <a:rPr lang="zh-CN" altLang="en-US" sz="52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第九章</a:t>
            </a:r>
          </a:p>
          <a:p>
            <a:pPr algn="ctr" fontAlgn="auto">
              <a:lnSpc>
                <a:spcPct val="130000"/>
              </a:lnSpc>
            </a:pPr>
            <a:r>
              <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微</a:t>
            </a:r>
            <a:r>
              <a:rPr lang="en-US" altLang="zh-CN" sz="6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格</a:t>
            </a:r>
            <a:r>
              <a:rPr lang="en-US" altLang="zh-CN" sz="6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教</a:t>
            </a:r>
            <a:r>
              <a:rPr lang="en-US" altLang="zh-CN" sz="6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 </a:t>
            </a:r>
            <a:r>
              <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研</a:t>
            </a:r>
          </a:p>
        </p:txBody>
      </p:sp>
      <p:sp>
        <p:nvSpPr>
          <p:cNvPr id="35" name="任意多边形: 形状 34"/>
          <p:cNvSpPr/>
          <p:nvPr/>
        </p:nvSpPr>
        <p:spPr>
          <a:xfrm flipH="1">
            <a:off x="1204406" y="444769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宋体" panose="02010600030101010101" pitchFamily="2" charset="-122"/>
              <a:cs typeface="宋体" panose="02010600030101010101" pitchFamily="2"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976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宋体" panose="02010600030101010101" pitchFamily="2" charset="-122"/>
              <a:cs typeface="宋体" panose="02010600030101010101" pitchFamily="2" charset="-122"/>
              <a:sym typeface="Arial" panose="020B0604020202020204"/>
            </a:endParaRPr>
          </a:p>
        </p:txBody>
      </p:sp>
    </p:spTree>
    <p:custDataLst>
      <p:tags r:id="rId1"/>
    </p:custData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sp>
        <p:nvSpPr>
          <p:cNvPr id="10" name="TextBox 1210"/>
          <p:cNvSpPr/>
          <p:nvPr>
            <p:custDataLst>
              <p:tags r:id="rId2"/>
            </p:custDataLst>
          </p:nvPr>
        </p:nvSpPr>
        <p:spPr>
          <a:xfrm>
            <a:off x="1250950" y="860425"/>
            <a:ext cx="9832975" cy="1938020"/>
          </a:xfrm>
          <a:prstGeom prst="rect">
            <a:avLst/>
          </a:prstGeom>
          <a:noFill/>
          <a:ln w="9525">
            <a:noFill/>
            <a:miter/>
          </a:ln>
        </p:spPr>
        <p:txBody>
          <a:bodyPr wrap="square">
            <a:spAutoFit/>
          </a:bodyPr>
          <a:lstStyle/>
          <a:p>
            <a:pPr indent="504190" algn="l" fontAlgn="auto">
              <a:lnSpc>
                <a:spcPct val="150000"/>
              </a:lnSpc>
              <a:buFont typeface="Alex Brush" panose="02000400000000000000" charset="0"/>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对此，本市一些校长认为，必须对目前效果不佳的教研活动进行改革，才能适应提高教师业务水平的需要。只有在内容和形式上走进实际教学生活，走进教师的关注视野，走进教师提高的需求领域，教研活动这一沿袭已久的教师业务学习方式才能获得活力。真正成为教师心目中汲取教学精华的另一个重要“学府”。</a:t>
            </a:r>
          </a:p>
        </p:txBody>
      </p:sp>
    </p:spTree>
    <p:custDataLst>
      <p:tags r:id="rId1"/>
    </p:custDataLst>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宋体" panose="02010600030101010101" pitchFamily="2" charset="-122"/>
                <a:cs typeface="宋体" panose="02010600030101010101" pitchFamily="2" charset="-122"/>
                <a:sym typeface="Arial" panose="020B0604020202020204"/>
              </a:rPr>
              <a:t>02</a:t>
            </a:r>
            <a:endParaRPr lang="zh-CN" altLang="en-US" sz="14000" b="1">
              <a:gradFill>
                <a:gsLst>
                  <a:gs pos="77000">
                    <a:srgbClr val="FCF4E1">
                      <a:alpha val="0"/>
                    </a:srgbClr>
                  </a:gs>
                  <a:gs pos="40000">
                    <a:srgbClr val="FDC065"/>
                  </a:gs>
                </a:gsLst>
                <a:lin ang="5400000" scaled="0"/>
              </a:gradFill>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第二节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微格教研的初级阶段</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宋体" panose="02010600030101010101" pitchFamily="2" charset="-122"/>
              <a:cs typeface="宋体" panose="02010600030101010101" pitchFamily="2"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Tree>
    <p:custDataLst>
      <p:tags r:id="rId1"/>
    </p:custDataLst>
  </p:cSld>
  <p:clrMapOvr>
    <a:masterClrMapping/>
  </p:clrMapOvr>
  <p:transition spd="med">
    <p:pull/>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4" y="1649095"/>
            <a:ext cx="10872817" cy="3408241"/>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学习和研究微格教学的理论，学习和研究教学技能的理论，教学技能各要素的作用，使用的目的和原则，学习教育评价和反馈的有关理论，研究微格教学中的评价与反馈技术。</a:t>
            </a:r>
          </a:p>
          <a:p>
            <a:pPr indent="539750" algn="l" fontAlgn="auto">
              <a:lnSpc>
                <a:spcPct val="175000"/>
              </a:lnSpc>
              <a:spcBef>
                <a:spcPts val="0"/>
              </a:spcBef>
              <a:buClrTx/>
              <a:buSzTx/>
              <a:buNone/>
            </a:pP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作为微格教学创始人之一的爱伦博士对微格教学也是在不断地研究，不断地改进，不断地创新的。对于我们学习者来说，更应该如此。</a:t>
            </a:r>
          </a:p>
          <a:p>
            <a:pPr indent="539750" algn="l" fontAlgn="auto">
              <a:lnSpc>
                <a:spcPct val="175000"/>
              </a:lnSpc>
              <a:spcBef>
                <a:spcPts val="0"/>
              </a:spcBef>
              <a:buClrTx/>
              <a:buSzTx/>
              <a:buNone/>
            </a:pP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微格教学将帮助教师加强、改进教学技能和方法，减少失误，并使师范生尽快地建立信心。</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事先的学习与研究</a:t>
            </a:r>
          </a:p>
        </p:txBody>
      </p:sp>
    </p:spTree>
    <p:custDataLst>
      <p:tags r:id="rId1"/>
    </p:custDataLst>
  </p:cSld>
  <p:clrMapOvr>
    <a:masterClrMapping/>
  </p:clrMapOvr>
  <p:transition spd="med">
    <p:pull/>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4050030"/>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观摩</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现场观摩和录像观摩。</a:t>
            </a:r>
          </a:p>
          <a:p>
            <a:pPr indent="539750" algn="l" fontAlgn="auto">
              <a:lnSpc>
                <a:spcPct val="175000"/>
              </a:lnSpc>
              <a:spcBef>
                <a:spcPts val="0"/>
              </a:spcBef>
              <a:buClrTx/>
              <a:buSzTx/>
              <a:buNone/>
            </a:pPr>
            <a:endParaRPr sz="15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公开课后的评价</a:t>
            </a:r>
          </a:p>
          <a:p>
            <a:pPr marL="342900" indent="-342900" algn="l" fontAlgn="auto">
              <a:lnSpc>
                <a:spcPct val="175000"/>
              </a:lnSpc>
              <a:spcBef>
                <a:spcPts val="0"/>
              </a:spcBef>
              <a:buClrTx/>
              <a:buSzTx/>
              <a:buFont typeface="Arial" panose="020B0604020202020204" pitchFamily="34" charset="0"/>
              <a:buChar char="•"/>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侧重于某一种或几种教学技能的评价，而不是整堂课的总体评价。</a:t>
            </a:r>
          </a:p>
          <a:p>
            <a:pPr marL="342900" indent="-342900" algn="l" fontAlgn="auto">
              <a:lnSpc>
                <a:spcPct val="175000"/>
              </a:lnSpc>
              <a:spcBef>
                <a:spcPts val="0"/>
              </a:spcBef>
              <a:buClrTx/>
              <a:buSzTx/>
              <a:buFont typeface="Arial" panose="020B0604020202020204" pitchFamily="34" charset="0"/>
              <a:buChar char="•"/>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一般采用定性和定量的方法。</a:t>
            </a:r>
          </a:p>
          <a:p>
            <a:pPr marL="342900" indent="-342900" algn="l" fontAlgn="auto">
              <a:lnSpc>
                <a:spcPct val="175000"/>
              </a:lnSpc>
              <a:spcBef>
                <a:spcPts val="0"/>
              </a:spcBef>
              <a:buClrTx/>
              <a:buSzTx/>
              <a:buFont typeface="Arial" panose="020B0604020202020204" pitchFamily="34" charset="0"/>
              <a:buChar char="•"/>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尽量使目标成为具体的、可测的行为化、操作化的规定。</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微格教研的形式与内容</a:t>
            </a:r>
          </a:p>
        </p:txBody>
      </p:sp>
    </p:spTree>
    <p:custDataLst>
      <p:tags r:id="rId1"/>
    </p:custData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实习活动</a:t>
              </a:r>
            </a:p>
          </p:txBody>
        </p:sp>
      </p:grpSp>
      <p:sp>
        <p:nvSpPr>
          <p:cNvPr id="10" name="TextBox 1210"/>
          <p:cNvSpPr/>
          <p:nvPr>
            <p:custDataLst>
              <p:tags r:id="rId3"/>
            </p:custDataLst>
          </p:nvPr>
        </p:nvSpPr>
        <p:spPr>
          <a:xfrm>
            <a:off x="1365885" y="2468245"/>
            <a:ext cx="9537065" cy="1445260"/>
          </a:xfrm>
          <a:prstGeom prst="rect">
            <a:avLst/>
          </a:prstGeom>
          <a:noFill/>
          <a:ln w="9525">
            <a:noFill/>
            <a:miter/>
          </a:ln>
        </p:spPr>
        <p:txBody>
          <a:bodyPr wrap="square">
            <a:spAutoFit/>
          </a:bodyPr>
          <a:lstStyle/>
          <a:p>
            <a:pPr indent="575945" algn="l" fontAlgn="auto">
              <a:lnSpc>
                <a:spcPct val="200000"/>
              </a:lnSpc>
              <a:buFont typeface="Alex Brush" panose="02000400000000000000" charset="0"/>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结合本节的学习，选择一教学片断（最好是本教研组的）进行微格教研活动。</a:t>
            </a:r>
          </a:p>
        </p:txBody>
      </p:sp>
    </p:spTree>
    <p:custDataLst>
      <p:tags r:id="rId1"/>
    </p:custData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5360"/>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宋体" panose="02010600030101010101" pitchFamily="2" charset="-122"/>
                <a:cs typeface="宋体" panose="02010600030101010101" pitchFamily="2" charset="-122"/>
                <a:sym typeface="Arial" panose="020B0604020202020204"/>
              </a:rPr>
              <a:t>03</a:t>
            </a:r>
            <a:endParaRPr lang="zh-CN" altLang="en-US" sz="14000" b="1">
              <a:gradFill>
                <a:gsLst>
                  <a:gs pos="77000">
                    <a:srgbClr val="FCF4E1">
                      <a:alpha val="0"/>
                    </a:srgbClr>
                  </a:gs>
                  <a:gs pos="40000">
                    <a:srgbClr val="FDC065"/>
                  </a:gs>
                </a:gsLst>
                <a:lin ang="5400000" scaled="0"/>
              </a:gradFill>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26" name="文本框 25"/>
          <p:cNvSpPr txBox="1"/>
          <p:nvPr/>
        </p:nvSpPr>
        <p:spPr>
          <a:xfrm>
            <a:off x="1439545" y="1976755"/>
            <a:ext cx="100653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第三节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微格教研中的同侪训练</a:t>
            </a:r>
          </a:p>
        </p:txBody>
      </p:sp>
      <p:sp>
        <p:nvSpPr>
          <p:cNvPr id="35" name="任意多边形: 形状 34"/>
          <p:cNvSpPr/>
          <p:nvPr/>
        </p:nvSpPr>
        <p:spPr>
          <a:xfrm flipH="1">
            <a:off x="10307766" y="5424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FC44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宋体" panose="02010600030101010101" pitchFamily="2" charset="-122"/>
              <a:cs typeface="宋体" panose="02010600030101010101" pitchFamily="2" charset="-122"/>
              <a:sym typeface="Arial" panose="020B0604020202020204"/>
            </a:endParaRP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Tree>
    <p:custDataLst>
      <p:tags r:id="rId1"/>
    </p:custDataLst>
  </p:cSld>
  <p:clrMapOvr>
    <a:masterClrMapping/>
  </p:clrMapOvr>
  <p:transition spd="med">
    <p:pull/>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410970"/>
            <a:ext cx="10641330" cy="332295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同侪是指同辈的人，同类的人。“同侪训练”原文为Peer Coaching，指的是同伴之间的相互教学或相互训练，如学生训练学生，教师训练教师，同事训练同事。</a:t>
            </a:r>
          </a:p>
          <a:p>
            <a:pPr indent="539750" algn="l" fontAlgn="auto">
              <a:lnSpc>
                <a:spcPct val="175000"/>
              </a:lnSpc>
              <a:spcBef>
                <a:spcPts val="0"/>
              </a:spcBef>
              <a:buClrTx/>
              <a:buSzTx/>
              <a:buNone/>
            </a:pPr>
            <a:endParaRPr sz="15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同侪训练有两种基本形式：</a:t>
            </a:r>
          </a:p>
          <a:p>
            <a:pPr indent="539750" algn="l" fontAlgn="auto">
              <a:lnSpc>
                <a:spcPct val="175000"/>
              </a:lnSpc>
              <a:spcBef>
                <a:spcPts val="0"/>
              </a:spcBef>
              <a:buClrTx/>
              <a:buSzTx/>
              <a:buNone/>
            </a:pPr>
            <a:r>
              <a:rPr sz="2100" b="1" dirty="0">
                <a:effectLst/>
                <a:latin typeface="微软雅黑" panose="020B0503020204020204" pitchFamily="34" charset="-122"/>
                <a:ea typeface="微软雅黑" panose="020B0503020204020204" pitchFamily="34" charset="-122"/>
                <a:cs typeface="微软雅黑" panose="020B0503020204020204" pitchFamily="34" charset="-122"/>
                <a:sym typeface="+mn-ea"/>
              </a:rPr>
              <a:t>(1) 同水平同侪训练</a:t>
            </a:r>
            <a:r>
              <a:rPr lang="en-US" sz="2100" b="1"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指的是同水平的同侪之间的相互训练。</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endPar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None/>
            </a:pPr>
            <a:r>
              <a:rPr sz="2100" b="1" dirty="0">
                <a:effectLst/>
                <a:latin typeface="微软雅黑" panose="020B0503020204020204" pitchFamily="34" charset="-122"/>
                <a:ea typeface="微软雅黑" panose="020B0503020204020204" pitchFamily="34" charset="-122"/>
                <a:cs typeface="微软雅黑" panose="020B0503020204020204" pitchFamily="34" charset="-122"/>
                <a:sym typeface="+mn-ea"/>
              </a:rPr>
              <a:t>(2) 不同水平同侪训练</a:t>
            </a:r>
            <a:r>
              <a:rPr lang="en-US" sz="2100" b="1"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指的是具有一定水平的专家去训练与帮助其他同侪。</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p:txBody>
      </p:sp>
    </p:spTree>
    <p:custDataLst>
      <p:tags r:id="rId1"/>
    </p:custDataLst>
  </p:cSld>
  <p:clrMapOvr>
    <a:masterClrMapping/>
  </p:clrMapOvr>
  <p:transition spd="med">
    <p:pull/>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3484245"/>
          </a:xfrm>
          <a:prstGeom prst="rect">
            <a:avLst/>
          </a:prstGeom>
          <a:noFill/>
          <a:ln w="9525">
            <a:noFill/>
            <a:miter/>
          </a:ln>
        </p:spPr>
        <p:txBody>
          <a:bodyPr wrap="square">
            <a:spAutoFit/>
          </a:bodyPr>
          <a:lstStyle/>
          <a:p>
            <a:pPr indent="539750" algn="l" fontAlgn="auto">
              <a:lnSpc>
                <a:spcPct val="175000"/>
              </a:lnSpc>
              <a:spcBef>
                <a:spcPts val="0"/>
              </a:spcBef>
              <a:buClrTx/>
              <a:buSzTx/>
              <a:buFont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1. 教</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教研组长或备课组长为了某一教学目的，指定某位同侪担任主讲人，其他同侪担任“学生角色”。</a:t>
            </a:r>
          </a:p>
          <a:p>
            <a:pPr indent="539750" algn="l" fontAlgn="auto">
              <a:lnSpc>
                <a:spcPct val="175000"/>
              </a:lnSpc>
              <a:spcBef>
                <a:spcPts val="0"/>
              </a:spcBef>
              <a:buClrTx/>
              <a:buSzTx/>
              <a:buNone/>
            </a:pPr>
            <a:endParaRPr sz="1500" dirty="0">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2. 评价</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主讲人讲完以后，应该马上进行评价，趁热打铁，及时反馈</a:t>
            </a:r>
            <a:r>
              <a:rPr 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a:t>
            </a:r>
          </a:p>
        </p:txBody>
      </p:sp>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同侪训练贯穿于微格教研中</a:t>
            </a:r>
          </a:p>
        </p:txBody>
      </p:sp>
    </p:spTree>
    <p:custDataLst>
      <p:tags r:id="rId1"/>
    </p:custData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extBox 1210"/>
          <p:cNvSpPr/>
          <p:nvPr>
            <p:custDataLst>
              <p:tags r:id="rId2"/>
            </p:custDataLst>
          </p:nvPr>
        </p:nvSpPr>
        <p:spPr>
          <a:xfrm>
            <a:off x="815975" y="1096645"/>
            <a:ext cx="10598568" cy="291909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3. 再教</a:t>
            </a:r>
            <a:endPar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第二次教学既是对评价意见的反馈，也是对自身教学的提高。</a:t>
            </a:r>
          </a:p>
          <a:p>
            <a:pPr indent="539750" algn="l" fontAlgn="auto">
              <a:lnSpc>
                <a:spcPct val="175000"/>
              </a:lnSpc>
              <a:spcBef>
                <a:spcPts val="0"/>
              </a:spcBef>
              <a:buClrTx/>
              <a:buSzTx/>
              <a:buNone/>
            </a:pPr>
            <a:endParaRPr lang="en-US" altLang="zh-CN" sz="1500" dirty="0">
              <a:effectLst/>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75000"/>
              </a:lnSpc>
              <a:spcBef>
                <a:spcPts val="0"/>
              </a:spcBef>
              <a:buClrTx/>
              <a:buSzTx/>
              <a:buNone/>
            </a:pPr>
            <a:r>
              <a:rPr lang="en-US" altLang="zh-CN" sz="2400" b="1" dirty="0">
                <a:solidFill>
                  <a:srgbClr val="EE8844"/>
                </a:solidFill>
                <a:effectLst/>
                <a:latin typeface="微软雅黑" panose="020B0503020204020204" pitchFamily="34" charset="-122"/>
                <a:ea typeface="微软雅黑" panose="020B0503020204020204" pitchFamily="34" charset="-122"/>
                <a:cs typeface="微软雅黑" panose="020B0503020204020204" pitchFamily="34" charset="-122"/>
              </a:rPr>
              <a:t>4. 再评价</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“2+2”的评价指导原则同样适用于再评价，它突出了重点，抓住了关键。</a:t>
            </a:r>
          </a:p>
        </p:txBody>
      </p:sp>
    </p:spTree>
    <p:custDataLst>
      <p:tags r:id="rId1"/>
    </p:custData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nvSpPr>
        <p:spPr>
          <a:xfrm>
            <a:off x="815975" y="1060450"/>
            <a:ext cx="716216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同侪训练案例</a:t>
            </a:r>
          </a:p>
        </p:txBody>
      </p:sp>
      <p:pic>
        <p:nvPicPr>
          <p:cNvPr id="2" name="图片 1"/>
          <p:cNvPicPr>
            <a:picLocks noChangeAspect="1"/>
          </p:cNvPicPr>
          <p:nvPr/>
        </p:nvPicPr>
        <p:blipFill>
          <a:blip r:embed="rId3">
            <a:clrChange>
              <a:clrFrom>
                <a:srgbClr val="E6E7E9">
                  <a:alpha val="100000"/>
                </a:srgbClr>
              </a:clrFrom>
              <a:clrTo>
                <a:srgbClr val="E6E7E9">
                  <a:alpha val="100000"/>
                  <a:alpha val="0"/>
                </a:srgbClr>
              </a:clrTo>
            </a:clrChange>
          </a:blip>
          <a:stretch>
            <a:fillRect/>
          </a:stretch>
        </p:blipFill>
        <p:spPr>
          <a:xfrm>
            <a:off x="2185988" y="1534795"/>
            <a:ext cx="7820025" cy="4938395"/>
          </a:xfrm>
          <a:prstGeom prst="rect">
            <a:avLst/>
          </a:prstGeom>
        </p:spPr>
      </p:pic>
    </p:spTree>
    <p:custDataLst>
      <p:tags r:id="rId1"/>
    </p:custData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stretch>
            <a:fillRect/>
          </a:stretch>
        </p:blipFill>
        <p:spPr>
          <a:xfrm>
            <a:off x="0" y="-15875"/>
            <a:ext cx="12192000" cy="6858000"/>
          </a:xfrm>
          <a:prstGeom prst="rect">
            <a:avLst/>
          </a:prstGeom>
        </p:spPr>
      </p:pic>
      <p:sp>
        <p:nvSpPr>
          <p:cNvPr id="25" name="文本框 24"/>
          <p:cNvSpPr txBox="1"/>
          <p:nvPr/>
        </p:nvSpPr>
        <p:spPr>
          <a:xfrm>
            <a:off x="2635459" y="1243082"/>
            <a:ext cx="4292592" cy="2246769"/>
          </a:xfrm>
          <a:prstGeom prst="rect">
            <a:avLst/>
          </a:prstGeom>
          <a:noFill/>
        </p:spPr>
        <p:txBody>
          <a:bodyPr wrap="square" rtlCol="0">
            <a:spAutoFit/>
          </a:bodyPr>
          <a:lstStyle/>
          <a:p>
            <a:pPr algn="ctr"/>
            <a:r>
              <a:rPr lang="en-US" altLang="zh-CN" sz="14000" b="1">
                <a:gradFill>
                  <a:gsLst>
                    <a:gs pos="77000">
                      <a:srgbClr val="FCF4E1">
                        <a:alpha val="0"/>
                      </a:srgbClr>
                    </a:gs>
                    <a:gs pos="40000">
                      <a:srgbClr val="FDC065"/>
                    </a:gs>
                  </a:gsLst>
                  <a:lin ang="5400000" scaled="0"/>
                </a:gradFill>
                <a:latin typeface="Arial" panose="020B0604020202020204"/>
                <a:ea typeface="宋体" panose="02010600030101010101" pitchFamily="2" charset="-122"/>
                <a:cs typeface="宋体" panose="02010600030101010101" pitchFamily="2" charset="-122"/>
                <a:sym typeface="Arial" panose="020B0604020202020204"/>
              </a:rPr>
              <a:t>01</a:t>
            </a:r>
            <a:endParaRPr lang="zh-CN" altLang="en-US" sz="14000" b="1">
              <a:gradFill>
                <a:gsLst>
                  <a:gs pos="77000">
                    <a:srgbClr val="FCF4E1">
                      <a:alpha val="0"/>
                    </a:srgbClr>
                  </a:gs>
                  <a:gs pos="40000">
                    <a:srgbClr val="FDC065"/>
                  </a:gs>
                </a:gsLst>
                <a:lin ang="5400000" scaled="0"/>
              </a:gradFill>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24" name="矩形: 圆角 23"/>
          <p:cNvSpPr/>
          <p:nvPr/>
        </p:nvSpPr>
        <p:spPr>
          <a:xfrm>
            <a:off x="1439545" y="2603500"/>
            <a:ext cx="1906270" cy="266065"/>
          </a:xfrm>
          <a:prstGeom prst="roundRect">
            <a:avLst>
              <a:gd name="adj" fmla="val 50000"/>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26" name="文本框 25"/>
          <p:cNvSpPr txBox="1"/>
          <p:nvPr/>
        </p:nvSpPr>
        <p:spPr>
          <a:xfrm>
            <a:off x="1439545" y="1976755"/>
            <a:ext cx="8503285" cy="2071370"/>
          </a:xfrm>
          <a:prstGeom prst="rect">
            <a:avLst/>
          </a:prstGeom>
          <a:noFill/>
          <a:ln w="9525">
            <a:noFill/>
          </a:ln>
          <a:effectLst/>
        </p:spPr>
        <p:txBody>
          <a:bodyPr wrap="square">
            <a:noAutofit/>
          </a:bodyPr>
          <a:lstStyle/>
          <a:p>
            <a:pPr algn="l" fontAlgn="auto">
              <a:lnSpc>
                <a:spcPct val="130000"/>
              </a:lnSpc>
            </a:pPr>
            <a:r>
              <a:rPr lang="zh-CN" altLang="en-US" sz="4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第一节</a:t>
            </a:r>
            <a:endParaRPr lang="zh-CN" altLang="en-US"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endParaRPr>
          </a:p>
          <a:p>
            <a:pPr algn="l" fontAlgn="auto">
              <a:lnSpc>
                <a:spcPct val="130000"/>
              </a:lnSpc>
            </a:pPr>
            <a:r>
              <a:rPr sz="52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a:rPr>
              <a:t>微格教研与传统教研</a:t>
            </a:r>
          </a:p>
        </p:txBody>
      </p:sp>
      <p:grpSp>
        <p:nvGrpSpPr>
          <p:cNvPr id="15" name="组合 14"/>
          <p:cNvGrpSpPr/>
          <p:nvPr/>
        </p:nvGrpSpPr>
        <p:grpSpPr>
          <a:xfrm>
            <a:off x="0" y="2058035"/>
            <a:ext cx="12192000" cy="4799965"/>
            <a:chOff x="0" y="2058226"/>
            <a:chExt cx="12192000" cy="4799774"/>
          </a:xfrm>
        </p:grpSpPr>
        <p:sp>
          <p:nvSpPr>
            <p:cNvPr id="16" name="任意多边形: 形状 10"/>
            <p:cNvSpPr/>
            <p:nvPr/>
          </p:nvSpPr>
          <p:spPr>
            <a:xfrm>
              <a:off x="0" y="2058226"/>
              <a:ext cx="12192000" cy="4799773"/>
            </a:xfrm>
            <a:custGeom>
              <a:avLst/>
              <a:gdLst>
                <a:gd name="connsiteX0" fmla="*/ 12192000 w 12192000"/>
                <a:gd name="connsiteY0" fmla="*/ 0 h 2383466"/>
                <a:gd name="connsiteX1" fmla="*/ 12192000 w 12192000"/>
                <a:gd name="connsiteY1" fmla="*/ 2383466 h 2383466"/>
                <a:gd name="connsiteX2" fmla="*/ 0 w 12192000"/>
                <a:gd name="connsiteY2" fmla="*/ 2383466 h 2383466"/>
                <a:gd name="connsiteX3" fmla="*/ 0 w 12192000"/>
                <a:gd name="connsiteY3" fmla="*/ 1361314 h 2383466"/>
                <a:gd name="connsiteX4" fmla="*/ 353496 w 12192000"/>
                <a:gd name="connsiteY4" fmla="*/ 1484568 h 2383466"/>
                <a:gd name="connsiteX5" fmla="*/ 4890837 w 12192000"/>
                <a:gd name="connsiteY5" fmla="*/ 2130804 h 2383466"/>
                <a:gd name="connsiteX6" fmla="*/ 12026664 w 12192000"/>
                <a:gd name="connsiteY6" fmla="*/ 150519 h 2383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83466">
                  <a:moveTo>
                    <a:pt x="12192000" y="0"/>
                  </a:moveTo>
                  <a:lnTo>
                    <a:pt x="12192000" y="2383466"/>
                  </a:lnTo>
                  <a:lnTo>
                    <a:pt x="0" y="2383466"/>
                  </a:lnTo>
                  <a:lnTo>
                    <a:pt x="0" y="1361314"/>
                  </a:lnTo>
                  <a:lnTo>
                    <a:pt x="353496" y="1484568"/>
                  </a:lnTo>
                  <a:cubicBezTo>
                    <a:pt x="1648706" y="1892568"/>
                    <a:pt x="3210104" y="2130804"/>
                    <a:pt x="4890837" y="2130804"/>
                  </a:cubicBezTo>
                  <a:cubicBezTo>
                    <a:pt x="7972182" y="2130804"/>
                    <a:pt x="10652425" y="1330066"/>
                    <a:pt x="12026664" y="150519"/>
                  </a:cubicBezTo>
                  <a:close/>
                </a:path>
              </a:pathLst>
            </a:custGeom>
            <a:solidFill>
              <a:srgbClr val="FF9B2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sp>
          <p:nvSpPr>
            <p:cNvPr id="17" name="任意多边形: 形状 11"/>
            <p:cNvSpPr/>
            <p:nvPr/>
          </p:nvSpPr>
          <p:spPr>
            <a:xfrm flipH="1">
              <a:off x="0" y="5512114"/>
              <a:ext cx="12192000" cy="1345886"/>
            </a:xfrm>
            <a:custGeom>
              <a:avLst/>
              <a:gdLst>
                <a:gd name="connsiteX0" fmla="*/ 12192000 w 12192000"/>
                <a:gd name="connsiteY0" fmla="*/ 0 h 1345886"/>
                <a:gd name="connsiteX1" fmla="*/ 11699305 w 12192000"/>
                <a:gd name="connsiteY1" fmla="*/ 205775 h 1345886"/>
                <a:gd name="connsiteX2" fmla="*/ 6095999 w 12192000"/>
                <a:gd name="connsiteY2" fmla="*/ 1086789 h 1345886"/>
                <a:gd name="connsiteX3" fmla="*/ 492692 w 12192000"/>
                <a:gd name="connsiteY3" fmla="*/ 205775 h 1345886"/>
                <a:gd name="connsiteX4" fmla="*/ 0 w 12192000"/>
                <a:gd name="connsiteY4" fmla="*/ 1 h 1345886"/>
                <a:gd name="connsiteX5" fmla="*/ 0 w 12192000"/>
                <a:gd name="connsiteY5" fmla="*/ 1345886 h 1345886"/>
                <a:gd name="connsiteX6" fmla="*/ 12192000 w 12192000"/>
                <a:gd name="connsiteY6" fmla="*/ 1345886 h 134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45886">
                  <a:moveTo>
                    <a:pt x="12192000" y="0"/>
                  </a:moveTo>
                  <a:lnTo>
                    <a:pt x="11699305" y="205775"/>
                  </a:lnTo>
                  <a:cubicBezTo>
                    <a:pt x="10265294" y="750111"/>
                    <a:pt x="8284226" y="1086789"/>
                    <a:pt x="6095999" y="1086789"/>
                  </a:cubicBezTo>
                  <a:cubicBezTo>
                    <a:pt x="3907772" y="1086789"/>
                    <a:pt x="1926704" y="750111"/>
                    <a:pt x="492692" y="205775"/>
                  </a:cubicBezTo>
                  <a:lnTo>
                    <a:pt x="0" y="1"/>
                  </a:lnTo>
                  <a:lnTo>
                    <a:pt x="0" y="1345886"/>
                  </a:lnTo>
                  <a:lnTo>
                    <a:pt x="12192000" y="1345886"/>
                  </a:lnTo>
                  <a:close/>
                </a:path>
              </a:pathLst>
            </a:custGeom>
            <a:gradFill>
              <a:gsLst>
                <a:gs pos="100000">
                  <a:srgbClr val="FCF4E1"/>
                </a:gs>
                <a:gs pos="58000">
                  <a:srgbClr val="FDC065"/>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a:ea typeface="宋体" panose="02010600030101010101" pitchFamily="2" charset="-122"/>
                <a:cs typeface="宋体" panose="02010600030101010101" pitchFamily="2" charset="-122"/>
                <a:sym typeface="Arial" panose="020B0604020202020204"/>
              </a:endParaRPr>
            </a:p>
          </p:txBody>
        </p:sp>
      </p:grpSp>
      <p:sp>
        <p:nvSpPr>
          <p:cNvPr id="19" name="任意多边形: 形状 34"/>
          <p:cNvSpPr/>
          <p:nvPr/>
        </p:nvSpPr>
        <p:spPr>
          <a:xfrm flipH="1">
            <a:off x="10294431" y="517041"/>
            <a:ext cx="1101877" cy="549617"/>
          </a:xfrm>
          <a:custGeom>
            <a:avLst/>
            <a:gdLst>
              <a:gd name="connsiteX0" fmla="*/ 23282 w 704417"/>
              <a:gd name="connsiteY0" fmla="*/ 304800 h 351364"/>
              <a:gd name="connsiteX1" fmla="*/ 0 w 704417"/>
              <a:gd name="connsiteY1" fmla="*/ 328082 h 351364"/>
              <a:gd name="connsiteX2" fmla="*/ 23282 w 704417"/>
              <a:gd name="connsiteY2" fmla="*/ 351364 h 351364"/>
              <a:gd name="connsiteX3" fmla="*/ 46564 w 704417"/>
              <a:gd name="connsiteY3" fmla="*/ 328082 h 351364"/>
              <a:gd name="connsiteX4" fmla="*/ 23282 w 704417"/>
              <a:gd name="connsiteY4" fmla="*/ 304800 h 351364"/>
              <a:gd name="connsiteX5" fmla="*/ 187746 w 704417"/>
              <a:gd name="connsiteY5" fmla="*/ 304800 h 351364"/>
              <a:gd name="connsiteX6" fmla="*/ 164464 w 704417"/>
              <a:gd name="connsiteY6" fmla="*/ 328082 h 351364"/>
              <a:gd name="connsiteX7" fmla="*/ 187746 w 704417"/>
              <a:gd name="connsiteY7" fmla="*/ 351364 h 351364"/>
              <a:gd name="connsiteX8" fmla="*/ 211028 w 704417"/>
              <a:gd name="connsiteY8" fmla="*/ 328082 h 351364"/>
              <a:gd name="connsiteX9" fmla="*/ 187746 w 704417"/>
              <a:gd name="connsiteY9" fmla="*/ 304800 h 351364"/>
              <a:gd name="connsiteX10" fmla="*/ 352209 w 704417"/>
              <a:gd name="connsiteY10" fmla="*/ 304800 h 351364"/>
              <a:gd name="connsiteX11" fmla="*/ 328927 w 704417"/>
              <a:gd name="connsiteY11" fmla="*/ 328082 h 351364"/>
              <a:gd name="connsiteX12" fmla="*/ 352209 w 704417"/>
              <a:gd name="connsiteY12" fmla="*/ 351364 h 351364"/>
              <a:gd name="connsiteX13" fmla="*/ 375491 w 704417"/>
              <a:gd name="connsiteY13" fmla="*/ 328082 h 351364"/>
              <a:gd name="connsiteX14" fmla="*/ 352209 w 704417"/>
              <a:gd name="connsiteY14" fmla="*/ 304800 h 351364"/>
              <a:gd name="connsiteX15" fmla="*/ 516672 w 704417"/>
              <a:gd name="connsiteY15" fmla="*/ 304800 h 351364"/>
              <a:gd name="connsiteX16" fmla="*/ 493390 w 704417"/>
              <a:gd name="connsiteY16" fmla="*/ 328082 h 351364"/>
              <a:gd name="connsiteX17" fmla="*/ 516672 w 704417"/>
              <a:gd name="connsiteY17" fmla="*/ 351364 h 351364"/>
              <a:gd name="connsiteX18" fmla="*/ 539954 w 704417"/>
              <a:gd name="connsiteY18" fmla="*/ 328082 h 351364"/>
              <a:gd name="connsiteX19" fmla="*/ 516672 w 704417"/>
              <a:gd name="connsiteY19" fmla="*/ 304800 h 351364"/>
              <a:gd name="connsiteX20" fmla="*/ 681135 w 704417"/>
              <a:gd name="connsiteY20" fmla="*/ 304800 h 351364"/>
              <a:gd name="connsiteX21" fmla="*/ 657853 w 704417"/>
              <a:gd name="connsiteY21" fmla="*/ 328082 h 351364"/>
              <a:gd name="connsiteX22" fmla="*/ 681135 w 704417"/>
              <a:gd name="connsiteY22" fmla="*/ 351364 h 351364"/>
              <a:gd name="connsiteX23" fmla="*/ 704417 w 704417"/>
              <a:gd name="connsiteY23" fmla="*/ 328082 h 351364"/>
              <a:gd name="connsiteX24" fmla="*/ 681135 w 704417"/>
              <a:gd name="connsiteY24" fmla="*/ 304800 h 351364"/>
              <a:gd name="connsiteX25" fmla="*/ 23282 w 704417"/>
              <a:gd name="connsiteY25" fmla="*/ 152400 h 351364"/>
              <a:gd name="connsiteX26" fmla="*/ 0 w 704417"/>
              <a:gd name="connsiteY26" fmla="*/ 175682 h 351364"/>
              <a:gd name="connsiteX27" fmla="*/ 23282 w 704417"/>
              <a:gd name="connsiteY27" fmla="*/ 198964 h 351364"/>
              <a:gd name="connsiteX28" fmla="*/ 46564 w 704417"/>
              <a:gd name="connsiteY28" fmla="*/ 175682 h 351364"/>
              <a:gd name="connsiteX29" fmla="*/ 23282 w 704417"/>
              <a:gd name="connsiteY29" fmla="*/ 152400 h 351364"/>
              <a:gd name="connsiteX30" fmla="*/ 187746 w 704417"/>
              <a:gd name="connsiteY30" fmla="*/ 152400 h 351364"/>
              <a:gd name="connsiteX31" fmla="*/ 164464 w 704417"/>
              <a:gd name="connsiteY31" fmla="*/ 175682 h 351364"/>
              <a:gd name="connsiteX32" fmla="*/ 187746 w 704417"/>
              <a:gd name="connsiteY32" fmla="*/ 198964 h 351364"/>
              <a:gd name="connsiteX33" fmla="*/ 211028 w 704417"/>
              <a:gd name="connsiteY33" fmla="*/ 175682 h 351364"/>
              <a:gd name="connsiteX34" fmla="*/ 187746 w 704417"/>
              <a:gd name="connsiteY34" fmla="*/ 152400 h 351364"/>
              <a:gd name="connsiteX35" fmla="*/ 352209 w 704417"/>
              <a:gd name="connsiteY35" fmla="*/ 152400 h 351364"/>
              <a:gd name="connsiteX36" fmla="*/ 328927 w 704417"/>
              <a:gd name="connsiteY36" fmla="*/ 175682 h 351364"/>
              <a:gd name="connsiteX37" fmla="*/ 352209 w 704417"/>
              <a:gd name="connsiteY37" fmla="*/ 198964 h 351364"/>
              <a:gd name="connsiteX38" fmla="*/ 375491 w 704417"/>
              <a:gd name="connsiteY38" fmla="*/ 175682 h 351364"/>
              <a:gd name="connsiteX39" fmla="*/ 352209 w 704417"/>
              <a:gd name="connsiteY39" fmla="*/ 152400 h 351364"/>
              <a:gd name="connsiteX40" fmla="*/ 516672 w 704417"/>
              <a:gd name="connsiteY40" fmla="*/ 152400 h 351364"/>
              <a:gd name="connsiteX41" fmla="*/ 493390 w 704417"/>
              <a:gd name="connsiteY41" fmla="*/ 175682 h 351364"/>
              <a:gd name="connsiteX42" fmla="*/ 516672 w 704417"/>
              <a:gd name="connsiteY42" fmla="*/ 198964 h 351364"/>
              <a:gd name="connsiteX43" fmla="*/ 539954 w 704417"/>
              <a:gd name="connsiteY43" fmla="*/ 175682 h 351364"/>
              <a:gd name="connsiteX44" fmla="*/ 516672 w 704417"/>
              <a:gd name="connsiteY44" fmla="*/ 152400 h 351364"/>
              <a:gd name="connsiteX45" fmla="*/ 681135 w 704417"/>
              <a:gd name="connsiteY45" fmla="*/ 152400 h 351364"/>
              <a:gd name="connsiteX46" fmla="*/ 657853 w 704417"/>
              <a:gd name="connsiteY46" fmla="*/ 175682 h 351364"/>
              <a:gd name="connsiteX47" fmla="*/ 681135 w 704417"/>
              <a:gd name="connsiteY47" fmla="*/ 198964 h 351364"/>
              <a:gd name="connsiteX48" fmla="*/ 704417 w 704417"/>
              <a:gd name="connsiteY48" fmla="*/ 175682 h 351364"/>
              <a:gd name="connsiteX49" fmla="*/ 681135 w 704417"/>
              <a:gd name="connsiteY49" fmla="*/ 152400 h 351364"/>
              <a:gd name="connsiteX50" fmla="*/ 23282 w 704417"/>
              <a:gd name="connsiteY50" fmla="*/ 0 h 351364"/>
              <a:gd name="connsiteX51" fmla="*/ 0 w 704417"/>
              <a:gd name="connsiteY51" fmla="*/ 23282 h 351364"/>
              <a:gd name="connsiteX52" fmla="*/ 23282 w 704417"/>
              <a:gd name="connsiteY52" fmla="*/ 46564 h 351364"/>
              <a:gd name="connsiteX53" fmla="*/ 46564 w 704417"/>
              <a:gd name="connsiteY53" fmla="*/ 23282 h 351364"/>
              <a:gd name="connsiteX54" fmla="*/ 23282 w 704417"/>
              <a:gd name="connsiteY54" fmla="*/ 0 h 351364"/>
              <a:gd name="connsiteX55" fmla="*/ 187746 w 704417"/>
              <a:gd name="connsiteY55" fmla="*/ 0 h 351364"/>
              <a:gd name="connsiteX56" fmla="*/ 164464 w 704417"/>
              <a:gd name="connsiteY56" fmla="*/ 23282 h 351364"/>
              <a:gd name="connsiteX57" fmla="*/ 187746 w 704417"/>
              <a:gd name="connsiteY57" fmla="*/ 46564 h 351364"/>
              <a:gd name="connsiteX58" fmla="*/ 211028 w 704417"/>
              <a:gd name="connsiteY58" fmla="*/ 23282 h 351364"/>
              <a:gd name="connsiteX59" fmla="*/ 187746 w 704417"/>
              <a:gd name="connsiteY59" fmla="*/ 0 h 351364"/>
              <a:gd name="connsiteX60" fmla="*/ 352209 w 704417"/>
              <a:gd name="connsiteY60" fmla="*/ 0 h 351364"/>
              <a:gd name="connsiteX61" fmla="*/ 328927 w 704417"/>
              <a:gd name="connsiteY61" fmla="*/ 23282 h 351364"/>
              <a:gd name="connsiteX62" fmla="*/ 352209 w 704417"/>
              <a:gd name="connsiteY62" fmla="*/ 46564 h 351364"/>
              <a:gd name="connsiteX63" fmla="*/ 375491 w 704417"/>
              <a:gd name="connsiteY63" fmla="*/ 23282 h 351364"/>
              <a:gd name="connsiteX64" fmla="*/ 352209 w 704417"/>
              <a:gd name="connsiteY64" fmla="*/ 0 h 351364"/>
              <a:gd name="connsiteX65" fmla="*/ 516672 w 704417"/>
              <a:gd name="connsiteY65" fmla="*/ 0 h 351364"/>
              <a:gd name="connsiteX66" fmla="*/ 493390 w 704417"/>
              <a:gd name="connsiteY66" fmla="*/ 23282 h 351364"/>
              <a:gd name="connsiteX67" fmla="*/ 516672 w 704417"/>
              <a:gd name="connsiteY67" fmla="*/ 46564 h 351364"/>
              <a:gd name="connsiteX68" fmla="*/ 539954 w 704417"/>
              <a:gd name="connsiteY68" fmla="*/ 23282 h 351364"/>
              <a:gd name="connsiteX69" fmla="*/ 516672 w 704417"/>
              <a:gd name="connsiteY69" fmla="*/ 0 h 351364"/>
              <a:gd name="connsiteX70" fmla="*/ 681135 w 704417"/>
              <a:gd name="connsiteY70" fmla="*/ 0 h 351364"/>
              <a:gd name="connsiteX71" fmla="*/ 657853 w 704417"/>
              <a:gd name="connsiteY71" fmla="*/ 23282 h 351364"/>
              <a:gd name="connsiteX72" fmla="*/ 681135 w 704417"/>
              <a:gd name="connsiteY72" fmla="*/ 46564 h 351364"/>
              <a:gd name="connsiteX73" fmla="*/ 704417 w 704417"/>
              <a:gd name="connsiteY73" fmla="*/ 23282 h 351364"/>
              <a:gd name="connsiteX74" fmla="*/ 681135 w 704417"/>
              <a:gd name="connsiteY74" fmla="*/ 0 h 35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04417" h="351364">
                <a:moveTo>
                  <a:pt x="23282" y="304800"/>
                </a:moveTo>
                <a:cubicBezTo>
                  <a:pt x="10424" y="304800"/>
                  <a:pt x="0" y="315224"/>
                  <a:pt x="0" y="328082"/>
                </a:cubicBezTo>
                <a:cubicBezTo>
                  <a:pt x="0" y="340940"/>
                  <a:pt x="10424" y="351364"/>
                  <a:pt x="23282" y="351364"/>
                </a:cubicBezTo>
                <a:cubicBezTo>
                  <a:pt x="36140" y="351364"/>
                  <a:pt x="46564" y="340940"/>
                  <a:pt x="46564" y="328082"/>
                </a:cubicBezTo>
                <a:cubicBezTo>
                  <a:pt x="46564" y="315224"/>
                  <a:pt x="36140" y="304800"/>
                  <a:pt x="23282" y="304800"/>
                </a:cubicBezTo>
                <a:close/>
                <a:moveTo>
                  <a:pt x="187746" y="304800"/>
                </a:moveTo>
                <a:cubicBezTo>
                  <a:pt x="174888" y="304800"/>
                  <a:pt x="164464" y="315224"/>
                  <a:pt x="164464" y="328082"/>
                </a:cubicBezTo>
                <a:cubicBezTo>
                  <a:pt x="164464" y="340940"/>
                  <a:pt x="174888" y="351364"/>
                  <a:pt x="187746" y="351364"/>
                </a:cubicBezTo>
                <a:cubicBezTo>
                  <a:pt x="200604" y="351364"/>
                  <a:pt x="211028" y="340940"/>
                  <a:pt x="211028" y="328082"/>
                </a:cubicBezTo>
                <a:cubicBezTo>
                  <a:pt x="211028" y="315224"/>
                  <a:pt x="200604" y="304800"/>
                  <a:pt x="187746" y="304800"/>
                </a:cubicBezTo>
                <a:close/>
                <a:moveTo>
                  <a:pt x="352209" y="304800"/>
                </a:moveTo>
                <a:cubicBezTo>
                  <a:pt x="339351" y="304800"/>
                  <a:pt x="328927" y="315224"/>
                  <a:pt x="328927" y="328082"/>
                </a:cubicBezTo>
                <a:cubicBezTo>
                  <a:pt x="328927" y="340940"/>
                  <a:pt x="339351" y="351364"/>
                  <a:pt x="352209" y="351364"/>
                </a:cubicBezTo>
                <a:cubicBezTo>
                  <a:pt x="365067" y="351364"/>
                  <a:pt x="375491" y="340940"/>
                  <a:pt x="375491" y="328082"/>
                </a:cubicBezTo>
                <a:cubicBezTo>
                  <a:pt x="375491" y="315224"/>
                  <a:pt x="365067" y="304800"/>
                  <a:pt x="352209" y="304800"/>
                </a:cubicBezTo>
                <a:close/>
                <a:moveTo>
                  <a:pt x="516672" y="304800"/>
                </a:moveTo>
                <a:cubicBezTo>
                  <a:pt x="503814" y="304800"/>
                  <a:pt x="493390" y="315224"/>
                  <a:pt x="493390" y="328082"/>
                </a:cubicBezTo>
                <a:cubicBezTo>
                  <a:pt x="493390" y="340940"/>
                  <a:pt x="503814" y="351364"/>
                  <a:pt x="516672" y="351364"/>
                </a:cubicBezTo>
                <a:cubicBezTo>
                  <a:pt x="529530" y="351364"/>
                  <a:pt x="539954" y="340940"/>
                  <a:pt x="539954" y="328082"/>
                </a:cubicBezTo>
                <a:cubicBezTo>
                  <a:pt x="539954" y="315224"/>
                  <a:pt x="529530" y="304800"/>
                  <a:pt x="516672" y="304800"/>
                </a:cubicBezTo>
                <a:close/>
                <a:moveTo>
                  <a:pt x="681135" y="304800"/>
                </a:moveTo>
                <a:cubicBezTo>
                  <a:pt x="668277" y="304800"/>
                  <a:pt x="657853" y="315224"/>
                  <a:pt x="657853" y="328082"/>
                </a:cubicBezTo>
                <a:cubicBezTo>
                  <a:pt x="657853" y="340940"/>
                  <a:pt x="668277" y="351364"/>
                  <a:pt x="681135" y="351364"/>
                </a:cubicBezTo>
                <a:cubicBezTo>
                  <a:pt x="693993" y="351364"/>
                  <a:pt x="704417" y="340940"/>
                  <a:pt x="704417" y="328082"/>
                </a:cubicBezTo>
                <a:cubicBezTo>
                  <a:pt x="704417" y="315224"/>
                  <a:pt x="693993" y="304800"/>
                  <a:pt x="681135" y="304800"/>
                </a:cubicBezTo>
                <a:close/>
                <a:moveTo>
                  <a:pt x="23282" y="152400"/>
                </a:moveTo>
                <a:cubicBezTo>
                  <a:pt x="10424" y="152400"/>
                  <a:pt x="0" y="162824"/>
                  <a:pt x="0" y="175682"/>
                </a:cubicBezTo>
                <a:cubicBezTo>
                  <a:pt x="0" y="188540"/>
                  <a:pt x="10424" y="198964"/>
                  <a:pt x="23282" y="198964"/>
                </a:cubicBezTo>
                <a:cubicBezTo>
                  <a:pt x="36140" y="198964"/>
                  <a:pt x="46564" y="188540"/>
                  <a:pt x="46564" y="175682"/>
                </a:cubicBezTo>
                <a:cubicBezTo>
                  <a:pt x="46564" y="162824"/>
                  <a:pt x="36140" y="152400"/>
                  <a:pt x="23282" y="152400"/>
                </a:cubicBezTo>
                <a:close/>
                <a:moveTo>
                  <a:pt x="187746" y="152400"/>
                </a:moveTo>
                <a:cubicBezTo>
                  <a:pt x="174888" y="152400"/>
                  <a:pt x="164464" y="162824"/>
                  <a:pt x="164464" y="175682"/>
                </a:cubicBezTo>
                <a:cubicBezTo>
                  <a:pt x="164464" y="188540"/>
                  <a:pt x="174888" y="198964"/>
                  <a:pt x="187746" y="198964"/>
                </a:cubicBezTo>
                <a:cubicBezTo>
                  <a:pt x="200604" y="198964"/>
                  <a:pt x="211028" y="188540"/>
                  <a:pt x="211028" y="175682"/>
                </a:cubicBezTo>
                <a:cubicBezTo>
                  <a:pt x="211028" y="162824"/>
                  <a:pt x="200604" y="152400"/>
                  <a:pt x="187746" y="152400"/>
                </a:cubicBezTo>
                <a:close/>
                <a:moveTo>
                  <a:pt x="352209" y="152400"/>
                </a:moveTo>
                <a:cubicBezTo>
                  <a:pt x="339351" y="152400"/>
                  <a:pt x="328927" y="162824"/>
                  <a:pt x="328927" y="175682"/>
                </a:cubicBezTo>
                <a:cubicBezTo>
                  <a:pt x="328927" y="188540"/>
                  <a:pt x="339351" y="198964"/>
                  <a:pt x="352209" y="198964"/>
                </a:cubicBezTo>
                <a:cubicBezTo>
                  <a:pt x="365067" y="198964"/>
                  <a:pt x="375491" y="188540"/>
                  <a:pt x="375491" y="175682"/>
                </a:cubicBezTo>
                <a:cubicBezTo>
                  <a:pt x="375491" y="162824"/>
                  <a:pt x="365067" y="152400"/>
                  <a:pt x="352209" y="152400"/>
                </a:cubicBezTo>
                <a:close/>
                <a:moveTo>
                  <a:pt x="516672" y="152400"/>
                </a:moveTo>
                <a:cubicBezTo>
                  <a:pt x="503814" y="152400"/>
                  <a:pt x="493390" y="162824"/>
                  <a:pt x="493390" y="175682"/>
                </a:cubicBezTo>
                <a:cubicBezTo>
                  <a:pt x="493390" y="188540"/>
                  <a:pt x="503814" y="198964"/>
                  <a:pt x="516672" y="198964"/>
                </a:cubicBezTo>
                <a:cubicBezTo>
                  <a:pt x="529530" y="198964"/>
                  <a:pt x="539954" y="188540"/>
                  <a:pt x="539954" y="175682"/>
                </a:cubicBezTo>
                <a:cubicBezTo>
                  <a:pt x="539954" y="162824"/>
                  <a:pt x="529530" y="152400"/>
                  <a:pt x="516672" y="152400"/>
                </a:cubicBezTo>
                <a:close/>
                <a:moveTo>
                  <a:pt x="681135" y="152400"/>
                </a:moveTo>
                <a:cubicBezTo>
                  <a:pt x="668277" y="152400"/>
                  <a:pt x="657853" y="162824"/>
                  <a:pt x="657853" y="175682"/>
                </a:cubicBezTo>
                <a:cubicBezTo>
                  <a:pt x="657853" y="188540"/>
                  <a:pt x="668277" y="198964"/>
                  <a:pt x="681135" y="198964"/>
                </a:cubicBezTo>
                <a:cubicBezTo>
                  <a:pt x="693993" y="198964"/>
                  <a:pt x="704417" y="188540"/>
                  <a:pt x="704417" y="175682"/>
                </a:cubicBezTo>
                <a:cubicBezTo>
                  <a:pt x="704417" y="162824"/>
                  <a:pt x="693993" y="152400"/>
                  <a:pt x="681135" y="152400"/>
                </a:cubicBezTo>
                <a:close/>
                <a:moveTo>
                  <a:pt x="23282" y="0"/>
                </a:moveTo>
                <a:cubicBezTo>
                  <a:pt x="10424" y="0"/>
                  <a:pt x="0" y="10424"/>
                  <a:pt x="0" y="23282"/>
                </a:cubicBezTo>
                <a:cubicBezTo>
                  <a:pt x="0" y="36140"/>
                  <a:pt x="10424" y="46564"/>
                  <a:pt x="23282" y="46564"/>
                </a:cubicBezTo>
                <a:cubicBezTo>
                  <a:pt x="36140" y="46564"/>
                  <a:pt x="46564" y="36140"/>
                  <a:pt x="46564" y="23282"/>
                </a:cubicBezTo>
                <a:cubicBezTo>
                  <a:pt x="46564" y="10424"/>
                  <a:pt x="36140" y="0"/>
                  <a:pt x="23282" y="0"/>
                </a:cubicBezTo>
                <a:close/>
                <a:moveTo>
                  <a:pt x="187746" y="0"/>
                </a:moveTo>
                <a:cubicBezTo>
                  <a:pt x="174888" y="0"/>
                  <a:pt x="164464" y="10424"/>
                  <a:pt x="164464" y="23282"/>
                </a:cubicBezTo>
                <a:cubicBezTo>
                  <a:pt x="164464" y="36140"/>
                  <a:pt x="174888" y="46564"/>
                  <a:pt x="187746" y="46564"/>
                </a:cubicBezTo>
                <a:cubicBezTo>
                  <a:pt x="200604" y="46564"/>
                  <a:pt x="211028" y="36140"/>
                  <a:pt x="211028" y="23282"/>
                </a:cubicBezTo>
                <a:cubicBezTo>
                  <a:pt x="211028" y="10424"/>
                  <a:pt x="200604" y="0"/>
                  <a:pt x="187746" y="0"/>
                </a:cubicBezTo>
                <a:close/>
                <a:moveTo>
                  <a:pt x="352209" y="0"/>
                </a:moveTo>
                <a:cubicBezTo>
                  <a:pt x="339351" y="0"/>
                  <a:pt x="328927" y="10424"/>
                  <a:pt x="328927" y="23282"/>
                </a:cubicBezTo>
                <a:cubicBezTo>
                  <a:pt x="328927" y="36140"/>
                  <a:pt x="339351" y="46564"/>
                  <a:pt x="352209" y="46564"/>
                </a:cubicBezTo>
                <a:cubicBezTo>
                  <a:pt x="365067" y="46564"/>
                  <a:pt x="375491" y="36140"/>
                  <a:pt x="375491" y="23282"/>
                </a:cubicBezTo>
                <a:cubicBezTo>
                  <a:pt x="375491" y="10424"/>
                  <a:pt x="365067" y="0"/>
                  <a:pt x="352209" y="0"/>
                </a:cubicBezTo>
                <a:close/>
                <a:moveTo>
                  <a:pt x="516672" y="0"/>
                </a:moveTo>
                <a:cubicBezTo>
                  <a:pt x="503814" y="0"/>
                  <a:pt x="493390" y="10424"/>
                  <a:pt x="493390" y="23282"/>
                </a:cubicBezTo>
                <a:cubicBezTo>
                  <a:pt x="493390" y="36140"/>
                  <a:pt x="503814" y="46564"/>
                  <a:pt x="516672" y="46564"/>
                </a:cubicBezTo>
                <a:cubicBezTo>
                  <a:pt x="529530" y="46564"/>
                  <a:pt x="539954" y="36140"/>
                  <a:pt x="539954" y="23282"/>
                </a:cubicBezTo>
                <a:cubicBezTo>
                  <a:pt x="539954" y="10424"/>
                  <a:pt x="529530" y="0"/>
                  <a:pt x="516672" y="0"/>
                </a:cubicBezTo>
                <a:close/>
                <a:moveTo>
                  <a:pt x="681135" y="0"/>
                </a:moveTo>
                <a:cubicBezTo>
                  <a:pt x="668277" y="0"/>
                  <a:pt x="657853" y="10424"/>
                  <a:pt x="657853" y="23282"/>
                </a:cubicBezTo>
                <a:cubicBezTo>
                  <a:pt x="657853" y="36140"/>
                  <a:pt x="668277" y="46564"/>
                  <a:pt x="681135" y="46564"/>
                </a:cubicBezTo>
                <a:cubicBezTo>
                  <a:pt x="693993" y="46564"/>
                  <a:pt x="704417" y="36140"/>
                  <a:pt x="704417" y="23282"/>
                </a:cubicBezTo>
                <a:cubicBezTo>
                  <a:pt x="704417" y="10424"/>
                  <a:pt x="693993" y="0"/>
                  <a:pt x="681135" y="0"/>
                </a:cubicBezTo>
                <a:close/>
              </a:path>
            </a:pathLst>
          </a:custGeom>
          <a:solidFill>
            <a:srgbClr val="FDC06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85000"/>
                  <a:lumOff val="15000"/>
                </a:schemeClr>
              </a:solidFill>
              <a:latin typeface="Arial" panose="020B0604020202020204"/>
              <a:ea typeface="宋体" panose="02010600030101010101" pitchFamily="2" charset="-122"/>
              <a:cs typeface="宋体" panose="02010600030101010101" pitchFamily="2" charset="-122"/>
              <a:sym typeface="Arial" panose="020B0604020202020204"/>
            </a:endParaRPr>
          </a:p>
        </p:txBody>
      </p:sp>
    </p:spTree>
    <p:custDataLst>
      <p:tags r:id="rId1"/>
    </p:custDataLst>
  </p:cSld>
  <p:clrMapOvr>
    <a:masterClrMapping/>
  </p:clrMapOvr>
  <p:transition spd="med">
    <p:pull/>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3">
            <a:clrChange>
              <a:clrFrom>
                <a:srgbClr val="E6E7E9">
                  <a:alpha val="100000"/>
                </a:srgbClr>
              </a:clrFrom>
              <a:clrTo>
                <a:srgbClr val="E6E7E9">
                  <a:alpha val="100000"/>
                  <a:alpha val="0"/>
                </a:srgbClr>
              </a:clrTo>
            </a:clrChange>
          </a:blip>
          <a:srcRect b="696"/>
          <a:stretch>
            <a:fillRect/>
          </a:stretch>
        </p:blipFill>
        <p:spPr>
          <a:xfrm>
            <a:off x="2233295" y="1377315"/>
            <a:ext cx="7725410" cy="2263775"/>
          </a:xfrm>
          <a:prstGeom prst="rect">
            <a:avLst/>
          </a:prstGeom>
        </p:spPr>
      </p:pic>
      <p:pic>
        <p:nvPicPr>
          <p:cNvPr id="5" name="图片 4"/>
          <p:cNvPicPr>
            <a:picLocks noChangeAspect="1"/>
          </p:cNvPicPr>
          <p:nvPr/>
        </p:nvPicPr>
        <p:blipFill>
          <a:blip r:embed="rId4">
            <a:clrChange>
              <a:clrFrom>
                <a:srgbClr val="E6E7E9">
                  <a:alpha val="100000"/>
                </a:srgbClr>
              </a:clrFrom>
              <a:clrTo>
                <a:srgbClr val="E6E7E9">
                  <a:alpha val="100000"/>
                  <a:alpha val="0"/>
                </a:srgbClr>
              </a:clrTo>
            </a:clrChange>
          </a:blip>
          <a:stretch>
            <a:fillRect/>
          </a:stretch>
        </p:blipFill>
        <p:spPr>
          <a:xfrm>
            <a:off x="2252345" y="3631565"/>
            <a:ext cx="7726045" cy="1424940"/>
          </a:xfrm>
          <a:prstGeom prst="rect">
            <a:avLst/>
          </a:prstGeom>
        </p:spPr>
      </p:pic>
    </p:spTree>
    <p:custDataLst>
      <p:tags r:id="rId1"/>
    </p:custDataLst>
  </p:cSld>
  <p:clrMapOvr>
    <a:masterClrMapping/>
  </p:clrMapOvr>
  <p:transition spd="med">
    <p:pull/>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3">
            <a:clrChange>
              <a:clrFrom>
                <a:srgbClr val="E6E7E9">
                  <a:alpha val="100000"/>
                </a:srgbClr>
              </a:clrFrom>
              <a:clrTo>
                <a:srgbClr val="E6E7E9">
                  <a:alpha val="100000"/>
                  <a:alpha val="0"/>
                </a:srgbClr>
              </a:clrTo>
            </a:clrChange>
          </a:blip>
          <a:stretch>
            <a:fillRect/>
          </a:stretch>
        </p:blipFill>
        <p:spPr>
          <a:xfrm>
            <a:off x="2252345" y="1399540"/>
            <a:ext cx="7705725" cy="3519805"/>
          </a:xfrm>
          <a:prstGeom prst="rect">
            <a:avLst/>
          </a:prstGeom>
        </p:spPr>
      </p:pic>
    </p:spTree>
    <p:custDataLst>
      <p:tags r:id="rId1"/>
    </p:custDataLst>
  </p:cSld>
  <p:clrMapOvr>
    <a:masterClrMapping/>
  </p:clrMapOvr>
  <p:transition spd="med">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实习活动</a:t>
              </a:r>
            </a:p>
          </p:txBody>
        </p:sp>
      </p:grpSp>
      <p:sp>
        <p:nvSpPr>
          <p:cNvPr id="10" name="TextBox 1210"/>
          <p:cNvSpPr/>
          <p:nvPr>
            <p:custDataLst>
              <p:tags r:id="rId3"/>
            </p:custDataLst>
          </p:nvPr>
        </p:nvSpPr>
        <p:spPr>
          <a:xfrm>
            <a:off x="1365885" y="2468245"/>
            <a:ext cx="9537065" cy="1445260"/>
          </a:xfrm>
          <a:prstGeom prst="rect">
            <a:avLst/>
          </a:prstGeom>
          <a:noFill/>
          <a:ln w="9525">
            <a:noFill/>
            <a:miter/>
          </a:ln>
        </p:spPr>
        <p:txBody>
          <a:bodyPr wrap="square">
            <a:spAutoFit/>
          </a:bodyPr>
          <a:lstStyle/>
          <a:p>
            <a:pPr indent="575945" algn="l" fontAlgn="auto">
              <a:lnSpc>
                <a:spcPct val="200000"/>
              </a:lnSpc>
              <a:buFont typeface="Alex Brush" panose="02000400000000000000" charset="0"/>
              <a:buNone/>
            </a:pPr>
            <a:r>
              <a:rPr lang="zh-CN" altLang="en-US" sz="22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就“提问技能”或其他教学技能设计4—5分钟的教学片断，并进行4—5人的同侪训练。</a:t>
            </a:r>
          </a:p>
        </p:txBody>
      </p:sp>
    </p:spTree>
    <p:custDataLst>
      <p:tags r:id="rId1"/>
    </p:custData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5" name="TextBox 1210"/>
          <p:cNvSpPr/>
          <p:nvPr/>
        </p:nvSpPr>
        <p:spPr>
          <a:xfrm>
            <a:off x="815975" y="1060450"/>
            <a:ext cx="8291195"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 区别与联系</a:t>
            </a:r>
          </a:p>
        </p:txBody>
      </p:sp>
      <p:graphicFrame>
        <p:nvGraphicFramePr>
          <p:cNvPr id="3" name="表格 2"/>
          <p:cNvGraphicFramePr>
            <a:graphicFrameLocks noGrp="1"/>
          </p:cNvGraphicFramePr>
          <p:nvPr>
            <p:custDataLst>
              <p:tags r:id="rId2"/>
            </p:custDataLst>
          </p:nvPr>
        </p:nvGraphicFramePr>
        <p:xfrm>
          <a:off x="912774" y="1752480"/>
          <a:ext cx="10401300" cy="4509454"/>
        </p:xfrm>
        <a:graphic>
          <a:graphicData uri="http://schemas.openxmlformats.org/drawingml/2006/table">
            <a:tbl>
              <a:tblPr firstRow="1" bandRow="1">
                <a:tableStyleId>{5940675A-B579-460E-94D1-54222C63F5DA}</a:tableStyleId>
              </a:tblPr>
              <a:tblGrid>
                <a:gridCol w="5200650">
                  <a:extLst>
                    <a:ext uri="{9D8B030D-6E8A-4147-A177-3AD203B41FA5}">
                      <a16:colId xmlns:a16="http://schemas.microsoft.com/office/drawing/2014/main" val="20000"/>
                    </a:ext>
                  </a:extLst>
                </a:gridCol>
                <a:gridCol w="5200650">
                  <a:extLst>
                    <a:ext uri="{9D8B030D-6E8A-4147-A177-3AD203B41FA5}">
                      <a16:colId xmlns:a16="http://schemas.microsoft.com/office/drawing/2014/main" val="20001"/>
                    </a:ext>
                  </a:extLst>
                </a:gridCol>
              </a:tblGrid>
              <a:tr h="457835">
                <a:tc>
                  <a:txBody>
                    <a:bodyPr/>
                    <a:lstStyle/>
                    <a:p>
                      <a:pPr algn="ctr"/>
                      <a:r>
                        <a:rPr lang="zh-CN" altLang="en-US" sz="2000" b="1" kern="1200" dirty="0">
                          <a:solidFill>
                            <a:schemeClr val="bg1"/>
                          </a:solidFill>
                        </a:rPr>
                        <a:t>传统的教研活动</a:t>
                      </a:r>
                    </a:p>
                  </a:txBody>
                  <a:tcPr anchor="ctr">
                    <a:solidFill>
                      <a:srgbClr val="F1A268"/>
                    </a:solidFill>
                  </a:tcPr>
                </a:tc>
                <a:tc>
                  <a:txBody>
                    <a:bodyPr/>
                    <a:lstStyle/>
                    <a:p>
                      <a:pPr algn="ctr"/>
                      <a:r>
                        <a:rPr lang="zh-CN" altLang="en-US" sz="2000" b="1" kern="1200" dirty="0">
                          <a:solidFill>
                            <a:schemeClr val="bg1"/>
                          </a:solidFill>
                        </a:rPr>
                        <a:t>微格教研</a:t>
                      </a:r>
                    </a:p>
                  </a:txBody>
                  <a:tcPr anchor="ctr">
                    <a:solidFill>
                      <a:srgbClr val="F1A268"/>
                    </a:solidFill>
                  </a:tcPr>
                </a:tc>
                <a:extLst>
                  <a:ext uri="{0D108BD9-81ED-4DB2-BD59-A6C34878D82A}">
                    <a16:rowId xmlns:a16="http://schemas.microsoft.com/office/drawing/2014/main" val="10000"/>
                  </a:ext>
                </a:extLst>
              </a:tr>
              <a:tr h="1014335">
                <a:tc>
                  <a:txBody>
                    <a:bodyPr/>
                    <a:lstStyle/>
                    <a:p>
                      <a:pPr marL="228600" indent="-228600" algn="l" fontAlgn="auto">
                        <a:lnSpc>
                          <a:spcPct val="130000"/>
                        </a:lnSpc>
                        <a:buFont typeface="Alex Brush" panose="02000400000000000000" charset="0"/>
                        <a:buAutoNum type="arabicPeriod"/>
                      </a:pPr>
                      <a:r>
                        <a:rPr lang="zh-CN" altLang="zh-CN" sz="1600" kern="100" dirty="0">
                          <a:effectLst/>
                        </a:rPr>
                        <a:t>内容缺乏新意、深意</a:t>
                      </a:r>
                      <a:endParaRPr lang="en-US" altLang="zh-CN" sz="1600" kern="100" dirty="0">
                        <a:effectLst/>
                      </a:endParaRPr>
                    </a:p>
                    <a:p>
                      <a:pPr marL="228600" indent="-228600" algn="l" fontAlgn="auto">
                        <a:lnSpc>
                          <a:spcPct val="130000"/>
                        </a:lnSpc>
                        <a:buFont typeface="Alex Brush" panose="02000400000000000000" charset="0"/>
                        <a:buAutoNum type="arabicPeriod"/>
                      </a:pPr>
                      <a:r>
                        <a:rPr lang="zh-CN" altLang="zh-CN" sz="1600" kern="100" dirty="0">
                          <a:effectLst/>
                        </a:rPr>
                        <a:t>组织形式呆板、老套</a:t>
                      </a:r>
                    </a:p>
                  </a:txBody>
                  <a:tcPr anchor="ctr"/>
                </a:tc>
                <a:tc>
                  <a:txBody>
                    <a:bodyPr/>
                    <a:lstStyle/>
                    <a:p>
                      <a:pPr marL="228600" indent="-228600" algn="l" fontAlgn="auto">
                        <a:lnSpc>
                          <a:spcPct val="130000"/>
                        </a:lnSpc>
                        <a:buFont typeface="Alex Brush" panose="02000400000000000000" charset="0"/>
                        <a:buAutoNum type="arabicPeriod"/>
                      </a:pPr>
                      <a:r>
                        <a:rPr lang="zh-CN" altLang="zh-CN" sz="1600" kern="1200" dirty="0">
                          <a:effectLst/>
                        </a:rPr>
                        <a:t>及时反馈，可以再现分析</a:t>
                      </a:r>
                      <a:endParaRPr lang="en-US" altLang="zh-CN" sz="1600" kern="1200" dirty="0">
                        <a:effectLst/>
                      </a:endParaRPr>
                    </a:p>
                    <a:p>
                      <a:pPr marL="228600" indent="-228600" algn="l" fontAlgn="auto">
                        <a:lnSpc>
                          <a:spcPct val="130000"/>
                        </a:lnSpc>
                        <a:buFont typeface="Alex Brush" panose="02000400000000000000" charset="0"/>
                        <a:buAutoNum type="arabicPeriod"/>
                      </a:pPr>
                      <a:r>
                        <a:rPr lang="zh-CN" altLang="zh-CN" sz="1600" kern="1200" dirty="0">
                          <a:effectLst/>
                        </a:rPr>
                        <a:t>执教者</a:t>
                      </a:r>
                      <a:r>
                        <a:rPr lang="zh-CN" altLang="en-US" sz="1600" kern="1200" dirty="0">
                          <a:effectLst/>
                        </a:rPr>
                        <a:t>可以</a:t>
                      </a:r>
                      <a:r>
                        <a:rPr lang="zh-CN" altLang="zh-CN" sz="1600" kern="1200" dirty="0">
                          <a:effectLst/>
                        </a:rPr>
                        <a:t>作出自我评价</a:t>
                      </a:r>
                      <a:endParaRPr lang="en-US" altLang="zh-CN" sz="1600" kern="1200" dirty="0">
                        <a:effectLst/>
                      </a:endParaRPr>
                    </a:p>
                    <a:p>
                      <a:pPr marL="228600" indent="-228600" algn="l" fontAlgn="auto">
                        <a:lnSpc>
                          <a:spcPct val="130000"/>
                        </a:lnSpc>
                        <a:buFont typeface="Alex Brush" panose="02000400000000000000" charset="0"/>
                        <a:buAutoNum type="arabicPeriod"/>
                      </a:pPr>
                      <a:r>
                        <a:rPr lang="zh-CN" altLang="zh-CN" sz="1600" kern="1200" dirty="0">
                          <a:effectLst/>
                        </a:rPr>
                        <a:t>从具体的比照、</a:t>
                      </a:r>
                      <a:r>
                        <a:rPr lang="zh-CN" altLang="en-US" sz="1600" kern="1200" dirty="0">
                          <a:effectLst/>
                        </a:rPr>
                        <a:t>反思中酝酿新构思</a:t>
                      </a:r>
                      <a:endParaRPr lang="en-US" altLang="zh-CN" sz="1600" kern="1200" dirty="0">
                        <a:effectLst/>
                      </a:endParaRPr>
                    </a:p>
                    <a:p>
                      <a:pPr marL="228600" indent="-228600" algn="l" fontAlgn="auto">
                        <a:lnSpc>
                          <a:spcPct val="130000"/>
                        </a:lnSpc>
                        <a:buFont typeface="Alex Brush" panose="02000400000000000000" charset="0"/>
                        <a:buAutoNum type="arabicPeriod"/>
                      </a:pPr>
                      <a:r>
                        <a:rPr lang="zh-CN" altLang="zh-CN" sz="1600" kern="1200" dirty="0">
                          <a:effectLst/>
                        </a:rPr>
                        <a:t>切口小，容易深入</a:t>
                      </a:r>
                    </a:p>
                  </a:txBody>
                  <a:tcPr anchor="ctr"/>
                </a:tc>
                <a:extLst>
                  <a:ext uri="{0D108BD9-81ED-4DB2-BD59-A6C34878D82A}">
                    <a16:rowId xmlns:a16="http://schemas.microsoft.com/office/drawing/2014/main" val="10001"/>
                  </a:ext>
                </a:extLst>
              </a:tr>
              <a:tr h="556248">
                <a:tc>
                  <a:txBody>
                    <a:bodyPr/>
                    <a:lstStyle/>
                    <a:p>
                      <a:pPr algn="l" fontAlgn="auto">
                        <a:lnSpc>
                          <a:spcPct val="130000"/>
                        </a:lnSpc>
                      </a:pPr>
                      <a:r>
                        <a:rPr lang="zh-CN" altLang="zh-CN" sz="1600" kern="1200" dirty="0">
                          <a:effectLst/>
                        </a:rPr>
                        <a:t>注重于对教材内容的认识，对教学过程的结构、方法、技巧却分析不多</a:t>
                      </a:r>
                    </a:p>
                  </a:txBody>
                  <a:tcPr anchor="ctr"/>
                </a:tc>
                <a:tc>
                  <a:txBody>
                    <a:bodyPr/>
                    <a:lstStyle/>
                    <a:p>
                      <a:pPr algn="l" fontAlgn="auto">
                        <a:lnSpc>
                          <a:spcPct val="130000"/>
                        </a:lnSpc>
                      </a:pPr>
                      <a:r>
                        <a:rPr lang="zh-CN" altLang="zh-CN" sz="1600" kern="1200" dirty="0">
                          <a:effectLst/>
                        </a:rPr>
                        <a:t>比较形而上，落点在传授的形式</a:t>
                      </a:r>
                    </a:p>
                  </a:txBody>
                  <a:tcPr anchor="ctr"/>
                </a:tc>
                <a:extLst>
                  <a:ext uri="{0D108BD9-81ED-4DB2-BD59-A6C34878D82A}">
                    <a16:rowId xmlns:a16="http://schemas.microsoft.com/office/drawing/2014/main" val="10002"/>
                  </a:ext>
                </a:extLst>
              </a:tr>
              <a:tr h="398099">
                <a:tc>
                  <a:txBody>
                    <a:bodyPr/>
                    <a:lstStyle/>
                    <a:p>
                      <a:pPr algn="l" fontAlgn="auto">
                        <a:lnSpc>
                          <a:spcPct val="130000"/>
                        </a:lnSpc>
                      </a:pPr>
                      <a:r>
                        <a:rPr lang="zh-CN" altLang="zh-CN" sz="1600" kern="1200" dirty="0">
                          <a:effectLst/>
                        </a:rPr>
                        <a:t>讲什么</a:t>
                      </a:r>
                    </a:p>
                  </a:txBody>
                  <a:tcPr anchor="ctr"/>
                </a:tc>
                <a:tc>
                  <a:txBody>
                    <a:bodyPr/>
                    <a:lstStyle/>
                    <a:p>
                      <a:pPr algn="l" fontAlgn="auto">
                        <a:lnSpc>
                          <a:spcPct val="130000"/>
                        </a:lnSpc>
                      </a:pPr>
                      <a:r>
                        <a:rPr lang="zh-CN" altLang="zh-CN" sz="1600" kern="1200" dirty="0">
                          <a:effectLst/>
                        </a:rPr>
                        <a:t>怎样讲</a:t>
                      </a:r>
                    </a:p>
                  </a:txBody>
                  <a:tcPr anchor="ctr"/>
                </a:tc>
                <a:extLst>
                  <a:ext uri="{0D108BD9-81ED-4DB2-BD59-A6C34878D82A}">
                    <a16:rowId xmlns:a16="http://schemas.microsoft.com/office/drawing/2014/main" val="10003"/>
                  </a:ext>
                </a:extLst>
              </a:tr>
              <a:tr h="785291">
                <a:tc>
                  <a:txBody>
                    <a:bodyPr/>
                    <a:lstStyle/>
                    <a:p>
                      <a:pPr algn="l" fontAlgn="auto">
                        <a:lnSpc>
                          <a:spcPct val="130000"/>
                        </a:lnSpc>
                      </a:pPr>
                      <a:r>
                        <a:rPr lang="zh-CN" altLang="zh-CN" sz="1600" kern="1200" dirty="0">
                          <a:effectLst/>
                        </a:rPr>
                        <a:t>“教”代替“学”的现象比较多</a:t>
                      </a:r>
                    </a:p>
                  </a:txBody>
                  <a:tcPr anchor="ctr"/>
                </a:tc>
                <a:tc>
                  <a:txBody>
                    <a:bodyPr/>
                    <a:lstStyle/>
                    <a:p>
                      <a:pPr algn="l" fontAlgn="auto">
                        <a:lnSpc>
                          <a:spcPct val="130000"/>
                        </a:lnSpc>
                      </a:pPr>
                      <a:r>
                        <a:rPr lang="zh-CN" altLang="zh-CN" sz="1600" kern="1200" dirty="0">
                          <a:effectLst/>
                        </a:rPr>
                        <a:t>引发学生的兴趣、思考，即调动学生的“内因”作用，去达到吸收知识，运用知识的目的</a:t>
                      </a:r>
                    </a:p>
                  </a:txBody>
                  <a:tcPr anchor="ctr"/>
                </a:tc>
                <a:extLst>
                  <a:ext uri="{0D108BD9-81ED-4DB2-BD59-A6C34878D82A}">
                    <a16:rowId xmlns:a16="http://schemas.microsoft.com/office/drawing/2014/main" val="10004"/>
                  </a:ext>
                </a:extLst>
              </a:tr>
              <a:tr h="846007">
                <a:tc gridSpan="2">
                  <a:txBody>
                    <a:bodyPr/>
                    <a:lstStyle/>
                    <a:p>
                      <a:pPr algn="l" fontAlgn="auto">
                        <a:lnSpc>
                          <a:spcPct val="130000"/>
                        </a:lnSpc>
                      </a:pPr>
                      <a:r>
                        <a:rPr lang="zh-CN" altLang="zh-CN" sz="1600" kern="1200" dirty="0">
                          <a:effectLst/>
                        </a:rPr>
                        <a:t>微格教学是用来教育师范生学习教学技能等上课的基本功， 而微格教研是用来提高专职教师的教学艺术水平，对课堂教学进行精微的解剖，细致的分析研究</a:t>
                      </a:r>
                    </a:p>
                  </a:txBody>
                  <a:tcPr anchor="ctr"/>
                </a:tc>
                <a:tc hMerge="1">
                  <a:txBody>
                    <a:bodyPr/>
                    <a:lstStyle/>
                    <a:p>
                      <a:endParaRPr lang="zh-CN"/>
                    </a:p>
                  </a:txBody>
                  <a:tcPr/>
                </a:tc>
                <a:extLst>
                  <a:ext uri="{0D108BD9-81ED-4DB2-BD59-A6C34878D82A}">
                    <a16:rowId xmlns:a16="http://schemas.microsoft.com/office/drawing/2014/main" val="10005"/>
                  </a:ext>
                </a:extLst>
              </a:tr>
            </a:tbl>
          </a:graphicData>
        </a:graphic>
      </p:graphicFrame>
    </p:spTree>
    <p:custDataLst>
      <p:tags r:id="rId1"/>
    </p:custData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TextBox 1210"/>
          <p:cNvSpPr/>
          <p:nvPr>
            <p:custDataLst>
              <p:tags r:id="rId2"/>
            </p:custDataLst>
          </p:nvPr>
        </p:nvSpPr>
        <p:spPr>
          <a:xfrm>
            <a:off x="815975" y="1649095"/>
            <a:ext cx="10641330" cy="3484245"/>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rPr>
              <a:t>“微格教研”</a:t>
            </a:r>
            <a:r>
              <a:rPr lang="zh-CN" altLang="en-US" sz="2100" b="1" noProof="0" dirty="0">
                <a:ln>
                  <a:noFill/>
                </a:ln>
                <a:solidFill>
                  <a:srgbClr val="F1A268"/>
                </a:solidFill>
                <a:effectLst/>
                <a:uLnTx/>
                <a:uFillTx/>
                <a:latin typeface="The Best Night" panose="02000500000000000000" charset="0"/>
                <a:cs typeface="The Best Night" panose="02000500000000000000" charset="0"/>
                <a:sym typeface="+mn-ea"/>
              </a:rPr>
              <a:t>大致研究以下三类问题：</a:t>
            </a:r>
            <a:endParaRPr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1</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基本教学技能（包括教学语言、板书、讲解、变化、演示、提问等技能）；</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2</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调控教学过程技能（包括导入、强化、组织教学、试误、结束、教学媒体选用等技能）；</a:t>
            </a:r>
          </a:p>
          <a:p>
            <a:pPr indent="539750" algn="l" fontAlgn="auto">
              <a:lnSpc>
                <a:spcPct val="175000"/>
              </a:lnSpc>
              <a:spcBef>
                <a:spcPts val="0"/>
              </a:spcBef>
              <a:buClrTx/>
              <a:buSzTx/>
              <a:buNone/>
            </a:pP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3</a:t>
            </a:r>
            <a:r>
              <a:rPr lang="en-US"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与课堂教学相关的其他问题（包括现代化教育技术的应用、师生相互作用研究、组织合作、评价和反馈、教案编写等）。</a:t>
            </a:r>
          </a:p>
        </p:txBody>
      </p:sp>
      <p:sp>
        <p:nvSpPr>
          <p:cNvPr id="2" name="TextBox 1210"/>
          <p:cNvSpPr/>
          <p:nvPr/>
        </p:nvSpPr>
        <p:spPr>
          <a:xfrm>
            <a:off x="815975" y="1060450"/>
            <a:ext cx="7900670" cy="521970"/>
          </a:xfrm>
          <a:prstGeom prst="rect">
            <a:avLst/>
          </a:prstGeom>
          <a:noFill/>
          <a:ln w="9525">
            <a:noFill/>
            <a:miter/>
          </a:ln>
        </p:spPr>
        <p:txBody>
          <a:bodyPr wrap="square">
            <a:spAutoFit/>
          </a:bodyPr>
          <a:lstStyle/>
          <a:p>
            <a:pPr algn="l">
              <a:buClrTx/>
              <a:buSzTx/>
              <a:buFontTx/>
            </a:pPr>
            <a:r>
              <a:rPr lang="zh-CN" altLang="en-US" sz="28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 促进师资队伍向能力型发展</a:t>
            </a:r>
          </a:p>
        </p:txBody>
      </p:sp>
    </p:spTree>
    <p:custDataLst>
      <p:tags r:id="rId1"/>
    </p:custData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05003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怎样进行“微格教研”？</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1. 确定研究内容</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2</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公开教学</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3</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课后及时反馈评价</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4</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自我观察反省</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5</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重审相应的理论</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6</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修改创新再现</a:t>
            </a:r>
          </a:p>
        </p:txBody>
      </p:sp>
    </p:spTree>
    <p:custDataLst>
      <p:tags r:id="rId1"/>
    </p:custData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4050030"/>
          </a:xfrm>
          <a:prstGeom prst="rect">
            <a:avLst/>
          </a:prstGeom>
          <a:noFill/>
          <a:ln w="9525">
            <a:noFill/>
            <a:miter/>
          </a:ln>
        </p:spPr>
        <p:txBody>
          <a:bodyPr wrap="square">
            <a:spAutoFit/>
          </a:bodyPr>
          <a:lstStyle/>
          <a:p>
            <a:pPr indent="539750" algn="l" fontAlgn="auto">
              <a:lnSpc>
                <a:spcPct val="175000"/>
              </a:lnSpc>
              <a:spcBef>
                <a:spcPts val="0"/>
              </a:spcBef>
              <a:buClrTx/>
              <a:buSzTx/>
              <a:buNone/>
            </a:pPr>
            <a:r>
              <a:rPr lang="en-US" altLang="zh-CN" sz="2100" b="1" dirty="0">
                <a:solidFill>
                  <a:srgbClr val="F1A268"/>
                </a:solidFill>
                <a:effectLst/>
                <a:latin typeface="微软雅黑" panose="020B0503020204020204" pitchFamily="34" charset="-122"/>
                <a:ea typeface="微软雅黑" panose="020B0503020204020204" pitchFamily="34" charset="-122"/>
                <a:cs typeface="微软雅黑" panose="020B0503020204020204" pitchFamily="34" charset="-122"/>
              </a:rPr>
              <a:t>微格教研在运行的过程中具有六个优点：</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1</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实践性强</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2</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目标集中</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3</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切口较小</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4</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反馈及时</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5</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自我观察</a:t>
            </a:r>
          </a:p>
          <a:p>
            <a:pPr indent="539750" algn="l" fontAlgn="auto">
              <a:lnSpc>
                <a:spcPct val="175000"/>
              </a:lnSpc>
              <a:spcBef>
                <a:spcPts val="0"/>
              </a:spcBef>
              <a:buClrTx/>
              <a:buSzTx/>
              <a:buNone/>
            </a:pP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6</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rPr>
              <a:t>利于创新</a:t>
            </a:r>
          </a:p>
        </p:txBody>
      </p:sp>
    </p:spTree>
    <p:custDataLst>
      <p:tags r:id="rId1"/>
    </p:custDataLst>
  </p:cSld>
  <p:clrMapOvr>
    <a:masterClrMapping/>
  </p:clrMapOvr>
  <p:transition spd="med">
    <p:pull/>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1210"/>
          <p:cNvSpPr/>
          <p:nvPr>
            <p:custDataLst>
              <p:tags r:id="rId2"/>
            </p:custDataLst>
          </p:nvPr>
        </p:nvSpPr>
        <p:spPr>
          <a:xfrm>
            <a:off x="815975" y="1096645"/>
            <a:ext cx="10598568" cy="3630930"/>
          </a:xfrm>
          <a:prstGeom prst="rect">
            <a:avLst/>
          </a:prstGeom>
          <a:noFill/>
          <a:ln w="9525">
            <a:noFill/>
            <a:miter/>
          </a:ln>
        </p:spPr>
        <p:txBody>
          <a:bodyPr wrap="square">
            <a:spAutoFit/>
          </a:bodyPr>
          <a:lstStyle/>
          <a:p>
            <a:pPr marL="285750" indent="-285750">
              <a:lnSpc>
                <a:spcPct val="200000"/>
              </a:lnSpc>
              <a:spcAft>
                <a:spcPts val="1200"/>
              </a:spcAft>
              <a:buFont typeface="Arial" panose="020B0604020202020204" pitchFamily="34" charset="0"/>
              <a:buChar char="•"/>
            </a:pPr>
            <a:r>
              <a:rPr lang="zh-CN" altLang="en-US" sz="2100" b="1" dirty="0">
                <a:solidFill>
                  <a:srgbClr val="F1A268"/>
                </a:solidFill>
                <a:latin typeface="+mn-ea"/>
                <a:cs typeface="The Best Night" panose="02000500000000000000" charset="0"/>
                <a:sym typeface="+mn-ea"/>
              </a:rPr>
              <a:t>青年教师：</a:t>
            </a:r>
            <a:r>
              <a:rPr lang="zh-CN" altLang="en-US" sz="2100" noProof="0" dirty="0">
                <a:ln>
                  <a:noFill/>
                </a:ln>
                <a:solidFill>
                  <a:prstClr val="black"/>
                </a:solidFill>
                <a:effectLst/>
                <a:uLnTx/>
                <a:uFillTx/>
                <a:latin typeface="+mn-ea"/>
                <a:cs typeface="The Best Night" panose="02000500000000000000" charset="0"/>
                <a:sym typeface="+mn-ea"/>
              </a:rPr>
              <a:t>运用微格教研，结合教与学中有关的理论来进行研究探讨，可以缩短成熟的进程，克服“高原反应”，</a:t>
            </a:r>
            <a:r>
              <a:rPr lang="zh-CN" altLang="en-US" sz="2100" dirty="0">
                <a:solidFill>
                  <a:prstClr val="black"/>
                </a:solidFill>
                <a:latin typeface="+mn-ea"/>
                <a:cs typeface="The Best Night" panose="02000500000000000000" charset="0"/>
                <a:sym typeface="+mn-ea"/>
              </a:rPr>
              <a:t>加速教学能力的提高。</a:t>
            </a:r>
            <a:endParaRPr kumimoji="0" lang="zh-CN" altLang="en-US" sz="2100" b="0" i="0" u="none" strike="noStrike" kern="1200" cap="none" spc="0" normalizeH="0" baseline="0" noProof="0" dirty="0">
              <a:ln>
                <a:noFill/>
              </a:ln>
              <a:solidFill>
                <a:prstClr val="black"/>
              </a:solidFill>
              <a:effectLst/>
              <a:uLnTx/>
              <a:uFillTx/>
              <a:latin typeface="+mn-ea"/>
              <a:cs typeface="The Best Night" panose="02000500000000000000" charset="0"/>
            </a:endParaRPr>
          </a:p>
          <a:p>
            <a:pPr marL="285750" indent="-285750">
              <a:lnSpc>
                <a:spcPct val="200000"/>
              </a:lnSpc>
              <a:spcAft>
                <a:spcPts val="1200"/>
              </a:spcAft>
              <a:buFont typeface="Arial" panose="020B0604020202020204" pitchFamily="34" charset="0"/>
              <a:buChar char="•"/>
            </a:pPr>
            <a:r>
              <a:rPr lang="zh-CN" altLang="en-US" sz="2100" b="1" dirty="0">
                <a:solidFill>
                  <a:srgbClr val="F1A268"/>
                </a:solidFill>
                <a:latin typeface="+mn-ea"/>
                <a:cs typeface="The Best Night" panose="02000500000000000000" charset="0"/>
                <a:sym typeface="+mn-ea"/>
              </a:rPr>
              <a:t>中老年教师：</a:t>
            </a:r>
            <a:r>
              <a:rPr lang="zh-CN" altLang="en-US" sz="2100" noProof="0" dirty="0">
                <a:ln>
                  <a:noFill/>
                </a:ln>
                <a:solidFill>
                  <a:prstClr val="black"/>
                </a:solidFill>
                <a:effectLst/>
                <a:uLnTx/>
                <a:uFillTx/>
                <a:latin typeface="+mn-ea"/>
                <a:cs typeface="The Best Night" panose="02000500000000000000" charset="0"/>
                <a:sym typeface="+mn-ea"/>
              </a:rPr>
              <a:t>微格教研则可提炼特点，精化教学，加速形成自己的教学风格</a:t>
            </a:r>
            <a:endParaRPr kumimoji="0" lang="zh-CN" altLang="en-US" sz="2100" b="0" i="0" u="none" strike="noStrike" kern="1200" cap="none" spc="0" normalizeH="0" baseline="0" noProof="0" dirty="0">
              <a:ln>
                <a:noFill/>
              </a:ln>
              <a:solidFill>
                <a:prstClr val="black"/>
              </a:solidFill>
              <a:effectLst/>
              <a:uLnTx/>
              <a:uFillTx/>
              <a:latin typeface="+mn-ea"/>
              <a:cs typeface="The Best Night" panose="02000500000000000000" charset="0"/>
            </a:endParaRPr>
          </a:p>
          <a:p>
            <a:pPr marL="285750" indent="-285750">
              <a:lnSpc>
                <a:spcPct val="200000"/>
              </a:lnSpc>
              <a:spcAft>
                <a:spcPts val="1200"/>
              </a:spcAft>
              <a:buFont typeface="Arial" panose="020B0604020202020204" pitchFamily="34" charset="0"/>
              <a:buChar char="•"/>
            </a:pPr>
            <a:r>
              <a:rPr lang="zh-CN" altLang="en-US" sz="2100" b="1" dirty="0">
                <a:solidFill>
                  <a:srgbClr val="F1A268"/>
                </a:solidFill>
                <a:latin typeface="+mn-ea"/>
                <a:cs typeface="The Best Night" panose="02000500000000000000" charset="0"/>
                <a:sym typeface="+mn-ea"/>
              </a:rPr>
              <a:t>教研组集体：</a:t>
            </a:r>
            <a:r>
              <a:rPr lang="zh-CN" altLang="en-US" sz="2100" noProof="0" dirty="0">
                <a:ln>
                  <a:noFill/>
                </a:ln>
                <a:solidFill>
                  <a:prstClr val="black"/>
                </a:solidFill>
                <a:effectLst/>
                <a:uLnTx/>
                <a:uFillTx/>
                <a:latin typeface="+mn-ea"/>
                <a:cs typeface="The Best Night" panose="02000500000000000000" charset="0"/>
                <a:sym typeface="+mn-ea"/>
              </a:rPr>
              <a:t>运用微格教研，教师能在一些教学基本问题方面达成一定程度的共识，并形成一定质量的教学理念。</a:t>
            </a:r>
            <a:endParaRPr lang="en-US" altLang="zh-CN" sz="2100" dirty="0">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grpSp>
        <p:nvGrpSpPr>
          <p:cNvPr id="52" name="PA-组合 498"/>
          <p:cNvGrpSpPr/>
          <p:nvPr>
            <p:custDataLst>
              <p:tags r:id="rId2"/>
            </p:custDataLst>
          </p:nvPr>
        </p:nvGrpSpPr>
        <p:grpSpPr>
          <a:xfrm rot="10800000">
            <a:off x="8798220" y="807794"/>
            <a:ext cx="2612000" cy="605400"/>
            <a:chOff x="155575" y="560900"/>
            <a:chExt cx="2612000" cy="605400"/>
          </a:xfrm>
          <a:solidFill>
            <a:srgbClr val="FDC065"/>
          </a:solidFill>
        </p:grpSpPr>
        <p:sp>
          <p:nvSpPr>
            <p:cNvPr id="53" name="PA-椭圆 524"/>
            <p:cNvSpPr/>
            <p:nvPr>
              <p:custDataLst>
                <p:tags r:id="rId4"/>
              </p:custDataLst>
            </p:nvPr>
          </p:nvSpPr>
          <p:spPr>
            <a:xfrm>
              <a:off x="155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椭圆 525"/>
            <p:cNvSpPr/>
            <p:nvPr>
              <p:custDataLst>
                <p:tags r:id="rId5"/>
              </p:custDataLst>
            </p:nvPr>
          </p:nvSpPr>
          <p:spPr>
            <a:xfrm>
              <a:off x="409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椭圆 526"/>
            <p:cNvSpPr/>
            <p:nvPr>
              <p:custDataLst>
                <p:tags r:id="rId6"/>
              </p:custDataLst>
            </p:nvPr>
          </p:nvSpPr>
          <p:spPr>
            <a:xfrm>
              <a:off x="663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椭圆 527"/>
            <p:cNvSpPr/>
            <p:nvPr>
              <p:custDataLst>
                <p:tags r:id="rId7"/>
              </p:custDataLst>
            </p:nvPr>
          </p:nvSpPr>
          <p:spPr>
            <a:xfrm>
              <a:off x="917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椭圆 528"/>
            <p:cNvSpPr/>
            <p:nvPr>
              <p:custDataLst>
                <p:tags r:id="rId8"/>
              </p:custDataLst>
            </p:nvPr>
          </p:nvSpPr>
          <p:spPr>
            <a:xfrm>
              <a:off x="1171575" y="560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椭圆 529"/>
            <p:cNvSpPr/>
            <p:nvPr>
              <p:custDataLst>
                <p:tags r:id="rId9"/>
              </p:custDataLst>
            </p:nvPr>
          </p:nvSpPr>
          <p:spPr>
            <a:xfrm>
              <a:off x="15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PA-椭圆 530"/>
            <p:cNvSpPr/>
            <p:nvPr>
              <p:custDataLst>
                <p:tags r:id="rId10"/>
              </p:custDataLst>
            </p:nvPr>
          </p:nvSpPr>
          <p:spPr>
            <a:xfrm>
              <a:off x="40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椭圆 531"/>
            <p:cNvSpPr/>
            <p:nvPr>
              <p:custDataLst>
                <p:tags r:id="rId11"/>
              </p:custDataLst>
            </p:nvPr>
          </p:nvSpPr>
          <p:spPr>
            <a:xfrm>
              <a:off x="66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椭圆 532"/>
            <p:cNvSpPr/>
            <p:nvPr>
              <p:custDataLst>
                <p:tags r:id="rId12"/>
              </p:custDataLst>
            </p:nvPr>
          </p:nvSpPr>
          <p:spPr>
            <a:xfrm>
              <a:off x="917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椭圆 533"/>
            <p:cNvSpPr/>
            <p:nvPr>
              <p:custDataLst>
                <p:tags r:id="rId13"/>
              </p:custDataLst>
            </p:nvPr>
          </p:nvSpPr>
          <p:spPr>
            <a:xfrm>
              <a:off x="1171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椭圆 534"/>
            <p:cNvSpPr/>
            <p:nvPr>
              <p:custDataLst>
                <p:tags r:id="rId14"/>
              </p:custDataLst>
            </p:nvPr>
          </p:nvSpPr>
          <p:spPr>
            <a:xfrm>
              <a:off x="1425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椭圆 535"/>
            <p:cNvSpPr/>
            <p:nvPr>
              <p:custDataLst>
                <p:tags r:id="rId15"/>
              </p:custDataLst>
            </p:nvPr>
          </p:nvSpPr>
          <p:spPr>
            <a:xfrm>
              <a:off x="1679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A-椭圆 536"/>
            <p:cNvSpPr/>
            <p:nvPr>
              <p:custDataLst>
                <p:tags r:id="rId16"/>
              </p:custDataLst>
            </p:nvPr>
          </p:nvSpPr>
          <p:spPr>
            <a:xfrm>
              <a:off x="1933575" y="8149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椭圆 537"/>
            <p:cNvSpPr/>
            <p:nvPr>
              <p:custDataLst>
                <p:tags r:id="rId17"/>
              </p:custDataLst>
            </p:nvPr>
          </p:nvSpPr>
          <p:spPr>
            <a:xfrm>
              <a:off x="15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A-椭圆 538"/>
            <p:cNvSpPr/>
            <p:nvPr>
              <p:custDataLst>
                <p:tags r:id="rId18"/>
              </p:custDataLst>
            </p:nvPr>
          </p:nvSpPr>
          <p:spPr>
            <a:xfrm>
              <a:off x="40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椭圆 539"/>
            <p:cNvSpPr/>
            <p:nvPr>
              <p:custDataLst>
                <p:tags r:id="rId19"/>
              </p:custDataLst>
            </p:nvPr>
          </p:nvSpPr>
          <p:spPr>
            <a:xfrm>
              <a:off x="66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椭圆 540"/>
            <p:cNvSpPr/>
            <p:nvPr>
              <p:custDataLst>
                <p:tags r:id="rId20"/>
              </p:custDataLst>
            </p:nvPr>
          </p:nvSpPr>
          <p:spPr>
            <a:xfrm>
              <a:off x="91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椭圆 541"/>
            <p:cNvSpPr/>
            <p:nvPr>
              <p:custDataLst>
                <p:tags r:id="rId21"/>
              </p:custDataLst>
            </p:nvPr>
          </p:nvSpPr>
          <p:spPr>
            <a:xfrm>
              <a:off x="117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椭圆 542"/>
            <p:cNvSpPr/>
            <p:nvPr>
              <p:custDataLst>
                <p:tags r:id="rId22"/>
              </p:custDataLst>
            </p:nvPr>
          </p:nvSpPr>
          <p:spPr>
            <a:xfrm>
              <a:off x="142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A-椭圆 543"/>
            <p:cNvSpPr/>
            <p:nvPr>
              <p:custDataLst>
                <p:tags r:id="rId23"/>
              </p:custDataLst>
            </p:nvPr>
          </p:nvSpPr>
          <p:spPr>
            <a:xfrm>
              <a:off x="1679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椭圆 544"/>
            <p:cNvSpPr/>
            <p:nvPr>
              <p:custDataLst>
                <p:tags r:id="rId24"/>
              </p:custDataLst>
            </p:nvPr>
          </p:nvSpPr>
          <p:spPr>
            <a:xfrm>
              <a:off x="1933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椭圆 545"/>
            <p:cNvSpPr/>
            <p:nvPr>
              <p:custDataLst>
                <p:tags r:id="rId25"/>
              </p:custDataLst>
            </p:nvPr>
          </p:nvSpPr>
          <p:spPr>
            <a:xfrm>
              <a:off x="2187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椭圆 546"/>
            <p:cNvSpPr/>
            <p:nvPr>
              <p:custDataLst>
                <p:tags r:id="rId26"/>
              </p:custDataLst>
            </p:nvPr>
          </p:nvSpPr>
          <p:spPr>
            <a:xfrm>
              <a:off x="2441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PA-椭圆 547"/>
            <p:cNvSpPr/>
            <p:nvPr>
              <p:custDataLst>
                <p:tags r:id="rId27"/>
              </p:custDataLst>
            </p:nvPr>
          </p:nvSpPr>
          <p:spPr>
            <a:xfrm>
              <a:off x="2695575" y="1094300"/>
              <a:ext cx="72000" cy="72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366520" y="1090930"/>
            <a:ext cx="2790825" cy="811530"/>
            <a:chOff x="2044701" y="2097215"/>
            <a:chExt cx="3886200" cy="1130782"/>
          </a:xfrm>
        </p:grpSpPr>
        <p:grpSp>
          <p:nvGrpSpPr>
            <p:cNvPr id="67" name="组合 66"/>
            <p:cNvGrpSpPr/>
            <p:nvPr/>
          </p:nvGrpSpPr>
          <p:grpSpPr>
            <a:xfrm>
              <a:off x="2044701" y="2097215"/>
              <a:ext cx="3886200" cy="1130782"/>
              <a:chOff x="2044701" y="2097215"/>
              <a:chExt cx="3886200" cy="1130782"/>
            </a:xfrm>
          </p:grpSpPr>
          <p:sp>
            <p:nvSpPr>
              <p:cNvPr id="69" name="椭圆 68"/>
              <p:cNvSpPr/>
              <p:nvPr/>
            </p:nvSpPr>
            <p:spPr>
              <a:xfrm>
                <a:off x="5552097" y="2097215"/>
                <a:ext cx="368300" cy="3683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2637688" y="3012097"/>
                <a:ext cx="215900" cy="215900"/>
              </a:xfrm>
              <a:prstGeom prst="ellipse">
                <a:avLst/>
              </a:prstGeom>
              <a:gradFill flip="none" rotWithShape="1">
                <a:gsLst>
                  <a:gs pos="0">
                    <a:srgbClr val="FEC02D"/>
                  </a:gs>
                  <a:gs pos="70000">
                    <a:srgbClr val="FE9B20"/>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矩形: 圆角 70"/>
              <p:cNvSpPr/>
              <p:nvPr/>
            </p:nvSpPr>
            <p:spPr>
              <a:xfrm>
                <a:off x="2044701" y="2192564"/>
                <a:ext cx="3886200" cy="918936"/>
              </a:xfrm>
              <a:prstGeom prst="roundRect">
                <a:avLst>
                  <a:gd name="adj" fmla="val 50000"/>
                </a:avLst>
              </a:prstGeom>
              <a:blipFill dpi="0" rotWithShape="1">
                <a:blip r:embed="rId29">
                  <a:extLst>
                    <a:ext uri="{BEBA8EAE-BF5A-486C-A8C5-ECC9F3942E4B}">
                      <a14:imgProps xmlns:a14="http://schemas.microsoft.com/office/drawing/2010/main">
                        <a14:imgLayer r:embed="rId30">
                          <a14:imgEffect>
                            <a14:artisticBlur radius="20"/>
                          </a14:imgEffect>
                          <a14:imgEffect>
                            <a14:brightnessContrast bright="5000"/>
                          </a14:imgEffect>
                        </a14:imgLayer>
                      </a14:imgProps>
                    </a:ext>
                  </a:extLst>
                </a:blip>
                <a:srcRect/>
                <a:stretch>
                  <a:fillRect l="-52614" t="-238598" r="-161111" b="-407700"/>
                </a:stretch>
              </a:blipFill>
              <a:ln>
                <a:noFill/>
              </a:ln>
              <a:effectLst>
                <a:outerShdw blurRad="152400" dist="88900" dir="5400000"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p>
            </p:txBody>
          </p:sp>
        </p:grpSp>
        <p:sp>
          <p:nvSpPr>
            <p:cNvPr id="68" name="文本框 67"/>
            <p:cNvSpPr txBox="1"/>
            <p:nvPr/>
          </p:nvSpPr>
          <p:spPr>
            <a:xfrm>
              <a:off x="2744900" y="2264451"/>
              <a:ext cx="2456180" cy="727310"/>
            </a:xfrm>
            <a:prstGeom prst="rect">
              <a:avLst/>
            </a:prstGeom>
            <a:noFill/>
          </p:spPr>
          <p:txBody>
            <a:bodyPr wrap="square" rtlCol="0">
              <a:spAutoFit/>
            </a:bodyPr>
            <a:lstStyle/>
            <a:p>
              <a:pPr algn="ctr"/>
              <a:r>
                <a:rPr lang="zh-CN" altLang="en-US" sz="2800" b="1" dirty="0">
                  <a:solidFill>
                    <a:srgbClr val="EE8844"/>
                  </a:solidFill>
                  <a:latin typeface="微软雅黑" panose="020B0503020204020204" pitchFamily="34" charset="-122"/>
                  <a:ea typeface="微软雅黑" panose="020B0503020204020204" pitchFamily="34" charset="-122"/>
                </a:rPr>
                <a:t>讨论题</a:t>
              </a:r>
            </a:p>
          </p:txBody>
        </p:sp>
      </p:grpSp>
      <p:sp>
        <p:nvSpPr>
          <p:cNvPr id="10" name="TextBox 1210"/>
          <p:cNvSpPr/>
          <p:nvPr>
            <p:custDataLst>
              <p:tags r:id="rId3"/>
            </p:custDataLst>
          </p:nvPr>
        </p:nvSpPr>
        <p:spPr>
          <a:xfrm>
            <a:off x="1276708" y="2157095"/>
            <a:ext cx="9954883" cy="3867405"/>
          </a:xfrm>
          <a:prstGeom prst="rect">
            <a:avLst/>
          </a:prstGeom>
          <a:noFill/>
          <a:ln w="9525">
            <a:noFill/>
            <a:miter/>
          </a:ln>
        </p:spPr>
        <p:txBody>
          <a:bodyPr wrap="square">
            <a:spAutoFit/>
          </a:bodyPr>
          <a:lstStyle/>
          <a:p>
            <a:pPr indent="504190" algn="l" fontAlgn="auto">
              <a:lnSpc>
                <a:spcPct val="150000"/>
              </a:lnSpc>
              <a:buFont typeface="Alex Brush" panose="02000400000000000000" charset="0"/>
              <a:buNone/>
            </a:pPr>
            <a:r>
              <a:rPr sz="20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请参阅《校内教研活动亟待改革》一文，结合本节的学习，展开微格教研的讨论。</a:t>
            </a:r>
          </a:p>
          <a:p>
            <a:pPr indent="504190" algn="l" fontAlgn="auto">
              <a:lnSpc>
                <a:spcPct val="150000"/>
              </a:lnSpc>
              <a:buFont typeface="Alex Brush" panose="02000400000000000000" charset="0"/>
              <a:buNone/>
            </a:pPr>
            <a:r>
              <a:rPr sz="20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内容缺乏新意形式呆板老套</a:t>
            </a:r>
          </a:p>
          <a:p>
            <a:pPr indent="504190" algn="ctr" fontAlgn="auto">
              <a:lnSpc>
                <a:spcPct val="200000"/>
              </a:lnSpc>
              <a:buFont typeface="Alex Brush" panose="02000400000000000000" charset="0"/>
              <a:buNone/>
            </a:pPr>
            <a:r>
              <a:rPr sz="2000" dirty="0">
                <a:solidFill>
                  <a:schemeClr val="dk1"/>
                </a:solidFill>
                <a:effectLst/>
                <a:latin typeface="微软雅黑" panose="020B0503020204020204" pitchFamily="34" charset="-122"/>
                <a:ea typeface="微软雅黑" panose="020B0503020204020204" pitchFamily="34" charset="-122"/>
                <a:cs typeface="Times New Roman" panose="02020603050405020304" pitchFamily="18" charset="0"/>
                <a:sym typeface="+mn-ea"/>
              </a:rPr>
              <a:t>校内教研活动亟待改革</a:t>
            </a:r>
          </a:p>
          <a:p>
            <a:pPr indent="504190" algn="l" fontAlgn="auto">
              <a:lnSpc>
                <a:spcPct val="150000"/>
              </a:lnSpc>
              <a:buFont typeface="Alex Brush" panose="02000400000000000000" charset="0"/>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文汇报》记者苏军）校内教研活动，是教师经常采用的学习方式，然而实际效果却往往不尽如人意。本市一项专项抽样调查显示：只有8%的教师认为参加教研活动“有效”，而对参与面小得多的“观摩教育活动”认为“有效”的高达76%。教育界有关人士指出，要从内容和形式上对传统的教研活动进行改革，使之在提高教师业务水平上起到应有作用，发挥更大效益。</a:t>
            </a:r>
          </a:p>
        </p:txBody>
      </p:sp>
    </p:spTree>
    <p:custDataLst>
      <p:tags r:id="rId1"/>
    </p:custData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0" y="1"/>
            <a:ext cx="12191999" cy="6858000"/>
            <a:chOff x="0" y="1"/>
            <a:chExt cx="12191999" cy="6858000"/>
          </a:xfrm>
          <a:solidFill>
            <a:srgbClr val="378653"/>
          </a:solidFill>
        </p:grpSpPr>
        <p:sp>
          <p:nvSpPr>
            <p:cNvPr id="2" name="任意多边形: 形状 27"/>
            <p:cNvSpPr/>
            <p:nvPr/>
          </p:nvSpPr>
          <p:spPr>
            <a:xfrm>
              <a:off x="7651658" y="1"/>
              <a:ext cx="4540341" cy="4904453"/>
            </a:xfrm>
            <a:custGeom>
              <a:avLst/>
              <a:gdLst>
                <a:gd name="connsiteX0" fmla="*/ 3114517 w 4540341"/>
                <a:gd name="connsiteY0" fmla="*/ 0 h 4904453"/>
                <a:gd name="connsiteX1" fmla="*/ 4540341 w 4540341"/>
                <a:gd name="connsiteY1" fmla="*/ 0 h 4904453"/>
                <a:gd name="connsiteX2" fmla="*/ 4540341 w 4540341"/>
                <a:gd name="connsiteY2" fmla="*/ 4465497 h 4904453"/>
                <a:gd name="connsiteX3" fmla="*/ 4279493 w 4540341"/>
                <a:gd name="connsiteY3" fmla="*/ 4579478 h 4904453"/>
                <a:gd name="connsiteX4" fmla="*/ 1303310 w 4540341"/>
                <a:gd name="connsiteY4" fmla="*/ 4664624 h 4904453"/>
                <a:gd name="connsiteX5" fmla="*/ 102226 w 4540341"/>
                <a:gd name="connsiteY5" fmla="*/ 2086574 h 4904453"/>
                <a:gd name="connsiteX6" fmla="*/ 2884890 w 4540341"/>
                <a:gd name="connsiteY6" fmla="*/ 405425 h 4904453"/>
                <a:gd name="connsiteX7" fmla="*/ 3103846 w 4540341"/>
                <a:gd name="connsiteY7" fmla="*/ 30292 h 4904453"/>
                <a:gd name="connsiteX8" fmla="*/ 3114517 w 4540341"/>
                <a:gd name="connsiteY8" fmla="*/ 0 h 49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0341" h="4904453">
                  <a:moveTo>
                    <a:pt x="3114517" y="0"/>
                  </a:moveTo>
                  <a:lnTo>
                    <a:pt x="4540341" y="0"/>
                  </a:lnTo>
                  <a:lnTo>
                    <a:pt x="4540341" y="4465497"/>
                  </a:lnTo>
                  <a:lnTo>
                    <a:pt x="4279493" y="4579478"/>
                  </a:lnTo>
                  <a:cubicBezTo>
                    <a:pt x="3225582" y="4987858"/>
                    <a:pt x="2017993" y="5005771"/>
                    <a:pt x="1303310" y="4664624"/>
                  </a:cubicBezTo>
                  <a:cubicBezTo>
                    <a:pt x="32763" y="4058141"/>
                    <a:pt x="-161371" y="2796441"/>
                    <a:pt x="102226" y="2086574"/>
                  </a:cubicBezTo>
                  <a:cubicBezTo>
                    <a:pt x="365823" y="1376708"/>
                    <a:pt x="2368338" y="1064565"/>
                    <a:pt x="2884890" y="405425"/>
                  </a:cubicBezTo>
                  <a:cubicBezTo>
                    <a:pt x="2981743" y="281836"/>
                    <a:pt x="3052555" y="157257"/>
                    <a:pt x="3103846" y="30292"/>
                  </a:cubicBezTo>
                  <a:lnTo>
                    <a:pt x="3114517"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任意多边形: 形状 28"/>
            <p:cNvSpPr/>
            <p:nvPr/>
          </p:nvSpPr>
          <p:spPr>
            <a:xfrm>
              <a:off x="0" y="3445778"/>
              <a:ext cx="3149276" cy="3412223"/>
            </a:xfrm>
            <a:custGeom>
              <a:avLst/>
              <a:gdLst>
                <a:gd name="connsiteX0" fmla="*/ 0 w 3149276"/>
                <a:gd name="connsiteY0" fmla="*/ 0 h 3412223"/>
                <a:gd name="connsiteX1" fmla="*/ 35834 w 3149276"/>
                <a:gd name="connsiteY1" fmla="*/ 32653 h 3412223"/>
                <a:gd name="connsiteX2" fmla="*/ 442452 w 3149276"/>
                <a:gd name="connsiteY2" fmla="*/ 359307 h 3412223"/>
                <a:gd name="connsiteX3" fmla="*/ 2802194 w 3149276"/>
                <a:gd name="connsiteY3" fmla="*/ 1804649 h 3412223"/>
                <a:gd name="connsiteX4" fmla="*/ 3145439 w 3149276"/>
                <a:gd name="connsiteY4" fmla="*/ 3307547 h 3412223"/>
                <a:gd name="connsiteX5" fmla="*/ 3134616 w 3149276"/>
                <a:gd name="connsiteY5" fmla="*/ 3412223 h 3412223"/>
                <a:gd name="connsiteX6" fmla="*/ 0 w 3149276"/>
                <a:gd name="connsiteY6" fmla="*/ 3412223 h 3412223"/>
                <a:gd name="connsiteX7" fmla="*/ 0 w 3149276"/>
                <a:gd name="connsiteY7" fmla="*/ 0 h 341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9276" h="3412223">
                  <a:moveTo>
                    <a:pt x="0" y="0"/>
                  </a:moveTo>
                  <a:lnTo>
                    <a:pt x="35834" y="32653"/>
                  </a:lnTo>
                  <a:cubicBezTo>
                    <a:pt x="157163" y="138849"/>
                    <a:pt x="291281" y="247465"/>
                    <a:pt x="442452" y="359307"/>
                  </a:cubicBezTo>
                  <a:cubicBezTo>
                    <a:pt x="1047136" y="806675"/>
                    <a:pt x="2438401" y="1140972"/>
                    <a:pt x="2802194" y="1804649"/>
                  </a:cubicBezTo>
                  <a:cubicBezTo>
                    <a:pt x="3006828" y="2177968"/>
                    <a:pt x="3177241" y="2769055"/>
                    <a:pt x="3145439" y="3307547"/>
                  </a:cubicBezTo>
                  <a:lnTo>
                    <a:pt x="3134616" y="3412223"/>
                  </a:lnTo>
                  <a:lnTo>
                    <a:pt x="0" y="3412223"/>
                  </a:lnTo>
                  <a:lnTo>
                    <a:pt x="0" y="0"/>
                  </a:lnTo>
                  <a:close/>
                </a:path>
              </a:pathLst>
            </a:custGeom>
            <a:solidFill>
              <a:srgbClr val="FDC0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0" name="矩形: 圆角 19"/>
          <p:cNvSpPr/>
          <p:nvPr/>
        </p:nvSpPr>
        <p:spPr>
          <a:xfrm>
            <a:off x="521335" y="540385"/>
            <a:ext cx="11149965" cy="5810885"/>
          </a:xfrm>
          <a:prstGeom prst="roundRect">
            <a:avLst>
              <a:gd name="adj" fmla="val 3336"/>
            </a:avLst>
          </a:prstGeom>
          <a:solidFill>
            <a:schemeClr val="bg1"/>
          </a:solidFill>
          <a:ln>
            <a:noFill/>
          </a:ln>
          <a:effectLst>
            <a:outerShdw blurRad="3175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BB48C"/>
              </a:solidFill>
            </a:endParaRPr>
          </a:p>
        </p:txBody>
      </p:sp>
      <p:sp>
        <p:nvSpPr>
          <p:cNvPr id="10" name="TextBox 1210"/>
          <p:cNvSpPr/>
          <p:nvPr>
            <p:custDataLst>
              <p:tags r:id="rId2"/>
            </p:custDataLst>
          </p:nvPr>
        </p:nvSpPr>
        <p:spPr>
          <a:xfrm>
            <a:off x="1250950" y="660400"/>
            <a:ext cx="9832975" cy="5631180"/>
          </a:xfrm>
          <a:prstGeom prst="rect">
            <a:avLst/>
          </a:prstGeom>
          <a:noFill/>
          <a:ln w="9525">
            <a:noFill/>
            <a:miter/>
          </a:ln>
        </p:spPr>
        <p:txBody>
          <a:bodyPr wrap="square">
            <a:spAutoFit/>
          </a:bodyPr>
          <a:lstStyle/>
          <a:p>
            <a:pPr indent="504190" algn="l" fontAlgn="auto">
              <a:lnSpc>
                <a:spcPct val="150000"/>
              </a:lnSpc>
              <a:buFont typeface="Alex Brush" panose="02000400000000000000" charset="0"/>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这项对闸北区12所幼儿园的教师学习情况进行的抽样调查表明，教师经常采用的学习方式与教师认定的对提高专业水平有效的学习方式，存在着明显的落差。被调查的教师认定“对提高专业水平有效的学习方式”，依次排列为“观摩活动”、“书刊杂志”、“报告讲座”、“教研活动”、“教育科研”和“教育笔记”，其中“观摩活动”被认为“有效”的达76%，其余各项都超不过15%。这也就是说，花费时间最多和组织色彩越浓的一些学习方式，实际效果并不呈正比例。</a:t>
            </a:r>
          </a:p>
          <a:p>
            <a:pPr indent="504190" algn="l" fontAlgn="auto">
              <a:lnSpc>
                <a:spcPct val="150000"/>
              </a:lnSpc>
              <a:buFont typeface="Alex Brush" panose="02000400000000000000" charset="0"/>
              <a:buNone/>
            </a:pPr>
            <a:r>
              <a:rPr sz="2000" dirty="0">
                <a:solidFill>
                  <a:schemeClr val="dk1"/>
                </a:solidFill>
                <a:effectLst/>
                <a:latin typeface="楷体" panose="02010609060101010101" charset="-122"/>
                <a:ea typeface="楷体" panose="02010609060101010101" charset="-122"/>
                <a:cs typeface="楷体" panose="02010609060101010101" charset="-122"/>
                <a:sym typeface="+mn-ea"/>
              </a:rPr>
              <a:t>据分析，教研活动效果不佳与活动的内容缺乏新意、深意和组织形式的呆板、老套有关。据了解，教研活动作为传统的组织教师交流信息、进行学习的方式，绝大多数学校从制度上和时间上作了保证，教师参加的频率较高，但由于陈式化，在内容上缺少具有吸引力的新鲜成分，活动拘泥于单一的座谈形式，时间一长便渐渐失去了本身的魅力。有的教研活动，话题东拉西扯，名不副实，流于形式，不少教师将参加教研活动作为一种负担。</a:t>
            </a:r>
          </a:p>
        </p:txBody>
      </p:sp>
    </p:spTree>
    <p:custDataLst>
      <p:tags r:id="rId1"/>
    </p:custDataLst>
  </p:cSld>
  <p:clrMapOvr>
    <a:masterClrMapping/>
  </p:clrMapOvr>
  <p:transition spd="med">
    <p:pull/>
  </p:transition>
</p:sld>
</file>

<file path=ppt/tags/tag1.xml><?xml version="1.0" encoding="utf-8"?>
<p:tagLst xmlns:a="http://schemas.openxmlformats.org/drawingml/2006/main" xmlns:r="http://schemas.openxmlformats.org/officeDocument/2006/relationships" xmlns:p="http://schemas.openxmlformats.org/presentationml/2006/main">
  <p:tag name="KSO_WPP_MARK_KEY" val="26a65289-9908-41b2-a2c2-3099eb983eb0"/>
  <p:tag name="COMMONDATA" val="eyJjb3VudCI6MS4wLCJoZGlkIjoiMThlYzgzZDcxNGVhYTA4ZDRjMTlhODJhYThmMjI5OWIiLCJ1c2VyQ291bnQiOjEuMH0="/>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00.xml><?xml version="1.0" encoding="utf-8"?>
<p:tagLst xmlns:a="http://schemas.openxmlformats.org/drawingml/2006/main" xmlns:r="http://schemas.openxmlformats.org/officeDocument/2006/relationships" xmlns:p="http://schemas.openxmlformats.org/presentationml/2006/main">
  <p:tag name="PA" val="v5.2.11"/>
</p:tagLst>
</file>

<file path=ppt/tags/tag101.xml><?xml version="1.0" encoding="utf-8"?>
<p:tagLst xmlns:a="http://schemas.openxmlformats.org/drawingml/2006/main" xmlns:r="http://schemas.openxmlformats.org/officeDocument/2006/relationships" xmlns:p="http://schemas.openxmlformats.org/presentationml/2006/main">
  <p:tag name="PA" val="v5.2.11"/>
</p:tagLst>
</file>

<file path=ppt/tags/tag102.xml><?xml version="1.0" encoding="utf-8"?>
<p:tagLst xmlns:a="http://schemas.openxmlformats.org/drawingml/2006/main" xmlns:r="http://schemas.openxmlformats.org/officeDocument/2006/relationships" xmlns:p="http://schemas.openxmlformats.org/presentationml/2006/main">
  <p:tag name="PA" val="v5.2.11"/>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0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13.xml><?xml version="1.0" encoding="utf-8"?>
<p:tagLst xmlns:a="http://schemas.openxmlformats.org/drawingml/2006/main" xmlns:r="http://schemas.openxmlformats.org/officeDocument/2006/relationships" xmlns:p="http://schemas.openxmlformats.org/presentationml/2006/main">
  <p:tag name="PA" val="v5.2.11"/>
</p:tagLst>
</file>

<file path=ppt/tags/tag11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15.xml><?xml version="1.0" encoding="utf-8"?>
<p:tagLst xmlns:a="http://schemas.openxmlformats.org/drawingml/2006/main" xmlns:r="http://schemas.openxmlformats.org/officeDocument/2006/relationships" xmlns:p="http://schemas.openxmlformats.org/presentationml/2006/main">
  <p:tag name="PA" val="v5.2.11"/>
</p:tagLst>
</file>

<file path=ppt/tags/tag116.xml><?xml version="1.0" encoding="utf-8"?>
<p:tagLst xmlns:a="http://schemas.openxmlformats.org/drawingml/2006/main" xmlns:r="http://schemas.openxmlformats.org/officeDocument/2006/relationships" xmlns:p="http://schemas.openxmlformats.org/presentationml/2006/main">
  <p:tag name="PA" val="v5.2.11"/>
</p:tagLst>
</file>

<file path=ppt/tags/tag117.xml><?xml version="1.0" encoding="utf-8"?>
<p:tagLst xmlns:a="http://schemas.openxmlformats.org/drawingml/2006/main" xmlns:r="http://schemas.openxmlformats.org/officeDocument/2006/relationships" xmlns:p="http://schemas.openxmlformats.org/presentationml/2006/main">
  <p:tag name="PA" val="v5.2.11"/>
</p:tagLst>
</file>

<file path=ppt/tags/tag118.xml><?xml version="1.0" encoding="utf-8"?>
<p:tagLst xmlns:a="http://schemas.openxmlformats.org/drawingml/2006/main" xmlns:r="http://schemas.openxmlformats.org/officeDocument/2006/relationships" xmlns:p="http://schemas.openxmlformats.org/presentationml/2006/main">
  <p:tag name="PA" val="v5.2.11"/>
</p:tagLst>
</file>

<file path=ppt/tags/tag119.xml><?xml version="1.0" encoding="utf-8"?>
<p:tagLst xmlns:a="http://schemas.openxmlformats.org/drawingml/2006/main" xmlns:r="http://schemas.openxmlformats.org/officeDocument/2006/relationships" xmlns:p="http://schemas.openxmlformats.org/presentationml/2006/main">
  <p:tag name="PA" val="v5.2.11"/>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20.xml><?xml version="1.0" encoding="utf-8"?>
<p:tagLst xmlns:a="http://schemas.openxmlformats.org/drawingml/2006/main" xmlns:r="http://schemas.openxmlformats.org/officeDocument/2006/relationships" xmlns:p="http://schemas.openxmlformats.org/presentationml/2006/main">
  <p:tag name="PA" val="v5.2.11"/>
</p:tagLst>
</file>

<file path=ppt/tags/tag121.xml><?xml version="1.0" encoding="utf-8"?>
<p:tagLst xmlns:a="http://schemas.openxmlformats.org/drawingml/2006/main" xmlns:r="http://schemas.openxmlformats.org/officeDocument/2006/relationships" xmlns:p="http://schemas.openxmlformats.org/presentationml/2006/main">
  <p:tag name="PA" val="v5.2.11"/>
</p:tagLst>
</file>

<file path=ppt/tags/tag122.xml><?xml version="1.0" encoding="utf-8"?>
<p:tagLst xmlns:a="http://schemas.openxmlformats.org/drawingml/2006/main" xmlns:r="http://schemas.openxmlformats.org/officeDocument/2006/relationships" xmlns:p="http://schemas.openxmlformats.org/presentationml/2006/main">
  <p:tag name="PA" val="v5.2.11"/>
</p:tagLst>
</file>

<file path=ppt/tags/tag123.xml><?xml version="1.0" encoding="utf-8"?>
<p:tagLst xmlns:a="http://schemas.openxmlformats.org/drawingml/2006/main" xmlns:r="http://schemas.openxmlformats.org/officeDocument/2006/relationships" xmlns:p="http://schemas.openxmlformats.org/presentationml/2006/main">
  <p:tag name="PA" val="v5.2.11"/>
</p:tagLst>
</file>

<file path=ppt/tags/tag124.xml><?xml version="1.0" encoding="utf-8"?>
<p:tagLst xmlns:a="http://schemas.openxmlformats.org/drawingml/2006/main" xmlns:r="http://schemas.openxmlformats.org/officeDocument/2006/relationships" xmlns:p="http://schemas.openxmlformats.org/presentationml/2006/main">
  <p:tag name="PA" val="v5.2.11"/>
</p:tagLst>
</file>

<file path=ppt/tags/tag125.xml><?xml version="1.0" encoding="utf-8"?>
<p:tagLst xmlns:a="http://schemas.openxmlformats.org/drawingml/2006/main" xmlns:r="http://schemas.openxmlformats.org/officeDocument/2006/relationships" xmlns:p="http://schemas.openxmlformats.org/presentationml/2006/main">
  <p:tag name="PA" val="v5.2.11"/>
</p:tagLst>
</file>

<file path=ppt/tags/tag126.xml><?xml version="1.0" encoding="utf-8"?>
<p:tagLst xmlns:a="http://schemas.openxmlformats.org/drawingml/2006/main" xmlns:r="http://schemas.openxmlformats.org/officeDocument/2006/relationships" xmlns:p="http://schemas.openxmlformats.org/presentationml/2006/main">
  <p:tag name="PA" val="v5.2.11"/>
</p:tagLst>
</file>

<file path=ppt/tags/tag127.xml><?xml version="1.0" encoding="utf-8"?>
<p:tagLst xmlns:a="http://schemas.openxmlformats.org/drawingml/2006/main" xmlns:r="http://schemas.openxmlformats.org/officeDocument/2006/relationships" xmlns:p="http://schemas.openxmlformats.org/presentationml/2006/main">
  <p:tag name="PA" val="v5.2.11"/>
</p:tagLst>
</file>

<file path=ppt/tags/tag128.xml><?xml version="1.0" encoding="utf-8"?>
<p:tagLst xmlns:a="http://schemas.openxmlformats.org/drawingml/2006/main" xmlns:r="http://schemas.openxmlformats.org/officeDocument/2006/relationships" xmlns:p="http://schemas.openxmlformats.org/presentationml/2006/main">
  <p:tag name="PA" val="v5.2.11"/>
</p:tagLst>
</file>

<file path=ppt/tags/tag129.xml><?xml version="1.0" encoding="utf-8"?>
<p:tagLst xmlns:a="http://schemas.openxmlformats.org/drawingml/2006/main" xmlns:r="http://schemas.openxmlformats.org/officeDocument/2006/relationships" xmlns:p="http://schemas.openxmlformats.org/presentationml/2006/main">
  <p:tag name="PA" val="v5.2.11"/>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30.xml><?xml version="1.0" encoding="utf-8"?>
<p:tagLst xmlns:a="http://schemas.openxmlformats.org/drawingml/2006/main" xmlns:r="http://schemas.openxmlformats.org/officeDocument/2006/relationships" xmlns:p="http://schemas.openxmlformats.org/presentationml/2006/main">
  <p:tag name="PA" val="v5.2.11"/>
</p:tagLst>
</file>

<file path=ppt/tags/tag131.xml><?xml version="1.0" encoding="utf-8"?>
<p:tagLst xmlns:a="http://schemas.openxmlformats.org/drawingml/2006/main" xmlns:r="http://schemas.openxmlformats.org/officeDocument/2006/relationships" xmlns:p="http://schemas.openxmlformats.org/presentationml/2006/main">
  <p:tag name="PA" val="v5.2.11"/>
</p:tagLst>
</file>

<file path=ppt/tags/tag132.xml><?xml version="1.0" encoding="utf-8"?>
<p:tagLst xmlns:a="http://schemas.openxmlformats.org/drawingml/2006/main" xmlns:r="http://schemas.openxmlformats.org/officeDocument/2006/relationships" xmlns:p="http://schemas.openxmlformats.org/presentationml/2006/main">
  <p:tag name="PA" val="v5.2.11"/>
</p:tagLst>
</file>

<file path=ppt/tags/tag133.xml><?xml version="1.0" encoding="utf-8"?>
<p:tagLst xmlns:a="http://schemas.openxmlformats.org/drawingml/2006/main" xmlns:r="http://schemas.openxmlformats.org/officeDocument/2006/relationships" xmlns:p="http://schemas.openxmlformats.org/presentationml/2006/main">
  <p:tag name="PA" val="v5.2.11"/>
</p:tagLst>
</file>

<file path=ppt/tags/tag134.xml><?xml version="1.0" encoding="utf-8"?>
<p:tagLst xmlns:a="http://schemas.openxmlformats.org/drawingml/2006/main" xmlns:r="http://schemas.openxmlformats.org/officeDocument/2006/relationships" xmlns:p="http://schemas.openxmlformats.org/presentationml/2006/main">
  <p:tag name="PA" val="v5.2.11"/>
</p:tagLst>
</file>

<file path=ppt/tags/tag135.xml><?xml version="1.0" encoding="utf-8"?>
<p:tagLst xmlns:a="http://schemas.openxmlformats.org/drawingml/2006/main" xmlns:r="http://schemas.openxmlformats.org/officeDocument/2006/relationships" xmlns:p="http://schemas.openxmlformats.org/presentationml/2006/main">
  <p:tag name="PA" val="v5.2.11"/>
</p:tagLst>
</file>

<file path=ppt/tags/tag136.xml><?xml version="1.0" encoding="utf-8"?>
<p:tagLst xmlns:a="http://schemas.openxmlformats.org/drawingml/2006/main" xmlns:r="http://schemas.openxmlformats.org/officeDocument/2006/relationships" xmlns:p="http://schemas.openxmlformats.org/presentationml/2006/main">
  <p:tag name="PA" val="v5.2.11"/>
</p:tagLst>
</file>

<file path=ppt/tags/tag137.xml><?xml version="1.0" encoding="utf-8"?>
<p:tagLst xmlns:a="http://schemas.openxmlformats.org/drawingml/2006/main" xmlns:r="http://schemas.openxmlformats.org/officeDocument/2006/relationships" xmlns:p="http://schemas.openxmlformats.org/presentationml/2006/main">
  <p:tag name="PA" val="v5.2.11"/>
</p:tagLst>
</file>

<file path=ppt/tags/tag138.xml><?xml version="1.0" encoding="utf-8"?>
<p:tagLst xmlns:a="http://schemas.openxmlformats.org/drawingml/2006/main" xmlns:r="http://schemas.openxmlformats.org/officeDocument/2006/relationships" xmlns:p="http://schemas.openxmlformats.org/presentationml/2006/main">
  <p:tag name="PA" val="v5.2.11"/>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4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4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4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434a2a3158d54bd1b303424c669beb30"/>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d95e8b9963f48ea81c74671f7fbfb54"/>
</p:tagLst>
</file>

<file path=ppt/tags/tag150.xml><?xml version="1.0" encoding="utf-8"?>
<p:tagLst xmlns:a="http://schemas.openxmlformats.org/drawingml/2006/main" xmlns:r="http://schemas.openxmlformats.org/officeDocument/2006/relationships" xmlns:p="http://schemas.openxmlformats.org/presentationml/2006/main">
  <p:tag name="PA" val="v5.2.11"/>
</p:tagLst>
</file>

<file path=ppt/tags/tag15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152.xml><?xml version="1.0" encoding="utf-8"?>
<p:tagLst xmlns:a="http://schemas.openxmlformats.org/drawingml/2006/main" xmlns:r="http://schemas.openxmlformats.org/officeDocument/2006/relationships" xmlns:p="http://schemas.openxmlformats.org/presentationml/2006/main">
  <p:tag name="PA" val="v5.2.11"/>
</p:tagLst>
</file>

<file path=ppt/tags/tag153.xml><?xml version="1.0" encoding="utf-8"?>
<p:tagLst xmlns:a="http://schemas.openxmlformats.org/drawingml/2006/main" xmlns:r="http://schemas.openxmlformats.org/officeDocument/2006/relationships" xmlns:p="http://schemas.openxmlformats.org/presentationml/2006/main">
  <p:tag name="PA" val="v5.2.11"/>
</p:tagLst>
</file>

<file path=ppt/tags/tag154.xml><?xml version="1.0" encoding="utf-8"?>
<p:tagLst xmlns:a="http://schemas.openxmlformats.org/drawingml/2006/main" xmlns:r="http://schemas.openxmlformats.org/officeDocument/2006/relationships" xmlns:p="http://schemas.openxmlformats.org/presentationml/2006/main">
  <p:tag name="PA" val="v5.2.11"/>
</p:tagLst>
</file>

<file path=ppt/tags/tag155.xml><?xml version="1.0" encoding="utf-8"?>
<p:tagLst xmlns:a="http://schemas.openxmlformats.org/drawingml/2006/main" xmlns:r="http://schemas.openxmlformats.org/officeDocument/2006/relationships" xmlns:p="http://schemas.openxmlformats.org/presentationml/2006/main">
  <p:tag name="PA" val="v5.2.11"/>
</p:tagLst>
</file>

<file path=ppt/tags/tag156.xml><?xml version="1.0" encoding="utf-8"?>
<p:tagLst xmlns:a="http://schemas.openxmlformats.org/drawingml/2006/main" xmlns:r="http://schemas.openxmlformats.org/officeDocument/2006/relationships" xmlns:p="http://schemas.openxmlformats.org/presentationml/2006/main">
  <p:tag name="PA" val="v5.2.11"/>
</p:tagLst>
</file>

<file path=ppt/tags/tag157.xml><?xml version="1.0" encoding="utf-8"?>
<p:tagLst xmlns:a="http://schemas.openxmlformats.org/drawingml/2006/main" xmlns:r="http://schemas.openxmlformats.org/officeDocument/2006/relationships" xmlns:p="http://schemas.openxmlformats.org/presentationml/2006/main">
  <p:tag name="PA" val="v5.2.11"/>
</p:tagLst>
</file>

<file path=ppt/tags/tag158.xml><?xml version="1.0" encoding="utf-8"?>
<p:tagLst xmlns:a="http://schemas.openxmlformats.org/drawingml/2006/main" xmlns:r="http://schemas.openxmlformats.org/officeDocument/2006/relationships" xmlns:p="http://schemas.openxmlformats.org/presentationml/2006/main">
  <p:tag name="PA" val="v5.2.11"/>
</p:tagLst>
</file>

<file path=ppt/tags/tag159.xml><?xml version="1.0" encoding="utf-8"?>
<p:tagLst xmlns:a="http://schemas.openxmlformats.org/drawingml/2006/main" xmlns:r="http://schemas.openxmlformats.org/officeDocument/2006/relationships" xmlns:p="http://schemas.openxmlformats.org/presentationml/2006/main">
  <p:tag name="PA" val="v5.2.11"/>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ebf9e47295804d0e9e5e7eba349c6d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17f2308a8ee49bc8ee20a38d333c6e1"/>
  <p:tag name="KSO_WM_UNIT_TEXT_FILL_FORE_SCHEMECOLOR_INDEX_BRIGHTNESS" val="0"/>
  <p:tag name="KSO_WM_UNIT_TEXT_FILL_FORE_SCHEMECOLOR_INDEX" val="2"/>
  <p:tag name="KSO_WM_UNIT_TEXT_FILL_TYPE" val="1"/>
</p:tagLst>
</file>

<file path=ppt/tags/tag160.xml><?xml version="1.0" encoding="utf-8"?>
<p:tagLst xmlns:a="http://schemas.openxmlformats.org/drawingml/2006/main" xmlns:r="http://schemas.openxmlformats.org/officeDocument/2006/relationships" xmlns:p="http://schemas.openxmlformats.org/presentationml/2006/main">
  <p:tag name="PA" val="v5.2.11"/>
</p:tagLst>
</file>

<file path=ppt/tags/tag161.xml><?xml version="1.0" encoding="utf-8"?>
<p:tagLst xmlns:a="http://schemas.openxmlformats.org/drawingml/2006/main" xmlns:r="http://schemas.openxmlformats.org/officeDocument/2006/relationships" xmlns:p="http://schemas.openxmlformats.org/presentationml/2006/main">
  <p:tag name="PA" val="v5.2.11"/>
</p:tagLst>
</file>

<file path=ppt/tags/tag162.xml><?xml version="1.0" encoding="utf-8"?>
<p:tagLst xmlns:a="http://schemas.openxmlformats.org/drawingml/2006/main" xmlns:r="http://schemas.openxmlformats.org/officeDocument/2006/relationships" xmlns:p="http://schemas.openxmlformats.org/presentationml/2006/main">
  <p:tag name="PA" val="v5.2.11"/>
</p:tagLst>
</file>

<file path=ppt/tags/tag163.xml><?xml version="1.0" encoding="utf-8"?>
<p:tagLst xmlns:a="http://schemas.openxmlformats.org/drawingml/2006/main" xmlns:r="http://schemas.openxmlformats.org/officeDocument/2006/relationships" xmlns:p="http://schemas.openxmlformats.org/presentationml/2006/main">
  <p:tag name="PA" val="v5.2.11"/>
</p:tagLst>
</file>

<file path=ppt/tags/tag164.xml><?xml version="1.0" encoding="utf-8"?>
<p:tagLst xmlns:a="http://schemas.openxmlformats.org/drawingml/2006/main" xmlns:r="http://schemas.openxmlformats.org/officeDocument/2006/relationships" xmlns:p="http://schemas.openxmlformats.org/presentationml/2006/main">
  <p:tag name="PA" val="v5.2.11"/>
</p:tagLst>
</file>

<file path=ppt/tags/tag165.xml><?xml version="1.0" encoding="utf-8"?>
<p:tagLst xmlns:a="http://schemas.openxmlformats.org/drawingml/2006/main" xmlns:r="http://schemas.openxmlformats.org/officeDocument/2006/relationships" xmlns:p="http://schemas.openxmlformats.org/presentationml/2006/main">
  <p:tag name="PA" val="v5.2.11"/>
</p:tagLst>
</file>

<file path=ppt/tags/tag166.xml><?xml version="1.0" encoding="utf-8"?>
<p:tagLst xmlns:a="http://schemas.openxmlformats.org/drawingml/2006/main" xmlns:r="http://schemas.openxmlformats.org/officeDocument/2006/relationships" xmlns:p="http://schemas.openxmlformats.org/presentationml/2006/main">
  <p:tag name="PA" val="v5.2.11"/>
</p:tagLst>
</file>

<file path=ppt/tags/tag167.xml><?xml version="1.0" encoding="utf-8"?>
<p:tagLst xmlns:a="http://schemas.openxmlformats.org/drawingml/2006/main" xmlns:r="http://schemas.openxmlformats.org/officeDocument/2006/relationships" xmlns:p="http://schemas.openxmlformats.org/presentationml/2006/main">
  <p:tag name="PA" val="v5.2.11"/>
</p:tagLst>
</file>

<file path=ppt/tags/tag168.xml><?xml version="1.0" encoding="utf-8"?>
<p:tagLst xmlns:a="http://schemas.openxmlformats.org/drawingml/2006/main" xmlns:r="http://schemas.openxmlformats.org/officeDocument/2006/relationships" xmlns:p="http://schemas.openxmlformats.org/presentationml/2006/main">
  <p:tag name="PA" val="v5.2.11"/>
</p:tagLst>
</file>

<file path=ppt/tags/tag169.xml><?xml version="1.0" encoding="utf-8"?>
<p:tagLst xmlns:a="http://schemas.openxmlformats.org/drawingml/2006/main" xmlns:r="http://schemas.openxmlformats.org/officeDocument/2006/relationships" xmlns:p="http://schemas.openxmlformats.org/presentationml/2006/main">
  <p:tag name="PA" val="v5.2.1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71b5722eb8004f8483a7f33fe1b771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6807e763b9d49509edb31f454ead338"/>
  <p:tag name="KSO_WM_UNIT_TEXT_FILL_FORE_SCHEMECOLOR_INDEX_BRIGHTNESS" val="0"/>
  <p:tag name="KSO_WM_UNIT_TEXT_FILL_FORE_SCHEMECOLOR_INDEX" val="2"/>
  <p:tag name="KSO_WM_UNIT_TEXT_FILL_TYPE" val="1"/>
</p:tagLst>
</file>

<file path=ppt/tags/tag170.xml><?xml version="1.0" encoding="utf-8"?>
<p:tagLst xmlns:a="http://schemas.openxmlformats.org/drawingml/2006/main" xmlns:r="http://schemas.openxmlformats.org/officeDocument/2006/relationships" xmlns:p="http://schemas.openxmlformats.org/presentationml/2006/main">
  <p:tag name="PA" val="v5.2.11"/>
</p:tagLst>
</file>

<file path=ppt/tags/tag171.xml><?xml version="1.0" encoding="utf-8"?>
<p:tagLst xmlns:a="http://schemas.openxmlformats.org/drawingml/2006/main" xmlns:r="http://schemas.openxmlformats.org/officeDocument/2006/relationships" xmlns:p="http://schemas.openxmlformats.org/presentationml/2006/main">
  <p:tag name="PA" val="v5.2.11"/>
</p:tagLst>
</file>

<file path=ppt/tags/tag172.xml><?xml version="1.0" encoding="utf-8"?>
<p:tagLst xmlns:a="http://schemas.openxmlformats.org/drawingml/2006/main" xmlns:r="http://schemas.openxmlformats.org/officeDocument/2006/relationships" xmlns:p="http://schemas.openxmlformats.org/presentationml/2006/main">
  <p:tag name="PA" val="v5.2.11"/>
</p:tagLst>
</file>

<file path=ppt/tags/tag173.xml><?xml version="1.0" encoding="utf-8"?>
<p:tagLst xmlns:a="http://schemas.openxmlformats.org/drawingml/2006/main" xmlns:r="http://schemas.openxmlformats.org/officeDocument/2006/relationships" xmlns:p="http://schemas.openxmlformats.org/presentationml/2006/main">
  <p:tag name="PA" val="v5.2.11"/>
</p:tagLst>
</file>

<file path=ppt/tags/tag174.xml><?xml version="1.0" encoding="utf-8"?>
<p:tagLst xmlns:a="http://schemas.openxmlformats.org/drawingml/2006/main" xmlns:r="http://schemas.openxmlformats.org/officeDocument/2006/relationships" xmlns:p="http://schemas.openxmlformats.org/presentationml/2006/main">
  <p:tag name="PA" val="v5.2.11"/>
</p:tagLst>
</file>

<file path=ppt/tags/tag175.xml><?xml version="1.0" encoding="utf-8"?>
<p:tagLst xmlns:a="http://schemas.openxmlformats.org/drawingml/2006/main" xmlns:r="http://schemas.openxmlformats.org/officeDocument/2006/relationships" xmlns:p="http://schemas.openxmlformats.org/presentationml/2006/main">
  <p:tag name="PA" val="v5.2.11"/>
</p:tagLst>
</file>

<file path=ppt/tags/tag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548cf83e6f6347e89f9e645dbd066029"/>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35"/>
  <p:tag name="KSO_WM_UNIT_TEXT_FILL_FORE_SCHEMECOLOR_INDEX" val="13"/>
  <p:tag name="KSO_WM_UNIT_TEXT_FILL_TYPE" val="1"/>
  <p:tag name="KSO_WM_TEMPLATE_ASSEMBLE_XID" val="5fbcb8692574a1ee74b1c22d"/>
  <p:tag name="KSO_WM_TEMPLATE_ASSEMBLE_GROUPID" val="5fb4bd6f2a846156eda2c302"/>
</p:tagLst>
</file>

<file path=ppt/tags/tag1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单击添加大标题"/>
  <p:tag name="KSO_WM_UNIT_DEFAULT_FONT" val="40;56;4"/>
  <p:tag name="KSO_WM_UNIT_BLOCK" val="0"/>
  <p:tag name="KSO_WM_UNIT_DEC_AREA_ID" val="283eb0327e0b488f9bc9b75c49bb1853"/>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15"/>
  <p:tag name="KSO_WM_UNIT_TEXT_FILL_FORE_SCHEMECOLOR_INDEX" val="13"/>
  <p:tag name="KSO_WM_UNIT_TEXT_FILL_TYPE" val="1"/>
  <p:tag name="KSO_WM_TEMPLATE_ASSEMBLE_XID" val="5fbcb8692574a1ee74b1c22d"/>
  <p:tag name="KSO_WM_TEMPLATE_ASSEMBLE_GROUPID" val="5fb4bd6f2a846156eda2c302"/>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15917"/>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2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谢谢观看"/>
  <p:tag name="KSO_WM_UNIT_DEFAULT_FONT" val="24;80;4"/>
  <p:tag name="KSO_WM_UNIT_BLOCK" val="0"/>
  <p:tag name="KSO_WM_UNIT_DEC_AREA_ID" val="89bae5c91f5742a18a9eb195fb5d1af3"/>
  <p:tag name="KSO_WM_CHIP_GROUPID" val="5ebdf5a90ac41c4a0a525507"/>
  <p:tag name="KSO_WM_CHIP_XID" val="5ebdf5a90ac41c4a0a525508"/>
  <p:tag name="KSO_WM_CHIP_FILLAREA_FILL_RULE" val="{&quot;fill_align&quot;:&quot;cm&quot;,&quot;fill_mode&quot;:&quot;adaptive&quot;,&quot;sacle_strategy&quot;:&quot;smart&quot;}"/>
  <p:tag name="KSO_WM_ASSEMBLE_CHIP_INDEX" val="96e304d47b94419fa86fc94e793051ed"/>
  <p:tag name="KSO_WM_UNIT_TEXT_FILL_FORE_SCHEMECOLOR_INDEX_BRIGHTNESS" val="0.15"/>
  <p:tag name="KSO_WM_UNIT_TEXT_FILL_FORE_SCHEMECOLOR_INDEX" val="13"/>
  <p:tag name="KSO_WM_UNIT_TEXT_FILL_TYPE" val="1"/>
  <p:tag name="KSO_WM_TEMPLATE_ASSEMBLE_XID" val="5fbcb8692574a1ee74b1c26b"/>
  <p:tag name="KSO_WM_TEMPLATE_ASSEMBLE_GROUPID" val="5fb4bd6f2a846156eda2c302"/>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15917"/>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3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副/标/题/内/容"/>
  <p:tag name="KSO_WM_UNIT_NOCLEAR" val="0"/>
  <p:tag name="KSO_WM_UNIT_VALUE" val="136"/>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DEFAULT_FONT" val="18;24;2"/>
  <p:tag name="KSO_WM_UNIT_BLOCK" val="0"/>
  <p:tag name="KSO_WM_UNIT_DEC_AREA_ID" val="84d5a1258e934523ae21746e96b5d799"/>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35"/>
  <p:tag name="KSO_WM_UNIT_TEXT_FILL_FORE_SCHEMECOLOR_INDEX" val="13"/>
  <p:tag name="KSO_WM_UNIT_TEXT_FILL_TYPE" val="1"/>
  <p:tag name="KSO_WM_TEMPLATE_ASSEMBLE_XID" val="5fbcb8692574a1ee74b1c254"/>
  <p:tag name="KSO_WM_TEMPLATE_ASSEMBLE_GROUPID" val="5fb4bd6f2a846156eda2c302"/>
</p:tagLst>
</file>

<file path=ppt/tags/tag3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同心逐梦 不断超越"/>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DEFAULT_FONT" val="56;72;4"/>
  <p:tag name="KSO_WM_UNIT_BLOCK" val="0"/>
  <p:tag name="KSO_WM_UNIT_DEC_AREA_ID" val="9241be38abd64587b0a387f97c42f7d5"/>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15"/>
  <p:tag name="KSO_WM_UNIT_TEXT_FILL_FORE_SCHEMECOLOR_INDEX" val="13"/>
  <p:tag name="KSO_WM_UNIT_TEXT_FILL_TYPE" val="1"/>
  <p:tag name="KSO_WM_TEMPLATE_ASSEMBLE_XID" val="5fbcb8692574a1ee74b1c254"/>
  <p:tag name="KSO_WM_TEMPLATE_ASSEMBLE_GROUPID" val="5fb4bd6f2a846156eda2c302"/>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副/标/题/内/容"/>
  <p:tag name="KSO_WM_UNIT_NOCLEAR" val="0"/>
  <p:tag name="KSO_WM_UNIT_VALUE" val="136"/>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DEFAULT_FONT" val="18;24;2"/>
  <p:tag name="KSO_WM_UNIT_BLOCK" val="0"/>
  <p:tag name="KSO_WM_UNIT_DEC_AREA_ID" val="84d5a1258e934523ae21746e96b5d799"/>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35"/>
  <p:tag name="KSO_WM_UNIT_TEXT_FILL_FORE_SCHEMECOLOR_INDEX" val="13"/>
  <p:tag name="KSO_WM_UNIT_TEXT_FILL_TYPE" val="1"/>
  <p:tag name="KSO_WM_TEMPLATE_ASSEMBLE_XID" val="5fbcb8692574a1ee74b1c254"/>
  <p:tag name="KSO_WM_TEMPLATE_ASSEMBLE_GROUPID" val="5fb4bd6f2a846156eda2c302"/>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2*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DEC_AREA_ID" val="434a2a3158d54bd1b303424c669beb30"/>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dd95e8b9963f48ea81c74671f7fbfb54"/>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3*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5"/>
  <p:tag name="KSO_WM_UNIT_DEC_AREA_ID" val="ebf9e47295804d0e9e5e7eba349c6d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17f2308a8ee49bc8ee20a38d333c6e1"/>
  <p:tag name="KSO_WM_UNIT_TEXT_FILL_FORE_SCHEMECOLOR_INDEX_BRIGHTNESS" val="0"/>
  <p:tag name="KSO_WM_UNIT_TEXT_FILL_FORE_SCHEMECOLOR_INDEX" val="2"/>
  <p:tag name="KSO_WM_UNIT_TEXT_FILL_TYPE" val="1"/>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15917_4*i*1"/>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6"/>
  <p:tag name="KSO_WM_UNIT_DEC_AREA_ID" val="71b5722eb8004f8483a7f33fe1b771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6807e763b9d49509edb31f454ead338"/>
  <p:tag name="KSO_WM_UNIT_TEXT_FILL_FORE_SCHEMECOLOR_INDEX_BRIGHTNESS" val="0"/>
  <p:tag name="KSO_WM_UNIT_TEXT_FILL_FORE_SCHEMECOLOR_INDEX" val="2"/>
  <p:tag name="KSO_WM_UNIT_TEXT_FILL_TYPE" val="1"/>
</p:tagLst>
</file>

<file path=ppt/tags/tag4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15917_1*b*1"/>
  <p:tag name="KSO_WM_TEMPLATE_CATEGORY" val="custom"/>
  <p:tag name="KSO_WM_TEMPLATE_INDEX" val="20215917"/>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548cf83e6f6347e89f9e645dbd066029"/>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35"/>
  <p:tag name="KSO_WM_UNIT_TEXT_FILL_FORE_SCHEMECOLOR_INDEX" val="13"/>
  <p:tag name="KSO_WM_UNIT_TEXT_FILL_TYPE" val="1"/>
  <p:tag name="KSO_WM_TEMPLATE_ASSEMBLE_XID" val="5fbcb8692574a1ee74b1c22d"/>
  <p:tag name="KSO_WM_TEMPLATE_ASSEMBLE_GROUPID" val="5fb4bd6f2a846156eda2c302"/>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同心逐梦 不断超越"/>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DEFAULT_FONT" val="56;72;4"/>
  <p:tag name="KSO_WM_UNIT_BLOCK" val="0"/>
  <p:tag name="KSO_WM_UNIT_DEC_AREA_ID" val="9241be38abd64587b0a387f97c42f7d5"/>
  <p:tag name="KSO_WM_CHIP_GROUPID" val="5ebe61ec0ac41c4a0a5256f7"/>
  <p:tag name="KSO_WM_CHIP_XID" val="5ebe61ec0ac41c4a0a5256f8"/>
  <p:tag name="KSO_WM_CHIP_FILLAREA_FILL_RULE" val="{&quot;fill_align&quot;:&quot;cm&quot;,&quot;fill_mode&quot;:&quot;adaptive&quot;,&quot;sacle_strategy&quot;:&quot;smart&quot;}"/>
  <p:tag name="KSO_WM_ASSEMBLE_CHIP_INDEX" val="9d10605e139543b9b476d52637063fde"/>
  <p:tag name="KSO_WM_UNIT_TEXT_FILL_FORE_SCHEMECOLOR_INDEX_BRIGHTNESS" val="0.15"/>
  <p:tag name="KSO_WM_UNIT_TEXT_FILL_FORE_SCHEMECOLOR_INDEX" val="13"/>
  <p:tag name="KSO_WM_UNIT_TEXT_FILL_TYPE" val="1"/>
  <p:tag name="KSO_WM_TEMPLATE_ASSEMBLE_XID" val="5fbcb8692574a1ee74b1c254"/>
  <p:tag name="KSO_WM_TEMPLATE_ASSEMBLE_GROUPID" val="5fb4bd6f2a846156eda2c302"/>
</p:tagLst>
</file>

<file path=ppt/tags/tag5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单击添加大标题"/>
  <p:tag name="KSO_WM_UNIT_DEFAULT_FONT" val="40;56;4"/>
  <p:tag name="KSO_WM_UNIT_BLOCK" val="0"/>
  <p:tag name="KSO_WM_UNIT_DEC_AREA_ID" val="283eb0327e0b488f9bc9b75c49bb1853"/>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896786a2244745b1a64b9e6bf2e26f26"/>
  <p:tag name="KSO_WM_UNIT_TEXT_FILL_FORE_SCHEMECOLOR_INDEX_BRIGHTNESS" val="0.15"/>
  <p:tag name="KSO_WM_UNIT_TEXT_FILL_FORE_SCHEMECOLOR_INDEX" val="13"/>
  <p:tag name="KSO_WM_UNIT_TEXT_FILL_TYPE" val="1"/>
  <p:tag name="KSO_WM_TEMPLATE_ASSEMBLE_XID" val="5fbcb8692574a1ee74b1c22d"/>
  <p:tag name="KSO_WM_TEMPLATE_ASSEMBLE_GROUPID" val="5fb4bd6f2a846156eda2c302"/>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2"/>
  <p:tag name="KSO_WM_UNIT_ID" val="chip20215917_2*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3"/>
  <p:tag name="KSO_WM_UNIT_ID" val="chip20215917_2*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4"/>
  <p:tag name="KSO_WM_UNIT_TEXT_FILL_FORE_SCHEMECOLOR_INDEX_BRIGHTNESS" val="0"/>
  <p:tag name="KSO_WM_UNIT_TEXT_FILL_FORE_SCHEMECOLOR_INDEX" val="2"/>
  <p:tag name="KSO_WM_UNIT_TEXT_FILL_TYPE" val="1"/>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DEC_AREA_ID" val="bf0cb61d2dbf43b9bd447615362f3d0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84f0f1053604932b5a220c9a295f423"/>
</p:tagLst>
</file>

<file path=ppt/tags/tag5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15917_1*a*1"/>
  <p:tag name="KSO_WM_TEMPLATE_CATEGORY" val="custom"/>
  <p:tag name="KSO_WM_TEMPLATE_INDEX" val="20215917"/>
  <p:tag name="KSO_WM_UNIT_LAYERLEVEL" val="1"/>
  <p:tag name="KSO_WM_TAG_VERSION" val="1.0"/>
  <p:tag name="KSO_WM_BEAUTIFY_FLAG" val="#wm#"/>
  <p:tag name="KSO_WM_UNIT_PRESET_TEXT" val="谢谢观看"/>
  <p:tag name="KSO_WM_UNIT_DEFAULT_FONT" val="24;80;4"/>
  <p:tag name="KSO_WM_UNIT_BLOCK" val="0"/>
  <p:tag name="KSO_WM_UNIT_DEC_AREA_ID" val="89bae5c91f5742a18a9eb195fb5d1af3"/>
  <p:tag name="KSO_WM_CHIP_GROUPID" val="5ebdf5a90ac41c4a0a525507"/>
  <p:tag name="KSO_WM_CHIP_XID" val="5ebdf5a90ac41c4a0a525508"/>
  <p:tag name="KSO_WM_CHIP_FILLAREA_FILL_RULE" val="{&quot;fill_align&quot;:&quot;cm&quot;,&quot;fill_mode&quot;:&quot;adaptive&quot;,&quot;sacle_strategy&quot;:&quot;smart&quot;}"/>
  <p:tag name="KSO_WM_ASSEMBLE_CHIP_INDEX" val="96e304d47b94419fa86fc94e793051ed"/>
  <p:tag name="KSO_WM_UNIT_TEXT_FILL_FORE_SCHEMECOLOR_INDEX_BRIGHTNESS" val="0.15"/>
  <p:tag name="KSO_WM_UNIT_TEXT_FILL_FORE_SCHEMECOLOR_INDEX" val="13"/>
  <p:tag name="KSO_WM_UNIT_TEXT_FILL_TYPE" val="1"/>
  <p:tag name="KSO_WM_TEMPLATE_ASSEMBLE_XID" val="5fbcb8692574a1ee74b1c26b"/>
  <p:tag name="KSO_WM_TEMPLATE_ASSEMBLE_GROUPID" val="5fb4bd6f2a846156eda2c302"/>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5"/>
  <p:tag name="KSO_WM_UNIT_ID" val="chip20215917_1*i*5"/>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TEXT_FILL_FORE_SCHEMECOLOR_INDEX_BRIGHTNESS" val="0"/>
  <p:tag name="KSO_WM_UNIT_TEXT_FILL_FORE_SCHEMECOLOR_INDEX" val="2"/>
  <p:tag name="KSO_WM_UNIT_TEXT_FILL_TYPE" val="1"/>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6"/>
  <p:tag name="KSO_WM_UNIT_ID" val="chip20215917_1*i*6"/>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7"/>
  <p:tag name="KSO_WM_UNIT_ID" val="chip20215917_1*i*7"/>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8"/>
  <p:tag name="KSO_WM_UNIT_ID" val="chip20215917_1*i*8"/>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9"/>
  <p:tag name="KSO_WM_UNIT_ID" val="chip20215917_1*i*9"/>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15917"/>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7.xml><?xml version="1.0" encoding="utf-8"?>
<p:tagLst xmlns:a="http://schemas.openxmlformats.org/drawingml/2006/main" xmlns:r="http://schemas.openxmlformats.org/officeDocument/2006/relationships" xmlns:p="http://schemas.openxmlformats.org/presentationml/2006/main">
  <p:tag name="KSO_WM_UNIT_TABLE_BEAUTIFY" val="smartTable{f4561c92-0e0c-4919-8de3-add175a638c2}"/>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6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2"/>
  <p:tag name="KSO_WM_UNIT_ID" val="chip20215917_1*i*2"/>
  <p:tag name="KSO_WM_TEMPLATE_CATEGORY" val="chip"/>
  <p:tag name="KSO_WM_TEMPLATE_INDEX" val="20215917"/>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 name="KSO_WM_SLIDE_BACKGROUND_TYPE" val="general"/>
</p:tagLst>
</file>

<file path=ppt/tags/tag77.xml><?xml version="1.0" encoding="utf-8"?>
<p:tagLst xmlns:a="http://schemas.openxmlformats.org/drawingml/2006/main" xmlns:r="http://schemas.openxmlformats.org/officeDocument/2006/relationships" xmlns:p="http://schemas.openxmlformats.org/presentationml/2006/main">
  <p:tag name="PA" val="v5.2.11"/>
</p:tagLst>
</file>

<file path=ppt/tags/tag7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9.xml><?xml version="1.0" encoding="utf-8"?>
<p:tagLst xmlns:a="http://schemas.openxmlformats.org/drawingml/2006/main" xmlns:r="http://schemas.openxmlformats.org/officeDocument/2006/relationships" xmlns:p="http://schemas.openxmlformats.org/presentationml/2006/main">
  <p:tag name="PA" val="v5.2.1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3"/>
  <p:tag name="KSO_WM_UNIT_ID" val="chip20215917_1*i*3"/>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80.xml><?xml version="1.0" encoding="utf-8"?>
<p:tagLst xmlns:a="http://schemas.openxmlformats.org/drawingml/2006/main" xmlns:r="http://schemas.openxmlformats.org/officeDocument/2006/relationships" xmlns:p="http://schemas.openxmlformats.org/presentationml/2006/main">
  <p:tag name="PA" val="v5.2.11"/>
</p:tagLst>
</file>

<file path=ppt/tags/tag81.xml><?xml version="1.0" encoding="utf-8"?>
<p:tagLst xmlns:a="http://schemas.openxmlformats.org/drawingml/2006/main" xmlns:r="http://schemas.openxmlformats.org/officeDocument/2006/relationships" xmlns:p="http://schemas.openxmlformats.org/presentationml/2006/main">
  <p:tag name="PA" val="v5.2.11"/>
</p:tagLst>
</file>

<file path=ppt/tags/tag82.xml><?xml version="1.0" encoding="utf-8"?>
<p:tagLst xmlns:a="http://schemas.openxmlformats.org/drawingml/2006/main" xmlns:r="http://schemas.openxmlformats.org/officeDocument/2006/relationships" xmlns:p="http://schemas.openxmlformats.org/presentationml/2006/main">
  <p:tag name="PA" val="v5.2.11"/>
</p:tagLst>
</file>

<file path=ppt/tags/tag83.xml><?xml version="1.0" encoding="utf-8"?>
<p:tagLst xmlns:a="http://schemas.openxmlformats.org/drawingml/2006/main" xmlns:r="http://schemas.openxmlformats.org/officeDocument/2006/relationships" xmlns:p="http://schemas.openxmlformats.org/presentationml/2006/main">
  <p:tag name="PA" val="v5.2.11"/>
</p:tagLst>
</file>

<file path=ppt/tags/tag84.xml><?xml version="1.0" encoding="utf-8"?>
<p:tagLst xmlns:a="http://schemas.openxmlformats.org/drawingml/2006/main" xmlns:r="http://schemas.openxmlformats.org/officeDocument/2006/relationships" xmlns:p="http://schemas.openxmlformats.org/presentationml/2006/main">
  <p:tag name="PA" val="v5.2.11"/>
</p:tagLst>
</file>

<file path=ppt/tags/tag85.xml><?xml version="1.0" encoding="utf-8"?>
<p:tagLst xmlns:a="http://schemas.openxmlformats.org/drawingml/2006/main" xmlns:r="http://schemas.openxmlformats.org/officeDocument/2006/relationships" xmlns:p="http://schemas.openxmlformats.org/presentationml/2006/main">
  <p:tag name="PA" val="v5.2.11"/>
</p:tagLst>
</file>

<file path=ppt/tags/tag86.xml><?xml version="1.0" encoding="utf-8"?>
<p:tagLst xmlns:a="http://schemas.openxmlformats.org/drawingml/2006/main" xmlns:r="http://schemas.openxmlformats.org/officeDocument/2006/relationships" xmlns:p="http://schemas.openxmlformats.org/presentationml/2006/main">
  <p:tag name="PA" val="v5.2.11"/>
</p:tagLst>
</file>

<file path=ppt/tags/tag87.xml><?xml version="1.0" encoding="utf-8"?>
<p:tagLst xmlns:a="http://schemas.openxmlformats.org/drawingml/2006/main" xmlns:r="http://schemas.openxmlformats.org/officeDocument/2006/relationships" xmlns:p="http://schemas.openxmlformats.org/presentationml/2006/main">
  <p:tag name="PA" val="v5.2.11"/>
</p:tagLst>
</file>

<file path=ppt/tags/tag88.xml><?xml version="1.0" encoding="utf-8"?>
<p:tagLst xmlns:a="http://schemas.openxmlformats.org/drawingml/2006/main" xmlns:r="http://schemas.openxmlformats.org/officeDocument/2006/relationships" xmlns:p="http://schemas.openxmlformats.org/presentationml/2006/main">
  <p:tag name="PA" val="v5.2.11"/>
</p:tagLst>
</file>

<file path=ppt/tags/tag89.xml><?xml version="1.0" encoding="utf-8"?>
<p:tagLst xmlns:a="http://schemas.openxmlformats.org/drawingml/2006/main" xmlns:r="http://schemas.openxmlformats.org/officeDocument/2006/relationships" xmlns:p="http://schemas.openxmlformats.org/presentationml/2006/main">
  <p:tag name="PA" val="v5.2.1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4"/>
  <p:tag name="KSO_WM_UNIT_ID" val="chip20215917_1*i*4"/>
  <p:tag name="KSO_WM_TEMPLATE_CATEGORY" val="chip"/>
  <p:tag name="KSO_WM_TEMPLATE_INDEX" val="20215917"/>
  <p:tag name="KSO_WM_UNIT_LAYERLEVEL" val="1"/>
  <p:tag name="KSO_WM_TAG_VERSION" val="1.0"/>
  <p:tag name="KSO_WM_BEAUTIFY_FLAG" val="#wm#"/>
  <p:tag name="KSO_WM_CHIP_GROUPID" val="5fb4bd6f2a846156eda2c302"/>
  <p:tag name="KSO_WM_CHIP_XID" val="5fb4bd6f2a846156eda2c30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90.xml><?xml version="1.0" encoding="utf-8"?>
<p:tagLst xmlns:a="http://schemas.openxmlformats.org/drawingml/2006/main" xmlns:r="http://schemas.openxmlformats.org/officeDocument/2006/relationships" xmlns:p="http://schemas.openxmlformats.org/presentationml/2006/main">
  <p:tag name="PA" val="v5.2.11"/>
</p:tagLst>
</file>

<file path=ppt/tags/tag91.xml><?xml version="1.0" encoding="utf-8"?>
<p:tagLst xmlns:a="http://schemas.openxmlformats.org/drawingml/2006/main" xmlns:r="http://schemas.openxmlformats.org/officeDocument/2006/relationships" xmlns:p="http://schemas.openxmlformats.org/presentationml/2006/main">
  <p:tag name="PA" val="v5.2.11"/>
</p:tagLst>
</file>

<file path=ppt/tags/tag92.xml><?xml version="1.0" encoding="utf-8"?>
<p:tagLst xmlns:a="http://schemas.openxmlformats.org/drawingml/2006/main" xmlns:r="http://schemas.openxmlformats.org/officeDocument/2006/relationships" xmlns:p="http://schemas.openxmlformats.org/presentationml/2006/main">
  <p:tag name="PA" val="v5.2.11"/>
</p:tagLst>
</file>

<file path=ppt/tags/tag93.xml><?xml version="1.0" encoding="utf-8"?>
<p:tagLst xmlns:a="http://schemas.openxmlformats.org/drawingml/2006/main" xmlns:r="http://schemas.openxmlformats.org/officeDocument/2006/relationships" xmlns:p="http://schemas.openxmlformats.org/presentationml/2006/main">
  <p:tag name="PA" val="v5.2.11"/>
</p:tagLst>
</file>

<file path=ppt/tags/tag94.xml><?xml version="1.0" encoding="utf-8"?>
<p:tagLst xmlns:a="http://schemas.openxmlformats.org/drawingml/2006/main" xmlns:r="http://schemas.openxmlformats.org/officeDocument/2006/relationships" xmlns:p="http://schemas.openxmlformats.org/presentationml/2006/main">
  <p:tag name="PA" val="v5.2.11"/>
</p:tagLst>
</file>

<file path=ppt/tags/tag95.xml><?xml version="1.0" encoding="utf-8"?>
<p:tagLst xmlns:a="http://schemas.openxmlformats.org/drawingml/2006/main" xmlns:r="http://schemas.openxmlformats.org/officeDocument/2006/relationships" xmlns:p="http://schemas.openxmlformats.org/presentationml/2006/main">
  <p:tag name="PA" val="v5.2.11"/>
</p:tagLst>
</file>

<file path=ppt/tags/tag96.xml><?xml version="1.0" encoding="utf-8"?>
<p:tagLst xmlns:a="http://schemas.openxmlformats.org/drawingml/2006/main" xmlns:r="http://schemas.openxmlformats.org/officeDocument/2006/relationships" xmlns:p="http://schemas.openxmlformats.org/presentationml/2006/main">
  <p:tag name="PA" val="v5.2.11"/>
</p:tagLst>
</file>

<file path=ppt/tags/tag97.xml><?xml version="1.0" encoding="utf-8"?>
<p:tagLst xmlns:a="http://schemas.openxmlformats.org/drawingml/2006/main" xmlns:r="http://schemas.openxmlformats.org/officeDocument/2006/relationships" xmlns:p="http://schemas.openxmlformats.org/presentationml/2006/main">
  <p:tag name="PA" val="v5.2.11"/>
</p:tagLst>
</file>

<file path=ppt/tags/tag98.xml><?xml version="1.0" encoding="utf-8"?>
<p:tagLst xmlns:a="http://schemas.openxmlformats.org/drawingml/2006/main" xmlns:r="http://schemas.openxmlformats.org/officeDocument/2006/relationships" xmlns:p="http://schemas.openxmlformats.org/presentationml/2006/main">
  <p:tag name="PA" val="v5.2.11"/>
</p:tagLst>
</file>

<file path=ppt/tags/tag99.xml><?xml version="1.0" encoding="utf-8"?>
<p:tagLst xmlns:a="http://schemas.openxmlformats.org/drawingml/2006/main" xmlns:r="http://schemas.openxmlformats.org/officeDocument/2006/relationships" xmlns:p="http://schemas.openxmlformats.org/presentationml/2006/main">
  <p:tag name="PA" val="v5.2.11"/>
</p:tagLst>
</file>

<file path=ppt/theme/theme1.xml><?xml version="1.0" encoding="utf-8"?>
<a:theme xmlns:a="http://schemas.openxmlformats.org/drawingml/2006/main" name="1_Office 主题​​">
  <a:themeElements>
    <a:clrScheme name="">
      <a:dk1>
        <a:srgbClr val="000000"/>
      </a:dk1>
      <a:lt1>
        <a:srgbClr val="FFFFFF"/>
      </a:lt1>
      <a:dk2>
        <a:srgbClr val="F3F0EC"/>
      </a:dk2>
      <a:lt2>
        <a:srgbClr val="FFFFFF"/>
      </a:lt2>
      <a:accent1>
        <a:srgbClr val="FE9213"/>
      </a:accent1>
      <a:accent2>
        <a:srgbClr val="ADB31C"/>
      </a:accent2>
      <a:accent3>
        <a:srgbClr val="6BCF37"/>
      </a:accent3>
      <a:accent4>
        <a:srgbClr val="3BE467"/>
      </a:accent4>
      <a:accent5>
        <a:srgbClr val="1BF2AD"/>
      </a:accent5>
      <a:accent6>
        <a:srgbClr val="12F9FC"/>
      </a:accent6>
      <a:hlink>
        <a:srgbClr val="0563C1"/>
      </a:hlink>
      <a:folHlink>
        <a:srgbClr val="954F72"/>
      </a:folHlink>
    </a:clrScheme>
    <a:fontScheme name="自定义 9">
      <a:majorFont>
        <a:latin typeface="Arial"/>
        <a:ea typeface="微软雅黑"/>
        <a:cs typeface="brushtipTravis"/>
      </a:majorFont>
      <a:minorFont>
        <a:latin typeface="Arial"/>
        <a:ea typeface="微软雅黑"/>
        <a:cs typeface="brushtipTravi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
      <a:dk1>
        <a:srgbClr val="000000"/>
      </a:dk1>
      <a:lt1>
        <a:srgbClr val="FFFFFF"/>
      </a:lt1>
      <a:dk2>
        <a:srgbClr val="F3F0EC"/>
      </a:dk2>
      <a:lt2>
        <a:srgbClr val="FFFFFF"/>
      </a:lt2>
      <a:accent1>
        <a:srgbClr val="FE9213"/>
      </a:accent1>
      <a:accent2>
        <a:srgbClr val="ADB31C"/>
      </a:accent2>
      <a:accent3>
        <a:srgbClr val="6BCF37"/>
      </a:accent3>
      <a:accent4>
        <a:srgbClr val="3BE467"/>
      </a:accent4>
      <a:accent5>
        <a:srgbClr val="1BF2AD"/>
      </a:accent5>
      <a:accent6>
        <a:srgbClr val="12F9FC"/>
      </a:accent6>
      <a:hlink>
        <a:srgbClr val="0563C1"/>
      </a:hlink>
      <a:folHlink>
        <a:srgbClr val="954F72"/>
      </a:folHlink>
    </a:clrScheme>
    <a:fontScheme name="自定义 9">
      <a:majorFont>
        <a:latin typeface="Arial"/>
        <a:ea typeface="微软雅黑"/>
        <a:cs typeface="brushtipTravis"/>
      </a:majorFont>
      <a:minorFont>
        <a:latin typeface="Arial"/>
        <a:ea typeface="微软雅黑"/>
        <a:cs typeface="brushtipTravi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brushtipTravis"/>
        <a:cs typeface="brushtipTravis"/>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brushtipTravis"/>
        <a:cs typeface="brushtipTravis"/>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brushtipTravis"/>
        <a:cs typeface="brushtipTravis"/>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brushtipTravis"/>
        <a:cs typeface="brushtipTravis"/>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778</Words>
  <Application>Microsoft Office PowerPoint</Application>
  <PresentationFormat>宽屏</PresentationFormat>
  <Paragraphs>90</Paragraphs>
  <Slides>22</Slides>
  <Notes>0</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22</vt:i4>
      </vt:variant>
    </vt:vector>
  </HeadingPairs>
  <TitlesOfParts>
    <vt:vector size="31" baseType="lpstr">
      <vt:lpstr>黑体</vt:lpstr>
      <vt:lpstr>楷体</vt:lpstr>
      <vt:lpstr>微软雅黑</vt:lpstr>
      <vt:lpstr>Alex Brush</vt:lpstr>
      <vt:lpstr>Arial</vt:lpstr>
      <vt:lpstr>Swis721 Lt BT</vt:lpstr>
      <vt:lpstr>The Best Night</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儿童教育</dc:title>
  <dc:creator>第一PPT</dc:creator>
  <cp:keywords>www.1ppt.com</cp:keywords>
  <dc:description>www.1ppt.com</dc:description>
  <cp:lastModifiedBy>e891</cp:lastModifiedBy>
  <cp:revision>288</cp:revision>
  <dcterms:created xsi:type="dcterms:W3CDTF">2019-06-19T02:08:00Z</dcterms:created>
  <dcterms:modified xsi:type="dcterms:W3CDTF">2024-09-04T01:24:45Z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50D191875A4B43FF97ADB0506150D0DC</vt:lpwstr>
  </property>
  <property fmtid="{D5CDD505-2E9C-101B-9397-08002B2CF9AE}" pid="3" name="KSOProductBuildVer">
    <vt:lpwstr>2052-11.1.0.12358</vt:lpwstr>
  </property>
</Properties>
</file>