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2.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handoutMasterIdLst>
    <p:handoutMasterId r:id="rId30"/>
  </p:handoutMasterIdLst>
  <p:sldIdLst>
    <p:sldId id="315" r:id="rId2"/>
    <p:sldId id="316" r:id="rId3"/>
    <p:sldId id="340" r:id="rId4"/>
    <p:sldId id="369" r:id="rId5"/>
    <p:sldId id="370" r:id="rId6"/>
    <p:sldId id="372" r:id="rId7"/>
    <p:sldId id="373" r:id="rId8"/>
    <p:sldId id="374" r:id="rId9"/>
    <p:sldId id="375" r:id="rId10"/>
    <p:sldId id="376" r:id="rId11"/>
    <p:sldId id="317" r:id="rId12"/>
    <p:sldId id="291" r:id="rId13"/>
    <p:sldId id="380" r:id="rId14"/>
    <p:sldId id="381" r:id="rId15"/>
    <p:sldId id="382" r:id="rId16"/>
    <p:sldId id="383" r:id="rId17"/>
    <p:sldId id="384" r:id="rId18"/>
    <p:sldId id="385" r:id="rId19"/>
    <p:sldId id="386" r:id="rId20"/>
    <p:sldId id="387" r:id="rId21"/>
    <p:sldId id="388" r:id="rId22"/>
    <p:sldId id="389" r:id="rId23"/>
    <p:sldId id="390" r:id="rId24"/>
    <p:sldId id="391" r:id="rId25"/>
    <p:sldId id="392" r:id="rId26"/>
    <p:sldId id="393" r:id="rId27"/>
    <p:sldId id="328"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1992"/>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微格教学设计的基本方法</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人格化的微格教学设计</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5.xml"/><Relationship Id="rId1" Type="http://schemas.openxmlformats.org/officeDocument/2006/relationships/tags" Target="../tags/tag6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tags" Target="../tags/tag6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8.xml"/><Relationship Id="rId1" Type="http://schemas.openxmlformats.org/officeDocument/2006/relationships/tags" Target="../tags/tag6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0.xml"/><Relationship Id="rId1" Type="http://schemas.openxmlformats.org/officeDocument/2006/relationships/tags" Target="../tags/tag6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2.xml"/><Relationship Id="rId1" Type="http://schemas.openxmlformats.org/officeDocument/2006/relationships/tags" Target="../tags/tag71.xml"/><Relationship Id="rId4"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8.xml"/><Relationship Id="rId1" Type="http://schemas.openxmlformats.org/officeDocument/2006/relationships/tags" Target="../tags/tag7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0.xml"/><Relationship Id="rId1" Type="http://schemas.openxmlformats.org/officeDocument/2006/relationships/tags" Target="../tags/tag7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2.xml"/><Relationship Id="rId1" Type="http://schemas.openxmlformats.org/officeDocument/2006/relationships/tags" Target="../tags/tag8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4.xml"/><Relationship Id="rId1" Type="http://schemas.openxmlformats.org/officeDocument/2006/relationships/tags" Target="../tags/tag8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6.xml"/><Relationship Id="rId1" Type="http://schemas.openxmlformats.org/officeDocument/2006/relationships/tags" Target="../tags/tag85.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8.xml"/><Relationship Id="rId1" Type="http://schemas.openxmlformats.org/officeDocument/2006/relationships/tags" Target="../tags/tag8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2.xml"/><Relationship Id="rId1" Type="http://schemas.openxmlformats.org/officeDocument/2006/relationships/tags" Target="../tags/tag91.xml"/></Relationships>
</file>

<file path=ppt/slides/_rels/slide27.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18" Type="http://schemas.openxmlformats.org/officeDocument/2006/relationships/tags" Target="../tags/tag110.xml"/><Relationship Id="rId26" Type="http://schemas.openxmlformats.org/officeDocument/2006/relationships/tags" Target="../tags/tag118.xml"/><Relationship Id="rId3" Type="http://schemas.openxmlformats.org/officeDocument/2006/relationships/tags" Target="../tags/tag95.xml"/><Relationship Id="rId21" Type="http://schemas.openxmlformats.org/officeDocument/2006/relationships/tags" Target="../tags/tag113.xml"/><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tags" Target="../tags/tag109.xml"/><Relationship Id="rId25" Type="http://schemas.openxmlformats.org/officeDocument/2006/relationships/tags" Target="../tags/tag117.xml"/><Relationship Id="rId2" Type="http://schemas.openxmlformats.org/officeDocument/2006/relationships/tags" Target="../tags/tag94.xml"/><Relationship Id="rId16" Type="http://schemas.openxmlformats.org/officeDocument/2006/relationships/tags" Target="../tags/tag108.xml"/><Relationship Id="rId20" Type="http://schemas.openxmlformats.org/officeDocument/2006/relationships/tags" Target="../tags/tag112.xml"/><Relationship Id="rId29" Type="http://schemas.openxmlformats.org/officeDocument/2006/relationships/image" Target="../media/image7.png"/><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24" Type="http://schemas.openxmlformats.org/officeDocument/2006/relationships/tags" Target="../tags/tag116.xml"/><Relationship Id="rId5" Type="http://schemas.openxmlformats.org/officeDocument/2006/relationships/tags" Target="../tags/tag97.xml"/><Relationship Id="rId15" Type="http://schemas.openxmlformats.org/officeDocument/2006/relationships/tags" Target="../tags/tag107.xml"/><Relationship Id="rId23" Type="http://schemas.openxmlformats.org/officeDocument/2006/relationships/tags" Target="../tags/tag115.xml"/><Relationship Id="rId28" Type="http://schemas.openxmlformats.org/officeDocument/2006/relationships/slideLayout" Target="../slideLayouts/slideLayout9.xml"/><Relationship Id="rId10" Type="http://schemas.openxmlformats.org/officeDocument/2006/relationships/tags" Target="../tags/tag102.xml"/><Relationship Id="rId19" Type="http://schemas.openxmlformats.org/officeDocument/2006/relationships/tags" Target="../tags/tag111.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 Id="rId22" Type="http://schemas.openxmlformats.org/officeDocument/2006/relationships/tags" Target="../tags/tag114.xml"/><Relationship Id="rId27" Type="http://schemas.openxmlformats.org/officeDocument/2006/relationships/tags" Target="../tags/tag119.xml"/><Relationship Id="rId30"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8.xml"/><Relationship Id="rId1" Type="http://schemas.openxmlformats.org/officeDocument/2006/relationships/tags" Target="../tags/tag4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0.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2.xml"/><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4.xml"/><Relationship Id="rId1" Type="http://schemas.openxmlformats.org/officeDocument/2006/relationships/tags" Target="../tags/tag5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6.xml"/><Relationship Id="rId1" Type="http://schemas.openxmlformats.org/officeDocument/2006/relationships/tags" Target="../tags/tag5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8.xml"/><Relationship Id="rId1" Type="http://schemas.openxmlformats.org/officeDocument/2006/relationships/tags" Target="../tags/tag5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微格教学的教学设计</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67035"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4.“重教”的设计</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“重教”是微格教学的常设训练项目，它是受训者继首度的角色扮演练习后，通过自我和他者反馈评价，认知缺憾、确诊“病象”后所作的同题二次练习。</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“重教”的设计方案中要强调以下内容：</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问题：</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引发本次“重教”的个人行为缺憾以及简明分析</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矫正：</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如何针对性改正或优化的方式方法（包括教学过程以及教学技能的各个环节、细节）</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反思：</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自我反馈、评价的重点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人格化的微格教学设计</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649095"/>
            <a:ext cx="10691663" cy="2357953"/>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1.技能品貌与人格因素</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以微格教学为方法的教师培训中，通常着重研讨作为技能行为外壳的那些客观化的固定程式、</a:t>
            </a:r>
            <a:r>
              <a:rPr sz="2100">
                <a:effectLst/>
                <a:latin typeface="微软雅黑" panose="020B0503020204020204" pitchFamily="34" charset="-122"/>
                <a:ea typeface="微软雅黑" panose="020B0503020204020204" pitchFamily="34" charset="-122"/>
                <a:cs typeface="微软雅黑" panose="020B0503020204020204" pitchFamily="34" charset="-122"/>
                <a:sym typeface="+mn-ea"/>
              </a:rPr>
              <a:t>基本方法和通用规则，往往会相对忽略作为技能行为动因的那些主观化的个性特质</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、道德品行和艺术审美，而后者却往往直接影响到教师对技能行为的选择和施教质量。</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教师外显行为蕴涵的人格因素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777365" y="1019175"/>
            <a:ext cx="8637905" cy="547751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2.人格技能的养成——微格教学的人格化</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人格技能（在此专指教师的人格技能）是教师个体内在的行为特质模式，它是个体在教育教学活动中具有动力一致性行为倾向性的职业技能；教师自我人格技能是适合教师工作的那些个人品质的总和，表现为个体人格原型与教师职业的一种合宜搭配和融洽组合；诸如尊重学生、自发性、移情理解、真诚和认可等难以名状的品质，都可列在这一标题之下。</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微格教学的人格化方法，就是将教学技能行为与人格特质相沟通，通过主体对自我人格特质的自觉意识，养成良好的人格技能，从而实现教师外显技术行为择别、表现的优化。</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43395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1.“人格特质”成为教学内容之一</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在对教学技能原理、方法、操作作“事前学习”的同时，将该原理、方法、操作中可能发生正负面影响的人格特质加以解说分析，让受训者明了哪些人格特质将有助于该技能行为的“角色扮演”？哪些反之？</a:t>
            </a:r>
          </a:p>
        </p:txBody>
      </p:sp>
      <p:sp>
        <p:nvSpPr>
          <p:cNvPr id="3" name="TextBox 1210"/>
          <p:cNvSpPr/>
          <p:nvPr/>
        </p:nvSpPr>
        <p:spPr>
          <a:xfrm>
            <a:off x="815975" y="1060450"/>
            <a:ext cx="87776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微格教学设计实施中的人格化方法特征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77710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2.“人格技能”成为评价目标之一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微格教学的评价，除了以受训者常规教学技能的掌握程度、操作规范和范型程序的再现为对象，还以受训者人格技能的“外化”情状为对象。</a:t>
            </a:r>
          </a:p>
          <a:p>
            <a:pPr indent="539750" algn="l" fontAlgn="auto">
              <a:lnSpc>
                <a:spcPct val="175000"/>
              </a:lnSpc>
              <a:spcBef>
                <a:spcPts val="0"/>
              </a:spcBef>
              <a:buClrTx/>
              <a:buSzTx/>
              <a:buNone/>
            </a:pP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技能行为的个性优化成为训练任务之一</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一方面仍应继续强调常规步骤、方法、环节的“减少失误式”的规则规范训练，另一方面，又要因势利导、因人而异、因材施教地进行发挥个体优长的非常规的“个性风格式”的训练，这种训练是张扬个性、自我规划的训练。</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6816725" cy="356552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1.教学设计的基本模式</a:t>
            </a:r>
          </a:p>
          <a:p>
            <a:pPr indent="539750" algn="l" fontAlgn="auto">
              <a:lnSpc>
                <a:spcPct val="175000"/>
              </a:lnSpc>
              <a:spcBef>
                <a:spcPts val="0"/>
              </a:spcBef>
              <a:buClrTx/>
              <a:buSzTx/>
              <a:buNone/>
            </a:pPr>
            <a:r>
              <a:rPr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 行为——描述模式</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本模式设计和实施的重点难点在于：需要指导者描述或引导受训者自我描述其技能缺憾中隐含的人格缺失状况，诱导受训者体验、领悟，改善心理条件以适应特定教学技能对教师行为的特定要求。</a:t>
            </a:r>
          </a:p>
        </p:txBody>
      </p:sp>
      <p:sp>
        <p:nvSpPr>
          <p:cNvPr id="3" name="TextBox 1210"/>
          <p:cNvSpPr/>
          <p:nvPr/>
        </p:nvSpPr>
        <p:spPr>
          <a:xfrm>
            <a:off x="815975" y="1060450"/>
            <a:ext cx="877760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人格化的微格教学设计</a:t>
            </a: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7987030" y="1060450"/>
            <a:ext cx="3128645" cy="527875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7788910" cy="518096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B 预测——情境模式</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本模式要求指导者在认识、熟习受训者的前提下，进行心理行为辅导准备：</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 预测受训个体可能影响该技能行为效果的人格正性负性变量。</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 根据这些变量分别设计侧重技能行为熟习度和侧重心理行为适应度的训练情境，供受训者分头演练。本模式的虚线部分，是备于在个别受训者技能操演不能通过的情形下，予以回复性强化。本模式中情境设计的合理性和“实战性”是难点。</a:t>
            </a:r>
          </a:p>
        </p:txBody>
      </p:sp>
      <p:pic>
        <p:nvPicPr>
          <p:cNvPr id="5" name="图片 4"/>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9072880" y="1060450"/>
            <a:ext cx="2345690" cy="53079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13067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2.应用人格化微格教学方法设计教学</a:t>
            </a: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（1） 混合编组交互影响的策略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分组，是微格训练中一种常规性的活动形式。人格化教学策略中的“异质分组”，更着重考虑组合成员的人格倾向，即组员间人格倾向、个性特点之间的互为借鉴、互为补充的交互作用；本策略要求指导者根据男女搭配、内倾外倾搭配、场独立场依存搭配、P态人格C态人格搭配等等。</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互为指证、“旁观者清”的这种微格教学方式，实践证明其训练效果是明显的。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微格教学设计的基本方法</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教学设计要点：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① 根据人格态型作差异性搭配，组织活动小组。</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② 设置比较分析活动，要求受训者相互对比、描述同一教学行为表现中的性向影响。</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③ 设置配对矫正环节，要求性向差异者两两互为示范技能优长、互为修缮教学行为的偏失。</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（2） 情境设定个别化的策略</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本策略强调微格训练中的操演情境与受训者个体人格特质的对应契合或反衬对峙的关系。根据个体人格的社会适应行为原理，人格诊断可以由特殊情境给出，人格矫治亦必须由特殊情境习得。</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微格教学的“情境”包括课室环境和媒介情形两大类；</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“课室环境”</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有：学习氛围、学生情绪、教室布置等，</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“媒介情形”</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有：教学内容、多媒体、教具等。</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教学设计要点：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① 根据人格性向作同质性分组，以便在同一情境作适应性操练。</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② 设计针对各小组个性族群的练习情境，要求受训者进行有意识的适应性行为反应。例如：让内倾型小组进入“热烈躁动型班级氛围”，练习教学人格行为的“权威”、“自信”、“掌控”等技术反应，这其中包括了属于语言技能的人格化训练的种种情境适应细节，诸如掌控性语音语调、权威化言辞、情绪情感“外壳化”、恩威并重的默语言等。</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4521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（3） 人格技能为抓手的策略</a:t>
            </a:r>
          </a:p>
          <a:p>
            <a:pPr indent="539750" algn="l" fontAlgn="auto">
              <a:lnSpc>
                <a:spcPct val="16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微格教学中，只有指导者时时将人格技能置于技能行为的上位，才能更为明晰深切地指摘技能行为表现的弊病、缺憾、失误等症结；只有指导者时时将技能行为的“外化表现”还原为人格技能的“内隐样态”，才能更为准确到位地体察技能行为的动因。</a:t>
            </a:r>
          </a:p>
          <a:p>
            <a:pPr indent="539750" algn="l" fontAlgn="auto">
              <a:lnSpc>
                <a:spcPct val="16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人格技能为抓手”，既为微格教学人格化实施的‘战术”，亦为微格教学人格化过程中指导者和受训者共同的“战略”；它还是一种现代微格教学观念：要转变微格教学的教与学策略观念，认识微格教学既是科学的、实证的“工具化”职业技术练习活动，又是人文的、人性的“价值化”的专业人才发展活动——据此认识并实践之，传统的微格教学的那部分机械呆板、偏离实际（疏离中小学课堂教学真实情境，疏离受训者个体实际教学技术与心理能力）的缺失和弱点才能得到较为有力的弥补和克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教学设计要点：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① 设置人格技能观察的环节，要求受训者察析对象的相关特点。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② 布置口头或书面作业，主题为：对优秀案例中的教师教学行为进行人格和人格技能的微格分析。</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73723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1.鉴评体系的例表</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TextBox 1210"/>
          <p:cNvSpPr/>
          <p:nvPr/>
        </p:nvSpPr>
        <p:spPr>
          <a:xfrm>
            <a:off x="815975" y="1060450"/>
            <a:ext cx="922909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微格教学人格化设计和实施的鉴定评价</a:t>
            </a: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4289425" y="1639570"/>
            <a:ext cx="5854700" cy="494665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2.鉴评的一般方法</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“评鉴”即评价—鉴定，特指一个“外显技能与内隐人格对应表现”的微格教学评量概念。</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评鉴中人格技能诸侧面的权重，系依照特定技能行为与心理适应驱动变量的一般相关态势而设定的，旨在揭示个性变量对于技能行为可能造成的影响以及影响的轻重大小，以便于考核时量化为鉴定成绩分。</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当然，分数只是质量描述的简单物质，重要的是各评量级项的“质量目标”的引领和暗示作用；赋分宜采用自我评量和师生评量相结合的方式。</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10019665" cy="2122805"/>
          </a:xfrm>
          <a:prstGeom prst="rect">
            <a:avLst/>
          </a:prstGeom>
          <a:noFill/>
          <a:ln w="9525">
            <a:noFill/>
            <a:miter/>
          </a:ln>
        </p:spPr>
        <p:txBody>
          <a:bodyPr wrap="square">
            <a:spAutoFit/>
          </a:bodyPr>
          <a:lstStyle/>
          <a:p>
            <a:pPr marL="342900" indent="-342900" algn="l" fontAlgn="auto">
              <a:lnSpc>
                <a:spcPct val="200000"/>
              </a:lnSpc>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实践中，微格教学的教学设计难点何在？有什么经验可供分享？</a:t>
            </a:r>
            <a:endPar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l" fontAlgn="auto">
              <a:lnSpc>
                <a:spcPct val="200000"/>
              </a:lnSpc>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作为指导者或受训者，怎样处理静态预设和动态实施之间的对位？</a:t>
            </a:r>
            <a:endPar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l" fontAlgn="auto">
              <a:lnSpc>
                <a:spcPct val="200000"/>
              </a:lnSpc>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本人职业技能优化中的人格技能改善重点是什么？</a:t>
            </a:r>
            <a:endPar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作为指导者的教学设计</a:t>
            </a:r>
          </a:p>
        </p:txBody>
      </p:sp>
      <p:sp>
        <p:nvSpPr>
          <p:cNvPr id="166" name="TextBox 1210"/>
          <p:cNvSpPr/>
          <p:nvPr>
            <p:custDataLst>
              <p:tags r:id="rId2"/>
            </p:custDataLst>
          </p:nvPr>
        </p:nvSpPr>
        <p:spPr>
          <a:xfrm>
            <a:off x="815975" y="1649095"/>
            <a:ext cx="5742940"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1.教学目标的设计</a:t>
            </a: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（1） 微格教学的目标</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① 教师专业觉识的启悟和培养</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② 教师学科智识与学科教学技能的融通</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③ 教师课堂教学行为的技能化</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④ 教师课堂教学技能的新质化</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6" name="TextBox 1210"/>
          <p:cNvSpPr/>
          <p:nvPr>
            <p:custDataLst>
              <p:tags r:id="rId2"/>
            </p:custDataLst>
          </p:nvPr>
        </p:nvSpPr>
        <p:spPr>
          <a:xfrm>
            <a:off x="815975" y="1096645"/>
            <a:ext cx="10641330" cy="1711622"/>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教学目标的内涵</a:t>
            </a:r>
            <a:endPar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以上四个方面的总教学目标设计，</a:t>
            </a:r>
            <a:r>
              <a:rPr lang="en-US" altLang="zh-CN" sz="210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视不同的学科和具体的训练内容而各有差异；</a:t>
            </a:r>
          </a:p>
          <a:p>
            <a:pPr indent="539750" algn="l" fontAlgn="auto">
              <a:lnSpc>
                <a:spcPct val="175000"/>
              </a:lnSpc>
              <a:spcBef>
                <a:spcPts val="0"/>
              </a:spcBef>
              <a:buClrTx/>
              <a:buSzTx/>
              <a:buNone/>
            </a:pPr>
            <a:r>
              <a:rPr lang="en-US" altLang="zh-CN" sz="210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教学目标的设计重点在于每一个单元</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、每一项训练任务（以至每一节课）的目标。</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21132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2.教学任务的设计和方案撰写</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总体设计</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——该门微格教学课程或该项微格教学培训的全课时任务的结构设计。</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单元设计</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——每个教学技能的单项任务设计。</a:t>
            </a:r>
          </a:p>
          <a:p>
            <a:pPr indent="539750" algn="l" fontAlgn="auto">
              <a:lnSpc>
                <a:spcPct val="175000"/>
              </a:lnSpc>
              <a:spcBef>
                <a:spcPts val="0"/>
              </a:spcBef>
              <a:buClrTx/>
              <a:buSzTx/>
              <a:buNone/>
            </a:pP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3.教学评价的预设</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教学设计时，指导者需预设有关的评价条目，以备教学中的形成性评价，指导“重教”和行为矫正，并用于课业考核以及受训者同侪学习时的观摩、讨论、反馈。</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703453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作为受训者的教学设计</a:t>
            </a:r>
          </a:p>
        </p:txBody>
      </p:sp>
      <p:sp>
        <p:nvSpPr>
          <p:cNvPr id="166" name="TextBox 1210"/>
          <p:cNvSpPr/>
          <p:nvPr>
            <p:custDataLst>
              <p:tags r:id="rId2"/>
            </p:custDataLst>
          </p:nvPr>
        </p:nvSpPr>
        <p:spPr>
          <a:xfrm>
            <a:off x="815975" y="1649095"/>
            <a:ext cx="10580370" cy="421132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教学目标的设计</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受训者的教学目标应以指导老师对该技能的教学要求为标准，根据自己的教学技能水平现况和水平的最近发展区，制订个人的微格练习目标。</a:t>
            </a: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2.教学任务的设计</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在微格教学指导者布置的任务范围内，选取教学内容，设计一个微型教学流程。设计中要注意紧密联系自我的训练目的，尽可能使预设的练习任务与微格训练目标的达成呈现出正相关、高相关。</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受训者微格教学教学任务设计的操作原则如下：</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目标解读：</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理解指导者给定的任务和要求</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条件分析：</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明了自我在该技能上的弱点及优长</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内容定位：</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确定适合自己练习的教习内容和相应过程</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 诊断考量：</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预设对应的自我反思评价标准或参照项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67035" cy="469646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3.教学设计方案的拟写</a:t>
            </a: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（1） 结构</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① 目标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本次微格训练的个人行为优化标的</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② 内容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具体的教学内容(即教什么：包括主题、主知识/技能点、板书和媒体)</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③ 教师行为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具体的教学行为（即怎么教：包括教学过程以及教学技能的各个环节、细节）</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④ 学生行为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预设的与教师行为相呼应的听课学生的学习行为</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⑤ 评量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自我反馈、评价的条目</a:t>
            </a:r>
            <a:endPar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1787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rPr>
              <a:t>（2） 呈现</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受训者的微格教学设计方案，详案可以用常规教案的文本方式来呈现；如果以简案的样态呈现，建议用表格形式</a:t>
            </a:r>
            <a:r>
              <a:rPr lang="zh-CN" altLang="en-US" sz="2100" dirty="0">
                <a:effectLst/>
                <a:latin typeface="微软雅黑" panose="020B0503020204020204" pitchFamily="34" charset="-122"/>
                <a:ea typeface="微软雅黑" panose="020B0503020204020204" pitchFamily="34" charset="-122"/>
                <a:cs typeface="微软雅黑" panose="020B0503020204020204" pitchFamily="34" charset="-122"/>
              </a:rPr>
              <a:t>。</a:t>
            </a: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225675" y="2781300"/>
            <a:ext cx="7779385" cy="376936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PA" val="v5.2.11"/>
</p:tagLst>
</file>

<file path=ppt/tags/tag101.xml><?xml version="1.0" encoding="utf-8"?>
<p:tagLst xmlns:a="http://schemas.openxmlformats.org/drawingml/2006/main" xmlns:r="http://schemas.openxmlformats.org/officeDocument/2006/relationships" xmlns:p="http://schemas.openxmlformats.org/presentationml/2006/main">
  <p:tag name="PA" val="v5.2.11"/>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PA" val="v5.2.11"/>
</p:tagLst>
</file>

<file path=ppt/tags/tag106.xml><?xml version="1.0" encoding="utf-8"?>
<p:tagLst xmlns:a="http://schemas.openxmlformats.org/drawingml/2006/main" xmlns:r="http://schemas.openxmlformats.org/officeDocument/2006/relationships" xmlns:p="http://schemas.openxmlformats.org/presentationml/2006/main">
  <p:tag name="PA" val="v5.2.11"/>
</p:tagLst>
</file>

<file path=ppt/tags/tag107.xml><?xml version="1.0" encoding="utf-8"?>
<p:tagLst xmlns:a="http://schemas.openxmlformats.org/drawingml/2006/main" xmlns:r="http://schemas.openxmlformats.org/officeDocument/2006/relationships" xmlns:p="http://schemas.openxmlformats.org/presentationml/2006/main">
  <p:tag name="PA" val="v5.2.11"/>
</p:tagLst>
</file>

<file path=ppt/tags/tag108.xml><?xml version="1.0" encoding="utf-8"?>
<p:tagLst xmlns:a="http://schemas.openxmlformats.org/drawingml/2006/main" xmlns:r="http://schemas.openxmlformats.org/officeDocument/2006/relationships" xmlns:p="http://schemas.openxmlformats.org/presentationml/2006/main">
  <p:tag name="PA" val="v5.2.11"/>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PA" val="v5.2.11"/>
</p:tagLst>
</file>

<file path=ppt/tags/tag113.xml><?xml version="1.0" encoding="utf-8"?>
<p:tagLst xmlns:a="http://schemas.openxmlformats.org/drawingml/2006/main" xmlns:r="http://schemas.openxmlformats.org/officeDocument/2006/relationships" xmlns:p="http://schemas.openxmlformats.org/presentationml/2006/main">
  <p:tag name="PA" val="v5.2.11"/>
</p:tagLst>
</file>

<file path=ppt/tags/tag114.xml><?xml version="1.0" encoding="utf-8"?>
<p:tagLst xmlns:a="http://schemas.openxmlformats.org/drawingml/2006/main" xmlns:r="http://schemas.openxmlformats.org/officeDocument/2006/relationships" xmlns:p="http://schemas.openxmlformats.org/presentationml/2006/main">
  <p:tag name="PA" val="v5.2.11"/>
</p:tagLst>
</file>

<file path=ppt/tags/tag115.xml><?xml version="1.0" encoding="utf-8"?>
<p:tagLst xmlns:a="http://schemas.openxmlformats.org/drawingml/2006/main" xmlns:r="http://schemas.openxmlformats.org/officeDocument/2006/relationships" xmlns:p="http://schemas.openxmlformats.org/presentationml/2006/main">
  <p:tag name="PA" val="v5.2.11"/>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8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4.xml><?xml version="1.0" encoding="utf-8"?>
<p:tagLst xmlns:a="http://schemas.openxmlformats.org/drawingml/2006/main" xmlns:r="http://schemas.openxmlformats.org/officeDocument/2006/relationships" xmlns:p="http://schemas.openxmlformats.org/presentationml/2006/main">
  <p:tag name="PA" val="v5.2.11"/>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PA" val="v5.2.11"/>
</p:tagLst>
</file>

<file path=ppt/tags/tag9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800</Words>
  <Application>Microsoft Office PowerPoint</Application>
  <PresentationFormat>宽屏</PresentationFormat>
  <Paragraphs>101</Paragraphs>
  <Slides>27</Slides>
  <Notes>2</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27</vt:i4>
      </vt:variant>
    </vt:vector>
  </HeadingPairs>
  <TitlesOfParts>
    <vt:vector size="32" baseType="lpstr">
      <vt:lpstr>黑体</vt:lpstr>
      <vt:lpstr>微软雅黑</vt:lpstr>
      <vt:lpstr>Alex Brush</vt:lpstr>
      <vt:lpstr>Arial</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83</cp:revision>
  <dcterms:created xsi:type="dcterms:W3CDTF">2019-06-19T02:08:00Z</dcterms:created>
  <dcterms:modified xsi:type="dcterms:W3CDTF">2024-09-03T07:23:03Z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8EE3D936485D4B8EB9727865E5789C15</vt:lpwstr>
  </property>
  <property fmtid="{D5CDD505-2E9C-101B-9397-08002B2CF9AE}" pid="3" name="KSOProductBuildVer">
    <vt:lpwstr>2052-11.1.0.12358</vt:lpwstr>
  </property>
</Properties>
</file>