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2.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3.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4.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5.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6.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notesSlides/notesSlide7.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8.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notesSlides/notesSlide9.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10.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notesSlides/notesSlide11.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notesSlides/notesSlide12.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handoutMasterIdLst>
    <p:handoutMasterId r:id="rId36"/>
  </p:handoutMasterIdLst>
  <p:sldIdLst>
    <p:sldId id="315" r:id="rId2"/>
    <p:sldId id="316" r:id="rId3"/>
    <p:sldId id="340" r:id="rId4"/>
    <p:sldId id="398" r:id="rId5"/>
    <p:sldId id="399" r:id="rId6"/>
    <p:sldId id="400" r:id="rId7"/>
    <p:sldId id="401" r:id="rId8"/>
    <p:sldId id="402" r:id="rId9"/>
    <p:sldId id="403" r:id="rId10"/>
    <p:sldId id="404" r:id="rId11"/>
    <p:sldId id="405" r:id="rId12"/>
    <p:sldId id="317" r:id="rId13"/>
    <p:sldId id="291" r:id="rId14"/>
    <p:sldId id="410" r:id="rId15"/>
    <p:sldId id="411" r:id="rId16"/>
    <p:sldId id="412" r:id="rId17"/>
    <p:sldId id="413" r:id="rId18"/>
    <p:sldId id="414" r:id="rId19"/>
    <p:sldId id="415" r:id="rId20"/>
    <p:sldId id="416" r:id="rId21"/>
    <p:sldId id="417" r:id="rId22"/>
    <p:sldId id="418" r:id="rId23"/>
    <p:sldId id="419" r:id="rId24"/>
    <p:sldId id="420" r:id="rId25"/>
    <p:sldId id="421" r:id="rId26"/>
    <p:sldId id="422" r:id="rId27"/>
    <p:sldId id="423" r:id="rId28"/>
    <p:sldId id="424" r:id="rId29"/>
    <p:sldId id="425" r:id="rId30"/>
    <p:sldId id="426" r:id="rId31"/>
    <p:sldId id="427" r:id="rId32"/>
    <p:sldId id="428" r:id="rId33"/>
    <p:sldId id="328" r:id="rId34"/>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p15:clr>
            <a:srgbClr val="A4A3A4"/>
          </p15:clr>
        </p15:guide>
        <p15:guide id="2" pos="385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1992"/>
        <p:guide pos="3852"/>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2024/9/3</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ags" Target="../tags/tag28.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Master" Target="../slideMasters/slideMaster1.xml"/><Relationship Id="rId4" Type="http://schemas.openxmlformats.org/officeDocument/2006/relationships/tags" Target="../tags/tag2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9" name="椭圆 8"/>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椭圆 7"/>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2024/9/3</a:t>
            </a:fld>
            <a:endParaRPr lang="zh-CN" altLang="en-US" dirty="0"/>
          </a:p>
        </p:txBody>
      </p:sp>
      <p:sp>
        <p:nvSpPr>
          <p:cNvPr id="6" name="页脚占位符 5"/>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8" name="椭圆 7"/>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椭圆 5"/>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椭圆 1"/>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微格教学的理论基础</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技能训练的理论支持</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498080" y="1391709"/>
            <a:ext cx="4389120" cy="4068233"/>
            <a:chOff x="1429674" y="1397214"/>
            <a:chExt cx="4080177" cy="3781412"/>
          </a:xfrm>
        </p:grpSpPr>
        <p:sp>
          <p:nvSpPr>
            <p:cNvPr id="8" name="椭圆 7"/>
            <p:cNvSpPr/>
            <p:nvPr>
              <p:custDataLst>
                <p:tags r:id="rId3"/>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4"/>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7" name="椭圆 6"/>
          <p:cNvSpPr/>
          <p:nvPr>
            <p:custDataLst>
              <p:tags r:id="rId2"/>
            </p:custDataLst>
          </p:nvPr>
        </p:nvSpPr>
        <p:spPr>
          <a:xfrm>
            <a:off x="0" y="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0"/>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2.xml"/><Relationship Id="rId1" Type="http://schemas.openxmlformats.org/officeDocument/2006/relationships/tags" Target="../tags/tag6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4.xml"/><Relationship Id="rId1" Type="http://schemas.openxmlformats.org/officeDocument/2006/relationships/tags" Target="../tags/tag6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7.xml"/><Relationship Id="rId1" Type="http://schemas.openxmlformats.org/officeDocument/2006/relationships/tags" Target="../tags/tag6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9.xml"/><Relationship Id="rId1" Type="http://schemas.openxmlformats.org/officeDocument/2006/relationships/tags" Target="../tags/tag6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1.xml"/><Relationship Id="rId1" Type="http://schemas.openxmlformats.org/officeDocument/2006/relationships/tags" Target="../tags/tag7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5.xml"/><Relationship Id="rId1" Type="http://schemas.openxmlformats.org/officeDocument/2006/relationships/tags" Target="../tags/tag7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notesSlide" Target="../notesSlides/notesSlide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9.xml"/><Relationship Id="rId1" Type="http://schemas.openxmlformats.org/officeDocument/2006/relationships/tags" Target="../tags/tag78.xml"/><Relationship Id="rId4"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1.xml"/><Relationship Id="rId1" Type="http://schemas.openxmlformats.org/officeDocument/2006/relationships/tags" Target="../tags/tag8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notesSlide" Target="../notesSlides/notesSlide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7.xml"/><Relationship Id="rId1" Type="http://schemas.openxmlformats.org/officeDocument/2006/relationships/tags" Target="../tags/tag86.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3.xml"/><Relationship Id="rId1" Type="http://schemas.openxmlformats.org/officeDocument/2006/relationships/tags" Target="../tags/tag9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5.xml"/><Relationship Id="rId1" Type="http://schemas.openxmlformats.org/officeDocument/2006/relationships/tags" Target="../tags/tag94.xml"/><Relationship Id="rId4"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7.xml"/><Relationship Id="rId1" Type="http://schemas.openxmlformats.org/officeDocument/2006/relationships/tags" Target="../tags/tag96.xml"/><Relationship Id="rId4"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9.xml"/><Relationship Id="rId1" Type="http://schemas.openxmlformats.org/officeDocument/2006/relationships/tags" Target="../tags/tag98.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8.xml"/><Relationship Id="rId1" Type="http://schemas.openxmlformats.org/officeDocument/2006/relationships/tags" Target="../tags/tag4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1.xml"/><Relationship Id="rId1" Type="http://schemas.openxmlformats.org/officeDocument/2006/relationships/tags" Target="../tags/tag100.xml"/><Relationship Id="rId4"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3.xml"/><Relationship Id="rId1" Type="http://schemas.openxmlformats.org/officeDocument/2006/relationships/tags" Target="../tags/tag102.xml"/><Relationship Id="rId4"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notesSlide" Target="../notesSlides/notesSlide12.xml"/></Relationships>
</file>

<file path=ppt/slides/_rels/slide33.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tags" Target="../tags/tag118.xml"/><Relationship Id="rId18" Type="http://schemas.openxmlformats.org/officeDocument/2006/relationships/tags" Target="../tags/tag123.xml"/><Relationship Id="rId26" Type="http://schemas.openxmlformats.org/officeDocument/2006/relationships/tags" Target="../tags/tag131.xml"/><Relationship Id="rId3" Type="http://schemas.openxmlformats.org/officeDocument/2006/relationships/tags" Target="../tags/tag108.xml"/><Relationship Id="rId21" Type="http://schemas.openxmlformats.org/officeDocument/2006/relationships/tags" Target="../tags/tag126.xml"/><Relationship Id="rId7" Type="http://schemas.openxmlformats.org/officeDocument/2006/relationships/tags" Target="../tags/tag112.xml"/><Relationship Id="rId12" Type="http://schemas.openxmlformats.org/officeDocument/2006/relationships/tags" Target="../tags/tag117.xml"/><Relationship Id="rId17" Type="http://schemas.openxmlformats.org/officeDocument/2006/relationships/tags" Target="../tags/tag122.xml"/><Relationship Id="rId25" Type="http://schemas.openxmlformats.org/officeDocument/2006/relationships/tags" Target="../tags/tag130.xml"/><Relationship Id="rId2" Type="http://schemas.openxmlformats.org/officeDocument/2006/relationships/tags" Target="../tags/tag107.xml"/><Relationship Id="rId16" Type="http://schemas.openxmlformats.org/officeDocument/2006/relationships/tags" Target="../tags/tag121.xml"/><Relationship Id="rId20" Type="http://schemas.openxmlformats.org/officeDocument/2006/relationships/tags" Target="../tags/tag125.xml"/><Relationship Id="rId29" Type="http://schemas.openxmlformats.org/officeDocument/2006/relationships/image" Target="../media/image2.png"/><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tags" Target="../tags/tag116.xml"/><Relationship Id="rId24" Type="http://schemas.openxmlformats.org/officeDocument/2006/relationships/tags" Target="../tags/tag129.xml"/><Relationship Id="rId5" Type="http://schemas.openxmlformats.org/officeDocument/2006/relationships/tags" Target="../tags/tag110.xml"/><Relationship Id="rId15" Type="http://schemas.openxmlformats.org/officeDocument/2006/relationships/tags" Target="../tags/tag120.xml"/><Relationship Id="rId23" Type="http://schemas.openxmlformats.org/officeDocument/2006/relationships/tags" Target="../tags/tag128.xml"/><Relationship Id="rId28" Type="http://schemas.openxmlformats.org/officeDocument/2006/relationships/slideLayout" Target="../slideLayouts/slideLayout9.xml"/><Relationship Id="rId10" Type="http://schemas.openxmlformats.org/officeDocument/2006/relationships/tags" Target="../tags/tag115.xml"/><Relationship Id="rId19" Type="http://schemas.openxmlformats.org/officeDocument/2006/relationships/tags" Target="../tags/tag124.xml"/><Relationship Id="rId4" Type="http://schemas.openxmlformats.org/officeDocument/2006/relationships/tags" Target="../tags/tag109.xml"/><Relationship Id="rId9" Type="http://schemas.openxmlformats.org/officeDocument/2006/relationships/tags" Target="../tags/tag114.xml"/><Relationship Id="rId14" Type="http://schemas.openxmlformats.org/officeDocument/2006/relationships/tags" Target="../tags/tag119.xml"/><Relationship Id="rId22" Type="http://schemas.openxmlformats.org/officeDocument/2006/relationships/tags" Target="../tags/tag127.xml"/><Relationship Id="rId27" Type="http://schemas.openxmlformats.org/officeDocument/2006/relationships/tags" Target="../tags/tag132.xml"/><Relationship Id="rId30"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0.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2.xml"/><Relationship Id="rId1" Type="http://schemas.openxmlformats.org/officeDocument/2006/relationships/tags" Target="../tags/tag5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4.xml"/><Relationship Id="rId1" Type="http://schemas.openxmlformats.org/officeDocument/2006/relationships/tags" Target="../tags/tag5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6.xml"/><Relationship Id="rId1" Type="http://schemas.openxmlformats.org/officeDocument/2006/relationships/tags" Target="../tags/tag5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8.xml"/><Relationship Id="rId1" Type="http://schemas.openxmlformats.org/officeDocument/2006/relationships/tags" Target="../tags/tag5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0.xml"/><Relationship Id="rId1" Type="http://schemas.openxmlformats.org/officeDocument/2006/relationships/tags" Target="../tags/tag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第四章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微格教学的基本理论</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703453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拉斯韦尔的传播理论</a:t>
            </a:r>
          </a:p>
        </p:txBody>
      </p:sp>
      <p:sp>
        <p:nvSpPr>
          <p:cNvPr id="166" name="TextBox 1210"/>
          <p:cNvSpPr/>
          <p:nvPr>
            <p:custDataLst>
              <p:tags r:id="rId2"/>
            </p:custDataLst>
          </p:nvPr>
        </p:nvSpPr>
        <p:spPr>
          <a:xfrm>
            <a:off x="815975" y="1649095"/>
            <a:ext cx="10628630"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1.理论概述</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拉斯韦尔的“五W”模式，用一句话表示：</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“Who says what in which channel to whom with what effect”</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即——谁，说了什么，通过何种途径，对谁，产生了什么效果。</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2.在微格教学中的指导意义</a:t>
            </a:r>
          </a:p>
          <a:p>
            <a:pPr marL="342900" indent="-342900" algn="l" fontAlgn="auto">
              <a:lnSpc>
                <a:spcPct val="175000"/>
              </a:lnSpc>
              <a:spcBef>
                <a:spcPts val="0"/>
              </a:spcBef>
              <a:buClrTx/>
              <a:buSzTx/>
              <a:buFont typeface="Wingdings" panose="05000000000000000000" charset="0"/>
              <a:buChar char="l"/>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拉斯韦尔的“五W”模式是线性模式，即信息的流动是直线的、单向的。</a:t>
            </a:r>
          </a:p>
          <a:p>
            <a:pPr marL="342900" indent="-342900" algn="l" fontAlgn="auto">
              <a:lnSpc>
                <a:spcPct val="175000"/>
              </a:lnSpc>
              <a:spcBef>
                <a:spcPts val="0"/>
              </a:spcBef>
              <a:buClrTx/>
              <a:buSzTx/>
              <a:buFont typeface="Wingdings" panose="05000000000000000000" charset="0"/>
              <a:buChar char="l"/>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它提示了微格教学的任务结构和实施要件。</a:t>
            </a:r>
          </a:p>
          <a:p>
            <a:pPr marL="342900" indent="-342900" algn="l" fontAlgn="auto">
              <a:lnSpc>
                <a:spcPct val="175000"/>
              </a:lnSpc>
              <a:spcBef>
                <a:spcPts val="0"/>
              </a:spcBef>
              <a:buClrTx/>
              <a:buSzTx/>
              <a:buFont typeface="Wingdings" panose="05000000000000000000" charset="0"/>
              <a:buChar char="l"/>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在上课的过程中还要不断地观察学生的认知状态，以便及时地改变教学策略，达到正向的强化作用。</a:t>
            </a:r>
          </a:p>
          <a:p>
            <a:pPr marL="342900" indent="-342900" algn="l" fontAlgn="auto">
              <a:lnSpc>
                <a:spcPct val="175000"/>
              </a:lnSpc>
              <a:spcBef>
                <a:spcPts val="0"/>
              </a:spcBef>
              <a:buClrTx/>
              <a:buSzTx/>
              <a:buFont typeface="Wingdings" panose="05000000000000000000" charset="0"/>
              <a:buChar char="l"/>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忽视了微格教学中学生信息反馈的作用。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技能训练的理论支持</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56552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1.布鲁纳的发现学习理论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布鲁纳认为，发现是教育学生的主要手段，学生掌握学科基本结构的最好方法就是发现法。</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所谓发现法，就是教师向学生提出有关问题，引导学生学习，搜集有关资料，通过积极思考，自己体会、“发现”概念和原理。它是一种以培养学生独立思考、发展探究性思维为目标，以基本材料为内容，使学生通过再发现的步骤来进行学习的教学方法。</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语言和讲解技能的理论视角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发现法大致包括以下几个步骤：</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第一，提出和明确使学生感兴趣的问题；</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第二，使学生对问题体验到某种程度的不确定性，以激发探究的欲望；</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第三，提供解决问题的各种假设；</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第四，协助学生搜集和组织可用于做结论的资料；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第五，组织学生审查有关资料，得出应有结论；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第六，引导学生运用分析思维去验证结论，最终使问题得到解决。</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2.奥苏伯尔的接受学习理论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奥苏伯尔认为，人类的学习有多种多样的类型。根据学习进行的方式来看，可以把学生的学习分为</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接受性学习</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和</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发现性学习</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奥苏伯尔指出，只要教师清晰地组织教材，就能使学生出现稳定而明确的有意义学习，就能使有组织的知识体系长期保存下来，就能使有意义的言语接受学习成为学生获取知识的有效途径，从而形成以言语讲授有意义学习特征的有意义接受教学模式。</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3.对微格教学的语言与讲解技能的提示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第一，在微格教学中，必须强化不同知识类型的语言表达技巧训练；以此优化不同类型的讲解功能。</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第二，本技能训练中，受训者应学会在发现法的实施中如何进行富有探究意味和激疑性质的解析、描述、分析、提示，学会应用具有强烈思辨色彩和智力因素的语法修辞逻辑去组合、去包装解说的内容。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第三，微格教学在新课程下仍应继续优化受训者“接受式”教学中的语言解析能力；加强对复述、陈述、分解、梳理、呈示等等的基础性讲解语言的练习。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99974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1.记忆的组块效应理论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如果单位信息所含的信息量小</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则短时记忆加工的信息总量就小</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加工效率也低</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反之</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如果单位组块所含的信息量大</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则短时记忆加工的信息总量就大</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加工效率也高。</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这种信息总量大小和信息加工效率的高低取决于单个组块所含信息量大小的效应就叫作组块效应。</a:t>
            </a:r>
          </a:p>
        </p:txBody>
      </p:sp>
      <p:sp>
        <p:nvSpPr>
          <p:cNvPr id="3" name="TextBox 1210"/>
          <p:cNvSpPr/>
          <p:nvPr/>
        </p:nvSpPr>
        <p:spPr>
          <a:xfrm>
            <a:off x="815975" y="1060450"/>
            <a:ext cx="85337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板书、演示和多媒体技能的理论视角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2.班杜拉的观察学习理论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班杜拉认为人们通过观察他人的行为，可获得榜样行为的符号性表征，并可以此引导观察者在今后做出与之相似的行为。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班杜拉认为，这一过程受到注意、保持、动作再现和动机四个子过程的影响。</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班杜拉</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还强调，如果要使观察者最终表现出与榜样相匹配的反应，就要反复示范榜样行为。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3.关于微格教学中此类技能训练的启示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一，要让受训者学习察析学生对各学科不同信息的接收规律；练习呈现教学内容时量与质如何匹配，练习如何有效地利用信息组块的效应将各项新知识有机地联系起来，使学生进行有意义而轻负担的信息接收活动。</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第二，要让受训者学会呈现新知辅以演示的各种手法；要让受训者学会担当学科学习与发现的示范者，学会以自己的板书演示提供给学生“现场观察——学得”的样本。</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微格教学的理论基础</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186880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1.马斯洛的需要层次理论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马斯洛认为人的基本需要有五种，它们由低到高依次排列成一定的层次，即</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生理的需要、安全的需要、归属和爱的需要、尊重的需要</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自我实现的需要</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3" name="TextBox 1210"/>
          <p:cNvSpPr/>
          <p:nvPr/>
        </p:nvSpPr>
        <p:spPr>
          <a:xfrm>
            <a:off x="815975" y="1060450"/>
            <a:ext cx="85337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导入和结束技能的理论视角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2.奥苏伯尔的认知同化论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奥苏伯尔的认知同化论认为，学习者原有的认知结构就是原有的知识经验及其组合，它可以吸收新的信息，而新的信息吸收后，又使原来的认知结构发生某些改变，这种获得新概念的方式叫做认知同化。</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3.在微格教学中导入和结束的新视点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第一，在进行课堂导入训练时，应学习如何设置一些具有智慧性、思维挑战性的情境，以此引发学生的学习动机和自我成就动机，使学生在课堂教学的初始阶段就对自身潜能的实现充满期待。</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第二，微格教学中结束技能的训练应借鉴认知同化的理论观点</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357953"/>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1.维果茨基的最近发展区理论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维果茨基提出的“最近发展区理论”，认为学生的发展有两种水平：一种是学生的现有水平，</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另一种是学生可能的发展水平。</a:t>
            </a:r>
            <a:endParaRPr lang="en-US" sz="210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两者之间的差距就是最近发展区</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3" name="TextBox 1210"/>
          <p:cNvSpPr/>
          <p:nvPr/>
        </p:nvSpPr>
        <p:spPr>
          <a:xfrm>
            <a:off x="815975" y="1060450"/>
            <a:ext cx="85337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提问技能的理论视角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433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2.皮亚杰的认知发展理论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皮亚杰指出，学习是一种能动的建构过程，学习并不是个体获得越来越多外部信息的过程，而是学到越来越多有关他们认识事物的程序，即建构了新的认知图式。</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皮亚杰认为学习所关注的，应该是儿童主动的心理建构活动。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3.推衍上述观点至微格训练提问技能</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第一，就提问的内容而言，微格训练应该创设各种问题情境提供给受训者学习如何辨析学生思维的最近发展区。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第二，就提问的形式而言，微格训练应着力地练习师生、生生等多向的提问方式，让受训者熟练地掌握基于个体建构而生发的生生互问、对答、互评的新课程提问法。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881444" cy="243395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1.行为主义学习理论</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行为主义学习理论的主要观点为学习是刺激与反应之间的联结。</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行为主义学习理论应用在教学实践上，就是要求教师掌握塑造和矫正学生行为的方法，为学生创设一种环境，尽可能在最大程度上强化学生的合适行为，消除不合适行为。</a:t>
            </a:r>
          </a:p>
        </p:txBody>
      </p:sp>
      <p:sp>
        <p:nvSpPr>
          <p:cNvPr id="3" name="TextBox 1210"/>
          <p:cNvSpPr/>
          <p:nvPr/>
        </p:nvSpPr>
        <p:spPr>
          <a:xfrm>
            <a:off x="815975" y="1060450"/>
            <a:ext cx="85337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试误技能的理论视角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2.认知学习理论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认知心理学家主要研究的是人的高级心理过程，主要是认知过程，如注意、知觉、表象、记忆、思维和语言等。</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认知可以分解为一系列阶段，每个阶段都是一个对输入的信息进行某些特定操作的单元，而反应则是这一系列阶段和操作的产物。信息加工系统的各个组成部分之间都以某种方式相互联系着。</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3.推衍上述观点至微格训练试误技能</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行为主义学习理论强调外部环境的刺激对内部反应的作用；而认知学习理论则更强调内部的反应对外部环境刺激的分解、加工。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第一，受训者必须练习——如何主动设置简单的外部已错情境，等待学生在已然掌握知识后的主动发现和解决，以期在外部环境的刺激下帮助学生达到记忆的强化。</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二，受训者必须练习——如何故意布下复杂的内部易错情境，使学生在不知不觉中陷入“圈套”，并形成与先前知识同化的不平衡后，教师随即再予以点拨、还原，以期使学生在自身内部的反应中达到记忆的强化。</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9646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1.加德纳的多元智能理论</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语言智能：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是指有效的运用口头语言或及文字表达自己的思想并理解他人，灵活掌握语音、语义、语法，具备用言语思维、用言语表达和欣赏语言深层内涵的能力结合在一起并运用自如的能力。</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数学逻辑智能：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是指有效地计算、测量、推理、归纳、分类，并进行复杂数学运算的能力。</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空间智能：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是指准确感知视觉空间及周周一切事物，并且能把所感觉到的形象以图画的形式表现出来的能力。</a:t>
            </a:r>
          </a:p>
        </p:txBody>
      </p:sp>
      <p:sp>
        <p:nvSpPr>
          <p:cNvPr id="3" name="TextBox 1210"/>
          <p:cNvSpPr/>
          <p:nvPr/>
        </p:nvSpPr>
        <p:spPr>
          <a:xfrm>
            <a:off x="815975" y="1060450"/>
            <a:ext cx="85337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组织和讨论技能的理论视角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703453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加涅的学习结果分类理论</a:t>
            </a:r>
          </a:p>
        </p:txBody>
      </p:sp>
      <p:sp>
        <p:nvSpPr>
          <p:cNvPr id="166" name="TextBox 1210"/>
          <p:cNvSpPr/>
          <p:nvPr>
            <p:custDataLst>
              <p:tags r:id="rId2"/>
            </p:custDataLst>
          </p:nvPr>
        </p:nvSpPr>
        <p:spPr>
          <a:xfrm>
            <a:off x="815975" y="1649095"/>
            <a:ext cx="10628630" cy="469646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1.理论概述</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加涅经过长期研究提出：人的学习结果是其能力和倾向发生的变化。在心理学史上，加涅首次就人的学习结果，提出了一个系统分类。他将“学习结果”分为五种类型：</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言语信息</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智慧技能</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认知策略</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 动作技能</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（5） 态度</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身体运动智能：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是指善于运用整个身体来表达思想和情感、灵巧地运用双手制作或操作物体的能力。</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音乐智能：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是指人能够敏锐地感知音调、旋律、节奏、音色等能力。</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（6） 人际智能：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是指能很好地理解别人和与人交往的能力。</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（7） 自我认知智能：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是指自我认识和具有自知之明并据此做出适当行为的能力。</a:t>
            </a: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（8） 自然认知智能：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是指善于观察自然界中的各种事物，对物体进行辨认和分类的能力。</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2.施瓦布的探究学习理论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所谓探究学习，是指在研究客观世界的过程中，通过儿童的主动参与，发展探究能力，形成科学概念，从而培养探究未知世界的积极态度。</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施瓦希为代表的探究学习理论认为探究学习具有以下几个特点：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（1） 儿童通过自主地探究自然的过程，获得科学知识。</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 以培养探究能力为宗旨。</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（3） 以形成科学概念为基础。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（4） 最终形成探究未知世界的积极态度。</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530796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3.开拓微格教学中组织和讨论技能训练的新思路</a:t>
            </a:r>
          </a:p>
          <a:p>
            <a:pPr indent="539750" algn="l" fontAlgn="auto">
              <a:lnSpc>
                <a:spcPct val="16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第一，练习如何在组织合作学习小组时，根据学生不同的个体因素（包括：智能特长、学力水平、性格差异、生活经验等）进行同、异质分组，形成“组间同质，组内异质，优势互补”的格局，为之后形成有效讨论奠定基础。</a:t>
            </a:r>
          </a:p>
          <a:p>
            <a:pPr indent="539750" algn="l" fontAlgn="auto">
              <a:lnSpc>
                <a:spcPct val="16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第二，练习如何在学生讨论时改变传统的教师授受的角色定位，代之以讨论指导者、参与者和评价者的身份投入到合作学习小组的讨论中；让受训者学会在讨论中用参与、干预、巡视、反馈等方法，达成培养学生探究能力的教学目标。</a:t>
            </a:r>
          </a:p>
          <a:p>
            <a:pPr indent="539750" algn="l" fontAlgn="auto">
              <a:lnSpc>
                <a:spcPct val="16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第三，练习如何构建帮助学生进行探究的“支架”，促进受训者学会使用问题的设计、概念的描述、课外资源的引入等方式，学会对讨论小组成员的学习性向进行多元智能分析和能力的活动化设计。</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9610725" cy="1445260"/>
          </a:xfrm>
          <a:prstGeom prst="rect">
            <a:avLst/>
          </a:prstGeom>
          <a:noFill/>
          <a:ln w="9525">
            <a:noFill/>
            <a:miter/>
          </a:ln>
        </p:spPr>
        <p:txBody>
          <a:bodyPr wrap="square">
            <a:spAutoFit/>
          </a:bodyPr>
          <a:lstStyle/>
          <a:p>
            <a:pPr indent="0" algn="l" fontAlgn="auto">
              <a:lnSpc>
                <a:spcPct val="200000"/>
              </a:lnSpc>
              <a:buFont typeface="+mj-lt"/>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每位小组成员选择微格教学中的某一项具体技能，说明其理论依据，并交流讨论其具体可行的操作方法。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550799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2.在微格教学中的指导意义</a:t>
            </a:r>
          </a:p>
          <a:p>
            <a:pPr indent="539750" algn="l" fontAlgn="auto">
              <a:lnSpc>
                <a:spcPct val="15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言语信息是人类运用语言来表达信息的能力，相类于微格教学中的语言、讲解和导入、结束、提问的技能；</a:t>
            </a:r>
          </a:p>
          <a:p>
            <a:pPr indent="539750" algn="l" fontAlgn="auto">
              <a:lnSpc>
                <a:spcPct val="15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智慧技能是运用概念和规则处理事务的能力，相类于微格教学中的试误、提问、导入和结束等技能；</a:t>
            </a:r>
          </a:p>
          <a:p>
            <a:pPr indent="539750" algn="l" fontAlgn="auto">
              <a:lnSpc>
                <a:spcPct val="15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认知策略是个人运用概念和规则调节自身认知活动，以提高认知活动效率的能力，相类于微格教学中的试误、提问及组织和讨论技能；</a:t>
            </a:r>
          </a:p>
          <a:p>
            <a:pPr indent="539750" algn="l" fontAlgn="auto">
              <a:lnSpc>
                <a:spcPct val="15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动作技能是指用一套规则来支配自己的肌肉协调活动的能力，相类于微格教学中的板书、演示技能；</a:t>
            </a:r>
          </a:p>
          <a:p>
            <a:pPr indent="539750" algn="l" fontAlgn="auto">
              <a:lnSpc>
                <a:spcPct val="155000"/>
              </a:lnSpc>
              <a:spcBef>
                <a:spcPts val="0"/>
              </a:spcBef>
              <a:buClrTx/>
              <a:buSzTx/>
              <a:buNone/>
            </a:pPr>
            <a:r>
              <a:rPr lang="en-US" altLang="zh-CN" sz="2000" dirty="0">
                <a:effectLst/>
                <a:latin typeface="微软雅黑" panose="020B0503020204020204" pitchFamily="34" charset="-122"/>
                <a:ea typeface="微软雅黑" panose="020B0503020204020204" pitchFamily="34" charset="-122"/>
                <a:cs typeface="微软雅黑" panose="020B0503020204020204" pitchFamily="34" charset="-122"/>
              </a:rPr>
              <a:t>态度是一种影响人对人、人对事作出选择的内部状态，则是微格教学中所有技能应用的心理基础。</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703453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杜威的“做中学”理论</a:t>
            </a:r>
          </a:p>
        </p:txBody>
      </p:sp>
      <p:sp>
        <p:nvSpPr>
          <p:cNvPr id="166" name="TextBox 1210"/>
          <p:cNvSpPr/>
          <p:nvPr>
            <p:custDataLst>
              <p:tags r:id="rId2"/>
            </p:custDataLst>
          </p:nvPr>
        </p:nvSpPr>
        <p:spPr>
          <a:xfrm>
            <a:off x="815975" y="1649095"/>
            <a:ext cx="10628630" cy="299974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1.理论概述</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“做中学”</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是杜威全部教学理论的基本原则。</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杜威指出，在课程中占中心位置的应是各种形式的活动作业。在教学组织形式方面，杜威要求采用活动教学，在课堂上要为儿童准备好充分活动的场地，备有适合儿童活动所需要的各种材料和工具，让儿童在制作的活动中学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6" name="TextBox 1210"/>
          <p:cNvSpPr/>
          <p:nvPr>
            <p:custDataLst>
              <p:tags r:id="rId2"/>
            </p:custDataLst>
          </p:nvPr>
        </p:nvSpPr>
        <p:spPr>
          <a:xfrm>
            <a:off x="815975" y="109664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杜威还依此提出了教学的五个步骤。他指出：教学法的要素和思维的要素是相同的，这些要素就是：</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学生要有一个真实的经验情景——要有一个对活动本身感兴趣的连续性的活动</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在这个情景内部产生一个真实的问题作为思维的刺激物</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他要占有知识资料，从事必要的观察，对付这个问题</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（4） 他必须负责一步一步地展开他所想出的解决问题的方法</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（5） 他要有机会通过应用来检验他的想法，使这些想法意义明确，并且让他自己去发现它们是否有效。</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43395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2.在微格教学中的指导意义</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杜威的“做中学”的思想方法主张教学方法要促使人在一个真实的情境下进行能动地活动，并通过应用得到有效的检验。</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“做中学”强调的活动学习、情景学习和问题学习，是微格教学的主要教学论元素。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703453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巴班斯基的认识活动分类理论</a:t>
            </a:r>
          </a:p>
        </p:txBody>
      </p:sp>
      <p:sp>
        <p:nvSpPr>
          <p:cNvPr id="166" name="TextBox 1210"/>
          <p:cNvSpPr/>
          <p:nvPr>
            <p:custDataLst>
              <p:tags r:id="rId2"/>
            </p:custDataLst>
          </p:nvPr>
        </p:nvSpPr>
        <p:spPr>
          <a:xfrm>
            <a:off x="815975" y="1649095"/>
            <a:ext cx="10628630" cy="413067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1.理论概述</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巴班斯基将教学认识活动分成三个层次：第一层次是大类，第二层次是小类，第三层次是方法，即大类中有小类，小类中有方法。</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巴班斯基在第一层次中将教学认识活动分为三大类：</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第一大类，教学认识活动的组织进行。</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第二大类，教学认识活动的刺激与动机。</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第三大类，教学认识活动效率的检查和自我检查。</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2.在微格教学中的指导意义</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一方面，它对于微格训练的任务分类具有细分化的指示性。</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另一方面，它的认识活动三大分类理论，为微格教学的活动组织、行为激励机制、行为监控调适等，提供了某种架构；而其中的行为自我控制观点，为微格教学强化元认知教学和元认知要素提供了支持性证明。</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7.xml><?xml version="1.0" encoding="utf-8"?>
<p:tagLst xmlns:a="http://schemas.openxmlformats.org/drawingml/2006/main" xmlns:r="http://schemas.openxmlformats.org/officeDocument/2006/relationships" xmlns:p="http://schemas.openxmlformats.org/presentationml/2006/main">
  <p:tag name="PA" val="v5.2.11"/>
</p:tagLst>
</file>

<file path=ppt/tags/tag10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PA" val="v5.2.11"/>
</p:tagLst>
</file>

<file path=ppt/tags/tag112.xml><?xml version="1.0" encoding="utf-8"?>
<p:tagLst xmlns:a="http://schemas.openxmlformats.org/drawingml/2006/main" xmlns:r="http://schemas.openxmlformats.org/officeDocument/2006/relationships" xmlns:p="http://schemas.openxmlformats.org/presentationml/2006/main">
  <p:tag name="PA" val="v5.2.11"/>
</p:tagLst>
</file>

<file path=ppt/tags/tag113.xml><?xml version="1.0" encoding="utf-8"?>
<p:tagLst xmlns:a="http://schemas.openxmlformats.org/drawingml/2006/main" xmlns:r="http://schemas.openxmlformats.org/officeDocument/2006/relationships" xmlns:p="http://schemas.openxmlformats.org/presentationml/2006/main">
  <p:tag name="PA" val="v5.2.11"/>
</p:tagLst>
</file>

<file path=ppt/tags/tag114.xml><?xml version="1.0" encoding="utf-8"?>
<p:tagLst xmlns:a="http://schemas.openxmlformats.org/drawingml/2006/main" xmlns:r="http://schemas.openxmlformats.org/officeDocument/2006/relationships" xmlns:p="http://schemas.openxmlformats.org/presentationml/2006/main">
  <p:tag name="PA" val="v5.2.11"/>
</p:tagLst>
</file>

<file path=ppt/tags/tag115.xml><?xml version="1.0" encoding="utf-8"?>
<p:tagLst xmlns:a="http://schemas.openxmlformats.org/drawingml/2006/main" xmlns:r="http://schemas.openxmlformats.org/officeDocument/2006/relationships" xmlns:p="http://schemas.openxmlformats.org/presentationml/2006/main">
  <p:tag name="PA" val="v5.2.11"/>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PA" val="v5.2.11"/>
</p:tagLst>
</file>

<file path=ppt/tags/tag121.xml><?xml version="1.0" encoding="utf-8"?>
<p:tagLst xmlns:a="http://schemas.openxmlformats.org/drawingml/2006/main" xmlns:r="http://schemas.openxmlformats.org/officeDocument/2006/relationships" xmlns:p="http://schemas.openxmlformats.org/presentationml/2006/main">
  <p:tag name="PA" val="v5.2.11"/>
</p:tagLst>
</file>

<file path=ppt/tags/tag122.xml><?xml version="1.0" encoding="utf-8"?>
<p:tagLst xmlns:a="http://schemas.openxmlformats.org/drawingml/2006/main" xmlns:r="http://schemas.openxmlformats.org/officeDocument/2006/relationships" xmlns:p="http://schemas.openxmlformats.org/presentationml/2006/main">
  <p:tag name="PA" val="v5.2.11"/>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ffaa459504cc4f3cb361a0f47043667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481e9fe20274dfbab69f5bc62a2975a"/>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006d330f588b42e9972ef3c901487d3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f92b55131e4156b299bc426589bb45"/>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995</Words>
  <Application>Microsoft Office PowerPoint</Application>
  <PresentationFormat>宽屏</PresentationFormat>
  <Paragraphs>136</Paragraphs>
  <Slides>33</Slides>
  <Notes>12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33</vt:i4>
      </vt:variant>
    </vt:vector>
  </HeadingPairs>
  <TitlesOfParts>
    <vt:vector size="39" baseType="lpstr">
      <vt:lpstr>黑体</vt:lpstr>
      <vt:lpstr>微软雅黑</vt:lpstr>
      <vt:lpstr>Alex Brush</vt:lpstr>
      <vt:lpstr>Arial</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99</cp:revision>
  <dcterms:created xsi:type="dcterms:W3CDTF">2019-06-19T02:08:00Z</dcterms:created>
  <dcterms:modified xsi:type="dcterms:W3CDTF">2024-09-03T07:22:58Z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42D5D0BDBF0D4F4CB92BB62CAF063EC7</vt:lpwstr>
  </property>
  <property fmtid="{D5CDD505-2E9C-101B-9397-08002B2CF9AE}" pid="3" name="KSOProductBuildVer">
    <vt:lpwstr>2052-11.1.0.12358</vt:lpwstr>
  </property>
</Properties>
</file>