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5"/>
  </p:notesMasterIdLst>
  <p:handoutMasterIdLst>
    <p:handoutMasterId r:id="rId36"/>
  </p:handoutMasterIdLst>
  <p:sldIdLst>
    <p:sldId id="315" r:id="rId3"/>
    <p:sldId id="316" r:id="rId4"/>
    <p:sldId id="340" r:id="rId5"/>
    <p:sldId id="683" r:id="rId6"/>
    <p:sldId id="684" r:id="rId7"/>
    <p:sldId id="685" r:id="rId8"/>
    <p:sldId id="317" r:id="rId9"/>
    <p:sldId id="291" r:id="rId10"/>
    <p:sldId id="691" r:id="rId11"/>
    <p:sldId id="692" r:id="rId12"/>
    <p:sldId id="693" r:id="rId13"/>
    <p:sldId id="694" r:id="rId14"/>
    <p:sldId id="695" r:id="rId15"/>
    <p:sldId id="696" r:id="rId16"/>
    <p:sldId id="697" r:id="rId17"/>
    <p:sldId id="698" r:id="rId18"/>
    <p:sldId id="699" r:id="rId19"/>
    <p:sldId id="700" r:id="rId20"/>
    <p:sldId id="701" r:id="rId21"/>
    <p:sldId id="702" r:id="rId22"/>
    <p:sldId id="429" r:id="rId23"/>
    <p:sldId id="451" r:id="rId24"/>
    <p:sldId id="707" r:id="rId25"/>
    <p:sldId id="708" r:id="rId26"/>
    <p:sldId id="709" r:id="rId27"/>
    <p:sldId id="469" r:id="rId28"/>
    <p:sldId id="615" r:id="rId29"/>
    <p:sldId id="714" r:id="rId30"/>
    <p:sldId id="715" r:id="rId31"/>
    <p:sldId id="716" r:id="rId32"/>
    <p:sldId id="717" r:id="rId33"/>
    <p:sldId id="718" r:id="rId34"/>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10">
          <p15:clr>
            <a:srgbClr val="A4A3A4"/>
          </p15:clr>
        </p15:guide>
        <p15:guide id="2" pos="383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268"/>
    <a:srgbClr val="FDC065"/>
    <a:srgbClr val="EE8844"/>
    <a:srgbClr val="FFF9F3"/>
    <a:srgbClr val="FFF5EB"/>
    <a:srgbClr val="FFFBF7"/>
    <a:srgbClr val="FC8445"/>
    <a:srgbClr val="FD9761"/>
    <a:srgbClr val="485A8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11" d="100"/>
          <a:sy n="111" d="100"/>
        </p:scale>
        <p:origin x="660" y="114"/>
      </p:cViewPr>
      <p:guideLst>
        <p:guide orient="horz" pos="2010"/>
        <p:guide pos="3837"/>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2024/9/3</a:t>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2024/9/3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Master" Target="../slideMasters/slideMaster1.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slideMaster" Target="../slideMasters/slideMaster1.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slideMaster" Target="../slideMasters/slideMaster2.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tags" Target="../tags/tag47.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50.xml"/><Relationship Id="rId7" Type="http://schemas.openxmlformats.org/officeDocument/2006/relationships/tags" Target="../tags/tag54.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6.xml"/><Relationship Id="rId1" Type="http://schemas.openxmlformats.org/officeDocument/2006/relationships/tags" Target="../tags/tag5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64.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slideMaster" Target="../slideMasters/slideMaster2.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微格教学评价的意义</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建立评价指标体系</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第三节  微格教学评价的实施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第四节  微格教学评价的发展</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微格教学评价的意义</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建立评价指标体系</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第三节  微格教学评价的实施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第四节  微格教学评价的发展</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35.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7.xml"/><Relationship Id="rId1" Type="http://schemas.openxmlformats.org/officeDocument/2006/relationships/tags" Target="../tags/tag8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7.xml"/><Relationship Id="rId1" Type="http://schemas.openxmlformats.org/officeDocument/2006/relationships/tags" Target="../tags/tag8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7.xml"/><Relationship Id="rId1" Type="http://schemas.openxmlformats.org/officeDocument/2006/relationships/tags" Target="../tags/tag85.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7.xml"/><Relationship Id="rId1" Type="http://schemas.openxmlformats.org/officeDocument/2006/relationships/tags" Target="../tags/tag86.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7.xml"/><Relationship Id="rId1" Type="http://schemas.openxmlformats.org/officeDocument/2006/relationships/tags" Target="../tags/tag87.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7.xml"/><Relationship Id="rId1" Type="http://schemas.openxmlformats.org/officeDocument/2006/relationships/tags" Target="../tags/tag88.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7.xml"/><Relationship Id="rId1" Type="http://schemas.openxmlformats.org/officeDocument/2006/relationships/tags" Target="../tags/tag89.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tags" Target="../tags/tag90.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7.xml"/><Relationship Id="rId1" Type="http://schemas.openxmlformats.org/officeDocument/2006/relationships/tags" Target="../tags/tag91.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7.xml"/><Relationship Id="rId1" Type="http://schemas.openxmlformats.org/officeDocument/2006/relationships/tags" Target="../tags/tag9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7.xml"/><Relationship Id="rId1" Type="http://schemas.openxmlformats.org/officeDocument/2006/relationships/tags" Target="../tags/tag93.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6.xml"/><Relationship Id="rId1" Type="http://schemas.openxmlformats.org/officeDocument/2006/relationships/tags" Target="../tags/tag95.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98.xml"/><Relationship Id="rId1" Type="http://schemas.openxmlformats.org/officeDocument/2006/relationships/tags" Target="../tags/tag97.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00.xml"/><Relationship Id="rId1" Type="http://schemas.openxmlformats.org/officeDocument/2006/relationships/tags" Target="../tags/tag99.xml"/><Relationship Id="rId5" Type="http://schemas.openxmlformats.org/officeDocument/2006/relationships/image" Target="../media/image17.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18.xml"/><Relationship Id="rId1" Type="http://schemas.openxmlformats.org/officeDocument/2006/relationships/tags" Target="../tags/tag10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04.xml"/><Relationship Id="rId1" Type="http://schemas.openxmlformats.org/officeDocument/2006/relationships/tags" Target="../tags/tag103.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06.xml"/><Relationship Id="rId1" Type="http://schemas.openxmlformats.org/officeDocument/2006/relationships/tags" Target="../tags/tag105.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08.xml"/><Relationship Id="rId1" Type="http://schemas.openxmlformats.org/officeDocument/2006/relationships/tags" Target="../tags/tag10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71.xml"/><Relationship Id="rId1" Type="http://schemas.openxmlformats.org/officeDocument/2006/relationships/tags" Target="../tags/tag70.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10.xml"/><Relationship Id="rId1" Type="http://schemas.openxmlformats.org/officeDocument/2006/relationships/tags" Target="../tags/tag109.xml"/></Relationships>
</file>

<file path=ppt/slides/_rels/slide31.xml.rels><?xml version="1.0" encoding="UTF-8" standalone="yes"?>
<Relationships xmlns="http://schemas.openxmlformats.org/package/2006/relationships"><Relationship Id="rId8" Type="http://schemas.openxmlformats.org/officeDocument/2006/relationships/tags" Target="../tags/tag118.xml"/><Relationship Id="rId13" Type="http://schemas.openxmlformats.org/officeDocument/2006/relationships/tags" Target="../tags/tag123.xml"/><Relationship Id="rId18" Type="http://schemas.openxmlformats.org/officeDocument/2006/relationships/tags" Target="../tags/tag128.xml"/><Relationship Id="rId26" Type="http://schemas.openxmlformats.org/officeDocument/2006/relationships/tags" Target="../tags/tag136.xml"/><Relationship Id="rId3" Type="http://schemas.openxmlformats.org/officeDocument/2006/relationships/tags" Target="../tags/tag113.xml"/><Relationship Id="rId21" Type="http://schemas.openxmlformats.org/officeDocument/2006/relationships/tags" Target="../tags/tag131.xml"/><Relationship Id="rId7" Type="http://schemas.openxmlformats.org/officeDocument/2006/relationships/tags" Target="../tags/tag117.xml"/><Relationship Id="rId12" Type="http://schemas.openxmlformats.org/officeDocument/2006/relationships/tags" Target="../tags/tag122.xml"/><Relationship Id="rId17" Type="http://schemas.openxmlformats.org/officeDocument/2006/relationships/tags" Target="../tags/tag127.xml"/><Relationship Id="rId25" Type="http://schemas.openxmlformats.org/officeDocument/2006/relationships/tags" Target="../tags/tag135.xml"/><Relationship Id="rId2" Type="http://schemas.openxmlformats.org/officeDocument/2006/relationships/tags" Target="../tags/tag112.xml"/><Relationship Id="rId16" Type="http://schemas.openxmlformats.org/officeDocument/2006/relationships/tags" Target="../tags/tag126.xml"/><Relationship Id="rId20" Type="http://schemas.openxmlformats.org/officeDocument/2006/relationships/tags" Target="../tags/tag130.xml"/><Relationship Id="rId29" Type="http://schemas.openxmlformats.org/officeDocument/2006/relationships/image" Target="../media/image19.png"/><Relationship Id="rId1" Type="http://schemas.openxmlformats.org/officeDocument/2006/relationships/tags" Target="../tags/tag111.xml"/><Relationship Id="rId6" Type="http://schemas.openxmlformats.org/officeDocument/2006/relationships/tags" Target="../tags/tag116.xml"/><Relationship Id="rId11" Type="http://schemas.openxmlformats.org/officeDocument/2006/relationships/tags" Target="../tags/tag121.xml"/><Relationship Id="rId24" Type="http://schemas.openxmlformats.org/officeDocument/2006/relationships/tags" Target="../tags/tag134.xml"/><Relationship Id="rId5" Type="http://schemas.openxmlformats.org/officeDocument/2006/relationships/tags" Target="../tags/tag115.xml"/><Relationship Id="rId15" Type="http://schemas.openxmlformats.org/officeDocument/2006/relationships/tags" Target="../tags/tag125.xml"/><Relationship Id="rId23" Type="http://schemas.openxmlformats.org/officeDocument/2006/relationships/tags" Target="../tags/tag133.xml"/><Relationship Id="rId28" Type="http://schemas.openxmlformats.org/officeDocument/2006/relationships/slideLayout" Target="../slideLayouts/slideLayout21.xml"/><Relationship Id="rId10" Type="http://schemas.openxmlformats.org/officeDocument/2006/relationships/tags" Target="../tags/tag120.xml"/><Relationship Id="rId19" Type="http://schemas.openxmlformats.org/officeDocument/2006/relationships/tags" Target="../tags/tag129.xml"/><Relationship Id="rId4" Type="http://schemas.openxmlformats.org/officeDocument/2006/relationships/tags" Target="../tags/tag114.xml"/><Relationship Id="rId9" Type="http://schemas.openxmlformats.org/officeDocument/2006/relationships/tags" Target="../tags/tag119.xml"/><Relationship Id="rId14" Type="http://schemas.openxmlformats.org/officeDocument/2006/relationships/tags" Target="../tags/tag124.xml"/><Relationship Id="rId22" Type="http://schemas.openxmlformats.org/officeDocument/2006/relationships/tags" Target="../tags/tag132.xml"/><Relationship Id="rId27" Type="http://schemas.openxmlformats.org/officeDocument/2006/relationships/tags" Target="../tags/tag137.xml"/><Relationship Id="rId30" Type="http://schemas.microsoft.com/office/2007/relationships/hdphoto" Target="../media/hdphoto1.wdp"/></Relationships>
</file>

<file path=ppt/slides/_rels/slide32.xml.rels><?xml version="1.0" encoding="UTF-8" standalone="yes"?>
<Relationships xmlns="http://schemas.openxmlformats.org/package/2006/relationships"><Relationship Id="rId8" Type="http://schemas.openxmlformats.org/officeDocument/2006/relationships/tags" Target="../tags/tag145.xml"/><Relationship Id="rId13" Type="http://schemas.openxmlformats.org/officeDocument/2006/relationships/tags" Target="../tags/tag150.xml"/><Relationship Id="rId18" Type="http://schemas.openxmlformats.org/officeDocument/2006/relationships/tags" Target="../tags/tag155.xml"/><Relationship Id="rId26" Type="http://schemas.openxmlformats.org/officeDocument/2006/relationships/tags" Target="../tags/tag163.xml"/><Relationship Id="rId3" Type="http://schemas.openxmlformats.org/officeDocument/2006/relationships/tags" Target="../tags/tag140.xml"/><Relationship Id="rId21" Type="http://schemas.openxmlformats.org/officeDocument/2006/relationships/tags" Target="../tags/tag158.xml"/><Relationship Id="rId7" Type="http://schemas.openxmlformats.org/officeDocument/2006/relationships/tags" Target="../tags/tag144.xml"/><Relationship Id="rId12" Type="http://schemas.openxmlformats.org/officeDocument/2006/relationships/tags" Target="../tags/tag149.xml"/><Relationship Id="rId17" Type="http://schemas.openxmlformats.org/officeDocument/2006/relationships/tags" Target="../tags/tag154.xml"/><Relationship Id="rId25" Type="http://schemas.openxmlformats.org/officeDocument/2006/relationships/tags" Target="../tags/tag162.xml"/><Relationship Id="rId2" Type="http://schemas.openxmlformats.org/officeDocument/2006/relationships/tags" Target="../tags/tag139.xml"/><Relationship Id="rId16" Type="http://schemas.openxmlformats.org/officeDocument/2006/relationships/tags" Target="../tags/tag153.xml"/><Relationship Id="rId20" Type="http://schemas.openxmlformats.org/officeDocument/2006/relationships/tags" Target="../tags/tag157.xml"/><Relationship Id="rId29" Type="http://schemas.openxmlformats.org/officeDocument/2006/relationships/image" Target="../media/image19.png"/><Relationship Id="rId1" Type="http://schemas.openxmlformats.org/officeDocument/2006/relationships/tags" Target="../tags/tag138.xml"/><Relationship Id="rId6" Type="http://schemas.openxmlformats.org/officeDocument/2006/relationships/tags" Target="../tags/tag143.xml"/><Relationship Id="rId11" Type="http://schemas.openxmlformats.org/officeDocument/2006/relationships/tags" Target="../tags/tag148.xml"/><Relationship Id="rId24" Type="http://schemas.openxmlformats.org/officeDocument/2006/relationships/tags" Target="../tags/tag161.xml"/><Relationship Id="rId5" Type="http://schemas.openxmlformats.org/officeDocument/2006/relationships/tags" Target="../tags/tag142.xml"/><Relationship Id="rId15" Type="http://schemas.openxmlformats.org/officeDocument/2006/relationships/tags" Target="../tags/tag152.xml"/><Relationship Id="rId23" Type="http://schemas.openxmlformats.org/officeDocument/2006/relationships/tags" Target="../tags/tag160.xml"/><Relationship Id="rId28" Type="http://schemas.openxmlformats.org/officeDocument/2006/relationships/slideLayout" Target="../slideLayouts/slideLayout10.xml"/><Relationship Id="rId10" Type="http://schemas.openxmlformats.org/officeDocument/2006/relationships/tags" Target="../tags/tag147.xml"/><Relationship Id="rId19" Type="http://schemas.openxmlformats.org/officeDocument/2006/relationships/tags" Target="../tags/tag156.xml"/><Relationship Id="rId4" Type="http://schemas.openxmlformats.org/officeDocument/2006/relationships/tags" Target="../tags/tag141.xml"/><Relationship Id="rId9" Type="http://schemas.openxmlformats.org/officeDocument/2006/relationships/tags" Target="../tags/tag146.xml"/><Relationship Id="rId14" Type="http://schemas.openxmlformats.org/officeDocument/2006/relationships/tags" Target="../tags/tag151.xml"/><Relationship Id="rId22" Type="http://schemas.openxmlformats.org/officeDocument/2006/relationships/tags" Target="../tags/tag159.xml"/><Relationship Id="rId27" Type="http://schemas.openxmlformats.org/officeDocument/2006/relationships/tags" Target="../tags/tag164.xml"/><Relationship Id="rId30"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73.xml"/><Relationship Id="rId1" Type="http://schemas.openxmlformats.org/officeDocument/2006/relationships/tags" Target="../tags/tag7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75.xml"/><Relationship Id="rId1" Type="http://schemas.openxmlformats.org/officeDocument/2006/relationships/tags" Target="../tags/tag7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77.xml"/><Relationship Id="rId1" Type="http://schemas.openxmlformats.org/officeDocument/2006/relationships/tags" Target="../tags/tag7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0.xml"/><Relationship Id="rId1" Type="http://schemas.openxmlformats.org/officeDocument/2006/relationships/tags" Target="../tags/tag79.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82.xml"/><Relationship Id="rId1" Type="http://schemas.openxmlformats.org/officeDocument/2006/relationships/tags" Target="../tags/tag8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4" name="矩形: 圆角 23"/>
          <p:cNvSpPr/>
          <p:nvPr/>
        </p:nvSpPr>
        <p:spPr>
          <a:xfrm>
            <a:off x="4610735" y="2215515"/>
            <a:ext cx="3764280" cy="380365"/>
          </a:xfrm>
          <a:prstGeom prst="roundRect">
            <a:avLst>
              <a:gd name="adj" fmla="val 50000"/>
            </a:avLst>
          </a:prstGeom>
          <a:gradFill>
            <a:gsLst>
              <a:gs pos="9000">
                <a:schemeClr val="accent1">
                  <a:lumMod val="20000"/>
                  <a:lumOff val="80000"/>
                  <a:alpha val="0"/>
                </a:schemeClr>
              </a:gs>
              <a:gs pos="100000">
                <a:srgbClr val="FC8445"/>
              </a:gs>
            </a:gsLst>
            <a:lin ang="9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6" name="文本框 25"/>
          <p:cNvSpPr txBox="1"/>
          <p:nvPr/>
        </p:nvSpPr>
        <p:spPr>
          <a:xfrm>
            <a:off x="2306320" y="1576705"/>
            <a:ext cx="7578725" cy="2785110"/>
          </a:xfrm>
          <a:prstGeom prst="rect">
            <a:avLst/>
          </a:prstGeom>
          <a:noFill/>
          <a:ln w="9525">
            <a:noFill/>
          </a:ln>
          <a:effectLst/>
        </p:spPr>
        <p:txBody>
          <a:bodyPr wrap="square">
            <a:noAutofit/>
          </a:bodyPr>
          <a:lstStyle/>
          <a:p>
            <a:pPr algn="ctr" fontAlgn="auto">
              <a:lnSpc>
                <a:spcPct val="130000"/>
              </a:lnSpc>
            </a:pPr>
            <a:r>
              <a:rPr lang="zh-CN" altLang="en-US" sz="52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第八章</a:t>
            </a:r>
          </a:p>
          <a:p>
            <a:pPr algn="ctr" fontAlgn="auto">
              <a:lnSpc>
                <a:spcPct val="130000"/>
              </a:lnSpc>
            </a:pP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微格教学的评价</a:t>
            </a:r>
          </a:p>
        </p:txBody>
      </p:sp>
      <p:sp>
        <p:nvSpPr>
          <p:cNvPr id="35" name="任意多边形: 形状 34"/>
          <p:cNvSpPr/>
          <p:nvPr/>
        </p:nvSpPr>
        <p:spPr>
          <a:xfrm flipH="1">
            <a:off x="1204406" y="444769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微格教学评价记录量表</a:t>
            </a:r>
          </a:p>
        </p:txBody>
      </p:sp>
      <p:pic>
        <p:nvPicPr>
          <p:cNvPr id="4" name="图片 3"/>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1703705" y="1722755"/>
            <a:ext cx="8783955" cy="478282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75180" y="1035685"/>
            <a:ext cx="8041640" cy="541147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92960" y="1041400"/>
            <a:ext cx="8023225" cy="507365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92960" y="1008380"/>
            <a:ext cx="8022590" cy="447484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92960" y="1047750"/>
            <a:ext cx="8022590" cy="2119630"/>
          </a:xfrm>
          <a:prstGeom prst="rect">
            <a:avLst/>
          </a:prstGeom>
        </p:spPr>
      </p:pic>
      <p:pic>
        <p:nvPicPr>
          <p:cNvPr id="4" name="图片 3"/>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2092325" y="3162935"/>
            <a:ext cx="8039100" cy="307022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92325" y="1041400"/>
            <a:ext cx="8023225" cy="498538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92325" y="1062355"/>
            <a:ext cx="8015605" cy="2931160"/>
          </a:xfrm>
          <a:prstGeom prst="rect">
            <a:avLst/>
          </a:prstGeom>
        </p:spPr>
      </p:pic>
      <p:pic>
        <p:nvPicPr>
          <p:cNvPr id="4" name="图片 3"/>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2094865" y="3983355"/>
            <a:ext cx="8030845" cy="164084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92325" y="1044575"/>
            <a:ext cx="8023860" cy="501967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92325" y="1014730"/>
            <a:ext cx="8023860" cy="442976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92325" y="1039495"/>
            <a:ext cx="8023225" cy="46101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6769"/>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rPr>
              <a:t>01</a:t>
            </a:r>
            <a:endParaRPr lang="zh-CN" altLang="en-US"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第一节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微格教学评价的意义</a:t>
            </a: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C06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092325" y="1068705"/>
            <a:ext cx="8023860" cy="491172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rPr>
              <a:t>03</a:t>
            </a:r>
            <a:endParaRPr lang="zh-CN" altLang="en-US"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第三节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微格教学评价的实施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35331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指导教师准备好小组角色扮演的录像资料和各项技能的评价记录表。</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在定性评价的同时，也可以采用定量评价的方式。学员可以利用事先设计好的各种微格教学技能评价记录量表，在每一评价项目旁边的对应等级处划上“</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最后，由指导教师根据小组评议情况和定量结果进行小结，书写评语。</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分等评价</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在采用分等评价法时，应注意以下几点：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1. 每位学员在微格教学实习前要了解每项技能的要点。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每位学员在观摩微格教学片断前要阅读有关技能的指标体系中的各项评价内容。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3</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在观摩评价过程中，对微格教学片断中没有涉及的项目以评中间等级为宜。</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4</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不必将各个项目的等级相加，因为它们没有相加性。</a:t>
            </a:r>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73723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填写统计表格        2.统计运算  </a:t>
            </a:r>
            <a:r>
              <a:rPr lang="en-US" altLang="zh-CN" kern="100" dirty="0">
                <a:latin typeface="+mn-ea"/>
                <a:cs typeface="Times New Roman" panose="02020603050405020304" pitchFamily="18" charset="0"/>
                <a:sym typeface="+mn-ea"/>
              </a:rPr>
              <a:t>(</a:t>
            </a:r>
            <a:r>
              <a:rPr lang="zh-CN" altLang="en-US" kern="100" dirty="0">
                <a:latin typeface="+mn-ea"/>
                <a:cs typeface="Times New Roman" panose="02020603050405020304" pitchFamily="18" charset="0"/>
                <a:sym typeface="+mn-ea"/>
              </a:rPr>
              <a:t>详细过程请见书本）</a:t>
            </a:r>
            <a:endParaRPr lang="en-US" altLang="zh-CN"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评价统计的方法</a:t>
            </a:r>
          </a:p>
        </p:txBody>
      </p:sp>
      <p:pic>
        <p:nvPicPr>
          <p:cNvPr id="2" name="图片 1"/>
          <p:cNvPicPr>
            <a:picLocks noChangeAspect="1"/>
          </p:cNvPicPr>
          <p:nvPr/>
        </p:nvPicPr>
        <p:blipFill>
          <a:blip r:embed="rId4">
            <a:clrChange>
              <a:clrFrom>
                <a:srgbClr val="FFFFFF">
                  <a:alpha val="100000"/>
                </a:srgbClr>
              </a:clrFrom>
              <a:clrTo>
                <a:srgbClr val="FFFFFF">
                  <a:alpha val="100000"/>
                  <a:alpha val="0"/>
                </a:srgbClr>
              </a:clrTo>
            </a:clrChange>
          </a:blip>
          <a:srcRect b="607"/>
          <a:stretch>
            <a:fillRect/>
          </a:stretch>
        </p:blipFill>
        <p:spPr>
          <a:xfrm>
            <a:off x="2179320" y="2429510"/>
            <a:ext cx="7833360" cy="2150110"/>
          </a:xfrm>
          <a:prstGeom prst="rect">
            <a:avLst/>
          </a:prstGeom>
        </p:spPr>
      </p:pic>
      <p:pic>
        <p:nvPicPr>
          <p:cNvPr id="4" name="图片 3"/>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2174240" y="4576445"/>
            <a:ext cx="7836535" cy="199453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统计程序设计</a:t>
            </a:r>
          </a:p>
        </p:txBody>
      </p:sp>
      <p:pic>
        <p:nvPicPr>
          <p:cNvPr id="2" name="图片 1"/>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4144645" y="1374775"/>
            <a:ext cx="3902075" cy="510413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rPr>
              <a:t>04</a:t>
            </a:r>
            <a:endParaRPr lang="zh-CN" altLang="en-US"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第四节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微格教学评价的发展</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91909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“2+2”课堂教学评价指导是由美国的爱伦博士在20世纪90年代提出的。</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爱伦博士在华援教的几年中，帮助内地师范院校就师资培训模式研究和开展微格教学培训的过程中首先提出，并逐步加以完善。</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经过爱伦博士和众多中国教育工作者大量实践和研究，证明“2+2”确实是一种十分有效的课堂教学评价指导方法。</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“2+2”课堂教学评价指导的提出</a:t>
            </a:r>
          </a:p>
        </p:txBody>
      </p:sp>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48424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指导性的评价目标则主要是为教师提供咨询和帮助，即通过指导性的评价使教师的教学行为发生变化，教学水平得到提高。</a:t>
            </a:r>
          </a:p>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指导者应让被指导者接受自己：</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首先与被指导者建立合作关系。</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其次使被指导者意识到指导教师是来提供支持和帮助的，而非挑毛病的；</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还要确立任何人的教学都需要改进，而且都能够改进的观点。</a:t>
            </a:r>
          </a:p>
        </p:txBody>
      </p:sp>
      <p:sp>
        <p:nvSpPr>
          <p:cNvPr id="3" name="TextBox 1210"/>
          <p:cNvSpPr/>
          <p:nvPr/>
        </p:nvSpPr>
        <p:spPr>
          <a:xfrm>
            <a:off x="815975" y="1060450"/>
            <a:ext cx="1057402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指导的主要目标是帮助被指导者的教学有所改进</a:t>
            </a:r>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4" y="1906905"/>
            <a:ext cx="11019467" cy="1287468"/>
          </a:xfrm>
          <a:prstGeom prst="rect">
            <a:avLst/>
          </a:prstGeom>
          <a:noFill/>
          <a:ln w="9525">
            <a:noFill/>
            <a:miter/>
          </a:ln>
        </p:spPr>
        <p:txBody>
          <a:bodyPr wrap="square">
            <a:spAutoFit/>
          </a:bodyPr>
          <a:lstStyle/>
          <a:p>
            <a:pPr indent="539750" algn="l" fontAlgn="auto">
              <a:lnSpc>
                <a:spcPct val="200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指导者需要做到善于发现被培训者在教学过程中所表现出的值得肯定和表扬的方面。</a:t>
            </a:r>
          </a:p>
          <a:p>
            <a:pPr indent="539750" algn="l" fontAlgn="auto">
              <a:lnSpc>
                <a:spcPct val="200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a:t>
            </a:r>
            <a:r>
              <a:rPr 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指导者要善于发现被指导者教学中最需要和最容易改进的方面。</a:t>
            </a:r>
          </a:p>
        </p:txBody>
      </p:sp>
      <p:sp>
        <p:nvSpPr>
          <p:cNvPr id="3" name="TextBox 1210"/>
          <p:cNvSpPr/>
          <p:nvPr/>
        </p:nvSpPr>
        <p:spPr>
          <a:xfrm>
            <a:off x="815975" y="1060450"/>
            <a:ext cx="1057402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“2+2”指导方法，即两条表扬性意见加两条改进性建议</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829119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反馈信息及时全面</a:t>
            </a:r>
          </a:p>
        </p:txBody>
      </p:sp>
      <p:sp>
        <p:nvSpPr>
          <p:cNvPr id="166" name="TextBox 1210"/>
          <p:cNvSpPr/>
          <p:nvPr>
            <p:custDataLst>
              <p:tags r:id="rId2"/>
            </p:custDataLst>
          </p:nvPr>
        </p:nvSpPr>
        <p:spPr>
          <a:xfrm>
            <a:off x="815975" y="1649095"/>
            <a:ext cx="10628630" cy="3484245"/>
          </a:xfrm>
          <a:prstGeom prst="rect">
            <a:avLst/>
          </a:prstGeom>
          <a:noFill/>
          <a:ln w="9525">
            <a:noFill/>
            <a:miter/>
          </a:ln>
        </p:spPr>
        <p:txBody>
          <a:bodyPr wrap="square">
            <a:spAutoFit/>
          </a:bodyPr>
          <a:lstStyle/>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教育学上的传统反馈形式是执教老师上完课后通过回忆听取来自评课者的反馈和来自学生的反馈。</a:t>
            </a:r>
          </a:p>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微格教学则利用了现代化的设备，记录下了全面的现场资料，评价时小组成员包括执教者自己，这样，执教者可以反复观看自己的微格课录像。</a:t>
            </a:r>
          </a:p>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因而，评价者不仅可以得到上述来自评课者和学生的两种反馈，而且还得到了来自执教者自身的反馈。</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99974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操作方便，过程简单是“2+2”教学指导最主要的特点，其指导思想是教学指导不应为过程所累，指导者和被指导者能集中主要的精力于教学改进。</a:t>
            </a:r>
          </a:p>
          <a:p>
            <a:pPr indent="539750" algn="l" fontAlgn="auto">
              <a:lnSpc>
                <a:spcPct val="175000"/>
              </a:lnSpc>
              <a:spcBef>
                <a:spcPts val="0"/>
              </a:spcBef>
              <a:buClrTx/>
              <a:buSzTx/>
              <a:buFontTx/>
              <a:buNone/>
            </a:pPr>
            <a:r>
              <a:rPr sz="2200" dirty="0">
                <a:effectLst/>
                <a:latin typeface="楷体" panose="02010609060101010101" charset="-122"/>
                <a:ea typeface="楷体" panose="02010609060101010101" charset="-122"/>
                <a:cs typeface="楷体" panose="02010609060101010101" charset="-122"/>
                <a:sym typeface="+mn-ea"/>
              </a:rPr>
              <a:t>A：值得肯定和表扬的方面：</a:t>
            </a:r>
            <a:r>
              <a:rPr lang="en-US" sz="2200" dirty="0">
                <a:effectLst/>
                <a:latin typeface="楷体" panose="02010609060101010101" charset="-122"/>
                <a:ea typeface="楷体" panose="02010609060101010101" charset="-122"/>
                <a:cs typeface="楷体" panose="02010609060101010101" charset="-122"/>
                <a:sym typeface="+mn-ea"/>
              </a:rPr>
              <a:t>        </a:t>
            </a:r>
            <a:r>
              <a:rPr sz="2200" dirty="0">
                <a:effectLst/>
                <a:latin typeface="楷体" panose="02010609060101010101" charset="-122"/>
                <a:ea typeface="楷体" panose="02010609060101010101" charset="-122"/>
                <a:cs typeface="楷体" panose="02010609060101010101" charset="-122"/>
                <a:sym typeface="+mn-ea"/>
              </a:rPr>
              <a:t>B：还需要改进的方面：</a:t>
            </a:r>
          </a:p>
          <a:p>
            <a:pPr indent="539750" algn="l" fontAlgn="auto">
              <a:lnSpc>
                <a:spcPct val="175000"/>
              </a:lnSpc>
              <a:spcBef>
                <a:spcPts val="0"/>
              </a:spcBef>
              <a:buClrTx/>
              <a:buSzTx/>
              <a:buFontTx/>
              <a:buNone/>
            </a:pPr>
            <a:r>
              <a:rPr sz="2200" dirty="0">
                <a:effectLst/>
                <a:latin typeface="楷体" panose="02010609060101010101" charset="-122"/>
                <a:ea typeface="楷体" panose="02010609060101010101" charset="-122"/>
                <a:cs typeface="楷体" panose="02010609060101010101" charset="-122"/>
                <a:sym typeface="+mn-ea"/>
              </a:rPr>
              <a:t>1</a:t>
            </a:r>
            <a:r>
              <a:rPr lang="en-US" sz="2200" dirty="0">
                <a:effectLst/>
                <a:latin typeface="楷体" panose="02010609060101010101" charset="-122"/>
                <a:ea typeface="楷体" panose="02010609060101010101" charset="-122"/>
                <a:cs typeface="楷体" panose="02010609060101010101" charset="-122"/>
                <a:sym typeface="+mn-ea"/>
              </a:rPr>
              <a:t>                              </a:t>
            </a:r>
            <a:r>
              <a:rPr sz="2200" dirty="0">
                <a:effectLst/>
                <a:latin typeface="楷体" panose="02010609060101010101" charset="-122"/>
                <a:ea typeface="楷体" panose="02010609060101010101" charset="-122"/>
                <a:cs typeface="楷体" panose="02010609060101010101" charset="-122"/>
                <a:sym typeface="+mn-ea"/>
              </a:rPr>
              <a:t>1 </a:t>
            </a:r>
          </a:p>
          <a:p>
            <a:pPr indent="539750" algn="l" fontAlgn="auto">
              <a:lnSpc>
                <a:spcPct val="175000"/>
              </a:lnSpc>
              <a:spcBef>
                <a:spcPts val="0"/>
              </a:spcBef>
              <a:buClrTx/>
              <a:buSzTx/>
              <a:buFontTx/>
              <a:buNone/>
            </a:pPr>
            <a:r>
              <a:rPr sz="2200" dirty="0">
                <a:effectLst/>
                <a:latin typeface="楷体" panose="02010609060101010101" charset="-122"/>
                <a:ea typeface="楷体" panose="02010609060101010101" charset="-122"/>
                <a:cs typeface="楷体" panose="02010609060101010101" charset="-122"/>
                <a:sym typeface="+mn-ea"/>
              </a:rPr>
              <a:t>2 </a:t>
            </a:r>
            <a:r>
              <a:rPr lang="en-US" sz="2200" dirty="0">
                <a:effectLst/>
                <a:latin typeface="楷体" panose="02010609060101010101" charset="-122"/>
                <a:ea typeface="楷体" panose="02010609060101010101" charset="-122"/>
                <a:cs typeface="楷体" panose="02010609060101010101" charset="-122"/>
                <a:sym typeface="+mn-ea"/>
              </a:rPr>
              <a:t>                             </a:t>
            </a:r>
            <a:r>
              <a:rPr sz="2200" dirty="0">
                <a:effectLst/>
                <a:latin typeface="楷体" panose="02010609060101010101" charset="-122"/>
                <a:ea typeface="楷体" panose="02010609060101010101" charset="-122"/>
                <a:cs typeface="楷体" panose="02010609060101010101" charset="-122"/>
                <a:sym typeface="+mn-ea"/>
              </a:rPr>
              <a:t>2 </a:t>
            </a:r>
          </a:p>
        </p:txBody>
      </p:sp>
      <p:sp>
        <p:nvSpPr>
          <p:cNvPr id="3" name="TextBox 1210"/>
          <p:cNvSpPr/>
          <p:nvPr/>
        </p:nvSpPr>
        <p:spPr>
          <a:xfrm>
            <a:off x="815975" y="1060450"/>
            <a:ext cx="1057402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教学指导的过程和步骤应简便实用</a:t>
            </a:r>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365885" y="2468245"/>
            <a:ext cx="9718040" cy="2122805"/>
          </a:xfrm>
          <a:prstGeom prst="rect">
            <a:avLst/>
          </a:prstGeom>
          <a:noFill/>
          <a:ln w="9525">
            <a:noFill/>
            <a:miter/>
          </a:ln>
        </p:spPr>
        <p:txBody>
          <a:bodyPr wrap="square">
            <a:spAutoFit/>
          </a:bodyPr>
          <a:lstStyle/>
          <a:p>
            <a:pPr indent="575945"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1</a:t>
            </a:r>
            <a:r>
              <a:rPr lang="en-US" altLang="zh-CN"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微格教学评价的意义有哪几方面?</a:t>
            </a:r>
          </a:p>
          <a:p>
            <a:pPr indent="575945"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2</a:t>
            </a:r>
            <a:r>
              <a:rPr lang="en-US" altLang="zh-CN"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为什么要在小组内积极参与评议他人技能的活动?</a:t>
            </a:r>
          </a:p>
          <a:p>
            <a:pPr indent="575945"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3</a:t>
            </a:r>
            <a:r>
              <a:rPr lang="en-US" altLang="zh-CN"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填写微格教学评价记录表要注意哪几点?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365885" y="2468245"/>
            <a:ext cx="9537065" cy="1445260"/>
          </a:xfrm>
          <a:prstGeom prst="rect">
            <a:avLst/>
          </a:prstGeom>
          <a:noFill/>
          <a:ln w="9525">
            <a:noFill/>
            <a:miter/>
          </a:ln>
        </p:spPr>
        <p:txBody>
          <a:bodyPr wrap="square">
            <a:spAutoFit/>
          </a:bodyPr>
          <a:lstStyle/>
          <a:p>
            <a:pPr indent="575945"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在小组中选择某一微格教学片断，进行评价活动。可以选择分等评价法或“2+2”评价法。</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829119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理论实践科学结合</a:t>
            </a:r>
          </a:p>
        </p:txBody>
      </p:sp>
      <p:sp>
        <p:nvSpPr>
          <p:cNvPr id="166" name="TextBox 1210"/>
          <p:cNvSpPr/>
          <p:nvPr>
            <p:custDataLst>
              <p:tags r:id="rId2"/>
            </p:custDataLst>
          </p:nvPr>
        </p:nvSpPr>
        <p:spPr>
          <a:xfrm>
            <a:off x="815975" y="1649095"/>
            <a:ext cx="10628630" cy="2919095"/>
          </a:xfrm>
          <a:prstGeom prst="rect">
            <a:avLst/>
          </a:prstGeom>
          <a:noFill/>
          <a:ln w="9525">
            <a:noFill/>
            <a:miter/>
          </a:ln>
        </p:spPr>
        <p:txBody>
          <a:bodyPr wrap="square">
            <a:spAutoFit/>
          </a:bodyPr>
          <a:lstStyle/>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从信息论的观点来看，学员观看示范录像是对复杂的教学过程的一种形象化解释。</a:t>
            </a:r>
          </a:p>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在微格教学的理论学习阶段，学员已经从理论上学习分析了各项课堂教学技能的作用、方法和要领；在角色扮演阶段又亲自运用了某项教学技能进行微格课的实践；在微格教学的评价过程中，通过讨论评议，将各项教学技能的理论和实践科学地结合起来，从观察、模仿到综合分析，形成了完整的课堂教学艺术。</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829119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相互交流、促进提高</a:t>
            </a:r>
          </a:p>
        </p:txBody>
      </p:sp>
      <p:sp>
        <p:nvSpPr>
          <p:cNvPr id="166" name="TextBox 1210"/>
          <p:cNvSpPr/>
          <p:nvPr>
            <p:custDataLst>
              <p:tags r:id="rId2"/>
            </p:custDataLst>
          </p:nvPr>
        </p:nvSpPr>
        <p:spPr>
          <a:xfrm>
            <a:off x="815975" y="1649095"/>
            <a:ext cx="10628630" cy="2919095"/>
          </a:xfrm>
          <a:prstGeom prst="rect">
            <a:avLst/>
          </a:prstGeom>
          <a:noFill/>
          <a:ln w="9525">
            <a:noFill/>
            <a:miter/>
          </a:ln>
        </p:spPr>
        <p:txBody>
          <a:bodyPr wrap="square">
            <a:spAutoFit/>
          </a:bodyPr>
          <a:lstStyle/>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微格教学通常采用定性或定量的评价方式。</a:t>
            </a:r>
          </a:p>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在整个评价过程中发挥集体的智慧，对提高课堂教学质量起了重要作用。</a:t>
            </a:r>
          </a:p>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对于师范生来说，微格教学评议的重点是能让学员对照课堂教学的基本技能要领，看到自己课堂教学的不足之处，从而加以改进，使之尽快掌握课堂教学基本技能。</a:t>
            </a:r>
          </a:p>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对于有一定经验的教师来说，微格教学要求参加培训的教师能发挥个人教学特长。</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829119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改革发展现代课堂教学</a:t>
            </a:r>
          </a:p>
        </p:txBody>
      </p:sp>
      <p:sp>
        <p:nvSpPr>
          <p:cNvPr id="166" name="TextBox 1210"/>
          <p:cNvSpPr/>
          <p:nvPr>
            <p:custDataLst>
              <p:tags r:id="rId2"/>
            </p:custDataLst>
          </p:nvPr>
        </p:nvSpPr>
        <p:spPr>
          <a:xfrm>
            <a:off x="815975" y="1649095"/>
            <a:ext cx="10628630" cy="2919095"/>
          </a:xfrm>
          <a:prstGeom prst="rect">
            <a:avLst/>
          </a:prstGeom>
          <a:noFill/>
          <a:ln w="9525">
            <a:noFill/>
            <a:miter/>
          </a:ln>
        </p:spPr>
        <p:txBody>
          <a:bodyPr wrap="square">
            <a:spAutoFit/>
          </a:bodyPr>
          <a:lstStyle/>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微格教学融进了国内外的许多现代教学理论观点、技能、方法。</a:t>
            </a:r>
          </a:p>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经过微格教学的理论研究、课堂教学技能分析示范、微格备课、实习记录等环节，学员对这些新的理论观点、技能方法已有了一定的认识。</a:t>
            </a:r>
          </a:p>
          <a:p>
            <a:pPr indent="539750" algn="l" fontAlgn="auto">
              <a:lnSpc>
                <a:spcPct val="175000"/>
              </a:lnSpc>
              <a:spcBef>
                <a:spcPts val="0"/>
              </a:spcBef>
              <a:buClrTx/>
              <a:buSzTx/>
              <a:buFontTx/>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在微格教学中应用新理论、新方法，钻研新教材，运用新的课堂教学技能，从而使每位受培训者的职业技能和素质在原有的基础上有所提高，有所发展。</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rPr>
              <a:t>02</a:t>
            </a:r>
            <a:endParaRPr lang="zh-CN" altLang="en-US"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第二节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建立评价指标体系</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诊断性评价</a:t>
            </a:r>
            <a:r>
              <a:rPr 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指导教师和学员通过各种活动形式，如理论学习研究、技能观摩讨论、相互听课、角色扮演等，得到了来自多方面的反馈信息，从而对学员的课堂教学特点及基本技能运用程度有了一定认识。</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形成性评价：</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在微格教学的评价阶段，通过具体的系统性评议讨论，指导教师和全体成员努力开发对这个过程最为有用的各类证据，探寻并记录下形成这些证据的最为有用的方式。</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微格教学评价的性质</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65659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指标必须是具体的、可观察的、可比较的、易操作的，并尽量注意相互间的独立性。</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微格教学评价量表的制定</a:t>
            </a:r>
          </a:p>
        </p:txBody>
      </p:sp>
      <p:pic>
        <p:nvPicPr>
          <p:cNvPr id="2" name="图片 1"/>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2254885" y="2374265"/>
            <a:ext cx="7762875" cy="415734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PP_MARK_KEY" val="26a65289-9908-41b2-a2c2-3099eb983eb0"/>
  <p:tag name="COMMONDATA" val="eyJjb3VudCI6MS4wLCJoZGlkIjoiZjYxN2I5NGMzMGJhOGY3YTEzYzEwOTMyZDFhNDJlNDQiLCJ1c2VyQ291bnQiOjEuMH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0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0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0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2.xml><?xml version="1.0" encoding="utf-8"?>
<p:tagLst xmlns:a="http://schemas.openxmlformats.org/drawingml/2006/main" xmlns:r="http://schemas.openxmlformats.org/officeDocument/2006/relationships" xmlns:p="http://schemas.openxmlformats.org/presentationml/2006/main">
  <p:tag name="PA" val="v5.2.11"/>
</p:tagLst>
</file>

<file path=ppt/tags/tag11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4.xml><?xml version="1.0" encoding="utf-8"?>
<p:tagLst xmlns:a="http://schemas.openxmlformats.org/drawingml/2006/main" xmlns:r="http://schemas.openxmlformats.org/officeDocument/2006/relationships" xmlns:p="http://schemas.openxmlformats.org/presentationml/2006/main">
  <p:tag name="PA" val="v5.2.11"/>
</p:tagLst>
</file>

<file path=ppt/tags/tag115.xml><?xml version="1.0" encoding="utf-8"?>
<p:tagLst xmlns:a="http://schemas.openxmlformats.org/drawingml/2006/main" xmlns:r="http://schemas.openxmlformats.org/officeDocument/2006/relationships" xmlns:p="http://schemas.openxmlformats.org/presentationml/2006/main">
  <p:tag name="PA" val="v5.2.11"/>
</p:tagLst>
</file>

<file path=ppt/tags/tag116.xml><?xml version="1.0" encoding="utf-8"?>
<p:tagLst xmlns:a="http://schemas.openxmlformats.org/drawingml/2006/main" xmlns:r="http://schemas.openxmlformats.org/officeDocument/2006/relationships" xmlns:p="http://schemas.openxmlformats.org/presentationml/2006/main">
  <p:tag name="PA" val="v5.2.11"/>
</p:tagLst>
</file>

<file path=ppt/tags/tag117.xml><?xml version="1.0" encoding="utf-8"?>
<p:tagLst xmlns:a="http://schemas.openxmlformats.org/drawingml/2006/main" xmlns:r="http://schemas.openxmlformats.org/officeDocument/2006/relationships" xmlns:p="http://schemas.openxmlformats.org/presentationml/2006/main">
  <p:tag name="PA" val="v5.2.11"/>
</p:tagLst>
</file>

<file path=ppt/tags/tag118.xml><?xml version="1.0" encoding="utf-8"?>
<p:tagLst xmlns:a="http://schemas.openxmlformats.org/drawingml/2006/main" xmlns:r="http://schemas.openxmlformats.org/officeDocument/2006/relationships" xmlns:p="http://schemas.openxmlformats.org/presentationml/2006/main">
  <p:tag name="PA" val="v5.2.11"/>
</p:tagLst>
</file>

<file path=ppt/tags/tag119.xml><?xml version="1.0" encoding="utf-8"?>
<p:tagLst xmlns:a="http://schemas.openxmlformats.org/drawingml/2006/main" xmlns:r="http://schemas.openxmlformats.org/officeDocument/2006/relationships" xmlns:p="http://schemas.openxmlformats.org/presentationml/2006/main">
  <p:tag name="PA" val="v5.2.1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PA" val="v5.2.11"/>
</p:tagLst>
</file>

<file path=ppt/tags/tag121.xml><?xml version="1.0" encoding="utf-8"?>
<p:tagLst xmlns:a="http://schemas.openxmlformats.org/drawingml/2006/main" xmlns:r="http://schemas.openxmlformats.org/officeDocument/2006/relationships" xmlns:p="http://schemas.openxmlformats.org/presentationml/2006/main">
  <p:tag name="PA" val="v5.2.11"/>
</p:tagLst>
</file>

<file path=ppt/tags/tag122.xml><?xml version="1.0" encoding="utf-8"?>
<p:tagLst xmlns:a="http://schemas.openxmlformats.org/drawingml/2006/main" xmlns:r="http://schemas.openxmlformats.org/officeDocument/2006/relationships" xmlns:p="http://schemas.openxmlformats.org/presentationml/2006/main">
  <p:tag name="PA" val="v5.2.11"/>
</p:tagLst>
</file>

<file path=ppt/tags/tag123.xml><?xml version="1.0" encoding="utf-8"?>
<p:tagLst xmlns:a="http://schemas.openxmlformats.org/drawingml/2006/main" xmlns:r="http://schemas.openxmlformats.org/officeDocument/2006/relationships" xmlns:p="http://schemas.openxmlformats.org/presentationml/2006/main">
  <p:tag name="PA" val="v5.2.11"/>
</p:tagLst>
</file>

<file path=ppt/tags/tag124.xml><?xml version="1.0" encoding="utf-8"?>
<p:tagLst xmlns:a="http://schemas.openxmlformats.org/drawingml/2006/main" xmlns:r="http://schemas.openxmlformats.org/officeDocument/2006/relationships" xmlns:p="http://schemas.openxmlformats.org/presentationml/2006/main">
  <p:tag name="PA" val="v5.2.11"/>
</p:tagLst>
</file>

<file path=ppt/tags/tag125.xml><?xml version="1.0" encoding="utf-8"?>
<p:tagLst xmlns:a="http://schemas.openxmlformats.org/drawingml/2006/main" xmlns:r="http://schemas.openxmlformats.org/officeDocument/2006/relationships" xmlns:p="http://schemas.openxmlformats.org/presentationml/2006/main">
  <p:tag name="PA" val="v5.2.11"/>
</p:tagLst>
</file>

<file path=ppt/tags/tag126.xml><?xml version="1.0" encoding="utf-8"?>
<p:tagLst xmlns:a="http://schemas.openxmlformats.org/drawingml/2006/main" xmlns:r="http://schemas.openxmlformats.org/officeDocument/2006/relationships" xmlns:p="http://schemas.openxmlformats.org/presentationml/2006/main">
  <p:tag name="PA" val="v5.2.11"/>
</p:tagLst>
</file>

<file path=ppt/tags/tag127.xml><?xml version="1.0" encoding="utf-8"?>
<p:tagLst xmlns:a="http://schemas.openxmlformats.org/drawingml/2006/main" xmlns:r="http://schemas.openxmlformats.org/officeDocument/2006/relationships" xmlns:p="http://schemas.openxmlformats.org/presentationml/2006/main">
  <p:tag name="PA" val="v5.2.11"/>
</p:tagLst>
</file>

<file path=ppt/tags/tag128.xml><?xml version="1.0" encoding="utf-8"?>
<p:tagLst xmlns:a="http://schemas.openxmlformats.org/drawingml/2006/main" xmlns:r="http://schemas.openxmlformats.org/officeDocument/2006/relationships" xmlns:p="http://schemas.openxmlformats.org/presentationml/2006/main">
  <p:tag name="PA" val="v5.2.11"/>
</p:tagLst>
</file>

<file path=ppt/tags/tag129.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PA" val="v5.2.11"/>
</p:tagLst>
</file>

<file path=ppt/tags/tag131.xml><?xml version="1.0" encoding="utf-8"?>
<p:tagLst xmlns:a="http://schemas.openxmlformats.org/drawingml/2006/main" xmlns:r="http://schemas.openxmlformats.org/officeDocument/2006/relationships" xmlns:p="http://schemas.openxmlformats.org/presentationml/2006/main">
  <p:tag name="PA" val="v5.2.11"/>
</p:tagLst>
</file>

<file path=ppt/tags/tag132.xml><?xml version="1.0" encoding="utf-8"?>
<p:tagLst xmlns:a="http://schemas.openxmlformats.org/drawingml/2006/main" xmlns:r="http://schemas.openxmlformats.org/officeDocument/2006/relationships" xmlns:p="http://schemas.openxmlformats.org/presentationml/2006/main">
  <p:tag name="PA" val="v5.2.11"/>
</p:tagLst>
</file>

<file path=ppt/tags/tag133.xml><?xml version="1.0" encoding="utf-8"?>
<p:tagLst xmlns:a="http://schemas.openxmlformats.org/drawingml/2006/main" xmlns:r="http://schemas.openxmlformats.org/officeDocument/2006/relationships" xmlns:p="http://schemas.openxmlformats.org/presentationml/2006/main">
  <p:tag name="PA" val="v5.2.11"/>
</p:tagLst>
</file>

<file path=ppt/tags/tag134.xml><?xml version="1.0" encoding="utf-8"?>
<p:tagLst xmlns:a="http://schemas.openxmlformats.org/drawingml/2006/main" xmlns:r="http://schemas.openxmlformats.org/officeDocument/2006/relationships" xmlns:p="http://schemas.openxmlformats.org/presentationml/2006/main">
  <p:tag name="PA" val="v5.2.11"/>
</p:tagLst>
</file>

<file path=ppt/tags/tag135.xml><?xml version="1.0" encoding="utf-8"?>
<p:tagLst xmlns:a="http://schemas.openxmlformats.org/drawingml/2006/main" xmlns:r="http://schemas.openxmlformats.org/officeDocument/2006/relationships" xmlns:p="http://schemas.openxmlformats.org/presentationml/2006/main">
  <p:tag name="PA" val="v5.2.11"/>
</p:tagLst>
</file>

<file path=ppt/tags/tag136.xml><?xml version="1.0" encoding="utf-8"?>
<p:tagLst xmlns:a="http://schemas.openxmlformats.org/drawingml/2006/main" xmlns:r="http://schemas.openxmlformats.org/officeDocument/2006/relationships" xmlns:p="http://schemas.openxmlformats.org/presentationml/2006/main">
  <p:tag name="PA" val="v5.2.11"/>
</p:tagLst>
</file>

<file path=ppt/tags/tag137.xml><?xml version="1.0" encoding="utf-8"?>
<p:tagLst xmlns:a="http://schemas.openxmlformats.org/drawingml/2006/main" xmlns:r="http://schemas.openxmlformats.org/officeDocument/2006/relationships" xmlns:p="http://schemas.openxmlformats.org/presentationml/2006/main">
  <p:tag name="PA" val="v5.2.11"/>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39.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4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a="http://schemas.openxmlformats.org/drawingml/2006/main" xmlns:r="http://schemas.openxmlformats.org/officeDocument/2006/relationships" xmlns:p="http://schemas.openxmlformats.org/presentationml/2006/main">
  <p:tag name="PA" val="v5.2.11"/>
</p:tagLst>
</file>

<file path=ppt/tags/tag142.xml><?xml version="1.0" encoding="utf-8"?>
<p:tagLst xmlns:a="http://schemas.openxmlformats.org/drawingml/2006/main" xmlns:r="http://schemas.openxmlformats.org/officeDocument/2006/relationships" xmlns:p="http://schemas.openxmlformats.org/presentationml/2006/main">
  <p:tag name="PA" val="v5.2.11"/>
</p:tagLst>
</file>

<file path=ppt/tags/tag143.xml><?xml version="1.0" encoding="utf-8"?>
<p:tagLst xmlns:a="http://schemas.openxmlformats.org/drawingml/2006/main" xmlns:r="http://schemas.openxmlformats.org/officeDocument/2006/relationships" xmlns:p="http://schemas.openxmlformats.org/presentationml/2006/main">
  <p:tag name="PA" val="v5.2.11"/>
</p:tagLst>
</file>

<file path=ppt/tags/tag144.xml><?xml version="1.0" encoding="utf-8"?>
<p:tagLst xmlns:a="http://schemas.openxmlformats.org/drawingml/2006/main" xmlns:r="http://schemas.openxmlformats.org/officeDocument/2006/relationships" xmlns:p="http://schemas.openxmlformats.org/presentationml/2006/main">
  <p:tag name="PA" val="v5.2.11"/>
</p:tagLst>
</file>

<file path=ppt/tags/tag145.xml><?xml version="1.0" encoding="utf-8"?>
<p:tagLst xmlns:a="http://schemas.openxmlformats.org/drawingml/2006/main" xmlns:r="http://schemas.openxmlformats.org/officeDocument/2006/relationships" xmlns:p="http://schemas.openxmlformats.org/presentationml/2006/main">
  <p:tag name="PA" val="v5.2.11"/>
</p:tagLst>
</file>

<file path=ppt/tags/tag146.xml><?xml version="1.0" encoding="utf-8"?>
<p:tagLst xmlns:a="http://schemas.openxmlformats.org/drawingml/2006/main" xmlns:r="http://schemas.openxmlformats.org/officeDocument/2006/relationships" xmlns:p="http://schemas.openxmlformats.org/presentationml/2006/main">
  <p:tag name="PA" val="v5.2.11"/>
</p:tagLst>
</file>

<file path=ppt/tags/tag147.xml><?xml version="1.0" encoding="utf-8"?>
<p:tagLst xmlns:a="http://schemas.openxmlformats.org/drawingml/2006/main" xmlns:r="http://schemas.openxmlformats.org/officeDocument/2006/relationships" xmlns:p="http://schemas.openxmlformats.org/presentationml/2006/main">
  <p:tag name="PA" val="v5.2.11"/>
</p:tagLst>
</file>

<file path=ppt/tags/tag148.xml><?xml version="1.0" encoding="utf-8"?>
<p:tagLst xmlns:a="http://schemas.openxmlformats.org/drawingml/2006/main" xmlns:r="http://schemas.openxmlformats.org/officeDocument/2006/relationships" xmlns:p="http://schemas.openxmlformats.org/presentationml/2006/main">
  <p:tag name="PA" val="v5.2.11"/>
</p:tagLst>
</file>

<file path=ppt/tags/tag149.xml><?xml version="1.0" encoding="utf-8"?>
<p:tagLst xmlns:a="http://schemas.openxmlformats.org/drawingml/2006/main" xmlns:r="http://schemas.openxmlformats.org/officeDocument/2006/relationships" xmlns:p="http://schemas.openxmlformats.org/presentationml/2006/main">
  <p:tag name="PA" val="v5.2.1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150.xml><?xml version="1.0" encoding="utf-8"?>
<p:tagLst xmlns:a="http://schemas.openxmlformats.org/drawingml/2006/main" xmlns:r="http://schemas.openxmlformats.org/officeDocument/2006/relationships" xmlns:p="http://schemas.openxmlformats.org/presentationml/2006/main">
  <p:tag name="PA" val="v5.2.11"/>
</p:tagLst>
</file>

<file path=ppt/tags/tag151.xml><?xml version="1.0" encoding="utf-8"?>
<p:tagLst xmlns:a="http://schemas.openxmlformats.org/drawingml/2006/main" xmlns:r="http://schemas.openxmlformats.org/officeDocument/2006/relationships" xmlns:p="http://schemas.openxmlformats.org/presentationml/2006/main">
  <p:tag name="PA" val="v5.2.11"/>
</p:tagLst>
</file>

<file path=ppt/tags/tag152.xml><?xml version="1.0" encoding="utf-8"?>
<p:tagLst xmlns:a="http://schemas.openxmlformats.org/drawingml/2006/main" xmlns:r="http://schemas.openxmlformats.org/officeDocument/2006/relationships" xmlns:p="http://schemas.openxmlformats.org/presentationml/2006/main">
  <p:tag name="PA" val="v5.2.11"/>
</p:tagLst>
</file>

<file path=ppt/tags/tag153.xml><?xml version="1.0" encoding="utf-8"?>
<p:tagLst xmlns:a="http://schemas.openxmlformats.org/drawingml/2006/main" xmlns:r="http://schemas.openxmlformats.org/officeDocument/2006/relationships" xmlns:p="http://schemas.openxmlformats.org/presentationml/2006/main">
  <p:tag name="PA" val="v5.2.11"/>
</p:tagLst>
</file>

<file path=ppt/tags/tag154.xml><?xml version="1.0" encoding="utf-8"?>
<p:tagLst xmlns:a="http://schemas.openxmlformats.org/drawingml/2006/main" xmlns:r="http://schemas.openxmlformats.org/officeDocument/2006/relationships" xmlns:p="http://schemas.openxmlformats.org/presentationml/2006/main">
  <p:tag name="PA" val="v5.2.11"/>
</p:tagLst>
</file>

<file path=ppt/tags/tag155.xml><?xml version="1.0" encoding="utf-8"?>
<p:tagLst xmlns:a="http://schemas.openxmlformats.org/drawingml/2006/main" xmlns:r="http://schemas.openxmlformats.org/officeDocument/2006/relationships" xmlns:p="http://schemas.openxmlformats.org/presentationml/2006/main">
  <p:tag name="PA" val="v5.2.11"/>
</p:tagLst>
</file>

<file path=ppt/tags/tag156.xml><?xml version="1.0" encoding="utf-8"?>
<p:tagLst xmlns:a="http://schemas.openxmlformats.org/drawingml/2006/main" xmlns:r="http://schemas.openxmlformats.org/officeDocument/2006/relationships" xmlns:p="http://schemas.openxmlformats.org/presentationml/2006/main">
  <p:tag name="PA" val="v5.2.11"/>
</p:tagLst>
</file>

<file path=ppt/tags/tag157.xml><?xml version="1.0" encoding="utf-8"?>
<p:tagLst xmlns:a="http://schemas.openxmlformats.org/drawingml/2006/main" xmlns:r="http://schemas.openxmlformats.org/officeDocument/2006/relationships" xmlns:p="http://schemas.openxmlformats.org/presentationml/2006/main">
  <p:tag name="PA" val="v5.2.11"/>
</p:tagLst>
</file>

<file path=ppt/tags/tag158.xml><?xml version="1.0" encoding="utf-8"?>
<p:tagLst xmlns:a="http://schemas.openxmlformats.org/drawingml/2006/main" xmlns:r="http://schemas.openxmlformats.org/officeDocument/2006/relationships" xmlns:p="http://schemas.openxmlformats.org/presentationml/2006/main">
  <p:tag name="PA" val="v5.2.11"/>
</p:tagLst>
</file>

<file path=ppt/tags/tag159.xml><?xml version="1.0" encoding="utf-8"?>
<p:tagLst xmlns:a="http://schemas.openxmlformats.org/drawingml/2006/main" xmlns:r="http://schemas.openxmlformats.org/officeDocument/2006/relationships" xmlns:p="http://schemas.openxmlformats.org/presentationml/2006/main">
  <p:tag name="PA" val="v5.2.1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160.xml><?xml version="1.0" encoding="utf-8"?>
<p:tagLst xmlns:a="http://schemas.openxmlformats.org/drawingml/2006/main" xmlns:r="http://schemas.openxmlformats.org/officeDocument/2006/relationships" xmlns:p="http://schemas.openxmlformats.org/presentationml/2006/main">
  <p:tag name="PA" val="v5.2.11"/>
</p:tagLst>
</file>

<file path=ppt/tags/tag161.xml><?xml version="1.0" encoding="utf-8"?>
<p:tagLst xmlns:a="http://schemas.openxmlformats.org/drawingml/2006/main" xmlns:r="http://schemas.openxmlformats.org/officeDocument/2006/relationships" xmlns:p="http://schemas.openxmlformats.org/presentationml/2006/main">
  <p:tag name="PA" val="v5.2.11"/>
</p:tagLst>
</file>

<file path=ppt/tags/tag162.xml><?xml version="1.0" encoding="utf-8"?>
<p:tagLst xmlns:a="http://schemas.openxmlformats.org/drawingml/2006/main" xmlns:r="http://schemas.openxmlformats.org/officeDocument/2006/relationships" xmlns:p="http://schemas.openxmlformats.org/presentationml/2006/main">
  <p:tag name="PA" val="v5.2.11"/>
</p:tagLst>
</file>

<file path=ppt/tags/tag163.xml><?xml version="1.0" encoding="utf-8"?>
<p:tagLst xmlns:a="http://schemas.openxmlformats.org/drawingml/2006/main" xmlns:r="http://schemas.openxmlformats.org/officeDocument/2006/relationships" xmlns:p="http://schemas.openxmlformats.org/presentationml/2006/main">
  <p:tag name="PA" val="v5.2.11"/>
</p:tagLst>
</file>

<file path=ppt/tags/tag164.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2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3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5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5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9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heme/theme1.xml><?xml version="1.0" encoding="utf-8"?>
<a:theme xmlns:a="http://schemas.openxmlformats.org/drawingml/2006/main" name="1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brushtipTravis"/>
      </a:majorFont>
      <a:minorFont>
        <a:latin typeface="Arial"/>
        <a:ea typeface="微软雅黑"/>
        <a:cs typeface="brushtipTravi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brushtipTravis"/>
      </a:majorFont>
      <a:minorFont>
        <a:latin typeface="Arial"/>
        <a:ea typeface="微软雅黑"/>
        <a:cs typeface="brushtipTravi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brushtipTravis"/>
        <a:cs typeface="brushtipTravis"/>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brushtipTravis"/>
        <a:cs typeface="brushtipTravis"/>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brushtipTravis"/>
        <a:cs typeface="brushtipTravis"/>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brushtipTravis"/>
        <a:cs typeface="brushtipTravis"/>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474</Words>
  <Application>Microsoft Office PowerPoint</Application>
  <PresentationFormat>宽屏</PresentationFormat>
  <Paragraphs>72</Paragraphs>
  <Slides>32</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32</vt:i4>
      </vt:variant>
    </vt:vector>
  </HeadingPairs>
  <TitlesOfParts>
    <vt:vector size="39" baseType="lpstr">
      <vt:lpstr>黑体</vt:lpstr>
      <vt:lpstr>楷体</vt:lpstr>
      <vt:lpstr>微软雅黑</vt:lpstr>
      <vt:lpstr>Arial</vt:lpstr>
      <vt:lpstr>Swis721 Lt BT</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creator>第一PPT</dc:creator>
  <cp:keywords>www.1ppt.com</cp:keywords>
  <dc:description>www.1ppt.com</dc:description>
  <cp:lastModifiedBy>e891</cp:lastModifiedBy>
  <cp:revision>272</cp:revision>
  <dcterms:created xsi:type="dcterms:W3CDTF">2019-06-19T02:08:00Z</dcterms:created>
  <dcterms:modified xsi:type="dcterms:W3CDTF">2024-09-03T07:22:38Z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27A492C281EA45CD87608F202C2AEBAE</vt:lpwstr>
  </property>
  <property fmtid="{D5CDD505-2E9C-101B-9397-08002B2CF9AE}" pid="3" name="KSOProductBuildVer">
    <vt:lpwstr>2052-11.1.0.12358</vt:lpwstr>
  </property>
</Properties>
</file>