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handoutMasterIdLst>
    <p:handoutMasterId r:id="rId30"/>
  </p:handoutMasterIdLst>
  <p:sldIdLst>
    <p:sldId id="315" r:id="rId2"/>
    <p:sldId id="316" r:id="rId3"/>
    <p:sldId id="338" r:id="rId4"/>
    <p:sldId id="340" r:id="rId5"/>
    <p:sldId id="343" r:id="rId6"/>
    <p:sldId id="344" r:id="rId7"/>
    <p:sldId id="345" r:id="rId8"/>
    <p:sldId id="346" r:id="rId9"/>
    <p:sldId id="347" r:id="rId10"/>
    <p:sldId id="348" r:id="rId11"/>
    <p:sldId id="327" r:id="rId12"/>
    <p:sldId id="317" r:id="rId13"/>
    <p:sldId id="291"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28"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02">
          <p15:clr>
            <a:srgbClr val="A4A3A4"/>
          </p15:clr>
        </p15:guide>
        <p15:guide id="2" pos="386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DC065"/>
    <a:srgbClr val="EE8844"/>
    <a:srgbClr val="FFF9F3"/>
    <a:srgbClr val="FFF5EB"/>
    <a:srgbClr val="FFFBF7"/>
    <a:srgbClr val="FC844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2002"/>
        <p:guide pos="386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微格教学的实施步骤</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微格教学的模式比较</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s>
</file>

<file path=ppt/slides/_rels/slide11.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tags" Target="../tags/tag75.xml"/><Relationship Id="rId18" Type="http://schemas.openxmlformats.org/officeDocument/2006/relationships/tags" Target="../tags/tag80.xml"/><Relationship Id="rId26" Type="http://schemas.openxmlformats.org/officeDocument/2006/relationships/tags" Target="../tags/tag88.xml"/><Relationship Id="rId3" Type="http://schemas.openxmlformats.org/officeDocument/2006/relationships/tags" Target="../tags/tag65.xml"/><Relationship Id="rId21" Type="http://schemas.openxmlformats.org/officeDocument/2006/relationships/tags" Target="../tags/tag83.xml"/><Relationship Id="rId7" Type="http://schemas.openxmlformats.org/officeDocument/2006/relationships/tags" Target="../tags/tag69.xml"/><Relationship Id="rId12" Type="http://schemas.openxmlformats.org/officeDocument/2006/relationships/tags" Target="../tags/tag74.xml"/><Relationship Id="rId17" Type="http://schemas.openxmlformats.org/officeDocument/2006/relationships/tags" Target="../tags/tag79.xml"/><Relationship Id="rId25" Type="http://schemas.openxmlformats.org/officeDocument/2006/relationships/tags" Target="../tags/tag87.xml"/><Relationship Id="rId2" Type="http://schemas.openxmlformats.org/officeDocument/2006/relationships/tags" Target="../tags/tag64.xml"/><Relationship Id="rId16" Type="http://schemas.openxmlformats.org/officeDocument/2006/relationships/tags" Target="../tags/tag78.xml"/><Relationship Id="rId20" Type="http://schemas.openxmlformats.org/officeDocument/2006/relationships/tags" Target="../tags/tag82.xml"/><Relationship Id="rId29" Type="http://schemas.openxmlformats.org/officeDocument/2006/relationships/image" Target="../media/image3.png"/><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24" Type="http://schemas.openxmlformats.org/officeDocument/2006/relationships/tags" Target="../tags/tag86.xml"/><Relationship Id="rId5" Type="http://schemas.openxmlformats.org/officeDocument/2006/relationships/tags" Target="../tags/tag67.xml"/><Relationship Id="rId15" Type="http://schemas.openxmlformats.org/officeDocument/2006/relationships/tags" Target="../tags/tag77.xml"/><Relationship Id="rId23" Type="http://schemas.openxmlformats.org/officeDocument/2006/relationships/tags" Target="../tags/tag85.xml"/><Relationship Id="rId28" Type="http://schemas.openxmlformats.org/officeDocument/2006/relationships/slideLayout" Target="../slideLayouts/slideLayout9.xml"/><Relationship Id="rId10" Type="http://schemas.openxmlformats.org/officeDocument/2006/relationships/tags" Target="../tags/tag72.xml"/><Relationship Id="rId19" Type="http://schemas.openxmlformats.org/officeDocument/2006/relationships/tags" Target="../tags/tag81.xml"/><Relationship Id="rId4" Type="http://schemas.openxmlformats.org/officeDocument/2006/relationships/tags" Target="../tags/tag66.xml"/><Relationship Id="rId9" Type="http://schemas.openxmlformats.org/officeDocument/2006/relationships/tags" Target="../tags/tag71.xml"/><Relationship Id="rId14" Type="http://schemas.openxmlformats.org/officeDocument/2006/relationships/tags" Target="../tags/tag76.xml"/><Relationship Id="rId22" Type="http://schemas.openxmlformats.org/officeDocument/2006/relationships/tags" Target="../tags/tag84.xml"/><Relationship Id="rId27" Type="http://schemas.openxmlformats.org/officeDocument/2006/relationships/tags" Target="../tags/tag89.xml"/><Relationship Id="rId30"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2.xml"/><Relationship Id="rId1" Type="http://schemas.openxmlformats.org/officeDocument/2006/relationships/tags" Target="../tags/tag9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4.xml"/><Relationship Id="rId1" Type="http://schemas.openxmlformats.org/officeDocument/2006/relationships/tags" Target="../tags/tag9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8.xml"/><Relationship Id="rId1" Type="http://schemas.openxmlformats.org/officeDocument/2006/relationships/tags" Target="../tags/tag9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0.xml"/><Relationship Id="rId1" Type="http://schemas.openxmlformats.org/officeDocument/2006/relationships/tags" Target="../tags/tag99.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tags" Target="../tags/tag10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3.xml"/><Relationship Id="rId1" Type="http://schemas.openxmlformats.org/officeDocument/2006/relationships/tags" Target="../tags/tag10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5.xml"/><Relationship Id="rId1" Type="http://schemas.openxmlformats.org/officeDocument/2006/relationships/tags" Target="../tags/tag10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7.xml"/><Relationship Id="rId1" Type="http://schemas.openxmlformats.org/officeDocument/2006/relationships/tags" Target="../tags/tag10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9.xml"/><Relationship Id="rId1" Type="http://schemas.openxmlformats.org/officeDocument/2006/relationships/tags" Target="../tags/tag10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1.xml"/><Relationship Id="rId1" Type="http://schemas.openxmlformats.org/officeDocument/2006/relationships/tags" Target="../tags/tag110.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3.xml"/><Relationship Id="rId1" Type="http://schemas.openxmlformats.org/officeDocument/2006/relationships/tags" Target="../tags/tag11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5.xml"/><Relationship Id="rId1" Type="http://schemas.openxmlformats.org/officeDocument/2006/relationships/tags" Target="../tags/tag11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7.xml"/><Relationship Id="rId1" Type="http://schemas.openxmlformats.org/officeDocument/2006/relationships/tags" Target="../tags/tag116.xml"/></Relationships>
</file>

<file path=ppt/slides/_rels/slide27.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tags" Target="../tags/tag130.xml"/><Relationship Id="rId18" Type="http://schemas.openxmlformats.org/officeDocument/2006/relationships/tags" Target="../tags/tag135.xml"/><Relationship Id="rId26" Type="http://schemas.openxmlformats.org/officeDocument/2006/relationships/tags" Target="../tags/tag143.xml"/><Relationship Id="rId3" Type="http://schemas.openxmlformats.org/officeDocument/2006/relationships/tags" Target="../tags/tag120.xml"/><Relationship Id="rId21" Type="http://schemas.openxmlformats.org/officeDocument/2006/relationships/tags" Target="../tags/tag138.xml"/><Relationship Id="rId7" Type="http://schemas.openxmlformats.org/officeDocument/2006/relationships/tags" Target="../tags/tag124.xml"/><Relationship Id="rId12" Type="http://schemas.openxmlformats.org/officeDocument/2006/relationships/tags" Target="../tags/tag129.xml"/><Relationship Id="rId17" Type="http://schemas.openxmlformats.org/officeDocument/2006/relationships/tags" Target="../tags/tag134.xml"/><Relationship Id="rId25" Type="http://schemas.openxmlformats.org/officeDocument/2006/relationships/tags" Target="../tags/tag142.xml"/><Relationship Id="rId2" Type="http://schemas.openxmlformats.org/officeDocument/2006/relationships/tags" Target="../tags/tag119.xml"/><Relationship Id="rId16" Type="http://schemas.openxmlformats.org/officeDocument/2006/relationships/tags" Target="../tags/tag133.xml"/><Relationship Id="rId20" Type="http://schemas.openxmlformats.org/officeDocument/2006/relationships/tags" Target="../tags/tag137.xml"/><Relationship Id="rId29" Type="http://schemas.openxmlformats.org/officeDocument/2006/relationships/image" Target="../media/image3.png"/><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tags" Target="../tags/tag128.xml"/><Relationship Id="rId24" Type="http://schemas.openxmlformats.org/officeDocument/2006/relationships/tags" Target="../tags/tag141.xml"/><Relationship Id="rId5" Type="http://schemas.openxmlformats.org/officeDocument/2006/relationships/tags" Target="../tags/tag122.xml"/><Relationship Id="rId15" Type="http://schemas.openxmlformats.org/officeDocument/2006/relationships/tags" Target="../tags/tag132.xml"/><Relationship Id="rId23" Type="http://schemas.openxmlformats.org/officeDocument/2006/relationships/tags" Target="../tags/tag140.xml"/><Relationship Id="rId28" Type="http://schemas.openxmlformats.org/officeDocument/2006/relationships/slideLayout" Target="../slideLayouts/slideLayout9.xml"/><Relationship Id="rId10" Type="http://schemas.openxmlformats.org/officeDocument/2006/relationships/tags" Target="../tags/tag127.xml"/><Relationship Id="rId19" Type="http://schemas.openxmlformats.org/officeDocument/2006/relationships/tags" Target="../tags/tag136.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tags" Target="../tags/tag131.xml"/><Relationship Id="rId22" Type="http://schemas.openxmlformats.org/officeDocument/2006/relationships/tags" Target="../tags/tag139.xml"/><Relationship Id="rId27" Type="http://schemas.openxmlformats.org/officeDocument/2006/relationships/tags" Target="../tags/tag144.xml"/><Relationship Id="rId30"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0.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2.xml"/><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4.xml"/><Relationship Id="rId1" Type="http://schemas.openxmlformats.org/officeDocument/2006/relationships/tags" Target="../tags/tag5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6.xml"/><Relationship Id="rId1" Type="http://schemas.openxmlformats.org/officeDocument/2006/relationships/tags" Target="../tags/tag5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8.xml"/><Relationship Id="rId1" Type="http://schemas.openxmlformats.org/officeDocument/2006/relationships/tags" Target="../tags/tag5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微格教学的基本模式</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六、 再循环或总结</a:t>
            </a:r>
          </a:p>
        </p:txBody>
      </p:sp>
      <p:sp>
        <p:nvSpPr>
          <p:cNvPr id="166" name="TextBox 1210"/>
          <p:cNvSpPr/>
          <p:nvPr>
            <p:custDataLst>
              <p:tags r:id="rId2"/>
            </p:custDataLst>
          </p:nvPr>
        </p:nvSpPr>
        <p:spPr>
          <a:xfrm>
            <a:off x="815975" y="1649095"/>
            <a:ext cx="10641330" cy="2353310"/>
          </a:xfrm>
          <a:prstGeom prst="rect">
            <a:avLst/>
          </a:prstGeom>
          <a:noFill/>
          <a:ln w="9525">
            <a:noFill/>
            <a:miter/>
          </a:ln>
        </p:spPr>
        <p:txBody>
          <a:bodyPr wrap="square">
            <a:spAutoFit/>
          </a:bodyPr>
          <a:lstStyle/>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是否再循环，可以根据培训对象的具体情况及课时安排而定。</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对于有经验的在职教师，可以在第一轮观摩评议后进行讨论总结；</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对于师范生或教龄较短的教师，在第一轮重点训练某一项技能和讨论总结后，再进入第二轮，训练另一项技能。</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buClrTx/>
                <a:buSzTx/>
                <a:buFontTx/>
              </a:pP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10019665" cy="768350"/>
          </a:xfrm>
          <a:prstGeom prst="rect">
            <a:avLst/>
          </a:prstGeom>
          <a:noFill/>
          <a:ln w="9525">
            <a:noFill/>
            <a:miter/>
          </a:ln>
        </p:spPr>
        <p:txBody>
          <a:bodyPr wrap="square">
            <a:spAutoFit/>
          </a:bodyPr>
          <a:lstStyle/>
          <a:p>
            <a:pPr algn="l" fontAlgn="auto">
              <a:lnSpc>
                <a:spcPct val="200000"/>
              </a:lnSpc>
            </a:pPr>
            <a:r>
              <a:rPr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简述微格教学实施的基本步骤及要点。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微格教学的模式比较</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美国的斯坦福大学是微格教学的起源地。爱伦博士和他的同事们经过数年的探索、试验、研究，在1963年确立了微格教学的六步骤基本模式：</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设计——教学——观看与评议——再设计——再教学——再观看与评议</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。从此，微格教学从美国迅速走向世界</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教学时间：</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从原来长达20分钟的时间缩短为5分钟左右</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微格教学的学生：</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过去从中小学请来真正的学生，新模式中由教师扮演者的同伴来扮演学生</a:t>
            </a: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小组规模与场地：</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从原来全组约20人减为约5名学生为一组</a:t>
            </a:r>
          </a:p>
          <a:p>
            <a:pPr indent="539750" algn="l" fontAlgn="auto">
              <a:lnSpc>
                <a:spcPct val="175000"/>
              </a:lnSpc>
              <a:spcBef>
                <a:spcPts val="0"/>
              </a:spcBef>
              <a:buClrTx/>
              <a:buSzTx/>
              <a:buNone/>
            </a:pPr>
            <a:r>
              <a:rPr lang="en-US" altLang="zh-CN" sz="2100" b="1" dirty="0">
                <a:solidFill>
                  <a:schemeClr val="tx1">
                    <a:lumMod val="75000"/>
                    <a:lumOff val="25000"/>
                  </a:schemeClr>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反馈与评价：</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原来每项技能有完整的评价表，现在“2+2”的重点反馈方式</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美国爱伦模式的新旧比较</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1.布朗的课堂教学基本模式</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根据教育心理学的观点，课堂教学的目的不在于教师完成某种活动，而在于通过某种活动促使学生在行为上发生某些重要的变化，如在学生身上引起的认识上、理解上、技能上、态度上的行为变化，学生只有通过学习过程获得一定的学习成果后，即把教学内容内化为自己的东西后，这种变化才有可能。同时课堂教学又是一种有意识的行动，必须经过教师的深思熟虑之后才能进行。</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从信息论的观点来看，课堂教学中的信息传递决不可能是单方面进行的，因而课堂教学中的信息反馈是必不可少的。</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英国的布朗模式</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1.布朗的课堂教学基本模式</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教师的意图和学生的学习内容；</a:t>
            </a: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教师的处理中心；</a:t>
            </a: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 教师的行动、学生的变化；</a:t>
            </a: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（4） 反馈；</a:t>
            </a: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（5） 教师的感知。</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5907405" y="1751965"/>
            <a:ext cx="5888990" cy="326136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从上述布朗的课堂教学基本模式中可以看出，即使教师经验很丰富，即使有一个包罗万象的处理中心，要想顺利地将教学意图变为行动，也必须在课前备好课，设计好教案。</a:t>
            </a:r>
          </a:p>
          <a:p>
            <a:pPr marL="0" lvl="1" indent="539750" algn="l">
              <a:lnSpc>
                <a:spcPct val="175000"/>
              </a:lnSpc>
              <a:spcBef>
                <a:spcPts val="0"/>
              </a:spcBef>
              <a:buClrTx/>
              <a:buSzTx/>
              <a:buFontTx/>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在课堂教学过程中，教师除了按照事先准备好的教案进行教学外，还要随时观察学生的变化情况，也就是要设法接收到学生所发出的反馈信息，了解学生的学习情况，使教学更加切合学生的实际。</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526224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2.课堂教学的基本要素</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布朗提出的</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教案设计</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（planning）、</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教学感知</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（perception）和</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教学实施</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（performance）是现代课堂教学的三个基本要素。由于这三个词都以字母“p”开头，所以有时也简称为“</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3p</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（1） 教案设计：这是进行课堂教学的必要环节，教师在教案中要有明确的目标、内容、方法和技能等。</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（2） 教学感知：教学感知是指教师在教学过程中对来自学生的反馈信息的接收。</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（3） 教学实施：教学实施就是课堂教学的过程。</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（4） 课堂教学三要素的关系。</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66290" y="1704340"/>
            <a:ext cx="8060055" cy="380428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教案设计的原点在上方，而教学感知的原点在下方，在教学实施过程初始，教案设计已完成，到达它的最大值点。而教学感知由于尚未实施，则在它的零线上。</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随着教学过程实施，教学感知逐渐增加，教师按照学生的反馈信息不断地修正原定的教案。在整个教学过程结束时，教学感知已达到它的最高点，而原来的设想已回复到它的零线上。</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实际上，教师越是能按照学生的反应修正他的原定教案，教学过程就越能切合学生实际，教学效果也就越好。</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微格教学的实施步骤</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3.微格教学的布朗模式</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微格教学模式</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的</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三个步骤：</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设计——教学——观看评议</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，省略了后面的再设计、再教学和再观看评议等步骤。</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在师范生的微格教学课上，布朗提出的基本教学技能有导入、结束、解析、倾听、提问和提示、参与讨论等项。</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布朗发现对师范生来说立即重教时的成绩几乎总没有第一次教学好，究其原因是师范生具有的“处理中心”内容较少，缺乏应变能力，马上重教会有较大的心理压力，从而导致成绩下降，弥补的方法为加强设计、教学和观看评议每一步的深入细致的学习讨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649095"/>
            <a:ext cx="10855566" cy="3489032"/>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1.开发出完整的微格教学教材</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《悉尼微格教学技能》系列教材被许多国家采用。教材中列出了课堂教学六项基本技能：</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强化技能、一般提问技能、变化技能、讲解技能、导入和结束技能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及</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高层次提问技能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教材中还列出了调控课堂教学的多项技能，包括：</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课堂组织管理技能、指导小组讨论技能、个性化教学技能、指导发现学习</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培育创新能力的技能</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澳大利亚的微格教学教材是包括文字教材和示范录像的完整教材。</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澳大利亚悉尼模式</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2.重视学生的自我发展</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澳大利亚是一个多民族的移民国家，在学校教育中十分注意尊重每个人的个性，重视发现个人的特点，并给以引导发展。</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在微格教学课程的第一周先安排每个学生在摄像机镜头前作一分钟左右的自我介绍或表演，内容自选，轻松自然，然后再让同学们在愉快的气氛中观看评论。这样的活动既提高了学生对微格教学的兴趣，又使师范生消除了面对摄像镜头的紧张心理，为扮演角色时的正常发挥打下良好的基础。</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悉尼模式还在充分研究了学生的认知心理基础上建立了微型观察室。</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3.自我评价贯穿微格教学始终</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澳大利亚的微格教学模式中，评价是很重要的。评价方式是贯穿于整个过程之中的。评价的目的是为了提高学生的教学技能和教学实习效果。</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评价不是由别人来对某位学生的录像加以评论、分等级打分数，而是通过学生自己在微型观察室中的观看，根据微格教学过程中各个环节的反馈及“好朋友”的反馈信息，自己来评价自己。</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rPr>
              <a:t>指导教师经常以肯定、表扬为主，对存在的问题以提示、暗示等方式启发学生自己发现。最后让学生在评价表上作自我评价。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907323" cy="3408241"/>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澳大利亚的微格教学主要步骤有：</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（1） </a:t>
            </a:r>
            <a:r>
              <a:rPr lang="en-US" altLang="zh-CN" sz="2100" b="1">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示范</a:t>
            </a:r>
            <a:r>
              <a:rPr lang="en-US" sz="2100">
                <a:effectLst/>
                <a:latin typeface="微软雅黑" panose="020B0503020204020204" pitchFamily="34" charset="-122"/>
                <a:ea typeface="微软雅黑" panose="020B0503020204020204" pitchFamily="34" charset="-122"/>
                <a:cs typeface="微软雅黑" panose="020B0503020204020204" pitchFamily="34" charset="-122"/>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rPr>
              <a:t>播放教学技能的示范录像，讲解教学技能的构成、</a:t>
            </a:r>
            <a:r>
              <a:rPr sz="2100">
                <a:effectLst/>
                <a:latin typeface="微软雅黑" panose="020B0503020204020204" pitchFamily="34" charset="-122"/>
                <a:ea typeface="微软雅黑" panose="020B0503020204020204" pitchFamily="34" charset="-122"/>
                <a:cs typeface="微软雅黑" panose="020B0503020204020204" pitchFamily="34" charset="-122"/>
              </a:rPr>
              <a:t>有关理论知识及要求。</a:t>
            </a:r>
            <a:endParaRPr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（2） </a:t>
            </a:r>
            <a:r>
              <a:rPr lang="en-US" altLang="zh-CN" sz="2100" b="1">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角色扮演</a:t>
            </a:r>
            <a:r>
              <a:rPr lang="en-US" sz="2100">
                <a:effectLst/>
                <a:latin typeface="微软雅黑" panose="020B0503020204020204" pitchFamily="34" charset="-122"/>
                <a:ea typeface="微软雅黑" panose="020B0503020204020204" pitchFamily="34" charset="-122"/>
                <a:cs typeface="微软雅黑" panose="020B0503020204020204" pitchFamily="34" charset="-122"/>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rPr>
              <a:t>为师范生提供实践机会，增强自信心。</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（3） </a:t>
            </a:r>
            <a:r>
              <a:rPr lang="en-US" altLang="zh-CN" sz="2100" b="1">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反馈</a:t>
            </a:r>
            <a:r>
              <a:rPr lang="en-US" sz="2100">
                <a:effectLst/>
                <a:latin typeface="微软雅黑" panose="020B0503020204020204" pitchFamily="34" charset="-122"/>
                <a:ea typeface="微软雅黑" panose="020B0503020204020204" pitchFamily="34" charset="-122"/>
                <a:cs typeface="微软雅黑" panose="020B0503020204020204" pitchFamily="34" charset="-122"/>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rPr>
              <a:t>为师范生改进自己的教学行为提供明确、具体的帮助。</a:t>
            </a:r>
          </a:p>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（4） </a:t>
            </a:r>
            <a:r>
              <a:rPr lang="en-US" altLang="zh-CN" sz="2100" b="1">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重教</a:t>
            </a:r>
            <a:r>
              <a:rPr lang="en-US" sz="2100">
                <a:effectLst/>
                <a:latin typeface="微软雅黑" panose="020B0503020204020204" pitchFamily="34" charset="-122"/>
                <a:ea typeface="微软雅黑" panose="020B0503020204020204" pitchFamily="34" charset="-122"/>
                <a:cs typeface="微软雅黑" panose="020B0503020204020204" pitchFamily="34" charset="-122"/>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rPr>
              <a:t>当师范生对自己的教学行为非常不满意时才进行，对大多数师范生来说这一步可以取消。</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649095"/>
            <a:ext cx="10872817"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“微格教研”活动就是微格教学的一种变通模式。该模式采用了微格教学的合理内核，提取微格教学流程中的重要环节，采取摄录像方式，供教研组在教研活动时进行局部的定格研讨。</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这样，既学习了有关理论，也探讨了具体操作方法，从而获得完整的认识，提高了教师的整体能力和素质。</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微格教学的变通模式——微格教研</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研的基本结构是：先进行在特定课题理论指导下的实际教学现场观摩与实况录像；再重放录像、观摩录像，进行自我反思与直观再现式同侪研讨；然后进行理性总结、理论升华；最后还要将理论运用到教学实践中去予以检验、拓展。</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微格教研活动对于经验不多的青年教师是有实际意义的，对于有经验的老教师，也可以起到自我提炼、概括总结教学特点的作用。</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10019665" cy="2799715"/>
          </a:xfrm>
          <a:prstGeom prst="rect">
            <a:avLst/>
          </a:prstGeom>
          <a:noFill/>
          <a:ln w="9525">
            <a:noFill/>
            <a:miter/>
          </a:ln>
        </p:spPr>
        <p:txBody>
          <a:bodyPr wrap="square">
            <a:spAutoFit/>
          </a:bodyPr>
          <a:lstStyle/>
          <a:p>
            <a:pPr algn="l" fontAlgn="auto">
              <a:lnSpc>
                <a:spcPct val="200000"/>
              </a:lnSpc>
              <a:buClrTx/>
              <a:buSzTx/>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美国爱伦的新模式和旧模式比较有哪些主要变化？为什么？</a:t>
            </a:r>
          </a:p>
          <a:p>
            <a:pPr algn="l" fontAlgn="auto">
              <a:lnSpc>
                <a:spcPct val="200000"/>
              </a:lnSpc>
              <a:buClrTx/>
              <a:buSzTx/>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结合自己的教学实践，谈谈如何理解布朗的课堂教学基本模式。</a:t>
            </a:r>
          </a:p>
          <a:p>
            <a:pPr algn="l" fontAlgn="auto">
              <a:lnSpc>
                <a:spcPct val="200000"/>
              </a:lnSpc>
              <a:buClrTx/>
              <a:buSzTx/>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布朗的课堂教学三个基本要素是什么？要素间的关系如何？</a:t>
            </a:r>
          </a:p>
          <a:p>
            <a:pPr algn="l" fontAlgn="auto">
              <a:lnSpc>
                <a:spcPct val="200000"/>
              </a:lnSpc>
              <a:buClrTx/>
              <a:buSzTx/>
              <a:buFont typeface="+mj-lt"/>
              <a:buAutoNum type="arabicPeriod"/>
            </a:pP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结合本地教育，我们从澳大利亚悉尼模式中将得到哪些启示？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4">
            <a:clrChange>
              <a:clrFrom>
                <a:srgbClr val="FFFFFF">
                  <a:alpha val="100000"/>
                </a:srgbClr>
              </a:clrFrom>
              <a:clrTo>
                <a:srgbClr val="FFFFFF">
                  <a:alpha val="100000"/>
                  <a:alpha val="0"/>
                </a:srgbClr>
              </a:clrTo>
            </a:clrChange>
          </a:blip>
          <a:stretch>
            <a:fillRect/>
          </a:stretch>
        </p:blipFill>
        <p:spPr>
          <a:xfrm>
            <a:off x="3066415" y="922655"/>
            <a:ext cx="6058535" cy="5415280"/>
          </a:xfrm>
          <a:prstGeom prst="rect">
            <a:avLst/>
          </a:prstGeom>
          <a:noFill/>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理论研究和组织</a:t>
            </a:r>
          </a:p>
        </p:txBody>
      </p:sp>
      <p:sp>
        <p:nvSpPr>
          <p:cNvPr id="166"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微格教学实践和发展的过程中融进了许多新的教育观念、教育思想和方法，如布鲁姆的“教育目标分类学”及“掌握学习法”，弗朗德的“师生相互作用分析”理论；具体实践中又有美国爱伦博士的双循环式和英国布朗教授的单循环式等。</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理论研究和组织阶段要确定好教学的组织形式。通常在学习教学理论时，指导教师以班级为单位作启发报告，讨论和实践则以小组为单位。</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小组成员为6人左右，最好是同一层次的教师或师范生为一组。指导教师要启发小组成员尽快相互了解，对所研讨的问题有共同语言，互相成为“好朋友”。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技能分析和示范</a:t>
            </a:r>
          </a:p>
        </p:txBody>
      </p:sp>
      <p:sp>
        <p:nvSpPr>
          <p:cNvPr id="166"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微格教学的研究方法就是将复杂的教学过程细分为单一的技能，再逐项培训。</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师范生和刚踏上讲台不久的青年教师</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可掌握</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：教态、语言、板书、讲解、变化、演示、提问等方面的基本技能。</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有一定教学经验的教师</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可掌握</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：导入、强化、组织教学、试误、结束等方面的技能。</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在技能分析和示范阶段，指导教师要作启发性报告，分析各项技能的定义、作用、实施类型、方法及运用要领、注意点等，同时将事先编制好的示范音像资料给学员观看。</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示范录像内容通常是某项技能的课堂教学片断。观看录像后经过小组成员讨论分析，取得共识，学员不仅获得了理论知识，而且也有了初步的感知。</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微格教案设计</a:t>
            </a:r>
          </a:p>
        </p:txBody>
      </p:sp>
      <p:sp>
        <p:nvSpPr>
          <p:cNvPr id="166"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所选课题可以是自己感兴趣的或是有待研究探讨的，也可以是大胆地选择教学中的疑难点，供小组成员共同探讨，有时还可以由几位学员确定相同的课题，然后各自从不同的角度去作准备。</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这样能使课题更具针对性，并有利于学员之间互相取长补短。</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需要注意的是所选课题应尽量与要训练的某项教学技能对应。</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四、 微格实习记录</a:t>
            </a:r>
          </a:p>
        </p:txBody>
      </p:sp>
      <p:sp>
        <p:nvSpPr>
          <p:cNvPr id="166" name="TextBox 1210"/>
          <p:cNvSpPr/>
          <p:nvPr>
            <p:custDataLst>
              <p:tags r:id="rId2"/>
            </p:custDataLst>
          </p:nvPr>
        </p:nvSpPr>
        <p:spPr>
          <a:xfrm>
            <a:off x="815975" y="1649095"/>
            <a:ext cx="10641330" cy="2353310"/>
          </a:xfrm>
          <a:prstGeom prst="rect">
            <a:avLst/>
          </a:prstGeom>
          <a:noFill/>
          <a:ln w="9525">
            <a:noFill/>
            <a:miter/>
          </a:ln>
        </p:spPr>
        <p:txBody>
          <a:bodyPr wrap="square">
            <a:spAutoFit/>
          </a:bodyPr>
          <a:lstStyle/>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微格教学的课堂实习也叫做“角色扮演”。在微格教学实习室内，有教师（执教者）、学生和摄像人员。</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教师由接受培训的学员轮流担任，学生由除执教者外的其余学员扮演。每一学员的微格教学讲课时间控制在5分钟左右。</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6" name="TextBox 1210"/>
          <p:cNvSpPr/>
          <p:nvPr>
            <p:custDataLst>
              <p:tags r:id="rId2"/>
            </p:custDataLst>
          </p:nvPr>
        </p:nvSpPr>
        <p:spPr>
          <a:xfrm>
            <a:off x="815975" y="1096645"/>
            <a:ext cx="10641330" cy="5180965"/>
          </a:xfrm>
          <a:prstGeom prst="rect">
            <a:avLst/>
          </a:prstGeom>
          <a:noFill/>
          <a:ln w="9525">
            <a:noFill/>
            <a:miter/>
          </a:ln>
        </p:spPr>
        <p:txBody>
          <a:bodyPr wrap="square">
            <a:spAutoFit/>
          </a:bodyPr>
          <a:lstStyle/>
          <a:p>
            <a:pPr indent="539750" algn="l" fontAlgn="auto">
              <a:lnSpc>
                <a:spcPct val="175000"/>
              </a:lnSpc>
              <a:spcBef>
                <a:spcPts val="0"/>
              </a:spcBef>
              <a:buClrTx/>
              <a:buSzTx/>
              <a:buFont typeface="Arial" panose="020B0604020202020204" pitchFamily="34" charset="0"/>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为了使“角色扮演”的效果更佳，实习记录应该注意如下几点：</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学生扮演者最好是执教者平时熟悉的同伴，而不是完全陌生的人，这样对初登讲台的执教者能获得一种安全感；</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除了执教者和学生以外，减少模拟课堂上的其他无关人员，这样当执教者面对摄像镜头时，能减少紧张情绪；</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3. 让每位受培训者轮流来扮演教师和学生，且要求能进入角色，扮演学生的要像该年级的学生。</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通常的微格教室内需要安装两个摄像头，一个用来记录执教者的行为，另一个用来记录学生的行为。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59429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五、 小组观摩评议</a:t>
            </a:r>
          </a:p>
        </p:txBody>
      </p:sp>
      <p:sp>
        <p:nvSpPr>
          <p:cNvPr id="166" name="TextBox 1210"/>
          <p:cNvSpPr/>
          <p:nvPr>
            <p:custDataLst>
              <p:tags r:id="rId2"/>
            </p:custDataLst>
          </p:nvPr>
        </p:nvSpPr>
        <p:spPr>
          <a:xfrm>
            <a:off x="815975" y="164909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微格教学课首先由执教者将自己的设计目标、主要教学技能和方法、教学过程等向小组成员进行介绍，然后播放微格教学课的录像，全组成员和指导教师共同进行观摩。</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观看录像后要进行评议，可以由执教者本人先分析自己观看后的体会，检查事先设计的目标是否达到，及自我感觉如何。</a:t>
            </a:r>
          </a:p>
          <a:p>
            <a:pPr indent="539750" algn="l" fontAlgn="auto">
              <a:lnSpc>
                <a:spcPct val="175000"/>
              </a:lnSpc>
              <a:spcBef>
                <a:spcPts val="0"/>
              </a:spcBef>
              <a:buClrTx/>
              <a:buSzTx/>
              <a:buFont typeface="Arial" panose="020B0604020202020204" pitchFamily="34" charset="0"/>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再由全组成员根据每一项具体的课堂教学技能要求来进行评议。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21.xml><?xml version="1.0" encoding="utf-8"?>
<p:tagLst xmlns:a="http://schemas.openxmlformats.org/drawingml/2006/main" xmlns:r="http://schemas.openxmlformats.org/officeDocument/2006/relationships" xmlns:p="http://schemas.openxmlformats.org/presentationml/2006/main">
  <p:tag name="PA" val="v5.2.11"/>
</p:tagLst>
</file>

<file path=ppt/tags/tag122.xml><?xml version="1.0" encoding="utf-8"?>
<p:tagLst xmlns:a="http://schemas.openxmlformats.org/drawingml/2006/main" xmlns:r="http://schemas.openxmlformats.org/officeDocument/2006/relationships" xmlns:p="http://schemas.openxmlformats.org/presentationml/2006/main">
  <p:tag name="PA" val="v5.2.11"/>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PA" val="v5.2.11"/>
</p:tagLst>
</file>

<file path=ppt/tags/tag142.xml><?xml version="1.0" encoding="utf-8"?>
<p:tagLst xmlns:a="http://schemas.openxmlformats.org/drawingml/2006/main" xmlns:r="http://schemas.openxmlformats.org/officeDocument/2006/relationships" xmlns:p="http://schemas.openxmlformats.org/presentationml/2006/main">
  <p:tag name="PA" val="v5.2.11"/>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4.xml><?xml version="1.0" encoding="utf-8"?>
<p:tagLst xmlns:a="http://schemas.openxmlformats.org/drawingml/2006/main" xmlns:r="http://schemas.openxmlformats.org/officeDocument/2006/relationships" xmlns:p="http://schemas.openxmlformats.org/presentationml/2006/main">
  <p:tag name="PA" val="v5.2.11"/>
</p:tagLst>
</file>

<file path=ppt/tags/tag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PA" val="v5.2.11"/>
</p:tagLst>
</file>

<file path=ppt/tags/tag67.xml><?xml version="1.0" encoding="utf-8"?>
<p:tagLst xmlns:a="http://schemas.openxmlformats.org/drawingml/2006/main" xmlns:r="http://schemas.openxmlformats.org/officeDocument/2006/relationships" xmlns:p="http://schemas.openxmlformats.org/presentationml/2006/main">
  <p:tag name="PA" val="v5.2.11"/>
</p:tagLst>
</file>

<file path=ppt/tags/tag68.xml><?xml version="1.0" encoding="utf-8"?>
<p:tagLst xmlns:a="http://schemas.openxmlformats.org/drawingml/2006/main" xmlns:r="http://schemas.openxmlformats.org/officeDocument/2006/relationships" xmlns:p="http://schemas.openxmlformats.org/presentationml/2006/main">
  <p:tag name="PA" val="v5.2.11"/>
</p:tagLst>
</file>

<file path=ppt/tags/tag69.xml><?xml version="1.0" encoding="utf-8"?>
<p:tagLst xmlns:a="http://schemas.openxmlformats.org/drawingml/2006/main" xmlns:r="http://schemas.openxmlformats.org/officeDocument/2006/relationships" xmlns:p="http://schemas.openxmlformats.org/presentationml/2006/main">
  <p:tag name="PA" val="v5.2.1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PA" val="v5.2.11"/>
</p:tagLst>
</file>

<file path=ppt/tags/tag74.xml><?xml version="1.0" encoding="utf-8"?>
<p:tagLst xmlns:a="http://schemas.openxmlformats.org/drawingml/2006/main" xmlns:r="http://schemas.openxmlformats.org/officeDocument/2006/relationships" xmlns:p="http://schemas.openxmlformats.org/presentationml/2006/main">
  <p:tag name="PA" val="v5.2.11"/>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PA" val="v5.2.11"/>
</p:tagLst>
</file>

<file path=ppt/tags/tag79.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PA" val="v5.2.11"/>
</p:tagLst>
</file>

<file path=ppt/tags/tag84.xml><?xml version="1.0" encoding="utf-8"?>
<p:tagLst xmlns:a="http://schemas.openxmlformats.org/drawingml/2006/main" xmlns:r="http://schemas.openxmlformats.org/officeDocument/2006/relationships" xmlns:p="http://schemas.openxmlformats.org/presentationml/2006/main">
  <p:tag name="PA" val="v5.2.11"/>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PA" val="v5.2.11"/>
</p:tagLst>
</file>

<file path=ppt/tags/tag89.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9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844</Words>
  <Application>Microsoft Office PowerPoint</Application>
  <PresentationFormat>宽屏</PresentationFormat>
  <Paragraphs>99</Paragraphs>
  <Slides>27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27</vt:i4>
      </vt:variant>
    </vt:vector>
  </HeadingPairs>
  <TitlesOfParts>
    <vt:vector size="32" baseType="lpstr">
      <vt:lpstr>黑体</vt:lpstr>
      <vt:lpstr>微软雅黑</vt:lpstr>
      <vt:lpstr>Alex Brush</vt:lpstr>
      <vt:lpstr>Arial</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71</cp:revision>
  <dcterms:created xsi:type="dcterms:W3CDTF">2019-06-19T02:08:00Z</dcterms:created>
  <dcterms:modified xsi:type="dcterms:W3CDTF">2024-09-03T07:23:07Z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0DE0CB70921D4529999B3F4E7BA174A6</vt:lpwstr>
  </property>
  <property fmtid="{D5CDD505-2E9C-101B-9397-08002B2CF9AE}" pid="3" name="KSOProductBuildVer">
    <vt:lpwstr>2052-11.1.0.12358</vt:lpwstr>
  </property>
</Properties>
</file>