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44"/>
  </p:handoutMasterIdLst>
  <p:sldIdLst>
    <p:sldId id="11090419" r:id="rId3"/>
    <p:sldId id="11090487" r:id="rId4"/>
    <p:sldId id="11090636" r:id="rId6"/>
    <p:sldId id="11090638" r:id="rId7"/>
    <p:sldId id="11090639" r:id="rId8"/>
    <p:sldId id="11090640" r:id="rId9"/>
    <p:sldId id="11090641" r:id="rId10"/>
    <p:sldId id="11090642" r:id="rId11"/>
    <p:sldId id="11090643" r:id="rId12"/>
    <p:sldId id="11090678" r:id="rId13"/>
    <p:sldId id="11090679" r:id="rId14"/>
    <p:sldId id="11090646" r:id="rId15"/>
    <p:sldId id="11090647" r:id="rId16"/>
    <p:sldId id="11090648" r:id="rId17"/>
    <p:sldId id="11090649" r:id="rId18"/>
    <p:sldId id="11090650" r:id="rId19"/>
    <p:sldId id="11090651" r:id="rId20"/>
    <p:sldId id="11090652" r:id="rId21"/>
    <p:sldId id="11090653" r:id="rId22"/>
    <p:sldId id="11090654" r:id="rId23"/>
    <p:sldId id="11090655" r:id="rId24"/>
    <p:sldId id="11090656" r:id="rId25"/>
    <p:sldId id="11090658" r:id="rId26"/>
    <p:sldId id="11090659" r:id="rId27"/>
    <p:sldId id="11090661" r:id="rId28"/>
    <p:sldId id="11090662" r:id="rId29"/>
    <p:sldId id="11090663" r:id="rId30"/>
    <p:sldId id="11090664" r:id="rId31"/>
    <p:sldId id="11090665" r:id="rId32"/>
    <p:sldId id="11090666" r:id="rId33"/>
    <p:sldId id="11090667" r:id="rId34"/>
    <p:sldId id="11090668" r:id="rId35"/>
    <p:sldId id="11090669" r:id="rId36"/>
    <p:sldId id="11090670" r:id="rId37"/>
    <p:sldId id="11090671" r:id="rId38"/>
    <p:sldId id="11090672" r:id="rId39"/>
    <p:sldId id="11090673" r:id="rId40"/>
    <p:sldId id="11090674" r:id="rId41"/>
    <p:sldId id="11090676" r:id="rId42"/>
    <p:sldId id="11090675" r:id="rId43"/>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1" userDrawn="1">
          <p15:clr>
            <a:srgbClr val="A4A3A4"/>
          </p15:clr>
        </p15:guide>
        <p15:guide id="2" pos="375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clrMru>
    <a:srgbClr val="8AE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33" d="100"/>
          <a:sy n="33" d="100"/>
        </p:scale>
        <p:origin x="2100" y="864"/>
      </p:cViewPr>
      <p:guideLst>
        <p:guide orient="horz" pos="2251"/>
        <p:guide pos="3755"/>
      </p:guideLst>
    </p:cSldViewPr>
  </p:slideViewPr>
  <p:notesTextViewPr>
    <p:cViewPr>
      <p:scale>
        <a:sx n="1" d="1"/>
        <a:sy n="1" d="1"/>
      </p:scale>
      <p:origin x="0" y="0"/>
    </p:cViewPr>
  </p:notesTextViewPr>
  <p:sorterViewPr>
    <p:cViewPr>
      <p:scale>
        <a:sx n="50" d="100"/>
        <a:sy n="50" d="100"/>
      </p:scale>
      <p:origin x="0" y="-306"/>
    </p:cViewPr>
  </p:sorter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8" Type="http://schemas.openxmlformats.org/officeDocument/2006/relationships/tags" Target="tags/tag126.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DB74A3-C1F4-42D6-B31E-7A002EF7B05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F5E044-8DF6-4D44-AE9C-DC074DCF57E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7" name="矩形 6"/>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9"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0"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未来发展前景</a:t>
            </a:r>
            <a:endParaRPr lang="zh-CN" altLang="en-US" sz="320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2675FDA-6D59-4903-A6EF-0717273C2CC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216864-0EE8-42CE-BC1B-942B7ECBC902}"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p:transition advTm="2000">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矩形 7"/>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10"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1"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先进理念优势</a:t>
            </a:r>
            <a:endPar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8" name="矩形 7"/>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10"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1"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市场竞争水平</a:t>
            </a:r>
            <a:endPar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image" Target="../media/image10.png"/><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7.xml"/><Relationship Id="rId4" Type="http://schemas.openxmlformats.org/officeDocument/2006/relationships/image" Target="../media/image11.png"/><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tags" Target="../tags/tag26.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tags" Target="../tags/tag27.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tags" Target="../tags/tag28.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tags" Target="../tags/tag29.xml"/></Relationships>
</file>

<file path=ppt/slides/_rels/slide16.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8" Type="http://schemas.openxmlformats.org/officeDocument/2006/relationships/notesSlide" Target="../notesSlides/notesSlide15.xml"/><Relationship Id="rId27" Type="http://schemas.openxmlformats.org/officeDocument/2006/relationships/slideLayout" Target="../slideLayouts/slideLayout7.xml"/><Relationship Id="rId26" Type="http://schemas.openxmlformats.org/officeDocument/2006/relationships/tags" Target="../tags/tag55.xml"/><Relationship Id="rId25" Type="http://schemas.openxmlformats.org/officeDocument/2006/relationships/tags" Target="../tags/tag54.xml"/><Relationship Id="rId24" Type="http://schemas.openxmlformats.org/officeDocument/2006/relationships/tags" Target="../tags/tag53.xml"/><Relationship Id="rId23" Type="http://schemas.openxmlformats.org/officeDocument/2006/relationships/tags" Target="../tags/tag52.xml"/><Relationship Id="rId22" Type="http://schemas.openxmlformats.org/officeDocument/2006/relationships/tags" Target="../tags/tag51.xml"/><Relationship Id="rId21" Type="http://schemas.openxmlformats.org/officeDocument/2006/relationships/tags" Target="../tags/tag50.xml"/><Relationship Id="rId20" Type="http://schemas.openxmlformats.org/officeDocument/2006/relationships/tags" Target="../tags/tag49.xml"/><Relationship Id="rId2" Type="http://schemas.openxmlformats.org/officeDocument/2006/relationships/tags" Target="../tags/tag31.xml"/><Relationship Id="rId19" Type="http://schemas.openxmlformats.org/officeDocument/2006/relationships/tags" Target="../tags/tag48.xml"/><Relationship Id="rId18" Type="http://schemas.openxmlformats.org/officeDocument/2006/relationships/tags" Target="../tags/tag47.xml"/><Relationship Id="rId17" Type="http://schemas.openxmlformats.org/officeDocument/2006/relationships/tags" Target="../tags/tag46.xml"/><Relationship Id="rId16" Type="http://schemas.openxmlformats.org/officeDocument/2006/relationships/tags" Target="../tags/tag45.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tags" Target="../tags/tag30.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tags" Target="../tags/tag56.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tags" Target="../tags/tag57.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tags" Target="../tags/tag58.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1" Type="http://schemas.openxmlformats.org/officeDocument/2006/relationships/notesSlide" Target="../notesSlides/notesSlide19.xml"/><Relationship Id="rId10" Type="http://schemas.openxmlformats.org/officeDocument/2006/relationships/slideLayout" Target="../slideLayouts/slideLayout7.xml"/><Relationship Id="rId1" Type="http://schemas.openxmlformats.org/officeDocument/2006/relationships/tags" Target="../tags/tag59.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7.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7.xml"/><Relationship Id="rId4" Type="http://schemas.openxmlformats.org/officeDocument/2006/relationships/tags" Target="../tags/tag73.xml"/><Relationship Id="rId3" Type="http://schemas.openxmlformats.org/officeDocument/2006/relationships/image" Target="../media/image21.png"/><Relationship Id="rId2" Type="http://schemas.openxmlformats.org/officeDocument/2006/relationships/tags" Target="../tags/tag72.xml"/><Relationship Id="rId1" Type="http://schemas.openxmlformats.org/officeDocument/2006/relationships/tags" Target="../tags/tag7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74.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tags" Target="../tags/tag75.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7.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tags" Target="../tags/tag76.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tags" Target="../tags/tag77.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tags" Target="../tags/tag78.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7.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tags" Target="../tags/tag80.xml"/><Relationship Id="rId1" Type="http://schemas.openxmlformats.org/officeDocument/2006/relationships/tags" Target="../tags/tag79.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7.xml"/><Relationship Id="rId3" Type="http://schemas.openxmlformats.org/officeDocument/2006/relationships/image" Target="../media/image29.png"/><Relationship Id="rId2" Type="http://schemas.openxmlformats.org/officeDocument/2006/relationships/tags" Target="../tags/tag82.xml"/><Relationship Id="rId1" Type="http://schemas.openxmlformats.org/officeDocument/2006/relationships/tags" Target="../tags/tag81.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7.xml"/><Relationship Id="rId3" Type="http://schemas.openxmlformats.org/officeDocument/2006/relationships/image" Target="../media/image30.png"/><Relationship Id="rId2" Type="http://schemas.openxmlformats.org/officeDocument/2006/relationships/tags" Target="../tags/tag84.xml"/><Relationship Id="rId1" Type="http://schemas.openxmlformats.org/officeDocument/2006/relationships/tags" Target="../tags/tag83.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tags" Target="../tags/tag86.xml"/><Relationship Id="rId1" Type="http://schemas.openxmlformats.org/officeDocument/2006/relationships/tags" Target="../tags/tag8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87.xml"/></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32.xml"/><Relationship Id="rId6" Type="http://schemas.openxmlformats.org/officeDocument/2006/relationships/slideLayout" Target="../slideLayouts/slideLayout7.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34.xml.rels><?xml version="1.0" encoding="UTF-8" standalone="yes"?>
<Relationships xmlns="http://schemas.openxmlformats.org/package/2006/relationships"><Relationship Id="rId9" Type="http://schemas.openxmlformats.org/officeDocument/2006/relationships/notesSlide" Target="../notesSlides/notesSlide33.xml"/><Relationship Id="rId8" Type="http://schemas.openxmlformats.org/officeDocument/2006/relationships/slideLayout" Target="../slideLayouts/slideLayout7.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7.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7.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7.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38.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2" Type="http://schemas.openxmlformats.org/officeDocument/2006/relationships/notesSlide" Target="../notesSlides/notesSlide37.xml"/><Relationship Id="rId11" Type="http://schemas.openxmlformats.org/officeDocument/2006/relationships/slideLayout" Target="../slideLayouts/slideLayout7.xml"/><Relationship Id="rId10" Type="http://schemas.openxmlformats.org/officeDocument/2006/relationships/image" Target="../media/image31.png"/><Relationship Id="rId1" Type="http://schemas.openxmlformats.org/officeDocument/2006/relationships/tags" Target="../tags/tag111.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7.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7.xml"/><Relationship Id="rId4" Type="http://schemas.openxmlformats.org/officeDocument/2006/relationships/image" Target="../media/image32.png"/><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s>
</file>

<file path=ppt/slides/_rels/slide5.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2" Type="http://schemas.openxmlformats.org/officeDocument/2006/relationships/notesSlide" Target="../notesSlides/notesSlide4.xml"/><Relationship Id="rId11" Type="http://schemas.openxmlformats.org/officeDocument/2006/relationships/slideLayout" Target="../slideLayouts/slideLayout7.xml"/><Relationship Id="rId10" Type="http://schemas.openxmlformats.org/officeDocument/2006/relationships/tags" Target="../tags/tag13.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tags" Target="../tags/tag16.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tags" Target="../tags/tag19.xml"/><Relationship Id="rId3" Type="http://schemas.openxmlformats.org/officeDocument/2006/relationships/image" Target="../media/image9.png"/><Relationship Id="rId2" Type="http://schemas.openxmlformats.org/officeDocument/2006/relationships/tags" Target="../tags/tag18.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53135" y="609603"/>
            <a:ext cx="6497000" cy="4040353"/>
          </a:xfrm>
          <a:prstGeom prst="rect">
            <a:avLst/>
          </a:prstGeom>
          <a:blipFill dpi="0"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三极正极黑简体" panose="00000500000000000000" pitchFamily="2" charset="-122"/>
            </a:endParaRPr>
          </a:p>
        </p:txBody>
      </p:sp>
      <p:sp>
        <p:nvSpPr>
          <p:cNvPr id="16" name="任意多边形: 形状 15"/>
          <p:cNvSpPr/>
          <p:nvPr/>
        </p:nvSpPr>
        <p:spPr>
          <a:xfrm>
            <a:off x="502399" y="609603"/>
            <a:ext cx="4650736" cy="5642398"/>
          </a:xfrm>
          <a:custGeom>
            <a:avLst/>
            <a:gdLst>
              <a:gd name="connsiteX0" fmla="*/ 0 w 4650736"/>
              <a:gd name="connsiteY0" fmla="*/ 0 h 5642398"/>
              <a:gd name="connsiteX1" fmla="*/ 596626 w 4650736"/>
              <a:gd name="connsiteY1" fmla="*/ 0 h 5642398"/>
              <a:gd name="connsiteX2" fmla="*/ 4054110 w 4650736"/>
              <a:gd name="connsiteY2" fmla="*/ 0 h 5642398"/>
              <a:gd name="connsiteX3" fmla="*/ 4650736 w 4650736"/>
              <a:gd name="connsiteY3" fmla="*/ 0 h 5642398"/>
              <a:gd name="connsiteX4" fmla="*/ 4650736 w 4650736"/>
              <a:gd name="connsiteY4" fmla="*/ 4828316 h 5642398"/>
              <a:gd name="connsiteX5" fmla="*/ 3649876 w 4650736"/>
              <a:gd name="connsiteY5" fmla="*/ 5642398 h 5642398"/>
              <a:gd name="connsiteX6" fmla="*/ 3053250 w 4650736"/>
              <a:gd name="connsiteY6" fmla="*/ 5642398 h 5642398"/>
              <a:gd name="connsiteX7" fmla="*/ 596626 w 4650736"/>
              <a:gd name="connsiteY7" fmla="*/ 5642398 h 5642398"/>
              <a:gd name="connsiteX8" fmla="*/ 0 w 4650736"/>
              <a:gd name="connsiteY8" fmla="*/ 5642398 h 564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50736" h="5642398">
                <a:moveTo>
                  <a:pt x="0" y="0"/>
                </a:moveTo>
                <a:lnTo>
                  <a:pt x="596626" y="0"/>
                </a:lnTo>
                <a:lnTo>
                  <a:pt x="4054110" y="0"/>
                </a:lnTo>
                <a:lnTo>
                  <a:pt x="4650736" y="0"/>
                </a:lnTo>
                <a:lnTo>
                  <a:pt x="4650736" y="4828316"/>
                </a:lnTo>
                <a:lnTo>
                  <a:pt x="3649876" y="5642398"/>
                </a:lnTo>
                <a:lnTo>
                  <a:pt x="3053250" y="5642398"/>
                </a:lnTo>
                <a:lnTo>
                  <a:pt x="596626" y="5642398"/>
                </a:lnTo>
                <a:lnTo>
                  <a:pt x="0" y="5642398"/>
                </a:lnTo>
                <a:close/>
              </a:path>
            </a:pathLst>
          </a:custGeom>
          <a:gradFill>
            <a:gsLst>
              <a:gs pos="11000">
                <a:schemeClr val="accent1"/>
              </a:gs>
              <a:gs pos="100000">
                <a:schemeClr val="accent2"/>
              </a:gs>
            </a:gsLst>
            <a:lin ang="2700000" scaled="0"/>
          </a:gradFill>
          <a:ln>
            <a:noFill/>
          </a:ln>
          <a:effectLst>
            <a:outerShdw blurRad="127000" sx="102000" sy="102000" algn="ctr" rotWithShape="0">
              <a:prstClr val="black">
                <a:alpha val="10000"/>
              </a:prstClr>
            </a:outerShdw>
          </a:effectLst>
        </p:spPr>
        <p:txBody>
          <a:bodyPr vert="horz" wrap="square" lIns="91440" tIns="45720" rIns="91440" bIns="45720" numCol="1" anchor="t" anchorCtr="0" compatLnSpc="1">
            <a:noAutofit/>
          </a:bodyPr>
          <a:lstStyle/>
          <a:p>
            <a:endParaRPr lang="zh-CN" altLang="en-US">
              <a:solidFill>
                <a:schemeClr val="tx1"/>
              </a:solidFill>
              <a:sym typeface="三极正极黑简体" panose="00000500000000000000" pitchFamily="2" charset="-122"/>
            </a:endParaRPr>
          </a:p>
        </p:txBody>
      </p:sp>
      <p:sp>
        <p:nvSpPr>
          <p:cNvPr id="11" name="任意多边形: 形状 10"/>
          <p:cNvSpPr/>
          <p:nvPr/>
        </p:nvSpPr>
        <p:spPr>
          <a:xfrm>
            <a:off x="4461037" y="5311574"/>
            <a:ext cx="1000860" cy="814082"/>
          </a:xfrm>
          <a:custGeom>
            <a:avLst/>
            <a:gdLst>
              <a:gd name="connsiteX0" fmla="*/ 1000860 w 1000860"/>
              <a:gd name="connsiteY0" fmla="*/ 0 h 814082"/>
              <a:gd name="connsiteX1" fmla="*/ 1000860 w 1000860"/>
              <a:gd name="connsiteY1" fmla="*/ 814082 h 814082"/>
              <a:gd name="connsiteX2" fmla="*/ 0 w 1000860"/>
              <a:gd name="connsiteY2" fmla="*/ 814082 h 814082"/>
              <a:gd name="connsiteX3" fmla="*/ 1000860 w 1000860"/>
              <a:gd name="connsiteY3" fmla="*/ 0 h 814082"/>
            </a:gdLst>
            <a:ahLst/>
            <a:cxnLst>
              <a:cxn ang="0">
                <a:pos x="connsiteX0" y="connsiteY0"/>
              </a:cxn>
              <a:cxn ang="0">
                <a:pos x="connsiteX1" y="connsiteY1"/>
              </a:cxn>
              <a:cxn ang="0">
                <a:pos x="connsiteX2" y="connsiteY2"/>
              </a:cxn>
              <a:cxn ang="0">
                <a:pos x="connsiteX3" y="connsiteY3"/>
              </a:cxn>
            </a:cxnLst>
            <a:rect l="l" t="t" r="r" b="b"/>
            <a:pathLst>
              <a:path w="1000859" h="814082">
                <a:moveTo>
                  <a:pt x="1000860" y="0"/>
                </a:moveTo>
                <a:lnTo>
                  <a:pt x="1000860" y="814082"/>
                </a:lnTo>
                <a:lnTo>
                  <a:pt x="0" y="814082"/>
                </a:lnTo>
                <a:lnTo>
                  <a:pt x="100086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sym typeface="三极正极黑简体" panose="00000500000000000000" pitchFamily="2" charset="-122"/>
            </a:endParaRPr>
          </a:p>
        </p:txBody>
      </p:sp>
      <p:sp>
        <p:nvSpPr>
          <p:cNvPr id="6" name="文本框 5"/>
          <p:cNvSpPr txBox="1"/>
          <p:nvPr/>
        </p:nvSpPr>
        <p:spPr>
          <a:xfrm>
            <a:off x="951865" y="1357630"/>
            <a:ext cx="1975485" cy="768350"/>
          </a:xfrm>
          <a:prstGeom prst="rect">
            <a:avLst/>
          </a:prstGeom>
          <a:noFill/>
        </p:spPr>
        <p:txBody>
          <a:bodyPr wrap="square" rtlCol="0">
            <a:spAutoFit/>
          </a:bodyPr>
          <a:lstStyle/>
          <a:p>
            <a:pPr algn="dist"/>
            <a:r>
              <a:rPr lang="zh-CN" altLang="en-US" sz="4400" b="1">
                <a:solidFill>
                  <a:schemeClr val="bg1"/>
                </a:solidFill>
                <a:latin typeface="微软雅黑" panose="020B0503020204020204" pitchFamily="34" charset="-122"/>
                <a:ea typeface="微软雅黑" panose="020B0503020204020204" pitchFamily="34" charset="-122"/>
                <a:cs typeface="字魂105号-简雅黑" panose="00000500000000000000" pitchFamily="2" charset="-122"/>
                <a:sym typeface="三极正极黑简体" panose="00000500000000000000" pitchFamily="2" charset="-122"/>
              </a:rPr>
              <a:t>项目三</a:t>
            </a:r>
            <a:endParaRPr lang="en-US" altLang="zh-CN" sz="4400" b="1">
              <a:solidFill>
                <a:schemeClr val="bg1"/>
              </a:solidFill>
              <a:latin typeface="微软雅黑" panose="020B0503020204020204" pitchFamily="34" charset="-122"/>
              <a:ea typeface="微软雅黑" panose="020B0503020204020204" pitchFamily="34" charset="-122"/>
              <a:cs typeface="字魂105号-简雅黑" panose="00000500000000000000" pitchFamily="2" charset="-122"/>
              <a:sym typeface="三极正极黑简体" panose="00000500000000000000" pitchFamily="2" charset="-122"/>
            </a:endParaRPr>
          </a:p>
        </p:txBody>
      </p:sp>
      <p:sp>
        <p:nvSpPr>
          <p:cNvPr id="8" name="文本框 7"/>
          <p:cNvSpPr txBox="1"/>
          <p:nvPr/>
        </p:nvSpPr>
        <p:spPr>
          <a:xfrm>
            <a:off x="965929" y="2545324"/>
            <a:ext cx="4054110" cy="1309370"/>
          </a:xfrm>
          <a:prstGeom prst="rect">
            <a:avLst/>
          </a:prstGeom>
          <a:noFill/>
        </p:spPr>
        <p:txBody>
          <a:bodyPr wrap="square" rtlCol="0">
            <a:spAutoFit/>
          </a:bodyPr>
          <a:lstStyle/>
          <a:p>
            <a:pPr algn="l">
              <a:lnSpc>
                <a:spcPct val="110000"/>
              </a:lnSpc>
            </a:pPr>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电机控制器</a:t>
            </a:r>
            <a:endPar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l">
              <a:lnSpc>
                <a:spcPct val="110000"/>
              </a:lnSpc>
            </a:pPr>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结构原理与检修</a:t>
            </a:r>
            <a:endPar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a:off x="1094969" y="2321907"/>
            <a:ext cx="655317" cy="471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三极正极黑简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6" grpId="0" animBg="1"/>
      <p:bldP spid="11" grpId="0" animBg="1"/>
      <p:bldP spid="6" grpId="0"/>
      <p:bldP spid="8" grpId="0"/>
      <p:bldP spid="1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6465570" y="2034540"/>
            <a:ext cx="4998085" cy="364490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2"/>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电机控制器基本组成与原理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2169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二、电机控制器工作原理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3454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电机控制器逆变原理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721475" y="2813685"/>
            <a:ext cx="4490720" cy="266636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当</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VCU</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控制</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IGBT1</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和</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IGBT6</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导通时，动力电池电流从电池正极流经</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IGBT1</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到驱动电机，从</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U</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相进、从</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W </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相出，通过</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IGBT6</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回到动力电池负极，形成回路，在驱动电机</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U</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相、</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W</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相产生磁场，与转子磁场相互作用，驱动转子转过</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120</a:t>
            </a:r>
            <a:r>
              <a:rPr lang="en-US"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转角。</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6772910" y="2544445"/>
            <a:ext cx="1915160" cy="95885"/>
          </a:xfrm>
          <a:prstGeom prst="rect">
            <a:avLst/>
          </a:prstGeom>
          <a:solidFill>
            <a:schemeClr val="accent1">
              <a:alpha val="2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文本框 1"/>
          <p:cNvSpPr txBox="1"/>
          <p:nvPr>
            <p:custDataLst>
              <p:tags r:id="rId3"/>
            </p:custDataLst>
          </p:nvPr>
        </p:nvSpPr>
        <p:spPr>
          <a:xfrm>
            <a:off x="6721475" y="2226945"/>
            <a:ext cx="2089150" cy="463550"/>
          </a:xfrm>
          <a:prstGeom prst="rect">
            <a:avLst/>
          </a:prstGeom>
        </p:spPr>
        <p:txBody>
          <a:bodyPr wrap="square">
            <a:noAutofit/>
          </a:bodyPr>
          <a:p>
            <a:r>
              <a:rPr lang="zh-CN" altLang="en-US" sz="2000" b="1">
                <a:solidFill>
                  <a:schemeClr val="accent1"/>
                </a:solidFill>
                <a:latin typeface="微软雅黑" panose="020B0503020204020204" pitchFamily="34" charset="-122"/>
                <a:ea typeface="微软雅黑" panose="020B0503020204020204" pitchFamily="34" charset="-122"/>
              </a:rPr>
              <a:t>逆变的具体过程：</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a:stretch>
            <a:fillRect/>
          </a:stretch>
        </p:blipFill>
        <p:spPr>
          <a:xfrm>
            <a:off x="1023620" y="2813685"/>
            <a:ext cx="5198745" cy="2792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6465570" y="2034540"/>
            <a:ext cx="4998085" cy="364490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2"/>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电机控制器基本组成与原理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2169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二、电机控制器工作原理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3454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电机控制器逆变原理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721475" y="2813685"/>
            <a:ext cx="4490720" cy="266636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当</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VCU</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控制</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IGBT2</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和</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IGBT4</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导通时，动力电池电流从电池正极流经</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IGBT2</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到驱动电机，从</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V</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相进、从</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U</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相出，通过</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IGBT4</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回到动力电池负极，形成回路</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在驱动电机</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V</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相、</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U</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相产生磁场，与转子磁场相互作用，驱动转子转过</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120</a:t>
            </a:r>
            <a:r>
              <a:rPr lang="en-US"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转角。</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6772910" y="2544445"/>
            <a:ext cx="1915160" cy="95885"/>
          </a:xfrm>
          <a:prstGeom prst="rect">
            <a:avLst/>
          </a:prstGeom>
          <a:solidFill>
            <a:schemeClr val="accent1">
              <a:alpha val="2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文本框 1"/>
          <p:cNvSpPr txBox="1"/>
          <p:nvPr>
            <p:custDataLst>
              <p:tags r:id="rId3"/>
            </p:custDataLst>
          </p:nvPr>
        </p:nvSpPr>
        <p:spPr>
          <a:xfrm>
            <a:off x="6721475" y="2226945"/>
            <a:ext cx="2089150" cy="463550"/>
          </a:xfrm>
          <a:prstGeom prst="rect">
            <a:avLst/>
          </a:prstGeom>
        </p:spPr>
        <p:txBody>
          <a:bodyPr wrap="square">
            <a:noAutofit/>
          </a:bodyPr>
          <a:p>
            <a:r>
              <a:rPr lang="zh-CN" altLang="en-US" sz="2000" b="1">
                <a:solidFill>
                  <a:schemeClr val="accent1"/>
                </a:solidFill>
                <a:latin typeface="微软雅黑" panose="020B0503020204020204" pitchFamily="34" charset="-122"/>
                <a:ea typeface="微软雅黑" panose="020B0503020204020204" pitchFamily="34" charset="-122"/>
              </a:rPr>
              <a:t>逆变的具体过程：</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4"/>
          <a:stretch>
            <a:fillRect/>
          </a:stretch>
        </p:blipFill>
        <p:spPr>
          <a:xfrm>
            <a:off x="998220" y="2665730"/>
            <a:ext cx="5052695" cy="28346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电机控制器基本组成与原理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2169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二、电机控制器工作原理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3454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电机控制器整流原理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02030" y="2433320"/>
            <a:ext cx="10382250" cy="164909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当车辆在行驶过程中减速或制动时，驱动电机转变为发电机，向电机控制器输送三相交流电，电机控制器根据数据总线传输过来的控制指令，将驱动电机输送过来的三相交流电整流成稳定的直流电，再通过高压控制盒，输送到动力电池</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为动力电池充电，即电机控制器将驱动电机产生的三相交流电整流成相应的高压直流电给动力电池补充电能，实现能量</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车辆动能转换为电能</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回收，</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提高车辆续驶里程。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631565" y="4275455"/>
            <a:ext cx="5372100" cy="1997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电机控制器基本组成与原理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2169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二、电机控制器工作原理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3454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电机控制器整流原理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67105" y="2945130"/>
            <a:ext cx="3891280" cy="114744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三相交流电整流电路是由一组共阴极电路和一组共阳极电路串联组成的。</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71550" y="2489200"/>
            <a:ext cx="3665220" cy="506730"/>
          </a:xfrm>
          <a:prstGeom prst="rect">
            <a:avLst/>
          </a:prstGeom>
          <a:noFill/>
        </p:spPr>
        <p:txBody>
          <a:bodyPr wrap="square" rtlCol="0" anchor="t">
            <a:spAutoFit/>
          </a:bodyPr>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sym typeface="+mn-ea"/>
              </a:rPr>
              <a:t>整流的具体过程为：</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2"/>
          <a:stretch>
            <a:fillRect/>
          </a:stretch>
        </p:blipFill>
        <p:spPr>
          <a:xfrm>
            <a:off x="5349240" y="1928495"/>
            <a:ext cx="5334000" cy="3321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电机控制器基本组成与原理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2169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二、电机控制器工作原理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3454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电机控制器整流原理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67105" y="2891790"/>
            <a:ext cx="5473700" cy="245427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当</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相电压最高，</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U</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相电压最低时，电流从</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相流出，分别经过二极管</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D2</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、动力电池，通过二极管</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D4</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流入</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U</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相，形成回路。不同时期流经的线路不同，其电路波形如图所示，其中</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U</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W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三相的电压分为用</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UU</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UV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UW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表示。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71550" y="2489200"/>
            <a:ext cx="3665220" cy="506730"/>
          </a:xfrm>
          <a:prstGeom prst="rect">
            <a:avLst/>
          </a:prstGeom>
          <a:noFill/>
        </p:spPr>
        <p:txBody>
          <a:bodyPr wrap="square" rtlCol="0" anchor="t">
            <a:spAutoFit/>
          </a:bodyPr>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sym typeface="+mn-ea"/>
              </a:rPr>
              <a:t>整流的具体过程为：</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6729095" y="1639570"/>
            <a:ext cx="3397250" cy="3854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7891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879475" y="203454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07415" y="2433320"/>
            <a:ext cx="5017135" cy="661670"/>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2019</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款比亚迪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采用的是独立结构式电机控制器，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位于前机舱驱动电机的上方。</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1237615" y="3532505"/>
            <a:ext cx="4356100" cy="2538730"/>
          </a:xfrm>
          <a:prstGeom prst="rect">
            <a:avLst/>
          </a:prstGeom>
        </p:spPr>
      </p:pic>
      <p:pic>
        <p:nvPicPr>
          <p:cNvPr id="6" name="图片 5"/>
          <p:cNvPicPr>
            <a:picLocks noChangeAspect="1"/>
          </p:cNvPicPr>
          <p:nvPr/>
        </p:nvPicPr>
        <p:blipFill>
          <a:blip r:embed="rId3"/>
          <a:stretch>
            <a:fillRect/>
          </a:stretch>
        </p:blipFill>
        <p:spPr>
          <a:xfrm>
            <a:off x="6609080" y="3162300"/>
            <a:ext cx="4553585" cy="2908935"/>
          </a:xfrm>
          <a:prstGeom prst="rect">
            <a:avLst/>
          </a:prstGeom>
        </p:spPr>
      </p:pic>
      <p:sp>
        <p:nvSpPr>
          <p:cNvPr id="7" name="文本框 6"/>
          <p:cNvSpPr txBox="1"/>
          <p:nvPr/>
        </p:nvSpPr>
        <p:spPr>
          <a:xfrm>
            <a:off x="6706870" y="1583055"/>
            <a:ext cx="4711700" cy="151193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电机控制器的作用是控制驱动电机运转；</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其外部结构有进水管、出水管、低压线束插接口、高压线输入接口和三相交流线输出接口。</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6344285" y="1905635"/>
            <a:ext cx="0" cy="4124960"/>
          </a:xfrm>
          <a:prstGeom prst="line">
            <a:avLst/>
          </a:prstGeom>
          <a:ln>
            <a:prstDash val="dash"/>
          </a:ln>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7891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3454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065270" y="257048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电机控制器外部结构</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grpSp>
        <p:nvGrpSpPr>
          <p:cNvPr id="5" name="组合 4"/>
          <p:cNvGrpSpPr/>
          <p:nvPr/>
        </p:nvGrpSpPr>
        <p:grpSpPr>
          <a:xfrm>
            <a:off x="1636395" y="3532505"/>
            <a:ext cx="964649" cy="1440720"/>
            <a:chOff x="2123" y="5744"/>
            <a:chExt cx="1341" cy="2003"/>
          </a:xfrm>
        </p:grpSpPr>
        <p:grpSp>
          <p:nvGrpSpPr>
            <p:cNvPr id="51" name="Group 783"/>
            <p:cNvGrpSpPr/>
            <p:nvPr>
              <p:custDataLst>
                <p:tags r:id="rId2"/>
              </p:custDataLst>
            </p:nvPr>
          </p:nvGrpSpPr>
          <p:grpSpPr>
            <a:xfrm rot="0">
              <a:off x="2214" y="5744"/>
              <a:ext cx="1165" cy="1160"/>
              <a:chOff x="1294228" y="2741399"/>
              <a:chExt cx="1092830" cy="1088114"/>
            </a:xfrm>
          </p:grpSpPr>
          <p:sp>
            <p:nvSpPr>
              <p:cNvPr id="54" name="Oval 785"/>
              <p:cNvSpPr/>
              <p:nvPr>
                <p:custDataLst>
                  <p:tags r:id="rId3"/>
                </p:custDataLst>
              </p:nvPr>
            </p:nvSpPr>
            <p:spPr>
              <a:xfrm>
                <a:off x="1306214" y="2741399"/>
                <a:ext cx="1080844" cy="108084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96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5" name="Pie 786"/>
              <p:cNvSpPr/>
              <p:nvPr>
                <p:custDataLst>
                  <p:tags r:id="rId4"/>
                </p:custDataLst>
              </p:nvPr>
            </p:nvSpPr>
            <p:spPr>
              <a:xfrm>
                <a:off x="1294228" y="2741560"/>
                <a:ext cx="1087954" cy="1087953"/>
              </a:xfrm>
              <a:prstGeom prst="pie">
                <a:avLst>
                  <a:gd name="adj1" fmla="val 10953968"/>
                  <a:gd name="adj2" fmla="val 302602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96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6" name="Oval 787"/>
              <p:cNvSpPr/>
              <p:nvPr>
                <p:custDataLst>
                  <p:tags r:id="rId5"/>
                </p:custDataLst>
              </p:nvPr>
            </p:nvSpPr>
            <p:spPr>
              <a:xfrm>
                <a:off x="1476741" y="2911924"/>
                <a:ext cx="739790" cy="739789"/>
              </a:xfrm>
              <a:prstGeom prst="ellipse">
                <a:avLst/>
              </a:prstGeom>
              <a:solidFill>
                <a:srgbClr val="FB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96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52" name="文本框 51"/>
            <p:cNvSpPr txBox="1"/>
            <p:nvPr>
              <p:custDataLst>
                <p:tags r:id="rId6"/>
              </p:custDataLst>
            </p:nvPr>
          </p:nvSpPr>
          <p:spPr>
            <a:xfrm>
              <a:off x="2123" y="7107"/>
              <a:ext cx="1341" cy="640"/>
            </a:xfrm>
            <a:prstGeom prst="rect">
              <a:avLst/>
            </a:prstGeom>
            <a:noFill/>
          </p:spPr>
          <p:txBody>
            <a:bodyPr wrap="square" rtlCol="0">
              <a:spAutoFit/>
            </a:bodyPr>
            <a:p>
              <a:pPr algn="ctr">
                <a:lnSpc>
                  <a:spcPct val="1500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铭牌</a:t>
              </a:r>
              <a:endParaRPr lang="zh-CN" altLang="en-US" sz="1600" b="1">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35" name="组合 34"/>
          <p:cNvGrpSpPr/>
          <p:nvPr/>
        </p:nvGrpSpPr>
        <p:grpSpPr>
          <a:xfrm>
            <a:off x="3121989" y="3532505"/>
            <a:ext cx="1325044" cy="1440720"/>
            <a:chOff x="1886" y="5744"/>
            <a:chExt cx="1842" cy="2003"/>
          </a:xfrm>
        </p:grpSpPr>
        <p:grpSp>
          <p:nvGrpSpPr>
            <p:cNvPr id="36" name="Group 783"/>
            <p:cNvGrpSpPr/>
            <p:nvPr>
              <p:custDataLst>
                <p:tags r:id="rId7"/>
              </p:custDataLst>
            </p:nvPr>
          </p:nvGrpSpPr>
          <p:grpSpPr>
            <a:xfrm rot="0">
              <a:off x="2214" y="5744"/>
              <a:ext cx="1165" cy="1160"/>
              <a:chOff x="1294228" y="2741399"/>
              <a:chExt cx="1092830" cy="1088114"/>
            </a:xfrm>
          </p:grpSpPr>
          <p:sp>
            <p:nvSpPr>
              <p:cNvPr id="37" name="Oval 785"/>
              <p:cNvSpPr/>
              <p:nvPr>
                <p:custDataLst>
                  <p:tags r:id="rId8"/>
                </p:custDataLst>
              </p:nvPr>
            </p:nvSpPr>
            <p:spPr>
              <a:xfrm>
                <a:off x="1306214" y="2741399"/>
                <a:ext cx="1080844" cy="108084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96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8" name="Pie 786"/>
              <p:cNvSpPr/>
              <p:nvPr>
                <p:custDataLst>
                  <p:tags r:id="rId9"/>
                </p:custDataLst>
              </p:nvPr>
            </p:nvSpPr>
            <p:spPr>
              <a:xfrm>
                <a:off x="1294228" y="2741560"/>
                <a:ext cx="1087954" cy="1087953"/>
              </a:xfrm>
              <a:prstGeom prst="pie">
                <a:avLst>
                  <a:gd name="adj1" fmla="val 10953968"/>
                  <a:gd name="adj2" fmla="val 302602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96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9" name="Oval 787"/>
              <p:cNvSpPr/>
              <p:nvPr>
                <p:custDataLst>
                  <p:tags r:id="rId10"/>
                </p:custDataLst>
              </p:nvPr>
            </p:nvSpPr>
            <p:spPr>
              <a:xfrm>
                <a:off x="1476741" y="2911924"/>
                <a:ext cx="739790" cy="739789"/>
              </a:xfrm>
              <a:prstGeom prst="ellipse">
                <a:avLst/>
              </a:prstGeom>
              <a:solidFill>
                <a:srgbClr val="FB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96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40" name="文本框 39"/>
            <p:cNvSpPr txBox="1"/>
            <p:nvPr>
              <p:custDataLst>
                <p:tags r:id="rId11"/>
              </p:custDataLst>
            </p:nvPr>
          </p:nvSpPr>
          <p:spPr>
            <a:xfrm>
              <a:off x="1886" y="7107"/>
              <a:ext cx="1842" cy="640"/>
            </a:xfrm>
            <a:prstGeom prst="rect">
              <a:avLst/>
            </a:prstGeom>
            <a:noFill/>
          </p:spPr>
          <p:txBody>
            <a:bodyPr wrap="square" rtlCol="0">
              <a:spAutoFit/>
            </a:bodyPr>
            <a:p>
              <a:pPr algn="ctr">
                <a:lnSpc>
                  <a:spcPct val="1500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进、出水管</a:t>
              </a:r>
              <a:endParaRPr lang="zh-CN" altLang="en-US" sz="1600" b="1">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41" name="组合 40"/>
          <p:cNvGrpSpPr/>
          <p:nvPr/>
        </p:nvGrpSpPr>
        <p:grpSpPr>
          <a:xfrm>
            <a:off x="4761199" y="3532505"/>
            <a:ext cx="5188675" cy="1635645"/>
            <a:chOff x="1686" y="5744"/>
            <a:chExt cx="7213" cy="2274"/>
          </a:xfrm>
        </p:grpSpPr>
        <p:grpSp>
          <p:nvGrpSpPr>
            <p:cNvPr id="42" name="Group 783"/>
            <p:cNvGrpSpPr/>
            <p:nvPr>
              <p:custDataLst>
                <p:tags r:id="rId12"/>
              </p:custDataLst>
            </p:nvPr>
          </p:nvGrpSpPr>
          <p:grpSpPr>
            <a:xfrm rot="0">
              <a:off x="2214" y="5744"/>
              <a:ext cx="1165" cy="1160"/>
              <a:chOff x="1294228" y="2741399"/>
              <a:chExt cx="1092830" cy="1088114"/>
            </a:xfrm>
          </p:grpSpPr>
          <p:sp>
            <p:nvSpPr>
              <p:cNvPr id="43" name="Oval 785"/>
              <p:cNvSpPr/>
              <p:nvPr>
                <p:custDataLst>
                  <p:tags r:id="rId13"/>
                </p:custDataLst>
              </p:nvPr>
            </p:nvSpPr>
            <p:spPr>
              <a:xfrm>
                <a:off x="1306214" y="2741399"/>
                <a:ext cx="1080844" cy="108084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96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4" name="Pie 786"/>
              <p:cNvSpPr/>
              <p:nvPr>
                <p:custDataLst>
                  <p:tags r:id="rId14"/>
                </p:custDataLst>
              </p:nvPr>
            </p:nvSpPr>
            <p:spPr>
              <a:xfrm>
                <a:off x="1294228" y="2741560"/>
                <a:ext cx="1087954" cy="1087953"/>
              </a:xfrm>
              <a:prstGeom prst="pie">
                <a:avLst>
                  <a:gd name="adj1" fmla="val 10953968"/>
                  <a:gd name="adj2" fmla="val 302602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96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5" name="Oval 787"/>
              <p:cNvSpPr/>
              <p:nvPr>
                <p:custDataLst>
                  <p:tags r:id="rId15"/>
                </p:custDataLst>
              </p:nvPr>
            </p:nvSpPr>
            <p:spPr>
              <a:xfrm>
                <a:off x="1476741" y="2911924"/>
                <a:ext cx="739790" cy="739789"/>
              </a:xfrm>
              <a:prstGeom prst="ellipse">
                <a:avLst/>
              </a:prstGeom>
              <a:solidFill>
                <a:srgbClr val="FB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96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46" name="文本框 45"/>
            <p:cNvSpPr txBox="1"/>
            <p:nvPr>
              <p:custDataLst>
                <p:tags r:id="rId16"/>
              </p:custDataLst>
            </p:nvPr>
          </p:nvSpPr>
          <p:spPr>
            <a:xfrm>
              <a:off x="1686" y="7107"/>
              <a:ext cx="2305" cy="911"/>
            </a:xfrm>
            <a:prstGeom prst="rect">
              <a:avLst/>
            </a:prstGeom>
            <a:noFill/>
          </p:spPr>
          <p:txBody>
            <a:bodyPr wrap="square" rtlCol="0">
              <a:spAutoFit/>
            </a:bodyPr>
            <a:p>
              <a:pPr indent="0" algn="ctr" fontAlgn="auto">
                <a:lnSpc>
                  <a:spcPts val="22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低压线束</a:t>
              </a:r>
              <a:endParaRPr lang="zh-CN" altLang="en-US" sz="1600" b="1">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indent="0" algn="ctr" fontAlgn="auto">
                <a:lnSpc>
                  <a:spcPts val="22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插接口</a:t>
              </a:r>
              <a:endParaRPr lang="zh-CN" altLang="en-US" sz="1600" b="1">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4" name="文本框 63"/>
            <p:cNvSpPr txBox="1"/>
            <p:nvPr>
              <p:custDataLst>
                <p:tags r:id="rId17"/>
              </p:custDataLst>
            </p:nvPr>
          </p:nvSpPr>
          <p:spPr>
            <a:xfrm>
              <a:off x="4124" y="7107"/>
              <a:ext cx="2305" cy="911"/>
            </a:xfrm>
            <a:prstGeom prst="rect">
              <a:avLst/>
            </a:prstGeom>
            <a:noFill/>
          </p:spPr>
          <p:txBody>
            <a:bodyPr wrap="square" rtlCol="0">
              <a:spAutoFit/>
            </a:bodyPr>
            <a:p>
              <a:pPr indent="0" algn="ctr" fontAlgn="auto">
                <a:lnSpc>
                  <a:spcPts val="22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高压线</a:t>
              </a:r>
              <a:endParaRPr lang="zh-CN" altLang="en-US" sz="1600" b="1">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indent="0" algn="ctr" fontAlgn="auto">
                <a:lnSpc>
                  <a:spcPts val="22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输入接口</a:t>
              </a:r>
              <a:endParaRPr lang="zh-CN" altLang="en-US" sz="1600" b="1">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5" name="文本框 64"/>
            <p:cNvSpPr txBox="1"/>
            <p:nvPr>
              <p:custDataLst>
                <p:tags r:id="rId18"/>
              </p:custDataLst>
            </p:nvPr>
          </p:nvSpPr>
          <p:spPr>
            <a:xfrm>
              <a:off x="6594" y="7107"/>
              <a:ext cx="2305" cy="911"/>
            </a:xfrm>
            <a:prstGeom prst="rect">
              <a:avLst/>
            </a:prstGeom>
            <a:noFill/>
          </p:spPr>
          <p:txBody>
            <a:bodyPr wrap="square" rtlCol="0">
              <a:spAutoFit/>
            </a:bodyPr>
            <a:p>
              <a:pPr indent="0" algn="ctr" fontAlgn="auto">
                <a:lnSpc>
                  <a:spcPts val="22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三相交流线</a:t>
              </a:r>
              <a:endParaRPr lang="zh-CN" altLang="en-US" sz="1600" b="1">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indent="0" algn="ctr" fontAlgn="auto">
                <a:lnSpc>
                  <a:spcPts val="2200"/>
                </a:lnSpc>
              </a:pP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输出接口</a:t>
              </a:r>
              <a:endParaRPr lang="zh-CN" altLang="en-US" sz="1600" b="1">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48" name="Group 783"/>
          <p:cNvGrpSpPr/>
          <p:nvPr>
            <p:custDataLst>
              <p:tags r:id="rId19"/>
            </p:custDataLst>
          </p:nvPr>
        </p:nvGrpSpPr>
        <p:grpSpPr>
          <a:xfrm rot="0">
            <a:off x="6920230" y="3532505"/>
            <a:ext cx="838200" cy="834390"/>
            <a:chOff x="1294228" y="2741399"/>
            <a:chExt cx="1092830" cy="1088114"/>
          </a:xfrm>
        </p:grpSpPr>
        <p:sp>
          <p:nvSpPr>
            <p:cNvPr id="49" name="Oval 785"/>
            <p:cNvSpPr/>
            <p:nvPr>
              <p:custDataLst>
                <p:tags r:id="rId20"/>
              </p:custDataLst>
            </p:nvPr>
          </p:nvSpPr>
          <p:spPr>
            <a:xfrm>
              <a:off x="1306214" y="2741399"/>
              <a:ext cx="1080844" cy="108084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96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0" name="Pie 786"/>
            <p:cNvSpPr/>
            <p:nvPr>
              <p:custDataLst>
                <p:tags r:id="rId21"/>
              </p:custDataLst>
            </p:nvPr>
          </p:nvSpPr>
          <p:spPr>
            <a:xfrm>
              <a:off x="1294228" y="2741560"/>
              <a:ext cx="1087954" cy="1087953"/>
            </a:xfrm>
            <a:prstGeom prst="pie">
              <a:avLst>
                <a:gd name="adj1" fmla="val 10953968"/>
                <a:gd name="adj2" fmla="val 302602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96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3" name="Oval 787"/>
            <p:cNvSpPr/>
            <p:nvPr>
              <p:custDataLst>
                <p:tags r:id="rId22"/>
              </p:custDataLst>
            </p:nvPr>
          </p:nvSpPr>
          <p:spPr>
            <a:xfrm>
              <a:off x="1476741" y="2911924"/>
              <a:ext cx="739790" cy="739789"/>
            </a:xfrm>
            <a:prstGeom prst="ellipse">
              <a:avLst/>
            </a:prstGeom>
            <a:solidFill>
              <a:srgbClr val="FB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96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59" name="Group 783"/>
          <p:cNvGrpSpPr/>
          <p:nvPr>
            <p:custDataLst>
              <p:tags r:id="rId23"/>
            </p:custDataLst>
          </p:nvPr>
        </p:nvGrpSpPr>
        <p:grpSpPr>
          <a:xfrm rot="0">
            <a:off x="8695690" y="3532505"/>
            <a:ext cx="838200" cy="834390"/>
            <a:chOff x="1294228" y="2741399"/>
            <a:chExt cx="1092830" cy="1088114"/>
          </a:xfrm>
        </p:grpSpPr>
        <p:sp>
          <p:nvSpPr>
            <p:cNvPr id="60" name="Oval 785"/>
            <p:cNvSpPr/>
            <p:nvPr>
              <p:custDataLst>
                <p:tags r:id="rId24"/>
              </p:custDataLst>
            </p:nvPr>
          </p:nvSpPr>
          <p:spPr>
            <a:xfrm>
              <a:off x="1306214" y="2741399"/>
              <a:ext cx="1080844" cy="108084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96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1" name="Pie 786"/>
            <p:cNvSpPr/>
            <p:nvPr>
              <p:custDataLst>
                <p:tags r:id="rId25"/>
              </p:custDataLst>
            </p:nvPr>
          </p:nvSpPr>
          <p:spPr>
            <a:xfrm>
              <a:off x="1294228" y="2741560"/>
              <a:ext cx="1087954" cy="1087953"/>
            </a:xfrm>
            <a:prstGeom prst="pie">
              <a:avLst>
                <a:gd name="adj1" fmla="val 10953968"/>
                <a:gd name="adj2" fmla="val 302602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96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2" name="Oval 787"/>
            <p:cNvSpPr/>
            <p:nvPr>
              <p:custDataLst>
                <p:tags r:id="rId26"/>
              </p:custDataLst>
            </p:nvPr>
          </p:nvSpPr>
          <p:spPr>
            <a:xfrm>
              <a:off x="1476741" y="2911924"/>
              <a:ext cx="739790" cy="739789"/>
            </a:xfrm>
            <a:prstGeom prst="ellipse">
              <a:avLst/>
            </a:prstGeom>
            <a:solidFill>
              <a:srgbClr val="FBF9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960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7891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3454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091565" y="257048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电机控制器内部结构</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26160" y="3075940"/>
            <a:ext cx="4091305" cy="2194560"/>
          </a:xfrm>
          <a:prstGeom prst="rect">
            <a:avLst/>
          </a:prstGeom>
        </p:spPr>
        <p:txBody>
          <a:bodyPr wrap="square">
            <a:noAutofit/>
          </a:bodyPr>
          <a:p>
            <a:pPr indent="0" algn="just"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2019</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款比亚迪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的电机控制器主要由主控板、</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驱动板、</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模块、预充电容</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大容量薄膜电容</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、主动泄放和被动泄放模块、电流传感器、温度传感器等组成。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5606415" y="2344420"/>
            <a:ext cx="4806950" cy="3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7891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26160" y="2344420"/>
            <a:ext cx="999490" cy="567055"/>
          </a:xfrm>
          <a:prstGeom prst="rect">
            <a:avLst/>
          </a:prstGeom>
        </p:spPr>
        <p:txBody>
          <a:bodyPr wrap="square">
            <a:noAutofit/>
          </a:bodyPr>
          <a:p>
            <a:pPr indent="0" algn="just" fontAlgn="auto">
              <a:lnSpc>
                <a:spcPct val="150000"/>
              </a:lnSpc>
            </a:pPr>
            <a:r>
              <a:rPr lang="zh-CN" b="1">
                <a:solidFill>
                  <a:schemeClr val="tx1">
                    <a:lumMod val="85000"/>
                    <a:lumOff val="15000"/>
                  </a:schemeClr>
                </a:solidFill>
                <a:latin typeface="微软雅黑" panose="020B0503020204020204" pitchFamily="34" charset="-122"/>
                <a:ea typeface="微软雅黑" panose="020B0503020204020204" pitchFamily="34" charset="-122"/>
              </a:rPr>
              <a:t>主控板</a:t>
            </a:r>
            <a:endParaRPr lang="zh-CN"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41855" y="2281555"/>
            <a:ext cx="8632190" cy="842645"/>
          </a:xfrm>
          <a:prstGeom prst="rect">
            <a:avLst/>
          </a:prstGeom>
        </p:spPr>
        <p:txBody>
          <a:bodyPr wrap="square">
            <a:noAutofit/>
          </a:bodyPr>
          <a:p>
            <a:pPr indent="0" algn="just"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电机控制主控板又称为主板、主机板、系统板等</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其构成复杂电子系统或者主电路板。主控板能提供一系列接合点，</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给电机控制器内部的存储器和对外设备等提供接口。</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stretch>
            <a:fillRect/>
          </a:stretch>
        </p:blipFill>
        <p:spPr>
          <a:xfrm>
            <a:off x="3723640" y="3532505"/>
            <a:ext cx="5305425" cy="2631440"/>
          </a:xfrm>
          <a:prstGeom prst="rect">
            <a:avLst/>
          </a:prstGeom>
        </p:spPr>
      </p:pic>
      <p:cxnSp>
        <p:nvCxnSpPr>
          <p:cNvPr id="7" name="直接连接符 6"/>
          <p:cNvCxnSpPr/>
          <p:nvPr/>
        </p:nvCxnSpPr>
        <p:spPr>
          <a:xfrm>
            <a:off x="2221865" y="2233930"/>
            <a:ext cx="8552180" cy="0"/>
          </a:xfrm>
          <a:prstGeom prst="line">
            <a:avLst/>
          </a:prstGeom>
        </p:spPr>
        <p:style>
          <a:lnRef idx="2">
            <a:schemeClr val="accent1"/>
          </a:lnRef>
          <a:fillRef idx="0">
            <a:srgbClr val="FFFFFF"/>
          </a:fillRef>
          <a:effectRef idx="0">
            <a:srgbClr val="FFFFFF"/>
          </a:effectRef>
          <a:fontRef idx="minor">
            <a:schemeClr val="tx1"/>
          </a:fontRef>
        </p:style>
      </p:cxnSp>
      <p:cxnSp>
        <p:nvCxnSpPr>
          <p:cNvPr id="8" name="直接连接符 7"/>
          <p:cNvCxnSpPr/>
          <p:nvPr/>
        </p:nvCxnSpPr>
        <p:spPr>
          <a:xfrm>
            <a:off x="2221865" y="3285490"/>
            <a:ext cx="8552180" cy="0"/>
          </a:xfrm>
          <a:prstGeom prst="line">
            <a:avLst/>
          </a:prstGeom>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7891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977900" y="2435860"/>
            <a:ext cx="1004570" cy="567055"/>
          </a:xfrm>
          <a:prstGeom prst="rect">
            <a:avLst/>
          </a:prstGeom>
        </p:spPr>
        <p:txBody>
          <a:bodyPr wrap="square">
            <a:noAutofit/>
          </a:bodyPr>
          <a:p>
            <a:pPr indent="0" algn="just" fontAlgn="auto">
              <a:lnSpc>
                <a:spcPts val="2000"/>
              </a:lnSpc>
            </a:pPr>
            <a:r>
              <a:rPr lang="en-US" altLang="zh-CN" b="1">
                <a:solidFill>
                  <a:schemeClr val="tx1">
                    <a:lumMod val="85000"/>
                    <a:lumOff val="15000"/>
                  </a:schemeClr>
                </a:solidFill>
                <a:latin typeface="微软雅黑" panose="020B0503020204020204" pitchFamily="34" charset="-122"/>
                <a:ea typeface="微软雅黑" panose="020B0503020204020204" pitchFamily="34" charset="-122"/>
              </a:rPr>
              <a:t>IGBT</a:t>
            </a:r>
            <a:endParaRPr lang="en-US" altLang="zh-CN" b="1">
              <a:solidFill>
                <a:schemeClr val="tx1">
                  <a:lumMod val="85000"/>
                  <a:lumOff val="15000"/>
                </a:schemeClr>
              </a:solidFill>
              <a:latin typeface="微软雅黑" panose="020B0503020204020204" pitchFamily="34" charset="-122"/>
              <a:ea typeface="微软雅黑" panose="020B0503020204020204" pitchFamily="34" charset="-122"/>
            </a:endParaRPr>
          </a:p>
          <a:p>
            <a:pPr indent="0" algn="just" fontAlgn="auto">
              <a:lnSpc>
                <a:spcPts val="2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驱动板</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41855" y="2281555"/>
            <a:ext cx="8632190" cy="842645"/>
          </a:xfrm>
          <a:prstGeom prst="rect">
            <a:avLst/>
          </a:prstGeom>
        </p:spPr>
        <p:txBody>
          <a:bodyPr wrap="square">
            <a:noAutofit/>
          </a:bodyPr>
          <a:p>
            <a:pPr indent="0" algn="just" fontAlgn="auto">
              <a:lnSpc>
                <a:spcPct val="150000"/>
              </a:lnSpc>
            </a:pP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驱动板是控制系统与开关器件之间的中间环节</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能接受控制系统的控制指令，传输控制命令，确保开关器件</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执行正确的开关动作，</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保护开关器件以及回馈</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工作状态。</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2221865" y="2233930"/>
            <a:ext cx="8552180" cy="0"/>
          </a:xfrm>
          <a:prstGeom prst="line">
            <a:avLst/>
          </a:prstGeom>
        </p:spPr>
        <p:style>
          <a:lnRef idx="2">
            <a:schemeClr val="accent1"/>
          </a:lnRef>
          <a:fillRef idx="0">
            <a:srgbClr val="FFFFFF"/>
          </a:fillRef>
          <a:effectRef idx="0">
            <a:srgbClr val="FFFFFF"/>
          </a:effectRef>
          <a:fontRef idx="minor">
            <a:schemeClr val="tx1"/>
          </a:fontRef>
        </p:style>
      </p:cxnSp>
      <p:cxnSp>
        <p:nvCxnSpPr>
          <p:cNvPr id="8" name="直接连接符 7"/>
          <p:cNvCxnSpPr/>
          <p:nvPr/>
        </p:nvCxnSpPr>
        <p:spPr>
          <a:xfrm>
            <a:off x="2221865" y="3285490"/>
            <a:ext cx="8552180" cy="0"/>
          </a:xfrm>
          <a:prstGeom prst="line">
            <a:avLst/>
          </a:prstGeom>
        </p:spPr>
        <p:style>
          <a:lnRef idx="2">
            <a:schemeClr val="accent1"/>
          </a:lnRef>
          <a:fillRef idx="0">
            <a:srgbClr val="FFFFFF"/>
          </a:fillRef>
          <a:effectRef idx="0">
            <a:srgbClr val="FFFFFF"/>
          </a:effectRef>
          <a:fontRef idx="minor">
            <a:schemeClr val="tx1"/>
          </a:fontRef>
        </p:style>
      </p:cxnSp>
      <p:pic>
        <p:nvPicPr>
          <p:cNvPr id="2" name="图片 1"/>
          <p:cNvPicPr>
            <a:picLocks noChangeAspect="1"/>
          </p:cNvPicPr>
          <p:nvPr/>
        </p:nvPicPr>
        <p:blipFill>
          <a:blip r:embed="rId2"/>
          <a:stretch>
            <a:fillRect/>
          </a:stretch>
        </p:blipFill>
        <p:spPr>
          <a:xfrm>
            <a:off x="3983355" y="3532505"/>
            <a:ext cx="4562475" cy="2816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电机控制器基本组成与原理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417320" y="1850390"/>
            <a:ext cx="9201785" cy="133794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纯电动汽车的电机控制器主要由壳体、高低压连接器、电子控制元件、电气控制元件、电气功率元件等组成。其中电气功率元件主要为</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（绝缘栅双极型晶体管）集成功率模块，</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是电气控制器的关键零部件。</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290576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一、电机控制器组成</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3912870" y="3292475"/>
            <a:ext cx="3606800" cy="3000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7891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66800" y="2987040"/>
            <a:ext cx="822325" cy="567055"/>
          </a:xfrm>
          <a:prstGeom prst="rect">
            <a:avLst/>
          </a:prstGeom>
        </p:spPr>
        <p:txBody>
          <a:bodyPr wrap="square">
            <a:noAutofit/>
          </a:bodyPr>
          <a:p>
            <a:pPr indent="0" algn="just" fontAlgn="auto">
              <a:lnSpc>
                <a:spcPts val="2000"/>
              </a:lnSpc>
            </a:pPr>
            <a:r>
              <a:rPr lang="en-US" altLang="zh-CN" b="1">
                <a:solidFill>
                  <a:schemeClr val="tx1">
                    <a:lumMod val="85000"/>
                    <a:lumOff val="15000"/>
                  </a:schemeClr>
                </a:solidFill>
                <a:latin typeface="微软雅黑" panose="020B0503020204020204" pitchFamily="34" charset="-122"/>
                <a:ea typeface="微软雅黑" panose="020B0503020204020204" pitchFamily="34" charset="-122"/>
              </a:rPr>
              <a:t>IGBT</a:t>
            </a:r>
            <a:endParaRPr lang="en-US" altLang="zh-CN" b="1">
              <a:solidFill>
                <a:schemeClr val="tx1">
                  <a:lumMod val="85000"/>
                  <a:lumOff val="15000"/>
                </a:schemeClr>
              </a:solidFill>
              <a:latin typeface="微软雅黑" panose="020B0503020204020204" pitchFamily="34" charset="-122"/>
              <a:ea typeface="微软雅黑" panose="020B0503020204020204" pitchFamily="34" charset="-122"/>
            </a:endParaRPr>
          </a:p>
          <a:p>
            <a:pPr indent="0" algn="just" fontAlgn="auto">
              <a:lnSpc>
                <a:spcPts val="2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模块</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2"/>
            </p:custDataLst>
          </p:nvPr>
        </p:nvSpPr>
        <p:spPr>
          <a:xfrm>
            <a:off x="2221230" y="2852420"/>
            <a:ext cx="4573270" cy="836295"/>
          </a:xfrm>
          <a:prstGeom prst="rect">
            <a:avLst/>
          </a:prstGeom>
        </p:spPr>
        <p:txBody>
          <a:bodyPr wrap="square">
            <a:noAutofit/>
          </a:bodyPr>
          <a:p>
            <a:pPr indent="0" algn="just" fontAlgn="auto">
              <a:lnSpc>
                <a:spcPct val="150000"/>
              </a:lnSpc>
            </a:pP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模块常被称为电机控制器中的</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逆变模块</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主要部件是绝缘栅双极型晶体管</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custDataLst>
              <p:tags r:id="rId3"/>
            </p:custDataLst>
          </p:nvPr>
        </p:nvCxnSpPr>
        <p:spPr>
          <a:xfrm>
            <a:off x="2300605" y="2743200"/>
            <a:ext cx="4494530" cy="0"/>
          </a:xfrm>
          <a:prstGeom prst="line">
            <a:avLst/>
          </a:prstGeom>
        </p:spPr>
        <p:style>
          <a:lnRef idx="2">
            <a:schemeClr val="accent1"/>
          </a:lnRef>
          <a:fillRef idx="0">
            <a:srgbClr val="FFFFFF"/>
          </a:fillRef>
          <a:effectRef idx="0">
            <a:srgbClr val="FFFFFF"/>
          </a:effectRef>
          <a:fontRef idx="minor">
            <a:schemeClr val="tx1"/>
          </a:fontRef>
        </p:style>
      </p:cxnSp>
      <p:cxnSp>
        <p:nvCxnSpPr>
          <p:cNvPr id="8" name="直接连接符 7"/>
          <p:cNvCxnSpPr/>
          <p:nvPr>
            <p:custDataLst>
              <p:tags r:id="rId4"/>
            </p:custDataLst>
          </p:nvPr>
        </p:nvCxnSpPr>
        <p:spPr>
          <a:xfrm>
            <a:off x="2300605" y="3816985"/>
            <a:ext cx="8702040" cy="0"/>
          </a:xfrm>
          <a:prstGeom prst="line">
            <a:avLst/>
          </a:prstGeom>
        </p:spPr>
        <p:style>
          <a:lnRef idx="2">
            <a:schemeClr val="accent1"/>
          </a:lnRef>
          <a:fillRef idx="0">
            <a:srgbClr val="FFFFFF"/>
          </a:fillRef>
          <a:effectRef idx="0">
            <a:srgbClr val="FFFFFF"/>
          </a:effectRef>
          <a:fontRef idx="minor">
            <a:schemeClr val="tx1"/>
          </a:fontRef>
        </p:style>
      </p:cxnSp>
      <p:sp>
        <p:nvSpPr>
          <p:cNvPr id="6" name="文本框 5"/>
          <p:cNvSpPr txBox="1"/>
          <p:nvPr/>
        </p:nvSpPr>
        <p:spPr>
          <a:xfrm>
            <a:off x="1003300" y="4360545"/>
            <a:ext cx="1240790" cy="567055"/>
          </a:xfrm>
          <a:prstGeom prst="rect">
            <a:avLst/>
          </a:prstGeom>
        </p:spPr>
        <p:txBody>
          <a:bodyPr wrap="square">
            <a:noAutofit/>
          </a:bodyPr>
          <a:p>
            <a:pPr indent="0" algn="l" fontAlgn="auto">
              <a:lnSpc>
                <a:spcPts val="2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大容量</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a:p>
            <a:pPr indent="0" algn="l" fontAlgn="auto">
              <a:lnSpc>
                <a:spcPts val="2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薄膜电容</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9" name="组合 8"/>
          <p:cNvGrpSpPr/>
          <p:nvPr>
            <p:custDataLst>
              <p:tags r:id="rId5"/>
            </p:custDataLst>
          </p:nvPr>
        </p:nvGrpSpPr>
        <p:grpSpPr>
          <a:xfrm>
            <a:off x="2221009" y="4265462"/>
            <a:ext cx="8781398" cy="1138388"/>
            <a:chOff x="3373" y="3518"/>
            <a:chExt cx="13939" cy="1807"/>
          </a:xfrm>
        </p:grpSpPr>
        <p:sp>
          <p:nvSpPr>
            <p:cNvPr id="10" name="文本框 9"/>
            <p:cNvSpPr txBox="1"/>
            <p:nvPr>
              <p:custDataLst>
                <p:tags r:id="rId6"/>
              </p:custDataLst>
            </p:nvPr>
          </p:nvSpPr>
          <p:spPr>
            <a:xfrm>
              <a:off x="3373" y="3692"/>
              <a:ext cx="13440" cy="1459"/>
            </a:xfrm>
            <a:prstGeom prst="rect">
              <a:avLst/>
            </a:prstGeom>
          </p:spPr>
          <p:txBody>
            <a:bodyPr wrap="square">
              <a:noAutofit/>
            </a:bodyPr>
            <a:p>
              <a:pPr indent="0" algn="just"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在电机控制器中，电池包的直流电作为输入电源，</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需要通过直流母线与电机控制器连接，</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该方式叫直流支撑。其中的电容我们称之为母线电容或者支撑电容。</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custDataLst>
                <p:tags r:id="rId7"/>
              </p:custDataLst>
            </p:nvPr>
          </p:nvCxnSpPr>
          <p:spPr>
            <a:xfrm>
              <a:off x="3499" y="3518"/>
              <a:ext cx="13813" cy="0"/>
            </a:xfrm>
            <a:prstGeom prst="line">
              <a:avLst/>
            </a:prstGeom>
          </p:spPr>
          <p:style>
            <a:lnRef idx="2">
              <a:schemeClr val="accent1"/>
            </a:lnRef>
            <a:fillRef idx="0">
              <a:srgbClr val="FFFFFF"/>
            </a:fillRef>
            <a:effectRef idx="0">
              <a:srgbClr val="FFFFFF"/>
            </a:effectRef>
            <a:fontRef idx="minor">
              <a:schemeClr val="tx1"/>
            </a:fontRef>
          </p:style>
        </p:cxnSp>
        <p:cxnSp>
          <p:nvCxnSpPr>
            <p:cNvPr id="12" name="直接连接符 11"/>
            <p:cNvCxnSpPr/>
            <p:nvPr>
              <p:custDataLst>
                <p:tags r:id="rId8"/>
              </p:custDataLst>
            </p:nvPr>
          </p:nvCxnSpPr>
          <p:spPr>
            <a:xfrm>
              <a:off x="3499" y="5325"/>
              <a:ext cx="13798" cy="0"/>
            </a:xfrm>
            <a:prstGeom prst="line">
              <a:avLst/>
            </a:prstGeom>
          </p:spPr>
          <p:style>
            <a:lnRef idx="2">
              <a:schemeClr val="accent1"/>
            </a:lnRef>
            <a:fillRef idx="0">
              <a:srgbClr val="FFFFFF"/>
            </a:fillRef>
            <a:effectRef idx="0">
              <a:srgbClr val="FFFFFF"/>
            </a:effectRef>
            <a:fontRef idx="minor">
              <a:schemeClr val="tx1"/>
            </a:fontRef>
          </p:style>
        </p:cxnSp>
      </p:grpSp>
      <p:pic>
        <p:nvPicPr>
          <p:cNvPr id="13" name="图片 12"/>
          <p:cNvPicPr>
            <a:picLocks noChangeAspect="1"/>
          </p:cNvPicPr>
          <p:nvPr/>
        </p:nvPicPr>
        <p:blipFill>
          <a:blip r:embed="rId9"/>
          <a:stretch>
            <a:fillRect/>
          </a:stretch>
        </p:blipFill>
        <p:spPr>
          <a:xfrm>
            <a:off x="6873240" y="1292225"/>
            <a:ext cx="4417695" cy="2396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1163320" y="3176270"/>
            <a:ext cx="9622790" cy="257429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2"/>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7891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66800" y="2042795"/>
            <a:ext cx="3392170" cy="567055"/>
          </a:xfrm>
          <a:prstGeom prst="rect">
            <a:avLst/>
          </a:prstGeom>
        </p:spPr>
        <p:txBody>
          <a:bodyPr wrap="square">
            <a:noAutofit/>
          </a:bodyPr>
          <a:p>
            <a:pPr indent="0" algn="l" fontAlgn="auto">
              <a:lnSpc>
                <a:spcPts val="2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主动泄放和被动泄放模块</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3"/>
            </p:custDataLst>
          </p:nvPr>
        </p:nvSpPr>
        <p:spPr>
          <a:xfrm>
            <a:off x="1066800" y="2348865"/>
            <a:ext cx="7106920" cy="506730"/>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主动泄放模块和被动泄放模块就是一种紧急情况下的高压安全措施。</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470660" y="3686175"/>
            <a:ext cx="1439545" cy="95885"/>
          </a:xfrm>
          <a:prstGeom prst="rect">
            <a:avLst/>
          </a:prstGeom>
          <a:solidFill>
            <a:schemeClr val="accent1">
              <a:alpha val="2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custDataLst>
              <p:tags r:id="rId4"/>
            </p:custDataLst>
          </p:nvPr>
        </p:nvSpPr>
        <p:spPr>
          <a:xfrm>
            <a:off x="1419225" y="3368675"/>
            <a:ext cx="1358900" cy="463550"/>
          </a:xfrm>
          <a:prstGeom prst="rect">
            <a:avLst/>
          </a:prstGeom>
        </p:spPr>
        <p:txBody>
          <a:bodyPr wrap="square">
            <a:noAutofit/>
          </a:bodyPr>
          <a:p>
            <a:r>
              <a:rPr lang="zh-CN" altLang="en-US" sz="2000" b="1">
                <a:solidFill>
                  <a:schemeClr val="accent1"/>
                </a:solidFill>
                <a:latin typeface="微软雅黑" panose="020B0503020204020204" pitchFamily="34" charset="-122"/>
                <a:ea typeface="微软雅黑" panose="020B0503020204020204" pitchFamily="34" charset="-122"/>
              </a:rPr>
              <a:t>具体要求：</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419225" y="3895725"/>
            <a:ext cx="9030970" cy="1753235"/>
          </a:xfrm>
          <a:prstGeom prst="rect">
            <a:avLst/>
          </a:prstGeom>
          <a:noFill/>
        </p:spPr>
        <p:txBody>
          <a:bodyPr wrap="square" rtlCol="0" anchor="t">
            <a:sp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紧急情况下，如发生碰撞、短路等情况，以及车辆下电时，都会有高压下电，而电机控制器中有大容量薄膜电容等储能装置，在</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BMS</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控制高压下电以后，内部仍存在高压电，为防止人员触电伤害，需将电机控制器中的高压电容内残余的高压电泄放直至降低至</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60V</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以下。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7891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66800" y="2207260"/>
            <a:ext cx="3392170" cy="567055"/>
          </a:xfrm>
          <a:prstGeom prst="rect">
            <a:avLst/>
          </a:prstGeom>
        </p:spPr>
        <p:txBody>
          <a:bodyPr wrap="square">
            <a:noAutofit/>
          </a:bodyPr>
          <a:p>
            <a:pPr indent="0" algn="l" fontAlgn="auto">
              <a:lnSpc>
                <a:spcPts val="2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电流传感器</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2"/>
            </p:custDataLst>
          </p:nvPr>
        </p:nvSpPr>
        <p:spPr>
          <a:xfrm>
            <a:off x="1066800" y="2513330"/>
            <a:ext cx="4217035" cy="1562735"/>
          </a:xfrm>
          <a:prstGeom prst="rect">
            <a:avLst/>
          </a:prstGeom>
        </p:spPr>
        <p:txBody>
          <a:bodyPr wrap="square">
            <a:noAutofit/>
          </a:bodyPr>
          <a:p>
            <a:pPr indent="0" algn="just"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2019</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款比亚迪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电机控制器中配有霍尔电流传感器，它用来检测电机控制器输出三相交流电的输出电流。</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a:stretch>
            <a:fillRect/>
          </a:stretch>
        </p:blipFill>
        <p:spPr>
          <a:xfrm>
            <a:off x="5631180" y="2053590"/>
            <a:ext cx="5333365" cy="2360930"/>
          </a:xfrm>
          <a:prstGeom prst="rect">
            <a:avLst/>
          </a:prstGeom>
        </p:spPr>
      </p:pic>
      <p:sp>
        <p:nvSpPr>
          <p:cNvPr id="8" name="文本框 7"/>
          <p:cNvSpPr txBox="1"/>
          <p:nvPr/>
        </p:nvSpPr>
        <p:spPr>
          <a:xfrm>
            <a:off x="1066800" y="4537075"/>
            <a:ext cx="3392170" cy="567055"/>
          </a:xfrm>
          <a:prstGeom prst="rect">
            <a:avLst/>
          </a:prstGeom>
        </p:spPr>
        <p:txBody>
          <a:bodyPr wrap="square">
            <a:noAutofit/>
          </a:bodyPr>
          <a:p>
            <a:pPr indent="0" algn="l" fontAlgn="auto">
              <a:lnSpc>
                <a:spcPts val="2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温度传感器</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4"/>
            </p:custDataLst>
          </p:nvPr>
        </p:nvSpPr>
        <p:spPr>
          <a:xfrm>
            <a:off x="1066800" y="4843145"/>
            <a:ext cx="10572750" cy="794385"/>
          </a:xfrm>
          <a:prstGeom prst="rect">
            <a:avLst/>
          </a:prstGeom>
        </p:spPr>
        <p:txBody>
          <a:bodyPr wrap="square">
            <a:noAutofit/>
          </a:bodyPr>
          <a:p>
            <a:pPr indent="0" algn="just"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控制模块有多个热敏电阻式温度传感器，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用于检测</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控制模块的工作温度。</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7891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992505" y="3009265"/>
            <a:ext cx="10401300" cy="1791970"/>
          </a:xfrm>
          <a:prstGeom prst="rect">
            <a:avLst/>
          </a:prstGeom>
        </p:spPr>
        <p:txBody>
          <a:bodyPr wrap="square">
            <a:noAutofit/>
          </a:bodyPr>
          <a:p>
            <a:pPr indent="0" algn="just"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2019</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款比亚迪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的电机控制器是独立结构，主要用于</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驱动电机的工作状态监测、控制以及与整车控制器之间的信息交互</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。其电机控制器、驱动电机、主减速器集成在一起构成电驱动总成。其中电机控制高压线束采用内部连接，外部直接提供高压直流电，</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这种设计大大节省了线束成本，</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代表了电动化汽车动力总成的主流发展方向。</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39165" y="219964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结构特点</a:t>
            </a:r>
            <a:endParaRPr lang="en-US" altLang="zh-CN" sz="2000" b="1">
              <a:solidFill>
                <a:schemeClr val="accent1"/>
              </a:solidFill>
              <a:latin typeface="微软雅黑" panose="020B0503020204020204" pitchFamily="34" charset="-122"/>
              <a:ea typeface="微软雅黑" panose="020B0503020204020204" pitchFamily="34" charset="-122"/>
            </a:endParaRPr>
          </a:p>
        </p:txBody>
      </p:sp>
      <p:cxnSp>
        <p:nvCxnSpPr>
          <p:cNvPr id="2" name="直接连接符 1"/>
          <p:cNvCxnSpPr/>
          <p:nvPr/>
        </p:nvCxnSpPr>
        <p:spPr>
          <a:xfrm>
            <a:off x="1124585" y="2893695"/>
            <a:ext cx="10252710" cy="0"/>
          </a:xfrm>
          <a:prstGeom prst="line">
            <a:avLst/>
          </a:prstGeom>
        </p:spPr>
        <p:style>
          <a:lnRef idx="2">
            <a:schemeClr val="accent1"/>
          </a:lnRef>
          <a:fillRef idx="0">
            <a:srgbClr val="FFFFFF"/>
          </a:fillRef>
          <a:effectRef idx="0">
            <a:srgbClr val="FFFFFF"/>
          </a:effectRef>
          <a:fontRef idx="minor">
            <a:schemeClr val="tx1"/>
          </a:fontRef>
        </p:style>
      </p:cxnSp>
      <p:cxnSp>
        <p:nvCxnSpPr>
          <p:cNvPr id="7" name="直接连接符 6"/>
          <p:cNvCxnSpPr/>
          <p:nvPr/>
        </p:nvCxnSpPr>
        <p:spPr>
          <a:xfrm>
            <a:off x="1124585" y="4975860"/>
            <a:ext cx="10252710" cy="0"/>
          </a:xfrm>
          <a:prstGeom prst="line">
            <a:avLst/>
          </a:prstGeom>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51574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二、非独立结构式电机控制器结构及特点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992505" y="2680335"/>
            <a:ext cx="4748530" cy="1527175"/>
          </a:xfrm>
          <a:prstGeom prst="rect">
            <a:avLst/>
          </a:prstGeom>
        </p:spPr>
        <p:txBody>
          <a:bodyPr wrap="square">
            <a:noAutofit/>
          </a:bodyPr>
          <a:p>
            <a:pPr indent="0" algn="just"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2018</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款比亚迪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的电机控制器位于安装在车辆的前舱内的高压电控总成内部。图所示为比亚迪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高压电控总成的位置。</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39165" y="219964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安装位置</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6096635" y="1995805"/>
            <a:ext cx="4897120" cy="3442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51574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二、非独立结构式电机控制器结构及特点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992505" y="2484755"/>
            <a:ext cx="10310495" cy="1228090"/>
          </a:xfrm>
          <a:prstGeom prst="rect">
            <a:avLst/>
          </a:prstGeom>
        </p:spPr>
        <p:txBody>
          <a:bodyPr wrap="square">
            <a:noAutofit/>
          </a:bodyPr>
          <a:p>
            <a:pPr indent="0" algn="just"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2018</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款的比亚迪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电机控制器是高压电控总成的一部分，</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与电机控制器功能相关的外部高压接口有电池包高压直流输入接口</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直流母线正极接口、直流母线负极接口</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和电机控制器三相交流电输出接口</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驱动电机三相交流电输入接口</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39165" y="201295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964940" y="204343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电机控制器外部结构</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1477010" y="4021455"/>
            <a:ext cx="5007610" cy="1985645"/>
          </a:xfrm>
          <a:prstGeom prst="rect">
            <a:avLst/>
          </a:prstGeom>
        </p:spPr>
      </p:pic>
      <p:pic>
        <p:nvPicPr>
          <p:cNvPr id="4" name="图片 3"/>
          <p:cNvPicPr>
            <a:picLocks noChangeAspect="1"/>
          </p:cNvPicPr>
          <p:nvPr/>
        </p:nvPicPr>
        <p:blipFill>
          <a:blip r:embed="rId3"/>
          <a:stretch>
            <a:fillRect/>
          </a:stretch>
        </p:blipFill>
        <p:spPr>
          <a:xfrm>
            <a:off x="6912610" y="3785870"/>
            <a:ext cx="3896995" cy="2456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51574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二、非独立结构式电机控制器结构及特点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992505" y="3149600"/>
            <a:ext cx="4073525" cy="2069465"/>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高压电控总成是将纯电动汽车的双向交流逆变式电机控制器</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(VTOG)</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、车载充电器</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(OBC)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、高压配电箱和</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DC-DC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转换器这</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个高压电控装置合为一体。</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39165" y="201295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057275" y="267843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电机控制内部结构</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5461635" y="2821940"/>
            <a:ext cx="5335270" cy="21285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51574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二、非独立结构式电机控制器结构及特点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992505" y="3046730"/>
            <a:ext cx="4073525" cy="2681605"/>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这种结构形式的非独立结构的电机控制器，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主要由大容量薄膜电容</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(660μF</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母线电容总成、</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70μF</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25μF)</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VTOG</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控制板、</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模块</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驱动板和</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、三相交流输出霍尔电流传感器、</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VTOG</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电源电路板等组成。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39165" y="201295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057275" y="267843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电机控制内部结构</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5228590" y="2289175"/>
            <a:ext cx="6279515" cy="34994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51574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二、非独立结构式电机控制器结构及特点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196850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95680" y="2419350"/>
            <a:ext cx="3392170" cy="567055"/>
          </a:xfrm>
          <a:prstGeom prst="rect">
            <a:avLst/>
          </a:prstGeom>
        </p:spPr>
        <p:txBody>
          <a:bodyPr wrap="square">
            <a:noAutofit/>
          </a:bodyPr>
          <a:p>
            <a:pPr indent="0" algn="l" fontAlgn="auto">
              <a:lnSpc>
                <a:spcPts val="2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电机控制模块</a:t>
            </a:r>
            <a:r>
              <a:rPr lang="en-US" altLang="zh-CN" b="1">
                <a:solidFill>
                  <a:schemeClr val="tx1">
                    <a:lumMod val="85000"/>
                    <a:lumOff val="15000"/>
                  </a:schemeClr>
                </a:solidFill>
                <a:latin typeface="微软雅黑" panose="020B0503020204020204" pitchFamily="34" charset="-122"/>
                <a:ea typeface="微软雅黑" panose="020B0503020204020204" pitchFamily="34" charset="-122"/>
              </a:rPr>
              <a:t> VTOG</a:t>
            </a:r>
            <a:endParaRPr lang="en-US" altLang="zh-CN"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2"/>
            </p:custDataLst>
          </p:nvPr>
        </p:nvSpPr>
        <p:spPr>
          <a:xfrm>
            <a:off x="1261110" y="2805430"/>
            <a:ext cx="10512425" cy="511810"/>
          </a:xfrm>
          <a:prstGeom prst="rect">
            <a:avLst/>
          </a:prstGeom>
        </p:spPr>
        <p:txBody>
          <a:bodyPr wrap="square">
            <a:noAutofit/>
          </a:bodyPr>
          <a:p>
            <a:pPr indent="0" algn="just"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2019</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款比亚迪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电机控制器中配有霍尔电流传感器，用来检测电机控制器输出三相交流电的输出电流。</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a:stretch>
            <a:fillRect/>
          </a:stretch>
        </p:blipFill>
        <p:spPr>
          <a:xfrm>
            <a:off x="1574165" y="3574415"/>
            <a:ext cx="4387215" cy="2354580"/>
          </a:xfrm>
          <a:prstGeom prst="rect">
            <a:avLst/>
          </a:prstGeom>
        </p:spPr>
      </p:pic>
      <p:pic>
        <p:nvPicPr>
          <p:cNvPr id="7" name="图片 6"/>
          <p:cNvPicPr>
            <a:picLocks noChangeAspect="1"/>
          </p:cNvPicPr>
          <p:nvPr/>
        </p:nvPicPr>
        <p:blipFill>
          <a:blip r:embed="rId4"/>
          <a:stretch>
            <a:fillRect/>
          </a:stretch>
        </p:blipFill>
        <p:spPr>
          <a:xfrm>
            <a:off x="7056755" y="3481070"/>
            <a:ext cx="3335655" cy="2760980"/>
          </a:xfrm>
          <a:prstGeom prst="rect">
            <a:avLst/>
          </a:prstGeom>
        </p:spPr>
      </p:pic>
      <p:sp>
        <p:nvSpPr>
          <p:cNvPr id="8" name="矩形 7"/>
          <p:cNvSpPr/>
          <p:nvPr/>
        </p:nvSpPr>
        <p:spPr>
          <a:xfrm>
            <a:off x="1073150" y="2848610"/>
            <a:ext cx="10700385" cy="580390"/>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51574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二、非独立结构式电机控制器结构及特点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1295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95680" y="2902585"/>
            <a:ext cx="2148205" cy="412115"/>
          </a:xfrm>
          <a:prstGeom prst="rect">
            <a:avLst/>
          </a:prstGeom>
        </p:spPr>
        <p:txBody>
          <a:bodyPr wrap="square">
            <a:noAutofit/>
          </a:bodyPr>
          <a:p>
            <a:pPr indent="0" algn="l" fontAlgn="auto">
              <a:lnSpc>
                <a:spcPts val="2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大容量薄膜电容</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2"/>
            </p:custDataLst>
          </p:nvPr>
        </p:nvSpPr>
        <p:spPr>
          <a:xfrm>
            <a:off x="1201420" y="3314700"/>
            <a:ext cx="4201795" cy="1581150"/>
          </a:xfrm>
          <a:prstGeom prst="rect">
            <a:avLst/>
          </a:prstGeom>
        </p:spPr>
        <p:txBody>
          <a:bodyPr wrap="square">
            <a:noAutofit/>
          </a:bodyPr>
          <a:p>
            <a:pPr indent="0" algn="just"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2018</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款比亚迪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的电机控制器内部高压电路中的母线电容使用的是大容量薄膜电容。</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6012180" y="2125345"/>
            <a:ext cx="4877435" cy="3300095"/>
          </a:xfrm>
          <a:prstGeom prst="rect">
            <a:avLst/>
          </a:prstGeom>
        </p:spPr>
      </p:pic>
      <p:sp>
        <p:nvSpPr>
          <p:cNvPr id="8" name="矩形 7"/>
          <p:cNvSpPr/>
          <p:nvPr/>
        </p:nvSpPr>
        <p:spPr>
          <a:xfrm>
            <a:off x="1050290" y="3314700"/>
            <a:ext cx="4693920" cy="1581150"/>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电机控制器基本组成与原理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90576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一、电机控制器组成</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393190" y="2615565"/>
            <a:ext cx="4076065" cy="230060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电机控制器的壳体主要用于支撑各电子控制元件、电气控制元件、电气功率元件及连接器，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并提供密闭的防尘防水空间保护各电子控制元件、电气控制元件、</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电气功率元件。</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146165" y="2125345"/>
            <a:ext cx="3925570" cy="3274695"/>
          </a:xfrm>
          <a:prstGeom prst="rect">
            <a:avLst/>
          </a:prstGeom>
        </p:spPr>
      </p:pic>
      <p:sp>
        <p:nvSpPr>
          <p:cNvPr id="30" name="文本框 29"/>
          <p:cNvSpPr txBox="1"/>
          <p:nvPr/>
        </p:nvSpPr>
        <p:spPr>
          <a:xfrm>
            <a:off x="1393190" y="2125345"/>
            <a:ext cx="179514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壳体</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51574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二、非独立结构式电机控制器结构及特点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1295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95680" y="2902585"/>
            <a:ext cx="2148205" cy="412115"/>
          </a:xfrm>
          <a:prstGeom prst="rect">
            <a:avLst/>
          </a:prstGeom>
        </p:spPr>
        <p:txBody>
          <a:bodyPr wrap="square">
            <a:noAutofit/>
          </a:bodyPr>
          <a:p>
            <a:pPr indent="0" algn="l" fontAlgn="auto">
              <a:lnSpc>
                <a:spcPts val="2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霍尔电流传感器</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2"/>
            </p:custDataLst>
          </p:nvPr>
        </p:nvSpPr>
        <p:spPr>
          <a:xfrm>
            <a:off x="1196975" y="3314700"/>
            <a:ext cx="5362575" cy="968375"/>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高压电控总成中采用了霍尔电流传感器来检测电流。为检测电流方向，</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有的采用了正、负电源供电。</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a:stretch>
            <a:fillRect/>
          </a:stretch>
        </p:blipFill>
        <p:spPr>
          <a:xfrm>
            <a:off x="6690360" y="1583690"/>
            <a:ext cx="3275330" cy="3953510"/>
          </a:xfrm>
          <a:prstGeom prst="rect">
            <a:avLst/>
          </a:prstGeom>
        </p:spPr>
      </p:pic>
      <p:sp>
        <p:nvSpPr>
          <p:cNvPr id="7" name="矩形 6"/>
          <p:cNvSpPr/>
          <p:nvPr/>
        </p:nvSpPr>
        <p:spPr>
          <a:xfrm>
            <a:off x="1050290" y="3314700"/>
            <a:ext cx="5983605" cy="116141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51574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二、非独立结构式电机控制器结构及特点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1295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95680" y="2656840"/>
            <a:ext cx="4992370" cy="412115"/>
          </a:xfrm>
          <a:prstGeom prst="rect">
            <a:avLst/>
          </a:prstGeom>
        </p:spPr>
        <p:txBody>
          <a:bodyPr wrap="square">
            <a:noAutofit/>
          </a:bodyPr>
          <a:p>
            <a:pPr indent="0" algn="l" fontAlgn="auto">
              <a:lnSpc>
                <a:spcPts val="2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主动泄放模块和被动泄放模块</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2"/>
            </p:custDataLst>
          </p:nvPr>
        </p:nvSpPr>
        <p:spPr>
          <a:xfrm>
            <a:off x="1180465" y="3131185"/>
            <a:ext cx="8564245" cy="1581150"/>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为确保车辆安全，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电机控制器内部同样设有主动泄放模块和被动泄放模块，这样确保车辆高压下电或碰撞下电时，</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能迅速将车辆高压电路中高压电在规定的时间内泄放到</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60V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以下。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050290" y="3123565"/>
            <a:ext cx="8846185" cy="1526540"/>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51574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二、非独立结构式电机控制器结构及特点</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1295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结构特点</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92505" y="3009265"/>
            <a:ext cx="10401300" cy="1791970"/>
          </a:xfrm>
          <a:prstGeom prst="rect">
            <a:avLst/>
          </a:prstGeom>
        </p:spPr>
        <p:txBody>
          <a:bodyPr wrap="square">
            <a:noAutofit/>
          </a:bodyPr>
          <a:p>
            <a:pPr indent="0" algn="just"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2018</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款比亚迪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的</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电机控制器不是独立结构，它由集成在高压电控总成内部的几个部件组成</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。从电机控制器功能来看，电机控制器内部的电机控制模块</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VTOG</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、大容量薄膜电容和电流传感器是分别独立安装在高压电控总成内部的合适位置的，所以，高压电控总成内非独立结构式电机控制器的功能组件是完整的，</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但是它们是分散布置在高压电控总成内部的。</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 name="直接连接符 1"/>
          <p:cNvCxnSpPr/>
          <p:nvPr/>
        </p:nvCxnSpPr>
        <p:spPr>
          <a:xfrm>
            <a:off x="1124585" y="2893695"/>
            <a:ext cx="10252710" cy="0"/>
          </a:xfrm>
          <a:prstGeom prst="line">
            <a:avLst/>
          </a:prstGeom>
        </p:spPr>
        <p:style>
          <a:lnRef idx="2">
            <a:schemeClr val="accent1"/>
          </a:lnRef>
          <a:fillRef idx="0">
            <a:srgbClr val="FFFFFF"/>
          </a:fillRef>
          <a:effectRef idx="0">
            <a:srgbClr val="FFFFFF"/>
          </a:effectRef>
          <a:fontRef idx="minor">
            <a:schemeClr val="tx1"/>
          </a:fontRef>
        </p:style>
      </p:cxnSp>
      <p:cxnSp>
        <p:nvCxnSpPr>
          <p:cNvPr id="7" name="直接连接符 6"/>
          <p:cNvCxnSpPr/>
          <p:nvPr/>
        </p:nvCxnSpPr>
        <p:spPr>
          <a:xfrm>
            <a:off x="1124585" y="4975860"/>
            <a:ext cx="10252710" cy="0"/>
          </a:xfrm>
          <a:prstGeom prst="line">
            <a:avLst/>
          </a:prstGeom>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91604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三、典型电机控制器控制原理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custDataLst>
              <p:tags r:id="rId2"/>
            </p:custDataLst>
          </p:nvPr>
        </p:nvSpPr>
        <p:spPr>
          <a:xfrm>
            <a:off x="1091565" y="2226945"/>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驱动控制</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custDataLst>
              <p:tags r:id="rId3"/>
            </p:custDataLst>
          </p:nvPr>
        </p:nvSpPr>
        <p:spPr>
          <a:xfrm>
            <a:off x="1026160" y="2732405"/>
            <a:ext cx="4091305" cy="3126740"/>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的电机控制器在驱动控制时有如下功能：车辆前进时驱动控制，</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高压输出电压控制、电流控制、限功率和限转矩控制</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在电压跌落、过电流、过温、</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IPM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过温、</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过温保护实施</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、电控系统防盗、能量回馈控制、主动泄放、被动泄放控制等功能。</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6571615" y="2226945"/>
            <a:ext cx="4213860"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充电控制</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custDataLst>
              <p:tags r:id="rId5"/>
            </p:custDataLst>
          </p:nvPr>
        </p:nvSpPr>
        <p:spPr>
          <a:xfrm>
            <a:off x="6459220" y="2732405"/>
            <a:ext cx="4446905" cy="3126740"/>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的电机控制器在充电控制时有如下功能：交直流转换，双向充放电控制，自动识别单相、三相相序，根据充电电流控制充电方式，根据充电设备识别充电功率，根据车辆或其他设备请求信号控制车辆对外放电，断电重启充电，</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CAN</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通信，故障处理记录，</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在线</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CAN</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编写及自检等。</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80987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四、电机控制器检测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1295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电机控制器基本检查</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1228090" y="2463800"/>
            <a:ext cx="9528175" cy="1010285"/>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检查电机控制器各插接器，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确认插件是否连接到位，是否有退针现象，</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若有应及时插接到位。</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8" name="ïŝ1îďè"/>
          <p:cNvSpPr/>
          <p:nvPr>
            <p:custDataLst>
              <p:tags r:id="rId3"/>
            </p:custDataLst>
          </p:nvPr>
        </p:nvSpPr>
        <p:spPr>
          <a:xfrm>
            <a:off x="1038860" y="2659380"/>
            <a:ext cx="189230" cy="189230"/>
          </a:xfrm>
          <a:prstGeom prst="ellipse">
            <a:avLst/>
          </a:prstGeom>
          <a:gradFill>
            <a:gsLst>
              <a:gs pos="5000">
                <a:schemeClr val="accent1"/>
              </a:gs>
              <a:gs pos="100000">
                <a:schemeClr val="accent2"/>
              </a:gs>
            </a:gsLst>
            <a:lin ang="2700000" scaled="0"/>
          </a:gradFill>
          <a:ln w="12700" cap="rnd" cmpd="sng" algn="ctr">
            <a:noFill/>
            <a:prstDash val="solid"/>
            <a:round/>
          </a:ln>
          <a:effectLst/>
        </p:spPr>
        <p:txBody>
          <a:bodyPr rot="0" spcFirstLastPara="0" vert="horz" wrap="square" lIns="91440" tIns="45720" rIns="91440" bIns="45720" numCol="1" spcCol="0" rtlCol="0" fromWordArt="0" anchor="ctr" anchorCtr="0" forceAA="0" compatLnSpc="1">
            <a:normAutofit fontScale="3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文本框 6"/>
          <p:cNvSpPr txBox="1"/>
          <p:nvPr>
            <p:custDataLst>
              <p:tags r:id="rId4"/>
            </p:custDataLst>
          </p:nvPr>
        </p:nvSpPr>
        <p:spPr>
          <a:xfrm>
            <a:off x="1228090" y="3189605"/>
            <a:ext cx="9371965" cy="1467485"/>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检查电机控制器各连接线束是否牢靠或破损，</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若发现有破损或者是异常连接状况应立即停止车辆使用，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并将车辆移至厂家指定维修站点。</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ïŝ1îďè"/>
          <p:cNvSpPr/>
          <p:nvPr>
            <p:custDataLst>
              <p:tags r:id="rId5"/>
            </p:custDataLst>
          </p:nvPr>
        </p:nvSpPr>
        <p:spPr>
          <a:xfrm>
            <a:off x="1038860" y="3385185"/>
            <a:ext cx="189230" cy="189230"/>
          </a:xfrm>
          <a:prstGeom prst="ellipse">
            <a:avLst/>
          </a:prstGeom>
          <a:gradFill>
            <a:gsLst>
              <a:gs pos="5000">
                <a:schemeClr val="accent1"/>
              </a:gs>
              <a:gs pos="100000">
                <a:schemeClr val="accent2"/>
              </a:gs>
            </a:gsLst>
            <a:lin ang="2700000" scaled="0"/>
          </a:gradFill>
          <a:ln w="12700" cap="rnd" cmpd="sng" algn="ctr">
            <a:noFill/>
            <a:prstDash val="solid"/>
            <a:round/>
          </a:ln>
          <a:effectLst/>
        </p:spPr>
        <p:txBody>
          <a:bodyPr rot="0" spcFirstLastPara="0" vert="horz" wrap="square" lIns="91440" tIns="45720" rIns="91440" bIns="45720" numCol="1" spcCol="0" rtlCol="0" fromWordArt="0" anchor="ctr" anchorCtr="0" forceAA="0" compatLnSpc="1">
            <a:normAutofit fontScale="3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文本框 8"/>
          <p:cNvSpPr txBox="1"/>
          <p:nvPr>
            <p:custDataLst>
              <p:tags r:id="rId6"/>
            </p:custDataLst>
          </p:nvPr>
        </p:nvSpPr>
        <p:spPr>
          <a:xfrm>
            <a:off x="1228090" y="4333875"/>
            <a:ext cx="9371965" cy="1358265"/>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闻电机控制器的气味，若发现有特殊的油漆味，说明电机内部温度过高；若发现较重的煳味，</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则可能存在烧坏现象。</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ïŝ1îďè"/>
          <p:cNvSpPr/>
          <p:nvPr>
            <p:custDataLst>
              <p:tags r:id="rId7"/>
            </p:custDataLst>
          </p:nvPr>
        </p:nvSpPr>
        <p:spPr>
          <a:xfrm>
            <a:off x="1038860" y="4529455"/>
            <a:ext cx="189230" cy="189230"/>
          </a:xfrm>
          <a:prstGeom prst="ellipse">
            <a:avLst/>
          </a:prstGeom>
          <a:gradFill>
            <a:gsLst>
              <a:gs pos="5000">
                <a:schemeClr val="accent1"/>
              </a:gs>
              <a:gs pos="100000">
                <a:schemeClr val="accent2"/>
              </a:gs>
            </a:gsLst>
            <a:lin ang="2700000" scaled="0"/>
          </a:gradFill>
          <a:ln w="12700" cap="rnd" cmpd="sng" algn="ctr">
            <a:noFill/>
            <a:prstDash val="solid"/>
            <a:round/>
          </a:ln>
          <a:effectLst/>
        </p:spPr>
        <p:txBody>
          <a:bodyPr rot="0" spcFirstLastPara="0" vert="horz" wrap="square" lIns="91440" tIns="45720" rIns="91440" bIns="45720" numCol="1" spcCol="0" rtlCol="0" fromWordArt="0" anchor="ctr" anchorCtr="0" forceAA="0" compatLnSpc="1">
            <a:normAutofit fontScale="3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i="0" u="none" strike="noStrike" kern="1200" cap="none" spc="0" normalizeH="0" baseline="0" noProof="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80987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四、电机控制器检测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1295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电机控制器在线检测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992505" y="2463800"/>
            <a:ext cx="9528175" cy="1010285"/>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在汽车起动以后，连接诊断仪读取电机控制器的相关数据流，</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根据数据流分析电机控制器的工况，</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主要需要读取的数据是电机控制器高压检测完成指标。</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939165" y="364998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电机控制器绝缘检测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3"/>
            </p:custDataLst>
          </p:nvPr>
        </p:nvSpPr>
        <p:spPr>
          <a:xfrm>
            <a:off x="1091565" y="4311015"/>
            <a:ext cx="6217285" cy="368300"/>
          </a:xfrm>
          <a:prstGeom prst="rect">
            <a:avLst/>
          </a:prstGeom>
          <a:solidFill>
            <a:srgbClr val="8AEEBE">
              <a:alpha val="51000"/>
            </a:srgbClr>
          </a:solidFill>
        </p:spPr>
        <p:txBody>
          <a:bodyPr wrap="square" rtlCol="0" anchor="t">
            <a:spAutoFit/>
          </a:bodyPr>
          <a:p>
            <a:pPr algn="l"/>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电机控制器高压输入插接器</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A</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端子绝缘检测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4"/>
            </p:custDataLst>
          </p:nvPr>
        </p:nvSpPr>
        <p:spPr>
          <a:xfrm>
            <a:off x="1091565" y="4858385"/>
            <a:ext cx="6217285" cy="368300"/>
          </a:xfrm>
          <a:prstGeom prst="rect">
            <a:avLst/>
          </a:prstGeom>
          <a:solidFill>
            <a:srgbClr val="8AEEBE">
              <a:alpha val="51000"/>
            </a:srgbClr>
          </a:solidFill>
        </p:spPr>
        <p:txBody>
          <a:bodyPr wrap="square" rtlCol="0" anchor="t">
            <a:spAutoFit/>
          </a:bodyPr>
          <a:p>
            <a:pPr algn="l"/>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电机控制器高压输入插接器</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B</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端子绝缘检测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80987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四、电机控制器检测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12950"/>
            <a:ext cx="434467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电机控制器内电器元件检测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1091565" y="254762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高压接触器检测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995680" y="3145155"/>
            <a:ext cx="3392170" cy="567055"/>
          </a:xfrm>
          <a:prstGeom prst="rect">
            <a:avLst/>
          </a:prstGeom>
        </p:spPr>
        <p:txBody>
          <a:bodyPr wrap="square">
            <a:noAutofit/>
          </a:bodyPr>
          <a:p>
            <a:pPr indent="0" algn="l" fontAlgn="auto">
              <a:lnSpc>
                <a:spcPts val="2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高压接触器基本检查</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3"/>
            </p:custDataLst>
          </p:nvPr>
        </p:nvSpPr>
        <p:spPr>
          <a:xfrm>
            <a:off x="1216660" y="3708400"/>
            <a:ext cx="3935730" cy="1667510"/>
          </a:xfrm>
          <a:prstGeom prst="rect">
            <a:avLst/>
          </a:prstGeom>
        </p:spPr>
        <p:txBody>
          <a:bodyPr wrap="square">
            <a:noAutofit/>
          </a:bodyPr>
          <a:p>
            <a:pPr indent="0" algn="just" fontAlgn="auto">
              <a:lnSpc>
                <a:spcPct val="150000"/>
              </a:lnSpc>
            </a:pP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①</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目视检查高压接触器外壳是否有破损或烧蚀痕迹。</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algn="just" fontAlgn="auto">
              <a:lnSpc>
                <a:spcPct val="150000"/>
              </a:lnSpc>
            </a:pP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②</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目视检查高压接触器插脚是否有烧蚀或断裂。</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073150" y="3574415"/>
            <a:ext cx="4271010" cy="2070100"/>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5678805" y="2322195"/>
            <a:ext cx="3392170" cy="429260"/>
          </a:xfrm>
          <a:prstGeom prst="rect">
            <a:avLst/>
          </a:prstGeom>
        </p:spPr>
        <p:txBody>
          <a:bodyPr wrap="square">
            <a:noAutofit/>
          </a:bodyPr>
          <a:p>
            <a:pPr indent="0" algn="l" fontAlgn="auto">
              <a:lnSpc>
                <a:spcPts val="2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高压接触器静态检测</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4"/>
            </p:custDataLst>
          </p:nvPr>
        </p:nvSpPr>
        <p:spPr>
          <a:xfrm>
            <a:off x="5873115" y="2779395"/>
            <a:ext cx="5041265" cy="2672715"/>
          </a:xfrm>
          <a:prstGeom prst="rect">
            <a:avLst/>
          </a:prstGeom>
        </p:spPr>
        <p:txBody>
          <a:bodyPr wrap="square">
            <a:noAutofit/>
          </a:bodyPr>
          <a:p>
            <a:pPr indent="0" algn="just" fontAlgn="auto">
              <a:lnSpc>
                <a:spcPct val="150000"/>
              </a:lnSpc>
            </a:pP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①</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查看高压接触器针脚或端子，分别找到电磁线圈和高压触点两端的针脚或端子。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algn="just" fontAlgn="auto">
              <a:lnSpc>
                <a:spcPct val="150000"/>
              </a:lnSpc>
            </a:pP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②</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用万用表检测电磁线圈的两个针脚的电阻。</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algn="just" fontAlgn="auto">
              <a:lnSpc>
                <a:spcPct val="150000"/>
              </a:lnSpc>
            </a:pP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③</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用万用表检测高压接触器高压触点的两接线柱或两端子电阻，标准电阻值为</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，若检测值与标准值不符，</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则需要更换新的高压接触器。</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5756275" y="2751455"/>
            <a:ext cx="5231765" cy="289369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80987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四、电机控制器检测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12950"/>
            <a:ext cx="434467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电机控制器内电器元件检测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1091565" y="254762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高压接触器检测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995680" y="3145155"/>
            <a:ext cx="3392170" cy="429260"/>
          </a:xfrm>
          <a:prstGeom prst="rect">
            <a:avLst/>
          </a:prstGeom>
        </p:spPr>
        <p:txBody>
          <a:bodyPr wrap="square">
            <a:noAutofit/>
          </a:bodyPr>
          <a:p>
            <a:pPr indent="0" algn="l" fontAlgn="auto">
              <a:lnSpc>
                <a:spcPts val="2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高压接触器动态检测</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3"/>
            </p:custDataLst>
          </p:nvPr>
        </p:nvSpPr>
        <p:spPr>
          <a:xfrm>
            <a:off x="1216660" y="3708400"/>
            <a:ext cx="9862185" cy="1667510"/>
          </a:xfrm>
          <a:prstGeom prst="rect">
            <a:avLst/>
          </a:prstGeom>
        </p:spPr>
        <p:txBody>
          <a:bodyPr wrap="square">
            <a:noAutofit/>
          </a:bodyPr>
          <a:p>
            <a:pPr indent="0" algn="just" fontAlgn="auto">
              <a:lnSpc>
                <a:spcPct val="150000"/>
              </a:lnSpc>
            </a:pP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①</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将高压接触器电磁线圈针脚分别连接</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12V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电源的正极和负极。</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algn="just" fontAlgn="auto">
              <a:lnSpc>
                <a:spcPct val="150000"/>
              </a:lnSpc>
            </a:pP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②</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在电路闭合的情况下，倾听高压接触器触点是否有</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的闭合的声音，并用万用表接高压接触器的两高压接线柱或两端子电阻。标准电阻值</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&lt;1Ω</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，若检测值与标准值不一致，说明高压接触器损坏，</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需要更换新的。</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073150" y="3574415"/>
            <a:ext cx="10106025" cy="2070100"/>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80987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四、电机控制器检测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12950"/>
            <a:ext cx="434467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电机控制器内电器元件检测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1091565" y="262509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电阻的检查</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7" name="文本框 6"/>
          <p:cNvSpPr txBox="1"/>
          <p:nvPr>
            <p:custDataLst>
              <p:tags r:id="rId3"/>
            </p:custDataLst>
          </p:nvPr>
        </p:nvSpPr>
        <p:spPr>
          <a:xfrm>
            <a:off x="1020445" y="3025140"/>
            <a:ext cx="4045585" cy="1676400"/>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电机控制器内部有电阻元件，</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需要检测其是否正常。有些电机控制器内部的电阻元件是焊接在电路板上的。</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1174115" y="4718685"/>
            <a:ext cx="1527175" cy="62166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文本框 13"/>
          <p:cNvSpPr txBox="1"/>
          <p:nvPr>
            <p:custDataLst>
              <p:tags r:id="rId4"/>
            </p:custDataLst>
          </p:nvPr>
        </p:nvSpPr>
        <p:spPr>
          <a:xfrm>
            <a:off x="1391285" y="4719320"/>
            <a:ext cx="1504950" cy="620395"/>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基本检查</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2837815" y="4718685"/>
            <a:ext cx="2165985" cy="62166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文本框 15"/>
          <p:cNvSpPr txBox="1"/>
          <p:nvPr>
            <p:custDataLst>
              <p:tags r:id="rId5"/>
            </p:custDataLst>
          </p:nvPr>
        </p:nvSpPr>
        <p:spPr>
          <a:xfrm>
            <a:off x="3238500" y="4719320"/>
            <a:ext cx="1765300" cy="620395"/>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电阻值检测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6"/>
            </p:custDataLst>
          </p:nvPr>
        </p:nvSpPr>
        <p:spPr>
          <a:xfrm>
            <a:off x="6140450" y="117094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电容的检查</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custDataLst>
              <p:tags r:id="rId7"/>
            </p:custDataLst>
          </p:nvPr>
        </p:nvSpPr>
        <p:spPr>
          <a:xfrm>
            <a:off x="6069330" y="1544320"/>
            <a:ext cx="4045585" cy="1676400"/>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电机控制器内部有电容元件，</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需要检测其是否正常。</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6178550" y="2563495"/>
            <a:ext cx="1527175" cy="62166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custDataLst>
              <p:tags r:id="rId8"/>
            </p:custDataLst>
          </p:nvPr>
        </p:nvSpPr>
        <p:spPr>
          <a:xfrm>
            <a:off x="6395720" y="2564130"/>
            <a:ext cx="1504950" cy="620395"/>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基本检查</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7886700" y="2554605"/>
            <a:ext cx="2165985" cy="62166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文本框 25"/>
          <p:cNvSpPr txBox="1"/>
          <p:nvPr>
            <p:custDataLst>
              <p:tags r:id="rId9"/>
            </p:custDataLst>
          </p:nvPr>
        </p:nvSpPr>
        <p:spPr>
          <a:xfrm>
            <a:off x="8287385" y="2555240"/>
            <a:ext cx="1765300" cy="620395"/>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电容量测量</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7" name="图片 26"/>
          <p:cNvPicPr>
            <a:picLocks noChangeAspect="1"/>
          </p:cNvPicPr>
          <p:nvPr/>
        </p:nvPicPr>
        <p:blipFill>
          <a:blip r:embed="rId10"/>
          <a:stretch>
            <a:fillRect/>
          </a:stretch>
        </p:blipFill>
        <p:spPr>
          <a:xfrm>
            <a:off x="6178550" y="3332480"/>
            <a:ext cx="3971290" cy="2995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80987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四、电机控制器检测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12950"/>
            <a:ext cx="434467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电机控制器内电器元件检测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1091565" y="2625090"/>
            <a:ext cx="3912235" cy="368300"/>
          </a:xfrm>
          <a:prstGeom prst="rect">
            <a:avLst/>
          </a:prstGeom>
          <a:solidFill>
            <a:srgbClr val="8AEEBE">
              <a:alpha val="51000"/>
            </a:srgbClr>
          </a:solidFill>
        </p:spPr>
        <p:txBody>
          <a:bodyPr wrap="square" rtlCol="0" anchor="t">
            <a:spAutoFit/>
          </a:bodyPr>
          <a:p>
            <a:pPr algn="ct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IGBT</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995680" y="3231515"/>
            <a:ext cx="2148205" cy="412115"/>
          </a:xfrm>
          <a:prstGeom prst="rect">
            <a:avLst/>
          </a:prstGeom>
        </p:spPr>
        <p:txBody>
          <a:bodyPr wrap="square">
            <a:noAutofit/>
          </a:bodyPr>
          <a:p>
            <a:pPr indent="0" algn="l" fontAlgn="auto">
              <a:lnSpc>
                <a:spcPts val="2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二极管检测</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3"/>
            </p:custDataLst>
          </p:nvPr>
        </p:nvSpPr>
        <p:spPr>
          <a:xfrm>
            <a:off x="1196975" y="3771265"/>
            <a:ext cx="9111615" cy="2294890"/>
          </a:xfrm>
          <a:prstGeom prst="rect">
            <a:avLst/>
          </a:prstGeom>
        </p:spPr>
        <p:txBody>
          <a:bodyPr wrap="square">
            <a:noAutofit/>
          </a:bodyPr>
          <a:p>
            <a:pPr indent="0" algn="just" fontAlgn="auto">
              <a:lnSpc>
                <a:spcPct val="150000"/>
              </a:lnSpc>
            </a:pP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①</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在</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未触发状态下用万用表的二极管挡测量上桥臂</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与</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之间的反向导通性，</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显示不导通。</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algn="just" fontAlgn="auto">
              <a:lnSpc>
                <a:spcPct val="150000"/>
              </a:lnSpc>
            </a:pP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②</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在</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未触发状态下用万用表的二极管挡测量上桥臂</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与</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之间的正向导通性</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显示导通，</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压降为</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0.34V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1050290" y="3643630"/>
            <a:ext cx="9642475" cy="2122170"/>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电机控制器基本组成与原理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90576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一、电机控制器组成</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393190" y="2964815"/>
            <a:ext cx="4076065" cy="154114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高低压连接器是指高压线束连接的插接器和低压线束连接的插接器，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其可以实现电机控制器内外部高低压线束的连接。</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393190" y="2399030"/>
            <a:ext cx="20681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高低压连接器</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6027420" y="2256790"/>
            <a:ext cx="4187825" cy="29571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典型电机控制器结构与检修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80987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四、电机控制器检测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12950"/>
            <a:ext cx="434467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电机控制器内电器元件检测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1091565" y="2625090"/>
            <a:ext cx="3912235" cy="368300"/>
          </a:xfrm>
          <a:prstGeom prst="rect">
            <a:avLst/>
          </a:prstGeom>
          <a:solidFill>
            <a:srgbClr val="8AEEBE">
              <a:alpha val="51000"/>
            </a:srgbClr>
          </a:solidFill>
        </p:spPr>
        <p:txBody>
          <a:bodyPr wrap="square" rtlCol="0" anchor="t">
            <a:spAutoFit/>
          </a:bodyPr>
          <a:p>
            <a:pPr algn="ct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IGBT</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1091565" y="3223260"/>
            <a:ext cx="2148205" cy="412115"/>
          </a:xfrm>
          <a:prstGeom prst="rect">
            <a:avLst/>
          </a:prstGeom>
        </p:spPr>
        <p:txBody>
          <a:bodyPr wrap="square">
            <a:noAutofit/>
          </a:bodyPr>
          <a:p>
            <a:pPr indent="0" algn="l" fontAlgn="auto">
              <a:lnSpc>
                <a:spcPts val="2000"/>
              </a:lnSpc>
            </a:pPr>
            <a:r>
              <a:rPr lang="en-US" altLang="zh-CN" b="1">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检测</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9"/>
          <p:cNvSpPr txBox="1"/>
          <p:nvPr>
            <p:custDataLst>
              <p:tags r:id="rId3"/>
            </p:custDataLst>
          </p:nvPr>
        </p:nvSpPr>
        <p:spPr>
          <a:xfrm>
            <a:off x="1292860" y="3635375"/>
            <a:ext cx="4283710" cy="1783080"/>
          </a:xfrm>
          <a:prstGeom prst="rect">
            <a:avLst/>
          </a:prstGeom>
        </p:spPr>
        <p:txBody>
          <a:bodyPr wrap="square">
            <a:noAutofit/>
          </a:bodyPr>
          <a:p>
            <a:pPr indent="0" algn="just" fontAlgn="auto">
              <a:lnSpc>
                <a:spcPct val="150000"/>
              </a:lnSpc>
            </a:pP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①</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未触发条件下的检测。在</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未触发状态下，用万用表二极管挡测量下桥臂</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与</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之间的正向导通性，</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显示导通</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压降为</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0.339V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而反向不导通。</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algn="just" fontAlgn="auto">
              <a:lnSpc>
                <a:spcPct val="150000"/>
              </a:lnSpc>
            </a:pPr>
            <a:r>
              <a:rPr lang="en-US"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②</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触发条件下的检测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1146175" y="3635375"/>
            <a:ext cx="4770755" cy="237934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14" name="图片 13"/>
          <p:cNvPicPr>
            <a:picLocks noChangeAspect="1"/>
          </p:cNvPicPr>
          <p:nvPr/>
        </p:nvPicPr>
        <p:blipFill>
          <a:blip r:embed="rId4"/>
          <a:stretch>
            <a:fillRect/>
          </a:stretch>
        </p:blipFill>
        <p:spPr>
          <a:xfrm>
            <a:off x="6096000" y="2529205"/>
            <a:ext cx="5772150" cy="35496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电机控制器基本组成与原理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90576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一、电机控制器组成</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393190" y="2577465"/>
            <a:ext cx="4076065" cy="277050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电子控制元件相当于电机控制器的大脑，根据接收的外部通信信号及内部电气件的运行情况，通过电气控制元件直接或间接地控制电气集成功率模块，使得控制器可靠稳定地工作，</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合理控制电机进行运作。</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365250" y="2146300"/>
            <a:ext cx="20681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电子控制元件</a:t>
            </a:r>
            <a:endParaRPr lang="zh-CN" altLang="en-US" sz="2000" b="1">
              <a:solidFill>
                <a:schemeClr val="accent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601460" y="2230120"/>
            <a:ext cx="2413635" cy="2774315"/>
            <a:chOff x="10121" y="3081"/>
            <a:chExt cx="3801" cy="4369"/>
          </a:xfrm>
        </p:grpSpPr>
        <p:sp>
          <p:nvSpPr>
            <p:cNvPr id="6" name="等腰三角形 42"/>
            <p:cNvSpPr/>
            <p:nvPr>
              <p:custDataLst>
                <p:tags r:id="rId2"/>
              </p:custDataLst>
            </p:nvPr>
          </p:nvSpPr>
          <p:spPr>
            <a:xfrm rot="5400000">
              <a:off x="10278" y="3041"/>
              <a:ext cx="1122" cy="1437"/>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1"/>
            </a:solidFill>
            <a:ln>
              <a:noFill/>
            </a:ln>
            <a:effectLst>
              <a:outerShdw blurRad="660400" dist="38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5">
                <a:solidFill>
                  <a:schemeClr val="tx1">
                    <a:lumMod val="75000"/>
                    <a:lumOff val="25000"/>
                  </a:schemeClr>
                </a:solidFill>
                <a:latin typeface="思源宋体 CN" panose="02020400000000000000" pitchFamily="18" charset="-122"/>
                <a:ea typeface="思源宋体 CN" panose="02020400000000000000" pitchFamily="18" charset="-122"/>
                <a:sym typeface="字魂160号-檀宋" panose="00000500000000000000" pitchFamily="2" charset="-122"/>
              </a:endParaRPr>
            </a:p>
          </p:txBody>
        </p:sp>
        <p:sp>
          <p:nvSpPr>
            <p:cNvPr id="13" name="文本框 12"/>
            <p:cNvSpPr txBox="1"/>
            <p:nvPr>
              <p:custDataLst>
                <p:tags r:id="rId3"/>
              </p:custDataLst>
            </p:nvPr>
          </p:nvSpPr>
          <p:spPr>
            <a:xfrm>
              <a:off x="11738" y="3276"/>
              <a:ext cx="2185" cy="813"/>
            </a:xfrm>
            <a:prstGeom prst="rect">
              <a:avLst/>
            </a:prstGeom>
          </p:spPr>
          <p:txBody>
            <a:bodyPr wrap="square">
              <a:noAutofit/>
            </a:bodyPr>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逻辑电路板</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文本框 14"/>
            <p:cNvSpPr txBox="1"/>
            <p:nvPr>
              <p:custDataLst>
                <p:tags r:id="rId4"/>
              </p:custDataLst>
            </p:nvPr>
          </p:nvSpPr>
          <p:spPr>
            <a:xfrm>
              <a:off x="10382" y="3081"/>
              <a:ext cx="568" cy="813"/>
            </a:xfrm>
            <a:prstGeom prst="rect">
              <a:avLst/>
            </a:prstGeom>
          </p:spPr>
          <p:txBody>
            <a:bodyPr wrap="square">
              <a:noAutofit/>
            </a:bodyPr>
            <a:p>
              <a:pPr indent="0" fontAlgn="auto">
                <a:lnSpc>
                  <a:spcPct val="150000"/>
                </a:lnSpc>
              </a:pPr>
              <a:r>
                <a:rPr lang="en-US" altLang="zh-CN" sz="2800" b="1">
                  <a:solidFill>
                    <a:schemeClr val="bg1"/>
                  </a:solidFill>
                  <a:latin typeface="微软雅黑" panose="020B0503020204020204" pitchFamily="34" charset="-122"/>
                  <a:ea typeface="微软雅黑" panose="020B0503020204020204" pitchFamily="34" charset="-122"/>
                </a:rPr>
                <a:t>1</a:t>
              </a:r>
              <a:endParaRPr lang="en-US" altLang="zh-CN" sz="2800" b="1">
                <a:solidFill>
                  <a:schemeClr val="bg1"/>
                </a:solidFill>
                <a:latin typeface="微软雅黑" panose="020B0503020204020204" pitchFamily="34" charset="-122"/>
                <a:ea typeface="微软雅黑" panose="020B0503020204020204" pitchFamily="34" charset="-122"/>
              </a:endParaRPr>
            </a:p>
          </p:txBody>
        </p:sp>
        <p:sp>
          <p:nvSpPr>
            <p:cNvPr id="16" name="等腰三角形 42"/>
            <p:cNvSpPr/>
            <p:nvPr>
              <p:custDataLst>
                <p:tags r:id="rId5"/>
              </p:custDataLst>
            </p:nvPr>
          </p:nvSpPr>
          <p:spPr>
            <a:xfrm rot="5400000">
              <a:off x="10278" y="4547"/>
              <a:ext cx="1122" cy="1437"/>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1"/>
            </a:solidFill>
            <a:ln>
              <a:noFill/>
            </a:ln>
            <a:effectLst>
              <a:outerShdw blurRad="660400" dist="38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015">
                <a:solidFill>
                  <a:schemeClr val="tx1">
                    <a:lumMod val="75000"/>
                    <a:lumOff val="25000"/>
                  </a:schemeClr>
                </a:solidFill>
                <a:latin typeface="思源宋体 CN" panose="02020400000000000000" pitchFamily="18" charset="-122"/>
                <a:ea typeface="思源宋体 CN" panose="02020400000000000000" pitchFamily="18" charset="-122"/>
                <a:sym typeface="字魂160号-檀宋" panose="00000500000000000000" pitchFamily="2" charset="-122"/>
              </a:endParaRPr>
            </a:p>
          </p:txBody>
        </p:sp>
        <p:sp>
          <p:nvSpPr>
            <p:cNvPr id="17" name="文本框 16"/>
            <p:cNvSpPr txBox="1"/>
            <p:nvPr>
              <p:custDataLst>
                <p:tags r:id="rId6"/>
              </p:custDataLst>
            </p:nvPr>
          </p:nvSpPr>
          <p:spPr>
            <a:xfrm>
              <a:off x="11738" y="4782"/>
              <a:ext cx="2185" cy="813"/>
            </a:xfrm>
            <a:prstGeom prst="rect">
              <a:avLst/>
            </a:prstGeom>
          </p:spPr>
          <p:txBody>
            <a:bodyPr wrap="square">
              <a:noAutofit/>
            </a:bodyPr>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控制电路板</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文本框 17"/>
            <p:cNvSpPr txBox="1"/>
            <p:nvPr>
              <p:custDataLst>
                <p:tags r:id="rId7"/>
              </p:custDataLst>
            </p:nvPr>
          </p:nvSpPr>
          <p:spPr>
            <a:xfrm>
              <a:off x="10382" y="4587"/>
              <a:ext cx="568" cy="813"/>
            </a:xfrm>
            <a:prstGeom prst="rect">
              <a:avLst/>
            </a:prstGeom>
          </p:spPr>
          <p:txBody>
            <a:bodyPr wrap="square">
              <a:noAutofit/>
            </a:bodyPr>
            <a:p>
              <a:pPr indent="0" fontAlgn="auto">
                <a:lnSpc>
                  <a:spcPct val="150000"/>
                </a:lnSpc>
              </a:pPr>
              <a:r>
                <a:rPr lang="en-US" altLang="zh-CN" sz="2800" b="1">
                  <a:solidFill>
                    <a:schemeClr val="bg1"/>
                  </a:solidFill>
                  <a:latin typeface="微软雅黑" panose="020B0503020204020204" pitchFamily="34" charset="-122"/>
                  <a:ea typeface="微软雅黑" panose="020B0503020204020204" pitchFamily="34" charset="-122"/>
                </a:rPr>
                <a:t>21</a:t>
              </a:r>
              <a:endParaRPr lang="en-US" altLang="zh-CN" sz="2800" b="1">
                <a:solidFill>
                  <a:schemeClr val="bg1"/>
                </a:solidFill>
                <a:latin typeface="微软雅黑" panose="020B0503020204020204" pitchFamily="34" charset="-122"/>
                <a:ea typeface="微软雅黑" panose="020B0503020204020204" pitchFamily="34" charset="-122"/>
              </a:endParaRPr>
            </a:p>
          </p:txBody>
        </p:sp>
        <p:sp>
          <p:nvSpPr>
            <p:cNvPr id="19" name="等腰三角形 42"/>
            <p:cNvSpPr/>
            <p:nvPr>
              <p:custDataLst>
                <p:tags r:id="rId8"/>
              </p:custDataLst>
            </p:nvPr>
          </p:nvSpPr>
          <p:spPr>
            <a:xfrm rot="5400000">
              <a:off x="10278" y="6171"/>
              <a:ext cx="1122" cy="1437"/>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1"/>
            </a:solidFill>
            <a:ln>
              <a:noFill/>
            </a:ln>
            <a:effectLst>
              <a:outerShdw blurRad="660400" dist="381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sz="1015">
                <a:solidFill>
                  <a:schemeClr val="tx1">
                    <a:lumMod val="75000"/>
                    <a:lumOff val="25000"/>
                  </a:schemeClr>
                </a:solidFill>
                <a:latin typeface="思源宋体 CN" panose="02020400000000000000" pitchFamily="18" charset="-122"/>
                <a:ea typeface="思源宋体 CN" panose="02020400000000000000" pitchFamily="18" charset="-122"/>
                <a:sym typeface="字魂160号-檀宋" panose="00000500000000000000" pitchFamily="2" charset="-122"/>
              </a:endParaRPr>
            </a:p>
          </p:txBody>
        </p:sp>
        <p:sp>
          <p:nvSpPr>
            <p:cNvPr id="20" name="文本框 19"/>
            <p:cNvSpPr txBox="1"/>
            <p:nvPr>
              <p:custDataLst>
                <p:tags r:id="rId9"/>
              </p:custDataLst>
            </p:nvPr>
          </p:nvSpPr>
          <p:spPr>
            <a:xfrm>
              <a:off x="11738" y="6406"/>
              <a:ext cx="2185" cy="813"/>
            </a:xfrm>
            <a:prstGeom prst="rect">
              <a:avLst/>
            </a:prstGeom>
          </p:spPr>
          <p:txBody>
            <a:bodyPr wrap="square">
              <a:noAutofit/>
            </a:bodyPr>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驱动电路板</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文本框 20"/>
            <p:cNvSpPr txBox="1"/>
            <p:nvPr>
              <p:custDataLst>
                <p:tags r:id="rId10"/>
              </p:custDataLst>
            </p:nvPr>
          </p:nvSpPr>
          <p:spPr>
            <a:xfrm>
              <a:off x="10382" y="6211"/>
              <a:ext cx="568" cy="813"/>
            </a:xfrm>
            <a:prstGeom prst="rect">
              <a:avLst/>
            </a:prstGeom>
          </p:spPr>
          <p:txBody>
            <a:bodyPr wrap="square">
              <a:noAutofit/>
            </a:bodyPr>
            <a:p>
              <a:pPr indent="0" fontAlgn="auto">
                <a:lnSpc>
                  <a:spcPct val="150000"/>
                </a:lnSpc>
              </a:pPr>
              <a:r>
                <a:rPr lang="en-US" altLang="zh-CN" sz="2800" b="1">
                  <a:solidFill>
                    <a:schemeClr val="bg1"/>
                  </a:solidFill>
                  <a:latin typeface="微软雅黑" panose="020B0503020204020204" pitchFamily="34" charset="-122"/>
                  <a:ea typeface="微软雅黑" panose="020B0503020204020204" pitchFamily="34" charset="-122"/>
                </a:rPr>
                <a:t>3</a:t>
              </a:r>
              <a:endParaRPr lang="en-US" altLang="zh-CN" sz="2800" b="1">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电机控制器基本组成与原理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90576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一、电机控制器组成</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365250" y="2034540"/>
            <a:ext cx="20681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电气控制元件</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2391410" y="3429000"/>
            <a:ext cx="3187700" cy="2374265"/>
          </a:xfrm>
          <a:prstGeom prst="rect">
            <a:avLst/>
          </a:prstGeom>
        </p:spPr>
      </p:pic>
      <p:pic>
        <p:nvPicPr>
          <p:cNvPr id="4" name="图片 3"/>
          <p:cNvPicPr>
            <a:picLocks noChangeAspect="1"/>
          </p:cNvPicPr>
          <p:nvPr/>
        </p:nvPicPr>
        <p:blipFill>
          <a:blip r:embed="rId3"/>
          <a:stretch>
            <a:fillRect/>
          </a:stretch>
        </p:blipFill>
        <p:spPr>
          <a:xfrm>
            <a:off x="6481445" y="2766060"/>
            <a:ext cx="2790825" cy="3098800"/>
          </a:xfrm>
          <a:prstGeom prst="rect">
            <a:avLst/>
          </a:prstGeom>
        </p:spPr>
      </p:pic>
      <p:sp>
        <p:nvSpPr>
          <p:cNvPr id="3" name="文本框 2"/>
          <p:cNvSpPr txBox="1"/>
          <p:nvPr/>
        </p:nvSpPr>
        <p:spPr>
          <a:xfrm>
            <a:off x="1393190" y="2465705"/>
            <a:ext cx="7318375" cy="56832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电气控制元件主要由高压电容器和电流传感器等组成。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电机控制器基本组成与原理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90576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一、电机控制器组成</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365250" y="2433320"/>
            <a:ext cx="20681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电气功率元件</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393190" y="2937510"/>
            <a:ext cx="4519930" cy="147383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电机控制器的功率元件主要是</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集成功率模块。是将直流电转化为交流电的执行装置</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也是电气控制器中的关键零部件。</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6179820" y="1654810"/>
            <a:ext cx="3488055" cy="3488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电机控制器基本组成与原理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2169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二、电机控制器工作原理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3454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电机控制器逆变原理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67105" y="2397760"/>
            <a:ext cx="9704705" cy="147383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当电机驱动车辆前行或倒退时，动力电池通过高压控制盒使高压直流电流向电机控制器，电机控制器将动力电池的高压直流电逆变为三相交流电，供给驱动电机，用于驱动车辆行驶运行，</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即电能转化为机械能。</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2964815" y="3780155"/>
            <a:ext cx="5800725" cy="2300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6465570" y="2034540"/>
            <a:ext cx="4998085" cy="364490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22" name="直线连接符 7"/>
          <p:cNvCxnSpPr>
            <a:stCxn id="23" idx="3"/>
          </p:cNvCxnSpPr>
          <p:nvPr userDrawn="1"/>
        </p:nvCxnSpPr>
        <p:spPr>
          <a:xfrm>
            <a:off x="5283753" y="712835"/>
            <a:ext cx="6906895" cy="317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2"/>
            </p:custDataLst>
          </p:nvPr>
        </p:nvSpPr>
        <p:spPr>
          <a:xfrm>
            <a:off x="376555" y="490220"/>
            <a:ext cx="490728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电机控制器基本组成与原理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2169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二、电机控制器工作原理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39165" y="2034540"/>
            <a:ext cx="302577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电机控制器逆变原理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721475" y="2813685"/>
            <a:ext cx="4490720" cy="266636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当</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VCU</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控制</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IGBT3</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导通时，动力电池电流从电池正极流经</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IGBT3</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到驱动电机，从</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W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相进、从</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相出，通过</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IGBT5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回到动力电池负极，形成回路，在驱动电机</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W</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相、</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相产生磁场，与转子磁场相互作用，驱动转子转过</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120</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转角。</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a:stretch>
            <a:fillRect/>
          </a:stretch>
        </p:blipFill>
        <p:spPr>
          <a:xfrm>
            <a:off x="1054735" y="2721610"/>
            <a:ext cx="5215255" cy="2926080"/>
          </a:xfrm>
          <a:prstGeom prst="rect">
            <a:avLst/>
          </a:prstGeom>
        </p:spPr>
      </p:pic>
      <p:sp>
        <p:nvSpPr>
          <p:cNvPr id="8" name="矩形 7"/>
          <p:cNvSpPr/>
          <p:nvPr/>
        </p:nvSpPr>
        <p:spPr>
          <a:xfrm>
            <a:off x="6772910" y="2544445"/>
            <a:ext cx="1915160" cy="95885"/>
          </a:xfrm>
          <a:prstGeom prst="rect">
            <a:avLst/>
          </a:prstGeom>
          <a:solidFill>
            <a:schemeClr val="accent1">
              <a:alpha val="2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文本框 1"/>
          <p:cNvSpPr txBox="1"/>
          <p:nvPr>
            <p:custDataLst>
              <p:tags r:id="rId4"/>
            </p:custDataLst>
          </p:nvPr>
        </p:nvSpPr>
        <p:spPr>
          <a:xfrm>
            <a:off x="6721475" y="2226945"/>
            <a:ext cx="2089150" cy="463550"/>
          </a:xfrm>
          <a:prstGeom prst="rect">
            <a:avLst/>
          </a:prstGeom>
        </p:spPr>
        <p:txBody>
          <a:bodyPr wrap="square">
            <a:noAutofit/>
          </a:bodyPr>
          <a:p>
            <a:r>
              <a:rPr lang="zh-CN" altLang="en-US" sz="2000" b="1">
                <a:solidFill>
                  <a:schemeClr val="accent1"/>
                </a:solidFill>
                <a:latin typeface="微软雅黑" panose="020B0503020204020204" pitchFamily="34" charset="-122"/>
                <a:ea typeface="微软雅黑" panose="020B0503020204020204" pitchFamily="34" charset="-122"/>
              </a:rPr>
              <a:t>逆变的具体过程：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0.xml><?xml version="1.0" encoding="utf-8"?>
<p:tagLst xmlns:p="http://schemas.openxmlformats.org/presentationml/2006/main">
  <p:tag name="KSO_WM_DIAGRAM_VIRTUALLY_FRAME" val="{&quot;height&quot;:299.27066929133855,&quot;left&quot;:257.8534645669291,&quot;top&quot;:73.25433070866141,&quot;width&quot;:470.0035433070867}"/>
</p:tagLst>
</file>

<file path=ppt/tags/tag10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01.xml><?xml version="1.0" encoding="utf-8"?>
<p:tagLst xmlns:p="http://schemas.openxmlformats.org/presentationml/2006/main">
  <p:tag name="KSO_WM_DIAGRAM_VIRTUALLY_FRAME" val="{&quot;height&quot;:201.1,&quot;left&quot;:172.2,&quot;top&quot;:175.9,&quot;width&quot;:679.7}"/>
</p:tagLst>
</file>

<file path=ppt/tags/tag102.xml><?xml version="1.0" encoding="utf-8"?>
<p:tagLst xmlns:p="http://schemas.openxmlformats.org/presentationml/2006/main">
  <p:tag name="KSO_WM_DIAGRAM_VIRTUALLY_FRAME" val="{&quot;height&quot;:286,&quot;left&quot;:80.8,&quot;top&quot;:175.35,&quot;width&quot;:777.95}"/>
</p:tagLst>
</file>

<file path=ppt/tags/tag103.xml><?xml version="1.0" encoding="utf-8"?>
<p:tagLst xmlns:p="http://schemas.openxmlformats.org/presentationml/2006/main">
  <p:tag name="KSO_WM_DIAGRAM_VIRTUALLY_FRAME" val="{&quot;height&quot;:286,&quot;left&quot;:80.8,&quot;top&quot;:175.35,&quot;width&quot;:777.95}"/>
</p:tagLst>
</file>

<file path=ppt/tags/tag10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05.xml><?xml version="1.0" encoding="utf-8"?>
<p:tagLst xmlns:p="http://schemas.openxmlformats.org/presentationml/2006/main">
  <p:tag name="KSO_WM_DIAGRAM_VIRTUALLY_FRAME" val="{&quot;height&quot;:286,&quot;left&quot;:80.8,&quot;top&quot;:175.35,&quot;width&quot;:777.95}"/>
</p:tagLst>
</file>

<file path=ppt/tags/tag106.xml><?xml version="1.0" encoding="utf-8"?>
<p:tagLst xmlns:p="http://schemas.openxmlformats.org/presentationml/2006/main">
  <p:tag name="KSO_WM_DIAGRAM_VIRTUALLY_FRAME" val="{&quot;height&quot;:201.1,&quot;left&quot;:172.2,&quot;top&quot;:175.9,&quot;width&quot;:679.7}"/>
</p:tagLst>
</file>

<file path=ppt/tags/tag107.xml><?xml version="1.0" encoding="utf-8"?>
<p:tagLst xmlns:p="http://schemas.openxmlformats.org/presentationml/2006/main">
  <p:tag name="KSO_WM_DIAGRAM_VIRTUALLY_FRAME" val="{&quot;height&quot;:201.1,&quot;left&quot;:172.2,&quot;top&quot;:175.9,&quot;width&quot;:679.7}"/>
</p:tagLst>
</file>

<file path=ppt/tags/tag10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09.xml><?xml version="1.0" encoding="utf-8"?>
<p:tagLst xmlns:p="http://schemas.openxmlformats.org/presentationml/2006/main">
  <p:tag name="KSO_WM_DIAGRAM_VIRTUALLY_FRAME" val="{&quot;height&quot;:286,&quot;left&quot;:80.8,&quot;top&quot;:175.35,&quot;width&quot;:777.95}"/>
</p:tagLst>
</file>

<file path=ppt/tags/tag11.xml><?xml version="1.0" encoding="utf-8"?>
<p:tagLst xmlns:p="http://schemas.openxmlformats.org/presentationml/2006/main">
  <p:tag name="KSO_WM_DIAGRAM_VIRTUALLY_FRAME" val="{&quot;height&quot;:299.27066929133855,&quot;left&quot;:257.8534645669291,&quot;top&quot;:73.25433070866141,&quot;width&quot;:470.0035433070867}"/>
</p:tagLst>
</file>

<file path=ppt/tags/tag110.xml><?xml version="1.0" encoding="utf-8"?>
<p:tagLst xmlns:p="http://schemas.openxmlformats.org/presentationml/2006/main">
  <p:tag name="KSO_WM_DIAGRAM_VIRTUALLY_FRAME" val="{&quot;height&quot;:201.1,&quot;left&quot;:172.2,&quot;top&quot;:175.9,&quot;width&quot;:679.7}"/>
</p:tagLst>
</file>

<file path=ppt/tags/tag11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12.xml><?xml version="1.0" encoding="utf-8"?>
<p:tagLst xmlns:p="http://schemas.openxmlformats.org/presentationml/2006/main">
  <p:tag name="KSO_WM_DIAGRAM_VIRTUALLY_FRAME" val="{&quot;height&quot;:286,&quot;left&quot;:80.8,&quot;top&quot;:175.35,&quot;width&quot;:777.95}"/>
</p:tagLst>
</file>

<file path=ppt/tags/tag113.xml><?xml version="1.0" encoding="utf-8"?>
<p:tagLst xmlns:p="http://schemas.openxmlformats.org/presentationml/2006/main">
  <p:tag name="KSO_WM_DIAGRAM_VIRTUALLY_FRAME" val="{&quot;height&quot;:201.1,&quot;left&quot;:172.2,&quot;top&quot;:175.9,&quot;width&quot;:679.7}"/>
</p:tagLst>
</file>

<file path=ppt/tags/tag114.xml><?xml version="1.0" encoding="utf-8"?>
<p:tagLst xmlns:p="http://schemas.openxmlformats.org/presentationml/2006/main">
  <p:tag name="KSO_WM_DIAGRAM_VIRTUALLY_FRAME" val="{&quot;height&quot;:201.1,&quot;left&quot;:172.2,&quot;top&quot;:175.9,&quot;width&quot;:679.7}"/>
</p:tagLst>
</file>

<file path=ppt/tags/tag115.xml><?xml version="1.0" encoding="utf-8"?>
<p:tagLst xmlns:p="http://schemas.openxmlformats.org/presentationml/2006/main">
  <p:tag name="KSO_WM_DIAGRAM_VIRTUALLY_FRAME" val="{&quot;height&quot;:201.1,&quot;left&quot;:172.2,&quot;top&quot;:175.9,&quot;width&quot;:679.7}"/>
</p:tagLst>
</file>

<file path=ppt/tags/tag116.xml><?xml version="1.0" encoding="utf-8"?>
<p:tagLst xmlns:p="http://schemas.openxmlformats.org/presentationml/2006/main">
  <p:tag name="KSO_WM_DIAGRAM_VIRTUALLY_FRAME" val="{&quot;height&quot;:286,&quot;left&quot;:80.8,&quot;top&quot;:175.35,&quot;width&quot;:777.95}"/>
</p:tagLst>
</file>

<file path=ppt/tags/tag117.xml><?xml version="1.0" encoding="utf-8"?>
<p:tagLst xmlns:p="http://schemas.openxmlformats.org/presentationml/2006/main">
  <p:tag name="KSO_WM_DIAGRAM_VIRTUALLY_FRAME" val="{&quot;height&quot;:201.1,&quot;left&quot;:172.2,&quot;top&quot;:175.9,&quot;width&quot;:679.7}"/>
</p:tagLst>
</file>

<file path=ppt/tags/tag118.xml><?xml version="1.0" encoding="utf-8"?>
<p:tagLst xmlns:p="http://schemas.openxmlformats.org/presentationml/2006/main">
  <p:tag name="KSO_WM_DIAGRAM_VIRTUALLY_FRAME" val="{&quot;height&quot;:201.1,&quot;left&quot;:172.2,&quot;top&quot;:175.9,&quot;width&quot;:679.7}"/>
</p:tagLst>
</file>

<file path=ppt/tags/tag119.xml><?xml version="1.0" encoding="utf-8"?>
<p:tagLst xmlns:p="http://schemas.openxmlformats.org/presentationml/2006/main">
  <p:tag name="KSO_WM_DIAGRAM_VIRTUALLY_FRAME" val="{&quot;height&quot;:201.1,&quot;left&quot;:172.2,&quot;top&quot;:175.9,&quot;width&quot;:679.7}"/>
</p:tagLst>
</file>

<file path=ppt/tags/tag12.xml><?xml version="1.0" encoding="utf-8"?>
<p:tagLst xmlns:p="http://schemas.openxmlformats.org/presentationml/2006/main">
  <p:tag name="KSO_WM_DIAGRAM_VIRTUALLY_FRAME" val="{&quot;height&quot;:299.27066929133855,&quot;left&quot;:257.8534645669291,&quot;top&quot;:73.25433070866141,&quot;width&quot;:470.0035433070867}"/>
</p:tagLst>
</file>

<file path=ppt/tags/tag12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21.xml><?xml version="1.0" encoding="utf-8"?>
<p:tagLst xmlns:p="http://schemas.openxmlformats.org/presentationml/2006/main">
  <p:tag name="KSO_WM_DIAGRAM_VIRTUALLY_FRAME" val="{&quot;height&quot;:286,&quot;left&quot;:80.8,&quot;top&quot;:175.35,&quot;width&quot;:777.95}"/>
</p:tagLst>
</file>

<file path=ppt/tags/tag122.xml><?xml version="1.0" encoding="utf-8"?>
<p:tagLst xmlns:p="http://schemas.openxmlformats.org/presentationml/2006/main">
  <p:tag name="KSO_WM_DIAGRAM_VIRTUALLY_FRAME" val="{&quot;height&quot;:201.1,&quot;left&quot;:172.2,&quot;top&quot;:175.9,&quot;width&quot;:679.7}"/>
</p:tagLst>
</file>

<file path=ppt/tags/tag12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24.xml><?xml version="1.0" encoding="utf-8"?>
<p:tagLst xmlns:p="http://schemas.openxmlformats.org/presentationml/2006/main">
  <p:tag name="KSO_WM_DIAGRAM_VIRTUALLY_FRAME" val="{&quot;height&quot;:286,&quot;left&quot;:80.8,&quot;top&quot;:175.35,&quot;width&quot;:777.95}"/>
</p:tagLst>
</file>

<file path=ppt/tags/tag125.xml><?xml version="1.0" encoding="utf-8"?>
<p:tagLst xmlns:p="http://schemas.openxmlformats.org/presentationml/2006/main">
  <p:tag name="KSO_WM_DIAGRAM_VIRTUALLY_FRAME" val="{&quot;height&quot;:201.1,&quot;left&quot;:172.2,&quot;top&quot;:175.9,&quot;width&quot;:679.7}"/>
</p:tagLst>
</file>

<file path=ppt/tags/tag126.xml><?xml version="1.0" encoding="utf-8"?>
<p:tagLst xmlns:p="http://schemas.openxmlformats.org/presentationml/2006/main">
  <p:tag name="AS_NET" val="4.0.30319.42000"/>
  <p:tag name="AS_OS" val="Microsoft Windows NT 6.2.9200.0"/>
  <p:tag name="AS_RELEASE_DATE" val="2024.02.14"/>
  <p:tag name="AS_TITLE" val="Aspose.Slides for .NET 4.0 Client Profile"/>
  <p:tag name="AS_VERSION" val="24.2"/>
  <p:tag name="COMMONDATA" val="eyJoZGlkIjoiYjNkNDYxMmIwNmM5NTY2OTdkODYxNGM2OGY2YmI2OGYifQ=="/>
</p:tagLst>
</file>

<file path=ppt/tags/tag13.xml><?xml version="1.0" encoding="utf-8"?>
<p:tagLst xmlns:p="http://schemas.openxmlformats.org/presentationml/2006/main">
  <p:tag name="KSO_WM_DIAGRAM_VIRTUALLY_FRAME" val="{&quot;height&quot;:299.27066929133855,&quot;left&quot;:257.8534645669291,&quot;top&quot;:73.25433070866141,&quot;width&quot;:470.0035433070867}"/>
</p:tagLst>
</file>

<file path=ppt/tags/tag1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6.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7.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9.xml><?xml version="1.0" encoding="utf-8"?>
<p:tagLst xmlns:p="http://schemas.openxmlformats.org/presentationml/2006/main">
  <p:tag name="KSO_WM_DIAGRAM_VIRTUALLY_FRAME" val="{&quot;height&quot;:262.5,&quot;left&quot;:100.2,&quot;top&quot;:171.45,&quot;width&quot;:739.35}"/>
</p:tagLst>
</file>

<file path=ppt/tags/tag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0.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2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2.xml><?xml version="1.0" encoding="utf-8"?>
<p:tagLst xmlns:p="http://schemas.openxmlformats.org/presentationml/2006/main">
  <p:tag name="KSO_WM_DIAGRAM_VIRTUALLY_FRAME" val="{&quot;height&quot;:262.5,&quot;left&quot;:100.2,&quot;top&quot;:171.45,&quot;width&quot;:739.35}"/>
</p:tagLst>
</file>

<file path=ppt/tags/tag23.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2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5.xml><?xml version="1.0" encoding="utf-8"?>
<p:tagLst xmlns:p="http://schemas.openxmlformats.org/presentationml/2006/main">
  <p:tag name="KSO_WM_DIAGRAM_VIRTUALLY_FRAME" val="{&quot;height&quot;:262.5,&quot;left&quot;:100.2,&quot;top&quot;:171.45,&quot;width&quot;:739.35}"/>
</p:tagLst>
</file>

<file path=ppt/tags/tag26.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9.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1.xml><?xml version="1.0" encoding="utf-8"?>
<p:tagLst xmlns:p="http://schemas.openxmlformats.org/presentationml/2006/main">
  <p:tag name="KSO_WM_DIAGRAM_VIRTUALLY_FRAME" val="{&quot;height&quot;:150.86858267716536,&quot;left&quot;:364.85,&quot;top&quot;:160.48661417322836,&quot;width&quot;:521.525590551181}"/>
</p:tagLst>
</file>

<file path=ppt/tags/tag32.xml><?xml version="1.0" encoding="utf-8"?>
<p:tagLst xmlns:p="http://schemas.openxmlformats.org/presentationml/2006/main">
  <p:tag name="KSO_WM_DIAGRAM_VIRTUALLY_FRAME" val="{&quot;height&quot;:150.86858267716536,&quot;left&quot;:364.85,&quot;top&quot;:160.48661417322836,&quot;width&quot;:521.525590551181}"/>
</p:tagLst>
</file>

<file path=ppt/tags/tag33.xml><?xml version="1.0" encoding="utf-8"?>
<p:tagLst xmlns:p="http://schemas.openxmlformats.org/presentationml/2006/main">
  <p:tag name="KSO_WM_DIAGRAM_VIRTUALLY_FRAME" val="{&quot;height&quot;:150.86858267716536,&quot;left&quot;:364.85,&quot;top&quot;:160.48661417322836,&quot;width&quot;:521.525590551181}"/>
</p:tagLst>
</file>

<file path=ppt/tags/tag34.xml><?xml version="1.0" encoding="utf-8"?>
<p:tagLst xmlns:p="http://schemas.openxmlformats.org/presentationml/2006/main">
  <p:tag name="KSO_WM_DIAGRAM_VIRTUALLY_FRAME" val="{&quot;height&quot;:150.86858267716536,&quot;left&quot;:364.85,&quot;top&quot;:160.48661417322836,&quot;width&quot;:521.525590551181}"/>
</p:tagLst>
</file>

<file path=ppt/tags/tag35.xml><?xml version="1.0" encoding="utf-8"?>
<p:tagLst xmlns:p="http://schemas.openxmlformats.org/presentationml/2006/main">
  <p:tag name="KSO_WM_DIAGRAM_VIRTUALLY_FRAME" val="{&quot;height&quot;:150.86858267716536,&quot;left&quot;:364.85,&quot;top&quot;:160.48661417322836,&quot;width&quot;:521.525590551181}"/>
</p:tagLst>
</file>

<file path=ppt/tags/tag36.xml><?xml version="1.0" encoding="utf-8"?>
<p:tagLst xmlns:p="http://schemas.openxmlformats.org/presentationml/2006/main">
  <p:tag name="KSO_WM_DIAGRAM_VIRTUALLY_FRAME" val="{&quot;height&quot;:150.86858267716536,&quot;left&quot;:364.85,&quot;top&quot;:160.48661417322836,&quot;width&quot;:521.525590551181}"/>
</p:tagLst>
</file>

<file path=ppt/tags/tag37.xml><?xml version="1.0" encoding="utf-8"?>
<p:tagLst xmlns:p="http://schemas.openxmlformats.org/presentationml/2006/main">
  <p:tag name="KSO_WM_DIAGRAM_VIRTUALLY_FRAME" val="{&quot;height&quot;:150.86858267716536,&quot;left&quot;:364.85,&quot;top&quot;:160.48661417322836,&quot;width&quot;:521.525590551181}"/>
</p:tagLst>
</file>

<file path=ppt/tags/tag38.xml><?xml version="1.0" encoding="utf-8"?>
<p:tagLst xmlns:p="http://schemas.openxmlformats.org/presentationml/2006/main">
  <p:tag name="KSO_WM_DIAGRAM_VIRTUALLY_FRAME" val="{&quot;height&quot;:150.86858267716536,&quot;left&quot;:364.85,&quot;top&quot;:160.48661417322836,&quot;width&quot;:521.525590551181}"/>
</p:tagLst>
</file>

<file path=ppt/tags/tag39.xml><?xml version="1.0" encoding="utf-8"?>
<p:tagLst xmlns:p="http://schemas.openxmlformats.org/presentationml/2006/main">
  <p:tag name="KSO_WM_DIAGRAM_VIRTUALLY_FRAME" val="{&quot;height&quot;:150.86858267716536,&quot;left&quot;:364.85,&quot;top&quot;:160.48661417322836,&quot;width&quot;:521.525590551181}"/>
</p:tagLst>
</file>

<file path=ppt/tags/tag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40.xml><?xml version="1.0" encoding="utf-8"?>
<p:tagLst xmlns:p="http://schemas.openxmlformats.org/presentationml/2006/main">
  <p:tag name="KSO_WM_DIAGRAM_VIRTUALLY_FRAME" val="{&quot;height&quot;:150.86858267716536,&quot;left&quot;:364.85,&quot;top&quot;:160.48661417322836,&quot;width&quot;:521.525590551181}"/>
</p:tagLst>
</file>

<file path=ppt/tags/tag41.xml><?xml version="1.0" encoding="utf-8"?>
<p:tagLst xmlns:p="http://schemas.openxmlformats.org/presentationml/2006/main">
  <p:tag name="KSO_WM_DIAGRAM_VIRTUALLY_FRAME" val="{&quot;height&quot;:150.86858267716536,&quot;left&quot;:364.85,&quot;top&quot;:160.48661417322836,&quot;width&quot;:521.525590551181}"/>
</p:tagLst>
</file>

<file path=ppt/tags/tag42.xml><?xml version="1.0" encoding="utf-8"?>
<p:tagLst xmlns:p="http://schemas.openxmlformats.org/presentationml/2006/main">
  <p:tag name="KSO_WM_DIAGRAM_VIRTUALLY_FRAME" val="{&quot;height&quot;:150.86858267716536,&quot;left&quot;:364.85,&quot;top&quot;:160.48661417322836,&quot;width&quot;:521.525590551181}"/>
</p:tagLst>
</file>

<file path=ppt/tags/tag43.xml><?xml version="1.0" encoding="utf-8"?>
<p:tagLst xmlns:p="http://schemas.openxmlformats.org/presentationml/2006/main">
  <p:tag name="KSO_WM_DIAGRAM_VIRTUALLY_FRAME" val="{&quot;height&quot;:150.86858267716536,&quot;left&quot;:364.85,&quot;top&quot;:160.48661417322836,&quot;width&quot;:521.525590551181}"/>
</p:tagLst>
</file>

<file path=ppt/tags/tag44.xml><?xml version="1.0" encoding="utf-8"?>
<p:tagLst xmlns:p="http://schemas.openxmlformats.org/presentationml/2006/main">
  <p:tag name="KSO_WM_DIAGRAM_VIRTUALLY_FRAME" val="{&quot;height&quot;:150.86858267716536,&quot;left&quot;:364.85,&quot;top&quot;:160.48661417322836,&quot;width&quot;:521.525590551181}"/>
</p:tagLst>
</file>

<file path=ppt/tags/tag45.xml><?xml version="1.0" encoding="utf-8"?>
<p:tagLst xmlns:p="http://schemas.openxmlformats.org/presentationml/2006/main">
  <p:tag name="KSO_WM_DIAGRAM_VIRTUALLY_FRAME" val="{&quot;height&quot;:150.86858267716536,&quot;left&quot;:364.85,&quot;top&quot;:160.48661417322836,&quot;width&quot;:521.525590551181}"/>
</p:tagLst>
</file>

<file path=ppt/tags/tag46.xml><?xml version="1.0" encoding="utf-8"?>
<p:tagLst xmlns:p="http://schemas.openxmlformats.org/presentationml/2006/main">
  <p:tag name="KSO_WM_DIAGRAM_VIRTUALLY_FRAME" val="{&quot;height&quot;:150.86858267716536,&quot;left&quot;:364.85,&quot;top&quot;:160.48661417322836,&quot;width&quot;:521.525590551181}"/>
</p:tagLst>
</file>

<file path=ppt/tags/tag47.xml><?xml version="1.0" encoding="utf-8"?>
<p:tagLst xmlns:p="http://schemas.openxmlformats.org/presentationml/2006/main">
  <p:tag name="KSO_WM_DIAGRAM_VIRTUALLY_FRAME" val="{&quot;height&quot;:150.86858267716536,&quot;left&quot;:364.85,&quot;top&quot;:160.48661417322836,&quot;width&quot;:521.525590551181}"/>
</p:tagLst>
</file>

<file path=ppt/tags/tag48.xml><?xml version="1.0" encoding="utf-8"?>
<p:tagLst xmlns:p="http://schemas.openxmlformats.org/presentationml/2006/main">
  <p:tag name="KSO_WM_DIAGRAM_VIRTUALLY_FRAME" val="{&quot;height&quot;:150.86858267716536,&quot;left&quot;:364.85,&quot;top&quot;:160.48661417322836,&quot;width&quot;:521.525590551181}"/>
</p:tagLst>
</file>

<file path=ppt/tags/tag49.xml><?xml version="1.0" encoding="utf-8"?>
<p:tagLst xmlns:p="http://schemas.openxmlformats.org/presentationml/2006/main">
  <p:tag name="KSO_WM_DIAGRAM_VIRTUALLY_FRAME" val="{&quot;height&quot;:150.86858267716536,&quot;left&quot;:364.85,&quot;top&quot;:160.48661417322836,&quot;width&quot;:521.525590551181}"/>
</p:tagLst>
</file>

<file path=ppt/tags/tag5.xml><?xml version="1.0" encoding="utf-8"?>
<p:tagLst xmlns:p="http://schemas.openxmlformats.org/presentationml/2006/main">
  <p:tag name="KSO_WM_DIAGRAM_VIRTUALLY_FRAME" val="{&quot;height&quot;:299.27066929133855,&quot;left&quot;:257.8534645669291,&quot;top&quot;:73.25433070866141,&quot;width&quot;:470.0035433070867}"/>
</p:tagLst>
</file>

<file path=ppt/tags/tag50.xml><?xml version="1.0" encoding="utf-8"?>
<p:tagLst xmlns:p="http://schemas.openxmlformats.org/presentationml/2006/main">
  <p:tag name="KSO_WM_DIAGRAM_VIRTUALLY_FRAME" val="{&quot;height&quot;:150.86858267716536,&quot;left&quot;:364.85,&quot;top&quot;:160.48661417322836,&quot;width&quot;:521.525590551181}"/>
</p:tagLst>
</file>

<file path=ppt/tags/tag51.xml><?xml version="1.0" encoding="utf-8"?>
<p:tagLst xmlns:p="http://schemas.openxmlformats.org/presentationml/2006/main">
  <p:tag name="KSO_WM_DIAGRAM_VIRTUALLY_FRAME" val="{&quot;height&quot;:150.86858267716536,&quot;left&quot;:364.85,&quot;top&quot;:160.48661417322836,&quot;width&quot;:521.525590551181}"/>
</p:tagLst>
</file>

<file path=ppt/tags/tag52.xml><?xml version="1.0" encoding="utf-8"?>
<p:tagLst xmlns:p="http://schemas.openxmlformats.org/presentationml/2006/main">
  <p:tag name="KSO_WM_DIAGRAM_VIRTUALLY_FRAME" val="{&quot;height&quot;:150.86858267716536,&quot;left&quot;:364.85,&quot;top&quot;:160.48661417322836,&quot;width&quot;:521.525590551181}"/>
</p:tagLst>
</file>

<file path=ppt/tags/tag53.xml><?xml version="1.0" encoding="utf-8"?>
<p:tagLst xmlns:p="http://schemas.openxmlformats.org/presentationml/2006/main">
  <p:tag name="KSO_WM_DIAGRAM_VIRTUALLY_FRAME" val="{&quot;height&quot;:150.86858267716536,&quot;left&quot;:364.85,&quot;top&quot;:160.48661417322836,&quot;width&quot;:521.525590551181}"/>
</p:tagLst>
</file>

<file path=ppt/tags/tag54.xml><?xml version="1.0" encoding="utf-8"?>
<p:tagLst xmlns:p="http://schemas.openxmlformats.org/presentationml/2006/main">
  <p:tag name="KSO_WM_DIAGRAM_VIRTUALLY_FRAME" val="{&quot;height&quot;:150.86858267716536,&quot;left&quot;:364.85,&quot;top&quot;:160.48661417322836,&quot;width&quot;:521.525590551181}"/>
</p:tagLst>
</file>

<file path=ppt/tags/tag55.xml><?xml version="1.0" encoding="utf-8"?>
<p:tagLst xmlns:p="http://schemas.openxmlformats.org/presentationml/2006/main">
  <p:tag name="KSO_WM_DIAGRAM_VIRTUALLY_FRAME" val="{&quot;height&quot;:150.86858267716536,&quot;left&quot;:364.85,&quot;top&quot;:160.48661417322836,&quot;width&quot;:521.525590551181}"/>
</p:tagLst>
</file>

<file path=ppt/tags/tag56.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9.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6.xml><?xml version="1.0" encoding="utf-8"?>
<p:tagLst xmlns:p="http://schemas.openxmlformats.org/presentationml/2006/main">
  <p:tag name="KSO_WM_DIAGRAM_VIRTUALLY_FRAME" val="{&quot;height&quot;:299.27066929133855,&quot;left&quot;:257.8534645669291,&quot;top&quot;:73.25433070866141,&quot;width&quot;:470.0035433070867}"/>
</p:tagLst>
</file>

<file path=ppt/tags/tag60.xml><?xml version="1.0" encoding="utf-8"?>
<p:tagLst xmlns:p="http://schemas.openxmlformats.org/presentationml/2006/main">
  <p:tag name="KSO_WM_DIAGRAM_VIRTUALLY_FRAME" val="{&quot;height&quot;:201.1,&quot;left&quot;:172.2,&quot;top&quot;:175.9,&quot;width&quot;:679.7}"/>
</p:tagLst>
</file>

<file path=ppt/tags/tag61.xml><?xml version="1.0" encoding="utf-8"?>
<p:tagLst xmlns:p="http://schemas.openxmlformats.org/presentationml/2006/main">
  <p:tag name="KSO_WM_DIAGRAM_VIRTUALLY_FRAME" val="{&quot;height&quot;:201.1,&quot;left&quot;:172.2,&quot;top&quot;:175.9,&quot;width&quot;:679.7}"/>
</p:tagLst>
</file>

<file path=ppt/tags/tag62.xml><?xml version="1.0" encoding="utf-8"?>
<p:tagLst xmlns:p="http://schemas.openxmlformats.org/presentationml/2006/main">
  <p:tag name="KSO_WM_DIAGRAM_VIRTUALLY_FRAME" val="{&quot;height&quot;:201.1,&quot;left&quot;:172.2,&quot;top&quot;:175.9,&quot;width&quot;:679.7}"/>
</p:tagLst>
</file>

<file path=ppt/tags/tag63.xml><?xml version="1.0" encoding="utf-8"?>
<p:tagLst xmlns:p="http://schemas.openxmlformats.org/presentationml/2006/main">
  <p:tag name="KSO_WM_DIAGRAM_VIRTUALLY_FRAME" val="{&quot;height&quot;:201.1,&quot;left&quot;:172.2,&quot;top&quot;:175.9,&quot;width&quot;:679.7}"/>
</p:tagLst>
</file>

<file path=ppt/tags/tag64.xml><?xml version="1.0" encoding="utf-8"?>
<p:tagLst xmlns:p="http://schemas.openxmlformats.org/presentationml/2006/main">
  <p:tag name="KSO_WM_DIAGRAM_VIRTUALLY_FRAME" val="{&quot;height&quot;:201.1,&quot;left&quot;:172.2,&quot;top&quot;:175.9,&quot;width&quot;:679.7}"/>
</p:tagLst>
</file>

<file path=ppt/tags/tag65.xml><?xml version="1.0" encoding="utf-8"?>
<p:tagLst xmlns:p="http://schemas.openxmlformats.org/presentationml/2006/main">
  <p:tag name="KSO_WM_DIAGRAM_VIRTUALLY_FRAME" val="{&quot;height&quot;:201.1,&quot;left&quot;:172.2,&quot;top&quot;:175.9,&quot;width&quot;:679.7}"/>
</p:tagLst>
</file>

<file path=ppt/tags/tag66.xml><?xml version="1.0" encoding="utf-8"?>
<p:tagLst xmlns:p="http://schemas.openxmlformats.org/presentationml/2006/main">
  <p:tag name="KSO_WM_DIAGRAM_VIRTUALLY_FRAME" val="{&quot;height&quot;:201.1,&quot;left&quot;:172.2,&quot;top&quot;:175.9,&quot;width&quot;:679.7}"/>
</p:tagLst>
</file>

<file path=ppt/tags/tag67.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6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69.xml><?xml version="1.0" encoding="utf-8"?>
<p:tagLst xmlns:p="http://schemas.openxmlformats.org/presentationml/2006/main">
  <p:tag name="KSO_WM_DIAGRAM_VIRTUALLY_FRAME" val="{&quot;height&quot;:201.1,&quot;left&quot;:172.2,&quot;top&quot;:175.9,&quot;width&quot;:679.7}"/>
</p:tagLst>
</file>

<file path=ppt/tags/tag7.xml><?xml version="1.0" encoding="utf-8"?>
<p:tagLst xmlns:p="http://schemas.openxmlformats.org/presentationml/2006/main">
  <p:tag name="KSO_WM_DIAGRAM_VIRTUALLY_FRAME" val="{&quot;height&quot;:299.27066929133855,&quot;left&quot;:257.8534645669291,&quot;top&quot;:73.25433070866141,&quot;width&quot;:470.0035433070867}"/>
</p:tagLst>
</file>

<file path=ppt/tags/tag70.xml><?xml version="1.0" encoding="utf-8"?>
<p:tagLst xmlns:p="http://schemas.openxmlformats.org/presentationml/2006/main">
  <p:tag name="KSO_WM_DIAGRAM_VIRTUALLY_FRAME" val="{&quot;height&quot;:262.5,&quot;left&quot;:100.2,&quot;top&quot;:171.45,&quot;width&quot;:739.35}"/>
</p:tagLst>
</file>

<file path=ppt/tags/tag7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2.xml><?xml version="1.0" encoding="utf-8"?>
<p:tagLst xmlns:p="http://schemas.openxmlformats.org/presentationml/2006/main">
  <p:tag name="KSO_WM_DIAGRAM_VIRTUALLY_FRAME" val="{&quot;height&quot;:201.1,&quot;left&quot;:172.2,&quot;top&quot;:175.9,&quot;width&quot;:679.7}"/>
</p:tagLst>
</file>

<file path=ppt/tags/tag73.xml><?xml version="1.0" encoding="utf-8"?>
<p:tagLst xmlns:p="http://schemas.openxmlformats.org/presentationml/2006/main">
  <p:tag name="KSO_WM_DIAGRAM_VIRTUALLY_FRAME" val="{&quot;height&quot;:201.1,&quot;left&quot;:172.2,&quot;top&quot;:175.9,&quot;width&quot;:679.7}"/>
</p:tagLst>
</file>

<file path=ppt/tags/tag7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6.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9.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xml><?xml version="1.0" encoding="utf-8"?>
<p:tagLst xmlns:p="http://schemas.openxmlformats.org/presentationml/2006/main">
  <p:tag name="KSO_WM_DIAGRAM_VIRTUALLY_FRAME" val="{&quot;height&quot;:299.27066929133855,&quot;left&quot;:257.8534645669291,&quot;top&quot;:73.25433070866141,&quot;width&quot;:470.0035433070867}"/>
</p:tagLst>
</file>

<file path=ppt/tags/tag80.xml><?xml version="1.0" encoding="utf-8"?>
<p:tagLst xmlns:p="http://schemas.openxmlformats.org/presentationml/2006/main">
  <p:tag name="KSO_WM_DIAGRAM_VIRTUALLY_FRAME" val="{&quot;height&quot;:201.1,&quot;left&quot;:172.2,&quot;top&quot;:175.9,&quot;width&quot;:679.7}"/>
</p:tagLst>
</file>

<file path=ppt/tags/tag8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2.xml><?xml version="1.0" encoding="utf-8"?>
<p:tagLst xmlns:p="http://schemas.openxmlformats.org/presentationml/2006/main">
  <p:tag name="KSO_WM_DIAGRAM_VIRTUALLY_FRAME" val="{&quot;height&quot;:201.1,&quot;left&quot;:172.2,&quot;top&quot;:175.9,&quot;width&quot;:679.7}"/>
</p:tagLst>
</file>

<file path=ppt/tags/tag8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4.xml><?xml version="1.0" encoding="utf-8"?>
<p:tagLst xmlns:p="http://schemas.openxmlformats.org/presentationml/2006/main">
  <p:tag name="KSO_WM_DIAGRAM_VIRTUALLY_FRAME" val="{&quot;height&quot;:201.1,&quot;left&quot;:172.2,&quot;top&quot;:175.9,&quot;width&quot;:679.7}"/>
</p:tagLst>
</file>

<file path=ppt/tags/tag8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6.xml><?xml version="1.0" encoding="utf-8"?>
<p:tagLst xmlns:p="http://schemas.openxmlformats.org/presentationml/2006/main">
  <p:tag name="KSO_WM_DIAGRAM_VIRTUALLY_FRAME" val="{&quot;height&quot;:201.1,&quot;left&quot;:172.2,&quot;top&quot;:175.9,&quot;width&quot;:679.7}"/>
</p:tagLst>
</file>

<file path=ppt/tags/tag8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9.xml><?xml version="1.0" encoding="utf-8"?>
<p:tagLst xmlns:p="http://schemas.openxmlformats.org/presentationml/2006/main">
  <p:tag name="KSO_WM_DIAGRAM_VIRTUALLY_FRAME" val="{&quot;height&quot;:286,&quot;left&quot;:80.8,&quot;top&quot;:175.35,&quot;width&quot;:777.95}"/>
</p:tagLst>
</file>

<file path=ppt/tags/tag9.xml><?xml version="1.0" encoding="utf-8"?>
<p:tagLst xmlns:p="http://schemas.openxmlformats.org/presentationml/2006/main">
  <p:tag name="KSO_WM_DIAGRAM_VIRTUALLY_FRAME" val="{&quot;height&quot;:299.27066929133855,&quot;left&quot;:257.8534645669291,&quot;top&quot;:73.25433070866141,&quot;width&quot;:470.0035433070867}"/>
</p:tagLst>
</file>

<file path=ppt/tags/tag90.xml><?xml version="1.0" encoding="utf-8"?>
<p:tagLst xmlns:p="http://schemas.openxmlformats.org/presentationml/2006/main">
  <p:tag name="KSO_WM_DIAGRAM_VIRTUALLY_FRAME" val="{&quot;height&quot;:286,&quot;left&quot;:80.8,&quot;top&quot;:175.35,&quot;width&quot;:777.95}"/>
</p:tagLst>
</file>

<file path=ppt/tags/tag91.xml><?xml version="1.0" encoding="utf-8"?>
<p:tagLst xmlns:p="http://schemas.openxmlformats.org/presentationml/2006/main">
  <p:tag name="KSO_WM_DIAGRAM_VIRTUALLY_FRAME" val="{&quot;height&quot;:286,&quot;left&quot;:80.8,&quot;top&quot;:175.35,&quot;width&quot;:777.95}"/>
</p:tagLst>
</file>

<file path=ppt/tags/tag92.xml><?xml version="1.0" encoding="utf-8"?>
<p:tagLst xmlns:p="http://schemas.openxmlformats.org/presentationml/2006/main">
  <p:tag name="KSO_WM_DIAGRAM_VIRTUALLY_FRAME" val="{&quot;height&quot;:286,&quot;left&quot;:80.8,&quot;top&quot;:175.35,&quot;width&quot;:777.95}"/>
</p:tagLst>
</file>

<file path=ppt/tags/tag9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94.xml><?xml version="1.0" encoding="utf-8"?>
<p:tagLst xmlns:p="http://schemas.openxmlformats.org/presentationml/2006/main">
  <p:tag name="KSO_WM_DIAGRAM_VIRTUALLY_FRAME" val="{&quot;height&quot;:201.1,&quot;left&quot;:172.2,&quot;top&quot;:175.9,&quot;width&quot;:679.7}"/>
</p:tagLst>
</file>

<file path=ppt/tags/tag95.xml><?xml version="1.0" encoding="utf-8"?>
<p:tagLst xmlns:p="http://schemas.openxmlformats.org/presentationml/2006/main">
  <p:tag name="KSO_WM_DIAGRAM_VIRTUALLY_FRAME" val="{&quot;height&quot;:323.5877952755905,&quot;left&quot;:91.8540157480315,&quot;top&quot;:129.42818897637795,&quot;width&quot;:388.1459842519685}"/>
</p:tagLst>
</file>

<file path=ppt/tags/tag96.xml><?xml version="1.0" encoding="utf-8"?>
<p:tagLst xmlns:p="http://schemas.openxmlformats.org/presentationml/2006/main">
  <p:tag name="KSO_WM_DIAGRAM_VIRTUALLY_FRAME" val="{&quot;height&quot;:201.1,&quot;left&quot;:172.2,&quot;top&quot;:175.9,&quot;width&quot;:679.7}"/>
</p:tagLst>
</file>

<file path=ppt/tags/tag97.xml><?xml version="1.0" encoding="utf-8"?>
<p:tagLst xmlns:p="http://schemas.openxmlformats.org/presentationml/2006/main">
  <p:tag name="KSO_WM_DIAGRAM_VIRTUALLY_FRAME" val="{&quot;height&quot;:323.5877952755905,&quot;left&quot;:91.8540157480315,&quot;top&quot;:129.42818897637795,&quot;width&quot;:388.1459842519685}"/>
</p:tagLst>
</file>

<file path=ppt/tags/tag98.xml><?xml version="1.0" encoding="utf-8"?>
<p:tagLst xmlns:p="http://schemas.openxmlformats.org/presentationml/2006/main">
  <p:tag name="KSO_WM_DIAGRAM_VIRTUALLY_FRAME" val="{&quot;height&quot;:201.1,&quot;left&quot;:172.2,&quot;top&quot;:175.9,&quot;width&quot;:679.7}"/>
</p:tagLst>
</file>

<file path=ppt/tags/tag99.xml><?xml version="1.0" encoding="utf-8"?>
<p:tagLst xmlns:p="http://schemas.openxmlformats.org/presentationml/2006/main">
  <p:tag name="KSO_WM_DIAGRAM_VIRTUALLY_FRAME" val="{&quot;height&quot;:323.5877952755905,&quot;left&quot;:91.8540157480315,&quot;top&quot;:129.42818897637795,&quot;width&quot;:388.1459842519685}"/>
</p:tagLst>
</file>

<file path=ppt/theme/theme1.xml><?xml version="1.0" encoding="utf-8"?>
<a:theme xmlns:a="http://schemas.openxmlformats.org/drawingml/2006/main" name="Office 主题​​">
  <a:themeElements>
    <a:clrScheme name="自定义 1985">
      <a:dk1>
        <a:sysClr val="windowText" lastClr="000000"/>
      </a:dk1>
      <a:lt1>
        <a:sysClr val="window" lastClr="FFFFFF"/>
      </a:lt1>
      <a:dk2>
        <a:srgbClr val="44546A"/>
      </a:dk2>
      <a:lt2>
        <a:srgbClr val="E7E6E6"/>
      </a:lt2>
      <a:accent1>
        <a:srgbClr val="006E51"/>
      </a:accent1>
      <a:accent2>
        <a:srgbClr val="18B88C"/>
      </a:accent2>
      <a:accent3>
        <a:srgbClr val="006E51"/>
      </a:accent3>
      <a:accent4>
        <a:srgbClr val="18B88C"/>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5557</Words>
  <Application>WPS 演示</Application>
  <PresentationFormat>宽屏</PresentationFormat>
  <Paragraphs>438</Paragraphs>
  <Slides>40</Slides>
  <Notes>18</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40</vt:i4>
      </vt:variant>
    </vt:vector>
  </HeadingPairs>
  <TitlesOfParts>
    <vt:vector size="57" baseType="lpstr">
      <vt:lpstr>Arial</vt:lpstr>
      <vt:lpstr>宋体</vt:lpstr>
      <vt:lpstr>Wingdings</vt:lpstr>
      <vt:lpstr>思源宋体 CN Heavy</vt:lpstr>
      <vt:lpstr>微软雅黑</vt:lpstr>
      <vt:lpstr>思源宋体 Heavy</vt:lpstr>
      <vt:lpstr>思源黑体 CN Medium</vt:lpstr>
      <vt:lpstr>三极正极黑简体</vt:lpstr>
      <vt:lpstr>字魂105号-简雅黑</vt:lpstr>
      <vt:lpstr>黑体</vt:lpstr>
      <vt:lpstr>思源宋体 CN</vt:lpstr>
      <vt:lpstr>字魂160号-檀宋</vt:lpstr>
      <vt:lpstr>等线</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合占缓盗称</cp:lastModifiedBy>
  <cp:revision>71</cp:revision>
  <dcterms:created xsi:type="dcterms:W3CDTF">2023-06-30T14:34:00Z</dcterms:created>
  <dcterms:modified xsi:type="dcterms:W3CDTF">2025-01-12T04:53:52Z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5574BE1DAD5B4B6EAEEF997B9D160665_13</vt:lpwstr>
  </property>
  <property fmtid="{D5CDD505-2E9C-101B-9397-08002B2CF9AE}" pid="3" name="KSOProductBuildVer">
    <vt:lpwstr>2052-12.1.0.19770</vt:lpwstr>
  </property>
</Properties>
</file>