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32"/>
  </p:handoutMasterIdLst>
  <p:sldIdLst>
    <p:sldId id="11090419" r:id="rId3"/>
    <p:sldId id="11090487" r:id="rId4"/>
    <p:sldId id="11090531" r:id="rId6"/>
    <p:sldId id="11090532" r:id="rId7"/>
    <p:sldId id="11090533" r:id="rId8"/>
    <p:sldId id="11090534" r:id="rId9"/>
    <p:sldId id="11090535" r:id="rId10"/>
    <p:sldId id="11090536" r:id="rId11"/>
    <p:sldId id="11090537" r:id="rId12"/>
    <p:sldId id="11090538" r:id="rId13"/>
    <p:sldId id="11090539" r:id="rId14"/>
    <p:sldId id="11090540" r:id="rId15"/>
    <p:sldId id="11090541" r:id="rId16"/>
    <p:sldId id="11090542" r:id="rId17"/>
    <p:sldId id="11090543" r:id="rId18"/>
    <p:sldId id="11090544" r:id="rId19"/>
    <p:sldId id="11090545" r:id="rId20"/>
    <p:sldId id="11090546" r:id="rId21"/>
    <p:sldId id="11090547" r:id="rId22"/>
    <p:sldId id="11090549" r:id="rId23"/>
    <p:sldId id="11090550" r:id="rId24"/>
    <p:sldId id="11090551" r:id="rId25"/>
    <p:sldId id="11090552" r:id="rId26"/>
    <p:sldId id="11090553" r:id="rId27"/>
    <p:sldId id="11090554" r:id="rId28"/>
    <p:sldId id="11090555" r:id="rId29"/>
    <p:sldId id="11090556" r:id="rId30"/>
    <p:sldId id="11090557" r:id="rId31"/>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7" userDrawn="1">
          <p15:clr>
            <a:srgbClr val="A4A3A4"/>
          </p15:clr>
        </p15:guide>
        <p15:guide id="2" pos="38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showPr>
  <p:clrMru>
    <a:srgbClr val="8AE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showGuides="1">
      <p:cViewPr>
        <p:scale>
          <a:sx n="33" d="100"/>
          <a:sy n="33" d="100"/>
        </p:scale>
        <p:origin x="2100" y="864"/>
      </p:cViewPr>
      <p:guideLst>
        <p:guide orient="horz" pos="2307"/>
        <p:guide pos="3800"/>
      </p:guideLst>
    </p:cSldViewPr>
  </p:slideViewPr>
  <p:notesTextViewPr>
    <p:cViewPr>
      <p:scale>
        <a:sx n="1" d="1"/>
        <a:sy n="1" d="1"/>
      </p:scale>
      <p:origin x="0" y="0"/>
    </p:cViewPr>
  </p:notesTextViewPr>
  <p:sorterViewPr>
    <p:cViewPr>
      <p:scale>
        <a:sx n="50" d="100"/>
        <a:sy n="50" d="100"/>
      </p:scale>
      <p:origin x="0" y="-306"/>
    </p:cViewPr>
  </p:sorter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6" Type="http://schemas.openxmlformats.org/officeDocument/2006/relationships/tags" Target="tags/tag157.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DB74A3-C1F4-42D6-B31E-7A002EF7B05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F5E044-8DF6-4D44-AE9C-DC074DCF57E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7" name="矩形 6"/>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cxnSp>
        <p:nvCxnSpPr>
          <p:cNvPr id="9" name="直线连接符 7"/>
          <p:cNvCxnSpPr/>
          <p:nvPr userDrawn="1"/>
        </p:nvCxnSpPr>
        <p:spPr>
          <a:xfrm>
            <a:off x="3126658" y="717280"/>
            <a:ext cx="9065342"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10" name="标题 82"/>
          <p:cNvSpPr txBox="1"/>
          <p:nvPr userDrawn="1"/>
        </p:nvSpPr>
        <p:spPr>
          <a:xfrm>
            <a:off x="234729" y="426366"/>
            <a:ext cx="2646878" cy="535531"/>
          </a:xfrm>
          <a:prstGeom prst="rect">
            <a:avLst/>
          </a:prstGeom>
          <a:noFill/>
        </p:spPr>
        <p:txBody>
          <a:bodyPr vert="horz" wrap="none" lIns="91440" tIns="45720" rIns="91440" bIns="45720" rtlCol="0" anchor="ctr">
            <a:spAutoFit/>
          </a:bodyPr>
          <a:lstStyle>
            <a:lvl1pPr algn="l" defTabSz="914400" rtl="0" eaLnBrk="1" latinLnBrk="0" hangingPunct="1">
              <a:lnSpc>
                <a:spcPct val="90000"/>
              </a:lnSpc>
              <a:spcBef>
                <a:spcPct val="0"/>
              </a:spcBef>
              <a:buNone/>
              <a:defRPr kumimoji="1" lang="zh-CN" altLang="en-US" sz="2800" b="1" kern="1200">
                <a:solidFill>
                  <a:schemeClr val="accent1">
                    <a:lumMod val="100000"/>
                  </a:schemeClr>
                </a:solidFill>
                <a:latin typeface="微软雅黑" panose="020B0503020204020204" pitchFamily="34" charset="-122"/>
                <a:ea typeface="微软雅黑" panose="020B0503020204020204" pitchFamily="34" charset="-122"/>
                <a:cs typeface="+mn-cs"/>
              </a:defRPr>
            </a:lvl1pPr>
          </a:lstStyle>
          <a:p>
            <a:r>
              <a:rPr lang="zh-CN" altLang="en-US" sz="320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rPr>
              <a:t>未来发展前景</a:t>
            </a:r>
            <a:endParaRPr lang="zh-CN" altLang="en-US" sz="320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2675FDA-6D59-4903-A6EF-0717273C2CC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16864-0EE8-42CE-BC1B-942B7ECBC902}"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Tree>
  </p:cSld>
  <p:clrMapOvr>
    <a:masterClrMapping/>
  </p:clrMapOvr>
  <p:transition advTm="2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8" name="矩形 7"/>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cxnSp>
        <p:nvCxnSpPr>
          <p:cNvPr id="10" name="直线连接符 7"/>
          <p:cNvCxnSpPr/>
          <p:nvPr userDrawn="1"/>
        </p:nvCxnSpPr>
        <p:spPr>
          <a:xfrm>
            <a:off x="3126658" y="717280"/>
            <a:ext cx="9065342"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11" name="标题 82"/>
          <p:cNvSpPr txBox="1"/>
          <p:nvPr userDrawn="1"/>
        </p:nvSpPr>
        <p:spPr>
          <a:xfrm>
            <a:off x="234729" y="426366"/>
            <a:ext cx="2646878" cy="535531"/>
          </a:xfrm>
          <a:prstGeom prst="rect">
            <a:avLst/>
          </a:prstGeom>
          <a:noFill/>
        </p:spPr>
        <p:txBody>
          <a:bodyPr vert="horz" wrap="none" lIns="91440" tIns="45720" rIns="91440" bIns="45720" rtlCol="0" anchor="ctr">
            <a:spAutoFit/>
          </a:bodyPr>
          <a:lstStyle>
            <a:lvl1pPr algn="l" defTabSz="914400" rtl="0" eaLnBrk="1" latinLnBrk="0" hangingPunct="1">
              <a:lnSpc>
                <a:spcPct val="90000"/>
              </a:lnSpc>
              <a:spcBef>
                <a:spcPct val="0"/>
              </a:spcBef>
              <a:buNone/>
              <a:defRPr kumimoji="1" lang="zh-CN" altLang="en-US" sz="2800" b="1" kern="1200">
                <a:solidFill>
                  <a:schemeClr val="accent1">
                    <a:lumMod val="100000"/>
                  </a:schemeClr>
                </a:solidFill>
                <a:latin typeface="微软雅黑" panose="020B0503020204020204" pitchFamily="34" charset="-122"/>
                <a:ea typeface="微软雅黑" panose="020B0503020204020204" pitchFamily="34" charset="-122"/>
                <a:cs typeface="+mn-cs"/>
              </a:defRPr>
            </a:lvl1pPr>
          </a:lstStyle>
          <a:p>
            <a:r>
              <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rPr>
              <a:t>先进理念优势</a:t>
            </a:r>
            <a:endPar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8" name="矩形 7"/>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cxnSp>
        <p:nvCxnSpPr>
          <p:cNvPr id="10" name="直线连接符 7"/>
          <p:cNvCxnSpPr/>
          <p:nvPr userDrawn="1"/>
        </p:nvCxnSpPr>
        <p:spPr>
          <a:xfrm>
            <a:off x="3126658" y="717280"/>
            <a:ext cx="9065342"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11" name="标题 82"/>
          <p:cNvSpPr txBox="1"/>
          <p:nvPr userDrawn="1"/>
        </p:nvSpPr>
        <p:spPr>
          <a:xfrm>
            <a:off x="234729" y="426366"/>
            <a:ext cx="2646878" cy="535531"/>
          </a:xfrm>
          <a:prstGeom prst="rect">
            <a:avLst/>
          </a:prstGeom>
          <a:noFill/>
        </p:spPr>
        <p:txBody>
          <a:bodyPr vert="horz" wrap="none" lIns="91440" tIns="45720" rIns="91440" bIns="45720" rtlCol="0" anchor="ctr">
            <a:spAutoFit/>
          </a:bodyPr>
          <a:lstStyle>
            <a:lvl1pPr algn="l" defTabSz="914400" rtl="0" eaLnBrk="1" latinLnBrk="0" hangingPunct="1">
              <a:lnSpc>
                <a:spcPct val="90000"/>
              </a:lnSpc>
              <a:spcBef>
                <a:spcPct val="0"/>
              </a:spcBef>
              <a:buNone/>
              <a:defRPr kumimoji="1" lang="zh-CN" altLang="en-US" sz="2800" b="1" kern="1200">
                <a:solidFill>
                  <a:schemeClr val="accent1">
                    <a:lumMod val="100000"/>
                  </a:schemeClr>
                </a:solidFill>
                <a:latin typeface="微软雅黑" panose="020B0503020204020204" pitchFamily="34" charset="-122"/>
                <a:ea typeface="微软雅黑" panose="020B0503020204020204" pitchFamily="34" charset="-122"/>
                <a:cs typeface="+mn-cs"/>
              </a:defRPr>
            </a:lvl1pPr>
          </a:lstStyle>
          <a:p>
            <a:r>
              <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rPr>
              <a:t>市场竞争水平</a:t>
            </a:r>
            <a:endPar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7.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tags" Target="../tags/tag82.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7.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image" Target="../media/image11.png"/><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7.xml"/><Relationship Id="rId3" Type="http://schemas.openxmlformats.org/officeDocument/2006/relationships/image" Target="../media/image12.png"/><Relationship Id="rId2" Type="http://schemas.openxmlformats.org/officeDocument/2006/relationships/tags" Target="../tags/tag100.xml"/><Relationship Id="rId1" Type="http://schemas.openxmlformats.org/officeDocument/2006/relationships/tags" Target="../tags/tag99.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image" Target="../media/image13.png"/><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image" Target="../media/image14.png"/><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7.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image" Target="../media/image16.png"/><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7.xml"/><Relationship Id="rId5" Type="http://schemas.openxmlformats.org/officeDocument/2006/relationships/tags" Target="../tags/tag116.xml"/><Relationship Id="rId4" Type="http://schemas.openxmlformats.org/officeDocument/2006/relationships/image" Target="../media/image17.png"/><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tags" Target="../tags/tag117.xml"/></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7.xml"/><Relationship Id="rId2" Type="http://schemas.openxmlformats.org/officeDocument/2006/relationships/tags" Target="../tags/tag126.xml"/><Relationship Id="rId1" Type="http://schemas.openxmlformats.org/officeDocument/2006/relationships/tags" Target="../tags/tag125.xml"/></Relationships>
</file>

<file path=ppt/slides/_rels/slide26.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2" Type="http://schemas.openxmlformats.org/officeDocument/2006/relationships/notesSlide" Target="../notesSlides/notesSlide25.xml"/><Relationship Id="rId11" Type="http://schemas.openxmlformats.org/officeDocument/2006/relationships/slideLayout" Target="../slideLayouts/slideLayout7.xml"/><Relationship Id="rId10" Type="http://schemas.openxmlformats.org/officeDocument/2006/relationships/tags" Target="../tags/tag136.xml"/><Relationship Id="rId1" Type="http://schemas.openxmlformats.org/officeDocument/2006/relationships/tags" Target="../tags/tag127.xml"/></Relationships>
</file>

<file path=ppt/slides/_rels/slide27.xml.rels><?xml version="1.0" encoding="UTF-8" standalone="yes"?>
<Relationships xmlns="http://schemas.openxmlformats.org/package/2006/relationships"><Relationship Id="rId9" Type="http://schemas.openxmlformats.org/officeDocument/2006/relationships/tags" Target="../tags/tag145.xml"/><Relationship Id="rId8" Type="http://schemas.openxmlformats.org/officeDocument/2006/relationships/tags" Target="../tags/tag144.xml"/><Relationship Id="rId7" Type="http://schemas.openxmlformats.org/officeDocument/2006/relationships/tags" Target="../tags/tag143.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2" Type="http://schemas.openxmlformats.org/officeDocument/2006/relationships/notesSlide" Target="../notesSlides/notesSlide26.xml"/><Relationship Id="rId11" Type="http://schemas.openxmlformats.org/officeDocument/2006/relationships/slideLayout" Target="../slideLayouts/slideLayout7.xml"/><Relationship Id="rId10" Type="http://schemas.openxmlformats.org/officeDocument/2006/relationships/tags" Target="../tags/tag146.xml"/><Relationship Id="rId1" Type="http://schemas.openxmlformats.org/officeDocument/2006/relationships/tags" Target="../tags/tag137.xml"/></Relationships>
</file>

<file path=ppt/slides/_rels/slide28.xml.rels><?xml version="1.0" encoding="UTF-8" standalone="yes"?>
<Relationships xmlns="http://schemas.openxmlformats.org/package/2006/relationships"><Relationship Id="rId9" Type="http://schemas.openxmlformats.org/officeDocument/2006/relationships/tags" Target="../tags/tag155.xml"/><Relationship Id="rId8" Type="http://schemas.openxmlformats.org/officeDocument/2006/relationships/tags" Target="../tags/tag154.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2" Type="http://schemas.openxmlformats.org/officeDocument/2006/relationships/notesSlide" Target="../notesSlides/notesSlide27.xml"/><Relationship Id="rId11" Type="http://schemas.openxmlformats.org/officeDocument/2006/relationships/slideLayout" Target="../slideLayouts/slideLayout7.xml"/><Relationship Id="rId10" Type="http://schemas.openxmlformats.org/officeDocument/2006/relationships/tags" Target="../tags/tag156.xml"/><Relationship Id="rId1" Type="http://schemas.openxmlformats.org/officeDocument/2006/relationships/tags" Target="../tags/tag147.xml"/></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7.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7.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image" Target="../media/image2.png"/><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1" Type="http://schemas.openxmlformats.org/officeDocument/2006/relationships/notesSlide" Target="../notesSlides/notesSlide5.xml"/><Relationship Id="rId10" Type="http://schemas.openxmlformats.org/officeDocument/2006/relationships/slideLayout" Target="../slideLayouts/slideLayout7.xml"/><Relationship Id="rId1" Type="http://schemas.openxmlformats.org/officeDocument/2006/relationships/tags" Target="../tags/tag23.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31.xml"/></Relationships>
</file>

<file path=ppt/slides/_rels/slide9.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4" Type="http://schemas.openxmlformats.org/officeDocument/2006/relationships/notesSlide" Target="../notesSlides/notesSlide8.xml"/><Relationship Id="rId43" Type="http://schemas.openxmlformats.org/officeDocument/2006/relationships/slideLayout" Target="../slideLayouts/slideLayout7.xml"/><Relationship Id="rId42" Type="http://schemas.openxmlformats.org/officeDocument/2006/relationships/tags" Target="../tags/tag73.xml"/><Relationship Id="rId41" Type="http://schemas.openxmlformats.org/officeDocument/2006/relationships/tags" Target="../tags/tag72.xml"/><Relationship Id="rId40" Type="http://schemas.openxmlformats.org/officeDocument/2006/relationships/tags" Target="../tags/tag71.xml"/><Relationship Id="rId4" Type="http://schemas.openxmlformats.org/officeDocument/2006/relationships/tags" Target="../tags/tag35.xml"/><Relationship Id="rId39" Type="http://schemas.openxmlformats.org/officeDocument/2006/relationships/tags" Target="../tags/tag70.xml"/><Relationship Id="rId38" Type="http://schemas.openxmlformats.org/officeDocument/2006/relationships/tags" Target="../tags/tag69.xml"/><Relationship Id="rId37" Type="http://schemas.openxmlformats.org/officeDocument/2006/relationships/tags" Target="../tags/tag68.xml"/><Relationship Id="rId36" Type="http://schemas.openxmlformats.org/officeDocument/2006/relationships/tags" Target="../tags/tag67.xml"/><Relationship Id="rId35" Type="http://schemas.openxmlformats.org/officeDocument/2006/relationships/tags" Target="../tags/tag66.xml"/><Relationship Id="rId34" Type="http://schemas.openxmlformats.org/officeDocument/2006/relationships/tags" Target="../tags/tag65.xml"/><Relationship Id="rId33" Type="http://schemas.openxmlformats.org/officeDocument/2006/relationships/tags" Target="../tags/tag64.xml"/><Relationship Id="rId32" Type="http://schemas.openxmlformats.org/officeDocument/2006/relationships/tags" Target="../tags/tag63.xml"/><Relationship Id="rId31" Type="http://schemas.openxmlformats.org/officeDocument/2006/relationships/tags" Target="../tags/tag62.xml"/><Relationship Id="rId30" Type="http://schemas.openxmlformats.org/officeDocument/2006/relationships/tags" Target="../tags/tag61.xml"/><Relationship Id="rId3" Type="http://schemas.openxmlformats.org/officeDocument/2006/relationships/tags" Target="../tags/tag34.xml"/><Relationship Id="rId29" Type="http://schemas.openxmlformats.org/officeDocument/2006/relationships/tags" Target="../tags/tag60.xml"/><Relationship Id="rId28" Type="http://schemas.openxmlformats.org/officeDocument/2006/relationships/tags" Target="../tags/tag59.xml"/><Relationship Id="rId27" Type="http://schemas.openxmlformats.org/officeDocument/2006/relationships/tags" Target="../tags/tag58.xml"/><Relationship Id="rId26" Type="http://schemas.openxmlformats.org/officeDocument/2006/relationships/tags" Target="../tags/tag57.xml"/><Relationship Id="rId25" Type="http://schemas.openxmlformats.org/officeDocument/2006/relationships/tags" Target="../tags/tag56.xml"/><Relationship Id="rId24" Type="http://schemas.openxmlformats.org/officeDocument/2006/relationships/tags" Target="../tags/tag55.xml"/><Relationship Id="rId23" Type="http://schemas.openxmlformats.org/officeDocument/2006/relationships/tags" Target="../tags/tag54.xml"/><Relationship Id="rId22" Type="http://schemas.openxmlformats.org/officeDocument/2006/relationships/tags" Target="../tags/tag53.xml"/><Relationship Id="rId21" Type="http://schemas.openxmlformats.org/officeDocument/2006/relationships/tags" Target="../tags/tag52.xml"/><Relationship Id="rId20" Type="http://schemas.openxmlformats.org/officeDocument/2006/relationships/tags" Target="../tags/tag51.xml"/><Relationship Id="rId2" Type="http://schemas.openxmlformats.org/officeDocument/2006/relationships/tags" Target="../tags/tag33.xml"/><Relationship Id="rId19" Type="http://schemas.openxmlformats.org/officeDocument/2006/relationships/tags" Target="../tags/tag50.xml"/><Relationship Id="rId18" Type="http://schemas.openxmlformats.org/officeDocument/2006/relationships/tags" Target="../tags/tag49.xml"/><Relationship Id="rId17" Type="http://schemas.openxmlformats.org/officeDocument/2006/relationships/tags" Target="../tags/tag48.xml"/><Relationship Id="rId16" Type="http://schemas.openxmlformats.org/officeDocument/2006/relationships/tags" Target="../tags/tag47.xml"/><Relationship Id="rId15" Type="http://schemas.openxmlformats.org/officeDocument/2006/relationships/tags" Target="../tags/tag46.xml"/><Relationship Id="rId14" Type="http://schemas.openxmlformats.org/officeDocument/2006/relationships/tags" Target="../tags/tag45.xml"/><Relationship Id="rId13" Type="http://schemas.openxmlformats.org/officeDocument/2006/relationships/tags" Target="../tags/tag44.xml"/><Relationship Id="rId12" Type="http://schemas.openxmlformats.org/officeDocument/2006/relationships/tags" Target="../tags/tag43.xml"/><Relationship Id="rId11" Type="http://schemas.openxmlformats.org/officeDocument/2006/relationships/tags" Target="../tags/tag42.xml"/><Relationship Id="rId10" Type="http://schemas.openxmlformats.org/officeDocument/2006/relationships/tags" Target="../tags/tag41.xml"/><Relationship Id="rId1" Type="http://schemas.openxmlformats.org/officeDocument/2006/relationships/tags" Target="../tags/tag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53135" y="609603"/>
            <a:ext cx="6497000" cy="4040353"/>
          </a:xfrm>
          <a:prstGeom prst="rect">
            <a:avLst/>
          </a:prstGeom>
          <a:blipFill dpi="0"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三极正极黑简体" panose="00000500000000000000" pitchFamily="2" charset="-122"/>
            </a:endParaRPr>
          </a:p>
        </p:txBody>
      </p:sp>
      <p:sp>
        <p:nvSpPr>
          <p:cNvPr id="16" name="任意多边形: 形状 15"/>
          <p:cNvSpPr/>
          <p:nvPr/>
        </p:nvSpPr>
        <p:spPr>
          <a:xfrm>
            <a:off x="502399" y="609603"/>
            <a:ext cx="4650736" cy="5642398"/>
          </a:xfrm>
          <a:custGeom>
            <a:avLst/>
            <a:gdLst>
              <a:gd name="connsiteX0" fmla="*/ 0 w 4650736"/>
              <a:gd name="connsiteY0" fmla="*/ 0 h 5642398"/>
              <a:gd name="connsiteX1" fmla="*/ 596626 w 4650736"/>
              <a:gd name="connsiteY1" fmla="*/ 0 h 5642398"/>
              <a:gd name="connsiteX2" fmla="*/ 4054110 w 4650736"/>
              <a:gd name="connsiteY2" fmla="*/ 0 h 5642398"/>
              <a:gd name="connsiteX3" fmla="*/ 4650736 w 4650736"/>
              <a:gd name="connsiteY3" fmla="*/ 0 h 5642398"/>
              <a:gd name="connsiteX4" fmla="*/ 4650736 w 4650736"/>
              <a:gd name="connsiteY4" fmla="*/ 4828316 h 5642398"/>
              <a:gd name="connsiteX5" fmla="*/ 3649876 w 4650736"/>
              <a:gd name="connsiteY5" fmla="*/ 5642398 h 5642398"/>
              <a:gd name="connsiteX6" fmla="*/ 3053250 w 4650736"/>
              <a:gd name="connsiteY6" fmla="*/ 5642398 h 5642398"/>
              <a:gd name="connsiteX7" fmla="*/ 596626 w 4650736"/>
              <a:gd name="connsiteY7" fmla="*/ 5642398 h 5642398"/>
              <a:gd name="connsiteX8" fmla="*/ 0 w 4650736"/>
              <a:gd name="connsiteY8" fmla="*/ 5642398 h 564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50736" h="5642398">
                <a:moveTo>
                  <a:pt x="0" y="0"/>
                </a:moveTo>
                <a:lnTo>
                  <a:pt x="596626" y="0"/>
                </a:lnTo>
                <a:lnTo>
                  <a:pt x="4054110" y="0"/>
                </a:lnTo>
                <a:lnTo>
                  <a:pt x="4650736" y="0"/>
                </a:lnTo>
                <a:lnTo>
                  <a:pt x="4650736" y="4828316"/>
                </a:lnTo>
                <a:lnTo>
                  <a:pt x="3649876" y="5642398"/>
                </a:lnTo>
                <a:lnTo>
                  <a:pt x="3053250" y="5642398"/>
                </a:lnTo>
                <a:lnTo>
                  <a:pt x="596626" y="5642398"/>
                </a:lnTo>
                <a:lnTo>
                  <a:pt x="0" y="5642398"/>
                </a:lnTo>
                <a:close/>
              </a:path>
            </a:pathLst>
          </a:custGeom>
          <a:gradFill>
            <a:gsLst>
              <a:gs pos="11000">
                <a:schemeClr val="accent1"/>
              </a:gs>
              <a:gs pos="100000">
                <a:schemeClr val="accent2"/>
              </a:gs>
            </a:gsLst>
            <a:lin ang="2700000" scaled="0"/>
          </a:gradFill>
          <a:ln>
            <a:noFill/>
          </a:ln>
          <a:effectLst>
            <a:outerShdw blurRad="127000" sx="102000" sy="102000" algn="ctr" rotWithShape="0">
              <a:prstClr val="black">
                <a:alpha val="10000"/>
              </a:prstClr>
            </a:outerShdw>
          </a:effectLst>
        </p:spPr>
        <p:txBody>
          <a:bodyPr vert="horz" wrap="square" lIns="91440" tIns="45720" rIns="91440" bIns="45720" numCol="1" anchor="t" anchorCtr="0" compatLnSpc="1">
            <a:noAutofit/>
          </a:bodyPr>
          <a:lstStyle/>
          <a:p>
            <a:endParaRPr lang="zh-CN" altLang="en-US">
              <a:solidFill>
                <a:schemeClr val="tx1"/>
              </a:solidFill>
              <a:sym typeface="三极正极黑简体" panose="00000500000000000000" pitchFamily="2" charset="-122"/>
            </a:endParaRPr>
          </a:p>
        </p:txBody>
      </p:sp>
      <p:sp>
        <p:nvSpPr>
          <p:cNvPr id="11" name="任意多边形: 形状 10"/>
          <p:cNvSpPr/>
          <p:nvPr/>
        </p:nvSpPr>
        <p:spPr>
          <a:xfrm>
            <a:off x="4461037" y="5311574"/>
            <a:ext cx="1000860" cy="814082"/>
          </a:xfrm>
          <a:custGeom>
            <a:avLst/>
            <a:gdLst>
              <a:gd name="connsiteX0" fmla="*/ 1000860 w 1000860"/>
              <a:gd name="connsiteY0" fmla="*/ 0 h 814082"/>
              <a:gd name="connsiteX1" fmla="*/ 1000860 w 1000860"/>
              <a:gd name="connsiteY1" fmla="*/ 814082 h 814082"/>
              <a:gd name="connsiteX2" fmla="*/ 0 w 1000860"/>
              <a:gd name="connsiteY2" fmla="*/ 814082 h 814082"/>
              <a:gd name="connsiteX3" fmla="*/ 1000860 w 1000860"/>
              <a:gd name="connsiteY3" fmla="*/ 0 h 814082"/>
            </a:gdLst>
            <a:ahLst/>
            <a:cxnLst>
              <a:cxn ang="0">
                <a:pos x="connsiteX0" y="connsiteY0"/>
              </a:cxn>
              <a:cxn ang="0">
                <a:pos x="connsiteX1" y="connsiteY1"/>
              </a:cxn>
              <a:cxn ang="0">
                <a:pos x="connsiteX2" y="connsiteY2"/>
              </a:cxn>
              <a:cxn ang="0">
                <a:pos x="connsiteX3" y="connsiteY3"/>
              </a:cxn>
            </a:cxnLst>
            <a:rect l="l" t="t" r="r" b="b"/>
            <a:pathLst>
              <a:path w="1000859" h="814082">
                <a:moveTo>
                  <a:pt x="1000860" y="0"/>
                </a:moveTo>
                <a:lnTo>
                  <a:pt x="1000860" y="814082"/>
                </a:lnTo>
                <a:lnTo>
                  <a:pt x="0" y="814082"/>
                </a:lnTo>
                <a:lnTo>
                  <a:pt x="100086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sym typeface="三极正极黑简体" panose="00000500000000000000" pitchFamily="2" charset="-122"/>
            </a:endParaRPr>
          </a:p>
        </p:txBody>
      </p:sp>
      <p:sp>
        <p:nvSpPr>
          <p:cNvPr id="6" name="文本框 5"/>
          <p:cNvSpPr txBox="1"/>
          <p:nvPr/>
        </p:nvSpPr>
        <p:spPr>
          <a:xfrm>
            <a:off x="951865" y="1357630"/>
            <a:ext cx="1975485" cy="768350"/>
          </a:xfrm>
          <a:prstGeom prst="rect">
            <a:avLst/>
          </a:prstGeom>
          <a:noFill/>
        </p:spPr>
        <p:txBody>
          <a:bodyPr wrap="square" rtlCol="0">
            <a:spAutoFit/>
          </a:bodyPr>
          <a:lstStyle/>
          <a:p>
            <a:pPr algn="dist"/>
            <a:r>
              <a:rPr lang="zh-CN" altLang="en-US" sz="4400" b="1">
                <a:solidFill>
                  <a:schemeClr val="bg1"/>
                </a:solidFill>
                <a:latin typeface="微软雅黑" panose="020B0503020204020204" pitchFamily="34" charset="-122"/>
                <a:ea typeface="微软雅黑" panose="020B0503020204020204" pitchFamily="34" charset="-122"/>
                <a:cs typeface="字魂105号-简雅黑" panose="00000500000000000000" pitchFamily="2" charset="-122"/>
                <a:sym typeface="三极正极黑简体" panose="00000500000000000000" pitchFamily="2" charset="-122"/>
              </a:rPr>
              <a:t>项目四</a:t>
            </a:r>
            <a:endParaRPr lang="zh-CN" altLang="en-US" sz="4400" b="1">
              <a:solidFill>
                <a:schemeClr val="bg1"/>
              </a:solidFill>
              <a:latin typeface="微软雅黑" panose="020B0503020204020204" pitchFamily="34" charset="-122"/>
              <a:ea typeface="微软雅黑" panose="020B0503020204020204" pitchFamily="34" charset="-122"/>
              <a:cs typeface="字魂105号-简雅黑" panose="00000500000000000000" pitchFamily="2" charset="-122"/>
              <a:sym typeface="三极正极黑简体" panose="00000500000000000000" pitchFamily="2" charset="-122"/>
            </a:endParaRPr>
          </a:p>
        </p:txBody>
      </p:sp>
      <p:sp>
        <p:nvSpPr>
          <p:cNvPr id="8" name="文本框 7"/>
          <p:cNvSpPr txBox="1"/>
          <p:nvPr/>
        </p:nvSpPr>
        <p:spPr>
          <a:xfrm>
            <a:off x="965929" y="2545324"/>
            <a:ext cx="4054110" cy="1309370"/>
          </a:xfrm>
          <a:prstGeom prst="rect">
            <a:avLst/>
          </a:prstGeom>
          <a:noFill/>
        </p:spPr>
        <p:txBody>
          <a:bodyPr wrap="square" rtlCol="0">
            <a:spAutoFit/>
          </a:bodyPr>
          <a:lstStyle/>
          <a:p>
            <a:pPr algn="l">
              <a:lnSpc>
                <a:spcPct val="110000"/>
              </a:lnSpc>
            </a:pPr>
            <a:r>
              <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减速器总成</a:t>
            </a:r>
            <a:endPar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a:lnSpc>
                <a:spcPct val="110000"/>
              </a:lnSpc>
            </a:pPr>
            <a:r>
              <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结构原理与检修</a:t>
            </a:r>
            <a:endPar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p:nvPr/>
        </p:nvSpPr>
        <p:spPr>
          <a:xfrm>
            <a:off x="1094969" y="2321907"/>
            <a:ext cx="655317" cy="47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三极正极黑简体"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6" grpId="0" animBg="1"/>
      <p:bldP spid="11" grpId="0" animBg="1"/>
      <p:bldP spid="6" grpId="0"/>
      <p:bldP spid="8" grpId="0"/>
      <p:bldP spid="10"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三、减速器总成组成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8183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齿轮减速机构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2"/>
            </p:custDataLst>
          </p:nvPr>
        </p:nvSpPr>
        <p:spPr>
          <a:xfrm>
            <a:off x="1362710" y="2632710"/>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齿轮减速机构作用</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3" name="文本框 2"/>
          <p:cNvSpPr txBox="1"/>
          <p:nvPr>
            <p:custDataLst>
              <p:tags r:id="rId3"/>
            </p:custDataLst>
          </p:nvPr>
        </p:nvSpPr>
        <p:spPr>
          <a:xfrm>
            <a:off x="1393190" y="3129280"/>
            <a:ext cx="9377045" cy="992505"/>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实现减速传动：</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当主动轴的转速不变时，利用齿轮传动降低从动轴转速，</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这种传动称为减速传动。</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4"/>
            </p:custDataLst>
          </p:nvPr>
        </p:nvSpPr>
        <p:spPr>
          <a:xfrm>
            <a:off x="1362710" y="4250055"/>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齿轮减速机构要求</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5" name="文本框 4"/>
          <p:cNvSpPr txBox="1"/>
          <p:nvPr>
            <p:custDataLst>
              <p:tags r:id="rId5"/>
            </p:custDataLst>
          </p:nvPr>
        </p:nvSpPr>
        <p:spPr>
          <a:xfrm>
            <a:off x="1393190" y="4746625"/>
            <a:ext cx="9377045" cy="992505"/>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从齿轮与轴承行业来看，齿轮材料要求具有高弯曲疲劳强度和接触疲劳强度，齿面有足够的硬度和耐磨性，</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零件心部具有良好的强度和韧性。</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三、减速器总成组成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8183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齿轮减速机构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2"/>
            </p:custDataLst>
          </p:nvPr>
        </p:nvSpPr>
        <p:spPr>
          <a:xfrm>
            <a:off x="1362710" y="2632710"/>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齿轮减速机构组成</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3" name="文本框 2"/>
          <p:cNvSpPr txBox="1"/>
          <p:nvPr>
            <p:custDataLst>
              <p:tags r:id="rId3"/>
            </p:custDataLst>
          </p:nvPr>
        </p:nvSpPr>
        <p:spPr>
          <a:xfrm>
            <a:off x="1393190" y="3129280"/>
            <a:ext cx="4095115" cy="145796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目前，</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纯电动汽车的齿轮减速机构可以实现二级减速，</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其主要组成有输入轴组件、中间轴组件和差速器轴齿轮组件。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5864860" y="1904365"/>
            <a:ext cx="4995545" cy="36493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三、减速器总成组成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8183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齿轮减速机构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939165" y="2755900"/>
            <a:ext cx="2618105" cy="2671445"/>
          </a:xfrm>
          <a:prstGeom prst="rect">
            <a:avLst/>
          </a:prstGeom>
        </p:spPr>
      </p:pic>
      <p:pic>
        <p:nvPicPr>
          <p:cNvPr id="5" name="图片 4"/>
          <p:cNvPicPr>
            <a:picLocks noChangeAspect="1"/>
          </p:cNvPicPr>
          <p:nvPr/>
        </p:nvPicPr>
        <p:blipFill>
          <a:blip r:embed="rId3"/>
          <a:stretch>
            <a:fillRect/>
          </a:stretch>
        </p:blipFill>
        <p:spPr>
          <a:xfrm>
            <a:off x="3959860" y="2842895"/>
            <a:ext cx="3542665" cy="2584450"/>
          </a:xfrm>
          <a:prstGeom prst="rect">
            <a:avLst/>
          </a:prstGeom>
        </p:spPr>
      </p:pic>
      <p:pic>
        <p:nvPicPr>
          <p:cNvPr id="6" name="图片 5"/>
          <p:cNvPicPr>
            <a:picLocks noChangeAspect="1"/>
          </p:cNvPicPr>
          <p:nvPr/>
        </p:nvPicPr>
        <p:blipFill>
          <a:blip r:embed="rId4"/>
          <a:stretch>
            <a:fillRect/>
          </a:stretch>
        </p:blipFill>
        <p:spPr>
          <a:xfrm>
            <a:off x="7759700" y="3017520"/>
            <a:ext cx="3952240" cy="23514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三、减速器总成组成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81835"/>
            <a:ext cx="22110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差速器组件</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1334770" y="2409190"/>
            <a:ext cx="9958070" cy="101981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差速器的作用是将齿轮减速机构传来的动力传给左右两半轴，</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并在转弯时允许左右半轴以不同转速旋转，</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以满足两侧驱动轮差速的需要。</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椭圆 1"/>
          <p:cNvSpPr/>
          <p:nvPr/>
        </p:nvSpPr>
        <p:spPr>
          <a:xfrm>
            <a:off x="1884680" y="3763010"/>
            <a:ext cx="1598930" cy="1598930"/>
          </a:xfrm>
          <a:prstGeom prst="ellipse">
            <a:avLst/>
          </a:prstGeom>
          <a:gradFill>
            <a:gsLst>
              <a:gs pos="5000">
                <a:schemeClr val="accent1"/>
              </a:gs>
              <a:gs pos="100000">
                <a:schemeClr val="accent2"/>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椭圆 6"/>
          <p:cNvSpPr/>
          <p:nvPr/>
        </p:nvSpPr>
        <p:spPr>
          <a:xfrm>
            <a:off x="4074795" y="3763010"/>
            <a:ext cx="1598930" cy="1598930"/>
          </a:xfrm>
          <a:prstGeom prst="ellipse">
            <a:avLst/>
          </a:prstGeom>
          <a:gradFill>
            <a:gsLst>
              <a:gs pos="5000">
                <a:schemeClr val="accent1"/>
              </a:gs>
              <a:gs pos="100000">
                <a:schemeClr val="accent2"/>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椭圆 7"/>
          <p:cNvSpPr/>
          <p:nvPr/>
        </p:nvSpPr>
        <p:spPr>
          <a:xfrm>
            <a:off x="6264910" y="3763010"/>
            <a:ext cx="1598930" cy="1598930"/>
          </a:xfrm>
          <a:prstGeom prst="ellipse">
            <a:avLst/>
          </a:prstGeom>
          <a:gradFill>
            <a:gsLst>
              <a:gs pos="5000">
                <a:schemeClr val="accent1"/>
              </a:gs>
              <a:gs pos="100000">
                <a:schemeClr val="accent2"/>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椭圆 8"/>
          <p:cNvSpPr/>
          <p:nvPr/>
        </p:nvSpPr>
        <p:spPr>
          <a:xfrm>
            <a:off x="8455025" y="3763010"/>
            <a:ext cx="1598930" cy="1598930"/>
          </a:xfrm>
          <a:prstGeom prst="ellipse">
            <a:avLst/>
          </a:prstGeom>
          <a:gradFill>
            <a:gsLst>
              <a:gs pos="5000">
                <a:schemeClr val="accent1"/>
              </a:gs>
              <a:gs pos="100000">
                <a:schemeClr val="accent2"/>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文本框 9"/>
          <p:cNvSpPr txBox="1"/>
          <p:nvPr>
            <p:custDataLst>
              <p:tags r:id="rId3"/>
            </p:custDataLst>
          </p:nvPr>
        </p:nvSpPr>
        <p:spPr>
          <a:xfrm>
            <a:off x="2245678" y="4033520"/>
            <a:ext cx="876935" cy="1019810"/>
          </a:xfrm>
          <a:prstGeom prst="rect">
            <a:avLst/>
          </a:prstGeom>
        </p:spPr>
        <p:txBody>
          <a:bodyPr wrap="square">
            <a:noAutofit/>
          </a:bodyPr>
          <a:p>
            <a:pPr indent="0"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差速器</a:t>
            </a:r>
            <a:endParaRPr lang="zh-CN" altLang="en-US" b="1">
              <a:solidFill>
                <a:schemeClr val="bg1"/>
              </a:solidFill>
              <a:latin typeface="微软雅黑" panose="020B0503020204020204" pitchFamily="34" charset="-122"/>
              <a:ea typeface="微软雅黑" panose="020B0503020204020204" pitchFamily="34" charset="-122"/>
            </a:endParaRPr>
          </a:p>
          <a:p>
            <a:pPr indent="0"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壳总成</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4"/>
            </p:custDataLst>
          </p:nvPr>
        </p:nvSpPr>
        <p:spPr>
          <a:xfrm>
            <a:off x="4435793" y="4033520"/>
            <a:ext cx="876935" cy="1019810"/>
          </a:xfrm>
          <a:prstGeom prst="rect">
            <a:avLst/>
          </a:prstGeom>
        </p:spPr>
        <p:txBody>
          <a:bodyPr wrap="square">
            <a:noAutofit/>
          </a:bodyPr>
          <a:p>
            <a:pPr indent="0" algn="ctr"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行星</a:t>
            </a:r>
            <a:endParaRPr lang="zh-CN" altLang="en-US" b="1">
              <a:solidFill>
                <a:schemeClr val="bg1"/>
              </a:solidFill>
              <a:latin typeface="微软雅黑" panose="020B0503020204020204" pitchFamily="34" charset="-122"/>
              <a:ea typeface="微软雅黑" panose="020B0503020204020204" pitchFamily="34" charset="-122"/>
            </a:endParaRPr>
          </a:p>
          <a:p>
            <a:pPr indent="0" algn="ctr"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齿轮轴</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custDataLst>
              <p:tags r:id="rId5"/>
            </p:custDataLst>
          </p:nvPr>
        </p:nvSpPr>
        <p:spPr>
          <a:xfrm>
            <a:off x="6625273" y="4033520"/>
            <a:ext cx="876935" cy="1019810"/>
          </a:xfrm>
          <a:prstGeom prst="rect">
            <a:avLst/>
          </a:prstGeom>
        </p:spPr>
        <p:txBody>
          <a:bodyPr wrap="square">
            <a:noAutofit/>
          </a:bodyPr>
          <a:p>
            <a:pPr indent="0" algn="ctr"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行星</a:t>
            </a:r>
            <a:endParaRPr lang="zh-CN" altLang="en-US" b="1">
              <a:solidFill>
                <a:schemeClr val="bg1"/>
              </a:solidFill>
              <a:latin typeface="微软雅黑" panose="020B0503020204020204" pitchFamily="34" charset="-122"/>
              <a:ea typeface="微软雅黑" panose="020B0503020204020204" pitchFamily="34" charset="-122"/>
            </a:endParaRPr>
          </a:p>
          <a:p>
            <a:pPr indent="0" algn="ctr"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齿轮</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custDataLst>
              <p:tags r:id="rId6"/>
            </p:custDataLst>
          </p:nvPr>
        </p:nvSpPr>
        <p:spPr>
          <a:xfrm>
            <a:off x="8815388" y="4033520"/>
            <a:ext cx="876935" cy="1019810"/>
          </a:xfrm>
          <a:prstGeom prst="rect">
            <a:avLst/>
          </a:prstGeom>
        </p:spPr>
        <p:txBody>
          <a:bodyPr wrap="square">
            <a:noAutofit/>
          </a:bodyPr>
          <a:p>
            <a:pPr indent="0" algn="ctr"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半轴</a:t>
            </a:r>
            <a:endParaRPr lang="zh-CN" altLang="en-US" b="1">
              <a:solidFill>
                <a:schemeClr val="bg1"/>
              </a:solidFill>
              <a:latin typeface="微软雅黑" panose="020B0503020204020204" pitchFamily="34" charset="-122"/>
              <a:ea typeface="微软雅黑" panose="020B0503020204020204" pitchFamily="34" charset="-122"/>
            </a:endParaRPr>
          </a:p>
          <a:p>
            <a:pPr indent="0" algn="ctr" fontAlgn="auto">
              <a:lnSpc>
                <a:spcPct val="150000"/>
              </a:lnSpc>
            </a:pPr>
            <a:r>
              <a:rPr lang="zh-CN" altLang="en-US" b="1">
                <a:solidFill>
                  <a:schemeClr val="bg1"/>
                </a:solidFill>
                <a:latin typeface="微软雅黑" panose="020B0503020204020204" pitchFamily="34" charset="-122"/>
                <a:ea typeface="微软雅黑" panose="020B0503020204020204" pitchFamily="34" charset="-122"/>
              </a:rPr>
              <a:t>齿轮</a:t>
            </a:r>
            <a:endParaRPr lang="zh-CN" altLang="en-US"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custDataLst>
              <p:tags r:id="rId1"/>
            </p:custDataLst>
          </p:nvPr>
        </p:nvSpPr>
        <p:spPr>
          <a:xfrm>
            <a:off x="5868035" y="2015490"/>
            <a:ext cx="522541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2"/>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327850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四、减速器总成工作原理</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3"/>
            </p:custDataLst>
          </p:nvPr>
        </p:nvSpPr>
        <p:spPr>
          <a:xfrm>
            <a:off x="1334770" y="2341880"/>
            <a:ext cx="4261485" cy="2462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减速器总成是一种把较高的转速转变为较低转速并增强转矩的装置。它的应用范围相当广泛，从交通工具的船舶、汽车、机车，</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到日常生活中的家电、钟表等，</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几乎在各式机械的传动系统中都可以见到它的踪迹。</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4"/>
            </p:custDataLst>
          </p:nvPr>
        </p:nvSpPr>
        <p:spPr>
          <a:xfrm>
            <a:off x="6224905" y="2499360"/>
            <a:ext cx="4566920" cy="2432685"/>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在新能源汽车工作过程中，驱动电机产生的驱动力传递至减速器总成输入轴的主动齿轮，经过一级或两级减速、增矩后传递给差速器进行动力分配，再通过两侧传动轴将动力传递给车辆驱动轮，</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驱动车辆行驶。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34770" y="3148965"/>
            <a:ext cx="5103495" cy="2462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这种结构外部的高压线束直接连接至提供高压直流电的动力电池，减速器总成与驱动电机的输出轴连接安装在驱动电机的输出端。这种电驱三合一电驱结构形式中，电机控制器、驱动电机和减速器总成都位于前机舱内充配电总成下部，而驱动电机和减速器总成位于电机控制器下方。</a:t>
            </a:r>
            <a:endParaRPr lang="en-US" altLang="zh-CN">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198183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安装位置</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62710" y="2632710"/>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电驱三合一减速器总成位置</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4"/>
          <a:stretch>
            <a:fillRect/>
          </a:stretch>
        </p:blipFill>
        <p:spPr>
          <a:xfrm>
            <a:off x="6941820" y="1035050"/>
            <a:ext cx="3976370" cy="2393950"/>
          </a:xfrm>
          <a:prstGeom prst="rect">
            <a:avLst/>
          </a:prstGeom>
        </p:spPr>
      </p:pic>
      <p:pic>
        <p:nvPicPr>
          <p:cNvPr id="7" name="图片 6"/>
          <p:cNvPicPr>
            <a:picLocks noChangeAspect="1"/>
          </p:cNvPicPr>
          <p:nvPr/>
        </p:nvPicPr>
        <p:blipFill>
          <a:blip r:embed="rId5"/>
          <a:stretch>
            <a:fillRect/>
          </a:stretch>
        </p:blipFill>
        <p:spPr>
          <a:xfrm>
            <a:off x="6941820" y="3646805"/>
            <a:ext cx="3967480" cy="2698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34770" y="3148965"/>
            <a:ext cx="4483735" cy="2462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独立结构的减速器总成是一种常见结构形式，这种结构中电机驱动系统中的驱动电机、电机控制器和减速器之间是相对独立的，</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减速器总成位于汽车前机舱内电机控制器下方左侧位置。</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198183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安装位置</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62710" y="2632710"/>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独立结构的减速器总成位置</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4" name="图片 3"/>
          <p:cNvPicPr>
            <a:picLocks noChangeAspect="1"/>
          </p:cNvPicPr>
          <p:nvPr/>
        </p:nvPicPr>
        <p:blipFill>
          <a:blip r:embed="rId4"/>
          <a:stretch>
            <a:fillRect/>
          </a:stretch>
        </p:blipFill>
        <p:spPr>
          <a:xfrm>
            <a:off x="5935345" y="1746250"/>
            <a:ext cx="5264150" cy="38163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34770" y="3140710"/>
            <a:ext cx="5307330" cy="2462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单挡二级减速器总成依靠两级齿轮副来实现减速增矩。其结构按功用和位置分为五大组件：</a:t>
            </a:r>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左箱体、输入轴组件、中间轴组件、差速器</a:t>
            </a:r>
            <a:r>
              <a:rPr lang="en-US" altLang="zh-CN" b="1">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输出轴</a:t>
            </a:r>
            <a:r>
              <a:rPr lang="en-US" altLang="zh-CN" b="1">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组件、右箱体。</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224409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减速器总成结构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a:stretch>
            <a:fillRect/>
          </a:stretch>
        </p:blipFill>
        <p:spPr>
          <a:xfrm>
            <a:off x="7312660" y="1684020"/>
            <a:ext cx="3158490" cy="39935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34770" y="3140710"/>
            <a:ext cx="4415790" cy="2462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它是减速器中所有零件的基座，是支承和固定轴系部件，</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保证传动零件的正确相对位置并承受作用在减速器上的负荷的重要零件。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209423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减速器总成结构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62710" y="2680335"/>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箱体</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5" name="图片 4"/>
          <p:cNvPicPr>
            <a:picLocks noChangeAspect="1"/>
          </p:cNvPicPr>
          <p:nvPr/>
        </p:nvPicPr>
        <p:blipFill>
          <a:blip r:embed="rId4"/>
          <a:stretch>
            <a:fillRect/>
          </a:stretch>
        </p:blipFill>
        <p:spPr>
          <a:xfrm>
            <a:off x="6350635" y="1746250"/>
            <a:ext cx="4159250" cy="38569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34770" y="3140710"/>
            <a:ext cx="9559290" cy="941705"/>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减速器的输入轴组件主要由减速器的输入轴、一级减速主动齿轮和轴承构成</a:t>
            </a:r>
            <a:r>
              <a:rPr 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输入轴的动力来自驱动电机。</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209423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减速器总成结构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62710" y="2680335"/>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输入轴组件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4"/>
          <a:stretch>
            <a:fillRect/>
          </a:stretch>
        </p:blipFill>
        <p:spPr>
          <a:xfrm>
            <a:off x="3269615" y="3926205"/>
            <a:ext cx="5690235" cy="22123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一、减速器总成功用</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1417320" y="1966595"/>
            <a:ext cx="8862060" cy="506730"/>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减速器总成的主要功用体现在两方面：</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矩形 9"/>
          <p:cNvSpPr/>
          <p:nvPr>
            <p:custDataLst>
              <p:tags r:id="rId2"/>
            </p:custDataLst>
          </p:nvPr>
        </p:nvSpPr>
        <p:spPr>
          <a:xfrm>
            <a:off x="6301105" y="2998470"/>
            <a:ext cx="3916045" cy="2087880"/>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custDataLst>
              <p:tags r:id="rId3"/>
            </p:custDataLst>
          </p:nvPr>
        </p:nvSpPr>
        <p:spPr>
          <a:xfrm>
            <a:off x="1664970" y="3165475"/>
            <a:ext cx="3740785" cy="175323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将驱动电机的输出转速降低、转矩增大，并传递给汽车驱动轴，以实现整车对驱动系统的转矩、转速需求，带动车辆行驶；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5" name="文本框 4"/>
          <p:cNvSpPr txBox="1"/>
          <p:nvPr>
            <p:custDataLst>
              <p:tags r:id="rId4"/>
            </p:custDataLst>
          </p:nvPr>
        </p:nvSpPr>
        <p:spPr>
          <a:xfrm>
            <a:off x="6443345" y="3165475"/>
            <a:ext cx="3698240" cy="175323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通过齿轮改变转矩的传递方向，通过差速器实现两侧</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车轮转速差，保证内、外侧车轮以不同转速滚动而非滑动。</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iṧļïḍê"/>
          <p:cNvSpPr/>
          <p:nvPr>
            <p:custDataLst>
              <p:tags r:id="rId5"/>
            </p:custDataLst>
          </p:nvPr>
        </p:nvSpPr>
        <p:spPr>
          <a:xfrm>
            <a:off x="8029575" y="2766695"/>
            <a:ext cx="459105" cy="459105"/>
          </a:xfrm>
          <a:prstGeom prst="ellipse">
            <a:avLst/>
          </a:prstGeom>
          <a:gradFill>
            <a:gsLst>
              <a:gs pos="5000">
                <a:schemeClr val="accent1"/>
              </a:gs>
              <a:gs pos="100000">
                <a:schemeClr val="accent2"/>
              </a:gs>
            </a:gsLst>
            <a:lin ang="2700000" scaled="0"/>
          </a:gradFill>
          <a:ln w="12700" cap="rnd" cmpd="sng" algn="ctr">
            <a:noFill/>
            <a:prstDash val="solid"/>
            <a:round/>
          </a:ln>
          <a:effectLst/>
        </p:spPr>
        <p:txBody>
          <a:bodyPr rot="0" spcFirstLastPara="0" vert="horz" wrap="square" lIns="91440" tIns="45720" rIns="91440" bIns="45720" numCol="1" spcCol="0" rtlCol="0" fromWordArt="0" anchor="ctr" anchorCtr="0" forceAA="0" compatLnSpc="1"/>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custDataLst>
              <p:tags r:id="rId6"/>
            </p:custDataLst>
          </p:nvPr>
        </p:nvSpPr>
        <p:spPr>
          <a:xfrm>
            <a:off x="1537335" y="2998470"/>
            <a:ext cx="3916045" cy="2087880"/>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4" name="iṧļïḍê"/>
          <p:cNvSpPr/>
          <p:nvPr>
            <p:custDataLst>
              <p:tags r:id="rId7"/>
            </p:custDataLst>
          </p:nvPr>
        </p:nvSpPr>
        <p:spPr>
          <a:xfrm>
            <a:off x="3263900" y="2766695"/>
            <a:ext cx="459105" cy="459105"/>
          </a:xfrm>
          <a:prstGeom prst="ellipse">
            <a:avLst/>
          </a:prstGeom>
          <a:gradFill>
            <a:gsLst>
              <a:gs pos="5000">
                <a:schemeClr val="accent1"/>
              </a:gs>
              <a:gs pos="100000">
                <a:schemeClr val="accent2"/>
              </a:gs>
            </a:gsLst>
            <a:lin ang="2700000" scaled="0"/>
          </a:gradFill>
          <a:ln w="12700" cap="rnd" cmpd="sng" algn="ctr">
            <a:noFill/>
            <a:prstDash val="solid"/>
            <a:round/>
          </a:ln>
          <a:effectLst/>
        </p:spPr>
        <p:txBody>
          <a:bodyPr rot="0" spcFirstLastPara="0" vert="horz" wrap="square" lIns="91440" tIns="45720" rIns="91440" bIns="45720" numCol="1" spcCol="0" rtlCol="0" fromWordArt="0" anchor="ctr" anchorCtr="0" forceAA="0" compatLnSpc="1"/>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34770" y="3140710"/>
            <a:ext cx="4329430" cy="2462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减速器的中间轴，</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也称为副轴，主要由中间轴、一级减速从动齿轮、二级减速主动齿轮和轴承构成。输入轴的一级减速主动齿轮与中间轴的一级减速从动齿轮啮合，构成一级减速，</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其传动为</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3.158</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209423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减速器总成结构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62710" y="2680335"/>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中间轴组件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4"/>
          <a:stretch>
            <a:fillRect/>
          </a:stretch>
        </p:blipFill>
        <p:spPr>
          <a:xfrm>
            <a:off x="5849620" y="2580640"/>
            <a:ext cx="5464175" cy="27476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34770" y="3140710"/>
            <a:ext cx="4329430" cy="2462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差速器由差速器外壳、行星齿轮轴、</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个行星齿轮、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个半轴齿轮和二级减速从动齿轮构成。差速器的功用是将二级减速从动齿轮的动力传递给左右两个半轴，并允许左、右半轴以不同的转速旋转，</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使左、右驱动轮相对地面滚动而不是滑动。</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209423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减速器总成结构</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62710" y="2680335"/>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差速器</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4" name="图片 3"/>
          <p:cNvPicPr>
            <a:picLocks noChangeAspect="1"/>
          </p:cNvPicPr>
          <p:nvPr/>
        </p:nvPicPr>
        <p:blipFill>
          <a:blip r:embed="rId4"/>
          <a:stretch>
            <a:fillRect/>
          </a:stretch>
        </p:blipFill>
        <p:spPr>
          <a:xfrm>
            <a:off x="5984875" y="1890395"/>
            <a:ext cx="5010150" cy="36258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13180" y="3345180"/>
            <a:ext cx="4674870" cy="582295"/>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车辆前进驱动时，减速器的动力传递路线为：</a:t>
            </a:r>
            <a:endParaRPr lang="zh-CN">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209042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减速器总成工作过程</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81760" y="2857500"/>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行驶状态</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4"/>
          <a:stretch>
            <a:fillRect/>
          </a:stretch>
        </p:blipFill>
        <p:spPr>
          <a:xfrm>
            <a:off x="6114415" y="1527810"/>
            <a:ext cx="5196205" cy="2531110"/>
          </a:xfrm>
          <a:prstGeom prst="rect">
            <a:avLst/>
          </a:prstGeom>
        </p:spPr>
      </p:pic>
      <p:sp>
        <p:nvSpPr>
          <p:cNvPr id="5" name="文本框 4"/>
          <p:cNvSpPr txBox="1"/>
          <p:nvPr/>
        </p:nvSpPr>
        <p:spPr>
          <a:xfrm>
            <a:off x="1632585" y="4464685"/>
            <a:ext cx="9672955" cy="922020"/>
          </a:xfrm>
          <a:prstGeom prst="rect">
            <a:avLst/>
          </a:prstGeom>
          <a:noFill/>
        </p:spPr>
        <p:txBody>
          <a:bodyPr wrap="square" rtlCol="0" anchor="t">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驱动电机</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正转</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输入轴</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一级减速主动齿轮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中间轴一级减速从动齿轮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中间轴二级减速主动齿轮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二级减速从动齿轮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差速器半轴齿轮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左右半轴</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左右驱动轮</a:t>
            </a:r>
            <a:r>
              <a:rPr 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0" name="矩形 9"/>
          <p:cNvSpPr/>
          <p:nvPr>
            <p:custDataLst>
              <p:tags r:id="rId5"/>
            </p:custDataLst>
          </p:nvPr>
        </p:nvSpPr>
        <p:spPr>
          <a:xfrm>
            <a:off x="1438275" y="4336415"/>
            <a:ext cx="9905365" cy="1256030"/>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13180" y="3121025"/>
            <a:ext cx="4491355" cy="8877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车辆在前进挡状态下，松开加速踏板</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踩下制动踏板时，</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减速器的动力传递路线为</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81760" y="2752725"/>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减速</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制动状态</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前进</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endPar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632585" y="4464685"/>
            <a:ext cx="9672955" cy="922020"/>
          </a:xfrm>
          <a:prstGeom prst="rect">
            <a:avLst/>
          </a:prstGeom>
          <a:noFill/>
        </p:spPr>
        <p:txBody>
          <a:bodyPr wrap="square" rtlCol="0" anchor="t">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左右驱动轮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左右半轴</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差速器半轴齿轮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二级减速从动齿轮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中间轴二级减速主动齿轮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中间轴一级减速从动齿轮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输入轴</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驱动电机。</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0" name="矩形 9"/>
          <p:cNvSpPr/>
          <p:nvPr>
            <p:custDataLst>
              <p:tags r:id="rId4"/>
            </p:custDataLst>
          </p:nvPr>
        </p:nvSpPr>
        <p:spPr>
          <a:xfrm>
            <a:off x="1438275" y="4336415"/>
            <a:ext cx="9905365" cy="1256030"/>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4" name="图片 3"/>
          <p:cNvPicPr>
            <a:picLocks noChangeAspect="1"/>
          </p:cNvPicPr>
          <p:nvPr/>
        </p:nvPicPr>
        <p:blipFill>
          <a:blip r:embed="rId5"/>
          <a:stretch>
            <a:fillRect/>
          </a:stretch>
        </p:blipFill>
        <p:spPr>
          <a:xfrm>
            <a:off x="6096000" y="1511300"/>
            <a:ext cx="5247640" cy="2594610"/>
          </a:xfrm>
          <a:prstGeom prst="rect">
            <a:avLst/>
          </a:prstGeom>
        </p:spPr>
      </p:pic>
      <p:sp>
        <p:nvSpPr>
          <p:cNvPr id="2" name="文本框 1"/>
          <p:cNvSpPr txBox="1"/>
          <p:nvPr/>
        </p:nvSpPr>
        <p:spPr>
          <a:xfrm>
            <a:off x="1272540" y="209042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减速器总成工作过程</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13180" y="3284855"/>
            <a:ext cx="4182110" cy="8877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车辆倒车时，</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减速器的动力传递路线为：</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3"/>
            </p:custDataLst>
          </p:nvPr>
        </p:nvSpPr>
        <p:spPr>
          <a:xfrm>
            <a:off x="1381760" y="2857500"/>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倒车</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632585" y="4464685"/>
            <a:ext cx="9672955" cy="922020"/>
          </a:xfrm>
          <a:prstGeom prst="rect">
            <a:avLst/>
          </a:prstGeom>
          <a:noFill/>
        </p:spPr>
        <p:txBody>
          <a:bodyPr wrap="square" rtlCol="0" anchor="t">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驱动电机</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反转</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输入轴</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一级减速主动齿轮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中间轴一级减速从动齿轮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中间轴二级减速主动齿轮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二级减速从动齿轮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差速器半轴齿轮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左右半轴</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en-US"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左右车轮</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反转</a:t>
            </a:r>
            <a:r>
              <a:rPr lang="en-US" altLang="zh-CN">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0" name="矩形 9"/>
          <p:cNvSpPr/>
          <p:nvPr>
            <p:custDataLst>
              <p:tags r:id="rId4"/>
            </p:custDataLst>
          </p:nvPr>
        </p:nvSpPr>
        <p:spPr>
          <a:xfrm>
            <a:off x="1438275" y="4336415"/>
            <a:ext cx="9905365" cy="1256030"/>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2" name="图片 1"/>
          <p:cNvPicPr>
            <a:picLocks noChangeAspect="1"/>
          </p:cNvPicPr>
          <p:nvPr/>
        </p:nvPicPr>
        <p:blipFill>
          <a:blip r:embed="rId5"/>
          <a:stretch>
            <a:fillRect/>
          </a:stretch>
        </p:blipFill>
        <p:spPr>
          <a:xfrm>
            <a:off x="6183630" y="1229995"/>
            <a:ext cx="5122545" cy="2849880"/>
          </a:xfrm>
          <a:prstGeom prst="rect">
            <a:avLst/>
          </a:prstGeom>
        </p:spPr>
      </p:pic>
      <p:sp>
        <p:nvSpPr>
          <p:cNvPr id="4" name="文本框 3"/>
          <p:cNvSpPr txBox="1"/>
          <p:nvPr/>
        </p:nvSpPr>
        <p:spPr>
          <a:xfrm>
            <a:off x="1272540" y="209042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减速器总成工作过程</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424561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一、减速器总成结构与工作特点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custDataLst>
              <p:tags r:id="rId2"/>
            </p:custDataLst>
          </p:nvPr>
        </p:nvSpPr>
        <p:spPr>
          <a:xfrm>
            <a:off x="1313180" y="2750820"/>
            <a:ext cx="9928860" cy="184658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单挡二级减速器总成是具有固定传动比的二级减速装置，有两组齿轮副实现降速增矩，整个工作过程经过两级减速进行动力传递。但是这种减速器总成的传动比是固定的，没办法通过操纵手柄进行挡位变换。其采用浸油润滑方式，</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润滑油为齿轮油</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SAE80W 90</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环境温度低于</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-15</a:t>
            </a:r>
            <a:r>
              <a:rPr lang="en-US" altLang="en-US">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时换用</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SAE75W 90</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224599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工作特点</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308356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二、减速器总成检修</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224599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减速器总成维护</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2"/>
            </p:custDataLst>
          </p:nvPr>
        </p:nvSpPr>
        <p:spPr>
          <a:xfrm>
            <a:off x="1381760" y="2857500"/>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减速器基本检查</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5" name="Rounded Rectangle 2"/>
          <p:cNvSpPr/>
          <p:nvPr>
            <p:custDataLst>
              <p:tags r:id="rId3"/>
            </p:custDataLst>
          </p:nvPr>
        </p:nvSpPr>
        <p:spPr>
          <a:xfrm>
            <a:off x="1546860" y="490537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6" name="Rounded Rectangle 10"/>
          <p:cNvSpPr/>
          <p:nvPr>
            <p:custDataLst>
              <p:tags r:id="rId4"/>
            </p:custDataLst>
          </p:nvPr>
        </p:nvSpPr>
        <p:spPr>
          <a:xfrm>
            <a:off x="3138805" y="490537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7" name="Rounded Rectangle 17"/>
          <p:cNvSpPr/>
          <p:nvPr>
            <p:custDataLst>
              <p:tags r:id="rId5"/>
            </p:custDataLst>
          </p:nvPr>
        </p:nvSpPr>
        <p:spPr>
          <a:xfrm>
            <a:off x="4731385" y="490537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8" name="Rounded Rectangle 23"/>
          <p:cNvSpPr/>
          <p:nvPr>
            <p:custDataLst>
              <p:tags r:id="rId6"/>
            </p:custDataLst>
          </p:nvPr>
        </p:nvSpPr>
        <p:spPr>
          <a:xfrm>
            <a:off x="6323965" y="490537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9" name="Rounded Rectangle 28"/>
          <p:cNvSpPr/>
          <p:nvPr>
            <p:custDataLst>
              <p:tags r:id="rId7"/>
            </p:custDataLst>
          </p:nvPr>
        </p:nvSpPr>
        <p:spPr>
          <a:xfrm>
            <a:off x="7915275" y="490537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89" name="Oval 33"/>
          <p:cNvSpPr/>
          <p:nvPr>
            <p:custDataLst>
              <p:tags r:id="rId8"/>
            </p:custDataLst>
          </p:nvPr>
        </p:nvSpPr>
        <p:spPr>
          <a:xfrm>
            <a:off x="1619250" y="4966970"/>
            <a:ext cx="217170" cy="217170"/>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52" name="Rounded Rectangle 23"/>
          <p:cNvSpPr/>
          <p:nvPr>
            <p:custDataLst>
              <p:tags r:id="rId9"/>
            </p:custDataLst>
          </p:nvPr>
        </p:nvSpPr>
        <p:spPr>
          <a:xfrm>
            <a:off x="9552305" y="4905375"/>
            <a:ext cx="1377950"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2" name="Inhaltsplatzhalter 4"/>
          <p:cNvSpPr txBox="1"/>
          <p:nvPr>
            <p:custDataLst>
              <p:tags r:id="rId10"/>
            </p:custDataLst>
          </p:nvPr>
        </p:nvSpPr>
        <p:spPr>
          <a:xfrm>
            <a:off x="1546860" y="3488690"/>
            <a:ext cx="8971915" cy="115379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①</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举升车辆至合适位置，目视检查油液观察孔，看油液液位是否正常。</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②</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目视检查减速器总成表面是否有裂纹、锈蚀及磕碰现象，并仔细查看减速器总成表面是否有泄漏的油液，若有需进一步检修。</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308356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二、减速器总成检修</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224599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减速器总成维护</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2"/>
            </p:custDataLst>
          </p:nvPr>
        </p:nvSpPr>
        <p:spPr>
          <a:xfrm>
            <a:off x="1381760" y="2857500"/>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减速器油更换</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grpSp>
        <p:nvGrpSpPr>
          <p:cNvPr id="2" name="组合 1"/>
          <p:cNvGrpSpPr/>
          <p:nvPr/>
        </p:nvGrpSpPr>
        <p:grpSpPr>
          <a:xfrm>
            <a:off x="1546860" y="5125085"/>
            <a:ext cx="9383395" cy="340360"/>
            <a:chOff x="2436" y="7725"/>
            <a:chExt cx="14777" cy="536"/>
          </a:xfrm>
        </p:grpSpPr>
        <p:sp>
          <p:nvSpPr>
            <p:cNvPr id="15" name="Rounded Rectangle 2"/>
            <p:cNvSpPr/>
            <p:nvPr>
              <p:custDataLst>
                <p:tags r:id="rId3"/>
              </p:custDataLst>
            </p:nvPr>
          </p:nvSpPr>
          <p:spPr>
            <a:xfrm>
              <a:off x="2436" y="7725"/>
              <a:ext cx="3077" cy="537"/>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6" name="Rounded Rectangle 10"/>
            <p:cNvSpPr/>
            <p:nvPr>
              <p:custDataLst>
                <p:tags r:id="rId4"/>
              </p:custDataLst>
            </p:nvPr>
          </p:nvSpPr>
          <p:spPr>
            <a:xfrm>
              <a:off x="4943" y="7725"/>
              <a:ext cx="3077" cy="537"/>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7" name="Rounded Rectangle 17"/>
            <p:cNvSpPr/>
            <p:nvPr>
              <p:custDataLst>
                <p:tags r:id="rId5"/>
              </p:custDataLst>
            </p:nvPr>
          </p:nvSpPr>
          <p:spPr>
            <a:xfrm>
              <a:off x="7451" y="7725"/>
              <a:ext cx="3077" cy="537"/>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8" name="Rounded Rectangle 23"/>
            <p:cNvSpPr/>
            <p:nvPr>
              <p:custDataLst>
                <p:tags r:id="rId6"/>
              </p:custDataLst>
            </p:nvPr>
          </p:nvSpPr>
          <p:spPr>
            <a:xfrm>
              <a:off x="9959" y="7725"/>
              <a:ext cx="3077" cy="537"/>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9" name="Rounded Rectangle 28"/>
            <p:cNvSpPr/>
            <p:nvPr>
              <p:custDataLst>
                <p:tags r:id="rId7"/>
              </p:custDataLst>
            </p:nvPr>
          </p:nvSpPr>
          <p:spPr>
            <a:xfrm>
              <a:off x="12465" y="7725"/>
              <a:ext cx="3077" cy="537"/>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89" name="Oval 33"/>
            <p:cNvSpPr/>
            <p:nvPr>
              <p:custDataLst>
                <p:tags r:id="rId8"/>
              </p:custDataLst>
            </p:nvPr>
          </p:nvSpPr>
          <p:spPr>
            <a:xfrm>
              <a:off x="2550" y="7822"/>
              <a:ext cx="342" cy="34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52" name="Rounded Rectangle 23"/>
            <p:cNvSpPr/>
            <p:nvPr>
              <p:custDataLst>
                <p:tags r:id="rId9"/>
              </p:custDataLst>
            </p:nvPr>
          </p:nvSpPr>
          <p:spPr>
            <a:xfrm>
              <a:off x="15043" y="7725"/>
              <a:ext cx="2170" cy="537"/>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sp>
        <p:nvSpPr>
          <p:cNvPr id="92" name="Inhaltsplatzhalter 4"/>
          <p:cNvSpPr txBox="1"/>
          <p:nvPr>
            <p:custDataLst>
              <p:tags r:id="rId10"/>
            </p:custDataLst>
          </p:nvPr>
        </p:nvSpPr>
        <p:spPr>
          <a:xfrm>
            <a:off x="1546860" y="3406140"/>
            <a:ext cx="8971915" cy="153860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①</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清洁减速器总成外部表面。</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②</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根据减速器结构，找到减速器总成的排油孔和加油孔，并按照操作规范排净减速器总</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成内的油液，用油液收集器收集。</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③</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打开减速器总成的加油孔，用专用加油工具添加适量的减速器总成的油液。</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典型减速器总成结构与检修</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308356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二、减速器总成检修</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8437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减速器总成检测</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2"/>
            </p:custDataLst>
          </p:nvPr>
        </p:nvSpPr>
        <p:spPr>
          <a:xfrm>
            <a:off x="1381760" y="2519680"/>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减速器总成不解体检查</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92" name="Inhaltsplatzhalter 4"/>
          <p:cNvSpPr txBox="1"/>
          <p:nvPr>
            <p:custDataLst>
              <p:tags r:id="rId3"/>
            </p:custDataLst>
          </p:nvPr>
        </p:nvSpPr>
        <p:spPr>
          <a:xfrm>
            <a:off x="1381760" y="3016885"/>
            <a:ext cx="9843770" cy="76898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ts val="30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减速器总成不解体检查前需将车辆举升至合适操作高度，检查减速器表面是否有泄漏或者破损，若发现有破损或者漏油等异常状况应立即停止车辆使用，并将车辆移至厂家指定维修站点。</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3" name="文本框 2"/>
          <p:cNvSpPr txBox="1"/>
          <p:nvPr>
            <p:custDataLst>
              <p:tags r:id="rId4"/>
            </p:custDataLst>
          </p:nvPr>
        </p:nvSpPr>
        <p:spPr>
          <a:xfrm>
            <a:off x="1381760" y="3983355"/>
            <a:ext cx="328104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减速器总成解体检测</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4" name="Inhaltsplatzhalter 4"/>
          <p:cNvSpPr txBox="1"/>
          <p:nvPr>
            <p:custDataLst>
              <p:tags r:id="rId5"/>
            </p:custDataLst>
          </p:nvPr>
        </p:nvSpPr>
        <p:spPr>
          <a:xfrm>
            <a:off x="1511300" y="4605655"/>
            <a:ext cx="3022600" cy="375285"/>
          </a:xfrm>
          <a:prstGeom prst="rect">
            <a:avLst/>
          </a:prstGeom>
        </p:spPr>
        <p:txBody>
          <a:bodyPr wrap="squar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ts val="3000"/>
              </a:lnSpc>
              <a:buNone/>
            </a:pPr>
            <a:r>
              <a:rPr lang="zh-CN"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a:t>
            </a:r>
            <a:r>
              <a:rPr lang="en-US" altLang="zh-CN"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1</a:t>
            </a:r>
            <a:r>
              <a:rPr lang="zh-CN"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a:t>
            </a:r>
            <a:r>
              <a:rPr lang="zh-CN" altLang="en-US"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减速器总成拆卸</a:t>
            </a:r>
            <a:endParaRPr lang="zh-CN" altLang="en-US"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5" name="Inhaltsplatzhalter 4"/>
          <p:cNvSpPr txBox="1"/>
          <p:nvPr>
            <p:custDataLst>
              <p:tags r:id="rId6"/>
            </p:custDataLst>
          </p:nvPr>
        </p:nvSpPr>
        <p:spPr>
          <a:xfrm>
            <a:off x="1620520" y="4985385"/>
            <a:ext cx="3864610" cy="115379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①</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差速器半轴、输入轴的拆卸。</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②</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减速器前后箱体分离。</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③</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减速器齿轮传动机构拆卸。</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6" name="Inhaltsplatzhalter 4"/>
          <p:cNvSpPr txBox="1"/>
          <p:nvPr>
            <p:custDataLst>
              <p:tags r:id="rId7"/>
            </p:custDataLst>
          </p:nvPr>
        </p:nvSpPr>
        <p:spPr>
          <a:xfrm>
            <a:off x="6108700" y="4605655"/>
            <a:ext cx="3225800" cy="375285"/>
          </a:xfrm>
          <a:prstGeom prst="rect">
            <a:avLst/>
          </a:prstGeom>
        </p:spPr>
        <p:txBody>
          <a:bodyPr wrap="squar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ts val="3000"/>
              </a:lnSpc>
              <a:buNone/>
            </a:pPr>
            <a:r>
              <a:rPr lang="zh-CN"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a:t>
            </a:r>
            <a:r>
              <a:rPr lang="en-US" altLang="zh-CN"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2</a:t>
            </a:r>
            <a:r>
              <a:rPr lang="zh-CN"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a:t>
            </a:r>
            <a:r>
              <a:rPr lang="zh-CN" altLang="en-US"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减速器总成齿轮机构检测</a:t>
            </a:r>
            <a:endParaRPr lang="zh-CN" altLang="en-US" sz="1800" b="1">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7" name="Inhaltsplatzhalter 4"/>
          <p:cNvSpPr txBox="1"/>
          <p:nvPr>
            <p:custDataLst>
              <p:tags r:id="rId8"/>
            </p:custDataLst>
          </p:nvPr>
        </p:nvSpPr>
        <p:spPr>
          <a:xfrm>
            <a:off x="6217920" y="4985385"/>
            <a:ext cx="3864610" cy="115379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①</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减速器总成齿轮减速机构的清洁。</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②</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减速器总成齿轮减速机构的检查。</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l" fontAlgn="auto">
              <a:lnSpc>
                <a:spcPts val="3000"/>
              </a:lnSpc>
              <a:buNone/>
            </a:pPr>
            <a:r>
              <a:rPr lang="en-US"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③</a:t>
            </a:r>
            <a:r>
              <a:rPr lang="en-US" altLang="zh-CN"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 </a:t>
            </a: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减速器总成齿轮减速机构检测。</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 name="矩形 9"/>
          <p:cNvSpPr/>
          <p:nvPr>
            <p:custDataLst>
              <p:tags r:id="rId9"/>
            </p:custDataLst>
          </p:nvPr>
        </p:nvSpPr>
        <p:spPr>
          <a:xfrm>
            <a:off x="1381760" y="4548505"/>
            <a:ext cx="3611880" cy="1729740"/>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矩形 7"/>
          <p:cNvSpPr/>
          <p:nvPr>
            <p:custDataLst>
              <p:tags r:id="rId10"/>
            </p:custDataLst>
          </p:nvPr>
        </p:nvSpPr>
        <p:spPr>
          <a:xfrm>
            <a:off x="5993765" y="4548505"/>
            <a:ext cx="4211955" cy="1729740"/>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二、减速器总成分类</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17065"/>
            <a:ext cx="33731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按传动齿轮结构不同分类</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圆角矩形 2"/>
          <p:cNvSpPr/>
          <p:nvPr>
            <p:custDataLst>
              <p:tags r:id="rId2"/>
            </p:custDataLst>
          </p:nvPr>
        </p:nvSpPr>
        <p:spPr>
          <a:xfrm>
            <a:off x="22199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圆角矩形 7"/>
          <p:cNvSpPr/>
          <p:nvPr>
            <p:custDataLst>
              <p:tags r:id="rId3"/>
            </p:custDataLst>
          </p:nvPr>
        </p:nvSpPr>
        <p:spPr>
          <a:xfrm>
            <a:off x="66776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文本框 10"/>
          <p:cNvSpPr txBox="1"/>
          <p:nvPr>
            <p:custDataLst>
              <p:tags r:id="rId4"/>
            </p:custDataLst>
          </p:nvPr>
        </p:nvSpPr>
        <p:spPr>
          <a:xfrm>
            <a:off x="3130233" y="2819400"/>
            <a:ext cx="2171700" cy="732155"/>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直齿轮结构形式</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减速器总成</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custDataLst>
              <p:tags r:id="rId5"/>
            </p:custDataLst>
          </p:nvPr>
        </p:nvSpPr>
        <p:spPr>
          <a:xfrm>
            <a:off x="7587933" y="2819400"/>
            <a:ext cx="2171700" cy="732155"/>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斜齿轮结构形式</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减速器总成</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4" name="文本框 13"/>
          <p:cNvSpPr txBox="1"/>
          <p:nvPr>
            <p:custDataLst>
              <p:tags r:id="rId6"/>
            </p:custDataLst>
          </p:nvPr>
        </p:nvSpPr>
        <p:spPr>
          <a:xfrm>
            <a:off x="2499995" y="3597910"/>
            <a:ext cx="3432175" cy="1373505"/>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平稳性差，</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冲击噪声大，体积较大，</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所以其安装需要足够的空间，尤其是多级减速装置，</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一般适用于底盘空间较大的商用车</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5" name="文本框 14"/>
          <p:cNvSpPr txBox="1"/>
          <p:nvPr>
            <p:custDataLst>
              <p:tags r:id="rId7"/>
            </p:custDataLst>
          </p:nvPr>
        </p:nvSpPr>
        <p:spPr>
          <a:xfrm>
            <a:off x="6972618" y="3597910"/>
            <a:ext cx="3402330" cy="1694180"/>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斜齿轮减速器总成的齿轮重合度大，啮合齿数多，可以减小冲击和噪声，使传动更加平稳可靠，并能承受高速过载，所以其应用比较多，</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乘用车、商用车减速器总成都可以用</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二、减速器总成分类</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17065"/>
            <a:ext cx="33731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＞按传动级数不同分类</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圆角矩形 2"/>
          <p:cNvSpPr/>
          <p:nvPr/>
        </p:nvSpPr>
        <p:spPr>
          <a:xfrm>
            <a:off x="22199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圆角矩形 7"/>
          <p:cNvSpPr/>
          <p:nvPr/>
        </p:nvSpPr>
        <p:spPr>
          <a:xfrm>
            <a:off x="66776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文本框 10"/>
          <p:cNvSpPr txBox="1"/>
          <p:nvPr/>
        </p:nvSpPr>
        <p:spPr>
          <a:xfrm>
            <a:off x="3130233" y="2915920"/>
            <a:ext cx="2171700" cy="411480"/>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单级减速器</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7587933" y="2915920"/>
            <a:ext cx="2171700" cy="411480"/>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多级减速器</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2519680" y="3421380"/>
            <a:ext cx="3392805" cy="1694180"/>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单级减速器结构简单，重量轻，体积小，传动效率高，其动力性能满足小型观光车、中型以下货车及轿车的要求。这种减速器可以采用直齿轮传动，</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也可以采用斜齿轮传动。</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5" name="文本框 14"/>
          <p:cNvSpPr txBox="1"/>
          <p:nvPr/>
        </p:nvSpPr>
        <p:spPr>
          <a:xfrm>
            <a:off x="6972618" y="3421380"/>
            <a:ext cx="3402330" cy="1694180"/>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多级减速器采用多组齿轮降速传动，既保证足够的动力又能减小其外廓尺寸，可保证足够的离地间隙，提高汽车的通过性。目前，</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纯电动汽车多采用二级减速器。</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二、减速器总成分类</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17065"/>
            <a:ext cx="33731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＞按传动速比个数分类</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圆角矩形 2"/>
          <p:cNvSpPr/>
          <p:nvPr>
            <p:custDataLst>
              <p:tags r:id="rId2"/>
            </p:custDataLst>
          </p:nvPr>
        </p:nvSpPr>
        <p:spPr>
          <a:xfrm>
            <a:off x="22199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圆角矩形 7"/>
          <p:cNvSpPr/>
          <p:nvPr>
            <p:custDataLst>
              <p:tags r:id="rId3"/>
            </p:custDataLst>
          </p:nvPr>
        </p:nvSpPr>
        <p:spPr>
          <a:xfrm>
            <a:off x="66776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文本框 10"/>
          <p:cNvSpPr txBox="1"/>
          <p:nvPr>
            <p:custDataLst>
              <p:tags r:id="rId4"/>
            </p:custDataLst>
          </p:nvPr>
        </p:nvSpPr>
        <p:spPr>
          <a:xfrm>
            <a:off x="3130233" y="2915920"/>
            <a:ext cx="2171700" cy="411480"/>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单挡减速器</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custDataLst>
              <p:tags r:id="rId5"/>
            </p:custDataLst>
          </p:nvPr>
        </p:nvSpPr>
        <p:spPr>
          <a:xfrm>
            <a:off x="7587933" y="2915920"/>
            <a:ext cx="2171700" cy="411480"/>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两挡减速器</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4" name="文本框 13"/>
          <p:cNvSpPr txBox="1"/>
          <p:nvPr>
            <p:custDataLst>
              <p:tags r:id="rId6"/>
            </p:custDataLst>
          </p:nvPr>
        </p:nvSpPr>
        <p:spPr>
          <a:xfrm>
            <a:off x="2519680" y="3421380"/>
            <a:ext cx="3392805" cy="1052830"/>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单挡减速器的传动比是固定的，</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目前大多数纯电动乘用车都采用固定速比的单挡减速器。</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5" name="文本框 14"/>
          <p:cNvSpPr txBox="1"/>
          <p:nvPr>
            <p:custDataLst>
              <p:tags r:id="rId7"/>
            </p:custDataLst>
          </p:nvPr>
        </p:nvSpPr>
        <p:spPr>
          <a:xfrm>
            <a:off x="6972618" y="3421380"/>
            <a:ext cx="3402330" cy="732155"/>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两挡减速器有两个传动比</a:t>
            </a:r>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可以通过操作杆的操作实现两个速比变化。</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二、减速器总成分类</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17065"/>
            <a:ext cx="33731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＞按动力驱动形式分类</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圆角矩形 2"/>
          <p:cNvSpPr/>
          <p:nvPr>
            <p:custDataLst>
              <p:tags r:id="rId2"/>
            </p:custDataLst>
          </p:nvPr>
        </p:nvSpPr>
        <p:spPr>
          <a:xfrm>
            <a:off x="22199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圆角矩形 7"/>
          <p:cNvSpPr/>
          <p:nvPr>
            <p:custDataLst>
              <p:tags r:id="rId3"/>
            </p:custDataLst>
          </p:nvPr>
        </p:nvSpPr>
        <p:spPr>
          <a:xfrm>
            <a:off x="6677660" y="2667000"/>
            <a:ext cx="3992245" cy="3527425"/>
          </a:xfrm>
          <a:prstGeom prst="roundRect">
            <a:avLst/>
          </a:prstGeom>
          <a:gradFill>
            <a:gsLst>
              <a:gs pos="0">
                <a:schemeClr val="accent1">
                  <a:lumMod val="5000"/>
                  <a:lumOff val="95000"/>
                  <a:alpha val="0"/>
                </a:schemeClr>
              </a:gs>
              <a:gs pos="100000">
                <a:schemeClr val="accent2">
                  <a:alpha val="21000"/>
                </a:schemeClr>
              </a:gs>
            </a:gsLst>
            <a:lin ang="1716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文本框 10"/>
          <p:cNvSpPr txBox="1"/>
          <p:nvPr>
            <p:custDataLst>
              <p:tags r:id="rId4"/>
            </p:custDataLst>
          </p:nvPr>
        </p:nvSpPr>
        <p:spPr>
          <a:xfrm>
            <a:off x="3130233" y="2821940"/>
            <a:ext cx="2171700" cy="732155"/>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电驱三合一驱动桥中的减速器总成和</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custDataLst>
              <p:tags r:id="rId5"/>
            </p:custDataLst>
          </p:nvPr>
        </p:nvSpPr>
        <p:spPr>
          <a:xfrm>
            <a:off x="7587933" y="2821940"/>
            <a:ext cx="2171700" cy="411480"/>
          </a:xfrm>
          <a:prstGeom prst="rect">
            <a:avLst/>
          </a:prstGeom>
          <a:noFill/>
        </p:spPr>
        <p:txBody>
          <a:bodyPr wrap="square" rtlCol="0" anchor="t">
            <a:spAutoFit/>
          </a:bodyPr>
          <a:p>
            <a:pPr indent="0" algn="ctr" fontAlgn="auto">
              <a:lnSpc>
                <a:spcPts val="25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rPr>
              <a:t>轮边减速器</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4" name="文本框 13"/>
          <p:cNvSpPr txBox="1"/>
          <p:nvPr>
            <p:custDataLst>
              <p:tags r:id="rId6"/>
            </p:custDataLst>
          </p:nvPr>
        </p:nvSpPr>
        <p:spPr>
          <a:xfrm>
            <a:off x="2519680" y="3554095"/>
            <a:ext cx="3392805" cy="732155"/>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三合一驱动桥总成即驱动电机、减速器、电机控制器三合一。</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5" name="文本框 14"/>
          <p:cNvSpPr txBox="1"/>
          <p:nvPr>
            <p:custDataLst>
              <p:tags r:id="rId7"/>
            </p:custDataLst>
          </p:nvPr>
        </p:nvSpPr>
        <p:spPr>
          <a:xfrm>
            <a:off x="6972618" y="3233420"/>
            <a:ext cx="3402330" cy="1052830"/>
          </a:xfrm>
          <a:prstGeom prst="rect">
            <a:avLst/>
          </a:prstGeom>
          <a:noFill/>
        </p:spPr>
        <p:txBody>
          <a:bodyPr wrap="square" rtlCol="0" anchor="t">
            <a:spAutoFit/>
          </a:bodyPr>
          <a:p>
            <a:pPr indent="0" algn="ctr" fontAlgn="auto">
              <a:lnSpc>
                <a:spcPts val="25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采用轮边减速器可使驱动桥中主减速器尺寸减小，保证足够的离地间隙，</a:t>
            </a: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rPr>
              <a:t>并可得到比较大的主传动比。</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8"/>
          <a:stretch>
            <a:fillRect/>
          </a:stretch>
        </p:blipFill>
        <p:spPr>
          <a:xfrm>
            <a:off x="3282315" y="4364990"/>
            <a:ext cx="2194560" cy="1954530"/>
          </a:xfrm>
          <a:prstGeom prst="rect">
            <a:avLst/>
          </a:prstGeom>
        </p:spPr>
      </p:pic>
      <p:pic>
        <p:nvPicPr>
          <p:cNvPr id="4" name="图片 3"/>
          <p:cNvPicPr>
            <a:picLocks noChangeAspect="1"/>
          </p:cNvPicPr>
          <p:nvPr/>
        </p:nvPicPr>
        <p:blipFill>
          <a:blip r:embed="rId9"/>
          <a:stretch>
            <a:fillRect/>
          </a:stretch>
        </p:blipFill>
        <p:spPr>
          <a:xfrm>
            <a:off x="7588250" y="4413885"/>
            <a:ext cx="2197735" cy="19056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三、减速器总成组成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24"/>
          <p:cNvSpPr txBox="1"/>
          <p:nvPr/>
        </p:nvSpPr>
        <p:spPr>
          <a:xfrm>
            <a:off x="1417320" y="1850390"/>
            <a:ext cx="9297670" cy="922020"/>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在纯电动汽车电机驱动系统中，减速器总成是驱动电机和传动轴之间的独立的封闭式传动装置，用来降低转速和增大转矩。由箱体</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左右箱体</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、齿轮减速机构、差速器组件等组成</a:t>
            </a:r>
            <a:r>
              <a:rPr lang="zh-CN">
                <a:solidFill>
                  <a:schemeClr val="tx1">
                    <a:lumMod val="85000"/>
                    <a:lumOff val="15000"/>
                  </a:schemeClr>
                </a:solidFill>
                <a:latin typeface="微软雅黑" panose="020B0503020204020204" pitchFamily="34" charset="-122"/>
                <a:ea typeface="微软雅黑" panose="020B0503020204020204" pitchFamily="34" charset="-122"/>
              </a:rPr>
              <a:t>。</a:t>
            </a:r>
            <a:endParaRPr lang="zh-CN">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3616325" y="2876550"/>
            <a:ext cx="4417695" cy="30575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三、减速器总成组成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8183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箱体</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393190" y="3129280"/>
            <a:ext cx="9377045" cy="2726055"/>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为了充分保护内部的组件，减速器总成箱体应具有足够的强度和刚度，所以对减速器总成箱体材质有较高的要求。一般，为了满足箱体的要求，减速器箱体采用灰铸铁制造，</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对于重载或有冲击载荷的减速器也可以采用铸钢箱体。</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393190" y="2616200"/>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箱体要求</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184058" y="717280"/>
            <a:ext cx="700786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4672965"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314450"/>
            <a:ext cx="278384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三、减速器总成组成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198183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箱体</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630420" y="2264410"/>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箱体结构</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5" name="Rounded Rectangle 2"/>
          <p:cNvSpPr/>
          <p:nvPr>
            <p:custDataLst>
              <p:tags r:id="rId2"/>
            </p:custDataLst>
          </p:nvPr>
        </p:nvSpPr>
        <p:spPr>
          <a:xfrm>
            <a:off x="1546860"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6" name="Rounded Rectangle 10"/>
          <p:cNvSpPr/>
          <p:nvPr>
            <p:custDataLst>
              <p:tags r:id="rId3"/>
            </p:custDataLst>
          </p:nvPr>
        </p:nvSpPr>
        <p:spPr>
          <a:xfrm>
            <a:off x="313880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7" name="Rounded Rectangle 17"/>
          <p:cNvSpPr/>
          <p:nvPr>
            <p:custDataLst>
              <p:tags r:id="rId4"/>
            </p:custDataLst>
          </p:nvPr>
        </p:nvSpPr>
        <p:spPr>
          <a:xfrm>
            <a:off x="473138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8" name="Rounded Rectangle 23"/>
          <p:cNvSpPr/>
          <p:nvPr>
            <p:custDataLst>
              <p:tags r:id="rId5"/>
            </p:custDataLst>
          </p:nvPr>
        </p:nvSpPr>
        <p:spPr>
          <a:xfrm>
            <a:off x="632396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9" name="Rounded Rectangle 28"/>
          <p:cNvSpPr/>
          <p:nvPr>
            <p:custDataLst>
              <p:tags r:id="rId6"/>
            </p:custDataLst>
          </p:nvPr>
        </p:nvSpPr>
        <p:spPr>
          <a:xfrm>
            <a:off x="791527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cxnSp>
        <p:nvCxnSpPr>
          <p:cNvPr id="87" name="Straight Connector 5"/>
          <p:cNvCxnSpPr/>
          <p:nvPr>
            <p:custDataLst>
              <p:tags r:id="rId7"/>
            </p:custDataLst>
          </p:nvPr>
        </p:nvCxnSpPr>
        <p:spPr>
          <a:xfrm flipH="1" flipV="1">
            <a:off x="1731010" y="3188970"/>
            <a:ext cx="0" cy="915670"/>
          </a:xfrm>
          <a:prstGeom prst="line">
            <a:avLst/>
          </a:prstGeom>
          <a:solidFill>
            <a:srgbClr val="549F98"/>
          </a:solid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8" name="Oval 6"/>
          <p:cNvSpPr/>
          <p:nvPr>
            <p:custDataLst>
              <p:tags r:id="rId8"/>
            </p:custDataLst>
          </p:nvPr>
        </p:nvSpPr>
        <p:spPr>
          <a:xfrm>
            <a:off x="1590040" y="2926715"/>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89" name="Oval 33"/>
          <p:cNvSpPr/>
          <p:nvPr>
            <p:custDataLst>
              <p:tags r:id="rId9"/>
            </p:custDataLst>
          </p:nvPr>
        </p:nvSpPr>
        <p:spPr>
          <a:xfrm>
            <a:off x="1619250" y="4113530"/>
            <a:ext cx="217170" cy="217170"/>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nvGrpSpPr>
          <p:cNvPr id="21" name="Group 39"/>
          <p:cNvGrpSpPr/>
          <p:nvPr>
            <p:custDataLst>
              <p:tags r:id="rId10"/>
            </p:custDataLst>
          </p:nvPr>
        </p:nvGrpSpPr>
        <p:grpSpPr>
          <a:xfrm rot="0">
            <a:off x="3211245" y="4113530"/>
            <a:ext cx="217071" cy="1132709"/>
            <a:chOff x="3486460" y="3335035"/>
            <a:chExt cx="273825" cy="1429026"/>
          </a:xfrm>
          <a:solidFill>
            <a:schemeClr val="accent2"/>
          </a:solidFill>
        </p:grpSpPr>
        <p:cxnSp>
          <p:nvCxnSpPr>
            <p:cNvPr id="84" name="Straight Connector 13"/>
            <p:cNvCxnSpPr/>
            <p:nvPr>
              <p:custDataLst>
                <p:tags r:id="rId11"/>
              </p:custDataLst>
            </p:nvPr>
          </p:nvCxnSpPr>
          <p:spPr>
            <a:xfrm flipH="1" flipV="1">
              <a:off x="3627651"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Oval 34"/>
            <p:cNvSpPr/>
            <p:nvPr>
              <p:custDataLst>
                <p:tags r:id="rId12"/>
              </p:custDataLst>
            </p:nvPr>
          </p:nvSpPr>
          <p:spPr>
            <a:xfrm>
              <a:off x="3486460"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grpSp>
        <p:nvGrpSpPr>
          <p:cNvPr id="24" name="Group 40"/>
          <p:cNvGrpSpPr/>
          <p:nvPr>
            <p:custDataLst>
              <p:tags r:id="rId13"/>
            </p:custDataLst>
          </p:nvPr>
        </p:nvGrpSpPr>
        <p:grpSpPr>
          <a:xfrm rot="0">
            <a:off x="4803825" y="3188786"/>
            <a:ext cx="217071" cy="1141914"/>
            <a:chOff x="5495379" y="2168221"/>
            <a:chExt cx="273825" cy="1440639"/>
          </a:xfrm>
          <a:solidFill>
            <a:schemeClr val="accent1"/>
          </a:solidFill>
        </p:grpSpPr>
        <p:cxnSp>
          <p:nvCxnSpPr>
            <p:cNvPr id="81" name="Straight Connector 20"/>
            <p:cNvCxnSpPr/>
            <p:nvPr>
              <p:custDataLst>
                <p:tags r:id="rId14"/>
              </p:custDataLst>
            </p:nvPr>
          </p:nvCxnSpPr>
          <p:spPr>
            <a:xfrm flipH="1" flipV="1">
              <a:off x="5636570" y="2168221"/>
              <a:ext cx="0" cy="1155201"/>
            </a:xfrm>
            <a:prstGeom prst="line">
              <a:avLst/>
            </a:prstGeom>
            <a:grp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Oval 35"/>
            <p:cNvSpPr/>
            <p:nvPr>
              <p:custDataLst>
                <p:tags r:id="rId15"/>
              </p:custDataLst>
            </p:nvPr>
          </p:nvSpPr>
          <p:spPr>
            <a:xfrm>
              <a:off x="5495379"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grpSp>
        <p:nvGrpSpPr>
          <p:cNvPr id="26" name="Group 41"/>
          <p:cNvGrpSpPr/>
          <p:nvPr>
            <p:custDataLst>
              <p:tags r:id="rId16"/>
            </p:custDataLst>
          </p:nvPr>
        </p:nvGrpSpPr>
        <p:grpSpPr>
          <a:xfrm rot="0">
            <a:off x="6396405" y="4113530"/>
            <a:ext cx="217071" cy="1132709"/>
            <a:chOff x="7504298" y="3335035"/>
            <a:chExt cx="273825" cy="1429026"/>
          </a:xfrm>
          <a:solidFill>
            <a:schemeClr val="accent2"/>
          </a:solidFill>
        </p:grpSpPr>
        <p:cxnSp>
          <p:nvCxnSpPr>
            <p:cNvPr id="78" name="Straight Connector 25"/>
            <p:cNvCxnSpPr/>
            <p:nvPr>
              <p:custDataLst>
                <p:tags r:id="rId17"/>
              </p:custDataLst>
            </p:nvPr>
          </p:nvCxnSpPr>
          <p:spPr>
            <a:xfrm flipH="1" flipV="1">
              <a:off x="7645489"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0" name="Oval 36"/>
            <p:cNvSpPr/>
            <p:nvPr>
              <p:custDataLst>
                <p:tags r:id="rId18"/>
              </p:custDataLst>
            </p:nvPr>
          </p:nvSpPr>
          <p:spPr>
            <a:xfrm>
              <a:off x="7504298"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grpSp>
        <p:nvGrpSpPr>
          <p:cNvPr id="27" name="Group 42"/>
          <p:cNvGrpSpPr/>
          <p:nvPr>
            <p:custDataLst>
              <p:tags r:id="rId19"/>
            </p:custDataLst>
          </p:nvPr>
        </p:nvGrpSpPr>
        <p:grpSpPr>
          <a:xfrm rot="0">
            <a:off x="7988985" y="3188786"/>
            <a:ext cx="217071" cy="1141914"/>
            <a:chOff x="9513219" y="2168221"/>
            <a:chExt cx="273825" cy="1440639"/>
          </a:xfrm>
          <a:solidFill>
            <a:schemeClr val="accent1"/>
          </a:solidFill>
        </p:grpSpPr>
        <p:cxnSp>
          <p:nvCxnSpPr>
            <p:cNvPr id="75" name="Straight Connector 31"/>
            <p:cNvCxnSpPr/>
            <p:nvPr>
              <p:custDataLst>
                <p:tags r:id="rId20"/>
              </p:custDataLst>
            </p:nvPr>
          </p:nvCxnSpPr>
          <p:spPr>
            <a:xfrm flipH="1" flipV="1">
              <a:off x="9654410" y="2168221"/>
              <a:ext cx="0" cy="1155201"/>
            </a:xfrm>
            <a:prstGeom prst="line">
              <a:avLst/>
            </a:prstGeom>
            <a:grp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7" name="Oval 37"/>
            <p:cNvSpPr/>
            <p:nvPr>
              <p:custDataLst>
                <p:tags r:id="rId21"/>
              </p:custDataLst>
            </p:nvPr>
          </p:nvSpPr>
          <p:spPr>
            <a:xfrm>
              <a:off x="9513219"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sp>
        <p:nvSpPr>
          <p:cNvPr id="28" name="Inhaltsplatzhalter 4"/>
          <p:cNvSpPr txBox="1"/>
          <p:nvPr>
            <p:custDataLst>
              <p:tags r:id="rId22"/>
            </p:custDataLst>
          </p:nvPr>
        </p:nvSpPr>
        <p:spPr>
          <a:xfrm>
            <a:off x="1075690" y="4707732"/>
            <a:ext cx="1316355"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检查孔</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52" name="Rounded Rectangle 23"/>
          <p:cNvSpPr/>
          <p:nvPr>
            <p:custDataLst>
              <p:tags r:id="rId23"/>
            </p:custDataLst>
          </p:nvPr>
        </p:nvSpPr>
        <p:spPr>
          <a:xfrm>
            <a:off x="9552305" y="4051935"/>
            <a:ext cx="1377950"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nvGrpSpPr>
          <p:cNvPr id="53" name="Group 41"/>
          <p:cNvGrpSpPr/>
          <p:nvPr>
            <p:custDataLst>
              <p:tags r:id="rId24"/>
            </p:custDataLst>
          </p:nvPr>
        </p:nvGrpSpPr>
        <p:grpSpPr>
          <a:xfrm rot="0">
            <a:off x="9624745" y="4113530"/>
            <a:ext cx="217071" cy="1132709"/>
            <a:chOff x="7504298" y="3335035"/>
            <a:chExt cx="273825" cy="1429026"/>
          </a:xfrm>
          <a:solidFill>
            <a:schemeClr val="accent2"/>
          </a:solidFill>
        </p:grpSpPr>
        <p:cxnSp>
          <p:nvCxnSpPr>
            <p:cNvPr id="54" name="Straight Connector 25"/>
            <p:cNvCxnSpPr/>
            <p:nvPr>
              <p:custDataLst>
                <p:tags r:id="rId25"/>
              </p:custDataLst>
            </p:nvPr>
          </p:nvCxnSpPr>
          <p:spPr>
            <a:xfrm flipH="1" flipV="1">
              <a:off x="7645489"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6" name="Oval 36"/>
            <p:cNvSpPr/>
            <p:nvPr>
              <p:custDataLst>
                <p:tags r:id="rId26"/>
              </p:custDataLst>
            </p:nvPr>
          </p:nvSpPr>
          <p:spPr>
            <a:xfrm>
              <a:off x="7504298"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sp>
        <p:nvSpPr>
          <p:cNvPr id="58" name="Oval 6"/>
          <p:cNvSpPr/>
          <p:nvPr>
            <p:custDataLst>
              <p:tags r:id="rId27"/>
            </p:custDataLst>
          </p:nvPr>
        </p:nvSpPr>
        <p:spPr>
          <a:xfrm>
            <a:off x="4773930" y="2926715"/>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59" name="Oval 6"/>
          <p:cNvSpPr/>
          <p:nvPr>
            <p:custDataLst>
              <p:tags r:id="rId28"/>
            </p:custDataLst>
          </p:nvPr>
        </p:nvSpPr>
        <p:spPr>
          <a:xfrm>
            <a:off x="7957820" y="2926715"/>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69" name="Oval 6"/>
          <p:cNvSpPr/>
          <p:nvPr>
            <p:custDataLst>
              <p:tags r:id="rId29"/>
            </p:custDataLst>
          </p:nvPr>
        </p:nvSpPr>
        <p:spPr>
          <a:xfrm>
            <a:off x="3180715" y="5234940"/>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0" name="Oval 6"/>
          <p:cNvSpPr/>
          <p:nvPr>
            <p:custDataLst>
              <p:tags r:id="rId30"/>
            </p:custDataLst>
          </p:nvPr>
        </p:nvSpPr>
        <p:spPr>
          <a:xfrm>
            <a:off x="6360160" y="5234940"/>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1" name="Oval 6"/>
          <p:cNvSpPr/>
          <p:nvPr>
            <p:custDataLst>
              <p:tags r:id="rId31"/>
            </p:custDataLst>
          </p:nvPr>
        </p:nvSpPr>
        <p:spPr>
          <a:xfrm>
            <a:off x="9587865" y="5234940"/>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2" name="Inhaltsplatzhalter 4"/>
          <p:cNvSpPr txBox="1"/>
          <p:nvPr>
            <p:custDataLst>
              <p:tags r:id="rId32"/>
            </p:custDataLst>
          </p:nvPr>
        </p:nvSpPr>
        <p:spPr>
          <a:xfrm>
            <a:off x="2656205" y="3371851"/>
            <a:ext cx="1316355"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通气孔</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4" name="Inhaltsplatzhalter 4"/>
          <p:cNvSpPr txBox="1"/>
          <p:nvPr>
            <p:custDataLst>
              <p:tags r:id="rId33"/>
            </p:custDataLst>
          </p:nvPr>
        </p:nvSpPr>
        <p:spPr>
          <a:xfrm>
            <a:off x="5677535" y="3371851"/>
            <a:ext cx="161798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定位销</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5" name="Inhaltsplatzhalter 4"/>
          <p:cNvSpPr txBox="1"/>
          <p:nvPr>
            <p:custDataLst>
              <p:tags r:id="rId34"/>
            </p:custDataLst>
          </p:nvPr>
        </p:nvSpPr>
        <p:spPr>
          <a:xfrm>
            <a:off x="8928735" y="3211513"/>
            <a:ext cx="1534795" cy="64071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放油孔及</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放油螺塞</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6" name="Inhaltsplatzhalter 4"/>
          <p:cNvSpPr txBox="1"/>
          <p:nvPr>
            <p:custDataLst>
              <p:tags r:id="rId35"/>
            </p:custDataLst>
          </p:nvPr>
        </p:nvSpPr>
        <p:spPr>
          <a:xfrm>
            <a:off x="4231640" y="4707732"/>
            <a:ext cx="1316355"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轴承座孔</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7" name="Inhaltsplatzhalter 4"/>
          <p:cNvSpPr txBox="1"/>
          <p:nvPr>
            <p:custDataLst>
              <p:tags r:id="rId36"/>
            </p:custDataLst>
          </p:nvPr>
        </p:nvSpPr>
        <p:spPr>
          <a:xfrm>
            <a:off x="7371715" y="4707732"/>
            <a:ext cx="1494155"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油位指示器</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8" name="Inhaltsplatzhalter 4"/>
          <p:cNvSpPr txBox="1"/>
          <p:nvPr>
            <p:custDataLst>
              <p:tags r:id="rId37"/>
            </p:custDataLst>
          </p:nvPr>
        </p:nvSpPr>
        <p:spPr>
          <a:xfrm>
            <a:off x="1516380" y="2886075"/>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1</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9" name="Inhaltsplatzhalter 4"/>
          <p:cNvSpPr txBox="1"/>
          <p:nvPr>
            <p:custDataLst>
              <p:tags r:id="rId38"/>
            </p:custDataLst>
          </p:nvPr>
        </p:nvSpPr>
        <p:spPr>
          <a:xfrm>
            <a:off x="4701540" y="2889885"/>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3</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0" name="Inhaltsplatzhalter 4"/>
          <p:cNvSpPr txBox="1"/>
          <p:nvPr>
            <p:custDataLst>
              <p:tags r:id="rId39"/>
            </p:custDataLst>
          </p:nvPr>
        </p:nvSpPr>
        <p:spPr>
          <a:xfrm>
            <a:off x="7886700" y="2889885"/>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5</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1" name="Inhaltsplatzhalter 4"/>
          <p:cNvSpPr txBox="1"/>
          <p:nvPr>
            <p:custDataLst>
              <p:tags r:id="rId40"/>
            </p:custDataLst>
          </p:nvPr>
        </p:nvSpPr>
        <p:spPr>
          <a:xfrm>
            <a:off x="3112135" y="5189220"/>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2</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2" name="Inhaltsplatzhalter 4"/>
          <p:cNvSpPr txBox="1"/>
          <p:nvPr>
            <p:custDataLst>
              <p:tags r:id="rId41"/>
            </p:custDataLst>
          </p:nvPr>
        </p:nvSpPr>
        <p:spPr>
          <a:xfrm>
            <a:off x="6287770" y="5189220"/>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4</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3" name="Inhaltsplatzhalter 4"/>
          <p:cNvSpPr txBox="1"/>
          <p:nvPr>
            <p:custDataLst>
              <p:tags r:id="rId42"/>
            </p:custDataLst>
          </p:nvPr>
        </p:nvSpPr>
        <p:spPr>
          <a:xfrm>
            <a:off x="9511030" y="5189220"/>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6</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0.xml><?xml version="1.0" encoding="utf-8"?>
<p:tagLst xmlns:p="http://schemas.openxmlformats.org/presentationml/2006/main">
  <p:tag name="KSO_WM_DIAGRAM_VIRTUALLY_FRAME" val="{&quot;height&quot;:277.75,&quot;left&quot;:174.8,&quot;top&quot;:210,&quot;width&quot;:665.35}"/>
</p:tagLst>
</file>

<file path=ppt/tags/tag100.xml><?xml version="1.0" encoding="utf-8"?>
<p:tagLst xmlns:p="http://schemas.openxmlformats.org/presentationml/2006/main">
  <p:tag name="KSO_WM_DIAGRAM_VIRTUALLY_FRAME" val="{&quot;height&quot;:244.6,&quot;left&quot;:107.3,&quot;top&quot;:207.3,&quot;width&quot;:740.75}"/>
</p:tagLst>
</file>

<file path=ppt/tags/tag10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02.xml><?xml version="1.0" encoding="utf-8"?>
<p:tagLst xmlns:p="http://schemas.openxmlformats.org/presentationml/2006/main">
  <p:tag name="KSO_WM_DIAGRAM_VIRTUALLY_FRAME" val="{&quot;height&quot;:244.6,&quot;left&quot;:107.3,&quot;top&quot;:207.3,&quot;width&quot;:740.75}"/>
</p:tagLst>
</file>

<file path=ppt/tags/tag103.xml><?xml version="1.0" encoding="utf-8"?>
<p:tagLst xmlns:p="http://schemas.openxmlformats.org/presentationml/2006/main">
  <p:tag name="KSO_WM_DIAGRAM_VIRTUALLY_FRAME" val="{&quot;height&quot;:244.6,&quot;left&quot;:107.3,&quot;top&quot;:207.3,&quot;width&quot;:740.75}"/>
</p:tagLst>
</file>

<file path=ppt/tags/tag104.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05.xml><?xml version="1.0" encoding="utf-8"?>
<p:tagLst xmlns:p="http://schemas.openxmlformats.org/presentationml/2006/main">
  <p:tag name="KSO_WM_DIAGRAM_VIRTUALLY_FRAME" val="{&quot;height&quot;:244.6,&quot;left&quot;:107.3,&quot;top&quot;:207.3,&quot;width&quot;:740.75}"/>
</p:tagLst>
</file>

<file path=ppt/tags/tag106.xml><?xml version="1.0" encoding="utf-8"?>
<p:tagLst xmlns:p="http://schemas.openxmlformats.org/presentationml/2006/main">
  <p:tag name="KSO_WM_DIAGRAM_VIRTUALLY_FRAME" val="{&quot;height&quot;:244.6,&quot;left&quot;:107.3,&quot;top&quot;:207.3,&quot;width&quot;:740.75}"/>
</p:tagLst>
</file>

<file path=ppt/tags/tag10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08.xml><?xml version="1.0" encoding="utf-8"?>
<p:tagLst xmlns:p="http://schemas.openxmlformats.org/presentationml/2006/main">
  <p:tag name="KSO_WM_DIAGRAM_VIRTUALLY_FRAME" val="{&quot;height&quot;:244.6,&quot;left&quot;:107.3,&quot;top&quot;:207.3,&quot;width&quot;:740.75}"/>
</p:tagLst>
</file>

<file path=ppt/tags/tag109.xml><?xml version="1.0" encoding="utf-8"?>
<p:tagLst xmlns:p="http://schemas.openxmlformats.org/presentationml/2006/main">
  <p:tag name="KSO_WM_DIAGRAM_VIRTUALLY_FRAME" val="{&quot;height&quot;:244.6,&quot;left&quot;:107.3,&quot;top&quot;:207.3,&quot;width&quot;:740.75}"/>
</p:tagLst>
</file>

<file path=ppt/tags/tag11.xml><?xml version="1.0" encoding="utf-8"?>
<p:tagLst xmlns:p="http://schemas.openxmlformats.org/presentationml/2006/main">
  <p:tag name="KSO_WM_DIAGRAM_VIRTUALLY_FRAME" val="{&quot;height&quot;:277.75,&quot;left&quot;:174.8,&quot;top&quot;:210,&quot;width&quot;:665.35}"/>
</p:tagLst>
</file>

<file path=ppt/tags/tag110.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11.xml><?xml version="1.0" encoding="utf-8"?>
<p:tagLst xmlns:p="http://schemas.openxmlformats.org/presentationml/2006/main">
  <p:tag name="KSO_WM_DIAGRAM_VIRTUALLY_FRAME" val="{&quot;height&quot;:244.6,&quot;left&quot;:107.3,&quot;top&quot;:207.3,&quot;width&quot;:740.75}"/>
</p:tagLst>
</file>

<file path=ppt/tags/tag112.xml><?xml version="1.0" encoding="utf-8"?>
<p:tagLst xmlns:p="http://schemas.openxmlformats.org/presentationml/2006/main">
  <p:tag name="KSO_WM_DIAGRAM_VIRTUALLY_FRAME" val="{&quot;height&quot;:244.6,&quot;left&quot;:107.3,&quot;top&quot;:207.3,&quot;width&quot;:740.75}"/>
</p:tagLst>
</file>

<file path=ppt/tags/tag113.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14.xml><?xml version="1.0" encoding="utf-8"?>
<p:tagLst xmlns:p="http://schemas.openxmlformats.org/presentationml/2006/main">
  <p:tag name="KSO_WM_DIAGRAM_VIRTUALLY_FRAME" val="{&quot;height&quot;:244.6,&quot;left&quot;:107.3,&quot;top&quot;:207.3,&quot;width&quot;:740.75}"/>
</p:tagLst>
</file>

<file path=ppt/tags/tag115.xml><?xml version="1.0" encoding="utf-8"?>
<p:tagLst xmlns:p="http://schemas.openxmlformats.org/presentationml/2006/main">
  <p:tag name="KSO_WM_DIAGRAM_VIRTUALLY_FRAME" val="{&quot;height&quot;:244.6,&quot;left&quot;:107.3,&quot;top&quot;:207.3,&quot;width&quot;:740.75}"/>
</p:tagLst>
</file>

<file path=ppt/tags/tag116.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11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18.xml><?xml version="1.0" encoding="utf-8"?>
<p:tagLst xmlns:p="http://schemas.openxmlformats.org/presentationml/2006/main">
  <p:tag name="KSO_WM_DIAGRAM_VIRTUALLY_FRAME" val="{&quot;height&quot;:244.6,&quot;left&quot;:107.3,&quot;top&quot;:207.3,&quot;width&quot;:740.75}"/>
</p:tagLst>
</file>

<file path=ppt/tags/tag119.xml><?xml version="1.0" encoding="utf-8"?>
<p:tagLst xmlns:p="http://schemas.openxmlformats.org/presentationml/2006/main">
  <p:tag name="KSO_WM_DIAGRAM_VIRTUALLY_FRAME" val="{&quot;height&quot;:244.6,&quot;left&quot;:107.3,&quot;top&quot;:207.3,&quot;width&quot;:740.75}"/>
</p:tagLst>
</file>

<file path=ppt/tags/tag12.xml><?xml version="1.0" encoding="utf-8"?>
<p:tagLst xmlns:p="http://schemas.openxmlformats.org/presentationml/2006/main">
  <p:tag name="KSO_WM_DIAGRAM_VIRTUALLY_FRAME" val="{&quot;height&quot;:277.75,&quot;left&quot;:174.8,&quot;top&quot;:210,&quot;width&quot;:665.35}"/>
</p:tagLst>
</file>

<file path=ppt/tags/tag120.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12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2.xml><?xml version="1.0" encoding="utf-8"?>
<p:tagLst xmlns:p="http://schemas.openxmlformats.org/presentationml/2006/main">
  <p:tag name="KSO_WM_DIAGRAM_VIRTUALLY_FRAME" val="{&quot;height&quot;:244.6,&quot;left&quot;:107.3,&quot;top&quot;:207.3,&quot;width&quot;:740.75}"/>
</p:tagLst>
</file>

<file path=ppt/tags/tag123.xml><?xml version="1.0" encoding="utf-8"?>
<p:tagLst xmlns:p="http://schemas.openxmlformats.org/presentationml/2006/main">
  <p:tag name="KSO_WM_DIAGRAM_VIRTUALLY_FRAME" val="{&quot;height&quot;:244.6,&quot;left&quot;:107.3,&quot;top&quot;:207.3,&quot;width&quot;:740.75}"/>
</p:tagLst>
</file>

<file path=ppt/tags/tag124.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125.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6.xml><?xml version="1.0" encoding="utf-8"?>
<p:tagLst xmlns:p="http://schemas.openxmlformats.org/presentationml/2006/main">
  <p:tag name="KSO_WM_DIAGRAM_VIRTUALLY_FRAME" val="{&quot;height&quot;:244.6,&quot;left&quot;:107.3,&quot;top&quot;:207.3,&quot;width&quot;:740.75}"/>
</p:tagLst>
</file>

<file path=ppt/tags/tag12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8.xml><?xml version="1.0" encoding="utf-8"?>
<p:tagLst xmlns:p="http://schemas.openxmlformats.org/presentationml/2006/main">
  <p:tag name="KSO_WM_DIAGRAM_VIRTUALLY_FRAME" val="{&quot;height&quot;:244.6,&quot;left&quot;:107.3,&quot;top&quot;:207.3,&quot;width&quot;:740.75}"/>
</p:tagLst>
</file>

<file path=ppt/tags/tag129.xml><?xml version="1.0" encoding="utf-8"?>
<p:tagLst xmlns:p="http://schemas.openxmlformats.org/presentationml/2006/main">
  <p:tag name="KSO_WM_DIAGRAM_VIRTUALLY_FRAME" val="{&quot;height&quot;:289.59133858267717,&quot;left&quot;:55.4,&quot;top&quot;:170.55866141732284,&quot;width&quot;:844.5}"/>
</p:tagLst>
</file>

<file path=ppt/tags/tag13.xml><?xml version="1.0" encoding="utf-8"?>
<p:tagLst xmlns:p="http://schemas.openxmlformats.org/presentationml/2006/main">
  <p:tag name="KSO_WM_DIAGRAM_VIRTUALLY_FRAME" val="{&quot;height&quot;:277.75,&quot;left&quot;:174.8,&quot;top&quot;:210,&quot;width&quot;:665.35}"/>
</p:tagLst>
</file>

<file path=ppt/tags/tag130.xml><?xml version="1.0" encoding="utf-8"?>
<p:tagLst xmlns:p="http://schemas.openxmlformats.org/presentationml/2006/main">
  <p:tag name="KSO_WM_DIAGRAM_VIRTUALLY_FRAME" val="{&quot;height&quot;:289.59133858267717,&quot;left&quot;:55.4,&quot;top&quot;:170.55866141732284,&quot;width&quot;:844.5}"/>
</p:tagLst>
</file>

<file path=ppt/tags/tag131.xml><?xml version="1.0" encoding="utf-8"?>
<p:tagLst xmlns:p="http://schemas.openxmlformats.org/presentationml/2006/main">
  <p:tag name="KSO_WM_DIAGRAM_VIRTUALLY_FRAME" val="{&quot;height&quot;:289.59133858267717,&quot;left&quot;:55.4,&quot;top&quot;:170.55866141732284,&quot;width&quot;:844.5}"/>
</p:tagLst>
</file>

<file path=ppt/tags/tag132.xml><?xml version="1.0" encoding="utf-8"?>
<p:tagLst xmlns:p="http://schemas.openxmlformats.org/presentationml/2006/main">
  <p:tag name="KSO_WM_DIAGRAM_VIRTUALLY_FRAME" val="{&quot;height&quot;:289.59133858267717,&quot;left&quot;:55.4,&quot;top&quot;:170.55866141732284,&quot;width&quot;:844.5}"/>
</p:tagLst>
</file>

<file path=ppt/tags/tag133.xml><?xml version="1.0" encoding="utf-8"?>
<p:tagLst xmlns:p="http://schemas.openxmlformats.org/presentationml/2006/main">
  <p:tag name="KSO_WM_DIAGRAM_VIRTUALLY_FRAME" val="{&quot;height&quot;:289.59133858267717,&quot;left&quot;:55.4,&quot;top&quot;:170.55866141732284,&quot;width&quot;:844.5}"/>
</p:tagLst>
</file>

<file path=ppt/tags/tag134.xml><?xml version="1.0" encoding="utf-8"?>
<p:tagLst xmlns:p="http://schemas.openxmlformats.org/presentationml/2006/main">
  <p:tag name="KSO_WM_DIAGRAM_VIRTUALLY_FRAME" val="{&quot;height&quot;:289.59133858267717,&quot;left&quot;:55.4,&quot;top&quot;:170.55866141732284,&quot;width&quot;:844.5}"/>
</p:tagLst>
</file>

<file path=ppt/tags/tag135.xml><?xml version="1.0" encoding="utf-8"?>
<p:tagLst xmlns:p="http://schemas.openxmlformats.org/presentationml/2006/main">
  <p:tag name="KSO_WM_DIAGRAM_VIRTUALLY_FRAME" val="{&quot;height&quot;:289.2,&quot;left&quot;:55.4,&quot;top&quot;:170.55866141732284,&quot;width&quot;:844.5}"/>
</p:tagLst>
</file>

<file path=ppt/tags/tag136.xml><?xml version="1.0" encoding="utf-8"?>
<p:tagLst xmlns:p="http://schemas.openxmlformats.org/presentationml/2006/main">
  <p:tag name="KSO_WM_DIAGRAM_VIRTUALLY_FRAME" val="{&quot;height&quot;:289.59133858267717,&quot;left&quot;:55.4,&quot;top&quot;:170.55866141732284,&quot;width&quot;:844.5}"/>
</p:tagLst>
</file>

<file path=ppt/tags/tag13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8.xml><?xml version="1.0" encoding="utf-8"?>
<p:tagLst xmlns:p="http://schemas.openxmlformats.org/presentationml/2006/main">
  <p:tag name="KSO_WM_DIAGRAM_VIRTUALLY_FRAME" val="{&quot;height&quot;:244.6,&quot;left&quot;:107.3,&quot;top&quot;:207.3,&quot;width&quot;:740.75}"/>
</p:tagLst>
</file>

<file path=ppt/tags/tag139.xml><?xml version="1.0" encoding="utf-8"?>
<p:tagLst xmlns:p="http://schemas.openxmlformats.org/presentationml/2006/main">
  <p:tag name="KSO_WM_DIAGRAM_VIRTUALLY_FRAME" val="{&quot;height&quot;:289.59133858267717,&quot;left&quot;:55.4,&quot;top&quot;:170.55866141732284,&quot;width&quot;:844.5}"/>
</p:tagLst>
</file>

<file path=ppt/tags/tag14.xml><?xml version="1.0" encoding="utf-8"?>
<p:tagLst xmlns:p="http://schemas.openxmlformats.org/presentationml/2006/main">
  <p:tag name="KSO_WM_DIAGRAM_VIRTUALLY_FRAME" val="{&quot;height&quot;:277.75,&quot;left&quot;:174.8,&quot;top&quot;:210,&quot;width&quot;:665.35}"/>
</p:tagLst>
</file>

<file path=ppt/tags/tag140.xml><?xml version="1.0" encoding="utf-8"?>
<p:tagLst xmlns:p="http://schemas.openxmlformats.org/presentationml/2006/main">
  <p:tag name="KSO_WM_DIAGRAM_VIRTUALLY_FRAME" val="{&quot;height&quot;:289.59133858267717,&quot;left&quot;:55.4,&quot;top&quot;:170.55866141732284,&quot;width&quot;:844.5}"/>
</p:tagLst>
</file>

<file path=ppt/tags/tag141.xml><?xml version="1.0" encoding="utf-8"?>
<p:tagLst xmlns:p="http://schemas.openxmlformats.org/presentationml/2006/main">
  <p:tag name="KSO_WM_DIAGRAM_VIRTUALLY_FRAME" val="{&quot;height&quot;:289.59133858267717,&quot;left&quot;:55.4,&quot;top&quot;:170.55866141732284,&quot;width&quot;:844.5}"/>
</p:tagLst>
</file>

<file path=ppt/tags/tag142.xml><?xml version="1.0" encoding="utf-8"?>
<p:tagLst xmlns:p="http://schemas.openxmlformats.org/presentationml/2006/main">
  <p:tag name="KSO_WM_DIAGRAM_VIRTUALLY_FRAME" val="{&quot;height&quot;:289.59133858267717,&quot;left&quot;:55.4,&quot;top&quot;:170.55866141732284,&quot;width&quot;:844.5}"/>
</p:tagLst>
</file>

<file path=ppt/tags/tag143.xml><?xml version="1.0" encoding="utf-8"?>
<p:tagLst xmlns:p="http://schemas.openxmlformats.org/presentationml/2006/main">
  <p:tag name="KSO_WM_DIAGRAM_VIRTUALLY_FRAME" val="{&quot;height&quot;:289.59133858267717,&quot;left&quot;:55.4,&quot;top&quot;:170.55866141732284,&quot;width&quot;:844.5}"/>
</p:tagLst>
</file>

<file path=ppt/tags/tag144.xml><?xml version="1.0" encoding="utf-8"?>
<p:tagLst xmlns:p="http://schemas.openxmlformats.org/presentationml/2006/main">
  <p:tag name="KSO_WM_DIAGRAM_VIRTUALLY_FRAME" val="{&quot;height&quot;:289.59133858267717,&quot;left&quot;:55.4,&quot;top&quot;:170.55866141732284,&quot;width&quot;:844.5}"/>
</p:tagLst>
</file>

<file path=ppt/tags/tag145.xml><?xml version="1.0" encoding="utf-8"?>
<p:tagLst xmlns:p="http://schemas.openxmlformats.org/presentationml/2006/main">
  <p:tag name="KSO_WM_DIAGRAM_VIRTUALLY_FRAME" val="{&quot;height&quot;:289.2,&quot;left&quot;:55.4,&quot;top&quot;:170.55866141732284,&quot;width&quot;:844.5}"/>
</p:tagLst>
</file>

<file path=ppt/tags/tag146.xml><?xml version="1.0" encoding="utf-8"?>
<p:tagLst xmlns:p="http://schemas.openxmlformats.org/presentationml/2006/main">
  <p:tag name="KSO_WM_DIAGRAM_VIRTUALLY_FRAME" val="{&quot;height&quot;:289.59133858267717,&quot;left&quot;:55.4,&quot;top&quot;:170.55866141732284,&quot;width&quot;:844.5}"/>
</p:tagLst>
</file>

<file path=ppt/tags/tag14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48.xml><?xml version="1.0" encoding="utf-8"?>
<p:tagLst xmlns:p="http://schemas.openxmlformats.org/presentationml/2006/main">
  <p:tag name="KSO_WM_DIAGRAM_VIRTUALLY_FRAME" val="{&quot;height&quot;:244.6,&quot;left&quot;:107.3,&quot;top&quot;:207.3,&quot;width&quot;:740.75}"/>
</p:tagLst>
</file>

<file path=ppt/tags/tag149.xml><?xml version="1.0" encoding="utf-8"?>
<p:tagLst xmlns:p="http://schemas.openxmlformats.org/presentationml/2006/main">
  <p:tag name="KSO_WM_DIAGRAM_VIRTUALLY_FRAME" val="{&quot;height&quot;:289.59133858267717,&quot;left&quot;:55.4,&quot;top&quot;:170.55866141732284,&quot;width&quot;:844.5}"/>
</p:tagLst>
</file>

<file path=ppt/tags/tag15.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50.xml><?xml version="1.0" encoding="utf-8"?>
<p:tagLst xmlns:p="http://schemas.openxmlformats.org/presentationml/2006/main">
  <p:tag name="KSO_WM_DIAGRAM_VIRTUALLY_FRAME" val="{&quot;height&quot;:244.6,&quot;left&quot;:107.3,&quot;top&quot;:207.3,&quot;width&quot;:740.75}"/>
</p:tagLst>
</file>

<file path=ppt/tags/tag151.xml><?xml version="1.0" encoding="utf-8"?>
<p:tagLst xmlns:p="http://schemas.openxmlformats.org/presentationml/2006/main">
  <p:tag name="KSO_WM_DIAGRAM_VIRTUALLY_FRAME" val="{&quot;height&quot;:289.59133858267717,&quot;left&quot;:55.4,&quot;top&quot;:170.55866141732284,&quot;width&quot;:844.5}"/>
</p:tagLst>
</file>

<file path=ppt/tags/tag152.xml><?xml version="1.0" encoding="utf-8"?>
<p:tagLst xmlns:p="http://schemas.openxmlformats.org/presentationml/2006/main">
  <p:tag name="KSO_WM_DIAGRAM_VIRTUALLY_FRAME" val="{&quot;height&quot;:289.59133858267717,&quot;left&quot;:55.4,&quot;top&quot;:170.55866141732284,&quot;width&quot;:844.5}"/>
</p:tagLst>
</file>

<file path=ppt/tags/tag153.xml><?xml version="1.0" encoding="utf-8"?>
<p:tagLst xmlns:p="http://schemas.openxmlformats.org/presentationml/2006/main">
  <p:tag name="KSO_WM_DIAGRAM_VIRTUALLY_FRAME" val="{&quot;height&quot;:289.59133858267717,&quot;left&quot;:55.4,&quot;top&quot;:170.55866141732284,&quot;width&quot;:844.5}"/>
</p:tagLst>
</file>

<file path=ppt/tags/tag154.xml><?xml version="1.0" encoding="utf-8"?>
<p:tagLst xmlns:p="http://schemas.openxmlformats.org/presentationml/2006/main">
  <p:tag name="KSO_WM_DIAGRAM_VIRTUALLY_FRAME" val="{&quot;height&quot;:289.59133858267717,&quot;left&quot;:55.4,&quot;top&quot;:170.55866141732284,&quot;width&quot;:844.5}"/>
</p:tagLst>
</file>

<file path=ppt/tags/tag155.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156.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157.xml><?xml version="1.0" encoding="utf-8"?>
<p:tagLst xmlns:p="http://schemas.openxmlformats.org/presentationml/2006/main">
  <p:tag name="AS_NET" val="4.0.30319.42000"/>
  <p:tag name="AS_OS" val="Microsoft Windows NT 6.2.9200.0"/>
  <p:tag name="AS_RELEASE_DATE" val="2024.02.14"/>
  <p:tag name="AS_TITLE" val="Aspose.Slides for .NET 4.0 Client Profile"/>
  <p:tag name="AS_VERSION" val="24.2"/>
  <p:tag name="COMMONDATA" val="eyJoZGlkIjoiYjNkNDYxMmIwNmM5NTY2OTdkODYxNGM2OGY2YmI2OGYifQ=="/>
</p:tagLst>
</file>

<file path=ppt/tags/tag16.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7.xml><?xml version="1.0" encoding="utf-8"?>
<p:tagLst xmlns:p="http://schemas.openxmlformats.org/presentationml/2006/main">
  <p:tag name="KSO_WM_DIAGRAM_VIRTUALLY_FRAME" val="{&quot;height&quot;:277.75,&quot;left&quot;:174.8,&quot;top&quot;:210,&quot;width&quot;:665.35}"/>
</p:tagLst>
</file>

<file path=ppt/tags/tag18.xml><?xml version="1.0" encoding="utf-8"?>
<p:tagLst xmlns:p="http://schemas.openxmlformats.org/presentationml/2006/main">
  <p:tag name="KSO_WM_DIAGRAM_VIRTUALLY_FRAME" val="{&quot;height&quot;:277.75,&quot;left&quot;:174.8,&quot;top&quot;:210,&quot;width&quot;:665.35}"/>
</p:tagLst>
</file>

<file path=ppt/tags/tag19.xml><?xml version="1.0" encoding="utf-8"?>
<p:tagLst xmlns:p="http://schemas.openxmlformats.org/presentationml/2006/main">
  <p:tag name="KSO_WM_DIAGRAM_VIRTUALLY_FRAME" val="{&quot;height&quot;:277.75,&quot;left&quot;:174.8,&quot;top&quot;:210,&quot;width&quot;:665.35}"/>
</p:tagLst>
</file>

<file path=ppt/tags/tag2.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20.xml><?xml version="1.0" encoding="utf-8"?>
<p:tagLst xmlns:p="http://schemas.openxmlformats.org/presentationml/2006/main">
  <p:tag name="KSO_WM_DIAGRAM_VIRTUALLY_FRAME" val="{&quot;height&quot;:277.75,&quot;left&quot;:174.8,&quot;top&quot;:210,&quot;width&quot;:665.35}"/>
</p:tagLst>
</file>

<file path=ppt/tags/tag21.xml><?xml version="1.0" encoding="utf-8"?>
<p:tagLst xmlns:p="http://schemas.openxmlformats.org/presentationml/2006/main">
  <p:tag name="KSO_WM_DIAGRAM_VIRTUALLY_FRAME" val="{&quot;height&quot;:277.75,&quot;left&quot;:174.8,&quot;top&quot;:210,&quot;width&quot;:665.35}"/>
</p:tagLst>
</file>

<file path=ppt/tags/tag22.xml><?xml version="1.0" encoding="utf-8"?>
<p:tagLst xmlns:p="http://schemas.openxmlformats.org/presentationml/2006/main">
  <p:tag name="KSO_WM_DIAGRAM_VIRTUALLY_FRAME" val="{&quot;height&quot;:277.75,&quot;left&quot;:174.8,&quot;top&quot;:210,&quot;width&quot;:665.35}"/>
</p:tagLst>
</file>

<file path=ppt/tags/tag23.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24.xml><?xml version="1.0" encoding="utf-8"?>
<p:tagLst xmlns:p="http://schemas.openxmlformats.org/presentationml/2006/main">
  <p:tag name="KSO_WM_DIAGRAM_VIRTUALLY_FRAME" val="{&quot;height&quot;:277.75,&quot;left&quot;:174.8,&quot;top&quot;:210,&quot;width&quot;:665.35}"/>
</p:tagLst>
</file>

<file path=ppt/tags/tag25.xml><?xml version="1.0" encoding="utf-8"?>
<p:tagLst xmlns:p="http://schemas.openxmlformats.org/presentationml/2006/main">
  <p:tag name="KSO_WM_DIAGRAM_VIRTUALLY_FRAME" val="{&quot;height&quot;:277.75,&quot;left&quot;:174.8,&quot;top&quot;:210,&quot;width&quot;:665.35}"/>
</p:tagLst>
</file>

<file path=ppt/tags/tag26.xml><?xml version="1.0" encoding="utf-8"?>
<p:tagLst xmlns:p="http://schemas.openxmlformats.org/presentationml/2006/main">
  <p:tag name="KSO_WM_DIAGRAM_VIRTUALLY_FRAME" val="{&quot;height&quot;:277.75,&quot;left&quot;:174.8,&quot;top&quot;:210,&quot;width&quot;:665.35}"/>
</p:tagLst>
</file>

<file path=ppt/tags/tag27.xml><?xml version="1.0" encoding="utf-8"?>
<p:tagLst xmlns:p="http://schemas.openxmlformats.org/presentationml/2006/main">
  <p:tag name="KSO_WM_DIAGRAM_VIRTUALLY_FRAME" val="{&quot;height&quot;:277.75,&quot;left&quot;:174.8,&quot;top&quot;:210,&quot;width&quot;:665.35}"/>
</p:tagLst>
</file>

<file path=ppt/tags/tag28.xml><?xml version="1.0" encoding="utf-8"?>
<p:tagLst xmlns:p="http://schemas.openxmlformats.org/presentationml/2006/main">
  <p:tag name="KSO_WM_DIAGRAM_VIRTUALLY_FRAME" val="{&quot;height&quot;:277.75,&quot;left&quot;:174.8,&quot;top&quot;:210,&quot;width&quot;:665.35}"/>
</p:tagLst>
</file>

<file path=ppt/tags/tag29.xml><?xml version="1.0" encoding="utf-8"?>
<p:tagLst xmlns:p="http://schemas.openxmlformats.org/presentationml/2006/main">
  <p:tag name="KSO_WM_DIAGRAM_VIRTUALLY_FRAME" val="{&quot;height&quot;:277.75,&quot;left&quot;:174.8,&quot;top&quot;:210,&quot;width&quot;:665.35}"/>
</p:tagLst>
</file>

<file path=ppt/tags/tag3.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30.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3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32.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33.xml><?xml version="1.0" encoding="utf-8"?>
<p:tagLst xmlns:p="http://schemas.openxmlformats.org/presentationml/2006/main">
  <p:tag name="KSO_WM_DIAGRAM_VIRTUALLY_FRAME" val="{&quot;height&quot;:289.59133858267717,&quot;left&quot;:55.4,&quot;top&quot;:170.55866141732284,&quot;width&quot;:844.5}"/>
</p:tagLst>
</file>

<file path=ppt/tags/tag34.xml><?xml version="1.0" encoding="utf-8"?>
<p:tagLst xmlns:p="http://schemas.openxmlformats.org/presentationml/2006/main">
  <p:tag name="KSO_WM_DIAGRAM_VIRTUALLY_FRAME" val="{&quot;height&quot;:289.59133858267717,&quot;left&quot;:55.4,&quot;top&quot;:170.55866141732284,&quot;width&quot;:844.5}"/>
</p:tagLst>
</file>

<file path=ppt/tags/tag35.xml><?xml version="1.0" encoding="utf-8"?>
<p:tagLst xmlns:p="http://schemas.openxmlformats.org/presentationml/2006/main">
  <p:tag name="KSO_WM_DIAGRAM_VIRTUALLY_FRAME" val="{&quot;height&quot;:289.59133858267717,&quot;left&quot;:55.4,&quot;top&quot;:170.55866141732284,&quot;width&quot;:844.5}"/>
</p:tagLst>
</file>

<file path=ppt/tags/tag36.xml><?xml version="1.0" encoding="utf-8"?>
<p:tagLst xmlns:p="http://schemas.openxmlformats.org/presentationml/2006/main">
  <p:tag name="KSO_WM_DIAGRAM_VIRTUALLY_FRAME" val="{&quot;height&quot;:289.59133858267717,&quot;left&quot;:55.4,&quot;top&quot;:170.55866141732284,&quot;width&quot;:844.5}"/>
</p:tagLst>
</file>

<file path=ppt/tags/tag37.xml><?xml version="1.0" encoding="utf-8"?>
<p:tagLst xmlns:p="http://schemas.openxmlformats.org/presentationml/2006/main">
  <p:tag name="KSO_WM_DIAGRAM_VIRTUALLY_FRAME" val="{&quot;height&quot;:289.59133858267717,&quot;left&quot;:55.4,&quot;top&quot;:170.55866141732284,&quot;width&quot;:844.5}"/>
</p:tagLst>
</file>

<file path=ppt/tags/tag38.xml><?xml version="1.0" encoding="utf-8"?>
<p:tagLst xmlns:p="http://schemas.openxmlformats.org/presentationml/2006/main">
  <p:tag name="KSO_WM_DIAGRAM_VIRTUALLY_FRAME" val="{&quot;height&quot;:289.59133858267717,&quot;left&quot;:55.4,&quot;top&quot;:170.55866141732284,&quot;width&quot;:844.5}"/>
</p:tagLst>
</file>

<file path=ppt/tags/tag39.xml><?xml version="1.0" encoding="utf-8"?>
<p:tagLst xmlns:p="http://schemas.openxmlformats.org/presentationml/2006/main">
  <p:tag name="KSO_WM_DIAGRAM_VIRTUALLY_FRAME" val="{&quot;height&quot;:289.59133858267717,&quot;left&quot;:55.4,&quot;top&quot;:170.55866141732284,&quot;width&quot;:844.5}"/>
</p:tagLst>
</file>

<file path=ppt/tags/tag4.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40.xml><?xml version="1.0" encoding="utf-8"?>
<p:tagLst xmlns:p="http://schemas.openxmlformats.org/presentationml/2006/main">
  <p:tag name="KSO_WM_DIAGRAM_VIRTUALLY_FRAME" val="{&quot;height&quot;:289.59133858267717,&quot;left&quot;:55.4,&quot;top&quot;:170.55866141732284,&quot;width&quot;:844.5}"/>
</p:tagLst>
</file>

<file path=ppt/tags/tag41.xml><?xml version="1.0" encoding="utf-8"?>
<p:tagLst xmlns:p="http://schemas.openxmlformats.org/presentationml/2006/main">
  <p:tag name="KSO_WM_DIAGRAM_VIRTUALLY_FRAME" val="{&quot;height&quot;:289.59133858267717,&quot;left&quot;:55.4,&quot;top&quot;:170.55866141732284,&quot;width&quot;:844.5}"/>
</p:tagLst>
</file>

<file path=ppt/tags/tag42.xml><?xml version="1.0" encoding="utf-8"?>
<p:tagLst xmlns:p="http://schemas.openxmlformats.org/presentationml/2006/main">
  <p:tag name="KSO_WM_DIAGRAM_VIRTUALLY_FRAME" val="{&quot;height&quot;:289.59133858267717,&quot;left&quot;:55.4,&quot;top&quot;:170.55866141732284,&quot;width&quot;:844.5}"/>
</p:tagLst>
</file>

<file path=ppt/tags/tag43.xml><?xml version="1.0" encoding="utf-8"?>
<p:tagLst xmlns:p="http://schemas.openxmlformats.org/presentationml/2006/main">
  <p:tag name="KSO_WM_DIAGRAM_VIRTUALLY_FRAME" val="{&quot;height&quot;:289.59133858267717,&quot;left&quot;:55.4,&quot;top&quot;:170.55866141732284,&quot;width&quot;:844.5}"/>
</p:tagLst>
</file>

<file path=ppt/tags/tag44.xml><?xml version="1.0" encoding="utf-8"?>
<p:tagLst xmlns:p="http://schemas.openxmlformats.org/presentationml/2006/main">
  <p:tag name="KSO_WM_DIAGRAM_VIRTUALLY_FRAME" val="{&quot;height&quot;:289.59133858267717,&quot;left&quot;:55.4,&quot;top&quot;:170.55866141732284,&quot;width&quot;:844.5}"/>
</p:tagLst>
</file>

<file path=ppt/tags/tag45.xml><?xml version="1.0" encoding="utf-8"?>
<p:tagLst xmlns:p="http://schemas.openxmlformats.org/presentationml/2006/main">
  <p:tag name="KSO_WM_DIAGRAM_VIRTUALLY_FRAME" val="{&quot;height&quot;:289.59133858267717,&quot;left&quot;:55.4,&quot;top&quot;:170.55866141732284,&quot;width&quot;:844.5}"/>
</p:tagLst>
</file>

<file path=ppt/tags/tag46.xml><?xml version="1.0" encoding="utf-8"?>
<p:tagLst xmlns:p="http://schemas.openxmlformats.org/presentationml/2006/main">
  <p:tag name="KSO_WM_DIAGRAM_VIRTUALLY_FRAME" val="{&quot;height&quot;:289.59133858267717,&quot;left&quot;:55.4,&quot;top&quot;:170.55866141732284,&quot;width&quot;:844.5}"/>
</p:tagLst>
</file>

<file path=ppt/tags/tag47.xml><?xml version="1.0" encoding="utf-8"?>
<p:tagLst xmlns:p="http://schemas.openxmlformats.org/presentationml/2006/main">
  <p:tag name="KSO_WM_DIAGRAM_VIRTUALLY_FRAME" val="{&quot;height&quot;:289.59133858267717,&quot;left&quot;:55.4,&quot;top&quot;:170.55866141732284,&quot;width&quot;:844.5}"/>
</p:tagLst>
</file>

<file path=ppt/tags/tag48.xml><?xml version="1.0" encoding="utf-8"?>
<p:tagLst xmlns:p="http://schemas.openxmlformats.org/presentationml/2006/main">
  <p:tag name="KSO_WM_DIAGRAM_VIRTUALLY_FRAME" val="{&quot;height&quot;:289.59133858267717,&quot;left&quot;:55.4,&quot;top&quot;:170.55866141732284,&quot;width&quot;:844.5}"/>
</p:tagLst>
</file>

<file path=ppt/tags/tag49.xml><?xml version="1.0" encoding="utf-8"?>
<p:tagLst xmlns:p="http://schemas.openxmlformats.org/presentationml/2006/main">
  <p:tag name="KSO_WM_DIAGRAM_VIRTUALLY_FRAME" val="{&quot;height&quot;:289.59133858267717,&quot;left&quot;:55.4,&quot;top&quot;:170.55866141732284,&quot;width&quot;:844.5}"/>
</p:tagLst>
</file>

<file path=ppt/tags/tag5.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50.xml><?xml version="1.0" encoding="utf-8"?>
<p:tagLst xmlns:p="http://schemas.openxmlformats.org/presentationml/2006/main">
  <p:tag name="KSO_WM_DIAGRAM_VIRTUALLY_FRAME" val="{&quot;height&quot;:289.59133858267717,&quot;left&quot;:55.4,&quot;top&quot;:170.55866141732284,&quot;width&quot;:844.5}"/>
</p:tagLst>
</file>

<file path=ppt/tags/tag51.xml><?xml version="1.0" encoding="utf-8"?>
<p:tagLst xmlns:p="http://schemas.openxmlformats.org/presentationml/2006/main">
  <p:tag name="KSO_WM_DIAGRAM_VIRTUALLY_FRAME" val="{&quot;height&quot;:289.59133858267717,&quot;left&quot;:55.4,&quot;top&quot;:170.55866141732284,&quot;width&quot;:844.5}"/>
</p:tagLst>
</file>

<file path=ppt/tags/tag52.xml><?xml version="1.0" encoding="utf-8"?>
<p:tagLst xmlns:p="http://schemas.openxmlformats.org/presentationml/2006/main">
  <p:tag name="KSO_WM_DIAGRAM_VIRTUALLY_FRAME" val="{&quot;height&quot;:289.59133858267717,&quot;left&quot;:55.4,&quot;top&quot;:170.55866141732284,&quot;width&quot;:844.5}"/>
</p:tagLst>
</file>

<file path=ppt/tags/tag53.xml><?xml version="1.0" encoding="utf-8"?>
<p:tagLst xmlns:p="http://schemas.openxmlformats.org/presentationml/2006/main">
  <p:tag name="KSO_WM_DIAGRAM_VIRTUALLY_FRAME" val="{&quot;height&quot;:289.59133858267717,&quot;left&quot;:55.4,&quot;top&quot;:170.55866141732284,&quot;width&quot;:844.5}"/>
</p:tagLst>
</file>

<file path=ppt/tags/tag54.xml><?xml version="1.0" encoding="utf-8"?>
<p:tagLst xmlns:p="http://schemas.openxmlformats.org/presentationml/2006/main">
  <p:tag name="KSO_WM_DIAGRAM_VIRTUALLY_FRAME" val="{&quot;height&quot;:289.2,&quot;left&quot;:55.4,&quot;top&quot;:170.55866141732284,&quot;width&quot;:844.5}"/>
</p:tagLst>
</file>

<file path=ppt/tags/tag55.xml><?xml version="1.0" encoding="utf-8"?>
<p:tagLst xmlns:p="http://schemas.openxmlformats.org/presentationml/2006/main">
  <p:tag name="KSO_WM_DIAGRAM_VIRTUALLY_FRAME" val="{&quot;height&quot;:289.59133858267717,&quot;left&quot;:55.4,&quot;top&quot;:170.55866141732284,&quot;width&quot;:844.5}"/>
</p:tagLst>
</file>

<file path=ppt/tags/tag56.xml><?xml version="1.0" encoding="utf-8"?>
<p:tagLst xmlns:p="http://schemas.openxmlformats.org/presentationml/2006/main">
  <p:tag name="KSO_WM_DIAGRAM_VIRTUALLY_FRAME" val="{&quot;height&quot;:289.59133858267717,&quot;left&quot;:55.4,&quot;top&quot;:170.55866141732284,&quot;width&quot;:844.5}"/>
</p:tagLst>
</file>

<file path=ppt/tags/tag57.xml><?xml version="1.0" encoding="utf-8"?>
<p:tagLst xmlns:p="http://schemas.openxmlformats.org/presentationml/2006/main">
  <p:tag name="KSO_WM_DIAGRAM_VIRTUALLY_FRAME" val="{&quot;height&quot;:289.59133858267717,&quot;left&quot;:55.4,&quot;top&quot;:170.55866141732284,&quot;width&quot;:844.5}"/>
</p:tagLst>
</file>

<file path=ppt/tags/tag58.xml><?xml version="1.0" encoding="utf-8"?>
<p:tagLst xmlns:p="http://schemas.openxmlformats.org/presentationml/2006/main">
  <p:tag name="KSO_WM_DIAGRAM_VIRTUALLY_FRAME" val="{&quot;height&quot;:289.59133858267717,&quot;left&quot;:55.4,&quot;top&quot;:170.55866141732284,&quot;width&quot;:844.5}"/>
</p:tagLst>
</file>

<file path=ppt/tags/tag59.xml><?xml version="1.0" encoding="utf-8"?>
<p:tagLst xmlns:p="http://schemas.openxmlformats.org/presentationml/2006/main">
  <p:tag name="KSO_WM_DIAGRAM_VIRTUALLY_FRAME" val="{&quot;height&quot;:289.59133858267717,&quot;left&quot;:55.4,&quot;top&quot;:170.55866141732284,&quot;width&quot;:844.5}"/>
</p:tagLst>
</file>

<file path=ppt/tags/tag6.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60.xml><?xml version="1.0" encoding="utf-8"?>
<p:tagLst xmlns:p="http://schemas.openxmlformats.org/presentationml/2006/main">
  <p:tag name="KSO_WM_DIAGRAM_VIRTUALLY_FRAME" val="{&quot;height&quot;:289.2,&quot;left&quot;:55.4,&quot;top&quot;:170.55866141732284,&quot;width&quot;:844.5}"/>
</p:tagLst>
</file>

<file path=ppt/tags/tag61.xml><?xml version="1.0" encoding="utf-8"?>
<p:tagLst xmlns:p="http://schemas.openxmlformats.org/presentationml/2006/main">
  <p:tag name="KSO_WM_DIAGRAM_VIRTUALLY_FRAME" val="{&quot;height&quot;:289.2,&quot;left&quot;:55.4,&quot;top&quot;:170.55866141732284,&quot;width&quot;:844.5}"/>
</p:tagLst>
</file>

<file path=ppt/tags/tag62.xml><?xml version="1.0" encoding="utf-8"?>
<p:tagLst xmlns:p="http://schemas.openxmlformats.org/presentationml/2006/main">
  <p:tag name="KSO_WM_DIAGRAM_VIRTUALLY_FRAME" val="{&quot;height&quot;:289.2,&quot;left&quot;:55.4,&quot;top&quot;:170.55866141732284,&quot;width&quot;:844.5}"/>
</p:tagLst>
</file>

<file path=ppt/tags/tag63.xml><?xml version="1.0" encoding="utf-8"?>
<p:tagLst xmlns:p="http://schemas.openxmlformats.org/presentationml/2006/main">
  <p:tag name="KSO_WM_DIAGRAM_VIRTUALLY_FRAME" val="{&quot;height&quot;:289.59133858267717,&quot;left&quot;:55.4,&quot;top&quot;:170.55866141732284,&quot;width&quot;:844.5}"/>
</p:tagLst>
</file>

<file path=ppt/tags/tag64.xml><?xml version="1.0" encoding="utf-8"?>
<p:tagLst xmlns:p="http://schemas.openxmlformats.org/presentationml/2006/main">
  <p:tag name="KSO_WM_DIAGRAM_VIRTUALLY_FRAME" val="{&quot;height&quot;:289.59133858267717,&quot;left&quot;:55.4,&quot;top&quot;:170.55866141732284,&quot;width&quot;:844.5}"/>
</p:tagLst>
</file>

<file path=ppt/tags/tag65.xml><?xml version="1.0" encoding="utf-8"?>
<p:tagLst xmlns:p="http://schemas.openxmlformats.org/presentationml/2006/main">
  <p:tag name="KSO_WM_DIAGRAM_VIRTUALLY_FRAME" val="{&quot;height&quot;:289.59133858267717,&quot;left&quot;:55.4,&quot;top&quot;:170.55866141732284,&quot;width&quot;:844.5}"/>
</p:tagLst>
</file>

<file path=ppt/tags/tag66.xml><?xml version="1.0" encoding="utf-8"?>
<p:tagLst xmlns:p="http://schemas.openxmlformats.org/presentationml/2006/main">
  <p:tag name="KSO_WM_DIAGRAM_VIRTUALLY_FRAME" val="{&quot;height&quot;:289.59133858267717,&quot;left&quot;:55.4,&quot;top&quot;:170.55866141732284,&quot;width&quot;:844.5}"/>
</p:tagLst>
</file>

<file path=ppt/tags/tag67.xml><?xml version="1.0" encoding="utf-8"?>
<p:tagLst xmlns:p="http://schemas.openxmlformats.org/presentationml/2006/main">
  <p:tag name="KSO_WM_DIAGRAM_VIRTUALLY_FRAME" val="{&quot;height&quot;:289.59133858267717,&quot;left&quot;:55.4,&quot;top&quot;:170.55866141732284,&quot;width&quot;:844.5}"/>
</p:tagLst>
</file>

<file path=ppt/tags/tag68.xml><?xml version="1.0" encoding="utf-8"?>
<p:tagLst xmlns:p="http://schemas.openxmlformats.org/presentationml/2006/main">
  <p:tag name="KSO_WM_DIAGRAM_VIRTUALLY_FRAME" val="{&quot;height&quot;:289.59133858267717,&quot;left&quot;:55.4,&quot;top&quot;:170.55866141732284,&quot;width&quot;:844.5}"/>
</p:tagLst>
</file>

<file path=ppt/tags/tag69.xml><?xml version="1.0" encoding="utf-8"?>
<p:tagLst xmlns:p="http://schemas.openxmlformats.org/presentationml/2006/main">
  <p:tag name="KSO_WM_DIAGRAM_VIRTUALLY_FRAME" val="{&quot;height&quot;:289.59133858267717,&quot;left&quot;:55.4,&quot;top&quot;:170.55866141732284,&quot;width&quot;:844.5}"/>
</p:tagLst>
</file>

<file path=ppt/tags/tag7.xml><?xml version="1.0" encoding="utf-8"?>
<p:tagLst xmlns:p="http://schemas.openxmlformats.org/presentationml/2006/main">
  <p:tag name="KSO_WM_DIAGRAM_VIRTUALLY_FRAME" val="{&quot;height&quot;:347.92181102362207,&quot;left&quot;:91.8540157480315,&quot;top&quot;:129.42818897637795,&quot;width&quot;:771.6459842519686}"/>
</p:tagLst>
</file>

<file path=ppt/tags/tag70.xml><?xml version="1.0" encoding="utf-8"?>
<p:tagLst xmlns:p="http://schemas.openxmlformats.org/presentationml/2006/main">
  <p:tag name="KSO_WM_DIAGRAM_VIRTUALLY_FRAME" val="{&quot;height&quot;:289.59133858267717,&quot;left&quot;:55.4,&quot;top&quot;:170.55866141732284,&quot;width&quot;:844.5}"/>
</p:tagLst>
</file>

<file path=ppt/tags/tag71.xml><?xml version="1.0" encoding="utf-8"?>
<p:tagLst xmlns:p="http://schemas.openxmlformats.org/presentationml/2006/main">
  <p:tag name="KSO_WM_DIAGRAM_VIRTUALLY_FRAME" val="{&quot;height&quot;:289.59133858267717,&quot;left&quot;:55.4,&quot;top&quot;:170.55866141732284,&quot;width&quot;:844.5}"/>
</p:tagLst>
</file>

<file path=ppt/tags/tag72.xml><?xml version="1.0" encoding="utf-8"?>
<p:tagLst xmlns:p="http://schemas.openxmlformats.org/presentationml/2006/main">
  <p:tag name="KSO_WM_DIAGRAM_VIRTUALLY_FRAME" val="{&quot;height&quot;:289.59133858267717,&quot;left&quot;:55.4,&quot;top&quot;:170.55866141732284,&quot;width&quot;:844.5}"/>
</p:tagLst>
</file>

<file path=ppt/tags/tag73.xml><?xml version="1.0" encoding="utf-8"?>
<p:tagLst xmlns:p="http://schemas.openxmlformats.org/presentationml/2006/main">
  <p:tag name="KSO_WM_DIAGRAM_VIRTUALLY_FRAME" val="{&quot;height&quot;:289.59133858267717,&quot;left&quot;:55.4,&quot;top&quot;:170.55866141732284,&quot;width&quot;:844.5}"/>
</p:tagLst>
</file>

<file path=ppt/tags/tag74.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75.xml><?xml version="1.0" encoding="utf-8"?>
<p:tagLst xmlns:p="http://schemas.openxmlformats.org/presentationml/2006/main">
  <p:tag name="KSO_WM_DIAGRAM_VIRTUALLY_FRAME" val="{&quot;height&quot;:244.6,&quot;left&quot;:107.3,&quot;top&quot;:207.3,&quot;width&quot;:740.75}"/>
</p:tagLst>
</file>

<file path=ppt/tags/tag76.xml><?xml version="1.0" encoding="utf-8"?>
<p:tagLst xmlns:p="http://schemas.openxmlformats.org/presentationml/2006/main">
  <p:tag name="KSO_WM_DIAGRAM_VIRTUALLY_FRAME" val="{&quot;height&quot;:244.6,&quot;left&quot;:107.3,&quot;top&quot;:207.3,&quot;width&quot;:740.75}"/>
</p:tagLst>
</file>

<file path=ppt/tags/tag77.xml><?xml version="1.0" encoding="utf-8"?>
<p:tagLst xmlns:p="http://schemas.openxmlformats.org/presentationml/2006/main">
  <p:tag name="KSO_WM_DIAGRAM_VIRTUALLY_FRAME" val="{&quot;height&quot;:244.6,&quot;left&quot;:107.3,&quot;top&quot;:207.3,&quot;width&quot;:740.75}"/>
</p:tagLst>
</file>

<file path=ppt/tags/tag78.xml><?xml version="1.0" encoding="utf-8"?>
<p:tagLst xmlns:p="http://schemas.openxmlformats.org/presentationml/2006/main">
  <p:tag name="KSO_WM_DIAGRAM_VIRTUALLY_FRAME" val="{&quot;height&quot;:244.6,&quot;left&quot;:107.3,&quot;top&quot;:207.3,&quot;width&quot;:740.75}"/>
</p:tagLst>
</file>

<file path=ppt/tags/tag79.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8.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80.xml><?xml version="1.0" encoding="utf-8"?>
<p:tagLst xmlns:p="http://schemas.openxmlformats.org/presentationml/2006/main">
  <p:tag name="KSO_WM_DIAGRAM_VIRTUALLY_FRAME" val="{&quot;height&quot;:244.6,&quot;left&quot;:107.3,&quot;top&quot;:207.3,&quot;width&quot;:740.75}"/>
</p:tagLst>
</file>

<file path=ppt/tags/tag81.xml><?xml version="1.0" encoding="utf-8"?>
<p:tagLst xmlns:p="http://schemas.openxmlformats.org/presentationml/2006/main">
  <p:tag name="KSO_WM_DIAGRAM_VIRTUALLY_FRAME" val="{&quot;height&quot;:244.6,&quot;left&quot;:107.3,&quot;top&quot;:207.3,&quot;width&quot;:740.75}"/>
</p:tagLst>
</file>

<file path=ppt/tags/tag82.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83.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84.xml><?xml version="1.0" encoding="utf-8"?>
<p:tagLst xmlns:p="http://schemas.openxmlformats.org/presentationml/2006/main">
  <p:tag name="KSO_WM_DIAGRAM_VIRTUALLY_FRAME" val="{&quot;height&quot;:244.6,&quot;left&quot;:107.3,&quot;top&quot;:207.3,&quot;width&quot;:740.75}"/>
</p:tagLst>
</file>

<file path=ppt/tags/tag85.xml><?xml version="1.0" encoding="utf-8"?>
<p:tagLst xmlns:p="http://schemas.openxmlformats.org/presentationml/2006/main">
  <p:tag name="KSO_WM_DIAGRAM_VIRTUALLY_FRAME" val="{&quot;height&quot;:244.6,&quot;left&quot;:107.3,&quot;top&quot;:207.3,&quot;width&quot;:740.75}"/>
</p:tagLst>
</file>

<file path=ppt/tags/tag86.xml><?xml version="1.0" encoding="utf-8"?>
<p:tagLst xmlns:p="http://schemas.openxmlformats.org/presentationml/2006/main">
  <p:tag name="KSO_WM_DIAGRAM_VIRTUALLY_FRAME" val="{&quot;height&quot;:244.6,&quot;left&quot;:107.3,&quot;top&quot;:207.3,&quot;width&quot;:740.75}"/>
</p:tagLst>
</file>

<file path=ppt/tags/tag87.xml><?xml version="1.0" encoding="utf-8"?>
<p:tagLst xmlns:p="http://schemas.openxmlformats.org/presentationml/2006/main">
  <p:tag name="KSO_WM_DIAGRAM_VIRTUALLY_FRAME" val="{&quot;height&quot;:244.6,&quot;left&quot;:107.3,&quot;top&quot;:207.3,&quot;width&quot;:740.75}"/>
</p:tagLst>
</file>

<file path=ppt/tags/tag88.xml><?xml version="1.0" encoding="utf-8"?>
<p:tagLst xmlns:p="http://schemas.openxmlformats.org/presentationml/2006/main">
  <p:tag name="KSO_WM_DIAGRAM_VIRTUALLY_FRAME" val="{&quot;height&quot;:244.6,&quot;left&quot;:107.3,&quot;top&quot;:207.3,&quot;width&quot;:740.75}"/>
</p:tagLst>
</file>

<file path=ppt/tags/tag89.xml><?xml version="1.0" encoding="utf-8"?>
<p:tagLst xmlns:p="http://schemas.openxmlformats.org/presentationml/2006/main">
  <p:tag name="KSO_WM_DIAGRAM_VIRTUALLY_FRAME" val="{&quot;height&quot;:277.75,&quot;left&quot;:174.8,&quot;top&quot;:210,&quot;width&quot;:665.35}"/>
</p:tagLst>
</file>

<file path=ppt/tags/tag9.xml><?xml version="1.0" encoding="utf-8"?>
<p:tagLst xmlns:p="http://schemas.openxmlformats.org/presentationml/2006/main">
  <p:tag name="KSO_WM_DIAGRAM_VIRTUALLY_FRAME" val="{&quot;height&quot;:277.75,&quot;left&quot;:174.8,&quot;top&quot;:210,&quot;width&quot;:665.35}"/>
</p:tagLst>
</file>

<file path=ppt/tags/tag90.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91.xml><?xml version="1.0" encoding="utf-8"?>
<p:tagLst xmlns:p="http://schemas.openxmlformats.org/presentationml/2006/main">
  <p:tag name="KSO_WM_DIAGRAM_VIRTUALLY_FRAME" val="{&quot;height&quot;:244.6,&quot;left&quot;:107.3,&quot;top&quot;:207.3,&quot;width&quot;:740.75}"/>
</p:tagLst>
</file>

<file path=ppt/tags/tag92.xml><?xml version="1.0" encoding="utf-8"?>
<p:tagLst xmlns:p="http://schemas.openxmlformats.org/presentationml/2006/main">
  <p:tag name="KSO_WM_DIAGRAM_VIRTUALLY_FRAME" val="{&quot;height&quot;:244.6,&quot;left&quot;:107.3,&quot;top&quot;:207.3,&quot;width&quot;:740.75}"/>
</p:tagLst>
</file>

<file path=ppt/tags/tag93.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94.xml><?xml version="1.0" encoding="utf-8"?>
<p:tagLst xmlns:p="http://schemas.openxmlformats.org/presentationml/2006/main">
  <p:tag name="KSO_WM_DIAGRAM_VIRTUALLY_FRAME" val="{&quot;height&quot;:244.6,&quot;left&quot;:107.3,&quot;top&quot;:207.3,&quot;width&quot;:740.75}"/>
</p:tagLst>
</file>

<file path=ppt/tags/tag95.xml><?xml version="1.0" encoding="utf-8"?>
<p:tagLst xmlns:p="http://schemas.openxmlformats.org/presentationml/2006/main">
  <p:tag name="KSO_WM_DIAGRAM_VIRTUALLY_FRAME" val="{&quot;height&quot;:244.6,&quot;left&quot;:107.3,&quot;top&quot;:207.3,&quot;width&quot;:740.75}"/>
</p:tagLst>
</file>

<file path=ppt/tags/tag96.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97.xml><?xml version="1.0" encoding="utf-8"?>
<p:tagLst xmlns:p="http://schemas.openxmlformats.org/presentationml/2006/main">
  <p:tag name="KSO_WM_DIAGRAM_VIRTUALLY_FRAME" val="{&quot;height&quot;:244.6,&quot;left&quot;:107.3,&quot;top&quot;:207.3,&quot;width&quot;:740.75}"/>
</p:tagLst>
</file>

<file path=ppt/tags/tag98.xml><?xml version="1.0" encoding="utf-8"?>
<p:tagLst xmlns:p="http://schemas.openxmlformats.org/presentationml/2006/main">
  <p:tag name="KSO_WM_DIAGRAM_VIRTUALLY_FRAME" val="{&quot;height&quot;:244.6,&quot;left&quot;:107.3,&quot;top&quot;:207.3,&quot;width&quot;:740.75}"/>
</p:tagLst>
</file>

<file path=ppt/tags/tag99.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heme/theme1.xml><?xml version="1.0" encoding="utf-8"?>
<a:theme xmlns:a="http://schemas.openxmlformats.org/drawingml/2006/main" name="Office 主题​​">
  <a:themeElements>
    <a:clrScheme name="自定义 1985">
      <a:dk1>
        <a:sysClr val="windowText" lastClr="000000"/>
      </a:dk1>
      <a:lt1>
        <a:sysClr val="window" lastClr="FFFFFF"/>
      </a:lt1>
      <a:dk2>
        <a:srgbClr val="44546A"/>
      </a:dk2>
      <a:lt2>
        <a:srgbClr val="E7E6E6"/>
      </a:lt2>
      <a:accent1>
        <a:srgbClr val="006E51"/>
      </a:accent1>
      <a:accent2>
        <a:srgbClr val="18B88C"/>
      </a:accent2>
      <a:accent3>
        <a:srgbClr val="006E51"/>
      </a:accent3>
      <a:accent4>
        <a:srgbClr val="18B88C"/>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3775</Words>
  <Application>WPS 演示</Application>
  <PresentationFormat>宽屏</PresentationFormat>
  <Paragraphs>344</Paragraphs>
  <Slides>28</Slides>
  <Notes>18</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28</vt:i4>
      </vt:variant>
    </vt:vector>
  </HeadingPairs>
  <TitlesOfParts>
    <vt:vector size="44" baseType="lpstr">
      <vt:lpstr>Arial</vt:lpstr>
      <vt:lpstr>宋体</vt:lpstr>
      <vt:lpstr>Wingdings</vt:lpstr>
      <vt:lpstr>思源宋体 CN Heavy</vt:lpstr>
      <vt:lpstr>微软雅黑</vt:lpstr>
      <vt:lpstr>思源宋体 Heavy</vt:lpstr>
      <vt:lpstr>思源黑体 CN Medium</vt:lpstr>
      <vt:lpstr>三极正极黑简体</vt:lpstr>
      <vt:lpstr>字魂105号-简雅黑</vt:lpstr>
      <vt:lpstr>黑体</vt:lpstr>
      <vt:lpstr>Calibri Light</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合占缓盗称</cp:lastModifiedBy>
  <cp:revision>24</cp:revision>
  <dcterms:created xsi:type="dcterms:W3CDTF">2023-06-30T14:34:00Z</dcterms:created>
  <dcterms:modified xsi:type="dcterms:W3CDTF">2025-01-12T04:45:56Z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16FF1718EF4C4A44A2B4E43D09118221_13</vt:lpwstr>
  </property>
  <property fmtid="{D5CDD505-2E9C-101B-9397-08002B2CF9AE}" pid="3" name="KSOProductBuildVer">
    <vt:lpwstr>2052-12.1.0.19770</vt:lpwstr>
  </property>
</Properties>
</file>