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0"/>
  </p:handoutMasterIdLst>
  <p:sldIdLst>
    <p:sldId id="11090419" r:id="rId3"/>
    <p:sldId id="11090487" r:id="rId4"/>
    <p:sldId id="11090531" r:id="rId6"/>
    <p:sldId id="11090573" r:id="rId7"/>
    <p:sldId id="11090532" r:id="rId8"/>
    <p:sldId id="11090574" r:id="rId9"/>
    <p:sldId id="11090575" r:id="rId10"/>
    <p:sldId id="11090576" r:id="rId11"/>
    <p:sldId id="11090577" r:id="rId12"/>
    <p:sldId id="11090578" r:id="rId13"/>
    <p:sldId id="11090579" r:id="rId14"/>
    <p:sldId id="11090580" r:id="rId15"/>
    <p:sldId id="11090581" r:id="rId16"/>
    <p:sldId id="11090582" r:id="rId17"/>
    <p:sldId id="11090583" r:id="rId18"/>
    <p:sldId id="11090584" r:id="rId19"/>
    <p:sldId id="11090585" r:id="rId20"/>
    <p:sldId id="11090586" r:id="rId21"/>
    <p:sldId id="11090610" r:id="rId22"/>
    <p:sldId id="11090589" r:id="rId23"/>
    <p:sldId id="11090590" r:id="rId24"/>
    <p:sldId id="11090591" r:id="rId25"/>
    <p:sldId id="11090593" r:id="rId26"/>
    <p:sldId id="11090594" r:id="rId27"/>
    <p:sldId id="11090595" r:id="rId28"/>
    <p:sldId id="11090596" r:id="rId29"/>
    <p:sldId id="11090597" r:id="rId30"/>
    <p:sldId id="11090598" r:id="rId31"/>
    <p:sldId id="11090599" r:id="rId32"/>
    <p:sldId id="11090600" r:id="rId33"/>
    <p:sldId id="11090602" r:id="rId34"/>
    <p:sldId id="11090604" r:id="rId35"/>
    <p:sldId id="11090605" r:id="rId36"/>
    <p:sldId id="11090606" r:id="rId37"/>
    <p:sldId id="11090607" r:id="rId38"/>
    <p:sldId id="11090609" r:id="rId39"/>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119"/>
        <p:guide pos="3840"/>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4" Type="http://schemas.openxmlformats.org/officeDocument/2006/relationships/tags" Target="tags/tag165.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3.xml"/><Relationship Id="rId2" Type="http://schemas.openxmlformats.org/officeDocument/2006/relationships/image" Target="../media/image9.png"/><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7.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tags" Target="../tags/tag21.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tags" Target="../tags/tag2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18.png"/><Relationship Id="rId2" Type="http://schemas.openxmlformats.org/officeDocument/2006/relationships/tags" Target="../tags/tag29.xml"/><Relationship Id="rId1" Type="http://schemas.openxmlformats.org/officeDocument/2006/relationships/tags" Target="../tags/tag28.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tags" Target="../tags/tag31.xml"/><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7.xml"/><Relationship Id="rId4" Type="http://schemas.openxmlformats.org/officeDocument/2006/relationships/image" Target="../media/image20.png"/><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image" Target="../media/image21.png"/><Relationship Id="rId2" Type="http://schemas.openxmlformats.org/officeDocument/2006/relationships/tags" Target="../tags/tag3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22.png"/><Relationship Id="rId2" Type="http://schemas.openxmlformats.org/officeDocument/2006/relationships/tags" Target="../tags/tag40.xml"/><Relationship Id="rId1" Type="http://schemas.openxmlformats.org/officeDocument/2006/relationships/tags" Target="../tags/tag39.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23.png"/><Relationship Id="rId2" Type="http://schemas.openxmlformats.org/officeDocument/2006/relationships/tags" Target="../tags/tag42.xml"/><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tags" Target="../tags/tag44.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7" Type="http://schemas.openxmlformats.org/officeDocument/2006/relationships/notesSlide" Target="../notesSlides/notesSlide24.xml"/><Relationship Id="rId6" Type="http://schemas.openxmlformats.org/officeDocument/2006/relationships/slideLayout" Target="../slideLayouts/slideLayout7.xml"/><Relationship Id="rId5" Type="http://schemas.openxmlformats.org/officeDocument/2006/relationships/tags" Target="../tags/tag47.xml"/><Relationship Id="rId4" Type="http://schemas.openxmlformats.org/officeDocument/2006/relationships/image" Target="../media/image26.png"/><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27.png"/><Relationship Id="rId2" Type="http://schemas.openxmlformats.org/officeDocument/2006/relationships/tags" Target="../tags/tag49.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tags" Target="../tags/tag51.xml"/><Relationship Id="rId1" Type="http://schemas.openxmlformats.org/officeDocument/2006/relationships/tags" Target="../tags/tag50.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image" Target="../media/image29.png"/><Relationship Id="rId2" Type="http://schemas.openxmlformats.org/officeDocument/2006/relationships/tags" Target="../tags/tag53.xml"/><Relationship Id="rId1" Type="http://schemas.openxmlformats.org/officeDocument/2006/relationships/tags" Target="../tags/tag52.xml"/></Relationships>
</file>

<file path=ppt/slides/_rels/slide29.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5" Type="http://schemas.openxmlformats.org/officeDocument/2006/relationships/notesSlide" Target="../notesSlides/notesSlide28.xml"/><Relationship Id="rId14" Type="http://schemas.openxmlformats.org/officeDocument/2006/relationships/slideLayout" Target="../slideLayouts/slideLayout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4.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3" Type="http://schemas.openxmlformats.org/officeDocument/2006/relationships/notesSlide" Target="../notesSlides/notesSlide29.xml"/><Relationship Id="rId22" Type="http://schemas.openxmlformats.org/officeDocument/2006/relationships/slideLayout" Target="../slideLayouts/slideLayout7.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31.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5" Type="http://schemas.openxmlformats.org/officeDocument/2006/relationships/notesSlide" Target="../notesSlides/notesSlide30.xml"/><Relationship Id="rId14" Type="http://schemas.openxmlformats.org/officeDocument/2006/relationships/slideLayout" Target="../slideLayouts/slideLayout7.xml"/><Relationship Id="rId13" Type="http://schemas.openxmlformats.org/officeDocument/2006/relationships/tags" Target="../tags/tag99.xml"/><Relationship Id="rId12" Type="http://schemas.openxmlformats.org/officeDocument/2006/relationships/tags" Target="../tags/tag98.xml"/><Relationship Id="rId11" Type="http://schemas.openxmlformats.org/officeDocument/2006/relationships/image" Target="../media/image30.png"/><Relationship Id="rId10" Type="http://schemas.openxmlformats.org/officeDocument/2006/relationships/tags" Target="../tags/tag97.xml"/><Relationship Id="rId1" Type="http://schemas.openxmlformats.org/officeDocument/2006/relationships/tags" Target="../tags/tag88.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1.xml"/><Relationship Id="rId7" Type="http://schemas.openxmlformats.org/officeDocument/2006/relationships/slideLayout" Target="../slideLayouts/slideLayout7.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s>
</file>

<file path=ppt/slides/_rels/slide33.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0" Type="http://schemas.openxmlformats.org/officeDocument/2006/relationships/notesSlide" Target="../notesSlides/notesSlide32.xml"/><Relationship Id="rId2" Type="http://schemas.openxmlformats.org/officeDocument/2006/relationships/tags" Target="../tags/tag107.xml"/><Relationship Id="rId19" Type="http://schemas.openxmlformats.org/officeDocument/2006/relationships/slideLayout" Target="../slideLayouts/slideLayout7.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34.xml.rels><?xml version="1.0" encoding="UTF-8" standalone="yes"?>
<Relationships xmlns="http://schemas.openxmlformats.org/package/2006/relationships"><Relationship Id="rId9" Type="http://schemas.openxmlformats.org/officeDocument/2006/relationships/tags" Target="../tags/tag132.xml"/><Relationship Id="rId8" Type="http://schemas.openxmlformats.org/officeDocument/2006/relationships/tags" Target="../tags/tag131.xml"/><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tags" Target="../tags/tag126.xml"/><Relationship Id="rId2" Type="http://schemas.openxmlformats.org/officeDocument/2006/relationships/tags" Target="../tags/tag125.xml"/><Relationship Id="rId17" Type="http://schemas.openxmlformats.org/officeDocument/2006/relationships/notesSlide" Target="../notesSlides/notesSlide33.xml"/><Relationship Id="rId16" Type="http://schemas.openxmlformats.org/officeDocument/2006/relationships/slideLayout" Target="../slideLayouts/slideLayout7.xml"/><Relationship Id="rId15" Type="http://schemas.openxmlformats.org/officeDocument/2006/relationships/tags" Target="../tags/tag138.xml"/><Relationship Id="rId14" Type="http://schemas.openxmlformats.org/officeDocument/2006/relationships/tags" Target="../tags/tag137.xml"/><Relationship Id="rId13" Type="http://schemas.openxmlformats.org/officeDocument/2006/relationships/tags" Target="../tags/tag136.xml"/><Relationship Id="rId12" Type="http://schemas.openxmlformats.org/officeDocument/2006/relationships/tags" Target="../tags/tag135.xml"/><Relationship Id="rId11" Type="http://schemas.openxmlformats.org/officeDocument/2006/relationships/tags" Target="../tags/tag134.xml"/><Relationship Id="rId10" Type="http://schemas.openxmlformats.org/officeDocument/2006/relationships/tags" Target="../tags/tag133.xml"/><Relationship Id="rId1" Type="http://schemas.openxmlformats.org/officeDocument/2006/relationships/tags" Target="../tags/tag124.xml"/></Relationships>
</file>

<file path=ppt/slides/_rels/slide35.xml.rels><?xml version="1.0" encoding="UTF-8" standalone="yes"?>
<Relationships xmlns="http://schemas.openxmlformats.org/package/2006/relationships"><Relationship Id="rId9" Type="http://schemas.openxmlformats.org/officeDocument/2006/relationships/tags" Target="../tags/tag147.xml"/><Relationship Id="rId8" Type="http://schemas.openxmlformats.org/officeDocument/2006/relationships/tags" Target="../tags/tag146.xml"/><Relationship Id="rId7" Type="http://schemas.openxmlformats.org/officeDocument/2006/relationships/tags" Target="../tags/tag145.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3" Type="http://schemas.openxmlformats.org/officeDocument/2006/relationships/tags" Target="../tags/tag141.xml"/><Relationship Id="rId2" Type="http://schemas.openxmlformats.org/officeDocument/2006/relationships/tags" Target="../tags/tag140.xml"/><Relationship Id="rId17" Type="http://schemas.openxmlformats.org/officeDocument/2006/relationships/notesSlide" Target="../notesSlides/notesSlide34.xml"/><Relationship Id="rId16" Type="http://schemas.openxmlformats.org/officeDocument/2006/relationships/slideLayout" Target="../slideLayouts/slideLayout7.xml"/><Relationship Id="rId15" Type="http://schemas.openxmlformats.org/officeDocument/2006/relationships/tags" Target="../tags/tag153.xml"/><Relationship Id="rId14" Type="http://schemas.openxmlformats.org/officeDocument/2006/relationships/tags" Target="../tags/tag152.xml"/><Relationship Id="rId13" Type="http://schemas.openxmlformats.org/officeDocument/2006/relationships/tags" Target="../tags/tag151.xml"/><Relationship Id="rId12" Type="http://schemas.openxmlformats.org/officeDocument/2006/relationships/tags" Target="../tags/tag150.xml"/><Relationship Id="rId11" Type="http://schemas.openxmlformats.org/officeDocument/2006/relationships/tags" Target="../tags/tag149.xml"/><Relationship Id="rId10" Type="http://schemas.openxmlformats.org/officeDocument/2006/relationships/tags" Target="../tags/tag148.xml"/><Relationship Id="rId1" Type="http://schemas.openxmlformats.org/officeDocument/2006/relationships/tags" Target="../tags/tag139.xml"/></Relationships>
</file>

<file path=ppt/slides/_rels/slide36.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3" Type="http://schemas.openxmlformats.org/officeDocument/2006/relationships/notesSlide" Target="../notesSlides/notesSlide35.xml"/><Relationship Id="rId12" Type="http://schemas.openxmlformats.org/officeDocument/2006/relationships/slideLayout" Target="../slideLayouts/slideLayout7.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tags" Target="../tags/tag154.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6.pn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0.xml"/><Relationship Id="rId2" Type="http://schemas.openxmlformats.org/officeDocument/2006/relationships/image" Target="../media/image7.png"/><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53135" y="609603"/>
            <a:ext cx="6497000" cy="4040353"/>
          </a:xfrm>
          <a:prstGeom prst="rect">
            <a:avLst/>
          </a:prstGeom>
          <a:blipFill dpi="0"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项目五</a:t>
            </a:r>
            <a:endPar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309370"/>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电驱冷却系统</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组成原理与检修</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animBg="1"/>
      <p:bldP spid="11" grpId="0" animBg="1"/>
      <p:bldP spid="6" grpId="0"/>
      <p:bldP spid="8"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34442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散热器</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947035"/>
            <a:ext cx="4154805" cy="1430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按照散热器中冷却液流动的方向，可将散热器分为</a:t>
            </a:r>
            <a:r>
              <a:rPr lang="zh-CN" altLang="en-US" sz="2000" b="1">
                <a:solidFill>
                  <a:schemeClr val="accent1"/>
                </a:solidFill>
                <a:latin typeface="微软雅黑" panose="020B0503020204020204" pitchFamily="34" charset="-122"/>
                <a:ea typeface="微软雅黑" panose="020B0503020204020204" pitchFamily="34" charset="-122"/>
              </a:rPr>
              <a:t>纵流式散热器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sz="2000" b="1">
                <a:solidFill>
                  <a:schemeClr val="accent1"/>
                </a:solidFill>
                <a:latin typeface="微软雅黑" panose="020B0503020204020204" pitchFamily="34" charset="-122"/>
                <a:ea typeface="微软雅黑" panose="020B0503020204020204" pitchFamily="34" charset="-122"/>
              </a:rPr>
              <a:t>横流式散热器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两种。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925185" y="1810385"/>
            <a:ext cx="4940300" cy="3505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34442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电动风扇</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947035"/>
            <a:ext cx="4338955"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电动风扇组件位于散热器的内侧，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主要由导热罩、电动机、冷却风扇等部件组成。</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5874385" y="1602740"/>
            <a:ext cx="4673600" cy="3295650"/>
          </a:xfrm>
          <a:prstGeom prst="rect">
            <a:avLst/>
          </a:prstGeom>
        </p:spPr>
      </p:pic>
      <p:sp>
        <p:nvSpPr>
          <p:cNvPr id="4" name="文本框 3"/>
          <p:cNvSpPr txBox="1"/>
          <p:nvPr/>
        </p:nvSpPr>
        <p:spPr>
          <a:xfrm>
            <a:off x="1536700" y="4995545"/>
            <a:ext cx="9822180" cy="55308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其功用是</a:t>
            </a:r>
            <a:r>
              <a:rPr lang="zh-CN" altLang="en-US" sz="2000" b="1">
                <a:solidFill>
                  <a:schemeClr val="accent1"/>
                </a:solidFill>
                <a:latin typeface="微软雅黑" panose="020B0503020204020204" pitchFamily="34" charset="-122"/>
                <a:ea typeface="微软雅黑" panose="020B0503020204020204" pitchFamily="34" charset="-122"/>
                <a:sym typeface="+mn-ea"/>
              </a:rPr>
              <a:t>提高通过散热器芯的空气流速与流量，增强散热器散热能力，加速冷却液冷却。</a:t>
            </a:r>
            <a:endParaRPr lang="zh-CN" altLang="en-US" sz="2000" b="1">
              <a:solidFill>
                <a:schemeClr val="accent1"/>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3"/>
            </p:custDataLst>
          </p:nvPr>
        </p:nvSpPr>
        <p:spPr>
          <a:xfrm>
            <a:off x="1438275" y="4995545"/>
            <a:ext cx="9920605" cy="66992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34442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电动风扇</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870835"/>
            <a:ext cx="3815715" cy="1430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风扇按其结构原理和驱动方式分为：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sz="2000" b="1">
                <a:solidFill>
                  <a:schemeClr val="accent1"/>
                </a:solidFill>
                <a:latin typeface="微软雅黑" panose="020B0503020204020204" pitchFamily="34" charset="-122"/>
                <a:ea typeface="微软雅黑" panose="020B0503020204020204" pitchFamily="34" charset="-122"/>
              </a:rPr>
              <a:t>轴流式风扇、贯流式风扇和离心式风扇。</a:t>
            </a:r>
            <a:endParaRPr lang="zh-CN" altLang="en-US" sz="2000" b="1">
              <a:solidFill>
                <a:schemeClr val="accent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5615940" y="1377950"/>
            <a:ext cx="5155565" cy="4651729"/>
            <a:chOff x="9115" y="1473"/>
            <a:chExt cx="9384" cy="8467"/>
          </a:xfrm>
        </p:grpSpPr>
        <p:pic>
          <p:nvPicPr>
            <p:cNvPr id="2" name="图片 1"/>
            <p:cNvPicPr>
              <a:picLocks noChangeAspect="1"/>
            </p:cNvPicPr>
            <p:nvPr/>
          </p:nvPicPr>
          <p:blipFill>
            <a:blip r:embed="rId2"/>
            <a:stretch>
              <a:fillRect/>
            </a:stretch>
          </p:blipFill>
          <p:spPr>
            <a:xfrm>
              <a:off x="9115" y="1605"/>
              <a:ext cx="4146" cy="5064"/>
            </a:xfrm>
            <a:prstGeom prst="rect">
              <a:avLst/>
            </a:prstGeom>
          </p:spPr>
        </p:pic>
        <p:pic>
          <p:nvPicPr>
            <p:cNvPr id="6" name="图片 5"/>
            <p:cNvPicPr>
              <a:picLocks noChangeAspect="1"/>
            </p:cNvPicPr>
            <p:nvPr/>
          </p:nvPicPr>
          <p:blipFill>
            <a:blip r:embed="rId3"/>
            <a:stretch>
              <a:fillRect/>
            </a:stretch>
          </p:blipFill>
          <p:spPr>
            <a:xfrm>
              <a:off x="9869" y="6852"/>
              <a:ext cx="7868" cy="3088"/>
            </a:xfrm>
            <a:prstGeom prst="rect">
              <a:avLst/>
            </a:prstGeom>
          </p:spPr>
        </p:pic>
        <p:pic>
          <p:nvPicPr>
            <p:cNvPr id="7" name="图片 6"/>
            <p:cNvPicPr>
              <a:picLocks noChangeAspect="1"/>
            </p:cNvPicPr>
            <p:nvPr/>
          </p:nvPicPr>
          <p:blipFill>
            <a:blip r:embed="rId4"/>
            <a:stretch>
              <a:fillRect/>
            </a:stretch>
          </p:blipFill>
          <p:spPr>
            <a:xfrm>
              <a:off x="13571" y="1473"/>
              <a:ext cx="4928" cy="4895"/>
            </a:xfrm>
            <a:prstGeom prst="rect">
              <a:avLst/>
            </a:prstGeom>
          </p:spPr>
        </p:pic>
      </p:grpSp>
      <p:sp>
        <p:nvSpPr>
          <p:cNvPr id="9" name="文本框 8"/>
          <p:cNvSpPr txBox="1"/>
          <p:nvPr/>
        </p:nvSpPr>
        <p:spPr>
          <a:xfrm>
            <a:off x="1323340" y="4392295"/>
            <a:ext cx="3815715" cy="922020"/>
          </a:xfrm>
          <a:prstGeom prst="rect">
            <a:avLst/>
          </a:prstGeom>
        </p:spPr>
        <p:txBody>
          <a:bodyPr wrap="square">
            <a:spAutoFit/>
          </a:bodyPr>
          <a:p>
            <a:pPr indent="0" fontAlgn="auto">
              <a:lnSpc>
                <a:spcPct val="150000"/>
              </a:lnSpc>
            </a:pPr>
            <a:r>
              <a:rPr lang="zh-CN" altLang="en-US">
                <a:solidFill>
                  <a:schemeClr val="tx1"/>
                </a:solidFill>
                <a:latin typeface="微软雅黑" panose="020B0503020204020204" pitchFamily="34" charset="-122"/>
                <a:ea typeface="微软雅黑" panose="020B0503020204020204" pitchFamily="34" charset="-122"/>
              </a:rPr>
              <a:t>目前，</a:t>
            </a:r>
            <a:r>
              <a:rPr lang="zh-CN" altLang="en-US">
                <a:solidFill>
                  <a:schemeClr val="tx1"/>
                </a:solidFill>
                <a:latin typeface="微软雅黑" panose="020B0503020204020204" pitchFamily="34" charset="-122"/>
                <a:ea typeface="微软雅黑" panose="020B0503020204020204" pitchFamily="34" charset="-122"/>
              </a:rPr>
              <a:t>新能源汽车常用的电动风扇为轴流式电动风扇。</a:t>
            </a:r>
            <a:endParaRPr lang="zh-CN" altLang="en-US">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custDataLst>
              <p:tags r:id="rId2"/>
            </p:custDataLst>
          </p:nvPr>
        </p:nvSpPr>
        <p:spPr>
          <a:xfrm>
            <a:off x="1272540" y="21774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储液罐</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1323340" y="2520950"/>
            <a:ext cx="9338945" cy="55308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储液罐的作用是</a:t>
            </a:r>
            <a:r>
              <a:rPr lang="zh-CN" altLang="en-US" sz="2000" b="1">
                <a:solidFill>
                  <a:schemeClr val="accent1"/>
                </a:solidFill>
                <a:latin typeface="微软雅黑" panose="020B0503020204020204" pitchFamily="34" charset="-122"/>
                <a:ea typeface="微软雅黑" panose="020B0503020204020204" pitchFamily="34" charset="-122"/>
              </a:rPr>
              <a:t>便于观察冷却液是否缺少以及储存冷却液。</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4"/>
            </p:custDataLst>
          </p:nvPr>
        </p:nvSpPr>
        <p:spPr>
          <a:xfrm>
            <a:off x="1272540" y="345694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驱动电机内冷却管路</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5"/>
            </p:custDataLst>
          </p:nvPr>
        </p:nvSpPr>
        <p:spPr>
          <a:xfrm>
            <a:off x="1323340" y="3800475"/>
            <a:ext cx="9338945" cy="1430020"/>
          </a:xfrm>
          <a:prstGeom prst="rect">
            <a:avLst/>
          </a:prstGeom>
        </p:spPr>
        <p:txBody>
          <a:bodyPr wrap="square">
            <a:spAutoFit/>
          </a:bodyPr>
          <a:p>
            <a:pPr indent="0" fontAlgn="auto">
              <a:lnSpc>
                <a:spcPct val="150000"/>
              </a:lnSpc>
            </a:pPr>
            <a:r>
              <a:rPr lang="zh-CN" altLang="en-US">
                <a:solidFill>
                  <a:schemeClr val="tx1"/>
                </a:solidFill>
                <a:latin typeface="微软雅黑" panose="020B0503020204020204" pitchFamily="34" charset="-122"/>
                <a:ea typeface="微软雅黑" panose="020B0503020204020204" pitchFamily="34" charset="-122"/>
              </a:rPr>
              <a:t>驱动电机内冷却管路作为新能源汽车上的重要零部件，需要满足耐水解、耐油、耐高温、轻量化等多种要求。目前应用于汽车的管道材料可以分为三大类，分别是</a:t>
            </a:r>
            <a:r>
              <a:rPr lang="zh-CN" altLang="en-US" sz="2000" b="1">
                <a:solidFill>
                  <a:schemeClr val="accent1"/>
                </a:solidFill>
                <a:latin typeface="微软雅黑" panose="020B0503020204020204" pitchFamily="34" charset="-122"/>
                <a:ea typeface="微软雅黑" panose="020B0503020204020204" pitchFamily="34" charset="-122"/>
              </a:rPr>
              <a:t>金属、橡胶和尼龙</a:t>
            </a:r>
            <a:endParaRPr lang="zh-CN" altLang="en-US" sz="2000" b="1">
              <a:solidFill>
                <a:schemeClr val="accent1"/>
              </a:solidFill>
              <a:latin typeface="微软雅黑" panose="020B0503020204020204" pitchFamily="34" charset="-122"/>
              <a:ea typeface="微软雅黑" panose="020B0503020204020204" pitchFamily="34" charset="-122"/>
            </a:endParaRPr>
          </a:p>
          <a:p>
            <a:pPr indent="0" fontAlgn="auto">
              <a:lnSpc>
                <a:spcPct val="150000"/>
              </a:lnSpc>
            </a:pPr>
            <a:r>
              <a:rPr lang="zh-CN" altLang="en-US" sz="2000" b="1">
                <a:solidFill>
                  <a:schemeClr val="accent1"/>
                </a:solidFill>
                <a:latin typeface="微软雅黑" panose="020B0503020204020204" pitchFamily="34" charset="-122"/>
                <a:ea typeface="微软雅黑" panose="020B0503020204020204" pitchFamily="34" charset="-122"/>
              </a:rPr>
              <a:t>塑料。</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8493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四、电驱冷却系统的工作原理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1323340" y="2133600"/>
            <a:ext cx="4772660" cy="3386455"/>
          </a:xfrm>
          <a:prstGeom prst="rect">
            <a:avLst/>
          </a:prstGeom>
        </p:spPr>
        <p:txBody>
          <a:bodyPr wrap="square">
            <a:noAutofit/>
          </a:bodyPr>
          <a:p>
            <a:pPr indent="0" fontAlgn="auto">
              <a:lnSpc>
                <a:spcPct val="150000"/>
              </a:lnSpc>
            </a:pPr>
            <a:r>
              <a:rPr lang="zh-CN" altLang="en-US">
                <a:solidFill>
                  <a:schemeClr val="tx1"/>
                </a:solidFill>
                <a:latin typeface="微软雅黑" panose="020B0503020204020204" pitchFamily="34" charset="-122"/>
                <a:ea typeface="微软雅黑" panose="020B0503020204020204" pitchFamily="34" charset="-122"/>
              </a:rPr>
              <a:t>在纯电动汽车工作过程中，驱动电机的温度传感器和电机控制器内的温度传感器实时监测驱动电机和电机控制器的工作温度并将温度信号送给电机控制器，当电机控制器判定电驱系统的驱动电机和电机控制器温度较高需要散热时，相应控制器（如空调控制器、整车控制器）控制电动水泵和散热风扇工作，</a:t>
            </a:r>
            <a:r>
              <a:rPr lang="zh-CN" altLang="en-US">
                <a:solidFill>
                  <a:schemeClr val="tx1"/>
                </a:solidFill>
                <a:latin typeface="微软雅黑" panose="020B0503020204020204" pitchFamily="34" charset="-122"/>
                <a:ea typeface="微软雅黑" panose="020B0503020204020204" pitchFamily="34" charset="-122"/>
              </a:rPr>
              <a:t>电驱冷却系统开始工作。</a:t>
            </a:r>
            <a:endParaRPr lang="zh-CN" altLang="en-US">
              <a:solidFill>
                <a:schemeClr val="tx1"/>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6499225" y="1810385"/>
            <a:ext cx="3771900" cy="3721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84937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四、电驱冷却系统的工作原理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custDataLst>
              <p:tags r:id="rId2"/>
            </p:custDataLst>
          </p:nvPr>
        </p:nvSpPr>
        <p:spPr>
          <a:xfrm>
            <a:off x="1323340" y="2023110"/>
            <a:ext cx="2479040" cy="458470"/>
          </a:xfrm>
          <a:prstGeom prst="rect">
            <a:avLst/>
          </a:prstGeom>
        </p:spPr>
        <p:txBody>
          <a:bodyPr wrap="square">
            <a:noAutofit/>
          </a:bodyPr>
          <a:p>
            <a:pPr indent="0" fontAlgn="auto">
              <a:lnSpc>
                <a:spcPct val="150000"/>
              </a:lnSpc>
            </a:pPr>
            <a:r>
              <a:rPr lang="zh-CN" altLang="en-US">
                <a:solidFill>
                  <a:schemeClr val="tx1"/>
                </a:solidFill>
                <a:latin typeface="微软雅黑" panose="020B0503020204020204" pitchFamily="34" charset="-122"/>
                <a:ea typeface="微软雅黑" panose="020B0503020204020204" pitchFamily="34" charset="-122"/>
              </a:rPr>
              <a:t>具体冷却过程为：</a:t>
            </a:r>
            <a:endParaRPr lang="en-US" altLang="zh-CN">
              <a:solidFill>
                <a:schemeClr val="tx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2758440" y="2630805"/>
            <a:ext cx="5561965" cy="2559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195707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4942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四合一平台）</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5" name="文本框 24"/>
          <p:cNvSpPr txBox="1"/>
          <p:nvPr/>
        </p:nvSpPr>
        <p:spPr>
          <a:xfrm>
            <a:off x="1099185" y="2862580"/>
            <a:ext cx="10194290" cy="50673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位于车辆前机舱内，主要由储液罐、散热器、电动水泵、电动风扇和冷却管路构成。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a:stretch>
            <a:fillRect/>
          </a:stretch>
        </p:blipFill>
        <p:spPr>
          <a:xfrm>
            <a:off x="1957705" y="3683635"/>
            <a:ext cx="4138295" cy="2657475"/>
          </a:xfrm>
          <a:prstGeom prst="rect">
            <a:avLst/>
          </a:prstGeom>
        </p:spPr>
      </p:pic>
      <p:pic>
        <p:nvPicPr>
          <p:cNvPr id="9" name="图片 8"/>
          <p:cNvPicPr>
            <a:picLocks noChangeAspect="1"/>
          </p:cNvPicPr>
          <p:nvPr/>
        </p:nvPicPr>
        <p:blipFill>
          <a:blip r:embed="rId4"/>
          <a:stretch>
            <a:fillRect/>
          </a:stretch>
        </p:blipFill>
        <p:spPr>
          <a:xfrm>
            <a:off x="6779895" y="3453130"/>
            <a:ext cx="3775710" cy="28879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2536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94894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四合一平台）</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72210" y="358838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电动水泵</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30300" y="4157980"/>
            <a:ext cx="5330825" cy="1251585"/>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电动水泵的功用是对冷却液加压，保证其在冷却系统中循环流动。电动水泵通过</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IG3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继电器获得电源</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即只要车辆起动</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电动水泵就会获得电能，</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从而运转起来。</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4180840"/>
            <a:ext cx="5248275"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433060"/>
            <a:ext cx="5288280" cy="0"/>
          </a:xfrm>
          <a:prstGeom prst="line">
            <a:avLst/>
          </a:prstGeom>
        </p:spPr>
        <p:style>
          <a:lnRef idx="2">
            <a:schemeClr val="accent1"/>
          </a:lnRef>
          <a:fillRef idx="0">
            <a:srgbClr val="FFFFFF"/>
          </a:fillRef>
          <a:effectRef idx="0">
            <a:srgbClr val="FFFFFF"/>
          </a:effectRef>
          <a:fontRef idx="minor">
            <a:schemeClr val="tx1"/>
          </a:fontRef>
        </p:style>
      </p:cxnSp>
      <p:pic>
        <p:nvPicPr>
          <p:cNvPr id="29" name="图片 28"/>
          <p:cNvPicPr>
            <a:picLocks noChangeAspect="1"/>
          </p:cNvPicPr>
          <p:nvPr/>
        </p:nvPicPr>
        <p:blipFill>
          <a:blip r:embed="rId3"/>
          <a:stretch>
            <a:fillRect/>
          </a:stretch>
        </p:blipFill>
        <p:spPr>
          <a:xfrm>
            <a:off x="7178675" y="1210310"/>
            <a:ext cx="3549650" cy="459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2536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94894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四合一平台）</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72210" y="358838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电动风扇</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30300" y="4157980"/>
            <a:ext cx="5330825" cy="1251585"/>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采用的是吸风式高低速</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挡双风扇，位于散热器的内侧，主要用来提高通过散热器芯的空气流速，</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增强散热器的散热能力，</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加速冷却液的冷却。</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4180840"/>
            <a:ext cx="5248275"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433060"/>
            <a:ext cx="5288280" cy="0"/>
          </a:xfrm>
          <a:prstGeom prst="line">
            <a:avLst/>
          </a:prstGeom>
        </p:spPr>
        <p:style>
          <a:lnRef idx="2">
            <a:schemeClr val="accent1"/>
          </a:lnRef>
          <a:fillRef idx="0">
            <a:srgbClr val="FFFFFF"/>
          </a:fillRef>
          <a:effectRef idx="0">
            <a:srgbClr val="FFFFFF"/>
          </a:effectRef>
          <a:fontRef idx="minor">
            <a:schemeClr val="tx1"/>
          </a:fontRef>
        </p:style>
      </p:cxnSp>
      <p:pic>
        <p:nvPicPr>
          <p:cNvPr id="2" name="图片 1"/>
          <p:cNvPicPr>
            <a:picLocks noChangeAspect="1"/>
          </p:cNvPicPr>
          <p:nvPr/>
        </p:nvPicPr>
        <p:blipFill>
          <a:blip r:embed="rId3"/>
          <a:stretch>
            <a:fillRect/>
          </a:stretch>
        </p:blipFill>
        <p:spPr>
          <a:xfrm>
            <a:off x="7247890" y="794385"/>
            <a:ext cx="3576955" cy="55524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2536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94894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四合一平台）</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1172210" y="358838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散热器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30300" y="4188460"/>
            <a:ext cx="4500245" cy="1642110"/>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采用的是横流式散热器，空气从散热器芯外面通过，冷却液在散热器芯内流动，冷空气将冷却液散在空气中的热量带走，</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散热器实质上是一个热交换器。</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4180840"/>
            <a:ext cx="4490085"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862955"/>
            <a:ext cx="4460875" cy="0"/>
          </a:xfrm>
          <a:prstGeom prst="line">
            <a:avLst/>
          </a:prstGeom>
        </p:spPr>
        <p:style>
          <a:lnRef idx="2">
            <a:schemeClr val="accent1"/>
          </a:lnRef>
          <a:fillRef idx="0">
            <a:srgbClr val="FFFFFF"/>
          </a:fillRef>
          <a:effectRef idx="0">
            <a:srgbClr val="FFFFFF"/>
          </a:effectRef>
          <a:fontRef idx="minor">
            <a:schemeClr val="tx1"/>
          </a:fontRef>
        </p:style>
      </p:cxnSp>
      <p:pic>
        <p:nvPicPr>
          <p:cNvPr id="8" name="图片 7"/>
          <p:cNvPicPr>
            <a:picLocks noChangeAspect="1"/>
          </p:cNvPicPr>
          <p:nvPr/>
        </p:nvPicPr>
        <p:blipFill>
          <a:blip r:embed="rId3"/>
          <a:stretch>
            <a:fillRect/>
          </a:stretch>
        </p:blipFill>
        <p:spPr>
          <a:xfrm>
            <a:off x="5944235" y="3317240"/>
            <a:ext cx="5525770" cy="2513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549400" y="2370455"/>
            <a:ext cx="8774430"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电驱冷却系统主要用于保证驱动电机和电机控制器在规定的温度范围内工作，使其具有良好的工作性能。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在纯电动汽车运行过程中，电机驱动系统中的驱动电机和电机控制器会产生热量而使其温度上升。</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8620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一、电驱冷却系统的作用</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 name="直接连接符 1"/>
          <p:cNvCxnSpPr/>
          <p:nvPr/>
        </p:nvCxnSpPr>
        <p:spPr>
          <a:xfrm>
            <a:off x="1616710" y="2330450"/>
            <a:ext cx="8468360" cy="0"/>
          </a:xfrm>
          <a:prstGeom prst="line">
            <a:avLst/>
          </a:prstGeom>
        </p:spPr>
        <p:style>
          <a:lnRef idx="2">
            <a:schemeClr val="accent1"/>
          </a:lnRef>
          <a:fillRef idx="0">
            <a:srgbClr val="FFFFFF"/>
          </a:fillRef>
          <a:effectRef idx="0">
            <a:srgbClr val="FFFFFF"/>
          </a:effectRef>
          <a:fontRef idx="minor">
            <a:schemeClr val="tx1"/>
          </a:fontRef>
        </p:style>
      </p:cxnSp>
      <p:cxnSp>
        <p:nvCxnSpPr>
          <p:cNvPr id="3" name="直接连接符 2"/>
          <p:cNvCxnSpPr/>
          <p:nvPr/>
        </p:nvCxnSpPr>
        <p:spPr>
          <a:xfrm>
            <a:off x="1616710" y="3901440"/>
            <a:ext cx="8543925" cy="0"/>
          </a:xfrm>
          <a:prstGeom prst="line">
            <a:avLst/>
          </a:prstGeom>
        </p:spPr>
        <p:style>
          <a:lnRef idx="2">
            <a:schemeClr val="accent1"/>
          </a:lnRef>
          <a:fillRef idx="0">
            <a:srgbClr val="FFFFFF"/>
          </a:fillRef>
          <a:effectRef idx="0">
            <a:srgbClr val="FFFFFF"/>
          </a:effectRef>
          <a:fontRef idx="minor">
            <a:schemeClr val="tx1"/>
          </a:fontRef>
        </p:style>
      </p:cxnSp>
      <p:sp>
        <p:nvSpPr>
          <p:cNvPr id="4" name="文本框 3"/>
          <p:cNvSpPr txBox="1"/>
          <p:nvPr/>
        </p:nvSpPr>
        <p:spPr>
          <a:xfrm>
            <a:off x="1549400" y="4094480"/>
            <a:ext cx="8842375" cy="1574800"/>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当温度上升到一定程度时，</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驱动电机的绝缘材料会发生本质的变化，最终失去绝缘能力，同时也会使驱动电机相对运转的金属部件因温度升高而变形或膨胀，从而使其强度、硬度降低，甚至会影响部件的润滑，最终大大降低驱动电机相关部件的使用寿命；电机控制器温度过高还会导致电机控制器中的半导体结点烧坏、电路损坏，甚至烧坏元器件，从而引起电机控制器失效。</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2536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87909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四合一平台）</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3"/>
            </p:custDataLst>
          </p:nvPr>
        </p:nvSpPr>
        <p:spPr>
          <a:xfrm>
            <a:off x="1163320" y="4406265"/>
            <a:ext cx="9603105" cy="147320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1130300" y="3333115"/>
            <a:ext cx="4417695" cy="125158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的电驱冷却系统采用的是强制循环式冷却，具体工作过程为：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1314450" y="4489450"/>
            <a:ext cx="9257665" cy="1306830"/>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电动水泵压缩冷却循环系统中的冷却液，</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先泵入高压电控总成（集成电机控制器）</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对其进行冷却，之后冷却液从高压电控总成的出水口流入驱动电机，吸收热量后的冷却液经冷却管路流入散热器，在散热器中冷却液通过流经散热器周围的空气散热而降温，</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之后返回电动水泵进行往复循环。</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a:stretch>
            <a:fillRect/>
          </a:stretch>
        </p:blipFill>
        <p:spPr>
          <a:xfrm>
            <a:off x="5826760" y="2092325"/>
            <a:ext cx="5156835" cy="2115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06248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64541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三合一平台</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1099185" y="3061335"/>
            <a:ext cx="513842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位于车辆前机舱内，</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主要组成部件由储液罐、散热器、电动水泵、电动风扇和冷却管路等组成。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a:stretch>
            <a:fillRect/>
          </a:stretch>
        </p:blipFill>
        <p:spPr>
          <a:xfrm>
            <a:off x="6982460" y="935355"/>
            <a:ext cx="3896995" cy="5295900"/>
          </a:xfrm>
          <a:prstGeom prst="rect">
            <a:avLst/>
          </a:prstGeom>
        </p:spPr>
      </p:pic>
      <p:sp>
        <p:nvSpPr>
          <p:cNvPr id="6" name="矩形 5"/>
          <p:cNvSpPr/>
          <p:nvPr>
            <p:custDataLst>
              <p:tags r:id="rId4"/>
            </p:custDataLst>
          </p:nvPr>
        </p:nvSpPr>
        <p:spPr>
          <a:xfrm>
            <a:off x="1239520" y="4103370"/>
            <a:ext cx="4857115" cy="180784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custDataLst>
              <p:tags r:id="rId5"/>
            </p:custDataLst>
          </p:nvPr>
        </p:nvSpPr>
        <p:spPr>
          <a:xfrm>
            <a:off x="1312545" y="4168140"/>
            <a:ext cx="4735830" cy="1568450"/>
          </a:xfrm>
          <a:prstGeom prst="rect">
            <a:avLst/>
          </a:prstGeom>
        </p:spPr>
        <p:txBody>
          <a:bodyPr wrap="square">
            <a:sp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2019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搭载的是三合一平台，电动风扇不再是由主控制器和继电器控制，而是用无级风扇调速模块取代了继电器，通过整车控制器控制无级风扇调速模块，</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实现电动风扇的无级调速。</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2"/>
            </p:custDataLst>
          </p:nvPr>
        </p:nvSpPr>
        <p:spPr>
          <a:xfrm>
            <a:off x="1035685" y="2062480"/>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比亚迪</a:t>
            </a:r>
            <a:r>
              <a:rPr lang="en-US" altLang="zh-CN" sz="2000" b="1">
                <a:solidFill>
                  <a:schemeClr val="accent1"/>
                </a:solidFill>
                <a:latin typeface="微软雅黑" panose="020B0503020204020204" pitchFamily="34" charset="-122"/>
                <a:ea typeface="微软雅黑" panose="020B0503020204020204" pitchFamily="34" charset="-122"/>
              </a:rPr>
              <a:t>E5</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63320" y="264541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三合一平台</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4167505" y="3349625"/>
            <a:ext cx="4211320" cy="2680335"/>
          </a:xfrm>
          <a:prstGeom prst="rect">
            <a:avLst/>
          </a:prstGeom>
        </p:spPr>
      </p:pic>
      <p:sp>
        <p:nvSpPr>
          <p:cNvPr id="8" name="文本框 7"/>
          <p:cNvSpPr txBox="1"/>
          <p:nvPr/>
        </p:nvSpPr>
        <p:spPr>
          <a:xfrm>
            <a:off x="2580005" y="4039235"/>
            <a:ext cx="1746250" cy="368300"/>
          </a:xfrm>
          <a:prstGeom prst="rect">
            <a:avLst/>
          </a:prstGeom>
          <a:noFill/>
        </p:spPr>
        <p:txBody>
          <a:bodyPr wrap="square" rtlCol="0" anchor="t">
            <a:spAutoFit/>
          </a:bodyPr>
          <a:p>
            <a:r>
              <a:rPr lang="zh-CN">
                <a:solidFill>
                  <a:schemeClr val="tx1">
                    <a:lumMod val="85000"/>
                    <a:lumOff val="15000"/>
                  </a:schemeClr>
                </a:solidFill>
                <a:latin typeface="微软雅黑" panose="020B0503020204020204" pitchFamily="34" charset="-122"/>
                <a:ea typeface="微软雅黑" panose="020B0503020204020204" pitchFamily="34" charset="-122"/>
                <a:sym typeface="+mn-ea"/>
              </a:rPr>
              <a:t>工作过程：</a:t>
            </a:r>
            <a:endParaRPr 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130300" y="3208020"/>
            <a:ext cx="4417695" cy="125158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电驱冷却系统主要由储液罐</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(CR)</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、散热器、流向控制阀</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(PDCV)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、冷却液泵、冷却管路组成。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117590" y="2378710"/>
            <a:ext cx="4994910" cy="2654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72210" y="335216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储液罐</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30300" y="3921760"/>
            <a:ext cx="5180330" cy="1251585"/>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储液罐主要用于储存冷却液，特斯拉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的储液罐是塑料材质，与流向控制阀</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(PDCV)</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、冷却液泵集成一体，</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位于散热器总成的后端。</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3944620"/>
            <a:ext cx="5073650"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196840"/>
            <a:ext cx="5145405" cy="0"/>
          </a:xfrm>
          <a:prstGeom prst="line">
            <a:avLst/>
          </a:prstGeom>
        </p:spPr>
        <p:style>
          <a:lnRef idx="2">
            <a:schemeClr val="accent1"/>
          </a:lnRef>
          <a:fillRef idx="0">
            <a:srgbClr val="FFFFFF"/>
          </a:fillRef>
          <a:effectRef idx="0">
            <a:srgbClr val="FFFFFF"/>
          </a:effectRef>
          <a:fontRef idx="minor">
            <a:schemeClr val="tx1"/>
          </a:fontRef>
        </p:style>
      </p:cxnSp>
      <p:pic>
        <p:nvPicPr>
          <p:cNvPr id="8" name="图片 7"/>
          <p:cNvPicPr>
            <a:picLocks noChangeAspect="1"/>
          </p:cNvPicPr>
          <p:nvPr/>
        </p:nvPicPr>
        <p:blipFill>
          <a:blip r:embed="rId3"/>
          <a:stretch>
            <a:fillRect/>
          </a:stretch>
        </p:blipFill>
        <p:spPr>
          <a:xfrm>
            <a:off x="6317615" y="2632075"/>
            <a:ext cx="4826000" cy="2673350"/>
          </a:xfrm>
          <a:prstGeom prst="rect">
            <a:avLst/>
          </a:prstGeom>
        </p:spPr>
      </p:pic>
      <p:sp>
        <p:nvSpPr>
          <p:cNvPr id="9" name="文本框 8"/>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3807460" y="3594100"/>
            <a:ext cx="2202180" cy="2403475"/>
          </a:xfrm>
          <a:prstGeom prst="rect">
            <a:avLst/>
          </a:prstGeom>
        </p:spPr>
      </p:pic>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3"/>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72210" y="3622040"/>
            <a:ext cx="135636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流向控制阀</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96010" y="4388485"/>
            <a:ext cx="2306320" cy="1609090"/>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的流向控制阀位于储液罐底部</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个冷却液泵中间位置。</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4270375"/>
            <a:ext cx="2343150"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6196965"/>
            <a:ext cx="5145405" cy="0"/>
          </a:xfrm>
          <a:prstGeom prst="line">
            <a:avLst/>
          </a:prstGeom>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10" name="图片 9"/>
          <p:cNvPicPr>
            <a:picLocks noChangeAspect="1"/>
          </p:cNvPicPr>
          <p:nvPr/>
        </p:nvPicPr>
        <p:blipFill>
          <a:blip r:embed="rId4"/>
          <a:stretch>
            <a:fillRect/>
          </a:stretch>
        </p:blipFill>
        <p:spPr>
          <a:xfrm>
            <a:off x="6799580" y="3429000"/>
            <a:ext cx="4478020" cy="2451100"/>
          </a:xfrm>
          <a:prstGeom prst="rect">
            <a:avLst/>
          </a:prstGeom>
        </p:spPr>
      </p:pic>
      <p:sp>
        <p:nvSpPr>
          <p:cNvPr id="11" name="文本框 10"/>
          <p:cNvSpPr txBox="1"/>
          <p:nvPr/>
        </p:nvSpPr>
        <p:spPr>
          <a:xfrm>
            <a:off x="6903085" y="1677035"/>
            <a:ext cx="4374515" cy="1609090"/>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的流向控制阀为</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通旋转阀，在储液罐上对应有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个进</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出水口，通过控制阀门位置控制冷却液的流向，从而实现电池的冷却、电池的加热以及电驱的冷却。</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p:nvPr>
            <p:custDataLst>
              <p:tags r:id="rId5"/>
            </p:custDataLst>
          </p:nvPr>
        </p:nvSpPr>
        <p:spPr>
          <a:xfrm>
            <a:off x="6674485" y="1457960"/>
            <a:ext cx="4824095" cy="473900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0300" y="3815080"/>
            <a:ext cx="4965700" cy="1981835"/>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的冷却液泵采用的是电动水泵，安装于冷却液储液罐底部，主要用于抽取冷却液储液罐中的冷却液。</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上冷却液泵</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P2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为电驱冷却系统和电池热管理系统共用的冷却液泵，</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P1</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为电池热管理系统的专用冷却液泵。</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endParaRPr lang="en-US" altLang="zh-CN"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72210" y="324548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冷却液泵</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3837940"/>
            <a:ext cx="4827905"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883910"/>
            <a:ext cx="4939030" cy="0"/>
          </a:xfrm>
          <a:prstGeom prst="line">
            <a:avLst/>
          </a:prstGeom>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6492240" y="3047365"/>
            <a:ext cx="5073650" cy="2749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30300" y="3815080"/>
            <a:ext cx="4965700" cy="1640840"/>
          </a:xfrm>
          <a:prstGeom prst="rect">
            <a:avLst/>
          </a:prstGeom>
        </p:spPr>
        <p:txBody>
          <a:bodyPr wrap="square">
            <a:noAutofit/>
          </a:bodyPr>
          <a:p>
            <a:pPr indent="0" algn="just"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的散热器不在前机舱的正前方，而是位于主动护栅活门片总成内。该主动护栅活门片总成被装在车辆前方底部，</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即特斯拉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 Model3</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的散热器位于前保险杠下方的通风口内部。</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172210" y="3245485"/>
            <a:ext cx="1189990" cy="567055"/>
          </a:xfrm>
          <a:prstGeom prst="rect">
            <a:avLst/>
          </a:prstGeom>
        </p:spPr>
        <p:txBody>
          <a:bodyPr wrap="square">
            <a:noAutofit/>
          </a:bodyPr>
          <a:p>
            <a:pPr indent="0" algn="just"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散热器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72210" y="3837940"/>
            <a:ext cx="4827905" cy="0"/>
          </a:xfrm>
          <a:prstGeom prst="line">
            <a:avLst/>
          </a:prstGeom>
        </p:spPr>
        <p:style>
          <a:lnRef idx="2">
            <a:schemeClr val="accent1"/>
          </a:lnRef>
          <a:fillRef idx="0">
            <a:srgbClr val="FFFFFF"/>
          </a:fillRef>
          <a:effectRef idx="0">
            <a:srgbClr val="FFFFFF"/>
          </a:effectRef>
          <a:fontRef idx="minor">
            <a:schemeClr val="tx1"/>
          </a:fontRef>
        </p:style>
      </p:cxnSp>
      <p:cxnSp>
        <p:nvCxnSpPr>
          <p:cNvPr id="6" name="直接连接符 5"/>
          <p:cNvCxnSpPr/>
          <p:nvPr/>
        </p:nvCxnSpPr>
        <p:spPr>
          <a:xfrm>
            <a:off x="1172210" y="5629910"/>
            <a:ext cx="4939030" cy="0"/>
          </a:xfrm>
          <a:prstGeom prst="line">
            <a:avLst/>
          </a:prstGeom>
        </p:spPr>
        <p:style>
          <a:lnRef idx="2">
            <a:schemeClr val="accent1"/>
          </a:lnRef>
          <a:fillRef idx="0">
            <a:srgbClr val="FFFFFF"/>
          </a:fillRef>
          <a:effectRef idx="0">
            <a:srgbClr val="FFFFFF"/>
          </a:effectRef>
          <a:fontRef idx="minor">
            <a:schemeClr val="tx1"/>
          </a:fontRef>
        </p:style>
      </p:cxnSp>
      <p:sp>
        <p:nvSpPr>
          <p:cNvPr id="9" name="文本框 8"/>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3"/>
          <a:stretch>
            <a:fillRect/>
          </a:stretch>
        </p:blipFill>
        <p:spPr>
          <a:xfrm>
            <a:off x="6864350" y="2033270"/>
            <a:ext cx="3837305" cy="36753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583815"/>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电驱冷却系统工作过程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3"/>
          <a:stretch>
            <a:fillRect/>
          </a:stretch>
        </p:blipFill>
        <p:spPr>
          <a:xfrm>
            <a:off x="3288665" y="2952115"/>
            <a:ext cx="5772150" cy="3162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44370" y="3745230"/>
            <a:ext cx="3154680" cy="89471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电驱冷却系统中包含电池包</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变流系统</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的冷却。</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48875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一、典型电驱冷却系统组成和工作过程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特斯拉</a:t>
            </a:r>
            <a:r>
              <a:rPr lang="en-US" altLang="zh-CN" sz="2000" b="1">
                <a:solidFill>
                  <a:schemeClr val="accent1"/>
                </a:solidFill>
                <a:latin typeface="微软雅黑" panose="020B0503020204020204" pitchFamily="34" charset="-122"/>
                <a:ea typeface="微软雅黑" panose="020B0503020204020204" pitchFamily="34" charset="-122"/>
              </a:rPr>
              <a:t> Model3</a:t>
            </a:r>
            <a:r>
              <a:rPr lang="zh-CN" altLang="en-US" sz="2000" b="1">
                <a:solidFill>
                  <a:schemeClr val="accent1"/>
                </a:solidFill>
                <a:latin typeface="微软雅黑" panose="020B0503020204020204" pitchFamily="34" charset="-122"/>
                <a:ea typeface="微软雅黑" panose="020B0503020204020204" pitchFamily="34" charset="-122"/>
              </a:rPr>
              <a:t>电驱冷却系统</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432244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特斯拉</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Model3</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电驱冷却系统特点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7432675" y="3724275"/>
            <a:ext cx="2249805" cy="916305"/>
          </a:xfrm>
          <a:prstGeom prst="rect">
            <a:avLst/>
          </a:prstGeom>
        </p:spPr>
        <p:txBody>
          <a:bodyPr wrap="square">
            <a:noAutofit/>
          </a:bodyPr>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高度集成部件超级</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algn="just"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水壶的应用。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516380" y="3556635"/>
            <a:ext cx="427990" cy="1218565"/>
            <a:chOff x="2388" y="4545"/>
            <a:chExt cx="674" cy="1919"/>
          </a:xfrm>
        </p:grpSpPr>
        <p:cxnSp>
          <p:nvCxnSpPr>
            <p:cNvPr id="10" name="Straight Connector 5"/>
            <p:cNvCxnSpPr/>
            <p:nvPr>
              <p:custDataLst>
                <p:tags r:id="rId3"/>
              </p:custDataLst>
            </p:nvPr>
          </p:nvCxnSpPr>
          <p:spPr>
            <a:xfrm flipH="1" flipV="1">
              <a:off x="2726" y="5022"/>
              <a:ext cx="0" cy="1442"/>
            </a:xfrm>
            <a:prstGeom prst="line">
              <a:avLst/>
            </a:prstGeom>
            <a:solidFill>
              <a:srgbClr val="549F98"/>
            </a:solid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8" name="Oval 6"/>
            <p:cNvSpPr/>
            <p:nvPr>
              <p:custDataLst>
                <p:tags r:id="rId4"/>
              </p:custDataLst>
            </p:nvPr>
          </p:nvSpPr>
          <p:spPr>
            <a:xfrm>
              <a:off x="2504" y="4609"/>
              <a:ext cx="446" cy="446"/>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1" name="Inhaltsplatzhalter 4"/>
            <p:cNvSpPr txBox="1"/>
            <p:nvPr>
              <p:custDataLst>
                <p:tags r:id="rId5"/>
              </p:custDataLst>
            </p:nvPr>
          </p:nvSpPr>
          <p:spPr>
            <a:xfrm>
              <a:off x="2388" y="4545"/>
              <a:ext cx="674" cy="504"/>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1</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grpSp>
        <p:nvGrpSpPr>
          <p:cNvPr id="13" name="组合 12"/>
          <p:cNvGrpSpPr/>
          <p:nvPr/>
        </p:nvGrpSpPr>
        <p:grpSpPr>
          <a:xfrm>
            <a:off x="6699885" y="3556635"/>
            <a:ext cx="427990" cy="1218565"/>
            <a:chOff x="2388" y="4545"/>
            <a:chExt cx="674" cy="1919"/>
          </a:xfrm>
        </p:grpSpPr>
        <p:cxnSp>
          <p:nvCxnSpPr>
            <p:cNvPr id="14" name="Straight Connector 5"/>
            <p:cNvCxnSpPr/>
            <p:nvPr>
              <p:custDataLst>
                <p:tags r:id="rId6"/>
              </p:custDataLst>
            </p:nvPr>
          </p:nvCxnSpPr>
          <p:spPr>
            <a:xfrm flipH="1" flipV="1">
              <a:off x="2726" y="5022"/>
              <a:ext cx="0" cy="1442"/>
            </a:xfrm>
            <a:prstGeom prst="line">
              <a:avLst/>
            </a:prstGeom>
            <a:solidFill>
              <a:srgbClr val="549F98"/>
            </a:solidFill>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Oval 6"/>
            <p:cNvSpPr/>
            <p:nvPr>
              <p:custDataLst>
                <p:tags r:id="rId7"/>
              </p:custDataLst>
            </p:nvPr>
          </p:nvSpPr>
          <p:spPr>
            <a:xfrm>
              <a:off x="2504" y="4609"/>
              <a:ext cx="446" cy="446"/>
            </a:xfrm>
            <a:prstGeom prst="ellipse">
              <a:avLst/>
            </a:prstGeom>
            <a:gradFill>
              <a:gsLst>
                <a:gs pos="5000">
                  <a:schemeClr val="accent1"/>
                </a:gs>
                <a:gs pos="100000">
                  <a:schemeClr val="accent2"/>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6" name="Inhaltsplatzhalter 4"/>
            <p:cNvSpPr txBox="1"/>
            <p:nvPr>
              <p:custDataLst>
                <p:tags r:id="rId8"/>
              </p:custDataLst>
            </p:nvPr>
          </p:nvSpPr>
          <p:spPr>
            <a:xfrm>
              <a:off x="2388" y="4545"/>
              <a:ext cx="674" cy="504"/>
            </a:xfrm>
            <a:prstGeom prst="rect">
              <a:avLst/>
            </a:prstGeom>
          </p:spPr>
          <p:txBody>
            <a:bodyPr wrap="square" lIns="0" tIns="0" rIns="0" bIns="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ts val="2500"/>
                </a:lnSpc>
                <a:buNone/>
              </a:pPr>
              <a:r>
                <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rPr>
                <a:t>2</a:t>
              </a:r>
              <a:endParaRPr lang="en-US" altLang="zh-CN" sz="1600" b="1">
                <a:solidFill>
                  <a:schemeClr val="bg1"/>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grpSp>
      <p:sp>
        <p:nvSpPr>
          <p:cNvPr id="17" name="Rounded Rectangle 2"/>
          <p:cNvSpPr/>
          <p:nvPr>
            <p:custDataLst>
              <p:tags r:id="rId9"/>
            </p:custDataLst>
          </p:nvPr>
        </p:nvSpPr>
        <p:spPr>
          <a:xfrm>
            <a:off x="1526540" y="4779010"/>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8" name="Rounded Rectangle 10"/>
          <p:cNvSpPr/>
          <p:nvPr>
            <p:custDataLst>
              <p:tags r:id="rId10"/>
            </p:custDataLst>
          </p:nvPr>
        </p:nvSpPr>
        <p:spPr>
          <a:xfrm>
            <a:off x="3118485" y="4779010"/>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9" name="Rounded Rectangle 17"/>
          <p:cNvSpPr/>
          <p:nvPr>
            <p:custDataLst>
              <p:tags r:id="rId11"/>
            </p:custDataLst>
          </p:nvPr>
        </p:nvSpPr>
        <p:spPr>
          <a:xfrm>
            <a:off x="4711065" y="4779010"/>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0" name="Rounded Rectangle 17"/>
          <p:cNvSpPr/>
          <p:nvPr>
            <p:custDataLst>
              <p:tags r:id="rId12"/>
            </p:custDataLst>
          </p:nvPr>
        </p:nvSpPr>
        <p:spPr>
          <a:xfrm>
            <a:off x="6382385" y="4779010"/>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1" name="Rounded Rectangle 17"/>
          <p:cNvSpPr/>
          <p:nvPr>
            <p:custDataLst>
              <p:tags r:id="rId13"/>
            </p:custDataLst>
          </p:nvPr>
        </p:nvSpPr>
        <p:spPr>
          <a:xfrm>
            <a:off x="8033385" y="4779010"/>
            <a:ext cx="1953895" cy="340995"/>
          </a:xfrm>
          <a:prstGeom prst="roundRect">
            <a:avLst>
              <a:gd name="adj" fmla="val 50000"/>
            </a:avLst>
          </a:pr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二、电驱冷却系统的类型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5" name="组合 14"/>
          <p:cNvGrpSpPr/>
          <p:nvPr/>
        </p:nvGrpSpPr>
        <p:grpSpPr>
          <a:xfrm>
            <a:off x="3427426" y="2744084"/>
            <a:ext cx="5319009" cy="2224084"/>
            <a:chOff x="5626" y="4704"/>
            <a:chExt cx="6080" cy="2542"/>
          </a:xfrm>
        </p:grpSpPr>
        <p:sp>
          <p:nvSpPr>
            <p:cNvPr id="2" name="椭圆 1"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5626" y="4704"/>
              <a:ext cx="2542" cy="2542"/>
            </a:xfrm>
            <a:prstGeom prst="ellipse">
              <a:avLst/>
            </a:prstGeom>
            <a:solidFill>
              <a:schemeClr val="accent1"/>
            </a:solidFill>
            <a:ln w="12700" cap="flat" cmpd="sng" algn="ctr">
              <a:noFill/>
              <a:prstDash val="solid"/>
              <a:miter lim="800000"/>
            </a:ln>
            <a:effectLst>
              <a:outerShdw blurRad="63500" sx="102000" sy="102000" algn="ctr" rotWithShape="0">
                <a:schemeClr val="accent1">
                  <a:alpha val="22000"/>
                </a:schemeClr>
              </a:outerShdw>
            </a:effectLst>
          </p:spPr>
          <p:txBody>
            <a:bodyPr rtlCol="0" anchor="ctr"/>
            <a:p>
              <a:pPr algn="ctr"/>
              <a:endParaRPr lang="zh-CN" altLang="en-US" kern="0">
                <a:solidFill>
                  <a:prstClr val="white"/>
                </a:solidFill>
                <a:cs typeface="+mn-ea"/>
                <a:sym typeface="+mn-lt"/>
              </a:endParaRPr>
            </a:p>
          </p:txBody>
        </p:sp>
        <p:sp>
          <p:nvSpPr>
            <p:cNvPr id="3" name="椭圆 2"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7493" y="4704"/>
              <a:ext cx="2542" cy="2542"/>
            </a:xfrm>
            <a:prstGeom prst="ellipse">
              <a:avLst/>
            </a:prstGeom>
            <a:solidFill>
              <a:schemeClr val="accent2"/>
            </a:solidFill>
            <a:ln w="12700" cap="flat" cmpd="sng" algn="ctr">
              <a:noFill/>
              <a:prstDash val="solid"/>
              <a:miter lim="800000"/>
            </a:ln>
            <a:effectLst>
              <a:outerShdw blurRad="63500" sx="102000" sy="102000" algn="ctr" rotWithShape="0">
                <a:schemeClr val="accent1">
                  <a:alpha val="22000"/>
                </a:schemeClr>
              </a:outerShdw>
            </a:effectLst>
          </p:spPr>
          <p:txBody>
            <a:bodyPr rtlCol="0" anchor="ctr"/>
            <a:p>
              <a:pPr algn="ctr"/>
              <a:endParaRPr lang="zh-CN" altLang="en-US" kern="0">
                <a:solidFill>
                  <a:prstClr val="white"/>
                </a:solidFill>
                <a:cs typeface="+mn-ea"/>
                <a:sym typeface="+mn-lt"/>
              </a:endParaRPr>
            </a:p>
          </p:txBody>
        </p:sp>
        <p:sp>
          <p:nvSpPr>
            <p:cNvPr id="4" name="椭圆 3"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SpPr/>
            <p:nvPr/>
          </p:nvSpPr>
          <p:spPr>
            <a:xfrm>
              <a:off x="9164" y="4704"/>
              <a:ext cx="2542" cy="2542"/>
            </a:xfrm>
            <a:prstGeom prst="ellipse">
              <a:avLst/>
            </a:prstGeom>
            <a:solidFill>
              <a:schemeClr val="accent1"/>
            </a:solidFill>
            <a:ln w="12700" cap="flat" cmpd="sng" algn="ctr">
              <a:noFill/>
              <a:prstDash val="solid"/>
              <a:miter lim="800000"/>
            </a:ln>
            <a:effectLst>
              <a:outerShdw blurRad="63500" sx="102000" sy="102000" algn="ctr" rotWithShape="0">
                <a:schemeClr val="accent1">
                  <a:alpha val="22000"/>
                </a:schemeClr>
              </a:outerShdw>
            </a:effectLst>
          </p:spPr>
          <p:txBody>
            <a:bodyPr rtlCol="0" anchor="ctr"/>
            <a:p>
              <a:pPr algn="ctr"/>
              <a:endParaRPr lang="zh-CN" altLang="en-US" kern="0">
                <a:solidFill>
                  <a:prstClr val="white"/>
                </a:solidFill>
                <a:cs typeface="+mn-ea"/>
                <a:sym typeface="+mn-lt"/>
              </a:endParaRPr>
            </a:p>
          </p:txBody>
        </p:sp>
        <p:sp>
          <p:nvSpPr>
            <p:cNvPr id="11" name="文本框 10"/>
            <p:cNvSpPr txBox="1"/>
            <p:nvPr/>
          </p:nvSpPr>
          <p:spPr>
            <a:xfrm>
              <a:off x="6301" y="5424"/>
              <a:ext cx="1192" cy="1090"/>
            </a:xfrm>
            <a:prstGeom prst="rect">
              <a:avLst/>
            </a:prstGeom>
            <a:noFill/>
          </p:spPr>
          <p:txBody>
            <a:bodyPr wrap="square" rtlCol="0" anchor="t">
              <a:spAutoFit/>
            </a:bodyPr>
            <a:p>
              <a:r>
                <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自然冷却</a:t>
              </a:r>
              <a:endPar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p:cNvSpPr txBox="1"/>
            <p:nvPr/>
          </p:nvSpPr>
          <p:spPr>
            <a:xfrm>
              <a:off x="8070" y="5424"/>
              <a:ext cx="1192" cy="1090"/>
            </a:xfrm>
            <a:prstGeom prst="rect">
              <a:avLst/>
            </a:prstGeom>
            <a:noFill/>
          </p:spPr>
          <p:txBody>
            <a:bodyPr wrap="square" rtlCol="0" anchor="t">
              <a:spAutoFit/>
            </a:bodyPr>
            <a:p>
              <a:pPr algn="ctr"/>
              <a:r>
                <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风</a:t>
              </a:r>
              <a:endPar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a:p>
              <a:pPr algn="ctr"/>
              <a:r>
                <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冷却</a:t>
              </a:r>
              <a:endPar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9839" y="5424"/>
              <a:ext cx="1192" cy="1090"/>
            </a:xfrm>
            <a:prstGeom prst="rect">
              <a:avLst/>
            </a:prstGeom>
            <a:noFill/>
          </p:spPr>
          <p:txBody>
            <a:bodyPr wrap="square" rtlCol="0" anchor="t">
              <a:spAutoFit/>
            </a:bodyPr>
            <a:p>
              <a:pPr algn="ctr"/>
              <a:r>
                <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液体冷却</a:t>
              </a:r>
              <a:endParaRPr lang="zh-CN" altLang="en-US" sz="28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电驱冷却系统基本检查</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3" name="矩形: 圆角 4"/>
          <p:cNvSpPr/>
          <p:nvPr>
            <p:custDataLst>
              <p:tags r:id="rId3"/>
            </p:custDataLst>
          </p:nvPr>
        </p:nvSpPr>
        <p:spPr>
          <a:xfrm flipH="1">
            <a:off x="5180330" y="4036378"/>
            <a:ext cx="1830838" cy="1830838"/>
          </a:xfrm>
          <a:prstGeom prst="roundRect">
            <a:avLst>
              <a:gd name="adj" fmla="val 17214"/>
            </a:avLst>
          </a:prstGeom>
          <a:gradFill flip="none" rotWithShape="0">
            <a:gsLst>
              <a:gs pos="100000">
                <a:schemeClr val="accent2">
                  <a:lumMod val="20000"/>
                  <a:lumOff val="80000"/>
                  <a:alpha val="20000"/>
                </a:schemeClr>
              </a:gs>
              <a:gs pos="4000">
                <a:schemeClr val="accent2">
                  <a:lumMod val="60000"/>
                  <a:lumOff val="40000"/>
                  <a:alpha val="20000"/>
                </a:schemeClr>
              </a:gs>
            </a:gsLst>
            <a:lin ang="18900000" scaled="0"/>
            <a:tileRect/>
          </a:gradFill>
          <a:ln w="34925">
            <a:gradFill flip="none" rotWithShape="1">
              <a:gsLst>
                <a:gs pos="55000">
                  <a:schemeClr val="accent2">
                    <a:alpha val="0"/>
                  </a:schemeClr>
                </a:gs>
                <a:gs pos="100000">
                  <a:schemeClr val="accent2">
                    <a:alpha val="40000"/>
                  </a:schemeClr>
                </a:gs>
              </a:gsLst>
              <a:lin ang="2700000" scaled="1"/>
              <a:tileRect/>
            </a:gradFill>
          </a:ln>
          <a:effectLst/>
          <a:scene3d>
            <a:camera prst="isometricTopUp"/>
            <a:lightRig rig="threePt" dir="t"/>
          </a:scene3d>
          <a:sp3d prstMaterial="metal">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nvGrpSpPr>
          <p:cNvPr id="134" name="组合 133"/>
          <p:cNvGrpSpPr/>
          <p:nvPr>
            <p:custDataLst>
              <p:tags r:id="rId4"/>
            </p:custDataLst>
          </p:nvPr>
        </p:nvGrpSpPr>
        <p:grpSpPr>
          <a:xfrm>
            <a:off x="6997700" y="4622800"/>
            <a:ext cx="1344930" cy="627380"/>
            <a:chOff x="11020" y="6567"/>
            <a:chExt cx="2118" cy="988"/>
          </a:xfrm>
        </p:grpSpPr>
        <p:sp>
          <p:nvSpPr>
            <p:cNvPr id="114" name="Freeform 488"/>
            <p:cNvSpPr/>
            <p:nvPr>
              <p:custDataLst>
                <p:tags r:id="rId5"/>
              </p:custDataLst>
            </p:nvPr>
          </p:nvSpPr>
          <p:spPr>
            <a:xfrm>
              <a:off x="11020" y="6567"/>
              <a:ext cx="866" cy="989"/>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2">
                    <a:lumMod val="60000"/>
                    <a:lumOff val="40000"/>
                    <a:alpha val="100000"/>
                  </a:schemeClr>
                </a:gs>
                <a:gs pos="100000">
                  <a:schemeClr val="accent2">
                    <a:alpha val="100000"/>
                  </a:schemeClr>
                </a:gs>
              </a:gsLst>
              <a:lin ang="2700000" scaled="0"/>
            </a:gradFill>
            <a:ln w="9525" cap="flat">
              <a:noFill/>
              <a:prstDash val="solid"/>
              <a:miter/>
            </a:ln>
            <a:effectLst>
              <a:outerShdw blurRad="152400" dist="76200" dir="2700000" algn="tl" rotWithShape="0">
                <a:schemeClr val="accent2">
                  <a:alpha val="20000"/>
                </a:schemeClr>
              </a:outerShdw>
            </a:effectLst>
          </p:spPr>
          <p:txBody>
            <a:bodyPr wrap="none" lIns="0" tIns="0" rIns="0" bIns="0" rtlCol="0" anchor="ctr">
              <a:noAutofit/>
            </a:bodyPr>
            <a:p>
              <a:pPr algn="ctr"/>
              <a:r>
                <a:rPr lang="en-US" altLang="zh-CN" b="1" dirty="0">
                  <a:solidFill>
                    <a:srgbClr val="FFFFFF"/>
                  </a:solidFill>
                  <a:latin typeface="+mn-ea"/>
                </a:rPr>
                <a:t>04</a:t>
              </a:r>
              <a:endParaRPr lang="en-US" altLang="zh-CN" b="1" dirty="0">
                <a:solidFill>
                  <a:srgbClr val="FFFFFF"/>
                </a:solidFill>
                <a:latin typeface="+mn-ea"/>
              </a:endParaRPr>
            </a:p>
          </p:txBody>
        </p:sp>
        <p:cxnSp>
          <p:nvCxnSpPr>
            <p:cNvPr id="115" name="直接连接符 114"/>
            <p:cNvCxnSpPr/>
            <p:nvPr>
              <p:custDataLst>
                <p:tags r:id="rId6"/>
              </p:custDataLst>
            </p:nvPr>
          </p:nvCxnSpPr>
          <p:spPr>
            <a:xfrm flipH="1">
              <a:off x="11892" y="7066"/>
              <a:ext cx="1247" cy="0"/>
            </a:xfrm>
            <a:prstGeom prst="line">
              <a:avLst/>
            </a:prstGeom>
            <a:ln w="9525">
              <a:gradFill>
                <a:gsLst>
                  <a:gs pos="0">
                    <a:schemeClr val="accent2">
                      <a:alpha val="100000"/>
                    </a:schemeClr>
                  </a:gs>
                  <a:gs pos="100000">
                    <a:schemeClr val="accent2">
                      <a:lumMod val="60000"/>
                      <a:lumOff val="40000"/>
                      <a:alpha val="100000"/>
                    </a:schemeClr>
                  </a:gs>
                </a:gsLst>
                <a:lin ang="0" scaled="0"/>
              </a:gradFill>
              <a:headEnd type="oval"/>
            </a:ln>
          </p:spPr>
          <p:style>
            <a:lnRef idx="1">
              <a:schemeClr val="accent1"/>
            </a:lnRef>
            <a:fillRef idx="0">
              <a:schemeClr val="accent1"/>
            </a:fillRef>
            <a:effectRef idx="0">
              <a:schemeClr val="accent1"/>
            </a:effectRef>
            <a:fontRef idx="minor">
              <a:schemeClr val="tx1"/>
            </a:fontRef>
          </p:style>
        </p:cxnSp>
      </p:grpSp>
      <p:sp>
        <p:nvSpPr>
          <p:cNvPr id="118" name="矩形: 圆角 20"/>
          <p:cNvSpPr/>
          <p:nvPr>
            <p:custDataLst>
              <p:tags r:id="rId7"/>
            </p:custDataLst>
          </p:nvPr>
        </p:nvSpPr>
        <p:spPr>
          <a:xfrm flipH="1">
            <a:off x="5180330" y="3219133"/>
            <a:ext cx="1830838" cy="1830838"/>
          </a:xfrm>
          <a:prstGeom prst="roundRect">
            <a:avLst>
              <a:gd name="adj" fmla="val 17214"/>
            </a:avLst>
          </a:prstGeom>
          <a:gradFill flip="none" rotWithShape="0">
            <a:gsLst>
              <a:gs pos="100000">
                <a:schemeClr val="accent1">
                  <a:lumMod val="20000"/>
                  <a:lumOff val="80000"/>
                  <a:alpha val="20000"/>
                </a:schemeClr>
              </a:gs>
              <a:gs pos="4000">
                <a:schemeClr val="accent1">
                  <a:lumMod val="60000"/>
                  <a:lumOff val="40000"/>
                  <a:alpha val="20000"/>
                </a:schemeClr>
              </a:gs>
            </a:gsLst>
            <a:lin ang="18900000" scaled="0"/>
            <a:tileRect/>
          </a:gradFill>
          <a:ln w="34925">
            <a:gradFill flip="none" rotWithShape="1">
              <a:gsLst>
                <a:gs pos="55000">
                  <a:schemeClr val="accent1">
                    <a:alpha val="0"/>
                  </a:schemeClr>
                </a:gs>
                <a:gs pos="100000">
                  <a:schemeClr val="accent1">
                    <a:alpha val="40000"/>
                  </a:schemeClr>
                </a:gs>
              </a:gsLst>
              <a:lin ang="2700000" scaled="1"/>
              <a:tileRect/>
            </a:gradFill>
          </a:ln>
          <a:effectLst/>
          <a:scene3d>
            <a:camera prst="isometricTopUp"/>
            <a:lightRig rig="threePt" dir="t"/>
          </a:scene3d>
          <a:sp3d prstMaterial="metal">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3" name="矩形: 圆角 26"/>
          <p:cNvSpPr/>
          <p:nvPr>
            <p:custDataLst>
              <p:tags r:id="rId8"/>
            </p:custDataLst>
          </p:nvPr>
        </p:nvSpPr>
        <p:spPr>
          <a:xfrm flipH="1">
            <a:off x="5180330" y="2480628"/>
            <a:ext cx="1830838" cy="1830838"/>
          </a:xfrm>
          <a:prstGeom prst="roundRect">
            <a:avLst>
              <a:gd name="adj" fmla="val 17214"/>
            </a:avLst>
          </a:prstGeom>
          <a:gradFill flip="none" rotWithShape="0">
            <a:gsLst>
              <a:gs pos="100000">
                <a:schemeClr val="accent2">
                  <a:lumMod val="20000"/>
                  <a:lumOff val="80000"/>
                  <a:alpha val="20000"/>
                </a:schemeClr>
              </a:gs>
              <a:gs pos="4000">
                <a:schemeClr val="accent2">
                  <a:lumMod val="60000"/>
                  <a:lumOff val="40000"/>
                  <a:alpha val="20000"/>
                </a:schemeClr>
              </a:gs>
            </a:gsLst>
            <a:lin ang="18900000" scaled="0"/>
            <a:tileRect/>
          </a:gradFill>
          <a:ln w="34925">
            <a:gradFill flip="none" rotWithShape="1">
              <a:gsLst>
                <a:gs pos="55000">
                  <a:schemeClr val="accent2">
                    <a:alpha val="0"/>
                  </a:schemeClr>
                </a:gs>
                <a:gs pos="100000">
                  <a:schemeClr val="accent2">
                    <a:alpha val="40000"/>
                  </a:schemeClr>
                </a:gs>
              </a:gsLst>
              <a:lin ang="2700000" scaled="1"/>
              <a:tileRect/>
            </a:gradFill>
          </a:ln>
          <a:effectLst/>
          <a:scene3d>
            <a:camera prst="isometricTopUp"/>
            <a:lightRig rig="threePt" dir="t"/>
          </a:scene3d>
          <a:sp3d prstMaterial="metal">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grpSp>
        <p:nvGrpSpPr>
          <p:cNvPr id="133" name="组合 132"/>
          <p:cNvGrpSpPr/>
          <p:nvPr>
            <p:custDataLst>
              <p:tags r:id="rId9"/>
            </p:custDataLst>
          </p:nvPr>
        </p:nvGrpSpPr>
        <p:grpSpPr>
          <a:xfrm>
            <a:off x="6997700" y="1991360"/>
            <a:ext cx="1344930" cy="627380"/>
            <a:chOff x="11020" y="4854"/>
            <a:chExt cx="2118" cy="988"/>
          </a:xfrm>
        </p:grpSpPr>
        <p:sp>
          <p:nvSpPr>
            <p:cNvPr id="124" name="Freeform 488"/>
            <p:cNvSpPr/>
            <p:nvPr>
              <p:custDataLst>
                <p:tags r:id="rId10"/>
              </p:custDataLst>
            </p:nvPr>
          </p:nvSpPr>
          <p:spPr>
            <a:xfrm>
              <a:off x="11020" y="4854"/>
              <a:ext cx="866" cy="989"/>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2">
                    <a:lumMod val="60000"/>
                    <a:lumOff val="40000"/>
                    <a:alpha val="100000"/>
                  </a:schemeClr>
                </a:gs>
                <a:gs pos="100000">
                  <a:schemeClr val="accent2">
                    <a:alpha val="100000"/>
                  </a:schemeClr>
                </a:gs>
              </a:gsLst>
              <a:lin ang="2700000" scaled="0"/>
            </a:gradFill>
            <a:ln w="9525" cap="flat">
              <a:noFill/>
              <a:prstDash val="solid"/>
              <a:miter/>
            </a:ln>
            <a:effectLst>
              <a:outerShdw blurRad="152400" dist="76200" dir="2700000" algn="tl" rotWithShape="0">
                <a:schemeClr val="accent2">
                  <a:alpha val="20000"/>
                </a:schemeClr>
              </a:outerShdw>
            </a:effectLst>
          </p:spPr>
          <p:txBody>
            <a:bodyPr wrap="none" lIns="0" tIns="0" rIns="0" bIns="0" rtlCol="0" anchor="ctr">
              <a:noAutofit/>
            </a:bodyPr>
            <a:p>
              <a:pPr algn="ctr"/>
              <a:r>
                <a:rPr lang="en-US" altLang="zh-CN" b="1" dirty="0">
                  <a:solidFill>
                    <a:srgbClr val="FFFFFF"/>
                  </a:solidFill>
                  <a:latin typeface="+mn-ea"/>
                </a:rPr>
                <a:t>02</a:t>
              </a:r>
              <a:endParaRPr lang="en-US" altLang="zh-CN" b="1" dirty="0">
                <a:solidFill>
                  <a:srgbClr val="FFFFFF"/>
                </a:solidFill>
                <a:latin typeface="+mn-ea"/>
              </a:endParaRPr>
            </a:p>
          </p:txBody>
        </p:sp>
        <p:cxnSp>
          <p:nvCxnSpPr>
            <p:cNvPr id="125" name="直接连接符 124"/>
            <p:cNvCxnSpPr/>
            <p:nvPr>
              <p:custDataLst>
                <p:tags r:id="rId11"/>
              </p:custDataLst>
            </p:nvPr>
          </p:nvCxnSpPr>
          <p:spPr>
            <a:xfrm flipH="1">
              <a:off x="11892" y="5353"/>
              <a:ext cx="1247" cy="0"/>
            </a:xfrm>
            <a:prstGeom prst="line">
              <a:avLst/>
            </a:prstGeom>
            <a:ln w="9525">
              <a:gradFill>
                <a:gsLst>
                  <a:gs pos="0">
                    <a:schemeClr val="accent2">
                      <a:alpha val="100000"/>
                    </a:schemeClr>
                  </a:gs>
                  <a:gs pos="100000">
                    <a:schemeClr val="accent2">
                      <a:lumMod val="60000"/>
                      <a:lumOff val="40000"/>
                      <a:alpha val="100000"/>
                    </a:schemeClr>
                  </a:gs>
                </a:gsLst>
                <a:lin ang="0" scaled="0"/>
              </a:gradFill>
              <a:headEnd type="oval"/>
            </a:ln>
          </p:spPr>
          <p:style>
            <a:lnRef idx="1">
              <a:schemeClr val="accent1"/>
            </a:lnRef>
            <a:fillRef idx="0">
              <a:schemeClr val="accent1"/>
            </a:fillRef>
            <a:effectRef idx="0">
              <a:schemeClr val="accent1"/>
            </a:effectRef>
            <a:fontRef idx="minor">
              <a:schemeClr val="tx1"/>
            </a:fontRef>
          </p:style>
        </p:cxnSp>
      </p:grpSp>
      <p:sp>
        <p:nvSpPr>
          <p:cNvPr id="128" name="矩形: 圆角 32"/>
          <p:cNvSpPr/>
          <p:nvPr>
            <p:custDataLst>
              <p:tags r:id="rId12"/>
            </p:custDataLst>
          </p:nvPr>
        </p:nvSpPr>
        <p:spPr>
          <a:xfrm flipH="1">
            <a:off x="5180330" y="1842453"/>
            <a:ext cx="1830838" cy="1830838"/>
          </a:xfrm>
          <a:prstGeom prst="roundRect">
            <a:avLst>
              <a:gd name="adj" fmla="val 17214"/>
            </a:avLst>
          </a:prstGeom>
          <a:gradFill flip="none" rotWithShape="0">
            <a:gsLst>
              <a:gs pos="100000">
                <a:schemeClr val="accent1">
                  <a:lumMod val="20000"/>
                  <a:lumOff val="80000"/>
                  <a:alpha val="20000"/>
                </a:schemeClr>
              </a:gs>
              <a:gs pos="4000">
                <a:schemeClr val="accent1">
                  <a:lumMod val="60000"/>
                  <a:lumOff val="40000"/>
                  <a:alpha val="20000"/>
                </a:schemeClr>
              </a:gs>
            </a:gsLst>
            <a:lin ang="18900000" scaled="0"/>
            <a:tileRect/>
          </a:gradFill>
          <a:ln w="34925">
            <a:gradFill flip="none" rotWithShape="1">
              <a:gsLst>
                <a:gs pos="55000">
                  <a:schemeClr val="accent1">
                    <a:alpha val="0"/>
                  </a:schemeClr>
                </a:gs>
                <a:gs pos="100000">
                  <a:schemeClr val="accent1">
                    <a:alpha val="40000"/>
                  </a:schemeClr>
                </a:gs>
              </a:gsLst>
              <a:lin ang="2700000" scaled="1"/>
              <a:tileRect/>
            </a:gradFill>
          </a:ln>
          <a:effectLst/>
          <a:scene3d>
            <a:camera prst="isometricTopUp"/>
            <a:lightRig rig="threePt" dir="t"/>
          </a:scene3d>
          <a:sp3d prstMaterial="metal">
            <a:extrusionClr>
              <a:schemeClr val="bg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9" name="Freeform 488"/>
          <p:cNvSpPr/>
          <p:nvPr>
            <p:custDataLst>
              <p:tags r:id="rId13"/>
            </p:custDataLst>
          </p:nvPr>
        </p:nvSpPr>
        <p:spPr>
          <a:xfrm>
            <a:off x="4614545" y="2473008"/>
            <a:ext cx="549984" cy="628075"/>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1">
                  <a:lumMod val="60000"/>
                  <a:lumOff val="40000"/>
                  <a:alpha val="100000"/>
                </a:schemeClr>
              </a:gs>
              <a:gs pos="100000">
                <a:schemeClr val="accent1">
                  <a:alpha val="100000"/>
                </a:schemeClr>
              </a:gs>
            </a:gsLst>
            <a:lin ang="2700000" scaled="0"/>
          </a:gradFill>
          <a:ln w="9525" cap="flat">
            <a:noFill/>
            <a:prstDash val="solid"/>
            <a:miter/>
          </a:ln>
          <a:effectLst>
            <a:outerShdw blurRad="152400" dist="76200" dir="2700000" algn="tl" rotWithShape="0">
              <a:schemeClr val="accent1">
                <a:alpha val="20000"/>
              </a:schemeClr>
            </a:outerShdw>
          </a:effectLst>
        </p:spPr>
        <p:txBody>
          <a:bodyPr wrap="none" lIns="0" tIns="0" rIns="0" bIns="0" rtlCol="0" anchor="ctr">
            <a:noAutofit/>
          </a:bodyPr>
          <a:p>
            <a:pPr algn="ctr"/>
            <a:r>
              <a:rPr lang="en-US" altLang="zh-CN" b="1" dirty="0">
                <a:solidFill>
                  <a:srgbClr val="FFFFFF"/>
                </a:solidFill>
                <a:latin typeface="+mn-ea"/>
              </a:rPr>
              <a:t>01</a:t>
            </a:r>
            <a:endParaRPr lang="en-US" altLang="zh-CN" b="1" dirty="0">
              <a:solidFill>
                <a:srgbClr val="FFFFFF"/>
              </a:solidFill>
              <a:latin typeface="+mn-ea"/>
            </a:endParaRPr>
          </a:p>
        </p:txBody>
      </p:sp>
      <p:cxnSp>
        <p:nvCxnSpPr>
          <p:cNvPr id="130" name="直接连接符 129"/>
          <p:cNvCxnSpPr/>
          <p:nvPr>
            <p:custDataLst>
              <p:tags r:id="rId14"/>
            </p:custDataLst>
          </p:nvPr>
        </p:nvCxnSpPr>
        <p:spPr>
          <a:xfrm>
            <a:off x="3822700" y="2786063"/>
            <a:ext cx="792000" cy="0"/>
          </a:xfrm>
          <a:prstGeom prst="line">
            <a:avLst/>
          </a:prstGeom>
          <a:ln w="9525">
            <a:gradFill>
              <a:gsLst>
                <a:gs pos="0">
                  <a:schemeClr val="accent1">
                    <a:alpha val="100000"/>
                  </a:schemeClr>
                </a:gs>
                <a:gs pos="100000">
                  <a:schemeClr val="accent1">
                    <a:lumMod val="60000"/>
                    <a:lumOff val="40000"/>
                    <a:alpha val="100000"/>
                  </a:schemeClr>
                </a:gs>
              </a:gsLst>
              <a:lin ang="0" scaled="0"/>
            </a:gradFill>
            <a:headEnd type="oval"/>
          </a:ln>
        </p:spPr>
        <p:style>
          <a:lnRef idx="1">
            <a:schemeClr val="accent1"/>
          </a:lnRef>
          <a:fillRef idx="0">
            <a:schemeClr val="accent1"/>
          </a:fillRef>
          <a:effectRef idx="0">
            <a:schemeClr val="accent1"/>
          </a:effectRef>
          <a:fontRef idx="minor">
            <a:schemeClr val="tx1"/>
          </a:fontRef>
        </p:style>
      </p:cxnSp>
      <p:sp>
        <p:nvSpPr>
          <p:cNvPr id="132" name="矩形 131"/>
          <p:cNvSpPr/>
          <p:nvPr>
            <p:custDataLst>
              <p:tags r:id="rId15"/>
            </p:custDataLst>
          </p:nvPr>
        </p:nvSpPr>
        <p:spPr>
          <a:xfrm>
            <a:off x="1044575" y="2936240"/>
            <a:ext cx="3415665" cy="2550160"/>
          </a:xfrm>
          <a:prstGeom prst="rect">
            <a:avLst/>
          </a:prstGeom>
          <a:noFill/>
        </p:spPr>
        <p:txBody>
          <a:bodyPr wrap="square" lIns="0" tIns="0" rIns="0" bIns="0" rtlCol="0" anchor="t" anchorCtr="0">
            <a:noAutofit/>
          </a:bodyPr>
          <a:p>
            <a:pPr indent="0" algn="r" fontAlgn="auto">
              <a:lnSpc>
                <a:spcPts val="3000"/>
              </a:lnSpc>
              <a:spcBef>
                <a:spcPct val="0"/>
              </a:spcBef>
              <a:spcAft>
                <a:spcPct val="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检查储液罐内冷却液位是否在最高液位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(MAX)</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和最低液位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(MIN)</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之间，</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r" fontAlgn="auto">
              <a:lnSpc>
                <a:spcPts val="3000"/>
              </a:lnSpc>
              <a:spcBef>
                <a:spcPct val="0"/>
              </a:spcBef>
              <a:spcAft>
                <a:spcPct val="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若液位高于最高值，应排放出多余的冷却液；若液位低于最低值</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需及时确认冷却系统是否存在泄漏，</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若无泄漏应及时添加冷却液</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r" fontAlgn="auto">
              <a:lnSpc>
                <a:spcPts val="3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35" name="组合 134"/>
          <p:cNvGrpSpPr/>
          <p:nvPr>
            <p:custDataLst>
              <p:tags r:id="rId16"/>
            </p:custDataLst>
          </p:nvPr>
        </p:nvGrpSpPr>
        <p:grpSpPr>
          <a:xfrm>
            <a:off x="6997700" y="3408680"/>
            <a:ext cx="1344930" cy="627380"/>
            <a:chOff x="11020" y="4854"/>
            <a:chExt cx="2118" cy="988"/>
          </a:xfrm>
        </p:grpSpPr>
        <p:sp>
          <p:nvSpPr>
            <p:cNvPr id="136" name="Freeform 488"/>
            <p:cNvSpPr/>
            <p:nvPr>
              <p:custDataLst>
                <p:tags r:id="rId17"/>
              </p:custDataLst>
            </p:nvPr>
          </p:nvSpPr>
          <p:spPr>
            <a:xfrm>
              <a:off x="11020" y="4854"/>
              <a:ext cx="866" cy="989"/>
            </a:xfrm>
            <a:custGeom>
              <a:avLst/>
              <a:gdLst>
                <a:gd name="connsiteX0" fmla="*/ 534844 w 1166285"/>
                <a:gd name="connsiteY0" fmla="*/ 11393 h 1315046"/>
                <a:gd name="connsiteX1" fmla="*/ 59701 w 1166285"/>
                <a:gd name="connsiteY1" fmla="*/ 248964 h 1315046"/>
                <a:gd name="connsiteX2" fmla="*/ 0 w 1166285"/>
                <a:gd name="connsiteY2" fmla="*/ 345563 h 1315046"/>
                <a:gd name="connsiteX3" fmla="*/ 0 w 1166285"/>
                <a:gd name="connsiteY3" fmla="*/ 969484 h 1315046"/>
                <a:gd name="connsiteX4" fmla="*/ 59701 w 1166285"/>
                <a:gd name="connsiteY4" fmla="*/ 1066083 h 1315046"/>
                <a:gd name="connsiteX5" fmla="*/ 534844 w 1166285"/>
                <a:gd name="connsiteY5" fmla="*/ 1303654 h 1315046"/>
                <a:gd name="connsiteX6" fmla="*/ 631443 w 1166285"/>
                <a:gd name="connsiteY6" fmla="*/ 1303654 h 1315046"/>
                <a:gd name="connsiteX7" fmla="*/ 1106584 w 1166285"/>
                <a:gd name="connsiteY7" fmla="*/ 1066083 h 1315046"/>
                <a:gd name="connsiteX8" fmla="*/ 1166285 w 1166285"/>
                <a:gd name="connsiteY8" fmla="*/ 969484 h 1315046"/>
                <a:gd name="connsiteX9" fmla="*/ 1166285 w 1166285"/>
                <a:gd name="connsiteY9" fmla="*/ 345562 h 1315046"/>
                <a:gd name="connsiteX10" fmla="*/ 1106584 w 1166285"/>
                <a:gd name="connsiteY10" fmla="*/ 248964 h 1315046"/>
                <a:gd name="connsiteX11" fmla="*/ 631443 w 1166285"/>
                <a:gd name="connsiteY11" fmla="*/ 11393 h 1315046"/>
                <a:gd name="connsiteX12" fmla="*/ 534844 w 1166285"/>
                <a:gd name="connsiteY12" fmla="*/ 11393 h 131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6285" h="1315046">
                  <a:moveTo>
                    <a:pt x="534844" y="11393"/>
                  </a:moveTo>
                  <a:lnTo>
                    <a:pt x="59701" y="248964"/>
                  </a:lnTo>
                  <a:cubicBezTo>
                    <a:pt x="23104" y="267263"/>
                    <a:pt x="0" y="304646"/>
                    <a:pt x="0" y="345563"/>
                  </a:cubicBezTo>
                  <a:lnTo>
                    <a:pt x="0" y="969484"/>
                  </a:lnTo>
                  <a:cubicBezTo>
                    <a:pt x="0" y="1010401"/>
                    <a:pt x="23104" y="1047784"/>
                    <a:pt x="59701" y="1066083"/>
                  </a:cubicBezTo>
                  <a:lnTo>
                    <a:pt x="534844" y="1303654"/>
                  </a:lnTo>
                  <a:cubicBezTo>
                    <a:pt x="565224" y="1318844"/>
                    <a:pt x="601062" y="1318844"/>
                    <a:pt x="631443" y="1303654"/>
                  </a:cubicBezTo>
                  <a:lnTo>
                    <a:pt x="1106584" y="1066083"/>
                  </a:lnTo>
                  <a:cubicBezTo>
                    <a:pt x="1143181" y="1047784"/>
                    <a:pt x="1166285" y="1010401"/>
                    <a:pt x="1166285" y="969484"/>
                  </a:cubicBezTo>
                  <a:lnTo>
                    <a:pt x="1166285" y="345562"/>
                  </a:lnTo>
                  <a:cubicBezTo>
                    <a:pt x="1166285" y="304646"/>
                    <a:pt x="1143181" y="267263"/>
                    <a:pt x="1106584" y="248964"/>
                  </a:cubicBezTo>
                  <a:lnTo>
                    <a:pt x="631443" y="11393"/>
                  </a:lnTo>
                  <a:cubicBezTo>
                    <a:pt x="601062" y="-3797"/>
                    <a:pt x="565224" y="-3797"/>
                    <a:pt x="534844" y="11393"/>
                  </a:cubicBezTo>
                </a:path>
              </a:pathLst>
            </a:custGeom>
            <a:gradFill>
              <a:gsLst>
                <a:gs pos="0">
                  <a:schemeClr val="accent2">
                    <a:lumMod val="60000"/>
                    <a:lumOff val="40000"/>
                    <a:alpha val="100000"/>
                  </a:schemeClr>
                </a:gs>
                <a:gs pos="100000">
                  <a:schemeClr val="accent2">
                    <a:alpha val="100000"/>
                  </a:schemeClr>
                </a:gs>
              </a:gsLst>
              <a:lin ang="2700000" scaled="0"/>
            </a:gradFill>
            <a:ln w="9525" cap="flat">
              <a:noFill/>
              <a:prstDash val="solid"/>
              <a:miter/>
            </a:ln>
            <a:effectLst>
              <a:outerShdw blurRad="152400" dist="76200" dir="2700000" algn="tl" rotWithShape="0">
                <a:schemeClr val="accent2">
                  <a:alpha val="20000"/>
                </a:schemeClr>
              </a:outerShdw>
            </a:effectLst>
          </p:spPr>
          <p:txBody>
            <a:bodyPr wrap="none" lIns="0" tIns="0" rIns="0" bIns="0" rtlCol="0" anchor="ctr">
              <a:noAutofit/>
            </a:bodyPr>
            <a:p>
              <a:pPr algn="ctr"/>
              <a:r>
                <a:rPr lang="en-US" altLang="zh-CN" b="1" dirty="0">
                  <a:solidFill>
                    <a:srgbClr val="FFFFFF"/>
                  </a:solidFill>
                  <a:latin typeface="+mn-ea"/>
                </a:rPr>
                <a:t>03</a:t>
              </a:r>
              <a:endParaRPr lang="en-US" altLang="zh-CN" b="1" dirty="0">
                <a:solidFill>
                  <a:srgbClr val="FFFFFF"/>
                </a:solidFill>
                <a:latin typeface="+mn-ea"/>
              </a:endParaRPr>
            </a:p>
          </p:txBody>
        </p:sp>
        <p:cxnSp>
          <p:nvCxnSpPr>
            <p:cNvPr id="137" name="直接连接符 136"/>
            <p:cNvCxnSpPr/>
            <p:nvPr>
              <p:custDataLst>
                <p:tags r:id="rId18"/>
              </p:custDataLst>
            </p:nvPr>
          </p:nvCxnSpPr>
          <p:spPr>
            <a:xfrm flipH="1">
              <a:off x="11892" y="5353"/>
              <a:ext cx="1247" cy="0"/>
            </a:xfrm>
            <a:prstGeom prst="line">
              <a:avLst/>
            </a:prstGeom>
            <a:ln w="9525">
              <a:gradFill>
                <a:gsLst>
                  <a:gs pos="0">
                    <a:schemeClr val="accent2">
                      <a:alpha val="100000"/>
                    </a:schemeClr>
                  </a:gs>
                  <a:gs pos="100000">
                    <a:schemeClr val="accent2">
                      <a:lumMod val="60000"/>
                      <a:lumOff val="40000"/>
                      <a:alpha val="100000"/>
                    </a:schemeClr>
                  </a:gs>
                </a:gsLst>
                <a:lin ang="0" scaled="0"/>
              </a:gradFill>
              <a:headEnd type="oval"/>
            </a:ln>
          </p:spPr>
          <p:style>
            <a:lnRef idx="1">
              <a:schemeClr val="accent1"/>
            </a:lnRef>
            <a:fillRef idx="0">
              <a:schemeClr val="accent1"/>
            </a:fillRef>
            <a:effectRef idx="0">
              <a:schemeClr val="accent1"/>
            </a:effectRef>
            <a:fontRef idx="minor">
              <a:schemeClr val="tx1"/>
            </a:fontRef>
          </p:style>
        </p:cxnSp>
      </p:grpSp>
      <p:sp>
        <p:nvSpPr>
          <p:cNvPr id="138" name="矩形 137"/>
          <p:cNvSpPr/>
          <p:nvPr>
            <p:custDataLst>
              <p:tags r:id="rId19"/>
            </p:custDataLst>
          </p:nvPr>
        </p:nvSpPr>
        <p:spPr>
          <a:xfrm>
            <a:off x="8537575" y="1440815"/>
            <a:ext cx="2979420" cy="1583690"/>
          </a:xfrm>
          <a:prstGeom prst="rect">
            <a:avLst/>
          </a:prstGeom>
          <a:noFill/>
        </p:spPr>
        <p:txBody>
          <a:bodyPr wrap="square" lIns="0" tIns="0" rIns="0" bIns="0" rtlCol="0" anchor="t" anchorCtr="0">
            <a:noAutofit/>
          </a:bodyPr>
          <a:p>
            <a:pPr indent="0" algn="l" fontAlgn="auto">
              <a:lnSpc>
                <a:spcPts val="3000"/>
              </a:lnSpc>
              <a:spcBef>
                <a:spcPct val="0"/>
              </a:spcBef>
              <a:spcAft>
                <a:spcPct val="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检查电驱冷却系统主要部件：储液罐、水泵、冷却管路、散热器、散热风扇等器件是否有破损、裂纹等现象，</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若有需及时维修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 name="矩形 138"/>
          <p:cNvSpPr/>
          <p:nvPr>
            <p:custDataLst>
              <p:tags r:id="rId20"/>
            </p:custDataLst>
          </p:nvPr>
        </p:nvSpPr>
        <p:spPr>
          <a:xfrm>
            <a:off x="8537575" y="3268345"/>
            <a:ext cx="2979420" cy="1583690"/>
          </a:xfrm>
          <a:prstGeom prst="rect">
            <a:avLst/>
          </a:prstGeom>
          <a:noFill/>
        </p:spPr>
        <p:txBody>
          <a:bodyPr wrap="square" lIns="0" tIns="0" rIns="0" bIns="0" rtlCol="0" anchor="t" anchorCtr="0">
            <a:noAutofit/>
          </a:bodyPr>
          <a:p>
            <a:pPr indent="0" algn="l" fontAlgn="auto">
              <a:lnSpc>
                <a:spcPts val="3000"/>
              </a:lnSpc>
              <a:spcBef>
                <a:spcPct val="0"/>
              </a:spcBef>
              <a:spcAft>
                <a:spcPct val="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检查电驱冷却系统相关电子元件的插接器连接是否可靠，线束是否有破损，</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若有需及时检修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ts val="3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0" name="矩形 139"/>
          <p:cNvSpPr/>
          <p:nvPr>
            <p:custDataLst>
              <p:tags r:id="rId21"/>
            </p:custDataLst>
          </p:nvPr>
        </p:nvSpPr>
        <p:spPr>
          <a:xfrm>
            <a:off x="8537575" y="4803775"/>
            <a:ext cx="2979420" cy="1583690"/>
          </a:xfrm>
          <a:prstGeom prst="rect">
            <a:avLst/>
          </a:prstGeom>
          <a:noFill/>
        </p:spPr>
        <p:txBody>
          <a:bodyPr wrap="square" lIns="0" tIns="0" rIns="0" bIns="0" rtlCol="0" anchor="t" anchorCtr="0">
            <a:noAutofit/>
          </a:bodyPr>
          <a:p>
            <a:pPr indent="0" algn="l" fontAlgn="auto">
              <a:lnSpc>
                <a:spcPts val="3000"/>
              </a:lnSpc>
              <a:spcBef>
                <a:spcPct val="0"/>
              </a:spcBef>
              <a:spcAft>
                <a:spcPct val="0"/>
              </a:spcAft>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检查电驱冷却系统相关冷却管路，查看是否存在裂纹、渗液和漏液等状况，</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若有请及时检修。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lgn="l" fontAlgn="auto">
              <a:lnSpc>
                <a:spcPts val="3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电驱冷却系统就车检测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217995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冷却液检测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矩形 5"/>
          <p:cNvSpPr/>
          <p:nvPr>
            <p:custDataLst>
              <p:tags r:id="rId3"/>
            </p:custDataLst>
          </p:nvPr>
        </p:nvSpPr>
        <p:spPr>
          <a:xfrm>
            <a:off x="1725295" y="3642995"/>
            <a:ext cx="1531620" cy="488315"/>
          </a:xfrm>
          <a:prstGeom prst="rect">
            <a:avLst/>
          </a:prstGeom>
          <a:noFill/>
        </p:spPr>
        <p:txBody>
          <a:bodyPr wrap="square" lIns="0" tIns="0" rIns="0" bIns="0" rtlCol="0" anchor="b">
            <a:noAutofit/>
          </a:bodyPr>
          <a:p>
            <a:pPr>
              <a:spcBef>
                <a:spcPct val="0"/>
              </a:spcBef>
              <a:spcAft>
                <a:spcPct val="0"/>
              </a:spcAft>
            </a:pPr>
            <a:r>
              <a:rPr lang="zh-CN" altLang="en-US" b="1" dirty="0">
                <a:solidFill>
                  <a:schemeClr val="accent1"/>
                </a:solidFill>
                <a:latin typeface="微软雅黑" panose="020B0503020204020204" pitchFamily="34" charset="-122"/>
                <a:ea typeface="微软雅黑" panose="020B0503020204020204" pitchFamily="34" charset="-122"/>
                <a:cs typeface="+mn-ea"/>
              </a:rPr>
              <a:t>（</a:t>
            </a:r>
            <a:r>
              <a:rPr lang="en-US" altLang="zh-CN" b="1" dirty="0">
                <a:solidFill>
                  <a:schemeClr val="accent1"/>
                </a:solidFill>
                <a:latin typeface="微软雅黑" panose="020B0503020204020204" pitchFamily="34" charset="-122"/>
                <a:ea typeface="微软雅黑" panose="020B0503020204020204" pitchFamily="34" charset="-122"/>
                <a:cs typeface="+mn-ea"/>
              </a:rPr>
              <a:t>1</a:t>
            </a:r>
            <a:r>
              <a:rPr lang="zh-CN" altLang="en-US" b="1" dirty="0">
                <a:solidFill>
                  <a:schemeClr val="accent1"/>
                </a:solidFill>
                <a:latin typeface="微软雅黑" panose="020B0503020204020204" pitchFamily="34" charset="-122"/>
                <a:ea typeface="微软雅黑" panose="020B0503020204020204" pitchFamily="34" charset="-122"/>
                <a:cs typeface="+mn-ea"/>
              </a:rPr>
              <a:t>）品质检测</a:t>
            </a:r>
            <a:endParaRPr lang="zh-CN" altLang="en-US" b="1" dirty="0">
              <a:solidFill>
                <a:schemeClr val="accent1"/>
              </a:solidFill>
              <a:latin typeface="微软雅黑" panose="020B0503020204020204" pitchFamily="34" charset="-122"/>
              <a:ea typeface="微软雅黑" panose="020B0503020204020204" pitchFamily="34" charset="-122"/>
              <a:cs typeface="+mn-ea"/>
            </a:endParaRPr>
          </a:p>
        </p:txBody>
      </p:sp>
      <p:sp>
        <p:nvSpPr>
          <p:cNvPr id="26" name="圆角矩形 19"/>
          <p:cNvSpPr/>
          <p:nvPr>
            <p:custDataLst>
              <p:tags r:id="rId4"/>
            </p:custDataLst>
          </p:nvPr>
        </p:nvSpPr>
        <p:spPr>
          <a:xfrm rot="5400000">
            <a:off x="1143953" y="3787458"/>
            <a:ext cx="434186" cy="43878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27" name="燕尾形 20"/>
          <p:cNvSpPr/>
          <p:nvPr>
            <p:custDataLst>
              <p:tags r:id="rId5"/>
            </p:custDataLst>
          </p:nvPr>
        </p:nvSpPr>
        <p:spPr>
          <a:xfrm>
            <a:off x="1303973" y="3922713"/>
            <a:ext cx="113748" cy="169218"/>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
        <p:nvSpPr>
          <p:cNvPr id="16" name="圆角矩形 19"/>
          <p:cNvSpPr/>
          <p:nvPr>
            <p:custDataLst>
              <p:tags r:id="rId6"/>
            </p:custDataLst>
          </p:nvPr>
        </p:nvSpPr>
        <p:spPr>
          <a:xfrm rot="5400000">
            <a:off x="4723765" y="2238375"/>
            <a:ext cx="434340" cy="438785"/>
          </a:xfrm>
          <a:prstGeom prst="roundRect">
            <a:avLst>
              <a:gd name="adj" fmla="val 0"/>
            </a:avLst>
          </a:prstGeom>
          <a:gradFill flip="none" rotWithShape="1">
            <a:gsLst>
              <a:gs pos="100000">
                <a:schemeClr val="accent1">
                  <a:alpha val="100000"/>
                </a:schemeClr>
              </a:gs>
              <a:gs pos="0">
                <a:schemeClr val="accent1">
                  <a:lumMod val="70000"/>
                  <a:lumOff val="30000"/>
                  <a:alpha val="100000"/>
                </a:schemeClr>
              </a:gs>
            </a:gsLst>
            <a:lin ang="13200000" scaled="0"/>
            <a:tileRect/>
          </a:gradFill>
          <a:ln>
            <a:noFill/>
          </a:ln>
          <a:effectLst>
            <a:outerShdw blurRad="203200" dist="76200" dir="8100000" algn="tr" rotWithShape="0">
              <a:schemeClr val="accent1">
                <a:lumMod val="75000"/>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0" tIns="0" rIns="0" bIns="0" numCol="1" spcCol="0" rtlCol="0" fromWordArt="0" anchor="ctr" anchorCtr="0" forceAA="0" compatLnSpc="1">
            <a:noAutofit/>
          </a:bodyPr>
          <a:p>
            <a:pPr algn="ctr"/>
            <a:endParaRPr lang="zh-CN" altLang="en-US" sz="2400" b="1" spc="300">
              <a:solidFill>
                <a:schemeClr val="lt1">
                  <a:lumMod val="100000"/>
                </a:schemeClr>
              </a:solidFill>
              <a:latin typeface="+mj-ea"/>
              <a:ea typeface="+mj-ea"/>
            </a:endParaRPr>
          </a:p>
        </p:txBody>
      </p:sp>
      <p:sp>
        <p:nvSpPr>
          <p:cNvPr id="17" name="燕尾形 20"/>
          <p:cNvSpPr/>
          <p:nvPr>
            <p:custDataLst>
              <p:tags r:id="rId7"/>
            </p:custDataLst>
          </p:nvPr>
        </p:nvSpPr>
        <p:spPr>
          <a:xfrm>
            <a:off x="4883785" y="2373630"/>
            <a:ext cx="113665" cy="168910"/>
          </a:xfrm>
          <a:prstGeom prst="chevron">
            <a:avLst>
              <a:gd name="adj" fmla="val 64013"/>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p>
            <a:pPr algn="ctr"/>
            <a:endParaRPr lang="zh-CN" altLang="en-US">
              <a:solidFill>
                <a:schemeClr val="bg2"/>
              </a:solidFill>
            </a:endParaRPr>
          </a:p>
        </p:txBody>
      </p:sp>
      <p:sp>
        <p:nvSpPr>
          <p:cNvPr id="21" name="矩形 20"/>
          <p:cNvSpPr/>
          <p:nvPr>
            <p:custDataLst>
              <p:tags r:id="rId8"/>
            </p:custDataLst>
          </p:nvPr>
        </p:nvSpPr>
        <p:spPr>
          <a:xfrm>
            <a:off x="5345430" y="2118360"/>
            <a:ext cx="1531620" cy="488315"/>
          </a:xfrm>
          <a:prstGeom prst="rect">
            <a:avLst/>
          </a:prstGeom>
          <a:noFill/>
        </p:spPr>
        <p:txBody>
          <a:bodyPr wrap="square" lIns="0" tIns="0" rIns="0" bIns="0" rtlCol="0" anchor="b">
            <a:noAutofit/>
          </a:bodyPr>
          <a:p>
            <a:pPr>
              <a:spcBef>
                <a:spcPct val="0"/>
              </a:spcBef>
              <a:spcAft>
                <a:spcPct val="0"/>
              </a:spcAft>
            </a:pPr>
            <a:r>
              <a:rPr lang="zh-CN" b="1" dirty="0">
                <a:solidFill>
                  <a:schemeClr val="accent1"/>
                </a:solidFill>
                <a:latin typeface="微软雅黑" panose="020B0503020204020204" pitchFamily="34" charset="-122"/>
                <a:ea typeface="微软雅黑" panose="020B0503020204020204" pitchFamily="34" charset="-122"/>
                <a:cs typeface="+mn-ea"/>
              </a:rPr>
              <a:t>（</a:t>
            </a:r>
            <a:r>
              <a:rPr lang="en-US" altLang="zh-CN" b="1" dirty="0">
                <a:solidFill>
                  <a:schemeClr val="accent1"/>
                </a:solidFill>
                <a:latin typeface="微软雅黑" panose="020B0503020204020204" pitchFamily="34" charset="-122"/>
                <a:ea typeface="微软雅黑" panose="020B0503020204020204" pitchFamily="34" charset="-122"/>
                <a:cs typeface="+mn-ea"/>
              </a:rPr>
              <a:t>2</a:t>
            </a:r>
            <a:r>
              <a:rPr lang="zh-CN" b="1" dirty="0">
                <a:solidFill>
                  <a:schemeClr val="accent1"/>
                </a:solidFill>
                <a:latin typeface="微软雅黑" panose="020B0503020204020204" pitchFamily="34" charset="-122"/>
                <a:ea typeface="微软雅黑" panose="020B0503020204020204" pitchFamily="34" charset="-122"/>
                <a:cs typeface="+mn-ea"/>
              </a:rPr>
              <a:t>）</a:t>
            </a:r>
            <a:r>
              <a:rPr lang="zh-CN" altLang="en-US" b="1" dirty="0">
                <a:solidFill>
                  <a:schemeClr val="accent1"/>
                </a:solidFill>
                <a:latin typeface="微软雅黑" panose="020B0503020204020204" pitchFamily="34" charset="-122"/>
                <a:ea typeface="微软雅黑" panose="020B0503020204020204" pitchFamily="34" charset="-122"/>
                <a:cs typeface="+mn-ea"/>
              </a:rPr>
              <a:t>冰点</a:t>
            </a:r>
            <a:r>
              <a:rPr lang="zh-CN" altLang="en-US" b="1" dirty="0">
                <a:solidFill>
                  <a:schemeClr val="accent1"/>
                </a:solidFill>
                <a:latin typeface="微软雅黑" panose="020B0503020204020204" pitchFamily="34" charset="-122"/>
                <a:ea typeface="微软雅黑" panose="020B0503020204020204" pitchFamily="34" charset="-122"/>
                <a:cs typeface="+mn-ea"/>
              </a:rPr>
              <a:t>检测</a:t>
            </a:r>
            <a:endParaRPr lang="zh-CN" altLang="en-US" b="1" dirty="0">
              <a:solidFill>
                <a:schemeClr val="accent1"/>
              </a:solidFill>
              <a:latin typeface="微软雅黑" panose="020B0503020204020204" pitchFamily="34" charset="-122"/>
              <a:ea typeface="微软雅黑" panose="020B0503020204020204" pitchFamily="34" charset="-122"/>
              <a:cs typeface="+mn-ea"/>
            </a:endParaRPr>
          </a:p>
        </p:txBody>
      </p:sp>
      <p:sp>
        <p:nvSpPr>
          <p:cNvPr id="28" name="文本框 27"/>
          <p:cNvSpPr txBox="1"/>
          <p:nvPr>
            <p:custDataLst>
              <p:tags r:id="rId9"/>
            </p:custDataLst>
          </p:nvPr>
        </p:nvSpPr>
        <p:spPr>
          <a:xfrm>
            <a:off x="5199380" y="2783205"/>
            <a:ext cx="171005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冰点检测仪校准</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custDataLst>
              <p:tags r:id="rId10"/>
            </p:custDataLst>
          </p:nvPr>
        </p:nvSpPr>
        <p:spPr>
          <a:xfrm>
            <a:off x="7833360" y="2783205"/>
            <a:ext cx="171005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测量冷却液冰点</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1"/>
          <a:stretch>
            <a:fillRect/>
          </a:stretch>
        </p:blipFill>
        <p:spPr>
          <a:xfrm>
            <a:off x="5883275" y="3420110"/>
            <a:ext cx="3336290" cy="2423795"/>
          </a:xfrm>
          <a:prstGeom prst="rect">
            <a:avLst/>
          </a:prstGeom>
        </p:spPr>
      </p:pic>
      <p:sp>
        <p:nvSpPr>
          <p:cNvPr id="38" name="矩形 37"/>
          <p:cNvSpPr/>
          <p:nvPr>
            <p:custDataLst>
              <p:tags r:id="rId12"/>
            </p:custDataLst>
          </p:nvPr>
        </p:nvSpPr>
        <p:spPr>
          <a:xfrm>
            <a:off x="1163320" y="3529965"/>
            <a:ext cx="2579370" cy="93789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9" name="矩形 38"/>
          <p:cNvSpPr/>
          <p:nvPr>
            <p:custDataLst>
              <p:tags r:id="rId13"/>
            </p:custDataLst>
          </p:nvPr>
        </p:nvSpPr>
        <p:spPr>
          <a:xfrm>
            <a:off x="4721860" y="1988820"/>
            <a:ext cx="5774690" cy="408114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5967730" y="1633855"/>
            <a:ext cx="5361940" cy="409956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3"/>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电驱冷却系统就车检测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217995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密封性检测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4"/>
            </p:custDataLst>
          </p:nvPr>
        </p:nvSpPr>
        <p:spPr>
          <a:xfrm>
            <a:off x="6210300" y="2200275"/>
            <a:ext cx="4876165" cy="3415030"/>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在确保车辆处于冷车状态后，拆卸储液罐盖，检查冷却液液位，不满时需将其加满；从测试套装中，选择与车型匹配的适配器，并安装到储液罐口上；连接打气泵至适配器上，并给冷却系统打压，观察压力表的指针，直到指针指到维修资料要求的规范值，并保持一定时间；观察指示表的压力显示，并根据压力变化判定冷却系统是否有泄漏，正常情况下压力应保持不变</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若指示表上的压力值在规定时间内下降，则说明冷却系统存在泄漏情况，</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需及时检修。</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5"/>
            </p:custDataLst>
          </p:nvPr>
        </p:nvSpPr>
        <p:spPr>
          <a:xfrm>
            <a:off x="1163320" y="3258185"/>
            <a:ext cx="4217670"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检查冷却系统循环回路是否有冷却液泄漏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除了通过用眼观察，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还可以用压力检测方法进行更有效的检测。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p:cNvSpPr/>
          <p:nvPr/>
        </p:nvSpPr>
        <p:spPr>
          <a:xfrm>
            <a:off x="6275070" y="2058035"/>
            <a:ext cx="1249045" cy="106045"/>
          </a:xfrm>
          <a:prstGeom prst="rect">
            <a:avLst/>
          </a:prstGeom>
          <a:solidFill>
            <a:schemeClr val="accent1">
              <a:alpha val="28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文本框 4"/>
          <p:cNvSpPr txBox="1"/>
          <p:nvPr>
            <p:custDataLst>
              <p:tags r:id="rId6"/>
            </p:custDataLst>
          </p:nvPr>
        </p:nvSpPr>
        <p:spPr>
          <a:xfrm>
            <a:off x="6223635" y="1765300"/>
            <a:ext cx="138049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具体</a:t>
            </a:r>
            <a:r>
              <a:rPr lang="zh-CN" altLang="en-US" sz="2000" b="1">
                <a:solidFill>
                  <a:schemeClr val="accent1"/>
                </a:solidFill>
                <a:latin typeface="微软雅黑" panose="020B0503020204020204" pitchFamily="34" charset="-122"/>
                <a:ea typeface="微软雅黑" panose="020B0503020204020204" pitchFamily="34" charset="-122"/>
              </a:rPr>
              <a:t>办法：</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矩形 76"/>
          <p:cNvSpPr/>
          <p:nvPr>
            <p:custDataLst>
              <p:tags r:id="rId1"/>
            </p:custDataLst>
          </p:nvPr>
        </p:nvSpPr>
        <p:spPr>
          <a:xfrm>
            <a:off x="2294255" y="5503545"/>
            <a:ext cx="270764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6" name="矩形 75"/>
          <p:cNvSpPr/>
          <p:nvPr>
            <p:custDataLst>
              <p:tags r:id="rId2"/>
            </p:custDataLst>
          </p:nvPr>
        </p:nvSpPr>
        <p:spPr>
          <a:xfrm>
            <a:off x="1644015" y="3755390"/>
            <a:ext cx="335788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3" name="矩形 62"/>
          <p:cNvSpPr/>
          <p:nvPr>
            <p:custDataLst>
              <p:tags r:id="rId3"/>
            </p:custDataLst>
          </p:nvPr>
        </p:nvSpPr>
        <p:spPr>
          <a:xfrm>
            <a:off x="9052560" y="3718560"/>
            <a:ext cx="2100580" cy="33528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4" name="矩形 63"/>
          <p:cNvSpPr/>
          <p:nvPr>
            <p:custDataLst>
              <p:tags r:id="rId4"/>
            </p:custDataLst>
          </p:nvPr>
        </p:nvSpPr>
        <p:spPr>
          <a:xfrm>
            <a:off x="9052560" y="3145790"/>
            <a:ext cx="2100580" cy="33528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5"/>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6"/>
            </p:custDataLst>
          </p:nvPr>
        </p:nvSpPr>
        <p:spPr>
          <a:xfrm>
            <a:off x="1035685" y="2033270"/>
            <a:ext cx="315404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电驱冷却系统电路检测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217995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电动水泵电路检测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4" name="文本框 3"/>
          <p:cNvSpPr txBox="1"/>
          <p:nvPr>
            <p:custDataLst>
              <p:tags r:id="rId7"/>
            </p:custDataLst>
          </p:nvPr>
        </p:nvSpPr>
        <p:spPr>
          <a:xfrm>
            <a:off x="1697990" y="3718560"/>
            <a:ext cx="3262630" cy="460375"/>
          </a:xfrm>
          <a:prstGeom prst="rect">
            <a:avLst/>
          </a:prstGeom>
        </p:spPr>
        <p:txBody>
          <a:bodyPr wrap="square">
            <a:sp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高低速挡</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级调速风扇电路检测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矩形 42"/>
          <p:cNvSpPr/>
          <p:nvPr>
            <p:custDataLst>
              <p:tags r:id="rId8"/>
            </p:custDataLst>
          </p:nvPr>
        </p:nvSpPr>
        <p:spPr>
          <a:xfrm>
            <a:off x="6066790" y="2559685"/>
            <a:ext cx="2461895"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custDataLst>
              <p:tags r:id="rId9"/>
            </p:custDataLst>
          </p:nvPr>
        </p:nvSpPr>
        <p:spPr>
          <a:xfrm>
            <a:off x="6597650" y="2512060"/>
            <a:ext cx="159448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电源电路检测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custDataLst>
              <p:tags r:id="rId10"/>
            </p:custDataLst>
          </p:nvPr>
        </p:nvSpPr>
        <p:spPr>
          <a:xfrm>
            <a:off x="6066790" y="3439160"/>
            <a:ext cx="2461895"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11"/>
            </p:custDataLst>
          </p:nvPr>
        </p:nvSpPr>
        <p:spPr>
          <a:xfrm>
            <a:off x="6617970" y="3388360"/>
            <a:ext cx="140525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控制电路检测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12"/>
            </p:custDataLst>
          </p:nvPr>
        </p:nvSpPr>
        <p:spPr>
          <a:xfrm>
            <a:off x="9284335" y="3040380"/>
            <a:ext cx="1664970"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继电器静态检测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3"/>
            </p:custDataLst>
          </p:nvPr>
        </p:nvSpPr>
        <p:spPr>
          <a:xfrm>
            <a:off x="9297035" y="3612515"/>
            <a:ext cx="1652270"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继电器动态检测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6066790" y="4216400"/>
            <a:ext cx="2461260" cy="501650"/>
            <a:chOff x="9554" y="6737"/>
            <a:chExt cx="3876" cy="790"/>
          </a:xfrm>
        </p:grpSpPr>
        <p:sp>
          <p:nvSpPr>
            <p:cNvPr id="46" name="矩形 45"/>
            <p:cNvSpPr/>
            <p:nvPr>
              <p:custDataLst>
                <p:tags r:id="rId14"/>
              </p:custDataLst>
            </p:nvPr>
          </p:nvSpPr>
          <p:spPr>
            <a:xfrm>
              <a:off x="9554" y="6801"/>
              <a:ext cx="3877" cy="726"/>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custDataLst>
                <p:tags r:id="rId15"/>
              </p:custDataLst>
            </p:nvPr>
          </p:nvSpPr>
          <p:spPr>
            <a:xfrm>
              <a:off x="10596" y="6737"/>
              <a:ext cx="2096" cy="72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电源线检测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066790" y="5059045"/>
            <a:ext cx="2461260" cy="493395"/>
            <a:chOff x="9554" y="7834"/>
            <a:chExt cx="3876" cy="777"/>
          </a:xfrm>
        </p:grpSpPr>
        <p:sp>
          <p:nvSpPr>
            <p:cNvPr id="47" name="矩形 46"/>
            <p:cNvSpPr/>
            <p:nvPr>
              <p:custDataLst>
                <p:tags r:id="rId16"/>
              </p:custDataLst>
            </p:nvPr>
          </p:nvSpPr>
          <p:spPr>
            <a:xfrm>
              <a:off x="9554" y="7885"/>
              <a:ext cx="3877" cy="726"/>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4" name="文本框 13"/>
            <p:cNvSpPr txBox="1"/>
            <p:nvPr>
              <p:custDataLst>
                <p:tags r:id="rId17"/>
              </p:custDataLst>
            </p:nvPr>
          </p:nvSpPr>
          <p:spPr>
            <a:xfrm>
              <a:off x="10590" y="7834"/>
              <a:ext cx="2111" cy="72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搭铁线检测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6" name="文本框 15"/>
          <p:cNvSpPr txBox="1"/>
          <p:nvPr>
            <p:custDataLst>
              <p:tags r:id="rId18"/>
            </p:custDataLst>
          </p:nvPr>
        </p:nvSpPr>
        <p:spPr>
          <a:xfrm>
            <a:off x="2409190" y="5465445"/>
            <a:ext cx="2230120" cy="460375"/>
          </a:xfrm>
          <a:prstGeom prst="rect">
            <a:avLst/>
          </a:prstGeom>
        </p:spPr>
        <p:txBody>
          <a:bodyPr wrap="square">
            <a:sp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(2)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电动水泵电阻检测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5354320" y="2767330"/>
            <a:ext cx="0" cy="2560955"/>
          </a:xfrm>
          <a:prstGeom prst="line">
            <a:avLst/>
          </a:prstGeom>
        </p:spPr>
        <p:style>
          <a:lnRef idx="2">
            <a:schemeClr val="accent1"/>
          </a:lnRef>
          <a:fillRef idx="0">
            <a:srgbClr val="FFFFFF"/>
          </a:fillRef>
          <a:effectRef idx="0">
            <a:srgbClr val="FFFFFF"/>
          </a:effectRef>
          <a:fontRef idx="minor">
            <a:schemeClr val="tx1"/>
          </a:fontRef>
        </p:style>
      </p:cxnSp>
      <p:cxnSp>
        <p:nvCxnSpPr>
          <p:cNvPr id="54" name="直接箭头连接符 53"/>
          <p:cNvCxnSpPr/>
          <p:nvPr/>
        </p:nvCxnSpPr>
        <p:spPr>
          <a:xfrm>
            <a:off x="5344160" y="2777490"/>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5" name="直接箭头连接符 54"/>
          <p:cNvCxnSpPr/>
          <p:nvPr/>
        </p:nvCxnSpPr>
        <p:spPr>
          <a:xfrm>
            <a:off x="5344160" y="3632835"/>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6" name="直接箭头连接符 55"/>
          <p:cNvCxnSpPr/>
          <p:nvPr/>
        </p:nvCxnSpPr>
        <p:spPr>
          <a:xfrm>
            <a:off x="5344160" y="4488180"/>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7" name="直接箭头连接符 56"/>
          <p:cNvCxnSpPr/>
          <p:nvPr/>
        </p:nvCxnSpPr>
        <p:spPr>
          <a:xfrm>
            <a:off x="5344160" y="5329555"/>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8" name="直接连接符 57"/>
          <p:cNvCxnSpPr/>
          <p:nvPr/>
        </p:nvCxnSpPr>
        <p:spPr>
          <a:xfrm>
            <a:off x="5011420" y="3973830"/>
            <a:ext cx="333375" cy="0"/>
          </a:xfrm>
          <a:prstGeom prst="line">
            <a:avLst/>
          </a:prstGeom>
        </p:spPr>
        <p:style>
          <a:lnRef idx="2">
            <a:schemeClr val="accent1"/>
          </a:lnRef>
          <a:fillRef idx="0">
            <a:srgbClr val="FFFFFF"/>
          </a:fillRef>
          <a:effectRef idx="0">
            <a:srgbClr val="FFFFFF"/>
          </a:effectRef>
          <a:fontRef idx="minor">
            <a:schemeClr val="tx1"/>
          </a:fontRef>
        </p:style>
      </p:cxnSp>
      <p:cxnSp>
        <p:nvCxnSpPr>
          <p:cNvPr id="66" name="直接连接符 65"/>
          <p:cNvCxnSpPr>
            <a:stCxn id="10" idx="3"/>
          </p:cNvCxnSpPr>
          <p:nvPr/>
        </p:nvCxnSpPr>
        <p:spPr>
          <a:xfrm>
            <a:off x="8528685" y="3669665"/>
            <a:ext cx="243205" cy="0"/>
          </a:xfrm>
          <a:prstGeom prst="line">
            <a:avLst/>
          </a:prstGeom>
        </p:spPr>
        <p:style>
          <a:lnRef idx="2">
            <a:schemeClr val="accent1"/>
          </a:lnRef>
          <a:fillRef idx="0">
            <a:srgbClr val="FFFFFF"/>
          </a:fillRef>
          <a:effectRef idx="0">
            <a:srgbClr val="FFFFFF"/>
          </a:effectRef>
          <a:fontRef idx="minor">
            <a:schemeClr val="tx1"/>
          </a:fontRef>
        </p:style>
      </p:cxnSp>
      <p:cxnSp>
        <p:nvCxnSpPr>
          <p:cNvPr id="70" name="直接箭头连接符 69"/>
          <p:cNvCxnSpPr/>
          <p:nvPr/>
        </p:nvCxnSpPr>
        <p:spPr>
          <a:xfrm>
            <a:off x="8801100" y="3375660"/>
            <a:ext cx="249555" cy="6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1" name="直接箭头连接符 70"/>
          <p:cNvCxnSpPr/>
          <p:nvPr/>
        </p:nvCxnSpPr>
        <p:spPr>
          <a:xfrm>
            <a:off x="8801100" y="3900170"/>
            <a:ext cx="249555" cy="6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2" name="直接连接符 71"/>
          <p:cNvCxnSpPr/>
          <p:nvPr/>
        </p:nvCxnSpPr>
        <p:spPr>
          <a:xfrm>
            <a:off x="8799195" y="3364230"/>
            <a:ext cx="0" cy="54991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2"/>
            </p:custDataLst>
          </p:nvPr>
        </p:nvSpPr>
        <p:spPr>
          <a:xfrm>
            <a:off x="1035685" y="2033270"/>
            <a:ext cx="40366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sym typeface="+mn-ea"/>
              </a:rPr>
              <a:t>电驱冷却系统电路检测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236220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电动风扇电路检测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custDataLst>
              <p:tags r:id="rId3"/>
            </p:custDataLst>
          </p:nvPr>
        </p:nvSpPr>
        <p:spPr>
          <a:xfrm>
            <a:off x="1163320" y="3258185"/>
            <a:ext cx="325310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车辆上常用的电动风扇有两种：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高低速档</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级调速风扇和无级调速风扇。</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矩形 76"/>
          <p:cNvSpPr/>
          <p:nvPr>
            <p:custDataLst>
              <p:tags r:id="rId4"/>
            </p:custDataLst>
          </p:nvPr>
        </p:nvSpPr>
        <p:spPr>
          <a:xfrm>
            <a:off x="4726305" y="4286250"/>
            <a:ext cx="330327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6" name="矩形 75"/>
          <p:cNvSpPr/>
          <p:nvPr>
            <p:custDataLst>
              <p:tags r:id="rId5"/>
            </p:custDataLst>
          </p:nvPr>
        </p:nvSpPr>
        <p:spPr>
          <a:xfrm>
            <a:off x="4671695" y="2688590"/>
            <a:ext cx="335788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custDataLst>
              <p:tags r:id="rId6"/>
            </p:custDataLst>
          </p:nvPr>
        </p:nvSpPr>
        <p:spPr>
          <a:xfrm>
            <a:off x="4725670" y="2651760"/>
            <a:ext cx="3262630" cy="460375"/>
          </a:xfrm>
          <a:prstGeom prst="rect">
            <a:avLst/>
          </a:prstGeom>
        </p:spPr>
        <p:txBody>
          <a:bodyPr wrap="square">
            <a:sp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高低速挡</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2</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级调速风扇电路检测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矩形 42"/>
          <p:cNvSpPr/>
          <p:nvPr>
            <p:custDataLst>
              <p:tags r:id="rId7"/>
            </p:custDataLst>
          </p:nvPr>
        </p:nvSpPr>
        <p:spPr>
          <a:xfrm>
            <a:off x="9094470" y="2175510"/>
            <a:ext cx="210312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custDataLst>
              <p:tags r:id="rId8"/>
            </p:custDataLst>
          </p:nvPr>
        </p:nvSpPr>
        <p:spPr>
          <a:xfrm>
            <a:off x="9450070" y="2127885"/>
            <a:ext cx="159448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电源电路检测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矩形 10"/>
          <p:cNvSpPr/>
          <p:nvPr>
            <p:custDataLst>
              <p:tags r:id="rId9"/>
            </p:custDataLst>
          </p:nvPr>
        </p:nvSpPr>
        <p:spPr>
          <a:xfrm>
            <a:off x="9094470" y="2959100"/>
            <a:ext cx="210312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custDataLst>
              <p:tags r:id="rId10"/>
            </p:custDataLst>
          </p:nvPr>
        </p:nvSpPr>
        <p:spPr>
          <a:xfrm>
            <a:off x="9447530" y="2908300"/>
            <a:ext cx="140525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控制电路检测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文本框 15"/>
          <p:cNvSpPr txBox="1"/>
          <p:nvPr>
            <p:custDataLst>
              <p:tags r:id="rId11"/>
            </p:custDataLst>
          </p:nvPr>
        </p:nvSpPr>
        <p:spPr>
          <a:xfrm>
            <a:off x="5074920" y="4248150"/>
            <a:ext cx="2551430" cy="460375"/>
          </a:xfrm>
          <a:prstGeom prst="rect">
            <a:avLst/>
          </a:prstGeom>
        </p:spPr>
        <p:txBody>
          <a:bodyPr wrap="square">
            <a:sp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(2)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无级调速风扇电路检测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53" name="直接连接符 52"/>
          <p:cNvCxnSpPr/>
          <p:nvPr/>
        </p:nvCxnSpPr>
        <p:spPr>
          <a:xfrm>
            <a:off x="8384540" y="2381885"/>
            <a:ext cx="0" cy="817245"/>
          </a:xfrm>
          <a:prstGeom prst="line">
            <a:avLst/>
          </a:prstGeom>
        </p:spPr>
        <p:style>
          <a:lnRef idx="2">
            <a:schemeClr val="accent1"/>
          </a:lnRef>
          <a:fillRef idx="0">
            <a:srgbClr val="FFFFFF"/>
          </a:fillRef>
          <a:effectRef idx="0">
            <a:srgbClr val="FFFFFF"/>
          </a:effectRef>
          <a:fontRef idx="minor">
            <a:schemeClr val="tx1"/>
          </a:fontRef>
        </p:style>
      </p:cxnSp>
      <p:cxnSp>
        <p:nvCxnSpPr>
          <p:cNvPr id="54" name="直接箭头连接符 53"/>
          <p:cNvCxnSpPr/>
          <p:nvPr/>
        </p:nvCxnSpPr>
        <p:spPr>
          <a:xfrm>
            <a:off x="8371840" y="2393315"/>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7" name="直接箭头连接符 56"/>
          <p:cNvCxnSpPr/>
          <p:nvPr/>
        </p:nvCxnSpPr>
        <p:spPr>
          <a:xfrm>
            <a:off x="8371840" y="3205480"/>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8" name="直接连接符 57"/>
          <p:cNvCxnSpPr/>
          <p:nvPr/>
        </p:nvCxnSpPr>
        <p:spPr>
          <a:xfrm>
            <a:off x="8039100" y="2907030"/>
            <a:ext cx="333375" cy="0"/>
          </a:xfrm>
          <a:prstGeom prst="line">
            <a:avLst/>
          </a:prstGeom>
        </p:spPr>
        <p:style>
          <a:lnRef idx="2">
            <a:schemeClr val="accent1"/>
          </a:lnRef>
          <a:fillRef idx="0">
            <a:srgbClr val="FFFFFF"/>
          </a:fillRef>
          <a:effectRef idx="0">
            <a:srgbClr val="FFFFFF"/>
          </a:effectRef>
          <a:fontRef idx="minor">
            <a:schemeClr val="tx1"/>
          </a:fontRef>
        </p:style>
      </p:cxnSp>
      <p:sp>
        <p:nvSpPr>
          <p:cNvPr id="78" name="矩形 77"/>
          <p:cNvSpPr/>
          <p:nvPr>
            <p:custDataLst>
              <p:tags r:id="rId12"/>
            </p:custDataLst>
          </p:nvPr>
        </p:nvSpPr>
        <p:spPr>
          <a:xfrm>
            <a:off x="9094470" y="3783965"/>
            <a:ext cx="210312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9" name="文本框 78"/>
          <p:cNvSpPr txBox="1"/>
          <p:nvPr>
            <p:custDataLst>
              <p:tags r:id="rId13"/>
            </p:custDataLst>
          </p:nvPr>
        </p:nvSpPr>
        <p:spPr>
          <a:xfrm>
            <a:off x="9450070" y="3736340"/>
            <a:ext cx="159448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电源电路检测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0" name="矩形 79"/>
          <p:cNvSpPr/>
          <p:nvPr>
            <p:custDataLst>
              <p:tags r:id="rId14"/>
            </p:custDataLst>
          </p:nvPr>
        </p:nvSpPr>
        <p:spPr>
          <a:xfrm>
            <a:off x="9094470" y="4515485"/>
            <a:ext cx="2103120" cy="461010"/>
          </a:xfrm>
          <a:prstGeom prst="rect">
            <a:avLst/>
          </a:prstGeom>
          <a:solidFill>
            <a:srgbClr val="8AEEBE">
              <a:alpha val="10000"/>
            </a:srgbClr>
          </a:solid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1" name="文本框 80"/>
          <p:cNvSpPr txBox="1"/>
          <p:nvPr>
            <p:custDataLst>
              <p:tags r:id="rId15"/>
            </p:custDataLst>
          </p:nvPr>
        </p:nvSpPr>
        <p:spPr>
          <a:xfrm>
            <a:off x="9447530" y="4464685"/>
            <a:ext cx="1405255" cy="460375"/>
          </a:xfrm>
          <a:prstGeom prst="rect">
            <a:avLst/>
          </a:prstGeom>
        </p:spPr>
        <p:txBody>
          <a:bodyPr wrap="square">
            <a:sp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控制电路检测</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82" name="直接连接符 81"/>
          <p:cNvCxnSpPr/>
          <p:nvPr/>
        </p:nvCxnSpPr>
        <p:spPr>
          <a:xfrm>
            <a:off x="8384540" y="3990340"/>
            <a:ext cx="0" cy="765175"/>
          </a:xfrm>
          <a:prstGeom prst="line">
            <a:avLst/>
          </a:prstGeom>
        </p:spPr>
        <p:style>
          <a:lnRef idx="2">
            <a:schemeClr val="accent1"/>
          </a:lnRef>
          <a:fillRef idx="0">
            <a:srgbClr val="FFFFFF"/>
          </a:fillRef>
          <a:effectRef idx="0">
            <a:srgbClr val="FFFFFF"/>
          </a:effectRef>
          <a:fontRef idx="minor">
            <a:schemeClr val="tx1"/>
          </a:fontRef>
        </p:style>
      </p:cxnSp>
      <p:cxnSp>
        <p:nvCxnSpPr>
          <p:cNvPr id="83" name="直接箭头连接符 82"/>
          <p:cNvCxnSpPr/>
          <p:nvPr/>
        </p:nvCxnSpPr>
        <p:spPr>
          <a:xfrm>
            <a:off x="8371840" y="4001770"/>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84" name="直接箭头连接符 83"/>
          <p:cNvCxnSpPr/>
          <p:nvPr/>
        </p:nvCxnSpPr>
        <p:spPr>
          <a:xfrm>
            <a:off x="8371840" y="4759325"/>
            <a:ext cx="722630" cy="127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85" name="直接连接符 84"/>
          <p:cNvCxnSpPr/>
          <p:nvPr/>
        </p:nvCxnSpPr>
        <p:spPr>
          <a:xfrm>
            <a:off x="8039100" y="4515485"/>
            <a:ext cx="333375"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圆角矩形 45"/>
          <p:cNvSpPr/>
          <p:nvPr>
            <p:custDataLst>
              <p:tags r:id="rId1"/>
            </p:custDataLst>
          </p:nvPr>
        </p:nvSpPr>
        <p:spPr>
          <a:xfrm>
            <a:off x="8411845" y="3747770"/>
            <a:ext cx="2891790" cy="2188845"/>
          </a:xfrm>
          <a:prstGeom prst="roundRect">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0" name="圆角矩形 39"/>
          <p:cNvSpPr/>
          <p:nvPr>
            <p:custDataLst>
              <p:tags r:id="rId2"/>
            </p:custDataLst>
          </p:nvPr>
        </p:nvSpPr>
        <p:spPr>
          <a:xfrm>
            <a:off x="3902075" y="3747770"/>
            <a:ext cx="4214495" cy="2188845"/>
          </a:xfrm>
          <a:prstGeom prst="roundRect">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9" name="圆角矩形 38"/>
          <p:cNvSpPr/>
          <p:nvPr>
            <p:custDataLst>
              <p:tags r:id="rId3"/>
            </p:custDataLst>
          </p:nvPr>
        </p:nvSpPr>
        <p:spPr>
          <a:xfrm>
            <a:off x="662305" y="3747770"/>
            <a:ext cx="2891790" cy="2188845"/>
          </a:xfrm>
          <a:prstGeom prst="roundRect">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4"/>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custDataLst>
              <p:tags r:id="rId5"/>
            </p:custDataLst>
          </p:nvPr>
        </p:nvSpPr>
        <p:spPr>
          <a:xfrm>
            <a:off x="1035685" y="2033270"/>
            <a:ext cx="46843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电驱冷却系统主要部件的拆装与检测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163320" y="2735580"/>
            <a:ext cx="256476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电动水泵拆装与检测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custDataLst>
              <p:tags r:id="rId6"/>
            </p:custDataLst>
          </p:nvPr>
        </p:nvSpPr>
        <p:spPr>
          <a:xfrm>
            <a:off x="789940" y="4125595"/>
            <a:ext cx="2696845" cy="1684655"/>
          </a:xfrm>
          <a:prstGeom prst="rect">
            <a:avLst/>
          </a:prstGeom>
          <a:noFill/>
        </p:spPr>
        <p:txBody>
          <a:bodyPr wrap="square" rtlCol="0" anchor="t">
            <a:noAutofit/>
          </a:bodyPr>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①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拆卸电动水泵前，</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确认冷却液已排空。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②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找到电动水泵，</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按照维修手册规范拆下电动水泵。</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33" name="圆角矩形 32"/>
          <p:cNvSpPr/>
          <p:nvPr>
            <p:custDataLst>
              <p:tags r:id="rId7"/>
            </p:custDataLst>
          </p:nvPr>
        </p:nvSpPr>
        <p:spPr>
          <a:xfrm>
            <a:off x="1268730" y="3549650"/>
            <a:ext cx="1790700" cy="43180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5" name="圆角矩形 34"/>
          <p:cNvSpPr/>
          <p:nvPr>
            <p:custDataLst>
              <p:tags r:id="rId8"/>
            </p:custDataLst>
          </p:nvPr>
        </p:nvSpPr>
        <p:spPr>
          <a:xfrm>
            <a:off x="8942070" y="3549650"/>
            <a:ext cx="1790700" cy="43180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文本框 35"/>
          <p:cNvSpPr txBox="1"/>
          <p:nvPr>
            <p:custDataLst>
              <p:tags r:id="rId9"/>
            </p:custDataLst>
          </p:nvPr>
        </p:nvSpPr>
        <p:spPr>
          <a:xfrm>
            <a:off x="1427480" y="3490595"/>
            <a:ext cx="1631950" cy="460375"/>
          </a:xfrm>
          <a:prstGeom prst="rect">
            <a:avLst/>
          </a:prstGeom>
          <a:noFill/>
        </p:spPr>
        <p:txBody>
          <a:bodyPr wrap="square" rtlCol="0" anchor="t">
            <a:spAutoFit/>
          </a:bodyPr>
          <a:p>
            <a:pPr>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ea"/>
              </a:rPr>
              <a:t>电动水泵拆卸</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ea"/>
            </a:endParaRPr>
          </a:p>
        </p:txBody>
      </p:sp>
      <p:grpSp>
        <p:nvGrpSpPr>
          <p:cNvPr id="48" name="组合 47"/>
          <p:cNvGrpSpPr/>
          <p:nvPr>
            <p:custDataLst>
              <p:tags r:id="rId10"/>
            </p:custDataLst>
          </p:nvPr>
        </p:nvGrpSpPr>
        <p:grpSpPr>
          <a:xfrm>
            <a:off x="5071110" y="3462020"/>
            <a:ext cx="1853565" cy="499745"/>
            <a:chOff x="7424" y="5452"/>
            <a:chExt cx="2919" cy="787"/>
          </a:xfrm>
        </p:grpSpPr>
        <p:sp>
          <p:nvSpPr>
            <p:cNvPr id="34" name="圆角矩形 33"/>
            <p:cNvSpPr/>
            <p:nvPr>
              <p:custDataLst>
                <p:tags r:id="rId11"/>
              </p:custDataLst>
            </p:nvPr>
          </p:nvSpPr>
          <p:spPr>
            <a:xfrm>
              <a:off x="7424" y="5559"/>
              <a:ext cx="2820" cy="680"/>
            </a:xfrm>
            <a:prstGeom prst="roundRect">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7" name="文本框 36"/>
            <p:cNvSpPr txBox="1"/>
            <p:nvPr>
              <p:custDataLst>
                <p:tags r:id="rId12"/>
              </p:custDataLst>
            </p:nvPr>
          </p:nvSpPr>
          <p:spPr>
            <a:xfrm>
              <a:off x="7773" y="5452"/>
              <a:ext cx="2570" cy="725"/>
            </a:xfrm>
            <a:prstGeom prst="rect">
              <a:avLst/>
            </a:prstGeom>
            <a:noFill/>
          </p:spPr>
          <p:txBody>
            <a:bodyPr wrap="square" rtlCol="0" anchor="t">
              <a:spAutoFit/>
            </a:bodyPr>
            <a:p>
              <a:pPr>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ea"/>
                </a:rPr>
                <a:t>电动水泵检测</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ea"/>
              </a:endParaRPr>
            </a:p>
          </p:txBody>
        </p:sp>
      </p:grpSp>
      <p:sp>
        <p:nvSpPr>
          <p:cNvPr id="38" name="文本框 37"/>
          <p:cNvSpPr txBox="1"/>
          <p:nvPr>
            <p:custDataLst>
              <p:tags r:id="rId13"/>
            </p:custDataLst>
          </p:nvPr>
        </p:nvSpPr>
        <p:spPr>
          <a:xfrm>
            <a:off x="9157970" y="3481070"/>
            <a:ext cx="1631950" cy="460375"/>
          </a:xfrm>
          <a:prstGeom prst="rect">
            <a:avLst/>
          </a:prstGeom>
          <a:noFill/>
        </p:spPr>
        <p:txBody>
          <a:bodyPr wrap="square" rtlCol="0" anchor="t">
            <a:spAutoFit/>
          </a:bodyPr>
          <a:p>
            <a:pPr>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ea"/>
              </a:rPr>
              <a:t>电动水泵安装</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ea"/>
            </a:endParaRPr>
          </a:p>
        </p:txBody>
      </p:sp>
      <p:sp>
        <p:nvSpPr>
          <p:cNvPr id="41" name="文本框 40"/>
          <p:cNvSpPr txBox="1"/>
          <p:nvPr>
            <p:custDataLst>
              <p:tags r:id="rId14"/>
            </p:custDataLst>
          </p:nvPr>
        </p:nvSpPr>
        <p:spPr>
          <a:xfrm>
            <a:off x="4029710" y="4125595"/>
            <a:ext cx="3906520" cy="2446655"/>
          </a:xfrm>
          <a:prstGeom prst="rect">
            <a:avLst/>
          </a:prstGeom>
          <a:noFill/>
        </p:spPr>
        <p:txBody>
          <a:bodyPr wrap="square" rtlCol="0" anchor="t">
            <a:noAutofit/>
          </a:bodyPr>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①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目视检查电动水泵外观有无变形、破损</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若出现以上情况，</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需更换新的电动水泵。</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②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使用万用表检测电动水泵插接器两端子的电阻，</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标准值应该符合维修手册标准值。</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
        <p:nvSpPr>
          <p:cNvPr id="47" name="文本框 46"/>
          <p:cNvSpPr txBox="1"/>
          <p:nvPr>
            <p:custDataLst>
              <p:tags r:id="rId15"/>
            </p:custDataLst>
          </p:nvPr>
        </p:nvSpPr>
        <p:spPr>
          <a:xfrm>
            <a:off x="8592185" y="4125595"/>
            <a:ext cx="2696845" cy="1684655"/>
          </a:xfrm>
          <a:prstGeom prst="rect">
            <a:avLst/>
          </a:prstGeom>
          <a:noFill/>
        </p:spPr>
        <p:txBody>
          <a:bodyPr wrap="square" rtlCol="0" anchor="t">
            <a:noAutofit/>
          </a:bodyPr>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①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按照与拆卸相反的方向安装电动水泵。</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②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安装好电动水泵后</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需按规范加注冷却液。</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custDataLst>
              <p:tags r:id="rId1"/>
            </p:custDataLst>
          </p:nvPr>
        </p:nvSpPr>
        <p:spPr>
          <a:xfrm>
            <a:off x="6859905" y="3747770"/>
            <a:ext cx="2891790" cy="1915160"/>
          </a:xfrm>
          <a:prstGeom prst="roundRect">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典型电驱冷却系统组成与检修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1965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1163320" y="2735580"/>
            <a:ext cx="267843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散热器总成拆装与检测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custDataLst>
              <p:tags r:id="rId3"/>
            </p:custDataLst>
          </p:nvPr>
        </p:nvSpPr>
        <p:spPr>
          <a:xfrm>
            <a:off x="1035685" y="2033270"/>
            <a:ext cx="468439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电驱冷却系统主要部件的拆装与检测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9" name="圆角矩形 38"/>
          <p:cNvSpPr/>
          <p:nvPr>
            <p:custDataLst>
              <p:tags r:id="rId4"/>
            </p:custDataLst>
          </p:nvPr>
        </p:nvSpPr>
        <p:spPr>
          <a:xfrm>
            <a:off x="1716405" y="3747770"/>
            <a:ext cx="4796155" cy="1915160"/>
          </a:xfrm>
          <a:prstGeom prst="roundRect">
            <a:avLst/>
          </a:prstGeom>
          <a:noFill/>
          <a:ln>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8" name="文本框 27"/>
          <p:cNvSpPr txBox="1"/>
          <p:nvPr>
            <p:custDataLst>
              <p:tags r:id="rId5"/>
            </p:custDataLst>
          </p:nvPr>
        </p:nvSpPr>
        <p:spPr>
          <a:xfrm>
            <a:off x="1993265" y="4125595"/>
            <a:ext cx="4591050" cy="1323340"/>
          </a:xfrm>
          <a:prstGeom prst="rect">
            <a:avLst/>
          </a:prstGeom>
          <a:noFill/>
        </p:spPr>
        <p:txBody>
          <a:bodyPr wrap="square" rtlCol="0" anchor="t">
            <a:noAutofit/>
          </a:bodyPr>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①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拆卸散热器总成前</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确认冷却液已排空。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②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按照维修手册规范拆卸散热器附件。</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③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按照维修手册规范拆卸散热器总成。</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grpSp>
        <p:nvGrpSpPr>
          <p:cNvPr id="12" name="组合 11"/>
          <p:cNvGrpSpPr/>
          <p:nvPr/>
        </p:nvGrpSpPr>
        <p:grpSpPr>
          <a:xfrm>
            <a:off x="3244215" y="3490595"/>
            <a:ext cx="1790700" cy="490855"/>
            <a:chOff x="1998" y="5497"/>
            <a:chExt cx="2820" cy="773"/>
          </a:xfrm>
        </p:grpSpPr>
        <p:sp>
          <p:nvSpPr>
            <p:cNvPr id="33" name="圆角矩形 32"/>
            <p:cNvSpPr/>
            <p:nvPr>
              <p:custDataLst>
                <p:tags r:id="rId6"/>
              </p:custDataLst>
            </p:nvPr>
          </p:nvSpPr>
          <p:spPr>
            <a:xfrm>
              <a:off x="1998" y="5590"/>
              <a:ext cx="2820" cy="680"/>
            </a:xfrm>
            <a:prstGeom prst="round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6" name="文本框 35"/>
            <p:cNvSpPr txBox="1"/>
            <p:nvPr>
              <p:custDataLst>
                <p:tags r:id="rId7"/>
              </p:custDataLst>
            </p:nvPr>
          </p:nvSpPr>
          <p:spPr>
            <a:xfrm>
              <a:off x="2248" y="5497"/>
              <a:ext cx="2570" cy="725"/>
            </a:xfrm>
            <a:prstGeom prst="rect">
              <a:avLst/>
            </a:prstGeom>
            <a:noFill/>
          </p:spPr>
          <p:txBody>
            <a:bodyPr wrap="square" rtlCol="0" anchor="t">
              <a:spAutoFit/>
            </a:bodyPr>
            <a:p>
              <a:pPr>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ea"/>
                </a:rPr>
                <a:t>散热器总成拆卸</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ea"/>
              </a:endParaRPr>
            </a:p>
          </p:txBody>
        </p:sp>
      </p:grpSp>
      <p:grpSp>
        <p:nvGrpSpPr>
          <p:cNvPr id="48" name="组合 47"/>
          <p:cNvGrpSpPr/>
          <p:nvPr>
            <p:custDataLst>
              <p:tags r:id="rId8"/>
            </p:custDataLst>
          </p:nvPr>
        </p:nvGrpSpPr>
        <p:grpSpPr>
          <a:xfrm>
            <a:off x="7373620" y="3462020"/>
            <a:ext cx="1853565" cy="499745"/>
            <a:chOff x="7424" y="5452"/>
            <a:chExt cx="2919" cy="787"/>
          </a:xfrm>
        </p:grpSpPr>
        <p:sp>
          <p:nvSpPr>
            <p:cNvPr id="34" name="圆角矩形 33"/>
            <p:cNvSpPr/>
            <p:nvPr>
              <p:custDataLst>
                <p:tags r:id="rId9"/>
              </p:custDataLst>
            </p:nvPr>
          </p:nvSpPr>
          <p:spPr>
            <a:xfrm>
              <a:off x="7424" y="5559"/>
              <a:ext cx="2820" cy="680"/>
            </a:xfrm>
            <a:prstGeom prst="roundRect">
              <a:avLst/>
            </a:prstGeom>
            <a:solidFill>
              <a:schemeClr val="accent4">
                <a:lumMod val="60000"/>
                <a:lumOff val="4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7" name="文本框 36"/>
            <p:cNvSpPr txBox="1"/>
            <p:nvPr>
              <p:custDataLst>
                <p:tags r:id="rId10"/>
              </p:custDataLst>
            </p:nvPr>
          </p:nvSpPr>
          <p:spPr>
            <a:xfrm>
              <a:off x="7773" y="5452"/>
              <a:ext cx="2570" cy="725"/>
            </a:xfrm>
            <a:prstGeom prst="rect">
              <a:avLst/>
            </a:prstGeom>
            <a:noFill/>
          </p:spPr>
          <p:txBody>
            <a:bodyPr wrap="square" rtlCol="0" anchor="t">
              <a:spAutoFit/>
            </a:bodyPr>
            <a:p>
              <a:pPr>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ea"/>
                </a:rPr>
                <a:t>电动水泵检测</a:t>
              </a:r>
              <a:endParaRPr lang="zh-CN" altLang="en-US" sz="1600" b="1" dirty="0">
                <a:solidFill>
                  <a:schemeClr val="bg1"/>
                </a:solidFill>
                <a:latin typeface="微软雅黑" panose="020B0503020204020204" pitchFamily="34" charset="-122"/>
                <a:ea typeface="微软雅黑" panose="020B0503020204020204" pitchFamily="34" charset="-122"/>
                <a:cs typeface="+mn-ea"/>
                <a:sym typeface="+mn-ea"/>
              </a:endParaRPr>
            </a:p>
          </p:txBody>
        </p:sp>
      </p:grpSp>
      <p:sp>
        <p:nvSpPr>
          <p:cNvPr id="41" name="文本框 40"/>
          <p:cNvSpPr txBox="1"/>
          <p:nvPr>
            <p:custDataLst>
              <p:tags r:id="rId11"/>
            </p:custDataLst>
          </p:nvPr>
        </p:nvSpPr>
        <p:spPr>
          <a:xfrm>
            <a:off x="7036435" y="4125595"/>
            <a:ext cx="2538730" cy="932815"/>
          </a:xfrm>
          <a:prstGeom prst="rect">
            <a:avLst/>
          </a:prstGeom>
          <a:noFill/>
        </p:spPr>
        <p:txBody>
          <a:bodyPr wrap="square" rtlCol="0" anchor="t">
            <a:noAutofit/>
          </a:bodyPr>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①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冷却风扇拆卸与检查。</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a:p>
            <a:pPr>
              <a:lnSpc>
                <a:spcPct val="150000"/>
              </a:lnSpc>
              <a:spcBef>
                <a:spcPct val="0"/>
              </a:spcBef>
              <a:spcAft>
                <a:spcPct val="0"/>
              </a:spcAft>
            </a:pPr>
            <a:r>
              <a:rPr lang="en-US"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②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rPr>
              <a:t>散热器检查。</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二、电驱冷却系统的类型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09740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自然冷却</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520950"/>
            <a:ext cx="4518025" cy="216852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自然冷却是依靠驱动电机铁心自身的热传导散去驱动电机产生的热量的。热量通过封闭的机壳表面传递给周围介质，其散热面积为机壳的表面。为增加散热面积，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机壳表面可加冷却筋。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6184265" y="2274570"/>
            <a:ext cx="4591050" cy="295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二、电驱冷却系统的类型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09740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风冷却</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520950"/>
            <a:ext cx="9338945"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风冷却也称为空气冷却，</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由这种方式冷却的驱动电机适用于低速车、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A00</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级车及混合动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力</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(48V)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车型。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323340" y="3658235"/>
            <a:ext cx="8936355" cy="138366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风冷可以分为</a:t>
            </a:r>
            <a:r>
              <a:rPr lang="zh-CN" altLang="en-US" sz="2000" b="1">
                <a:solidFill>
                  <a:schemeClr val="accent1"/>
                </a:solidFill>
                <a:latin typeface="微软雅黑" panose="020B0503020204020204" pitchFamily="34" charset="-122"/>
                <a:ea typeface="微软雅黑" panose="020B0503020204020204" pitchFamily="34" charset="-122"/>
                <a:sym typeface="+mn-ea"/>
              </a:rPr>
              <a:t>自然风冷和强制风冷</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。自然风冷具有结构简单、制造成本低的优点，但其散热效率低、冷却效果不佳。强制风冷的散热效果比自然风冷好，但由于风扇的增加使得电机体积增大，不利于整车布置。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二、电驱冷却系统的类型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09740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液体冷却</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520950"/>
            <a:ext cx="9338945" cy="96837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液体冷却是目前新能源汽车驱动电机应用最广泛的冷却散热方式。液体冷却根据冷却</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介质不同，可分为</a:t>
            </a:r>
            <a:r>
              <a:rPr lang="zh-CN" altLang="en-US" sz="2000" b="1">
                <a:solidFill>
                  <a:schemeClr val="accent1"/>
                </a:solidFill>
                <a:latin typeface="微软雅黑" panose="020B0503020204020204" pitchFamily="34" charset="-122"/>
                <a:ea typeface="微软雅黑" panose="020B0503020204020204" pitchFamily="34" charset="-122"/>
              </a:rPr>
              <a:t>水冷</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sz="2000" b="1">
                <a:solidFill>
                  <a:schemeClr val="accent1"/>
                </a:solidFill>
                <a:latin typeface="微软雅黑" panose="020B0503020204020204" pitchFamily="34" charset="-122"/>
                <a:ea typeface="微软雅黑" panose="020B0503020204020204" pitchFamily="34" charset="-122"/>
              </a:rPr>
              <a:t>油冷</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两种方式。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1323340" y="3609340"/>
            <a:ext cx="4692650" cy="2649220"/>
          </a:xfrm>
          <a:prstGeom prst="rect">
            <a:avLst/>
          </a:prstGeom>
        </p:spPr>
      </p:pic>
      <p:pic>
        <p:nvPicPr>
          <p:cNvPr id="4" name="图片 3"/>
          <p:cNvPicPr>
            <a:picLocks noChangeAspect="1"/>
          </p:cNvPicPr>
          <p:nvPr/>
        </p:nvPicPr>
        <p:blipFill>
          <a:blip r:embed="rId3"/>
          <a:stretch>
            <a:fillRect/>
          </a:stretch>
        </p:blipFill>
        <p:spPr>
          <a:xfrm>
            <a:off x="6681470" y="3775710"/>
            <a:ext cx="4210050" cy="2482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nvSpPr>
        <p:spPr>
          <a:xfrm>
            <a:off x="1177925" y="2389505"/>
            <a:ext cx="3836035" cy="133794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纯电动汽车的电驱冷却系统通常采用水冷式冷却系统，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这里介绍水冷式电驱冷却系统组成。</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100955" y="2376805"/>
            <a:ext cx="5712460" cy="3012440"/>
          </a:xfrm>
          <a:prstGeom prst="rect">
            <a:avLst/>
          </a:prstGeom>
        </p:spPr>
      </p:pic>
      <p:sp>
        <p:nvSpPr>
          <p:cNvPr id="6" name="文本框 5"/>
          <p:cNvSpPr txBox="1"/>
          <p:nvPr/>
        </p:nvSpPr>
        <p:spPr>
          <a:xfrm>
            <a:off x="1177925" y="3936365"/>
            <a:ext cx="3770630" cy="147637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水冷式电驱冷却系统主要由</a:t>
            </a:r>
            <a:r>
              <a:rPr lang="zh-CN" altLang="en-US" sz="2000" b="1">
                <a:solidFill>
                  <a:schemeClr val="accent1"/>
                </a:solidFill>
                <a:latin typeface="微软雅黑" panose="020B0503020204020204" pitchFamily="34" charset="-122"/>
                <a:ea typeface="微软雅黑" panose="020B0503020204020204" pitchFamily="34" charset="-122"/>
                <a:sym typeface="+mn-ea"/>
              </a:rPr>
              <a:t>电动水泵、散热器、电动风扇、储液罐和驱动电机内冷却管路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505710"/>
            <a:ext cx="205676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电动水泵</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3095625"/>
            <a:ext cx="4058285"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电动水泵的功用是对冷却液加压，保证其在冷却系统中循环流动。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537200" y="2054860"/>
            <a:ext cx="5020945" cy="2620645"/>
          </a:xfrm>
          <a:prstGeom prst="rect">
            <a:avLst/>
          </a:prstGeom>
        </p:spPr>
      </p:pic>
      <p:sp>
        <p:nvSpPr>
          <p:cNvPr id="6" name="文本框 5"/>
          <p:cNvSpPr txBox="1"/>
          <p:nvPr/>
        </p:nvSpPr>
        <p:spPr>
          <a:xfrm>
            <a:off x="1553210" y="4848225"/>
            <a:ext cx="8043545" cy="55308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水泵是整个冷却系统唯一的动力元件，</a:t>
            </a:r>
            <a:r>
              <a:rPr lang="zh-CN" altLang="en-US" sz="2000" b="1">
                <a:solidFill>
                  <a:schemeClr val="accent1"/>
                </a:solidFill>
                <a:latin typeface="微软雅黑" panose="020B0503020204020204" pitchFamily="34" charset="-122"/>
                <a:ea typeface="微软雅黑" panose="020B0503020204020204" pitchFamily="34" charset="-122"/>
                <a:sym typeface="+mn-ea"/>
              </a:rPr>
              <a:t>负责为冷却液的循环提供机械能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custDataLst>
              <p:tags r:id="rId3"/>
            </p:custDataLst>
          </p:nvPr>
        </p:nvSpPr>
        <p:spPr>
          <a:xfrm>
            <a:off x="1438275" y="4848225"/>
            <a:ext cx="9120505" cy="66992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381543" y="712835"/>
            <a:ext cx="681037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5005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电驱冷却系统基本组成与原理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78585"/>
            <a:ext cx="328041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三、电驱冷却系统的组成</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272540" y="2228215"/>
            <a:ext cx="313182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散热器</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323340" y="2626995"/>
            <a:ext cx="4154805" cy="1753235"/>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散热器主要由左储水室、右储水室、散热器翼片、散热器芯、进水管接口、出水管接口、放水螺栓以及溢流管接口等部件组成。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536700" y="4995545"/>
            <a:ext cx="9648825" cy="55308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散热器的作用是</a:t>
            </a:r>
            <a:r>
              <a:rPr lang="zh-CN" altLang="en-US" sz="2000" b="1">
                <a:solidFill>
                  <a:schemeClr val="accent1"/>
                </a:solidFill>
                <a:latin typeface="微软雅黑" panose="020B0503020204020204" pitchFamily="34" charset="-122"/>
                <a:ea typeface="微软雅黑" panose="020B0503020204020204" pitchFamily="34" charset="-122"/>
                <a:sym typeface="+mn-ea"/>
              </a:rPr>
              <a:t>将冷却液在水管中所吸收的热量散发至外界大气，</a:t>
            </a:r>
            <a:r>
              <a:rPr lang="zh-CN" altLang="en-US" sz="2000" b="1">
                <a:solidFill>
                  <a:schemeClr val="accent1"/>
                </a:solidFill>
                <a:latin typeface="微软雅黑" panose="020B0503020204020204" pitchFamily="34" charset="-122"/>
                <a:ea typeface="微软雅黑" panose="020B0503020204020204" pitchFamily="34" charset="-122"/>
                <a:sym typeface="+mn-ea"/>
              </a:rPr>
              <a:t>使冷却液温度下降</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4" name="图片 3"/>
          <p:cNvPicPr>
            <a:picLocks noChangeAspect="1"/>
          </p:cNvPicPr>
          <p:nvPr/>
        </p:nvPicPr>
        <p:blipFill>
          <a:blip r:embed="rId2"/>
          <a:stretch>
            <a:fillRect/>
          </a:stretch>
        </p:blipFill>
        <p:spPr>
          <a:xfrm>
            <a:off x="5923915" y="1885315"/>
            <a:ext cx="4725035" cy="2872740"/>
          </a:xfrm>
          <a:prstGeom prst="rect">
            <a:avLst/>
          </a:prstGeom>
        </p:spPr>
      </p:pic>
      <p:sp>
        <p:nvSpPr>
          <p:cNvPr id="10" name="矩形 9"/>
          <p:cNvSpPr/>
          <p:nvPr>
            <p:custDataLst>
              <p:tags r:id="rId3"/>
            </p:custDataLst>
          </p:nvPr>
        </p:nvSpPr>
        <p:spPr>
          <a:xfrm>
            <a:off x="1438275" y="4995545"/>
            <a:ext cx="9747250" cy="66992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0.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2.xml><?xml version="1.0" encoding="utf-8"?>
<p:tagLst xmlns:p="http://schemas.openxmlformats.org/presentationml/2006/main">
  <p:tag name="KSO_WM_DIAGRAM_VIRTUALLY_FRAME" val="{&quot;height&quot;:262.5,&quot;left&quot;:100.2,&quot;top&quot;:171.45,&quot;width&quot;:739.35}"/>
</p:tagLst>
</file>

<file path=ppt/tags/tag10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4.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5.xml><?xml version="1.0" encoding="utf-8"?>
<p:tagLst xmlns:p="http://schemas.openxmlformats.org/presentationml/2006/main">
  <p:tag name="KSO_WM_DIAGRAM_VIRTUALLY_FRAME" val="{&quot;height&quot;:262.5,&quot;left&quot;:100.2,&quot;top&quot;:171.45,&quot;width&quot;:739.35}"/>
</p:tagLst>
</file>

<file path=ppt/tags/tag106.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09.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11.xml><?xml version="1.0" encoding="utf-8"?>
<p:tagLst xmlns:p="http://schemas.openxmlformats.org/presentationml/2006/main">
  <p:tag name="KSO_WM_DIAGRAM_VIRTUALLY_FRAME" val="{&quot;height&quot;:262.5,&quot;left&quot;:100.2,&quot;top&quot;:171.45,&quot;width&quot;:739.35}"/>
</p:tagLst>
</file>

<file path=ppt/tags/tag112.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4.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5.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6.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19.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0.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1.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2.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5.xml><?xml version="1.0" encoding="utf-8"?>
<p:tagLst xmlns:p="http://schemas.openxmlformats.org/presentationml/2006/main">
  <p:tag name="KSO_WM_DIAGRAM_VIRTUALLY_FRAME" val="{&quot;height&quot;:262.5,&quot;left&quot;:100.2,&quot;top&quot;:171.45,&quot;width&quot;:739.35}"/>
</p:tagLst>
</file>

<file path=ppt/tags/tag126.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29.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0.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1.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2.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3.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4.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5.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6.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139.xml><?xml version="1.0" encoding="utf-8"?>
<p:tagLst xmlns:p="http://schemas.openxmlformats.org/presentationml/2006/main">
  <p:tag name="KSO_WM_DIAGRAM_VIRTUALLY_FRAME" val="{&quot;height&quot;:244.9,&quot;left&quot;:52.15,&quot;top&quot;:272.6,&quot;width&quot;:867.3}"/>
</p:tagLst>
</file>

<file path=ppt/tags/tag1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40.xml><?xml version="1.0" encoding="utf-8"?>
<p:tagLst xmlns:p="http://schemas.openxmlformats.org/presentationml/2006/main">
  <p:tag name="KSO_WM_DIAGRAM_VIRTUALLY_FRAME" val="{&quot;height&quot;:244.9,&quot;left&quot;:52.15,&quot;top&quot;:272.6,&quot;width&quot;:867.3}"/>
</p:tagLst>
</file>

<file path=ppt/tags/tag141.xml><?xml version="1.0" encoding="utf-8"?>
<p:tagLst xmlns:p="http://schemas.openxmlformats.org/presentationml/2006/main">
  <p:tag name="KSO_WM_DIAGRAM_VIRTUALLY_FRAME" val="{&quot;height&quot;:244.9,&quot;left&quot;:52.15,&quot;top&quot;:272.6,&quot;width&quot;:867.3}"/>
</p:tagLst>
</file>

<file path=ppt/tags/tag14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43.xml><?xml version="1.0" encoding="utf-8"?>
<p:tagLst xmlns:p="http://schemas.openxmlformats.org/presentationml/2006/main">
  <p:tag name="KSO_WM_DIAGRAM_VIRTUALLY_FRAME" val="{&quot;height&quot;:262.5,&quot;left&quot;:100.2,&quot;top&quot;:171.45,&quot;width&quot;:739.35}"/>
</p:tagLst>
</file>

<file path=ppt/tags/tag144.xml><?xml version="1.0" encoding="utf-8"?>
<p:tagLst xmlns:p="http://schemas.openxmlformats.org/presentationml/2006/main">
  <p:tag name="KSO_WM_DIAGRAM_VIRTUALLY_FRAME" val="{&quot;height&quot;:244.9,&quot;left&quot;:52.15,&quot;top&quot;:272.6,&quot;width&quot;:867.3}"/>
</p:tagLst>
</file>

<file path=ppt/tags/tag145.xml><?xml version="1.0" encoding="utf-8"?>
<p:tagLst xmlns:p="http://schemas.openxmlformats.org/presentationml/2006/main">
  <p:tag name="KSO_WM_DIAGRAM_VIRTUALLY_FRAME" val="{&quot;height&quot;:244.9,&quot;left&quot;:52.15,&quot;top&quot;:272.6,&quot;width&quot;:867.3}"/>
</p:tagLst>
</file>

<file path=ppt/tags/tag146.xml><?xml version="1.0" encoding="utf-8"?>
<p:tagLst xmlns:p="http://schemas.openxmlformats.org/presentationml/2006/main">
  <p:tag name="KSO_WM_DIAGRAM_VIRTUALLY_FRAME" val="{&quot;height&quot;:244.9,&quot;left&quot;:52.15,&quot;top&quot;:272.6,&quot;width&quot;:867.3}"/>
</p:tagLst>
</file>

<file path=ppt/tags/tag147.xml><?xml version="1.0" encoding="utf-8"?>
<p:tagLst xmlns:p="http://schemas.openxmlformats.org/presentationml/2006/main">
  <p:tag name="KSO_WM_DIAGRAM_VIRTUALLY_FRAME" val="{&quot;height&quot;:244.9,&quot;left&quot;:52.15,&quot;top&quot;:272.6,&quot;width&quot;:867.3}"/>
</p:tagLst>
</file>

<file path=ppt/tags/tag148.xml><?xml version="1.0" encoding="utf-8"?>
<p:tagLst xmlns:p="http://schemas.openxmlformats.org/presentationml/2006/main">
  <p:tag name="KSO_WM_DIAGRAM_VIRTUALLY_FRAME" val="{&quot;height&quot;:244.9,&quot;left&quot;:52.15,&quot;top&quot;:272.6,&quot;width&quot;:867.3}"/>
</p:tagLst>
</file>

<file path=ppt/tags/tag149.xml><?xml version="1.0" encoding="utf-8"?>
<p:tagLst xmlns:p="http://schemas.openxmlformats.org/presentationml/2006/main">
  <p:tag name="KSO_WM_DIAGRAM_VIRTUALLY_FRAME" val="{&quot;height&quot;:244.9,&quot;left&quot;:52.15,&quot;top&quot;:272.6,&quot;width&quot;:867.3}"/>
</p:tagLst>
</file>

<file path=ppt/tags/tag1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50.xml><?xml version="1.0" encoding="utf-8"?>
<p:tagLst xmlns:p="http://schemas.openxmlformats.org/presentationml/2006/main">
  <p:tag name="KSO_WM_DIAGRAM_VIRTUALLY_FRAME" val="{&quot;height&quot;:244.9,&quot;left&quot;:52.15,&quot;top&quot;:272.6,&quot;width&quot;:867.3}"/>
</p:tagLst>
</file>

<file path=ppt/tags/tag151.xml><?xml version="1.0" encoding="utf-8"?>
<p:tagLst xmlns:p="http://schemas.openxmlformats.org/presentationml/2006/main">
  <p:tag name="KSO_WM_DIAGRAM_VIRTUALLY_FRAME" val="{&quot;height&quot;:244.9,&quot;left&quot;:52.15,&quot;top&quot;:272.6,&quot;width&quot;:867.3}"/>
</p:tagLst>
</file>

<file path=ppt/tags/tag152.xml><?xml version="1.0" encoding="utf-8"?>
<p:tagLst xmlns:p="http://schemas.openxmlformats.org/presentationml/2006/main">
  <p:tag name="KSO_WM_DIAGRAM_VIRTUALLY_FRAME" val="{&quot;height&quot;:244.9,&quot;left&quot;:52.15,&quot;top&quot;:272.6,&quot;width&quot;:867.3}"/>
</p:tagLst>
</file>

<file path=ppt/tags/tag153.xml><?xml version="1.0" encoding="utf-8"?>
<p:tagLst xmlns:p="http://schemas.openxmlformats.org/presentationml/2006/main">
  <p:tag name="KSO_WM_DIAGRAM_VIRTUALLY_FRAME" val="{&quot;height&quot;:244.9,&quot;left&quot;:52.15,&quot;top&quot;:272.6,&quot;width&quot;:867.3}"/>
</p:tagLst>
</file>

<file path=ppt/tags/tag154.xml><?xml version="1.0" encoding="utf-8"?>
<p:tagLst xmlns:p="http://schemas.openxmlformats.org/presentationml/2006/main">
  <p:tag name="KSO_WM_DIAGRAM_VIRTUALLY_FRAME" val="{&quot;height&quot;:244.9,&quot;left&quot;:52.15,&quot;top&quot;:272.6,&quot;width&quot;:867.3}"/>
</p:tagLst>
</file>

<file path=ppt/tags/tag15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56.xml><?xml version="1.0" encoding="utf-8"?>
<p:tagLst xmlns:p="http://schemas.openxmlformats.org/presentationml/2006/main">
  <p:tag name="KSO_WM_DIAGRAM_VIRTUALLY_FRAME" val="{&quot;height&quot;:262.5,&quot;left&quot;:100.2,&quot;top&quot;:171.45,&quot;width&quot;:739.35}"/>
</p:tagLst>
</file>

<file path=ppt/tags/tag157.xml><?xml version="1.0" encoding="utf-8"?>
<p:tagLst xmlns:p="http://schemas.openxmlformats.org/presentationml/2006/main">
  <p:tag name="KSO_WM_DIAGRAM_VIRTUALLY_FRAME" val="{&quot;height&quot;:244.9,&quot;left&quot;:52.15,&quot;top&quot;:272.6,&quot;width&quot;:867.3}"/>
</p:tagLst>
</file>

<file path=ppt/tags/tag158.xml><?xml version="1.0" encoding="utf-8"?>
<p:tagLst xmlns:p="http://schemas.openxmlformats.org/presentationml/2006/main">
  <p:tag name="KSO_WM_DIAGRAM_VIRTUALLY_FRAME" val="{&quot;height&quot;:244.9,&quot;left&quot;:52.15,&quot;top&quot;:272.6,&quot;width&quot;:867.3}"/>
</p:tagLst>
</file>

<file path=ppt/tags/tag159.xml><?xml version="1.0" encoding="utf-8"?>
<p:tagLst xmlns:p="http://schemas.openxmlformats.org/presentationml/2006/main">
  <p:tag name="KSO_WM_DIAGRAM_VIRTUALLY_FRAME" val="{&quot;height&quot;:244.9,&quot;left&quot;:52.15,&quot;top&quot;:272.6,&quot;width&quot;:867.3}"/>
</p:tagLst>
</file>

<file path=ppt/tags/tag16.xml><?xml version="1.0" encoding="utf-8"?>
<p:tagLst xmlns:p="http://schemas.openxmlformats.org/presentationml/2006/main">
  <p:tag name="KSO_WM_DIAGRAM_VIRTUALLY_FRAME" val="{&quot;height&quot;:262.5,&quot;left&quot;:100.2,&quot;top&quot;:171.45,&quot;width&quot;:739.35}"/>
</p:tagLst>
</file>

<file path=ppt/tags/tag160.xml><?xml version="1.0" encoding="utf-8"?>
<p:tagLst xmlns:p="http://schemas.openxmlformats.org/presentationml/2006/main">
  <p:tag name="KSO_WM_DIAGRAM_VIRTUALLY_FRAME" val="{&quot;height&quot;:244.9,&quot;left&quot;:52.15,&quot;top&quot;:272.6,&quot;width&quot;:867.3}"/>
</p:tagLst>
</file>

<file path=ppt/tags/tag161.xml><?xml version="1.0" encoding="utf-8"?>
<p:tagLst xmlns:p="http://schemas.openxmlformats.org/presentationml/2006/main">
  <p:tag name="KSO_WM_DIAGRAM_VIRTUALLY_FRAME" val="{&quot;height&quot;:244.9,&quot;left&quot;:52.15,&quot;top&quot;:272.6,&quot;width&quot;:867.3}"/>
</p:tagLst>
</file>

<file path=ppt/tags/tag162.xml><?xml version="1.0" encoding="utf-8"?>
<p:tagLst xmlns:p="http://schemas.openxmlformats.org/presentationml/2006/main">
  <p:tag name="KSO_WM_DIAGRAM_VIRTUALLY_FRAME" val="{&quot;height&quot;:244.9,&quot;left&quot;:52.15,&quot;top&quot;:272.6,&quot;width&quot;:867.3}"/>
</p:tagLst>
</file>

<file path=ppt/tags/tag163.xml><?xml version="1.0" encoding="utf-8"?>
<p:tagLst xmlns:p="http://schemas.openxmlformats.org/presentationml/2006/main">
  <p:tag name="KSO_WM_DIAGRAM_VIRTUALLY_FRAME" val="{&quot;height&quot;:244.9,&quot;left&quot;:52.15,&quot;top&quot;:272.6,&quot;width&quot;:867.3}"/>
</p:tagLst>
</file>

<file path=ppt/tags/tag164.xml><?xml version="1.0" encoding="utf-8"?>
<p:tagLst xmlns:p="http://schemas.openxmlformats.org/presentationml/2006/main">
  <p:tag name="KSO_WM_DIAGRAM_VIRTUALLY_FRAME" val="{&quot;height&quot;:244.9,&quot;left&quot;:52.15,&quot;top&quot;:272.6,&quot;width&quot;:867.3}"/>
</p:tagLst>
</file>

<file path=ppt/tags/tag165.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 name="resource_record_key" val="{&quot;70&quot;:[3317060,3321500,3316230]}"/>
</p:tagLst>
</file>

<file path=ppt/tags/tag17.xml><?xml version="1.0" encoding="utf-8"?>
<p:tagLst xmlns:p="http://schemas.openxmlformats.org/presentationml/2006/main">
  <p:tag name="KSO_WM_DIAGRAM_VIRTUALLY_FRAME" val="{&quot;height&quot;:262.5,&quot;left&quot;:100.2,&quot;top&quot;:171.45,&quot;width&quot;:739.35}"/>
</p:tagLst>
</file>

<file path=ppt/tags/tag18.xml><?xml version="1.0" encoding="utf-8"?>
<p:tagLst xmlns:p="http://schemas.openxmlformats.org/presentationml/2006/main">
  <p:tag name="KSO_WM_DIAGRAM_VIRTUALLY_FRAME" val="{&quot;height&quot;:262.5,&quot;left&quot;:100.2,&quot;top&quot;:171.45,&quot;width&quot;:739.35}"/>
</p:tagLst>
</file>

<file path=ppt/tags/tag19.xml><?xml version="1.0" encoding="utf-8"?>
<p:tagLst xmlns:p="http://schemas.openxmlformats.org/presentationml/2006/main">
  <p:tag name="KSO_WM_DIAGRAM_VIRTUALLY_FRAME" val="{&quot;height&quot;:262.5,&quot;left&quot;:100.2,&quot;top&quot;:171.45,&quot;width&quot;:739.35}"/>
</p:tagLst>
</file>

<file path=ppt/tags/tag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1.xml><?xml version="1.0" encoding="utf-8"?>
<p:tagLst xmlns:p="http://schemas.openxmlformats.org/presentationml/2006/main">
  <p:tag name="KSO_WM_DIAGRAM_VIRTUALLY_FRAME" val="{&quot;height&quot;:262.5,&quot;left&quot;:100.2,&quot;top&quot;:171.45,&quot;width&quot;:739.35}"/>
</p:tagLst>
</file>

<file path=ppt/tags/tag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3.xml><?xml version="1.0" encoding="utf-8"?>
<p:tagLst xmlns:p="http://schemas.openxmlformats.org/presentationml/2006/main">
  <p:tag name="KSO_WM_DIAGRAM_VIRTUALLY_FRAME" val="{&quot;height&quot;:262.5,&quot;left&quot;:100.2,&quot;top&quot;:171.45,&quot;width&quot;:739.35}"/>
</p:tagLst>
</file>

<file path=ppt/tags/tag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5.xml><?xml version="1.0" encoding="utf-8"?>
<p:tagLst xmlns:p="http://schemas.openxmlformats.org/presentationml/2006/main">
  <p:tag name="KSO_WM_DIAGRAM_VIRTUALLY_FRAME" val="{&quot;height&quot;:262.5,&quot;left&quot;:100.2,&quot;top&quot;:171.45,&quot;width&quot;:739.35}"/>
</p:tagLst>
</file>

<file path=ppt/tags/tag2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7.xml><?xml version="1.0" encoding="utf-8"?>
<p:tagLst xmlns:p="http://schemas.openxmlformats.org/presentationml/2006/main">
  <p:tag name="KSO_WM_DIAGRAM_VIRTUALLY_FRAME" val="{&quot;height&quot;:262.5,&quot;left&quot;:100.2,&quot;top&quot;:171.45,&quot;width&quot;:739.35}"/>
</p:tagLst>
</file>

<file path=ppt/tags/tag2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9.xml><?xml version="1.0" encoding="utf-8"?>
<p:tagLst xmlns:p="http://schemas.openxmlformats.org/presentationml/2006/main">
  <p:tag name="KSO_WM_DIAGRAM_VIRTUALLY_FRAME" val="{&quot;height&quot;:262.5,&quot;left&quot;:100.2,&quot;top&quot;:171.45,&quot;width&quot;:739.35}"/>
</p:tagLst>
</file>

<file path=ppt/tags/tag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1.xml><?xml version="1.0" encoding="utf-8"?>
<p:tagLst xmlns:p="http://schemas.openxmlformats.org/presentationml/2006/main">
  <p:tag name="KSO_WM_DIAGRAM_VIRTUALLY_FRAME" val="{&quot;height&quot;:262.5,&quot;left&quot;:100.2,&quot;top&quot;:171.45,&quot;width&quot;:739.35}"/>
</p:tagLst>
</file>

<file path=ppt/tags/tag3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3.xml><?xml version="1.0" encoding="utf-8"?>
<p:tagLst xmlns:p="http://schemas.openxmlformats.org/presentationml/2006/main">
  <p:tag name="KSO_WM_DIAGRAM_VIRTUALLY_FRAME" val="{&quot;height&quot;:262.5,&quot;left&quot;:100.2,&quot;top&quot;:171.45,&quot;width&quot;:739.35}"/>
</p:tagLst>
</file>

<file path=ppt/tags/tag34.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3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6.xml><?xml version="1.0" encoding="utf-8"?>
<p:tagLst xmlns:p="http://schemas.openxmlformats.org/presentationml/2006/main">
  <p:tag name="KSO_WM_DIAGRAM_VIRTUALLY_FRAME" val="{&quot;height&quot;:262.5,&quot;left&quot;:100.2,&quot;top&quot;:171.45,&quot;width&quot;:739.35}"/>
</p:tagLst>
</file>

<file path=ppt/tags/tag3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3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3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0.xml><?xml version="1.0" encoding="utf-8"?>
<p:tagLst xmlns:p="http://schemas.openxmlformats.org/presentationml/2006/main">
  <p:tag name="KSO_WM_DIAGRAM_VIRTUALLY_FRAME" val="{&quot;height&quot;:262.5,&quot;left&quot;:100.2,&quot;top&quot;:171.45,&quot;width&quot;:739.35}"/>
</p:tagLst>
</file>

<file path=ppt/tags/tag4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2.xml><?xml version="1.0" encoding="utf-8"?>
<p:tagLst xmlns:p="http://schemas.openxmlformats.org/presentationml/2006/main">
  <p:tag name="KSO_WM_DIAGRAM_VIRTUALLY_FRAME" val="{&quot;height&quot;:262.5,&quot;left&quot;:100.2,&quot;top&quot;:171.45,&quot;width&quot;:739.35}"/>
</p:tagLst>
</file>

<file path=ppt/tags/tag4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4.xml><?xml version="1.0" encoding="utf-8"?>
<p:tagLst xmlns:p="http://schemas.openxmlformats.org/presentationml/2006/main">
  <p:tag name="KSO_WM_DIAGRAM_VIRTUALLY_FRAME" val="{&quot;height&quot;:262.5,&quot;left&quot;:100.2,&quot;top&quot;:171.45,&quot;width&quot;:739.35}"/>
</p:tagLst>
</file>

<file path=ppt/tags/tag4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6.xml><?xml version="1.0" encoding="utf-8"?>
<p:tagLst xmlns:p="http://schemas.openxmlformats.org/presentationml/2006/main">
  <p:tag name="KSO_WM_DIAGRAM_VIRTUALLY_FRAME" val="{&quot;height&quot;:262.5,&quot;left&quot;:100.2,&quot;top&quot;:171.45,&quot;width&quot;:739.35}"/>
</p:tagLst>
</file>

<file path=ppt/tags/tag4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4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9.xml><?xml version="1.0" encoding="utf-8"?>
<p:tagLst xmlns:p="http://schemas.openxmlformats.org/presentationml/2006/main">
  <p:tag name="KSO_WM_DIAGRAM_VIRTUALLY_FRAME" val="{&quot;height&quot;:262.5,&quot;left&quot;:100.2,&quot;top&quot;:171.45,&quot;width&quot;:739.35}"/>
</p:tagLst>
</file>

<file path=ppt/tags/tag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1.xml><?xml version="1.0" encoding="utf-8"?>
<p:tagLst xmlns:p="http://schemas.openxmlformats.org/presentationml/2006/main">
  <p:tag name="KSO_WM_DIAGRAM_VIRTUALLY_FRAME" val="{&quot;height&quot;:262.5,&quot;left&quot;:100.2,&quot;top&quot;:171.45,&quot;width&quot;:739.35}"/>
</p:tagLst>
</file>

<file path=ppt/tags/tag5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3.xml><?xml version="1.0" encoding="utf-8"?>
<p:tagLst xmlns:p="http://schemas.openxmlformats.org/presentationml/2006/main">
  <p:tag name="KSO_WM_DIAGRAM_VIRTUALLY_FRAME" val="{&quot;height&quot;:262.5,&quot;left&quot;:100.2,&quot;top&quot;:171.45,&quot;width&quot;:739.35}"/>
</p:tagLst>
</file>

<file path=ppt/tags/tag5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5.xml><?xml version="1.0" encoding="utf-8"?>
<p:tagLst xmlns:p="http://schemas.openxmlformats.org/presentationml/2006/main">
  <p:tag name="KSO_WM_DIAGRAM_VIRTUALLY_FRAME" val="{&quot;height&quot;:262.5,&quot;left&quot;:100.2,&quot;top&quot;:171.45,&quot;width&quot;:739.35}"/>
</p:tagLst>
</file>

<file path=ppt/tags/tag56.xml><?xml version="1.0" encoding="utf-8"?>
<p:tagLst xmlns:p="http://schemas.openxmlformats.org/presentationml/2006/main">
  <p:tag name="KSO_WM_DIAGRAM_VIRTUALLY_FRAME" val="{&quot;height&quot;:289.59133858267717,&quot;left&quot;:55.4,&quot;top&quot;:170.55866141732284,&quot;width&quot;:844.5}"/>
</p:tagLst>
</file>

<file path=ppt/tags/tag57.xml><?xml version="1.0" encoding="utf-8"?>
<p:tagLst xmlns:p="http://schemas.openxmlformats.org/presentationml/2006/main">
  <p:tag name="KSO_WM_DIAGRAM_VIRTUALLY_FRAME" val="{&quot;height&quot;:289.59133858267717,&quot;left&quot;:55.4,&quot;top&quot;:170.55866141732284,&quot;width&quot;:844.5}"/>
</p:tagLst>
</file>

<file path=ppt/tags/tag58.xml><?xml version="1.0" encoding="utf-8"?>
<p:tagLst xmlns:p="http://schemas.openxmlformats.org/presentationml/2006/main">
  <p:tag name="KSO_WM_DIAGRAM_VIRTUALLY_FRAME" val="{&quot;height&quot;:289.59133858267717,&quot;left&quot;:55.4,&quot;top&quot;:170.55866141732284,&quot;width&quot;:844.5}"/>
</p:tagLst>
</file>

<file path=ppt/tags/tag59.xml><?xml version="1.0" encoding="utf-8"?>
<p:tagLst xmlns:p="http://schemas.openxmlformats.org/presentationml/2006/main">
  <p:tag name="KSO_WM_DIAGRAM_VIRTUALLY_FRAME" val="{&quot;height&quot;:289.59133858267717,&quot;left&quot;:55.4,&quot;top&quot;:170.55866141732284,&quot;width&quot;:844.5}"/>
</p:tagLst>
</file>

<file path=ppt/tags/tag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0.xml><?xml version="1.0" encoding="utf-8"?>
<p:tagLst xmlns:p="http://schemas.openxmlformats.org/presentationml/2006/main">
  <p:tag name="KSO_WM_DIAGRAM_VIRTUALLY_FRAME" val="{&quot;height&quot;:289.59133858267717,&quot;left&quot;:55.4,&quot;top&quot;:170.55866141732284,&quot;width&quot;:844.5}"/>
</p:tagLst>
</file>

<file path=ppt/tags/tag61.xml><?xml version="1.0" encoding="utf-8"?>
<p:tagLst xmlns:p="http://schemas.openxmlformats.org/presentationml/2006/main">
  <p:tag name="KSO_WM_DIAGRAM_VIRTUALLY_FRAME" val="{&quot;height&quot;:289.59133858267717,&quot;left&quot;:55.4,&quot;top&quot;:170.55866141732284,&quot;width&quot;:844.5}"/>
</p:tagLst>
</file>

<file path=ppt/tags/tag62.xml><?xml version="1.0" encoding="utf-8"?>
<p:tagLst xmlns:p="http://schemas.openxmlformats.org/presentationml/2006/main">
  <p:tag name="KSO_WM_DIAGRAM_VIRTUALLY_FRAME" val="{&quot;height&quot;:289.59133858267717,&quot;left&quot;:55.4,&quot;top&quot;:170.55866141732284,&quot;width&quot;:844.5}"/>
</p:tagLst>
</file>

<file path=ppt/tags/tag63.xml><?xml version="1.0" encoding="utf-8"?>
<p:tagLst xmlns:p="http://schemas.openxmlformats.org/presentationml/2006/main">
  <p:tag name="KSO_WM_DIAGRAM_VIRTUALLY_FRAME" val="{&quot;height&quot;:289.59133858267717,&quot;left&quot;:55.4,&quot;top&quot;:170.55866141732284,&quot;width&quot;:844.5}"/>
</p:tagLst>
</file>

<file path=ppt/tags/tag64.xml><?xml version="1.0" encoding="utf-8"?>
<p:tagLst xmlns:p="http://schemas.openxmlformats.org/presentationml/2006/main">
  <p:tag name="KSO_WM_DIAGRAM_VIRTUALLY_FRAME" val="{&quot;height&quot;:289.59133858267717,&quot;left&quot;:55.4,&quot;top&quot;:170.55866141732284,&quot;width&quot;:844.5}"/>
</p:tagLst>
</file>

<file path=ppt/tags/tag65.xml><?xml version="1.0" encoding="utf-8"?>
<p:tagLst xmlns:p="http://schemas.openxmlformats.org/presentationml/2006/main">
  <p:tag name="KSO_WM_DIAGRAM_VIRTUALLY_FRAME" val="{&quot;height&quot;:289.59133858267717,&quot;left&quot;:55.4,&quot;top&quot;:170.55866141732284,&quot;width&quot;:844.5}"/>
</p:tagLst>
</file>

<file path=ppt/tags/tag66.xml><?xml version="1.0" encoding="utf-8"?>
<p:tagLst xmlns:p="http://schemas.openxmlformats.org/presentationml/2006/main">
  <p:tag name="KSO_WM_DIAGRAM_VIRTUALLY_FRAME" val="{&quot;height&quot;:289.59133858267717,&quot;left&quot;:55.4,&quot;top&quot;:170.55866141732284,&quot;width&quot;:844.5}"/>
</p:tagLst>
</file>

<file path=ppt/tags/tag6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8.xml><?xml version="1.0" encoding="utf-8"?>
<p:tagLst xmlns:p="http://schemas.openxmlformats.org/presentationml/2006/main">
  <p:tag name="KSO_WM_DIAGRAM_VIRTUALLY_FRAME" val="{&quot;height&quot;:262.5,&quot;left&quot;:100.2,&quot;top&quot;:171.45,&quot;width&quot;:739.35}"/>
</p:tagLst>
</file>

<file path=ppt/tags/tag69.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02_5*l_h_i*1_4_3"/>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800000011920929,&quot;colorType&quot;:1,&quot;foreColorIndex&quot;:8,&quot;pos&quot;:1,&quot;transparency&quot;:0.800000011920929},{&quot;brightness&quot;:0.4000000059604645,&quot;colorType&quot;:1,&quot;foreColorIndex&quot;:8,&quot;pos&quot;:0.03999999910593033,&quot;transparency&quot;:0.800000011920929}],&quot;type&quot;:3},&quot;glow&quot;:{&quot;colorType&quot;:0},&quot;line&quot;:{&quot;gradient&quot;:[{&quot;brightness&quot;:0,&quot;colorType&quot;:1,&quot;foreColorIndex&quot;:8,&quot;pos&quot;:0.550000011920929,&quot;transparency&quot;:1},{&quot;brightness&quot;:0,&quot;colorType&quot;:1,&quot;foreColorIndex&quot;:8,&quot;pos&quot;:1,&quot;transparency&quot;:0.6000000238418579}],&quot;type&quot;:2},&quot;shadow&quot;:{&quot;colorType&quot;:0},&quot;threeD&quot;:{&quot;curvedSurface&quot;:{&quot;brightness&quot;:0,&quot;colorType&quot;:2,&quot;rgb&quot;:&quot;#000000&quot;},&quot;depth&quot;:{&quot;brightness&quot;:0,&quot;colorType&quot;:1,&quot;foreColorIndex&quot;:14}}},&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0.xml><?xml version="1.0" encoding="utf-8"?>
<p:tagLst xmlns:p="http://schemas.openxmlformats.org/presentationml/2006/main">
  <p:tag name="KSO_WM_DIAGRAM_VIRTUALLY_FRAME" val="{&quot;height&quot;:398.7855118110236,&quot;left&quot;:54.75,&quot;top&quot;:113.45,&quot;width&quot;:886.45}"/>
</p:tagLst>
</file>

<file path=ppt/tags/tag71.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402_5*l_h_i*1_4_1"/>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DIAGRAM_USE_COLOR_VALUE" val="{&quot;color_scheme&quot;:1,&quot;color_type&quot;:1,&quot;theme_color_indexes&quot;:[5,6,5,6,5,6]}"/>
</p:tagLst>
</file>

<file path=ppt/tags/tag72.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02_5*l_h_i*1_4_2"/>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gradient&quot;:[{&quot;brightness&quot;:0,&quot;colorType&quot;:1,&quot;foreColorIndex&quot;:8,&quot;pos&quot;:0,&quot;transparency&quot;:0},{&quot;brightness&quot;:0.4000000059604645,&quot;colorType&quot;:1,&quot;foreColorIndex&quot;:8,&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3.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02_5*l_h_i*1_3_3"/>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800000011920929,&quot;colorType&quot;:1,&quot;foreColorIndex&quot;:5,&quot;pos&quot;:1,&quot;transparency&quot;:0.800000011920929},{&quot;brightness&quot;:0.4000000059604645,&quot;colorType&quot;:1,&quot;foreColorIndex&quot;:5,&quot;pos&quot;:0.03999999910593033,&quot;transparency&quot;:0.800000011920929}],&quot;type&quot;:3},&quot;glow&quot;:{&quot;colorType&quot;:0},&quot;line&quot;:{&quot;gradient&quot;:[{&quot;brightness&quot;:0,&quot;colorType&quot;:1,&quot;foreColorIndex&quot;:5,&quot;pos&quot;:0.550000011920929,&quot;transparency&quot;:1},{&quot;brightness&quot;:0,&quot;colorType&quot;:1,&quot;foreColorIndex&quot;:5,&quot;pos&quot;:1,&quot;transparency&quot;:0.6000000238418579}],&quot;type&quot;:2},&quot;shadow&quot;:{&quot;colorType&quot;:0},&quot;threeD&quot;:{&quot;curvedSurface&quot;:{&quot;brightness&quot;:0,&quot;colorType&quot;:2,&quot;rgb&quot;:&quot;#000000&quot;},&quot;depth&quot;:{&quot;brightness&quot;:0,&quot;colorType&quot;:1,&quot;foreColorIndex&quot;:14}}},&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02_5*l_h_i*1_2_3"/>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800000011920929,&quot;colorType&quot;:1,&quot;foreColorIndex&quot;:8,&quot;pos&quot;:1,&quot;transparency&quot;:0.800000011920929},{&quot;brightness&quot;:0.4000000059604645,&quot;colorType&quot;:1,&quot;foreColorIndex&quot;:8,&quot;pos&quot;:0.03999999910593033,&quot;transparency&quot;:0.800000011920929}],&quot;type&quot;:3},&quot;glow&quot;:{&quot;colorType&quot;:0},&quot;line&quot;:{&quot;gradient&quot;:[{&quot;brightness&quot;:0,&quot;colorType&quot;:1,&quot;foreColorIndex&quot;:8,&quot;pos&quot;:0.550000011920929,&quot;transparency&quot;:1},{&quot;brightness&quot;:0,&quot;colorType&quot;:1,&quot;foreColorIndex&quot;:8,&quot;pos&quot;:1,&quot;transparency&quot;:0.6000000238418579}],&quot;type&quot;:2},&quot;shadow&quot;:{&quot;colorType&quot;:0},&quot;threeD&quot;:{&quot;curvedSurface&quot;:{&quot;brightness&quot;:0,&quot;colorType&quot;:2,&quot;rgb&quot;:&quot;#000000&quot;},&quot;depth&quot;:{&quot;brightness&quot;:0,&quot;colorType&quot;:1,&quot;foreColorIndex&quot;:14}}},&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5.xml><?xml version="1.0" encoding="utf-8"?>
<p:tagLst xmlns:p="http://schemas.openxmlformats.org/presentationml/2006/main">
  <p:tag name="KSO_WM_DIAGRAM_VIRTUALLY_FRAME" val="{&quot;height&quot;:398.7855118110236,&quot;left&quot;:54.75,&quot;top&quot;:113.45,&quot;width&quot;:886.45}"/>
</p:tagLst>
</file>

<file path=ppt/tags/tag76.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02_5*l_h_i*1_2_1"/>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DIAGRAM_USE_COLOR_VALUE" val="{&quot;color_scheme&quot;:1,&quot;color_type&quot;:1,&quot;theme_color_indexes&quot;:[5,6,5,6,5,6]}"/>
</p:tagLst>
</file>

<file path=ppt/tags/tag77.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02_5*l_h_i*1_2_2"/>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gradient&quot;:[{&quot;brightness&quot;:0,&quot;colorType&quot;:1,&quot;foreColorIndex&quot;:8,&quot;pos&quot;:0,&quot;transparency&quot;:0},{&quot;brightness&quot;:0.4000000059604645,&quot;colorType&quot;:1,&quot;foreColorIndex&quot;:8,&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78.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02_5*l_h_i*1_1_3"/>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800000011920929,&quot;colorType&quot;:1,&quot;foreColorIndex&quot;:5,&quot;pos&quot;:1,&quot;transparency&quot;:0.800000011920929},{&quot;brightness&quot;:0.4000000059604645,&quot;colorType&quot;:1,&quot;foreColorIndex&quot;:5,&quot;pos&quot;:0.03999999910593033,&quot;transparency&quot;:0.800000011920929}],&quot;type&quot;:3},&quot;glow&quot;:{&quot;colorType&quot;:0},&quot;line&quot;:{&quot;gradient&quot;:[{&quot;brightness&quot;:0,&quot;colorType&quot;:1,&quot;foreColorIndex&quot;:5,&quot;pos&quot;:0.550000011920929,&quot;transparency&quot;:1},{&quot;brightness&quot;:0,&quot;colorType&quot;:1,&quot;foreColorIndex&quot;:5,&quot;pos&quot;:1,&quot;transparency&quot;:0.6000000238418579}],&quot;type&quot;:2},&quot;shadow&quot;:{&quot;colorType&quot;:0},&quot;threeD&quot;:{&quot;curvedSurface&quot;:{&quot;brightness&quot;:0,&quot;colorType&quot;:2,&quot;rgb&quot;:&quot;#000000&quot;},&quot;depth&quot;:{&quot;brightness&quot;:0,&quot;colorType&quot;:1,&quot;foreColorIndex&quot;:14}}},&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79.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402_5*l_h_i*1_1_1"/>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DIAGRAM_USE_COLOR_VALUE" val="{&quot;color_scheme&quot;:1,&quot;color_type&quot;:1,&quot;theme_color_indexes&quot;:[5,6,5,6,5,6]}"/>
</p:tagLst>
</file>

<file path=ppt/tags/tag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80.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02_5*l_h_i*1_1_2"/>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02_5*l_h_f*1_1_1"/>
  <p:tag name="KSO_WM_TEMPLATE_CATEGORY" val="diagram"/>
  <p:tag name="KSO_WM_TEMPLATE_INDEX" val="20231402"/>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UNIT_TEXT_TYPE" val="1"/>
  <p:tag name="KSO_WM_DIAGRAM_USE_COLOR_VALUE" val="{&quot;color_scheme&quot;:1,&quot;color_type&quot;:1,&quot;theme_color_indexes&quot;:[5,6,5,6,5,6]}"/>
</p:tagLst>
</file>

<file path=ppt/tags/tag82.xml><?xml version="1.0" encoding="utf-8"?>
<p:tagLst xmlns:p="http://schemas.openxmlformats.org/presentationml/2006/main">
  <p:tag name="KSO_WM_DIAGRAM_VIRTUALLY_FRAME" val="{&quot;height&quot;:398.7855118110236,&quot;left&quot;:54.75,&quot;top&quot;:113.45,&quot;width&quot;:886.45}"/>
</p:tagLst>
</file>

<file path=ppt/tags/tag83.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402_5*l_h_i*1_2_1"/>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gradient&quot;:[{&quot;brightness&quot;:0.4000000059604645,&quot;colorType&quot;:1,&quot;foreColorIndex&quot;:8,&quot;pos&quot;:0,&quot;transparency&quot;:0},{&quot;brightness&quot;:0,&quot;colorType&quot;:1,&quot;foreColorIndex&quot;:8,&quot;pos&quot;:1,&quot;transparency&quot;:0}],&quot;type&quot;:3},&quot;glow&quot;:{&quot;colorType&quot;:0},&quot;line&quot;:{&quot;type&quot;:0},&quot;shadow&quot;:{&quot;brightness&quot;:0,&quot;colorType&quot;:1,&quot;foreColorIndex&quot;:8,&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FILL_TYPE" val="3"/>
  <p:tag name="KSO_WM_DIAGRAM_USE_COLOR_VALUE" val="{&quot;color_scheme&quot;:1,&quot;color_type&quot;:1,&quot;theme_color_indexes&quot;:[5,6,5,6,5,6]}"/>
</p:tagLst>
</file>

<file path=ppt/tags/tag8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02_5*l_h_i*1_2_2"/>
  <p:tag name="KSO_WM_TEMPLATE_CATEGORY" val="diagram"/>
  <p:tag name="KSO_WM_TEMPLATE_INDEX" val="20231402"/>
  <p:tag name="KSO_WM_UNIT_LAYERLEVEL" val="1_1_1"/>
  <p:tag name="KSO_WM_TAG_VERSION" val="3.0"/>
  <p:tag name="KSO_WM_BEAUTIFY_FLAG" val="#wm#"/>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gradient&quot;:[{&quot;brightness&quot;:0,&quot;colorType&quot;:1,&quot;foreColorIndex&quot;:8,&quot;pos&quot;:0,&quot;transparency&quot;:0},{&quot;brightness&quot;:0.4000000059604645,&quot;colorType&quot;:1,&quot;foreColorIndex&quot;:8,&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02_5*l_h_f*1_1_1"/>
  <p:tag name="KSO_WM_TEMPLATE_CATEGORY" val="diagram"/>
  <p:tag name="KSO_WM_TEMPLATE_INDEX" val="20231402"/>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UNIT_TEXT_TYPE" val="1"/>
  <p:tag name="KSO_WM_DIAGRAM_USE_COLOR_VALUE" val="{&quot;color_scheme&quot;:1,&quot;color_type&quot;:1,&quot;theme_color_indexes&quot;:[5,6,5,6,5,6]}"/>
</p:tagLst>
</file>

<file path=ppt/tags/tag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02_5*l_h_f*1_1_1"/>
  <p:tag name="KSO_WM_TEMPLATE_CATEGORY" val="diagram"/>
  <p:tag name="KSO_WM_TEMPLATE_INDEX" val="20231402"/>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UNIT_TEXT_TYPE" val="1"/>
  <p:tag name="KSO_WM_DIAGRAM_USE_COLOR_VALUE" val="{&quot;color_scheme&quot;:1,&quot;color_type&quot;:1,&quot;theme_color_indexes&quot;:[5,6,5,6,5,6]}"/>
</p:tagLst>
</file>

<file path=ppt/tags/tag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02_5*l_h_f*1_1_1"/>
  <p:tag name="KSO_WM_TEMPLATE_CATEGORY" val="diagram"/>
  <p:tag name="KSO_WM_TEMPLATE_INDEX" val="20231402"/>
  <p:tag name="KSO_WM_UNIT_LAYERLEVEL" val="1_1_1"/>
  <p:tag name="KSO_WM_TAG_VERSION" val="3.0"/>
  <p:tag name="KSO_WM_BEAUTIFY_FLAG" val="#wm#"/>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7855118110236,&quot;left&quot;:54.75,&quot;top&quot;:113.45,&quot;width&quot;:886.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输入你的项正文，请尽量言简意赅的阐述观点"/>
  <p:tag name="KSO_WM_UNIT_TEXT_TYPE" val="1"/>
  <p:tag name="KSO_WM_DIAGRAM_USE_COLOR_VALUE" val="{&quot;color_scheme&quot;:1,&quot;color_type&quot;:1,&quot;theme_color_indexes&quot;:[5,6,5,6,5,6]}"/>
</p:tagLst>
</file>

<file path=ppt/tags/tag8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9.xml><?xml version="1.0" encoding="utf-8"?>
<p:tagLst xmlns:p="http://schemas.openxmlformats.org/presentationml/2006/main">
  <p:tag name="KSO_WM_DIAGRAM_VIRTUALLY_FRAME" val="{&quot;height&quot;:262.5,&quot;left&quot;:100.2,&quot;top&quot;:171.45,&quot;width&quot;:739.35}"/>
</p:tagLst>
</file>

<file path=ppt/tags/tag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413.275,&quot;left&quot;:89.375,&quot;top&quot;:154.35,&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6_1*l_h_i*1_1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413.275,&quot;left&quot;:89.375,&quot;top&quot;:154.35,&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76_1*l_h_i*1_1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413.275,&quot;left&quot;:89.375,&quot;top&quot;:154.35,&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6_1*l_h_i*1_1_2"/>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413.275,&quot;left&quot;:89.375,&quot;top&quot;:154.35,&quot;width&quot;:851.25}"/>
  <p:tag name="KSO_WM_DIAGRAM_COLOR_MATCH_VALUE" val="{&quot;shape&quot;:{&quot;fill&quot;:{&quot;gradient&quot;:[{&quot;brightness&quot;:0,&quot;colorType&quot;:1,&quot;foreColorIndex&quot;:5,&quot;pos&quot;:1,&quot;transparency&quot;:0},{&quot;brightness&quot;:0.30000001192092896,&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TYPE" val="3"/>
  <p:tag name="KSO_WM_DIAGRAM_USE_COLOR_VALUE" val="{&quot;color_scheme&quot;:1,&quot;color_type&quot;:1,&quot;theme_color_indexes&quot;:[5,6,5,6,5,6]}"/>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76_1*l_h_i*1_1_1"/>
  <p:tag name="KSO_WM_TEMPLATE_CATEGORY" val="diagram"/>
  <p:tag name="KSO_WM_TEMPLATE_INDEX" val="20231976"/>
  <p:tag name="KSO_WM_UNIT_LAYERLEVEL" val="1_1_1"/>
  <p:tag name="KSO_WM_TAG_VERSION" val="3.0"/>
  <p:tag name="KSO_WM_DIAGRAM_MAX_ITEMCNT" val="6"/>
  <p:tag name="KSO_WM_DIAGRAM_MIN_ITEMCNT" val="2"/>
  <p:tag name="KSO_WM_DIAGRAM_VIRTUALLY_FRAME" val="{&quot;height&quot;:413.275,&quot;left&quot;:89.375,&quot;top&quot;:154.35,&quot;width&quot;:851.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FILL_FORE_SCHEMECOLOR_INDEX" val="14"/>
  <p:tag name="KSO_WM_UNIT_FILL_FORE_SCHEMECOLOR_INDEX_BRIGHTNESS" val="0"/>
  <p:tag name="KSO_WM_DIAGRAM_USE_COLOR_VALUE" val="{&quot;color_scheme&quot;:1,&quot;color_type&quot;:1,&quot;theme_color_indexes&quot;:[5,6,5,6,5,6]}"/>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6_1*l_h_a*1_1_1"/>
  <p:tag name="KSO_WM_TEMPLATE_CATEGORY" val="diagram"/>
  <p:tag name="KSO_WM_TEMPLATE_INDEX" val="20231976"/>
  <p:tag name="KSO_WM_UNIT_LAYERLEVEL" val="1_1_1"/>
  <p:tag name="KSO_WM_TAG_VERSION" val="3.0"/>
  <p:tag name="KSO_WM_DIAGRAM_GROUP_CODE" val="l1-1"/>
  <p:tag name="KSO_WM_DIAGRAM_MAX_ITEMCNT" val="6"/>
  <p:tag name="KSO_WM_DIAGRAM_MIN_ITEMCNT" val="2"/>
  <p:tag name="KSO_WM_DIAGRAM_VIRTUALLY_FRAME" val="{&quot;height&quot;:413.275,&quot;left&quot;:89.375,&quot;top&quot;:154.35,&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96.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97.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9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99.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4974</Words>
  <Application>WPS 演示</Application>
  <PresentationFormat>宽屏</PresentationFormat>
  <Paragraphs>449</Paragraphs>
  <Slides>36</Slides>
  <Notes>18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36</vt:i4>
      </vt:variant>
    </vt:vector>
  </HeadingPairs>
  <TitlesOfParts>
    <vt:vector size="50" baseType="lpstr">
      <vt:lpstr>Arial</vt:lpstr>
      <vt:lpstr>宋体</vt:lpstr>
      <vt:lpstr>Wingdings</vt:lpstr>
      <vt:lpstr>思源宋体 CN Heavy</vt:lpstr>
      <vt:lpstr>微软雅黑</vt:lpstr>
      <vt:lpstr>思源宋体 Heavy</vt:lpstr>
      <vt:lpstr>三极正极黑简体</vt:lpstr>
      <vt:lpstr>字魂105号-简雅黑</vt:lpstr>
      <vt:lpstr>黑体</vt:lpstr>
      <vt:lpstr>等线</vt:lpstr>
      <vt:lpstr>Arial Unicode MS</vt:lpstr>
      <vt:lpstr>Calibri Light</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合占缓盗称</cp:lastModifiedBy>
  <cp:revision>36</cp:revision>
  <dcterms:created xsi:type="dcterms:W3CDTF">2023-06-30T14:34:00Z</dcterms:created>
  <dcterms:modified xsi:type="dcterms:W3CDTF">2025-01-12T06:01:43Z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143B6CF7571D4DFBB613B8934BDE332E_13</vt:lpwstr>
  </property>
  <property fmtid="{D5CDD505-2E9C-101B-9397-08002B2CF9AE}" pid="3" name="KSOProductBuildVer">
    <vt:lpwstr>2052-12.1.0.19770</vt:lpwstr>
  </property>
</Properties>
</file>