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handoutMasterIdLst>
    <p:handoutMasterId r:id="rId25"/>
  </p:handoutMasterIdLst>
  <p:sldIdLst>
    <p:sldId id="11090274" r:id="rId3"/>
    <p:sldId id="3619" r:id="rId4"/>
    <p:sldId id="11090419" r:id="rId6"/>
    <p:sldId id="11090487" r:id="rId7"/>
    <p:sldId id="11090488" r:id="rId8"/>
    <p:sldId id="11090489" r:id="rId9"/>
    <p:sldId id="11090490" r:id="rId10"/>
    <p:sldId id="11090491" r:id="rId11"/>
    <p:sldId id="11090492" r:id="rId12"/>
    <p:sldId id="11090493" r:id="rId13"/>
    <p:sldId id="11090495" r:id="rId14"/>
    <p:sldId id="11090496" r:id="rId15"/>
    <p:sldId id="11090498" r:id="rId16"/>
    <p:sldId id="11090499" r:id="rId17"/>
    <p:sldId id="11090500" r:id="rId18"/>
    <p:sldId id="11090501" r:id="rId19"/>
    <p:sldId id="11090502" r:id="rId20"/>
    <p:sldId id="11090503" r:id="rId21"/>
    <p:sldId id="11090504" r:id="rId22"/>
    <p:sldId id="11090506" r:id="rId23"/>
    <p:sldId id="11090507" r:id="rId24"/>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1"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showPr>
  <p:clrMru>
    <a:srgbClr val="8AE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showGuides="1">
      <p:cViewPr>
        <p:scale>
          <a:sx n="33" d="100"/>
          <a:sy n="33" d="100"/>
        </p:scale>
        <p:origin x="2100" y="864"/>
      </p:cViewPr>
      <p:guideLst>
        <p:guide orient="horz" pos="2191"/>
        <p:guide pos="3840"/>
      </p:guideLst>
    </p:cSldViewPr>
  </p:slideViewPr>
  <p:notesTextViewPr>
    <p:cViewPr>
      <p:scale>
        <a:sx n="1" d="1"/>
        <a:sy n="1" d="1"/>
      </p:scale>
      <p:origin x="0" y="0"/>
    </p:cViewPr>
  </p:notesTextViewPr>
  <p:sorterViewPr>
    <p:cViewPr>
      <p:scale>
        <a:sx n="50" d="100"/>
        <a:sy n="50" d="100"/>
      </p:scale>
      <p:origin x="0" y="-306"/>
    </p:cViewPr>
  </p:sorterViewPr>
  <p:notesViewPr>
    <p:cSldViewPr>
      <p:cViewPr>
        <p:scale>
          <a:sx n="1" d="100"/>
          <a:sy n="1"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gs" Target="tags/tag138.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handoutMaster" Target="handoutMasters/handoutMaster1.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DB74A3-C1F4-42D6-B31E-7A002EF7B05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F5E044-8DF6-4D44-AE9C-DC074DCF57E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645190-C92B-4638-974F-2FE6EA0FD731}"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E81C92-FB04-4531-AA7B-867E9634CAD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7" name="矩形 6"/>
          <p:cNvSpPr/>
          <p:nvPr userDrawn="1"/>
        </p:nvSpPr>
        <p:spPr>
          <a:xfrm>
            <a:off x="0" y="6531882"/>
            <a:ext cx="12192000" cy="326118"/>
          </a:xfrm>
          <a:prstGeom prst="rect">
            <a:avLst/>
          </a:prstGeom>
          <a:gradFill>
            <a:gsLst>
              <a:gs pos="11000">
                <a:schemeClr val="accent1"/>
              </a:gs>
              <a:gs pos="100000">
                <a:schemeClr val="accent2"/>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483353"/>
            <a:ext cx="108488" cy="467855"/>
          </a:xfrm>
          <a:prstGeom prst="rect">
            <a:avLst/>
          </a:prstGeom>
          <a:gradFill>
            <a:gsLst>
              <a:gs pos="11000">
                <a:schemeClr val="accent1">
                  <a:lumMod val="97000"/>
                </a:schemeClr>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CN Heavy" panose="02020900000000000000" pitchFamily="18" charset="-122"/>
              <a:ea typeface="思源宋体 CN Heavy" panose="02020900000000000000" pitchFamily="18" charset="-122"/>
            </a:endParaRPr>
          </a:p>
        </p:txBody>
      </p:sp>
      <p:cxnSp>
        <p:nvCxnSpPr>
          <p:cNvPr id="9" name="直线连接符 7"/>
          <p:cNvCxnSpPr/>
          <p:nvPr userDrawn="1"/>
        </p:nvCxnSpPr>
        <p:spPr>
          <a:xfrm>
            <a:off x="3126658" y="717280"/>
            <a:ext cx="9065342"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10" name="标题 82"/>
          <p:cNvSpPr txBox="1"/>
          <p:nvPr userDrawn="1"/>
        </p:nvSpPr>
        <p:spPr>
          <a:xfrm>
            <a:off x="234729" y="426366"/>
            <a:ext cx="2646878" cy="535531"/>
          </a:xfrm>
          <a:prstGeom prst="rect">
            <a:avLst/>
          </a:prstGeom>
          <a:noFill/>
        </p:spPr>
        <p:txBody>
          <a:bodyPr vert="horz" wrap="none" lIns="91440" tIns="45720" rIns="91440" bIns="45720" rtlCol="0" anchor="ctr">
            <a:spAutoFit/>
          </a:bodyPr>
          <a:lstStyle>
            <a:lvl1pPr algn="l" defTabSz="914400" rtl="0" eaLnBrk="1" latinLnBrk="0" hangingPunct="1">
              <a:lnSpc>
                <a:spcPct val="90000"/>
              </a:lnSpc>
              <a:spcBef>
                <a:spcPct val="0"/>
              </a:spcBef>
              <a:buNone/>
              <a:defRPr kumimoji="1" lang="zh-CN" altLang="en-US" sz="2800" b="1" kern="1200">
                <a:solidFill>
                  <a:schemeClr val="accent1">
                    <a:lumMod val="100000"/>
                  </a:schemeClr>
                </a:solidFill>
                <a:latin typeface="微软雅黑" panose="020B0503020204020204" pitchFamily="34" charset="-122"/>
                <a:ea typeface="微软雅黑" panose="020B0503020204020204" pitchFamily="34" charset="-122"/>
                <a:cs typeface="+mn-cs"/>
              </a:defRPr>
            </a:lvl1pPr>
          </a:lstStyle>
          <a:p>
            <a:r>
              <a:rPr lang="zh-CN" altLang="en-US" sz="3200">
                <a:solidFill>
                  <a:schemeClr val="tx1">
                    <a:lumMod val="75000"/>
                    <a:lumOff val="25000"/>
                  </a:schemeClr>
                </a:solidFill>
                <a:latin typeface="思源宋体 Heavy" panose="02020900000000000000" pitchFamily="18" charset="-122"/>
                <a:ea typeface="思源宋体 Heavy" panose="02020900000000000000" pitchFamily="18" charset="-122"/>
                <a:sym typeface="微软雅黑" panose="020B0503020204020204" pitchFamily="34" charset="-122"/>
              </a:rPr>
              <a:t>未来发展前景</a:t>
            </a:r>
            <a:endParaRPr lang="zh-CN" altLang="en-US" sz="3200">
              <a:solidFill>
                <a:schemeClr val="tx1">
                  <a:lumMod val="75000"/>
                  <a:lumOff val="25000"/>
                </a:schemeClr>
              </a:solidFill>
              <a:latin typeface="思源宋体 Heavy" panose="02020900000000000000" pitchFamily="18" charset="-122"/>
              <a:ea typeface="思源宋体 Heavy" panose="02020900000000000000" pitchFamily="18" charset="-122"/>
              <a:sym typeface="微软雅黑" panose="020B0503020204020204" pitchFamily="34" charset="-122"/>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25D90A95-9157-4620-88D4-ABF89BD8EB03}"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4FF95C51-E715-4EFD-82DB-8AC60CD14A33}" type="slidenum">
              <a:rPr lang="zh-CN" altLang="en-US" smtClean="0"/>
            </a:fld>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2675FDA-6D59-4903-A6EF-0717273C2CC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216864-0EE8-42CE-BC1B-942B7ECBC902}" type="slidenum">
              <a:rPr lang="zh-CN" altLang="en-US" smtClean="0"/>
            </a:fld>
            <a:endParaRPr lang="zh-CN"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2_标题幻灯片">
    <p:spTree>
      <p:nvGrpSpPr>
        <p:cNvPr id="1" name=""/>
        <p:cNvGrpSpPr/>
        <p:nvPr/>
      </p:nvGrpSpPr>
      <p:grpSpPr>
        <a:xfrm>
          <a:off x="0" y="0"/>
          <a:ext cx="0" cy="0"/>
          <a:chOff x="0" y="0"/>
          <a:chExt cx="0" cy="0"/>
        </a:xfrm>
      </p:grpSpPr>
    </p:spTree>
  </p:cSld>
  <p:clrMapOvr>
    <a:masterClrMapping/>
  </p:clrMapOvr>
  <p:transition advTm="2000">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25D90A95-9157-4620-88D4-ABF89BD8EB03}"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4FF95C51-E715-4EFD-82DB-8AC60CD14A33}"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25D90A95-9157-4620-88D4-ABF89BD8EB03}"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4FF95C51-E715-4EFD-82DB-8AC60CD14A33}"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25D90A95-9157-4620-88D4-ABF89BD8EB03}"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4FF95C51-E715-4EFD-82DB-8AC60CD14A33}"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0" y="6531882"/>
            <a:ext cx="12192000" cy="326118"/>
          </a:xfrm>
          <a:prstGeom prst="rect">
            <a:avLst/>
          </a:prstGeom>
          <a:gradFill>
            <a:gsLst>
              <a:gs pos="11000">
                <a:schemeClr val="accent1"/>
              </a:gs>
              <a:gs pos="100000">
                <a:schemeClr val="accent2"/>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userDrawn="1"/>
        </p:nvSpPr>
        <p:spPr>
          <a:xfrm>
            <a:off x="0" y="483353"/>
            <a:ext cx="108488" cy="467855"/>
          </a:xfrm>
          <a:prstGeom prst="rect">
            <a:avLst/>
          </a:prstGeom>
          <a:gradFill>
            <a:gsLst>
              <a:gs pos="11000">
                <a:schemeClr val="accent1">
                  <a:lumMod val="97000"/>
                </a:schemeClr>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CN Heavy" panose="02020900000000000000" pitchFamily="18" charset="-122"/>
              <a:ea typeface="思源宋体 CN Heavy" panose="02020900000000000000" pitchFamily="18" charset="-122"/>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8" name="矩形 7"/>
          <p:cNvSpPr/>
          <p:nvPr userDrawn="1"/>
        </p:nvSpPr>
        <p:spPr>
          <a:xfrm>
            <a:off x="0" y="6531882"/>
            <a:ext cx="12192000" cy="326118"/>
          </a:xfrm>
          <a:prstGeom prst="rect">
            <a:avLst/>
          </a:prstGeom>
          <a:gradFill>
            <a:gsLst>
              <a:gs pos="11000">
                <a:schemeClr val="accent1"/>
              </a:gs>
              <a:gs pos="100000">
                <a:schemeClr val="accent2"/>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0" y="483353"/>
            <a:ext cx="108488" cy="467855"/>
          </a:xfrm>
          <a:prstGeom prst="rect">
            <a:avLst/>
          </a:prstGeom>
          <a:gradFill>
            <a:gsLst>
              <a:gs pos="11000">
                <a:schemeClr val="accent1">
                  <a:lumMod val="97000"/>
                </a:schemeClr>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CN Heavy" panose="02020900000000000000" pitchFamily="18" charset="-122"/>
              <a:ea typeface="思源宋体 CN Heavy" panose="02020900000000000000" pitchFamily="18" charset="-122"/>
            </a:endParaRPr>
          </a:p>
        </p:txBody>
      </p:sp>
      <p:cxnSp>
        <p:nvCxnSpPr>
          <p:cNvPr id="10" name="直线连接符 7"/>
          <p:cNvCxnSpPr/>
          <p:nvPr userDrawn="1"/>
        </p:nvCxnSpPr>
        <p:spPr>
          <a:xfrm>
            <a:off x="3126658" y="717280"/>
            <a:ext cx="9065342"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11" name="标题 82"/>
          <p:cNvSpPr txBox="1"/>
          <p:nvPr userDrawn="1"/>
        </p:nvSpPr>
        <p:spPr>
          <a:xfrm>
            <a:off x="234729" y="426366"/>
            <a:ext cx="2646878" cy="535531"/>
          </a:xfrm>
          <a:prstGeom prst="rect">
            <a:avLst/>
          </a:prstGeom>
          <a:noFill/>
        </p:spPr>
        <p:txBody>
          <a:bodyPr vert="horz" wrap="none" lIns="91440" tIns="45720" rIns="91440" bIns="45720" rtlCol="0" anchor="ctr">
            <a:spAutoFit/>
          </a:bodyPr>
          <a:lstStyle>
            <a:lvl1pPr algn="l" defTabSz="914400" rtl="0" eaLnBrk="1" latinLnBrk="0" hangingPunct="1">
              <a:lnSpc>
                <a:spcPct val="90000"/>
              </a:lnSpc>
              <a:spcBef>
                <a:spcPct val="0"/>
              </a:spcBef>
              <a:buNone/>
              <a:defRPr kumimoji="1" lang="zh-CN" altLang="en-US" sz="2800" b="1" kern="1200">
                <a:solidFill>
                  <a:schemeClr val="accent1">
                    <a:lumMod val="100000"/>
                  </a:schemeClr>
                </a:solidFill>
                <a:latin typeface="微软雅黑" panose="020B0503020204020204" pitchFamily="34" charset="-122"/>
                <a:ea typeface="微软雅黑" panose="020B0503020204020204" pitchFamily="34" charset="-122"/>
                <a:cs typeface="+mn-cs"/>
              </a:defRPr>
            </a:lvl1pPr>
          </a:lstStyle>
          <a:p>
            <a:r>
              <a:rPr lang="zh-CN" altLang="en-US" sz="3200" b="0">
                <a:solidFill>
                  <a:schemeClr val="tx1">
                    <a:lumMod val="75000"/>
                    <a:lumOff val="25000"/>
                  </a:schemeClr>
                </a:solidFill>
                <a:latin typeface="思源宋体 Heavy" panose="02020900000000000000" pitchFamily="18" charset="-122"/>
                <a:ea typeface="思源宋体 Heavy" panose="02020900000000000000" pitchFamily="18" charset="-122"/>
                <a:sym typeface="微软雅黑" panose="020B0503020204020204" pitchFamily="34" charset="-122"/>
              </a:rPr>
              <a:t>先进理念优势</a:t>
            </a:r>
            <a:endParaRPr lang="zh-CN" altLang="en-US" sz="3200" b="0">
              <a:solidFill>
                <a:schemeClr val="tx1">
                  <a:lumMod val="75000"/>
                  <a:lumOff val="25000"/>
                </a:schemeClr>
              </a:solidFill>
              <a:latin typeface="思源宋体 Heavy" panose="02020900000000000000" pitchFamily="18" charset="-122"/>
              <a:ea typeface="思源宋体 Heavy" panose="02020900000000000000" pitchFamily="18" charset="-122"/>
              <a:sym typeface="微软雅黑" panose="020B0503020204020204" pitchFamily="34" charset="-122"/>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8" name="矩形 7"/>
          <p:cNvSpPr/>
          <p:nvPr userDrawn="1"/>
        </p:nvSpPr>
        <p:spPr>
          <a:xfrm>
            <a:off x="0" y="6531882"/>
            <a:ext cx="12192000" cy="326118"/>
          </a:xfrm>
          <a:prstGeom prst="rect">
            <a:avLst/>
          </a:prstGeom>
          <a:gradFill>
            <a:gsLst>
              <a:gs pos="11000">
                <a:schemeClr val="accent1"/>
              </a:gs>
              <a:gs pos="100000">
                <a:schemeClr val="accent2"/>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0" y="483353"/>
            <a:ext cx="108488" cy="467855"/>
          </a:xfrm>
          <a:prstGeom prst="rect">
            <a:avLst/>
          </a:prstGeom>
          <a:gradFill>
            <a:gsLst>
              <a:gs pos="11000">
                <a:schemeClr val="accent1">
                  <a:lumMod val="97000"/>
                </a:schemeClr>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宋体 CN Heavy" panose="02020900000000000000" pitchFamily="18" charset="-122"/>
              <a:ea typeface="思源宋体 CN Heavy" panose="02020900000000000000" pitchFamily="18" charset="-122"/>
            </a:endParaRPr>
          </a:p>
        </p:txBody>
      </p:sp>
      <p:cxnSp>
        <p:nvCxnSpPr>
          <p:cNvPr id="10" name="直线连接符 7"/>
          <p:cNvCxnSpPr/>
          <p:nvPr userDrawn="1"/>
        </p:nvCxnSpPr>
        <p:spPr>
          <a:xfrm>
            <a:off x="3126658" y="717280"/>
            <a:ext cx="9065342"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11" name="标题 82"/>
          <p:cNvSpPr txBox="1"/>
          <p:nvPr userDrawn="1"/>
        </p:nvSpPr>
        <p:spPr>
          <a:xfrm>
            <a:off x="234729" y="426366"/>
            <a:ext cx="2646878" cy="535531"/>
          </a:xfrm>
          <a:prstGeom prst="rect">
            <a:avLst/>
          </a:prstGeom>
          <a:noFill/>
        </p:spPr>
        <p:txBody>
          <a:bodyPr vert="horz" wrap="none" lIns="91440" tIns="45720" rIns="91440" bIns="45720" rtlCol="0" anchor="ctr">
            <a:spAutoFit/>
          </a:bodyPr>
          <a:lstStyle>
            <a:lvl1pPr algn="l" defTabSz="914400" rtl="0" eaLnBrk="1" latinLnBrk="0" hangingPunct="1">
              <a:lnSpc>
                <a:spcPct val="90000"/>
              </a:lnSpc>
              <a:spcBef>
                <a:spcPct val="0"/>
              </a:spcBef>
              <a:buNone/>
              <a:defRPr kumimoji="1" lang="zh-CN" altLang="en-US" sz="2800" b="1" kern="1200">
                <a:solidFill>
                  <a:schemeClr val="accent1">
                    <a:lumMod val="100000"/>
                  </a:schemeClr>
                </a:solidFill>
                <a:latin typeface="微软雅黑" panose="020B0503020204020204" pitchFamily="34" charset="-122"/>
                <a:ea typeface="微软雅黑" panose="020B0503020204020204" pitchFamily="34" charset="-122"/>
                <a:cs typeface="+mn-cs"/>
              </a:defRPr>
            </a:lvl1pPr>
          </a:lstStyle>
          <a:p>
            <a:r>
              <a:rPr lang="zh-CN" altLang="en-US" sz="3200" b="0">
                <a:solidFill>
                  <a:schemeClr val="tx1">
                    <a:lumMod val="75000"/>
                    <a:lumOff val="25000"/>
                  </a:schemeClr>
                </a:solidFill>
                <a:latin typeface="思源宋体 Heavy" panose="02020900000000000000" pitchFamily="18" charset="-122"/>
                <a:ea typeface="思源宋体 Heavy" panose="02020900000000000000" pitchFamily="18" charset="-122"/>
                <a:sym typeface="微软雅黑" panose="020B0503020204020204" pitchFamily="34" charset="-122"/>
              </a:rPr>
              <a:t>市场竞争水平</a:t>
            </a:r>
            <a:endParaRPr lang="zh-CN" altLang="en-US" sz="3200" b="0">
              <a:solidFill>
                <a:schemeClr val="tx1">
                  <a:lumMod val="75000"/>
                  <a:lumOff val="25000"/>
                </a:schemeClr>
              </a:solidFill>
              <a:latin typeface="思源宋体 Heavy" panose="02020900000000000000" pitchFamily="18" charset="-122"/>
              <a:ea typeface="思源宋体 Heavy" panose="02020900000000000000" pitchFamily="18" charset="-122"/>
              <a:sym typeface="微软雅黑" panose="020B0503020204020204" pitchFamily="34" charset="-122"/>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tags" Target="../tags/tag126.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7.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tags" Target="../tags/tag127.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tags" Target="../tags/tag128.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tags" Target="../tags/tag129.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7.xml"/><Relationship Id="rId2" Type="http://schemas.openxmlformats.org/officeDocument/2006/relationships/image" Target="../media/image10.png"/><Relationship Id="rId1" Type="http://schemas.openxmlformats.org/officeDocument/2006/relationships/tags" Target="../tags/tag130.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7.xml"/><Relationship Id="rId2" Type="http://schemas.openxmlformats.org/officeDocument/2006/relationships/image" Target="../media/image11.png"/><Relationship Id="rId1" Type="http://schemas.openxmlformats.org/officeDocument/2006/relationships/tags" Target="../tags/tag131.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7.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tags" Target="../tags/tag13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133.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7.xml"/><Relationship Id="rId2" Type="http://schemas.openxmlformats.org/officeDocument/2006/relationships/image" Target="../media/image14.png"/><Relationship Id="rId1" Type="http://schemas.openxmlformats.org/officeDocument/2006/relationships/tags" Target="../tags/tag134.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7.xml"/><Relationship Id="rId2" Type="http://schemas.openxmlformats.org/officeDocument/2006/relationships/image" Target="../media/image15.png"/><Relationship Id="rId1" Type="http://schemas.openxmlformats.org/officeDocument/2006/relationships/tags" Target="../tags/tag135.xml"/></Relationships>
</file>

<file path=ppt/slides/_rels/slide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3" Type="http://schemas.openxmlformats.org/officeDocument/2006/relationships/notesSlide" Target="../notesSlides/notesSlide1.xml"/><Relationship Id="rId22" Type="http://schemas.openxmlformats.org/officeDocument/2006/relationships/slideLayout" Target="../slideLayouts/slideLayout7.xml"/><Relationship Id="rId21" Type="http://schemas.openxmlformats.org/officeDocument/2006/relationships/tags" Target="../tags/tag20.xml"/><Relationship Id="rId20" Type="http://schemas.openxmlformats.org/officeDocument/2006/relationships/tags" Target="../tags/tag19.xml"/><Relationship Id="rId2" Type="http://schemas.openxmlformats.org/officeDocument/2006/relationships/tags" Target="../tags/tag1.xml"/><Relationship Id="rId19" Type="http://schemas.openxmlformats.org/officeDocument/2006/relationships/tags" Target="../tags/tag18.xml"/><Relationship Id="rId18" Type="http://schemas.openxmlformats.org/officeDocument/2006/relationships/tags" Target="../tags/tag17.xml"/><Relationship Id="rId17" Type="http://schemas.openxmlformats.org/officeDocument/2006/relationships/tags" Target="../tags/tag16.xml"/><Relationship Id="rId16" Type="http://schemas.openxmlformats.org/officeDocument/2006/relationships/tags" Target="../tags/tag15.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7.xml"/><Relationship Id="rId2" Type="http://schemas.openxmlformats.org/officeDocument/2006/relationships/image" Target="../media/image16.png"/><Relationship Id="rId1" Type="http://schemas.openxmlformats.org/officeDocument/2006/relationships/tags" Target="../tags/tag136.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7.xml"/><Relationship Id="rId2" Type="http://schemas.openxmlformats.org/officeDocument/2006/relationships/image" Target="../media/image17.png"/><Relationship Id="rId1" Type="http://schemas.openxmlformats.org/officeDocument/2006/relationships/tags" Target="../tags/tag13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tags" Target="../tags/tag21.xml"/></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s>
</file>

<file path=ppt/slides/_rels/slide6.xml.rels><?xml version="1.0" encoding="UTF-8" standalone="yes"?>
<Relationships xmlns="http://schemas.openxmlformats.org/package/2006/relationships"><Relationship Id="rId9" Type="http://schemas.openxmlformats.org/officeDocument/2006/relationships/tags" Target="../tags/tag35.xml"/><Relationship Id="rId8" Type="http://schemas.openxmlformats.org/officeDocument/2006/relationships/tags" Target="../tags/tag34.xml"/><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4" Type="http://schemas.openxmlformats.org/officeDocument/2006/relationships/notesSlide" Target="../notesSlides/notesSlide4.xml"/><Relationship Id="rId43" Type="http://schemas.openxmlformats.org/officeDocument/2006/relationships/slideLayout" Target="../slideLayouts/slideLayout7.xml"/><Relationship Id="rId42" Type="http://schemas.openxmlformats.org/officeDocument/2006/relationships/tags" Target="../tags/tag68.xml"/><Relationship Id="rId41" Type="http://schemas.openxmlformats.org/officeDocument/2006/relationships/tags" Target="../tags/tag67.xml"/><Relationship Id="rId40" Type="http://schemas.openxmlformats.org/officeDocument/2006/relationships/tags" Target="../tags/tag66.xml"/><Relationship Id="rId4" Type="http://schemas.openxmlformats.org/officeDocument/2006/relationships/tags" Target="../tags/tag30.xml"/><Relationship Id="rId39" Type="http://schemas.openxmlformats.org/officeDocument/2006/relationships/tags" Target="../tags/tag65.xml"/><Relationship Id="rId38" Type="http://schemas.openxmlformats.org/officeDocument/2006/relationships/tags" Target="../tags/tag64.xml"/><Relationship Id="rId37" Type="http://schemas.openxmlformats.org/officeDocument/2006/relationships/tags" Target="../tags/tag63.xml"/><Relationship Id="rId36" Type="http://schemas.openxmlformats.org/officeDocument/2006/relationships/tags" Target="../tags/tag62.xml"/><Relationship Id="rId35" Type="http://schemas.openxmlformats.org/officeDocument/2006/relationships/tags" Target="../tags/tag61.xml"/><Relationship Id="rId34" Type="http://schemas.openxmlformats.org/officeDocument/2006/relationships/tags" Target="../tags/tag60.xml"/><Relationship Id="rId33" Type="http://schemas.openxmlformats.org/officeDocument/2006/relationships/tags" Target="../tags/tag59.xml"/><Relationship Id="rId32" Type="http://schemas.openxmlformats.org/officeDocument/2006/relationships/tags" Target="../tags/tag58.xml"/><Relationship Id="rId31" Type="http://schemas.openxmlformats.org/officeDocument/2006/relationships/tags" Target="../tags/tag57.xml"/><Relationship Id="rId30" Type="http://schemas.openxmlformats.org/officeDocument/2006/relationships/tags" Target="../tags/tag56.xml"/><Relationship Id="rId3" Type="http://schemas.openxmlformats.org/officeDocument/2006/relationships/tags" Target="../tags/tag29.xml"/><Relationship Id="rId29" Type="http://schemas.openxmlformats.org/officeDocument/2006/relationships/tags" Target="../tags/tag55.xml"/><Relationship Id="rId28" Type="http://schemas.openxmlformats.org/officeDocument/2006/relationships/tags" Target="../tags/tag54.xml"/><Relationship Id="rId27" Type="http://schemas.openxmlformats.org/officeDocument/2006/relationships/tags" Target="../tags/tag53.xml"/><Relationship Id="rId26" Type="http://schemas.openxmlformats.org/officeDocument/2006/relationships/tags" Target="../tags/tag52.xml"/><Relationship Id="rId25" Type="http://schemas.openxmlformats.org/officeDocument/2006/relationships/tags" Target="../tags/tag51.xml"/><Relationship Id="rId24" Type="http://schemas.openxmlformats.org/officeDocument/2006/relationships/tags" Target="../tags/tag50.xml"/><Relationship Id="rId23" Type="http://schemas.openxmlformats.org/officeDocument/2006/relationships/tags" Target="../tags/tag49.xml"/><Relationship Id="rId22" Type="http://schemas.openxmlformats.org/officeDocument/2006/relationships/tags" Target="../tags/tag48.xml"/><Relationship Id="rId21" Type="http://schemas.openxmlformats.org/officeDocument/2006/relationships/tags" Target="../tags/tag47.xml"/><Relationship Id="rId20" Type="http://schemas.openxmlformats.org/officeDocument/2006/relationships/tags" Target="../tags/tag46.xml"/><Relationship Id="rId2" Type="http://schemas.openxmlformats.org/officeDocument/2006/relationships/tags" Target="../tags/tag28.xml"/><Relationship Id="rId19" Type="http://schemas.openxmlformats.org/officeDocument/2006/relationships/tags" Target="../tags/tag45.xml"/><Relationship Id="rId18" Type="http://schemas.openxmlformats.org/officeDocument/2006/relationships/tags" Target="../tags/tag44.xml"/><Relationship Id="rId17" Type="http://schemas.openxmlformats.org/officeDocument/2006/relationships/tags" Target="../tags/tag43.xml"/><Relationship Id="rId16" Type="http://schemas.openxmlformats.org/officeDocument/2006/relationships/tags" Target="../tags/tag42.xml"/><Relationship Id="rId15" Type="http://schemas.openxmlformats.org/officeDocument/2006/relationships/tags" Target="../tags/tag41.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tags" Target="../tags/tag37.xml"/><Relationship Id="rId10" Type="http://schemas.openxmlformats.org/officeDocument/2006/relationships/tags" Target="../tags/tag36.xml"/><Relationship Id="rId1" Type="http://schemas.openxmlformats.org/officeDocument/2006/relationships/tags" Target="../tags/tag27.xml"/></Relationships>
</file>

<file path=ppt/slides/_rels/slide7.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7" Type="http://schemas.openxmlformats.org/officeDocument/2006/relationships/notesSlide" Target="../notesSlides/notesSlide5.xml"/><Relationship Id="rId56" Type="http://schemas.openxmlformats.org/officeDocument/2006/relationships/slideLayout" Target="../slideLayouts/slideLayout7.xml"/><Relationship Id="rId55" Type="http://schemas.openxmlformats.org/officeDocument/2006/relationships/tags" Target="../tags/tag123.xml"/><Relationship Id="rId54" Type="http://schemas.openxmlformats.org/officeDocument/2006/relationships/tags" Target="../tags/tag122.xml"/><Relationship Id="rId53" Type="http://schemas.openxmlformats.org/officeDocument/2006/relationships/tags" Target="../tags/tag121.xml"/><Relationship Id="rId52" Type="http://schemas.openxmlformats.org/officeDocument/2006/relationships/tags" Target="../tags/tag120.xml"/><Relationship Id="rId51" Type="http://schemas.openxmlformats.org/officeDocument/2006/relationships/tags" Target="../tags/tag119.xml"/><Relationship Id="rId50" Type="http://schemas.openxmlformats.org/officeDocument/2006/relationships/tags" Target="../tags/tag118.xml"/><Relationship Id="rId5" Type="http://schemas.openxmlformats.org/officeDocument/2006/relationships/tags" Target="../tags/tag73.xml"/><Relationship Id="rId49" Type="http://schemas.openxmlformats.org/officeDocument/2006/relationships/tags" Target="../tags/tag117.xml"/><Relationship Id="rId48" Type="http://schemas.openxmlformats.org/officeDocument/2006/relationships/tags" Target="../tags/tag116.xml"/><Relationship Id="rId47" Type="http://schemas.openxmlformats.org/officeDocument/2006/relationships/tags" Target="../tags/tag115.xml"/><Relationship Id="rId46" Type="http://schemas.openxmlformats.org/officeDocument/2006/relationships/tags" Target="../tags/tag114.xml"/><Relationship Id="rId45" Type="http://schemas.openxmlformats.org/officeDocument/2006/relationships/tags" Target="../tags/tag113.xml"/><Relationship Id="rId44" Type="http://schemas.openxmlformats.org/officeDocument/2006/relationships/tags" Target="../tags/tag112.xml"/><Relationship Id="rId43" Type="http://schemas.openxmlformats.org/officeDocument/2006/relationships/tags" Target="../tags/tag111.xml"/><Relationship Id="rId42" Type="http://schemas.openxmlformats.org/officeDocument/2006/relationships/tags" Target="../tags/tag110.xml"/><Relationship Id="rId41" Type="http://schemas.openxmlformats.org/officeDocument/2006/relationships/tags" Target="../tags/tag109.xml"/><Relationship Id="rId40" Type="http://schemas.openxmlformats.org/officeDocument/2006/relationships/tags" Target="../tags/tag108.xml"/><Relationship Id="rId4" Type="http://schemas.openxmlformats.org/officeDocument/2006/relationships/tags" Target="../tags/tag72.xml"/><Relationship Id="rId39" Type="http://schemas.openxmlformats.org/officeDocument/2006/relationships/tags" Target="../tags/tag107.xml"/><Relationship Id="rId38" Type="http://schemas.openxmlformats.org/officeDocument/2006/relationships/tags" Target="../tags/tag106.xml"/><Relationship Id="rId37" Type="http://schemas.openxmlformats.org/officeDocument/2006/relationships/tags" Target="../tags/tag105.xml"/><Relationship Id="rId36" Type="http://schemas.openxmlformats.org/officeDocument/2006/relationships/tags" Target="../tags/tag104.xml"/><Relationship Id="rId35" Type="http://schemas.openxmlformats.org/officeDocument/2006/relationships/tags" Target="../tags/tag103.xml"/><Relationship Id="rId34" Type="http://schemas.openxmlformats.org/officeDocument/2006/relationships/tags" Target="../tags/tag102.xml"/><Relationship Id="rId33" Type="http://schemas.openxmlformats.org/officeDocument/2006/relationships/tags" Target="../tags/tag101.xml"/><Relationship Id="rId32" Type="http://schemas.openxmlformats.org/officeDocument/2006/relationships/tags" Target="../tags/tag100.xml"/><Relationship Id="rId31" Type="http://schemas.openxmlformats.org/officeDocument/2006/relationships/tags" Target="../tags/tag99.xml"/><Relationship Id="rId30" Type="http://schemas.openxmlformats.org/officeDocument/2006/relationships/tags" Target="../tags/tag98.xml"/><Relationship Id="rId3" Type="http://schemas.openxmlformats.org/officeDocument/2006/relationships/tags" Target="../tags/tag71.xml"/><Relationship Id="rId29" Type="http://schemas.openxmlformats.org/officeDocument/2006/relationships/tags" Target="../tags/tag97.xml"/><Relationship Id="rId28" Type="http://schemas.openxmlformats.org/officeDocument/2006/relationships/tags" Target="../tags/tag96.xml"/><Relationship Id="rId27" Type="http://schemas.openxmlformats.org/officeDocument/2006/relationships/tags" Target="../tags/tag95.xml"/><Relationship Id="rId26" Type="http://schemas.openxmlformats.org/officeDocument/2006/relationships/tags" Target="../tags/tag94.xml"/><Relationship Id="rId25" Type="http://schemas.openxmlformats.org/officeDocument/2006/relationships/tags" Target="../tags/tag93.xml"/><Relationship Id="rId24" Type="http://schemas.openxmlformats.org/officeDocument/2006/relationships/tags" Target="../tags/tag92.xml"/><Relationship Id="rId23" Type="http://schemas.openxmlformats.org/officeDocument/2006/relationships/tags" Target="../tags/tag91.xml"/><Relationship Id="rId22" Type="http://schemas.openxmlformats.org/officeDocument/2006/relationships/tags" Target="../tags/tag90.xml"/><Relationship Id="rId21" Type="http://schemas.openxmlformats.org/officeDocument/2006/relationships/tags" Target="../tags/tag89.xml"/><Relationship Id="rId20" Type="http://schemas.openxmlformats.org/officeDocument/2006/relationships/tags" Target="../tags/tag88.xml"/><Relationship Id="rId2" Type="http://schemas.openxmlformats.org/officeDocument/2006/relationships/tags" Target="../tags/tag70.xml"/><Relationship Id="rId19" Type="http://schemas.openxmlformats.org/officeDocument/2006/relationships/tags" Target="../tags/tag87.xml"/><Relationship Id="rId18" Type="http://schemas.openxmlformats.org/officeDocument/2006/relationships/tags" Target="../tags/tag86.xml"/><Relationship Id="rId17" Type="http://schemas.openxmlformats.org/officeDocument/2006/relationships/tags" Target="../tags/tag85.xml"/><Relationship Id="rId16" Type="http://schemas.openxmlformats.org/officeDocument/2006/relationships/tags" Target="../tags/tag84.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tags" Target="../tags/tag69.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tags" Target="../tags/tag124.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tags" Target="../tags/tag1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C:/Users/19226/Desktop/微信图片_20241215113120.jpg微信图片_20241215113120"/>
          <p:cNvPicPr>
            <a:picLocks noChangeAspect="1"/>
          </p:cNvPicPr>
          <p:nvPr/>
        </p:nvPicPr>
        <p:blipFill>
          <a:blip r:embed="rId1"/>
          <a:srcRect t="7185" b="7185"/>
          <a:stretch>
            <a:fillRect/>
          </a:stretch>
        </p:blipFill>
        <p:spPr>
          <a:xfrm>
            <a:off x="0" y="-21771"/>
            <a:ext cx="12191999" cy="6832879"/>
          </a:xfrm>
          <a:prstGeom prst="rect">
            <a:avLst/>
          </a:prstGeom>
        </p:spPr>
      </p:pic>
      <p:sp>
        <p:nvSpPr>
          <p:cNvPr id="17" name="矩形 16"/>
          <p:cNvSpPr/>
          <p:nvPr/>
        </p:nvSpPr>
        <p:spPr>
          <a:xfrm>
            <a:off x="0" y="-21590"/>
            <a:ext cx="12191998" cy="6857999"/>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0" y="5778230"/>
            <a:ext cx="12192000" cy="1079770"/>
          </a:xfrm>
          <a:prstGeom prst="rect">
            <a:avLst/>
          </a:prstGeom>
          <a:gradFill flip="none" rotWithShape="1">
            <a:gsLst>
              <a:gs pos="0">
                <a:srgbClr val="18B88C"/>
              </a:gs>
              <a:gs pos="100000">
                <a:srgbClr val="006E5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矩形 8"/>
          <p:cNvSpPr/>
          <p:nvPr/>
        </p:nvSpPr>
        <p:spPr>
          <a:xfrm>
            <a:off x="5210629" y="1582783"/>
            <a:ext cx="1799771" cy="10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文本框 9"/>
          <p:cNvSpPr txBox="1"/>
          <p:nvPr/>
        </p:nvSpPr>
        <p:spPr>
          <a:xfrm>
            <a:off x="903762" y="1963787"/>
            <a:ext cx="10439152" cy="2861310"/>
          </a:xfrm>
          <a:prstGeom prst="rect">
            <a:avLst/>
          </a:prstGeom>
          <a:noFill/>
        </p:spPr>
        <p:txBody>
          <a:bodyPr wrap="square" rtlCol="0">
            <a:spAutoFit/>
          </a:bodyPr>
          <a:lstStyle/>
          <a:p>
            <a:pPr algn="ctr"/>
            <a:r>
              <a:rPr lang="zh-CN" altLang="en-US" sz="6000" b="1" spc="300">
                <a:solidFill>
                  <a:srgbClr val="18B88C"/>
                </a:solidFill>
                <a:latin typeface="微软雅黑" panose="020B0503020204020204" pitchFamily="34" charset="-122"/>
                <a:ea typeface="微软雅黑" panose="020B0503020204020204" pitchFamily="34" charset="-122"/>
                <a:sym typeface="微软雅黑" panose="020B0503020204020204" pitchFamily="34" charset="-122"/>
              </a:rPr>
              <a:t>新能源汽车驱动电机</a:t>
            </a:r>
            <a:endParaRPr lang="zh-CN" altLang="en-US" sz="6000" b="1" spc="300">
              <a:solidFill>
                <a:srgbClr val="18B88C"/>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6000" b="1" spc="3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及控制系统检修</a:t>
            </a:r>
            <a:endParaRPr lang="zh-CN" altLang="en-US" sz="6000" b="1" spc="3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endParaRPr lang="zh-CN" altLang="en-US" sz="6000" b="1" spc="3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文本框 12"/>
          <p:cNvSpPr txBox="1"/>
          <p:nvPr/>
        </p:nvSpPr>
        <p:spPr>
          <a:xfrm>
            <a:off x="5309870" y="4040505"/>
            <a:ext cx="1572260" cy="563840"/>
          </a:xfrm>
          <a:prstGeom prst="roundRect">
            <a:avLst>
              <a:gd name="adj" fmla="val 50000"/>
            </a:avLst>
          </a:prstGeom>
          <a:gradFill>
            <a:gsLst>
              <a:gs pos="0">
                <a:srgbClr val="18B88C"/>
              </a:gs>
              <a:gs pos="100000">
                <a:srgbClr val="006E51"/>
              </a:gs>
            </a:gsLst>
            <a:path path="circle">
              <a:fillToRect l="50000" t="50000" r="50000" b="50000"/>
            </a:path>
          </a:gradFill>
        </p:spPr>
        <p:txBody>
          <a:bodyPr wrap="square" rtlCol="0">
            <a:spAutoFit/>
          </a:bodyPr>
          <a:lstStyle/>
          <a:p>
            <a:pPr algn="ctr"/>
            <a:r>
              <a:rPr lang="en-US" altLang="zh-CN"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微课版</a:t>
            </a:r>
            <a:r>
              <a:rPr lang="en-US" altLang="zh-CN"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endParaRPr lang="en-US" altLang="zh-CN"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文本框 13"/>
          <p:cNvSpPr txBox="1"/>
          <p:nvPr/>
        </p:nvSpPr>
        <p:spPr>
          <a:xfrm>
            <a:off x="3970020" y="6120130"/>
            <a:ext cx="4281170" cy="337185"/>
          </a:xfrm>
          <a:prstGeom prst="rect">
            <a:avLst/>
          </a:prstGeom>
          <a:noFill/>
        </p:spPr>
        <p:txBody>
          <a:bodyPr wrap="square">
            <a:spAutoFit/>
          </a:bodyPr>
          <a:lstStyle/>
          <a:p>
            <a:pPr algn="dist"/>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华东师范大学出版社</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down)">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9" grpId="0" bldLvl="0" animBg="1"/>
      <p:bldP spid="10" grpId="0"/>
      <p:bldP spid="13" grpId="0" bldLvl="0" animBg="1"/>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650783" y="717280"/>
            <a:ext cx="6541135"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文本框 24"/>
          <p:cNvSpPr txBox="1"/>
          <p:nvPr/>
        </p:nvSpPr>
        <p:spPr>
          <a:xfrm>
            <a:off x="1129030" y="2748280"/>
            <a:ext cx="5249545" cy="1753235"/>
          </a:xfrm>
          <a:prstGeom prst="rect">
            <a:avLst/>
          </a:prstGeom>
        </p:spPr>
        <p:txBody>
          <a:bodyPr wrap="square">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纯电动汽车的机械减速装置也称为减速器总成，</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它与驱动电机的输出端相连接，安装在驱动桥上。它可以将电机的输出减速增矩后传输给汽车的驱动轴，</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从而带动汽车车轮行驶。</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078230" y="2307590"/>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机械减速装置</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3" name="矩形: 圆角 6"/>
          <p:cNvSpPr/>
          <p:nvPr/>
        </p:nvSpPr>
        <p:spPr>
          <a:xfrm>
            <a:off x="939165" y="1397000"/>
            <a:ext cx="364426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一、电机驱动系统基本组成</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6771005" y="1567815"/>
            <a:ext cx="3295650" cy="3911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650783" y="717280"/>
            <a:ext cx="6541135"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文本框 24"/>
          <p:cNvSpPr txBox="1"/>
          <p:nvPr/>
        </p:nvSpPr>
        <p:spPr>
          <a:xfrm>
            <a:off x="1129030" y="2595880"/>
            <a:ext cx="5855335" cy="922020"/>
          </a:xfrm>
          <a:prstGeom prst="rect">
            <a:avLst/>
          </a:prstGeom>
        </p:spPr>
        <p:txBody>
          <a:bodyPr wrap="square">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为了避免纯电动汽车驱动系统相关部件因过热而损坏，需要冷却系统对其工作温度进行控制。</a:t>
            </a:r>
            <a:endParaRPr lang="en-US" altLang="zh-CN">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078230" y="2155190"/>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电机驱动冷却系统</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3" name="矩形: 圆角 6"/>
          <p:cNvSpPr/>
          <p:nvPr/>
        </p:nvSpPr>
        <p:spPr>
          <a:xfrm>
            <a:off x="939165" y="1397000"/>
            <a:ext cx="364426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一、电机驱动系统基本组成</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6919595" y="1116965"/>
            <a:ext cx="4003040" cy="2442845"/>
          </a:xfrm>
          <a:prstGeom prst="rect">
            <a:avLst/>
          </a:prstGeom>
        </p:spPr>
      </p:pic>
      <p:sp>
        <p:nvSpPr>
          <p:cNvPr id="5" name="文本框 4"/>
          <p:cNvSpPr txBox="1"/>
          <p:nvPr/>
        </p:nvSpPr>
        <p:spPr>
          <a:xfrm>
            <a:off x="1129030" y="3559810"/>
            <a:ext cx="5855335" cy="2168525"/>
          </a:xfrm>
          <a:prstGeom prst="rect">
            <a:avLst/>
          </a:prstGeom>
        </p:spPr>
        <p:txBody>
          <a:bodyPr wrap="square">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电驱动冷却系统可以带走电驱动系统中的驱动电机和驱动电机控制器在工作过程中产生的热量，</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将其工作温度控制在适宜的范围内，使其具有良好的工作性能。纯电动汽车的电机驱动系统一般采用两种方式散热：</a:t>
            </a:r>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空气冷却和水冷却。</a:t>
            </a:r>
            <a:endParaRPr lang="zh-CN" altLang="en-US" b="1">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a:stretch>
            <a:fillRect/>
          </a:stretch>
        </p:blipFill>
        <p:spPr>
          <a:xfrm>
            <a:off x="7354570" y="3667760"/>
            <a:ext cx="3259455" cy="25095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650783" y="717280"/>
            <a:ext cx="6541135"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圆角 6"/>
          <p:cNvSpPr/>
          <p:nvPr/>
        </p:nvSpPr>
        <p:spPr>
          <a:xfrm>
            <a:off x="939165" y="1397000"/>
            <a:ext cx="316801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三、电机驱动系统类型</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7"/>
          <p:cNvSpPr txBox="1"/>
          <p:nvPr/>
        </p:nvSpPr>
        <p:spPr>
          <a:xfrm>
            <a:off x="1078230" y="2205990"/>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根据驱动电机数目分类</a:t>
            </a:r>
            <a:endParaRPr lang="zh-CN" altLang="en-US" sz="2000" b="1">
              <a:solidFill>
                <a:schemeClr val="accent1"/>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2"/>
          <a:stretch>
            <a:fillRect/>
          </a:stretch>
        </p:blipFill>
        <p:spPr>
          <a:xfrm>
            <a:off x="4305300" y="2110740"/>
            <a:ext cx="5525135" cy="3738245"/>
          </a:xfrm>
          <a:prstGeom prst="rect">
            <a:avLst/>
          </a:prstGeom>
        </p:spPr>
      </p:pic>
      <p:sp>
        <p:nvSpPr>
          <p:cNvPr id="11" name="文本框 10"/>
          <p:cNvSpPr txBox="1"/>
          <p:nvPr/>
        </p:nvSpPr>
        <p:spPr>
          <a:xfrm>
            <a:off x="1464310" y="3039745"/>
            <a:ext cx="236029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单电机驱动系统</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2" name="文本框 11"/>
          <p:cNvSpPr txBox="1"/>
          <p:nvPr/>
        </p:nvSpPr>
        <p:spPr>
          <a:xfrm>
            <a:off x="1464310" y="3587750"/>
            <a:ext cx="236029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多电机驱动系统</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3" name="文本框 12"/>
          <p:cNvSpPr txBox="1"/>
          <p:nvPr/>
        </p:nvSpPr>
        <p:spPr>
          <a:xfrm>
            <a:off x="1464310" y="4135755"/>
            <a:ext cx="236029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三电机驱动系统</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650783" y="717280"/>
            <a:ext cx="6541135"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圆角 6"/>
          <p:cNvSpPr/>
          <p:nvPr/>
        </p:nvSpPr>
        <p:spPr>
          <a:xfrm>
            <a:off x="939165" y="1397000"/>
            <a:ext cx="316801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三、电机驱动系统类型</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7"/>
          <p:cNvSpPr txBox="1"/>
          <p:nvPr/>
        </p:nvSpPr>
        <p:spPr>
          <a:xfrm>
            <a:off x="1078230" y="2205990"/>
            <a:ext cx="457327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按照驱动系统布置形式不同</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464310" y="3039745"/>
            <a:ext cx="236029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集中式驱动系统</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pic>
        <p:nvPicPr>
          <p:cNvPr id="2" name="图片 1"/>
          <p:cNvPicPr>
            <a:picLocks noChangeAspect="1"/>
          </p:cNvPicPr>
          <p:nvPr/>
        </p:nvPicPr>
        <p:blipFill>
          <a:blip r:embed="rId2"/>
          <a:stretch>
            <a:fillRect/>
          </a:stretch>
        </p:blipFill>
        <p:spPr>
          <a:xfrm>
            <a:off x="5252720" y="1828800"/>
            <a:ext cx="6010275" cy="3942715"/>
          </a:xfrm>
          <a:prstGeom prst="rect">
            <a:avLst/>
          </a:prstGeom>
        </p:spPr>
      </p:pic>
      <p:sp>
        <p:nvSpPr>
          <p:cNvPr id="25" name="文本框 24"/>
          <p:cNvSpPr txBox="1"/>
          <p:nvPr/>
        </p:nvSpPr>
        <p:spPr>
          <a:xfrm>
            <a:off x="1393190" y="3516630"/>
            <a:ext cx="3654425" cy="1430020"/>
          </a:xfrm>
          <a:prstGeom prst="rect">
            <a:avLst/>
          </a:prstGeom>
        </p:spPr>
        <p:txBody>
          <a:bodyPr wrap="square">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按照有无变速器，集中式驱动系统又可分为</a:t>
            </a:r>
            <a:r>
              <a:rPr lang="zh-CN" altLang="en-US" sz="2000" b="1">
                <a:solidFill>
                  <a:schemeClr val="accent1"/>
                </a:solidFill>
                <a:latin typeface="微软雅黑" panose="020B0503020204020204" pitchFamily="34" charset="-122"/>
                <a:ea typeface="微软雅黑" panose="020B0503020204020204" pitchFamily="34" charset="-122"/>
              </a:rPr>
              <a:t>传统驱动模式</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和</a:t>
            </a:r>
            <a:r>
              <a:rPr lang="zh-CN" altLang="en-US" sz="2000" b="1">
                <a:solidFill>
                  <a:schemeClr val="accent1"/>
                </a:solidFill>
                <a:latin typeface="微软雅黑" panose="020B0503020204020204" pitchFamily="34" charset="-122"/>
                <a:ea typeface="微软雅黑" panose="020B0503020204020204" pitchFamily="34" charset="-122"/>
              </a:rPr>
              <a:t>电机驱动桥模式</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两种类型。</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650783" y="717280"/>
            <a:ext cx="6541135"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圆角 6"/>
          <p:cNvSpPr/>
          <p:nvPr/>
        </p:nvSpPr>
        <p:spPr>
          <a:xfrm>
            <a:off x="939165" y="1397000"/>
            <a:ext cx="316801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三、电机驱动系统类型</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7"/>
          <p:cNvSpPr txBox="1"/>
          <p:nvPr/>
        </p:nvSpPr>
        <p:spPr>
          <a:xfrm>
            <a:off x="1078230" y="2205990"/>
            <a:ext cx="457327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按照驱动系统布置形式不同</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464310" y="3039745"/>
            <a:ext cx="236029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轮毂式驱动系统</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25" name="文本框 24"/>
          <p:cNvSpPr txBox="1"/>
          <p:nvPr/>
        </p:nvSpPr>
        <p:spPr>
          <a:xfrm>
            <a:off x="1393190" y="3516630"/>
            <a:ext cx="4342130" cy="2261235"/>
          </a:xfrm>
          <a:prstGeom prst="rect">
            <a:avLst/>
          </a:prstGeom>
        </p:spPr>
        <p:txBody>
          <a:bodyPr wrap="square">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轮毂式驱动系统可以布置在纯电动汽车的两个前轮、两个后轮或四个车轮的轮毂中</a:t>
            </a:r>
            <a:r>
              <a:rPr lang="en-US" altLang="zh-CN">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实现前轮驱动、后轮驱动或四轮驱动。轮毂式驱动系统有</a:t>
            </a:r>
            <a:r>
              <a:rPr lang="zh-CN" altLang="en-US" sz="2000" b="1">
                <a:solidFill>
                  <a:schemeClr val="accent1"/>
                </a:solidFill>
                <a:latin typeface="微软雅黑" panose="020B0503020204020204" pitchFamily="34" charset="-122"/>
                <a:ea typeface="微软雅黑" panose="020B0503020204020204" pitchFamily="34" charset="-122"/>
              </a:rPr>
              <a:t>内定子外转子结构</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和</a:t>
            </a:r>
            <a:r>
              <a:rPr lang="zh-CN" altLang="en-US" sz="2000" b="1">
                <a:solidFill>
                  <a:schemeClr val="accent1"/>
                </a:solidFill>
                <a:latin typeface="微软雅黑" panose="020B0503020204020204" pitchFamily="34" charset="-122"/>
                <a:ea typeface="微软雅黑" panose="020B0503020204020204" pitchFamily="34" charset="-122"/>
              </a:rPr>
              <a:t>内转子外定子结构</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两种结构类型。</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5889625" y="1829435"/>
            <a:ext cx="5041900" cy="39300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650783" y="717280"/>
            <a:ext cx="6541135"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圆角 6"/>
          <p:cNvSpPr/>
          <p:nvPr/>
        </p:nvSpPr>
        <p:spPr>
          <a:xfrm>
            <a:off x="939165" y="1397000"/>
            <a:ext cx="621474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四、典型纯电动汽车电机驱动系统组成及控制特点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7"/>
          <p:cNvSpPr txBox="1"/>
          <p:nvPr/>
        </p:nvSpPr>
        <p:spPr>
          <a:xfrm>
            <a:off x="1078230" y="2205990"/>
            <a:ext cx="457327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单电机驱动系统组成及控制特点</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464310" y="2968625"/>
            <a:ext cx="391223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单电机驱动系统组成及分布特点</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25" name="文本框 24"/>
          <p:cNvSpPr txBox="1"/>
          <p:nvPr/>
        </p:nvSpPr>
        <p:spPr>
          <a:xfrm>
            <a:off x="1393190" y="3445510"/>
            <a:ext cx="4342130" cy="2168525"/>
          </a:xfrm>
          <a:prstGeom prst="rect">
            <a:avLst/>
          </a:prstGeom>
        </p:spPr>
        <p:txBody>
          <a:bodyPr wrap="square">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单电机驱动系统由一套完整的电驱动总成构成。整个电驱动总成主要包括一个驱动电机、一个电机控制器和一个减速器，并配以电驱冷却系统和高低压连接线路等部件，</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以确保电驱系统正常工作。</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5911215" y="2205990"/>
            <a:ext cx="4910455" cy="350329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650783" y="717280"/>
            <a:ext cx="6541135"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圆角 6"/>
          <p:cNvSpPr/>
          <p:nvPr/>
        </p:nvSpPr>
        <p:spPr>
          <a:xfrm>
            <a:off x="939165" y="1397000"/>
            <a:ext cx="621474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四、典型纯电动汽车电机驱动系统组成及控制特点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7"/>
          <p:cNvSpPr txBox="1"/>
          <p:nvPr/>
        </p:nvSpPr>
        <p:spPr>
          <a:xfrm>
            <a:off x="1078230" y="2114550"/>
            <a:ext cx="457327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单电机驱动系统组成及控制特点</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393190" y="2519680"/>
            <a:ext cx="4946650" cy="1337945"/>
          </a:xfrm>
          <a:prstGeom prst="rect">
            <a:avLst/>
          </a:prstGeom>
        </p:spPr>
        <p:txBody>
          <a:bodyPr wrap="square">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单电机驱动系统的一套电驱动总成的核心部件包括驱动电机、电机控制器和减速器总成</a:t>
            </a:r>
            <a:r>
              <a:rPr lang="en-US" altLang="zh-CN">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一般是独立分布在相应位置的。</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2171065" y="3780155"/>
            <a:ext cx="3390900" cy="2482850"/>
          </a:xfrm>
          <a:prstGeom prst="rect">
            <a:avLst/>
          </a:prstGeom>
        </p:spPr>
      </p:pic>
      <p:sp>
        <p:nvSpPr>
          <p:cNvPr id="5" name="文本框 4"/>
          <p:cNvSpPr txBox="1"/>
          <p:nvPr/>
        </p:nvSpPr>
        <p:spPr>
          <a:xfrm>
            <a:off x="7098665" y="2519680"/>
            <a:ext cx="4217035" cy="1337945"/>
          </a:xfrm>
          <a:prstGeom prst="rect">
            <a:avLst/>
          </a:prstGeom>
        </p:spPr>
        <p:txBody>
          <a:bodyPr wrap="square">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但是有些单电机驱动系统的电驱动总成的核心部件是集成在一起的，</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构成三合一的电驱动桥总成。</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a:stretch>
            <a:fillRect/>
          </a:stretch>
        </p:blipFill>
        <p:spPr>
          <a:xfrm>
            <a:off x="7691120" y="3928110"/>
            <a:ext cx="2800350" cy="2334895"/>
          </a:xfrm>
          <a:prstGeom prst="rect">
            <a:avLst/>
          </a:prstGeom>
        </p:spPr>
      </p:pic>
      <p:cxnSp>
        <p:nvCxnSpPr>
          <p:cNvPr id="7" name="直接连接符 6"/>
          <p:cNvCxnSpPr/>
          <p:nvPr/>
        </p:nvCxnSpPr>
        <p:spPr>
          <a:xfrm>
            <a:off x="6625590" y="2639695"/>
            <a:ext cx="0" cy="3503295"/>
          </a:xfrm>
          <a:prstGeom prst="line">
            <a:avLst/>
          </a:prstGeom>
          <a:ln>
            <a:prstDash val="dash"/>
          </a:ln>
        </p:spPr>
        <p:style>
          <a:lnRef idx="2">
            <a:schemeClr val="accent1"/>
          </a:lnRef>
          <a:fillRef idx="0">
            <a:srgbClr val="FFFFFF"/>
          </a:fillRef>
          <a:effectRef idx="0">
            <a:srgbClr val="FFFFFF"/>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650783" y="717280"/>
            <a:ext cx="6541135"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圆角 6"/>
          <p:cNvSpPr/>
          <p:nvPr/>
        </p:nvSpPr>
        <p:spPr>
          <a:xfrm>
            <a:off x="939165" y="1397000"/>
            <a:ext cx="621474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四、典型纯电动汽车电机驱动系统组成及控制特点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7"/>
          <p:cNvSpPr txBox="1"/>
          <p:nvPr/>
        </p:nvSpPr>
        <p:spPr>
          <a:xfrm>
            <a:off x="1078230" y="2205990"/>
            <a:ext cx="457327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单电机驱动系统组成及控制特点</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464310" y="2968625"/>
            <a:ext cx="391223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单电机驱动系统控制特点</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25" name="文本框 24"/>
          <p:cNvSpPr txBox="1"/>
          <p:nvPr/>
        </p:nvSpPr>
        <p:spPr>
          <a:xfrm>
            <a:off x="1393190" y="3445510"/>
            <a:ext cx="4257675" cy="1351280"/>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单电机驱动系统只有一套电驱动总成，</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在纯电动汽车中，它是车辆驱动的唯一动力源。</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a:p>
            <a:pPr indent="0" fontAlgn="auto">
              <a:lnSpc>
                <a:spcPct val="150000"/>
              </a:lnSpc>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6085840" y="3082925"/>
            <a:ext cx="5037455" cy="2168525"/>
          </a:xfrm>
          <a:prstGeom prst="rect">
            <a:avLst/>
          </a:prstGeom>
          <a:noFill/>
        </p:spPr>
        <p:txBody>
          <a:bodyPr wrap="square" rtlCol="0" anchor="t">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在汽车工作时，电机控制器根据传递过来的驾驶员操作信号、驱动电机状态信号以及车辆运行状态信号控制驱动电机转速、转矩和转向，使驱动电机工作，并通过减速器总成将动力传递给车轮，驱动车辆按照驾驶员的操作意图行驶。</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0" name="矩形 9"/>
          <p:cNvSpPr/>
          <p:nvPr/>
        </p:nvSpPr>
        <p:spPr>
          <a:xfrm>
            <a:off x="5935980" y="2981325"/>
            <a:ext cx="5351780" cy="2524125"/>
          </a:xfrm>
          <a:prstGeom prst="rect">
            <a:avLst/>
          </a:prstGeom>
          <a:noFill/>
          <a:ln w="6350" cmpd="sng">
            <a:solidFill>
              <a:schemeClr val="accent1">
                <a:shade val="50000"/>
              </a:schemeClr>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650783" y="717280"/>
            <a:ext cx="6541135"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圆角 6"/>
          <p:cNvSpPr/>
          <p:nvPr/>
        </p:nvSpPr>
        <p:spPr>
          <a:xfrm>
            <a:off x="939165" y="1397000"/>
            <a:ext cx="621474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四、典型纯电动汽车电机驱动系统组成及控制特点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7"/>
          <p:cNvSpPr txBox="1"/>
          <p:nvPr/>
        </p:nvSpPr>
        <p:spPr>
          <a:xfrm>
            <a:off x="1078230" y="2205990"/>
            <a:ext cx="457327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双电机驱动系统组成及控制特点</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464310" y="2968625"/>
            <a:ext cx="3775710"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双电机驱动系统组成及布局特点</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25" name="文本框 24"/>
          <p:cNvSpPr txBox="1"/>
          <p:nvPr/>
        </p:nvSpPr>
        <p:spPr>
          <a:xfrm>
            <a:off x="1393190" y="3445510"/>
            <a:ext cx="4025265" cy="2208530"/>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双电机驱动系统由两套完整的电驱动总成构成，</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每套电驱动总成都主要由一个驱动电机、一个电机控制器和一个减速器构成</a:t>
            </a:r>
            <a:r>
              <a:rPr lang="en-US" altLang="zh-CN">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并配以电驱动冷却系统和高低压连接线路等部件。</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5418455" y="2981960"/>
            <a:ext cx="5932170" cy="25584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650783" y="717280"/>
            <a:ext cx="6541135"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圆角 6"/>
          <p:cNvSpPr/>
          <p:nvPr/>
        </p:nvSpPr>
        <p:spPr>
          <a:xfrm>
            <a:off x="939165" y="1397000"/>
            <a:ext cx="621474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四、典型纯电动汽车电机驱动系统组成及控制特点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7"/>
          <p:cNvSpPr txBox="1"/>
          <p:nvPr/>
        </p:nvSpPr>
        <p:spPr>
          <a:xfrm>
            <a:off x="1078230" y="2205990"/>
            <a:ext cx="457327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双电机驱动系统组成及控制特点</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464310" y="3121025"/>
            <a:ext cx="3775710"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双电机驱动系统组成及布局特点</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25" name="文本框 24"/>
          <p:cNvSpPr txBox="1"/>
          <p:nvPr/>
        </p:nvSpPr>
        <p:spPr>
          <a:xfrm>
            <a:off x="1393190" y="3597910"/>
            <a:ext cx="4025265" cy="1182370"/>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但是，</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有些双电机驱动系统的两套电驱动总成</a:t>
            </a:r>
            <a:r>
              <a:rPr lang="en-US" altLang="zh-CN">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都集中布置在驱动桥上。</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5882005" y="2205990"/>
            <a:ext cx="4643755" cy="33331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C:/Users/19226/Desktop/微信图片_20241215113120.jpg微信图片_20241215113120"/>
          <p:cNvPicPr>
            <a:picLocks noChangeAspect="1"/>
          </p:cNvPicPr>
          <p:nvPr/>
        </p:nvPicPr>
        <p:blipFill>
          <a:blip r:embed="rId1"/>
          <a:srcRect t="36461" b="36461"/>
          <a:stretch>
            <a:fillRect/>
          </a:stretch>
        </p:blipFill>
        <p:spPr>
          <a:xfrm>
            <a:off x="0" y="0"/>
            <a:ext cx="12192000" cy="2160824"/>
          </a:xfrm>
          <a:prstGeom prst="rect">
            <a:avLst/>
          </a:prstGeom>
        </p:spPr>
      </p:pic>
      <p:sp>
        <p:nvSpPr>
          <p:cNvPr id="4" name="矩形 3"/>
          <p:cNvSpPr/>
          <p:nvPr/>
        </p:nvSpPr>
        <p:spPr>
          <a:xfrm>
            <a:off x="0" y="-6984"/>
            <a:ext cx="12191998" cy="2160824"/>
          </a:xfrm>
          <a:prstGeom prst="rect">
            <a:avLst/>
          </a:prstGeom>
          <a:solidFill>
            <a:schemeClr val="tx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文本框 18"/>
          <p:cNvSpPr txBox="1"/>
          <p:nvPr>
            <p:custDataLst>
              <p:tags r:id="rId2"/>
            </p:custDataLst>
          </p:nvPr>
        </p:nvSpPr>
        <p:spPr>
          <a:xfrm>
            <a:off x="1387475" y="3903980"/>
            <a:ext cx="4349115" cy="398780"/>
          </a:xfrm>
          <a:prstGeom prst="rect">
            <a:avLst/>
          </a:prstGeom>
          <a:noFill/>
        </p:spPr>
        <p:txBody>
          <a:bodyPr wrap="square" rtlCol="0">
            <a:spAutoFit/>
            <a:scene3d>
              <a:camera prst="orthographicFront"/>
              <a:lightRig rig="threePt" dir="t"/>
            </a:scene3d>
            <a:sp3d contourW="12700"/>
          </a:bodyPr>
          <a:lstStyle/>
          <a:p>
            <a:pPr algn="l"/>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新能源汽车驱动电机及控制系统认知</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任意多边形 11"/>
          <p:cNvSpPr/>
          <p:nvPr/>
        </p:nvSpPr>
        <p:spPr>
          <a:xfrm>
            <a:off x="4102100" y="1727835"/>
            <a:ext cx="4299585" cy="1099185"/>
          </a:xfrm>
          <a:custGeom>
            <a:avLst/>
            <a:gdLst>
              <a:gd name="adj" fmla="val 16809"/>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il 12"/>
              <a:gd name="il-1" fmla="*/ q1 w 1"/>
              <a:gd name="it" fmla="*/ q1 h 1"/>
              <a:gd name="ir" fmla="+- r 0 q2"/>
              <a:gd name="ib" fmla="+- b 0 il-1"/>
              <a:gd name="q3" fmla="*/ h hc x2"/>
              <a:gd name="y1" fmla="pin 0 ib h"/>
              <a:gd name="y2" fmla="+- b 0 q3"/>
            </a:gdLst>
            <a:ahLst/>
            <a:cxnLst>
              <a:cxn ang="3">
                <a:pos x="hc" y="y1"/>
              </a:cxn>
              <a:cxn ang="3">
                <a:pos x="x4" y="t"/>
              </a:cxn>
              <a:cxn ang="0">
                <a:pos x="x6" y="vc"/>
              </a:cxn>
              <a:cxn ang="cd4">
                <a:pos x="x3" y="b"/>
              </a:cxn>
              <a:cxn ang="cd4">
                <a:pos x="hc" y="q3"/>
              </a:cxn>
              <a:cxn ang="cd2">
                <a:pos x="x1" y="vc"/>
              </a:cxn>
            </a:cxnLst>
            <a:rect l="l" t="t" r="r" b="b"/>
            <a:pathLst>
              <a:path w="5742" h="1716">
                <a:moveTo>
                  <a:pt x="0" y="1398"/>
                </a:moveTo>
                <a:lnTo>
                  <a:pt x="235" y="0"/>
                </a:lnTo>
                <a:lnTo>
                  <a:pt x="5742" y="0"/>
                </a:lnTo>
                <a:lnTo>
                  <a:pt x="5507" y="1398"/>
                </a:lnTo>
                <a:lnTo>
                  <a:pt x="860" y="1398"/>
                </a:lnTo>
                <a:lnTo>
                  <a:pt x="697" y="1717"/>
                </a:lnTo>
                <a:lnTo>
                  <a:pt x="534" y="1398"/>
                </a:lnTo>
                <a:lnTo>
                  <a:pt x="0" y="1398"/>
                </a:lnTo>
                <a:close/>
              </a:path>
            </a:pathLst>
          </a:custGeom>
          <a:gradFill>
            <a:gsLst>
              <a:gs pos="11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noAutofit/>
          </a:bodyPr>
          <a:lstStyle/>
          <a:p>
            <a:pPr algn="ctr"/>
            <a:endParaRPr lang="en-US" altLang="zh-CN" sz="240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175125" y="1788160"/>
            <a:ext cx="4153535" cy="706755"/>
          </a:xfrm>
          <a:prstGeom prst="rect">
            <a:avLst/>
          </a:prstGeom>
          <a:noFill/>
        </p:spPr>
        <p:txBody>
          <a:bodyPr wrap="square" rtlCol="0" anchor="t">
            <a:spAutoFit/>
          </a:bodyPr>
          <a:p>
            <a:pPr algn="ctr"/>
            <a:r>
              <a:rPr lang="zh-CN" altLang="en-US" sz="4000">
                <a:solidFill>
                  <a:schemeClr val="bg1"/>
                </a:solidFill>
                <a:latin typeface="微软雅黑" panose="020B0503020204020204" pitchFamily="34" charset="-122"/>
                <a:ea typeface="微软雅黑" panose="020B0503020204020204" pitchFamily="34" charset="-122"/>
                <a:sym typeface="+mn-ea"/>
              </a:rPr>
              <a:t>目</a:t>
            </a:r>
            <a:r>
              <a:rPr lang="en-US" altLang="zh-CN" sz="4000">
                <a:solidFill>
                  <a:schemeClr val="bg1"/>
                </a:solidFill>
                <a:latin typeface="微软雅黑" panose="020B0503020204020204" pitchFamily="34" charset="-122"/>
                <a:ea typeface="微软雅黑" panose="020B0503020204020204" pitchFamily="34" charset="-122"/>
                <a:sym typeface="+mn-ea"/>
              </a:rPr>
              <a:t> </a:t>
            </a:r>
            <a:r>
              <a:rPr lang="zh-CN" altLang="en-US" sz="4000">
                <a:solidFill>
                  <a:schemeClr val="bg1"/>
                </a:solidFill>
                <a:latin typeface="微软雅黑" panose="020B0503020204020204" pitchFamily="34" charset="-122"/>
                <a:ea typeface="微软雅黑" panose="020B0503020204020204" pitchFamily="34" charset="-122"/>
                <a:sym typeface="+mn-ea"/>
              </a:rPr>
              <a:t>录</a:t>
            </a:r>
            <a:r>
              <a:rPr lang="en-US" altLang="zh-CN" sz="4000">
                <a:solidFill>
                  <a:schemeClr val="bg1"/>
                </a:solidFill>
                <a:latin typeface="微软雅黑" panose="020B0503020204020204" pitchFamily="34" charset="-122"/>
                <a:ea typeface="微软雅黑" panose="020B0503020204020204" pitchFamily="34" charset="-122"/>
                <a:sym typeface="+mn-ea"/>
              </a:rPr>
              <a:t> C</a:t>
            </a:r>
            <a:r>
              <a:rPr lang="en-US" altLang="zh-CN" sz="2400">
                <a:solidFill>
                  <a:schemeClr val="bg1"/>
                </a:solidFill>
                <a:latin typeface="微软雅黑" panose="020B0503020204020204" pitchFamily="34" charset="-122"/>
                <a:ea typeface="微软雅黑" panose="020B0503020204020204" pitchFamily="34" charset="-122"/>
                <a:sym typeface="+mn-ea"/>
              </a:rPr>
              <a:t>ONTENTS</a:t>
            </a:r>
            <a:endParaRPr lang="en-US" altLang="zh-CN" sz="2400">
              <a:solidFill>
                <a:schemeClr val="bg1"/>
              </a:solidFill>
              <a:latin typeface="微软雅黑" panose="020B0503020204020204" pitchFamily="34" charset="-122"/>
              <a:ea typeface="微软雅黑" panose="020B0503020204020204" pitchFamily="34" charset="-122"/>
              <a:sym typeface="+mn-ea"/>
            </a:endParaRPr>
          </a:p>
        </p:txBody>
      </p:sp>
      <p:sp>
        <p:nvSpPr>
          <p:cNvPr id="5" name="文本框 4"/>
          <p:cNvSpPr txBox="1"/>
          <p:nvPr>
            <p:custDataLst>
              <p:tags r:id="rId3"/>
            </p:custDataLst>
          </p:nvPr>
        </p:nvSpPr>
        <p:spPr>
          <a:xfrm>
            <a:off x="1557655" y="3505200"/>
            <a:ext cx="1040130" cy="398780"/>
          </a:xfrm>
          <a:prstGeom prst="rect">
            <a:avLst/>
          </a:prstGeom>
          <a:noFill/>
        </p:spPr>
        <p:txBody>
          <a:bodyPr wrap="square" rtlCol="0" anchor="t">
            <a:spAutoFit/>
          </a:bodyPr>
          <a:p>
            <a:pPr algn="ctr"/>
            <a:r>
              <a:rPr lang="zh-CN" altLang="en-US" sz="20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inpin heiti" panose="00000500000000000000" pitchFamily="2" charset="-122"/>
              </a:rPr>
              <a:t>任务</a:t>
            </a:r>
            <a:r>
              <a:rPr lang="en-US" altLang="zh-CN" sz="20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inpin heiti" panose="00000500000000000000" pitchFamily="2" charset="-122"/>
              </a:rPr>
              <a:t>1</a:t>
            </a:r>
            <a:endParaRPr lang="en-US" altLang="zh-CN" sz="20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inpin heiti" panose="00000500000000000000" pitchFamily="2" charset="-122"/>
            </a:endParaRPr>
          </a:p>
        </p:txBody>
      </p:sp>
      <p:sp>
        <p:nvSpPr>
          <p:cNvPr id="32" name="矩形: 圆角 22"/>
          <p:cNvSpPr/>
          <p:nvPr>
            <p:custDataLst>
              <p:tags r:id="rId4"/>
            </p:custDataLst>
          </p:nvPr>
        </p:nvSpPr>
        <p:spPr>
          <a:xfrm>
            <a:off x="1387475" y="3415030"/>
            <a:ext cx="127698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endParaRPr lang="en-US" altLang="zh-CN"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文本框 35"/>
          <p:cNvSpPr txBox="1"/>
          <p:nvPr>
            <p:custDataLst>
              <p:tags r:id="rId5"/>
            </p:custDataLst>
          </p:nvPr>
        </p:nvSpPr>
        <p:spPr>
          <a:xfrm>
            <a:off x="1282700" y="3423920"/>
            <a:ext cx="1532255" cy="398780"/>
          </a:xfrm>
          <a:prstGeom prst="rect">
            <a:avLst/>
          </a:prstGeom>
          <a:noFill/>
        </p:spPr>
        <p:txBody>
          <a:bodyPr wrap="square" rtlCol="0" anchor="t">
            <a:spAutoFit/>
          </a:bodyP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项目一</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文本框 36"/>
          <p:cNvSpPr txBox="1"/>
          <p:nvPr>
            <p:custDataLst>
              <p:tags r:id="rId6"/>
            </p:custDataLst>
          </p:nvPr>
        </p:nvSpPr>
        <p:spPr>
          <a:xfrm>
            <a:off x="1387475" y="5019675"/>
            <a:ext cx="4349115" cy="398780"/>
          </a:xfrm>
          <a:prstGeom prst="rect">
            <a:avLst/>
          </a:prstGeom>
          <a:noFill/>
        </p:spPr>
        <p:txBody>
          <a:bodyPr wrap="square" rtlCol="0">
            <a:spAutoFit/>
            <a:scene3d>
              <a:camera prst="orthographicFront"/>
              <a:lightRig rig="threePt" dir="t"/>
            </a:scene3d>
            <a:sp3d contourW="12700"/>
          </a:bodyPr>
          <a:p>
            <a:pPr algn="l"/>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驱动电机结构原理与检修</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文本框 37"/>
          <p:cNvSpPr txBox="1"/>
          <p:nvPr>
            <p:custDataLst>
              <p:tags r:id="rId7"/>
            </p:custDataLst>
          </p:nvPr>
        </p:nvSpPr>
        <p:spPr>
          <a:xfrm>
            <a:off x="1557655" y="4620895"/>
            <a:ext cx="1040130" cy="398780"/>
          </a:xfrm>
          <a:prstGeom prst="rect">
            <a:avLst/>
          </a:prstGeom>
          <a:noFill/>
        </p:spPr>
        <p:txBody>
          <a:bodyPr wrap="square" rtlCol="0" anchor="t">
            <a:spAutoFit/>
          </a:bodyPr>
          <a:p>
            <a:pPr algn="ctr"/>
            <a:r>
              <a:rPr lang="zh-CN" altLang="en-US" sz="20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inpin heiti" panose="00000500000000000000" pitchFamily="2" charset="-122"/>
              </a:rPr>
              <a:t>任务</a:t>
            </a:r>
            <a:r>
              <a:rPr lang="en-US" altLang="zh-CN" sz="20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inpin heiti" panose="00000500000000000000" pitchFamily="2" charset="-122"/>
              </a:rPr>
              <a:t>1</a:t>
            </a:r>
            <a:endParaRPr lang="en-US" altLang="zh-CN" sz="20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inpin heiti" panose="00000500000000000000" pitchFamily="2" charset="-122"/>
            </a:endParaRPr>
          </a:p>
        </p:txBody>
      </p:sp>
      <p:sp>
        <p:nvSpPr>
          <p:cNvPr id="39" name="矩形: 圆角 22"/>
          <p:cNvSpPr/>
          <p:nvPr>
            <p:custDataLst>
              <p:tags r:id="rId8"/>
            </p:custDataLst>
          </p:nvPr>
        </p:nvSpPr>
        <p:spPr>
          <a:xfrm>
            <a:off x="1387475" y="4530725"/>
            <a:ext cx="127698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endParaRPr lang="en-US" altLang="zh-CN"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文本框 39"/>
          <p:cNvSpPr txBox="1"/>
          <p:nvPr>
            <p:custDataLst>
              <p:tags r:id="rId9"/>
            </p:custDataLst>
          </p:nvPr>
        </p:nvSpPr>
        <p:spPr>
          <a:xfrm>
            <a:off x="1282700" y="4539615"/>
            <a:ext cx="1532255" cy="398780"/>
          </a:xfrm>
          <a:prstGeom prst="rect">
            <a:avLst/>
          </a:prstGeom>
          <a:noFill/>
        </p:spPr>
        <p:txBody>
          <a:bodyPr wrap="square" rtlCol="0" anchor="t">
            <a:spAutoFit/>
          </a:bodyP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项目二</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文本框 40"/>
          <p:cNvSpPr txBox="1"/>
          <p:nvPr>
            <p:custDataLst>
              <p:tags r:id="rId10"/>
            </p:custDataLst>
          </p:nvPr>
        </p:nvSpPr>
        <p:spPr>
          <a:xfrm>
            <a:off x="6875145" y="3478530"/>
            <a:ext cx="4349115" cy="398780"/>
          </a:xfrm>
          <a:prstGeom prst="rect">
            <a:avLst/>
          </a:prstGeom>
          <a:noFill/>
        </p:spPr>
        <p:txBody>
          <a:bodyPr wrap="square" rtlCol="0">
            <a:spAutoFit/>
            <a:scene3d>
              <a:camera prst="orthographicFront"/>
              <a:lightRig rig="threePt" dir="t"/>
            </a:scene3d>
            <a:sp3d contourW="12700"/>
          </a:bodyPr>
          <a:p>
            <a:pPr algn="l"/>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电机控制器结构原理与检修</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文本框 41"/>
          <p:cNvSpPr txBox="1"/>
          <p:nvPr>
            <p:custDataLst>
              <p:tags r:id="rId11"/>
            </p:custDataLst>
          </p:nvPr>
        </p:nvSpPr>
        <p:spPr>
          <a:xfrm>
            <a:off x="7045325" y="3079750"/>
            <a:ext cx="1040130" cy="398780"/>
          </a:xfrm>
          <a:prstGeom prst="rect">
            <a:avLst/>
          </a:prstGeom>
          <a:noFill/>
        </p:spPr>
        <p:txBody>
          <a:bodyPr wrap="square" rtlCol="0" anchor="t">
            <a:spAutoFit/>
          </a:bodyPr>
          <a:p>
            <a:pPr algn="ctr"/>
            <a:r>
              <a:rPr lang="zh-CN" altLang="en-US" sz="20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inpin heiti" panose="00000500000000000000" pitchFamily="2" charset="-122"/>
              </a:rPr>
              <a:t>任务</a:t>
            </a:r>
            <a:r>
              <a:rPr lang="en-US" altLang="zh-CN" sz="20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inpin heiti" panose="00000500000000000000" pitchFamily="2" charset="-122"/>
              </a:rPr>
              <a:t>1</a:t>
            </a:r>
            <a:endParaRPr lang="en-US" altLang="zh-CN" sz="20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inpin heiti" panose="00000500000000000000" pitchFamily="2" charset="-122"/>
            </a:endParaRPr>
          </a:p>
        </p:txBody>
      </p:sp>
      <p:sp>
        <p:nvSpPr>
          <p:cNvPr id="43" name="矩形: 圆角 22"/>
          <p:cNvSpPr/>
          <p:nvPr>
            <p:custDataLst>
              <p:tags r:id="rId12"/>
            </p:custDataLst>
          </p:nvPr>
        </p:nvSpPr>
        <p:spPr>
          <a:xfrm>
            <a:off x="6875145" y="2989580"/>
            <a:ext cx="127698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endParaRPr lang="en-US" altLang="zh-CN"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文本框 43"/>
          <p:cNvSpPr txBox="1"/>
          <p:nvPr>
            <p:custDataLst>
              <p:tags r:id="rId13"/>
            </p:custDataLst>
          </p:nvPr>
        </p:nvSpPr>
        <p:spPr>
          <a:xfrm>
            <a:off x="6770370" y="2998470"/>
            <a:ext cx="1532255" cy="398780"/>
          </a:xfrm>
          <a:prstGeom prst="rect">
            <a:avLst/>
          </a:prstGeom>
          <a:noFill/>
        </p:spPr>
        <p:txBody>
          <a:bodyPr wrap="square" rtlCol="0" anchor="t">
            <a:spAutoFit/>
          </a:bodyP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项目三</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文本框 44"/>
          <p:cNvSpPr txBox="1"/>
          <p:nvPr>
            <p:custDataLst>
              <p:tags r:id="rId14"/>
            </p:custDataLst>
          </p:nvPr>
        </p:nvSpPr>
        <p:spPr>
          <a:xfrm>
            <a:off x="6875145" y="4594225"/>
            <a:ext cx="4349115" cy="398780"/>
          </a:xfrm>
          <a:prstGeom prst="rect">
            <a:avLst/>
          </a:prstGeom>
          <a:noFill/>
        </p:spPr>
        <p:txBody>
          <a:bodyPr wrap="square" rtlCol="0">
            <a:spAutoFit/>
            <a:scene3d>
              <a:camera prst="orthographicFront"/>
              <a:lightRig rig="threePt" dir="t"/>
            </a:scene3d>
            <a:sp3d contourW="12700"/>
          </a:bodyPr>
          <a:p>
            <a:pPr algn="l"/>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减速器总成结构原理与检修</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文本框 45"/>
          <p:cNvSpPr txBox="1"/>
          <p:nvPr>
            <p:custDataLst>
              <p:tags r:id="rId15"/>
            </p:custDataLst>
          </p:nvPr>
        </p:nvSpPr>
        <p:spPr>
          <a:xfrm>
            <a:off x="7045325" y="4195445"/>
            <a:ext cx="1040130" cy="398780"/>
          </a:xfrm>
          <a:prstGeom prst="rect">
            <a:avLst/>
          </a:prstGeom>
          <a:noFill/>
        </p:spPr>
        <p:txBody>
          <a:bodyPr wrap="square" rtlCol="0" anchor="t">
            <a:spAutoFit/>
          </a:bodyPr>
          <a:p>
            <a:pPr algn="ctr"/>
            <a:r>
              <a:rPr lang="zh-CN" altLang="en-US" sz="20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inpin heiti" panose="00000500000000000000" pitchFamily="2" charset="-122"/>
              </a:rPr>
              <a:t>任务</a:t>
            </a:r>
            <a:r>
              <a:rPr lang="en-US" altLang="zh-CN" sz="20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inpin heiti" panose="00000500000000000000" pitchFamily="2" charset="-122"/>
              </a:rPr>
              <a:t>1</a:t>
            </a:r>
            <a:endParaRPr lang="en-US" altLang="zh-CN" sz="20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inpin heiti" panose="00000500000000000000" pitchFamily="2" charset="-122"/>
            </a:endParaRPr>
          </a:p>
        </p:txBody>
      </p:sp>
      <p:sp>
        <p:nvSpPr>
          <p:cNvPr id="47" name="矩形: 圆角 22"/>
          <p:cNvSpPr/>
          <p:nvPr>
            <p:custDataLst>
              <p:tags r:id="rId16"/>
            </p:custDataLst>
          </p:nvPr>
        </p:nvSpPr>
        <p:spPr>
          <a:xfrm>
            <a:off x="6875145" y="4105275"/>
            <a:ext cx="127698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endParaRPr lang="en-US" altLang="zh-CN"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文本框 47"/>
          <p:cNvSpPr txBox="1"/>
          <p:nvPr>
            <p:custDataLst>
              <p:tags r:id="rId17"/>
            </p:custDataLst>
          </p:nvPr>
        </p:nvSpPr>
        <p:spPr>
          <a:xfrm>
            <a:off x="6770370" y="4114165"/>
            <a:ext cx="1532255" cy="398780"/>
          </a:xfrm>
          <a:prstGeom prst="rect">
            <a:avLst/>
          </a:prstGeom>
          <a:noFill/>
        </p:spPr>
        <p:txBody>
          <a:bodyPr wrap="square" rtlCol="0" anchor="t">
            <a:spAutoFit/>
          </a:bodyP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项目四</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文本框 48"/>
          <p:cNvSpPr txBox="1"/>
          <p:nvPr>
            <p:custDataLst>
              <p:tags r:id="rId18"/>
            </p:custDataLst>
          </p:nvPr>
        </p:nvSpPr>
        <p:spPr>
          <a:xfrm>
            <a:off x="6875145" y="5709920"/>
            <a:ext cx="4349115" cy="398780"/>
          </a:xfrm>
          <a:prstGeom prst="rect">
            <a:avLst/>
          </a:prstGeom>
          <a:noFill/>
        </p:spPr>
        <p:txBody>
          <a:bodyPr wrap="square" rtlCol="0">
            <a:spAutoFit/>
            <a:scene3d>
              <a:camera prst="orthographicFront"/>
              <a:lightRig rig="threePt" dir="t"/>
            </a:scene3d>
            <a:sp3d contourW="12700"/>
          </a:bodyPr>
          <a:p>
            <a:pPr algn="l"/>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电驱冷却系统组成原理与检修</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文本框 49"/>
          <p:cNvSpPr txBox="1"/>
          <p:nvPr>
            <p:custDataLst>
              <p:tags r:id="rId19"/>
            </p:custDataLst>
          </p:nvPr>
        </p:nvSpPr>
        <p:spPr>
          <a:xfrm>
            <a:off x="7045325" y="5311140"/>
            <a:ext cx="1040130" cy="398780"/>
          </a:xfrm>
          <a:prstGeom prst="rect">
            <a:avLst/>
          </a:prstGeom>
          <a:noFill/>
        </p:spPr>
        <p:txBody>
          <a:bodyPr wrap="square" rtlCol="0" anchor="t">
            <a:spAutoFit/>
          </a:bodyPr>
          <a:p>
            <a:pPr algn="ctr"/>
            <a:r>
              <a:rPr lang="zh-CN" altLang="en-US" sz="20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inpin heiti" panose="00000500000000000000" pitchFamily="2" charset="-122"/>
              </a:rPr>
              <a:t>任务</a:t>
            </a:r>
            <a:r>
              <a:rPr lang="en-US" altLang="zh-CN" sz="20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inpin heiti" panose="00000500000000000000" pitchFamily="2" charset="-122"/>
              </a:rPr>
              <a:t>1</a:t>
            </a:r>
            <a:endParaRPr lang="en-US" altLang="zh-CN" sz="2000" b="1">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inpin heiti" panose="00000500000000000000" pitchFamily="2" charset="-122"/>
            </a:endParaRPr>
          </a:p>
        </p:txBody>
      </p:sp>
      <p:sp>
        <p:nvSpPr>
          <p:cNvPr id="51" name="矩形: 圆角 22"/>
          <p:cNvSpPr/>
          <p:nvPr>
            <p:custDataLst>
              <p:tags r:id="rId20"/>
            </p:custDataLst>
          </p:nvPr>
        </p:nvSpPr>
        <p:spPr>
          <a:xfrm>
            <a:off x="6875145" y="5220970"/>
            <a:ext cx="127698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endParaRPr lang="en-US" altLang="zh-CN"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文本框 51"/>
          <p:cNvSpPr txBox="1"/>
          <p:nvPr>
            <p:custDataLst>
              <p:tags r:id="rId21"/>
            </p:custDataLst>
          </p:nvPr>
        </p:nvSpPr>
        <p:spPr>
          <a:xfrm>
            <a:off x="6770370" y="5229860"/>
            <a:ext cx="1532255" cy="398780"/>
          </a:xfrm>
          <a:prstGeom prst="rect">
            <a:avLst/>
          </a:prstGeom>
          <a:noFill/>
        </p:spPr>
        <p:txBody>
          <a:bodyPr wrap="square" rtlCol="0" anchor="t">
            <a:spAutoFit/>
          </a:bodyP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项目五</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650783" y="717280"/>
            <a:ext cx="6541135"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圆角 6"/>
          <p:cNvSpPr/>
          <p:nvPr/>
        </p:nvSpPr>
        <p:spPr>
          <a:xfrm>
            <a:off x="939165" y="1397000"/>
            <a:ext cx="621474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四、典型纯电动汽车电机驱动系统组成及控制特点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7"/>
          <p:cNvSpPr txBox="1"/>
          <p:nvPr/>
        </p:nvSpPr>
        <p:spPr>
          <a:xfrm>
            <a:off x="1078230" y="2205990"/>
            <a:ext cx="457327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三电机驱动系统组成及控制特点</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464310" y="2968625"/>
            <a:ext cx="391223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三电机驱动系统组成及布局特点</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25" name="文本框 24"/>
          <p:cNvSpPr txBox="1"/>
          <p:nvPr/>
        </p:nvSpPr>
        <p:spPr>
          <a:xfrm>
            <a:off x="1393190" y="3445510"/>
            <a:ext cx="4342130" cy="2168525"/>
          </a:xfrm>
          <a:prstGeom prst="rect">
            <a:avLst/>
          </a:prstGeom>
        </p:spPr>
        <p:txBody>
          <a:bodyPr wrap="square">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三电机驱动系统一般应用于四驱的车辆，它由三套完整的电驱动总成构成，每套电驱动总成都主要由一个驱动电机、一个电机控制器和一个减速器构成，</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并配以电驱动冷却系统和高低压连接线路等部件。</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6181090" y="2604770"/>
            <a:ext cx="4593590" cy="30416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650783" y="717280"/>
            <a:ext cx="6541135"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圆角 6"/>
          <p:cNvSpPr/>
          <p:nvPr/>
        </p:nvSpPr>
        <p:spPr>
          <a:xfrm>
            <a:off x="939165" y="1397000"/>
            <a:ext cx="621474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四、典型纯电动汽车电机驱动系统组成及控制特点</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7"/>
          <p:cNvSpPr txBox="1"/>
          <p:nvPr/>
        </p:nvSpPr>
        <p:spPr>
          <a:xfrm>
            <a:off x="1078230" y="2205990"/>
            <a:ext cx="457327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sym typeface="+mn-ea"/>
              </a:rPr>
              <a:t>三电机驱动系统组成及控制特点</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464310" y="2968625"/>
            <a:ext cx="3912235" cy="368300"/>
          </a:xfrm>
          <a:prstGeom prst="rect">
            <a:avLst/>
          </a:prstGeom>
          <a:solidFill>
            <a:srgbClr val="8AEEBE">
              <a:alpha val="51000"/>
            </a:srgbClr>
          </a:solidFill>
        </p:spPr>
        <p:txBody>
          <a:bodyPr wrap="square" rtlCol="0" anchor="t">
            <a:spAutoFit/>
          </a:bodyPr>
          <a:p>
            <a:pPr algn="ct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三电机驱动系统控制特点</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25" name="文本框 24"/>
          <p:cNvSpPr txBox="1"/>
          <p:nvPr/>
        </p:nvSpPr>
        <p:spPr>
          <a:xfrm>
            <a:off x="1393190" y="3445510"/>
            <a:ext cx="4257675" cy="1351280"/>
          </a:xfrm>
          <a:prstGeom prst="rect">
            <a:avLst/>
          </a:prstGeom>
        </p:spPr>
        <p:txBody>
          <a:bodyPr wrap="square">
            <a:no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搭载三电机驱动系统的纯电动汽车，</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一般应用于四轮驱动的车辆。</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5651500" y="2290445"/>
            <a:ext cx="5485130" cy="31921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153135" y="609603"/>
            <a:ext cx="6497000" cy="4040353"/>
          </a:xfrm>
          <a:prstGeom prst="rect">
            <a:avLst/>
          </a:prstGeom>
          <a:blipFill dpi="0"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三极正极黑简体" panose="00000500000000000000" pitchFamily="2" charset="-122"/>
            </a:endParaRPr>
          </a:p>
        </p:txBody>
      </p:sp>
      <p:sp>
        <p:nvSpPr>
          <p:cNvPr id="16" name="任意多边形: 形状 15"/>
          <p:cNvSpPr/>
          <p:nvPr/>
        </p:nvSpPr>
        <p:spPr>
          <a:xfrm>
            <a:off x="502399" y="609603"/>
            <a:ext cx="4650736" cy="5642398"/>
          </a:xfrm>
          <a:custGeom>
            <a:avLst/>
            <a:gdLst>
              <a:gd name="connsiteX0" fmla="*/ 0 w 4650736"/>
              <a:gd name="connsiteY0" fmla="*/ 0 h 5642398"/>
              <a:gd name="connsiteX1" fmla="*/ 596626 w 4650736"/>
              <a:gd name="connsiteY1" fmla="*/ 0 h 5642398"/>
              <a:gd name="connsiteX2" fmla="*/ 4054110 w 4650736"/>
              <a:gd name="connsiteY2" fmla="*/ 0 h 5642398"/>
              <a:gd name="connsiteX3" fmla="*/ 4650736 w 4650736"/>
              <a:gd name="connsiteY3" fmla="*/ 0 h 5642398"/>
              <a:gd name="connsiteX4" fmla="*/ 4650736 w 4650736"/>
              <a:gd name="connsiteY4" fmla="*/ 4828316 h 5642398"/>
              <a:gd name="connsiteX5" fmla="*/ 3649876 w 4650736"/>
              <a:gd name="connsiteY5" fmla="*/ 5642398 h 5642398"/>
              <a:gd name="connsiteX6" fmla="*/ 3053250 w 4650736"/>
              <a:gd name="connsiteY6" fmla="*/ 5642398 h 5642398"/>
              <a:gd name="connsiteX7" fmla="*/ 596626 w 4650736"/>
              <a:gd name="connsiteY7" fmla="*/ 5642398 h 5642398"/>
              <a:gd name="connsiteX8" fmla="*/ 0 w 4650736"/>
              <a:gd name="connsiteY8" fmla="*/ 5642398 h 5642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50736" h="5642398">
                <a:moveTo>
                  <a:pt x="0" y="0"/>
                </a:moveTo>
                <a:lnTo>
                  <a:pt x="596626" y="0"/>
                </a:lnTo>
                <a:lnTo>
                  <a:pt x="4054110" y="0"/>
                </a:lnTo>
                <a:lnTo>
                  <a:pt x="4650736" y="0"/>
                </a:lnTo>
                <a:lnTo>
                  <a:pt x="4650736" y="4828316"/>
                </a:lnTo>
                <a:lnTo>
                  <a:pt x="3649876" y="5642398"/>
                </a:lnTo>
                <a:lnTo>
                  <a:pt x="3053250" y="5642398"/>
                </a:lnTo>
                <a:lnTo>
                  <a:pt x="596626" y="5642398"/>
                </a:lnTo>
                <a:lnTo>
                  <a:pt x="0" y="5642398"/>
                </a:lnTo>
                <a:close/>
              </a:path>
            </a:pathLst>
          </a:custGeom>
          <a:gradFill>
            <a:gsLst>
              <a:gs pos="11000">
                <a:schemeClr val="accent1"/>
              </a:gs>
              <a:gs pos="100000">
                <a:schemeClr val="accent2"/>
              </a:gs>
            </a:gsLst>
            <a:lin ang="2700000" scaled="0"/>
          </a:gradFill>
          <a:ln>
            <a:noFill/>
          </a:ln>
          <a:effectLst>
            <a:outerShdw blurRad="127000" sx="102000" sy="102000" algn="ctr" rotWithShape="0">
              <a:prstClr val="black">
                <a:alpha val="10000"/>
              </a:prstClr>
            </a:outerShdw>
          </a:effectLst>
        </p:spPr>
        <p:txBody>
          <a:bodyPr vert="horz" wrap="square" lIns="91440" tIns="45720" rIns="91440" bIns="45720" numCol="1" anchor="t" anchorCtr="0" compatLnSpc="1">
            <a:noAutofit/>
          </a:bodyPr>
          <a:lstStyle/>
          <a:p>
            <a:endParaRPr lang="zh-CN" altLang="en-US">
              <a:solidFill>
                <a:schemeClr val="tx1"/>
              </a:solidFill>
              <a:sym typeface="三极正极黑简体" panose="00000500000000000000" pitchFamily="2" charset="-122"/>
            </a:endParaRPr>
          </a:p>
        </p:txBody>
      </p:sp>
      <p:sp>
        <p:nvSpPr>
          <p:cNvPr id="11" name="任意多边形: 形状 10"/>
          <p:cNvSpPr/>
          <p:nvPr/>
        </p:nvSpPr>
        <p:spPr>
          <a:xfrm>
            <a:off x="4461037" y="5311574"/>
            <a:ext cx="1000860" cy="814082"/>
          </a:xfrm>
          <a:custGeom>
            <a:avLst/>
            <a:gdLst>
              <a:gd name="connsiteX0" fmla="*/ 1000860 w 1000860"/>
              <a:gd name="connsiteY0" fmla="*/ 0 h 814082"/>
              <a:gd name="connsiteX1" fmla="*/ 1000860 w 1000860"/>
              <a:gd name="connsiteY1" fmla="*/ 814082 h 814082"/>
              <a:gd name="connsiteX2" fmla="*/ 0 w 1000860"/>
              <a:gd name="connsiteY2" fmla="*/ 814082 h 814082"/>
              <a:gd name="connsiteX3" fmla="*/ 1000860 w 1000860"/>
              <a:gd name="connsiteY3" fmla="*/ 0 h 814082"/>
            </a:gdLst>
            <a:ahLst/>
            <a:cxnLst>
              <a:cxn ang="0">
                <a:pos x="connsiteX0" y="connsiteY0"/>
              </a:cxn>
              <a:cxn ang="0">
                <a:pos x="connsiteX1" y="connsiteY1"/>
              </a:cxn>
              <a:cxn ang="0">
                <a:pos x="connsiteX2" y="connsiteY2"/>
              </a:cxn>
              <a:cxn ang="0">
                <a:pos x="connsiteX3" y="connsiteY3"/>
              </a:cxn>
            </a:cxnLst>
            <a:rect l="l" t="t" r="r" b="b"/>
            <a:pathLst>
              <a:path w="1000859" h="814082">
                <a:moveTo>
                  <a:pt x="1000860" y="0"/>
                </a:moveTo>
                <a:lnTo>
                  <a:pt x="1000860" y="814082"/>
                </a:lnTo>
                <a:lnTo>
                  <a:pt x="0" y="814082"/>
                </a:lnTo>
                <a:lnTo>
                  <a:pt x="100086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panose="020B0503020204020204" pitchFamily="34" charset="-122"/>
              <a:ea typeface="微软雅黑" panose="020B0503020204020204" pitchFamily="34" charset="-122"/>
              <a:sym typeface="三极正极黑简体" panose="00000500000000000000" pitchFamily="2" charset="-122"/>
            </a:endParaRPr>
          </a:p>
        </p:txBody>
      </p:sp>
      <p:sp>
        <p:nvSpPr>
          <p:cNvPr id="6" name="文本框 5"/>
          <p:cNvSpPr txBox="1"/>
          <p:nvPr/>
        </p:nvSpPr>
        <p:spPr>
          <a:xfrm>
            <a:off x="951865" y="1357630"/>
            <a:ext cx="1975485" cy="768350"/>
          </a:xfrm>
          <a:prstGeom prst="rect">
            <a:avLst/>
          </a:prstGeom>
          <a:noFill/>
        </p:spPr>
        <p:txBody>
          <a:bodyPr wrap="square" rtlCol="0">
            <a:spAutoFit/>
          </a:bodyPr>
          <a:lstStyle/>
          <a:p>
            <a:pPr algn="dist"/>
            <a:r>
              <a:rPr lang="zh-CN" altLang="en-US" sz="4400" b="1">
                <a:solidFill>
                  <a:schemeClr val="bg1"/>
                </a:solidFill>
                <a:latin typeface="微软雅黑" panose="020B0503020204020204" pitchFamily="34" charset="-122"/>
                <a:ea typeface="微软雅黑" panose="020B0503020204020204" pitchFamily="34" charset="-122"/>
                <a:cs typeface="字魂105号-简雅黑" panose="00000500000000000000" pitchFamily="2" charset="-122"/>
                <a:sym typeface="三极正极黑简体" panose="00000500000000000000" pitchFamily="2" charset="-122"/>
              </a:rPr>
              <a:t>项目一</a:t>
            </a:r>
            <a:endParaRPr lang="zh-CN" altLang="en-US" sz="4400" b="1">
              <a:solidFill>
                <a:schemeClr val="bg1"/>
              </a:solidFill>
              <a:latin typeface="微软雅黑" panose="020B0503020204020204" pitchFamily="34" charset="-122"/>
              <a:ea typeface="微软雅黑" panose="020B0503020204020204" pitchFamily="34" charset="-122"/>
              <a:cs typeface="字魂105号-简雅黑" panose="00000500000000000000" pitchFamily="2" charset="-122"/>
              <a:sym typeface="三极正极黑简体" panose="00000500000000000000" pitchFamily="2" charset="-122"/>
            </a:endParaRPr>
          </a:p>
        </p:txBody>
      </p:sp>
      <p:sp>
        <p:nvSpPr>
          <p:cNvPr id="8" name="文本框 7"/>
          <p:cNvSpPr txBox="1"/>
          <p:nvPr/>
        </p:nvSpPr>
        <p:spPr>
          <a:xfrm>
            <a:off x="965929" y="2545324"/>
            <a:ext cx="4054110" cy="1918335"/>
          </a:xfrm>
          <a:prstGeom prst="rect">
            <a:avLst/>
          </a:prstGeom>
          <a:noFill/>
        </p:spPr>
        <p:txBody>
          <a:bodyPr wrap="square" rtlCol="0">
            <a:spAutoFit/>
          </a:bodyPr>
          <a:lstStyle/>
          <a:p>
            <a:pPr algn="l">
              <a:lnSpc>
                <a:spcPct val="110000"/>
              </a:lnSpc>
            </a:pPr>
            <a:r>
              <a:rPr lang="zh-CN" altLang="en-US" sz="3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新能源汽车</a:t>
            </a:r>
            <a:endParaRPr lang="zh-CN" altLang="en-US" sz="3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l">
              <a:lnSpc>
                <a:spcPct val="110000"/>
              </a:lnSpc>
            </a:pPr>
            <a:r>
              <a:rPr lang="zh-CN" altLang="en-US" sz="3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驱动电机</a:t>
            </a:r>
            <a:endParaRPr lang="zh-CN" altLang="en-US" sz="3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l">
              <a:lnSpc>
                <a:spcPct val="110000"/>
              </a:lnSpc>
            </a:pPr>
            <a:r>
              <a:rPr lang="zh-CN" altLang="en-US" sz="3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及控制系统认知</a:t>
            </a:r>
            <a:endParaRPr lang="zh-CN" altLang="en-US" sz="3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矩形 9"/>
          <p:cNvSpPr/>
          <p:nvPr/>
        </p:nvSpPr>
        <p:spPr>
          <a:xfrm>
            <a:off x="1094969" y="2321907"/>
            <a:ext cx="655317" cy="47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三极正极黑简体"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arn(inVertical)">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down)">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6" grpId="0" animBg="1"/>
      <p:bldP spid="11" grpId="0" animBg="1"/>
      <p:bldP spid="6" grpId="0"/>
      <p:bldP spid="8" grpId="0"/>
      <p:bldP spid="10"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4344588" y="717280"/>
            <a:ext cx="784733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电机驱动系统认知</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4" name="图片 23"/>
          <p:cNvPicPr>
            <a:picLocks noChangeAspect="1"/>
          </p:cNvPicPr>
          <p:nvPr/>
        </p:nvPicPr>
        <p:blipFill>
          <a:blip r:embed="rId2"/>
          <a:stretch>
            <a:fillRect/>
          </a:stretch>
        </p:blipFill>
        <p:spPr>
          <a:xfrm>
            <a:off x="2713990" y="3752850"/>
            <a:ext cx="7194550" cy="2265045"/>
          </a:xfrm>
          <a:prstGeom prst="rect">
            <a:avLst/>
          </a:prstGeom>
        </p:spPr>
      </p:pic>
      <p:sp>
        <p:nvSpPr>
          <p:cNvPr id="25" name="文本框 24"/>
          <p:cNvSpPr txBox="1"/>
          <p:nvPr/>
        </p:nvSpPr>
        <p:spPr>
          <a:xfrm>
            <a:off x="1549400" y="2334260"/>
            <a:ext cx="9526905" cy="1337945"/>
          </a:xfrm>
          <a:prstGeom prst="rect">
            <a:avLst/>
          </a:prstGeom>
        </p:spPr>
        <p:txBody>
          <a:bodyPr wrap="square">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在</a:t>
            </a:r>
            <a:r>
              <a:rPr lang="en-US" altLang="zh-CN">
                <a:solidFill>
                  <a:schemeClr val="tx1">
                    <a:lumMod val="85000"/>
                    <a:lumOff val="15000"/>
                  </a:schemeClr>
                </a:solidFill>
                <a:latin typeface="微软雅黑" panose="020B0503020204020204" pitchFamily="34" charset="-122"/>
                <a:ea typeface="微软雅黑" panose="020B0503020204020204" pitchFamily="34" charset="-122"/>
              </a:rPr>
              <a:t>20</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世纪</a:t>
            </a:r>
            <a:r>
              <a:rPr lang="en-US" altLang="zh-CN">
                <a:solidFill>
                  <a:schemeClr val="tx1">
                    <a:lumMod val="85000"/>
                    <a:lumOff val="15000"/>
                  </a:schemeClr>
                </a:solidFill>
                <a:latin typeface="微软雅黑" panose="020B0503020204020204" pitchFamily="34" charset="-122"/>
                <a:ea typeface="微软雅黑" panose="020B0503020204020204" pitchFamily="34" charset="-122"/>
              </a:rPr>
              <a:t>80</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年代之前，电动车的原型机中多使用直流电机，其特性非常适合道路负载，并且控制简单。随着技术的不断发展，现代电动汽车大都采用交流电机，包括</a:t>
            </a:r>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感应电机、永磁电机、开关磁阻电机</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513840" y="1986915"/>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电机驱动系统发展历程</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31" name="矩形: 圆角 6"/>
          <p:cNvSpPr/>
          <p:nvPr/>
        </p:nvSpPr>
        <p:spPr>
          <a:xfrm>
            <a:off x="939165" y="1314450"/>
            <a:ext cx="411035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一、电机驱动系统发展与应用</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2" name="图片 31"/>
          <p:cNvPicPr>
            <a:picLocks noChangeAspect="1"/>
          </p:cNvPicPr>
          <p:nvPr/>
        </p:nvPicPr>
        <p:blipFill>
          <a:blip r:embed="rId2"/>
          <a:stretch>
            <a:fillRect/>
          </a:stretch>
        </p:blipFill>
        <p:spPr>
          <a:xfrm>
            <a:off x="2713990" y="3759835"/>
            <a:ext cx="7194550" cy="2265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6523355" y="4215130"/>
            <a:ext cx="2127250" cy="1847215"/>
          </a:xfrm>
          <a:prstGeom prst="rect">
            <a:avLst/>
          </a:prstGeom>
          <a:noFill/>
          <a:ln w="6350" cmpd="sng">
            <a:solidFill>
              <a:schemeClr val="accent1">
                <a:shade val="50000"/>
              </a:schemeClr>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1" name="矩形 10"/>
          <p:cNvSpPr/>
          <p:nvPr/>
        </p:nvSpPr>
        <p:spPr>
          <a:xfrm>
            <a:off x="4218940" y="4215130"/>
            <a:ext cx="2127250" cy="1847215"/>
          </a:xfrm>
          <a:prstGeom prst="rect">
            <a:avLst/>
          </a:prstGeom>
          <a:noFill/>
          <a:ln w="6350" cmpd="sng">
            <a:solidFill>
              <a:schemeClr val="accent1">
                <a:shade val="50000"/>
              </a:schemeClr>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 name="矩形 9"/>
          <p:cNvSpPr/>
          <p:nvPr/>
        </p:nvSpPr>
        <p:spPr>
          <a:xfrm>
            <a:off x="1438275" y="4215130"/>
            <a:ext cx="2579370" cy="1847215"/>
          </a:xfrm>
          <a:prstGeom prst="rect">
            <a:avLst/>
          </a:prstGeom>
          <a:noFill/>
          <a:ln w="6350" cmpd="sng">
            <a:solidFill>
              <a:schemeClr val="accent1">
                <a:shade val="50000"/>
              </a:schemeClr>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cxnSp>
        <p:nvCxnSpPr>
          <p:cNvPr id="22" name="直线连接符 7"/>
          <p:cNvCxnSpPr/>
          <p:nvPr userDrawn="1"/>
        </p:nvCxnSpPr>
        <p:spPr>
          <a:xfrm>
            <a:off x="4344588" y="717280"/>
            <a:ext cx="784733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电机驱动系统认知</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文本框 24"/>
          <p:cNvSpPr txBox="1"/>
          <p:nvPr/>
        </p:nvSpPr>
        <p:spPr>
          <a:xfrm>
            <a:off x="1323340" y="2388235"/>
            <a:ext cx="10138410" cy="922020"/>
          </a:xfrm>
          <a:prstGeom prst="rect">
            <a:avLst/>
          </a:prstGeom>
        </p:spPr>
        <p:txBody>
          <a:bodyPr wrap="square">
            <a:spAutoFit/>
          </a:bodyPr>
          <a:p>
            <a:pPr indent="0" fontAlgn="auto">
              <a:lnSpc>
                <a:spcPct val="150000"/>
              </a:lnSpc>
            </a:pPr>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国外：</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起步比较早。欧美各国开发的电动客车多采用交流异步电机；</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日本近年来问世的电动汽车大多采用永磁同步电机</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272540" y="1917065"/>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电机驱动系统应用现状</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31" name="矩形: 圆角 6"/>
          <p:cNvSpPr/>
          <p:nvPr/>
        </p:nvSpPr>
        <p:spPr>
          <a:xfrm>
            <a:off x="939165" y="1244600"/>
            <a:ext cx="411035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一、电机驱动系统发展与应用</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文本框 1"/>
          <p:cNvSpPr txBox="1"/>
          <p:nvPr/>
        </p:nvSpPr>
        <p:spPr>
          <a:xfrm>
            <a:off x="1323340" y="3382645"/>
            <a:ext cx="9526905" cy="506730"/>
          </a:xfrm>
          <a:prstGeom prst="rect">
            <a:avLst/>
          </a:prstGeom>
        </p:spPr>
        <p:txBody>
          <a:bodyPr wrap="square">
            <a:spAutoFit/>
          </a:bodyPr>
          <a:p>
            <a:pPr indent="0" fontAlgn="auto">
              <a:lnSpc>
                <a:spcPct val="150000"/>
              </a:lnSpc>
            </a:pPr>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国内：</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我国起步虽然稍晚，但经过几十年的努力探索，</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取得了很大成就。</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511300" y="4382135"/>
            <a:ext cx="2559050" cy="1568450"/>
          </a:xfrm>
          <a:prstGeom prst="rect">
            <a:avLst/>
          </a:prstGeom>
        </p:spPr>
        <p:txBody>
          <a:bodyPr wrap="square">
            <a:spAutoFit/>
          </a:bodyPr>
          <a:p>
            <a:pPr indent="0" fontAlgn="auto">
              <a:lnSpc>
                <a:spcPct val="150000"/>
              </a:lnSpc>
            </a:pP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rPr>
              <a:t>在交流异步电机驱动系统领域，我国已经建立了具有自主知识产权的异步电机驱动系统的开发平台。</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4386580" y="4382135"/>
            <a:ext cx="1983105" cy="1198880"/>
          </a:xfrm>
          <a:prstGeom prst="rect">
            <a:avLst/>
          </a:prstGeom>
        </p:spPr>
        <p:txBody>
          <a:bodyPr wrap="square">
            <a:spAutoFit/>
          </a:bodyPr>
          <a:p>
            <a:pPr indent="0" fontAlgn="auto">
              <a:lnSpc>
                <a:spcPct val="150000"/>
              </a:lnSpc>
            </a:pP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rPr>
              <a:t>开关磁阻电机驱动系统已经具备自主研发能力。</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6738620" y="4382135"/>
            <a:ext cx="1983105" cy="1198880"/>
          </a:xfrm>
          <a:prstGeom prst="rect">
            <a:avLst/>
          </a:prstGeom>
        </p:spPr>
        <p:txBody>
          <a:bodyPr wrap="square">
            <a:spAutoFit/>
          </a:bodyPr>
          <a:p>
            <a:pPr indent="0" fontAlgn="auto">
              <a:lnSpc>
                <a:spcPct val="150000"/>
              </a:lnSpc>
            </a:pP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rPr>
              <a:t>无刷直流电机驱动系统产品性能有了很大提高。</a:t>
            </a:r>
            <a:endParaRPr lang="en-US" altLang="zh-CN"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8898255" y="4382135"/>
            <a:ext cx="2068195" cy="1198880"/>
          </a:xfrm>
          <a:prstGeom prst="rect">
            <a:avLst/>
          </a:prstGeom>
        </p:spPr>
        <p:txBody>
          <a:bodyPr wrap="square">
            <a:spAutoFit/>
          </a:bodyPr>
          <a:p>
            <a:pPr indent="0" fontAlgn="auto">
              <a:lnSpc>
                <a:spcPct val="150000"/>
              </a:lnSpc>
            </a:pPr>
            <a:r>
              <a:rPr lang="zh-CN" altLang="en-US" sz="1600">
                <a:solidFill>
                  <a:schemeClr val="tx1">
                    <a:lumMod val="85000"/>
                    <a:lumOff val="15000"/>
                  </a:schemeClr>
                </a:solidFill>
                <a:latin typeface="微软雅黑" panose="020B0503020204020204" pitchFamily="34" charset="-122"/>
                <a:ea typeface="微软雅黑" panose="020B0503020204020204" pitchFamily="34" charset="-122"/>
              </a:rPr>
              <a:t>永磁同步电机驱动系统已经形成了一定的研发和生产能力。</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4" name="iṧļïḍê"/>
          <p:cNvSpPr/>
          <p:nvPr>
            <p:custDataLst>
              <p:tags r:id="rId2"/>
            </p:custDataLst>
          </p:nvPr>
        </p:nvSpPr>
        <p:spPr>
          <a:xfrm>
            <a:off x="2485390" y="3983355"/>
            <a:ext cx="459105" cy="459105"/>
          </a:xfrm>
          <a:prstGeom prst="ellipse">
            <a:avLst/>
          </a:prstGeom>
          <a:gradFill>
            <a:gsLst>
              <a:gs pos="5000">
                <a:schemeClr val="accent1"/>
              </a:gs>
              <a:gs pos="100000">
                <a:schemeClr val="accent2"/>
              </a:gs>
            </a:gsLst>
            <a:lin ang="2700000" scaled="0"/>
          </a:gradFill>
          <a:ln w="12700" cap="rnd" cmpd="sng" algn="ctr">
            <a:noFill/>
            <a:prstDash val="solid"/>
            <a:round/>
          </a:ln>
          <a:effectLst/>
        </p:spPr>
        <p:txBody>
          <a:bodyPr rot="0" spcFirstLastPara="0" vert="horz" wrap="square" lIns="91440" tIns="45720" rIns="91440" bIns="45720" numCol="1" spcCol="0" rtlCol="0" fromWordArt="0" anchor="ctr" anchorCtr="0" forceAA="0" compatLnSpc="1"/>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1</a:t>
            </a:r>
            <a:endParaRPr kumimoji="0" lang="en-US" altLang="zh-CN" sz="2000"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iṧļïḍê"/>
          <p:cNvSpPr/>
          <p:nvPr>
            <p:custDataLst>
              <p:tags r:id="rId3"/>
            </p:custDataLst>
          </p:nvPr>
        </p:nvSpPr>
        <p:spPr>
          <a:xfrm>
            <a:off x="5067300" y="3983355"/>
            <a:ext cx="459105" cy="459105"/>
          </a:xfrm>
          <a:prstGeom prst="ellipse">
            <a:avLst/>
          </a:prstGeom>
          <a:gradFill>
            <a:gsLst>
              <a:gs pos="5000">
                <a:schemeClr val="accent1"/>
              </a:gs>
              <a:gs pos="100000">
                <a:schemeClr val="accent2"/>
              </a:gs>
            </a:gsLst>
            <a:lin ang="2700000" scaled="0"/>
          </a:gradFill>
          <a:ln w="12700" cap="rnd" cmpd="sng" algn="ctr">
            <a:noFill/>
            <a:prstDash val="solid"/>
            <a:round/>
          </a:ln>
          <a:effectLst/>
        </p:spPr>
        <p:txBody>
          <a:bodyPr rot="0" spcFirstLastPara="0" vert="horz" wrap="square" lIns="91440" tIns="45720" rIns="91440" bIns="45720" numCol="1" spcCol="0" rtlCol="0" fromWordArt="0" anchor="ctr" anchorCtr="0" forceAA="0" compatLnSpc="1"/>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a:t>
            </a:r>
            <a:endParaRPr kumimoji="0" lang="en-US" altLang="zh-CN" sz="2000"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iṧļïḍê"/>
          <p:cNvSpPr/>
          <p:nvPr>
            <p:custDataLst>
              <p:tags r:id="rId4"/>
            </p:custDataLst>
          </p:nvPr>
        </p:nvSpPr>
        <p:spPr>
          <a:xfrm>
            <a:off x="7390765" y="3983355"/>
            <a:ext cx="459105" cy="459105"/>
          </a:xfrm>
          <a:prstGeom prst="ellipse">
            <a:avLst/>
          </a:prstGeom>
          <a:gradFill>
            <a:gsLst>
              <a:gs pos="5000">
                <a:schemeClr val="accent1"/>
              </a:gs>
              <a:gs pos="100000">
                <a:schemeClr val="accent2"/>
              </a:gs>
            </a:gsLst>
            <a:lin ang="2700000" scaled="0"/>
          </a:gradFill>
          <a:ln w="12700" cap="rnd" cmpd="sng" algn="ctr">
            <a:noFill/>
            <a:prstDash val="solid"/>
            <a:round/>
          </a:ln>
          <a:effectLst/>
        </p:spPr>
        <p:txBody>
          <a:bodyPr rot="0" spcFirstLastPara="0" vert="horz" wrap="square" lIns="91440" tIns="45720" rIns="91440" bIns="45720" numCol="1" spcCol="0" rtlCol="0" fromWordArt="0" anchor="ctr" anchorCtr="0" forceAA="0" compatLnSpc="1"/>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3</a:t>
            </a:r>
            <a:endParaRPr kumimoji="0" lang="en-US" altLang="zh-CN" sz="2000"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矩形 12"/>
          <p:cNvSpPr/>
          <p:nvPr/>
        </p:nvSpPr>
        <p:spPr>
          <a:xfrm>
            <a:off x="8827770" y="4215130"/>
            <a:ext cx="2127250" cy="1847215"/>
          </a:xfrm>
          <a:prstGeom prst="rect">
            <a:avLst/>
          </a:prstGeom>
          <a:noFill/>
          <a:ln w="6350" cmpd="sng">
            <a:solidFill>
              <a:schemeClr val="accent1">
                <a:shade val="50000"/>
              </a:schemeClr>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9" name="iṧļïḍê"/>
          <p:cNvSpPr/>
          <p:nvPr>
            <p:custDataLst>
              <p:tags r:id="rId5"/>
            </p:custDataLst>
          </p:nvPr>
        </p:nvSpPr>
        <p:spPr>
          <a:xfrm>
            <a:off x="9738360" y="3983355"/>
            <a:ext cx="459105" cy="459105"/>
          </a:xfrm>
          <a:prstGeom prst="ellipse">
            <a:avLst/>
          </a:prstGeom>
          <a:gradFill>
            <a:gsLst>
              <a:gs pos="5000">
                <a:schemeClr val="accent1"/>
              </a:gs>
              <a:gs pos="100000">
                <a:schemeClr val="accent2"/>
              </a:gs>
            </a:gsLst>
            <a:lin ang="2700000" scaled="0"/>
          </a:gradFill>
          <a:ln w="12700" cap="rnd" cmpd="sng" algn="ctr">
            <a:noFill/>
            <a:prstDash val="solid"/>
            <a:round/>
          </a:ln>
          <a:effectLst/>
        </p:spPr>
        <p:txBody>
          <a:bodyPr rot="0" spcFirstLastPara="0" vert="horz" wrap="square" lIns="91440" tIns="45720" rIns="91440" bIns="45720" numCol="1" spcCol="0" rtlCol="0" fromWordArt="0" anchor="ctr" anchorCtr="0" forceAA="0" compatLnSpc="1"/>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4</a:t>
            </a:r>
            <a:endParaRPr kumimoji="0" lang="en-US" altLang="zh-CN" sz="2000"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4344588" y="717280"/>
            <a:ext cx="784733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电机驱动系统认知</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29"/>
          <p:cNvSpPr txBox="1"/>
          <p:nvPr/>
        </p:nvSpPr>
        <p:spPr>
          <a:xfrm>
            <a:off x="1272540" y="2072005"/>
            <a:ext cx="3663315"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电机驱动系统技术发展趋势</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31" name="矩形: 圆角 6"/>
          <p:cNvSpPr/>
          <p:nvPr/>
        </p:nvSpPr>
        <p:spPr>
          <a:xfrm>
            <a:off x="939165" y="1244600"/>
            <a:ext cx="411035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一、电机驱动系统发展与应用</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Rounded Rectangle 2"/>
          <p:cNvSpPr/>
          <p:nvPr>
            <p:custDataLst>
              <p:tags r:id="rId2"/>
            </p:custDataLst>
          </p:nvPr>
        </p:nvSpPr>
        <p:spPr>
          <a:xfrm>
            <a:off x="1546860" y="4051935"/>
            <a:ext cx="1953895"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6" name="Rounded Rectangle 10"/>
          <p:cNvSpPr/>
          <p:nvPr>
            <p:custDataLst>
              <p:tags r:id="rId3"/>
            </p:custDataLst>
          </p:nvPr>
        </p:nvSpPr>
        <p:spPr>
          <a:xfrm>
            <a:off x="3138805" y="4051935"/>
            <a:ext cx="1953895"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7" name="Rounded Rectangle 17"/>
          <p:cNvSpPr/>
          <p:nvPr>
            <p:custDataLst>
              <p:tags r:id="rId4"/>
            </p:custDataLst>
          </p:nvPr>
        </p:nvSpPr>
        <p:spPr>
          <a:xfrm>
            <a:off x="4731385" y="4051935"/>
            <a:ext cx="1953895"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8" name="Rounded Rectangle 23"/>
          <p:cNvSpPr/>
          <p:nvPr>
            <p:custDataLst>
              <p:tags r:id="rId5"/>
            </p:custDataLst>
          </p:nvPr>
        </p:nvSpPr>
        <p:spPr>
          <a:xfrm>
            <a:off x="6323965" y="4051935"/>
            <a:ext cx="1953895"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9" name="Rounded Rectangle 28"/>
          <p:cNvSpPr/>
          <p:nvPr>
            <p:custDataLst>
              <p:tags r:id="rId6"/>
            </p:custDataLst>
          </p:nvPr>
        </p:nvSpPr>
        <p:spPr>
          <a:xfrm>
            <a:off x="7915275" y="4051935"/>
            <a:ext cx="1953895"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cxnSp>
        <p:nvCxnSpPr>
          <p:cNvPr id="87" name="Straight Connector 5"/>
          <p:cNvCxnSpPr/>
          <p:nvPr>
            <p:custDataLst>
              <p:tags r:id="rId7"/>
            </p:custDataLst>
          </p:nvPr>
        </p:nvCxnSpPr>
        <p:spPr>
          <a:xfrm flipH="1" flipV="1">
            <a:off x="1731010" y="3188970"/>
            <a:ext cx="0" cy="915670"/>
          </a:xfrm>
          <a:prstGeom prst="line">
            <a:avLst/>
          </a:prstGeom>
          <a:solidFill>
            <a:srgbClr val="549F98"/>
          </a:solidFill>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8" name="Oval 6"/>
          <p:cNvSpPr/>
          <p:nvPr>
            <p:custDataLst>
              <p:tags r:id="rId8"/>
            </p:custDataLst>
          </p:nvPr>
        </p:nvSpPr>
        <p:spPr>
          <a:xfrm>
            <a:off x="1590040" y="2926715"/>
            <a:ext cx="283210" cy="28321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89" name="Oval 33"/>
          <p:cNvSpPr/>
          <p:nvPr>
            <p:custDataLst>
              <p:tags r:id="rId9"/>
            </p:custDataLst>
          </p:nvPr>
        </p:nvSpPr>
        <p:spPr>
          <a:xfrm>
            <a:off x="1619250" y="4113530"/>
            <a:ext cx="217170" cy="217170"/>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grpSp>
        <p:nvGrpSpPr>
          <p:cNvPr id="21" name="Group 39"/>
          <p:cNvGrpSpPr/>
          <p:nvPr>
            <p:custDataLst>
              <p:tags r:id="rId10"/>
            </p:custDataLst>
          </p:nvPr>
        </p:nvGrpSpPr>
        <p:grpSpPr>
          <a:xfrm rot="0">
            <a:off x="3211245" y="4113530"/>
            <a:ext cx="217071" cy="1132709"/>
            <a:chOff x="3486460" y="3335035"/>
            <a:chExt cx="273825" cy="1429026"/>
          </a:xfrm>
          <a:solidFill>
            <a:schemeClr val="accent2"/>
          </a:solidFill>
        </p:grpSpPr>
        <p:cxnSp>
          <p:nvCxnSpPr>
            <p:cNvPr id="84" name="Straight Connector 13"/>
            <p:cNvCxnSpPr/>
            <p:nvPr>
              <p:custDataLst>
                <p:tags r:id="rId11"/>
              </p:custDataLst>
            </p:nvPr>
          </p:nvCxnSpPr>
          <p:spPr>
            <a:xfrm flipH="1" flipV="1">
              <a:off x="3627651" y="3608860"/>
              <a:ext cx="0" cy="1155201"/>
            </a:xfrm>
            <a:prstGeom prst="line">
              <a:avLst/>
            </a:prstGeom>
            <a:grpFill/>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86" name="Oval 34"/>
            <p:cNvSpPr/>
            <p:nvPr>
              <p:custDataLst>
                <p:tags r:id="rId12"/>
              </p:custDataLst>
            </p:nvPr>
          </p:nvSpPr>
          <p:spPr>
            <a:xfrm>
              <a:off x="3486460" y="3335035"/>
              <a:ext cx="273825" cy="273825"/>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grpSp>
      <p:grpSp>
        <p:nvGrpSpPr>
          <p:cNvPr id="24" name="Group 40"/>
          <p:cNvGrpSpPr/>
          <p:nvPr>
            <p:custDataLst>
              <p:tags r:id="rId13"/>
            </p:custDataLst>
          </p:nvPr>
        </p:nvGrpSpPr>
        <p:grpSpPr>
          <a:xfrm rot="0">
            <a:off x="4803825" y="3188786"/>
            <a:ext cx="217071" cy="1141914"/>
            <a:chOff x="5495379" y="2168221"/>
            <a:chExt cx="273825" cy="1440639"/>
          </a:xfrm>
          <a:solidFill>
            <a:schemeClr val="accent1"/>
          </a:solidFill>
        </p:grpSpPr>
        <p:cxnSp>
          <p:nvCxnSpPr>
            <p:cNvPr id="81" name="Straight Connector 20"/>
            <p:cNvCxnSpPr/>
            <p:nvPr>
              <p:custDataLst>
                <p:tags r:id="rId14"/>
              </p:custDataLst>
            </p:nvPr>
          </p:nvCxnSpPr>
          <p:spPr>
            <a:xfrm flipH="1" flipV="1">
              <a:off x="5636570" y="2168221"/>
              <a:ext cx="0" cy="1155201"/>
            </a:xfrm>
            <a:prstGeom prst="line">
              <a:avLst/>
            </a:prstGeom>
            <a:grpFill/>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3" name="Oval 35"/>
            <p:cNvSpPr/>
            <p:nvPr>
              <p:custDataLst>
                <p:tags r:id="rId15"/>
              </p:custDataLst>
            </p:nvPr>
          </p:nvSpPr>
          <p:spPr>
            <a:xfrm>
              <a:off x="5495379" y="3335035"/>
              <a:ext cx="273825" cy="273825"/>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grpSp>
      <p:grpSp>
        <p:nvGrpSpPr>
          <p:cNvPr id="26" name="Group 41"/>
          <p:cNvGrpSpPr/>
          <p:nvPr>
            <p:custDataLst>
              <p:tags r:id="rId16"/>
            </p:custDataLst>
          </p:nvPr>
        </p:nvGrpSpPr>
        <p:grpSpPr>
          <a:xfrm rot="0">
            <a:off x="6396405" y="4113530"/>
            <a:ext cx="217071" cy="1132709"/>
            <a:chOff x="7504298" y="3335035"/>
            <a:chExt cx="273825" cy="1429026"/>
          </a:xfrm>
          <a:solidFill>
            <a:schemeClr val="accent2"/>
          </a:solidFill>
        </p:grpSpPr>
        <p:cxnSp>
          <p:nvCxnSpPr>
            <p:cNvPr id="78" name="Straight Connector 25"/>
            <p:cNvCxnSpPr/>
            <p:nvPr>
              <p:custDataLst>
                <p:tags r:id="rId17"/>
              </p:custDataLst>
            </p:nvPr>
          </p:nvCxnSpPr>
          <p:spPr>
            <a:xfrm flipH="1" flipV="1">
              <a:off x="7645489" y="3608860"/>
              <a:ext cx="0" cy="1155201"/>
            </a:xfrm>
            <a:prstGeom prst="line">
              <a:avLst/>
            </a:prstGeom>
            <a:grpFill/>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80" name="Oval 36"/>
            <p:cNvSpPr/>
            <p:nvPr>
              <p:custDataLst>
                <p:tags r:id="rId18"/>
              </p:custDataLst>
            </p:nvPr>
          </p:nvSpPr>
          <p:spPr>
            <a:xfrm>
              <a:off x="7504298" y="3335035"/>
              <a:ext cx="273825" cy="273825"/>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grpSp>
      <p:grpSp>
        <p:nvGrpSpPr>
          <p:cNvPr id="27" name="Group 42"/>
          <p:cNvGrpSpPr/>
          <p:nvPr>
            <p:custDataLst>
              <p:tags r:id="rId19"/>
            </p:custDataLst>
          </p:nvPr>
        </p:nvGrpSpPr>
        <p:grpSpPr>
          <a:xfrm rot="0">
            <a:off x="7988985" y="3188786"/>
            <a:ext cx="217071" cy="1141914"/>
            <a:chOff x="9513219" y="2168221"/>
            <a:chExt cx="273825" cy="1440639"/>
          </a:xfrm>
          <a:solidFill>
            <a:schemeClr val="accent1"/>
          </a:solidFill>
        </p:grpSpPr>
        <p:cxnSp>
          <p:nvCxnSpPr>
            <p:cNvPr id="75" name="Straight Connector 31"/>
            <p:cNvCxnSpPr/>
            <p:nvPr>
              <p:custDataLst>
                <p:tags r:id="rId20"/>
              </p:custDataLst>
            </p:nvPr>
          </p:nvCxnSpPr>
          <p:spPr>
            <a:xfrm flipH="1" flipV="1">
              <a:off x="9654410" y="2168221"/>
              <a:ext cx="0" cy="1155201"/>
            </a:xfrm>
            <a:prstGeom prst="line">
              <a:avLst/>
            </a:prstGeom>
            <a:grpFill/>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7" name="Oval 37"/>
            <p:cNvSpPr/>
            <p:nvPr>
              <p:custDataLst>
                <p:tags r:id="rId21"/>
              </p:custDataLst>
            </p:nvPr>
          </p:nvSpPr>
          <p:spPr>
            <a:xfrm>
              <a:off x="9513219" y="3335035"/>
              <a:ext cx="273825" cy="273825"/>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grpSp>
      <p:sp>
        <p:nvSpPr>
          <p:cNvPr id="28" name="Inhaltsplatzhalter 4"/>
          <p:cNvSpPr txBox="1"/>
          <p:nvPr>
            <p:custDataLst>
              <p:tags r:id="rId22"/>
            </p:custDataLst>
          </p:nvPr>
        </p:nvSpPr>
        <p:spPr>
          <a:xfrm>
            <a:off x="1075690" y="4547553"/>
            <a:ext cx="1316355" cy="640715"/>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电机驱动系统集成化</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52" name="Rounded Rectangle 23"/>
          <p:cNvSpPr/>
          <p:nvPr>
            <p:custDataLst>
              <p:tags r:id="rId23"/>
            </p:custDataLst>
          </p:nvPr>
        </p:nvSpPr>
        <p:spPr>
          <a:xfrm>
            <a:off x="9552305" y="4051935"/>
            <a:ext cx="1377950" cy="340995"/>
          </a:xfrm>
          <a:prstGeom prst="roundRect">
            <a:avLst>
              <a:gd name="adj" fmla="val 50000"/>
            </a:avLst>
          </a:pr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grpSp>
        <p:nvGrpSpPr>
          <p:cNvPr id="53" name="Group 41"/>
          <p:cNvGrpSpPr/>
          <p:nvPr>
            <p:custDataLst>
              <p:tags r:id="rId24"/>
            </p:custDataLst>
          </p:nvPr>
        </p:nvGrpSpPr>
        <p:grpSpPr>
          <a:xfrm rot="0">
            <a:off x="9624745" y="4113530"/>
            <a:ext cx="217071" cy="1132709"/>
            <a:chOff x="7504298" y="3335035"/>
            <a:chExt cx="273825" cy="1429026"/>
          </a:xfrm>
          <a:solidFill>
            <a:schemeClr val="accent2"/>
          </a:solidFill>
        </p:grpSpPr>
        <p:cxnSp>
          <p:nvCxnSpPr>
            <p:cNvPr id="54" name="Straight Connector 25"/>
            <p:cNvCxnSpPr/>
            <p:nvPr>
              <p:custDataLst>
                <p:tags r:id="rId25"/>
              </p:custDataLst>
            </p:nvPr>
          </p:nvCxnSpPr>
          <p:spPr>
            <a:xfrm flipH="1" flipV="1">
              <a:off x="7645489" y="3608860"/>
              <a:ext cx="0" cy="1155201"/>
            </a:xfrm>
            <a:prstGeom prst="line">
              <a:avLst/>
            </a:prstGeom>
            <a:grpFill/>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56" name="Oval 36"/>
            <p:cNvSpPr/>
            <p:nvPr>
              <p:custDataLst>
                <p:tags r:id="rId26"/>
              </p:custDataLst>
            </p:nvPr>
          </p:nvSpPr>
          <p:spPr>
            <a:xfrm>
              <a:off x="7504298" y="3335035"/>
              <a:ext cx="273825" cy="273825"/>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grpSp>
      <p:sp>
        <p:nvSpPr>
          <p:cNvPr id="58" name="Oval 6"/>
          <p:cNvSpPr/>
          <p:nvPr>
            <p:custDataLst>
              <p:tags r:id="rId27"/>
            </p:custDataLst>
          </p:nvPr>
        </p:nvSpPr>
        <p:spPr>
          <a:xfrm>
            <a:off x="4773930" y="2926715"/>
            <a:ext cx="283210" cy="28321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59" name="Oval 6"/>
          <p:cNvSpPr/>
          <p:nvPr>
            <p:custDataLst>
              <p:tags r:id="rId28"/>
            </p:custDataLst>
          </p:nvPr>
        </p:nvSpPr>
        <p:spPr>
          <a:xfrm>
            <a:off x="7957820" y="2926715"/>
            <a:ext cx="283210" cy="28321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69" name="Oval 6"/>
          <p:cNvSpPr/>
          <p:nvPr>
            <p:custDataLst>
              <p:tags r:id="rId29"/>
            </p:custDataLst>
          </p:nvPr>
        </p:nvSpPr>
        <p:spPr>
          <a:xfrm>
            <a:off x="3180715" y="5234940"/>
            <a:ext cx="283210" cy="28321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0" name="Oval 6"/>
          <p:cNvSpPr/>
          <p:nvPr>
            <p:custDataLst>
              <p:tags r:id="rId30"/>
            </p:custDataLst>
          </p:nvPr>
        </p:nvSpPr>
        <p:spPr>
          <a:xfrm>
            <a:off x="6360160" y="5234940"/>
            <a:ext cx="283210" cy="28321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1" name="Oval 6"/>
          <p:cNvSpPr/>
          <p:nvPr>
            <p:custDataLst>
              <p:tags r:id="rId31"/>
            </p:custDataLst>
          </p:nvPr>
        </p:nvSpPr>
        <p:spPr>
          <a:xfrm>
            <a:off x="9587865" y="5234940"/>
            <a:ext cx="283210" cy="28321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pPr>
            <a:endParaRPr lang="en-US" sz="16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2" name="Inhaltsplatzhalter 4"/>
          <p:cNvSpPr txBox="1"/>
          <p:nvPr>
            <p:custDataLst>
              <p:tags r:id="rId32"/>
            </p:custDataLst>
          </p:nvPr>
        </p:nvSpPr>
        <p:spPr>
          <a:xfrm>
            <a:off x="2656205" y="3211513"/>
            <a:ext cx="1316355" cy="640715"/>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电机驱动系统高效化</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4" name="Inhaltsplatzhalter 4"/>
          <p:cNvSpPr txBox="1"/>
          <p:nvPr>
            <p:custDataLst>
              <p:tags r:id="rId33"/>
            </p:custDataLst>
          </p:nvPr>
        </p:nvSpPr>
        <p:spPr>
          <a:xfrm>
            <a:off x="5677535" y="3211513"/>
            <a:ext cx="1617980" cy="640715"/>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电机驱动系统部分组件非金属化</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5" name="Inhaltsplatzhalter 4"/>
          <p:cNvSpPr txBox="1"/>
          <p:nvPr>
            <p:custDataLst>
              <p:tags r:id="rId34"/>
            </p:custDataLst>
          </p:nvPr>
        </p:nvSpPr>
        <p:spPr>
          <a:xfrm>
            <a:off x="8928735" y="3211513"/>
            <a:ext cx="1534795" cy="640715"/>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产业集群发展趋势不断显现</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6" name="Inhaltsplatzhalter 4"/>
          <p:cNvSpPr txBox="1"/>
          <p:nvPr>
            <p:custDataLst>
              <p:tags r:id="rId35"/>
            </p:custDataLst>
          </p:nvPr>
        </p:nvSpPr>
        <p:spPr>
          <a:xfrm>
            <a:off x="4231640" y="4547553"/>
            <a:ext cx="1316355" cy="640715"/>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电机驱动系统数字化</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7" name="Inhaltsplatzhalter 4"/>
          <p:cNvSpPr txBox="1"/>
          <p:nvPr>
            <p:custDataLst>
              <p:tags r:id="rId36"/>
            </p:custDataLst>
          </p:nvPr>
        </p:nvSpPr>
        <p:spPr>
          <a:xfrm>
            <a:off x="7371715" y="4547553"/>
            <a:ext cx="1494155" cy="96139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电机电控一体化动力总成产品不断发展</a:t>
            </a: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8" name="Inhaltsplatzhalter 4"/>
          <p:cNvSpPr txBox="1"/>
          <p:nvPr>
            <p:custDataLst>
              <p:tags r:id="rId37"/>
            </p:custDataLst>
          </p:nvPr>
        </p:nvSpPr>
        <p:spPr>
          <a:xfrm>
            <a:off x="1516380" y="2886075"/>
            <a:ext cx="427990"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1</a:t>
            </a:r>
            <a:endPar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99" name="Inhaltsplatzhalter 4"/>
          <p:cNvSpPr txBox="1"/>
          <p:nvPr>
            <p:custDataLst>
              <p:tags r:id="rId38"/>
            </p:custDataLst>
          </p:nvPr>
        </p:nvSpPr>
        <p:spPr>
          <a:xfrm>
            <a:off x="4701540" y="2889885"/>
            <a:ext cx="427990"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3</a:t>
            </a:r>
            <a:endPar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00" name="Inhaltsplatzhalter 4"/>
          <p:cNvSpPr txBox="1"/>
          <p:nvPr>
            <p:custDataLst>
              <p:tags r:id="rId39"/>
            </p:custDataLst>
          </p:nvPr>
        </p:nvSpPr>
        <p:spPr>
          <a:xfrm>
            <a:off x="7886700" y="2889885"/>
            <a:ext cx="427990"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5</a:t>
            </a:r>
            <a:endPar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01" name="Inhaltsplatzhalter 4"/>
          <p:cNvSpPr txBox="1"/>
          <p:nvPr>
            <p:custDataLst>
              <p:tags r:id="rId40"/>
            </p:custDataLst>
          </p:nvPr>
        </p:nvSpPr>
        <p:spPr>
          <a:xfrm>
            <a:off x="3112135" y="5189220"/>
            <a:ext cx="427990"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2</a:t>
            </a:r>
            <a:endPar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02" name="Inhaltsplatzhalter 4"/>
          <p:cNvSpPr txBox="1"/>
          <p:nvPr>
            <p:custDataLst>
              <p:tags r:id="rId41"/>
            </p:custDataLst>
          </p:nvPr>
        </p:nvSpPr>
        <p:spPr>
          <a:xfrm>
            <a:off x="6287770" y="5189220"/>
            <a:ext cx="427990"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4</a:t>
            </a:r>
            <a:endPar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
        <p:nvSpPr>
          <p:cNvPr id="103" name="Inhaltsplatzhalter 4"/>
          <p:cNvSpPr txBox="1"/>
          <p:nvPr>
            <p:custDataLst>
              <p:tags r:id="rId42"/>
            </p:custDataLst>
          </p:nvPr>
        </p:nvSpPr>
        <p:spPr>
          <a:xfrm>
            <a:off x="9511030" y="5189220"/>
            <a:ext cx="427990" cy="320040"/>
          </a:xfrm>
          <a:prstGeom prst="rect">
            <a:avLst/>
          </a:prstGeom>
        </p:spPr>
        <p:txBody>
          <a:bodyPr wrap="square" lIns="0" tIns="0" rIns="0" bIns="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ts val="2500"/>
              </a:lnSpc>
              <a:buNone/>
            </a:pPr>
            <a:r>
              <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rPr>
              <a:t>6</a:t>
            </a:r>
            <a:endParaRPr lang="en-US" altLang="zh-CN" sz="1600" b="1">
              <a:solidFill>
                <a:schemeClr val="bg1"/>
              </a:solidFill>
              <a:latin typeface="微软雅黑" panose="020B0503020204020204" pitchFamily="34" charset="-122"/>
              <a:ea typeface="微软雅黑" panose="020B0503020204020204" pitchFamily="34" charset="-122"/>
              <a:cs typeface="Calibri Light" panose="020F0302020204030204" pitchFamily="34" charset="0"/>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4344588" y="717280"/>
            <a:ext cx="7847330"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1</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电机驱动系统认知</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圆角 6"/>
          <p:cNvSpPr/>
          <p:nvPr/>
        </p:nvSpPr>
        <p:spPr>
          <a:xfrm>
            <a:off x="939165" y="1244600"/>
            <a:ext cx="4364990"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一、新能源汽车电机驱动系统要求</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6" name="组合 35"/>
          <p:cNvGrpSpPr/>
          <p:nvPr>
            <p:custDataLst>
              <p:tags r:id="rId2"/>
            </p:custDataLst>
          </p:nvPr>
        </p:nvGrpSpPr>
        <p:grpSpPr>
          <a:xfrm>
            <a:off x="600635" y="2203586"/>
            <a:ext cx="2159000" cy="1421030"/>
            <a:chOff x="1968" y="4944"/>
            <a:chExt cx="3400" cy="2238"/>
          </a:xfrm>
        </p:grpSpPr>
        <p:grpSp>
          <p:nvGrpSpPr>
            <p:cNvPr id="37" name="组合 16"/>
            <p:cNvGrpSpPr/>
            <p:nvPr/>
          </p:nvGrpSpPr>
          <p:grpSpPr>
            <a:xfrm>
              <a:off x="1968" y="4944"/>
              <a:ext cx="916" cy="2238"/>
              <a:chOff x="1727133" y="2541319"/>
              <a:chExt cx="581528" cy="1421073"/>
            </a:xfrm>
          </p:grpSpPr>
          <p:grpSp>
            <p:nvGrpSpPr>
              <p:cNvPr id="41" name="组合 13"/>
              <p:cNvGrpSpPr/>
              <p:nvPr/>
            </p:nvGrpSpPr>
            <p:grpSpPr>
              <a:xfrm>
                <a:off x="1727133" y="2541319"/>
                <a:ext cx="581528" cy="581528"/>
                <a:chOff x="1727133" y="2541319"/>
                <a:chExt cx="581528" cy="581528"/>
              </a:xfrm>
            </p:grpSpPr>
            <p:grpSp>
              <p:nvGrpSpPr>
                <p:cNvPr id="43" name="组合 7"/>
                <p:cNvGrpSpPr/>
                <p:nvPr/>
              </p:nvGrpSpPr>
              <p:grpSpPr>
                <a:xfrm>
                  <a:off x="1727133" y="2541319"/>
                  <a:ext cx="581528" cy="581528"/>
                  <a:chOff x="5538750" y="2469705"/>
                  <a:chExt cx="795646" cy="795646"/>
                </a:xfrm>
              </p:grpSpPr>
              <p:sp>
                <p:nvSpPr>
                  <p:cNvPr id="45" name="椭圆 10"/>
                  <p:cNvSpPr/>
                  <p:nvPr>
                    <p:custDataLst>
                      <p:tags r:id="rId3"/>
                    </p:custDataLst>
                  </p:nvPr>
                </p:nvSpPr>
                <p:spPr>
                  <a:xfrm>
                    <a:off x="5607170" y="2543794"/>
                    <a:ext cx="647700" cy="64770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椭圆 9"/>
                  <p:cNvSpPr/>
                  <p:nvPr>
                    <p:custDataLst>
                      <p:tags r:id="rId4"/>
                    </p:custDataLst>
                  </p:nvPr>
                </p:nvSpPr>
                <p:spPr>
                  <a:xfrm>
                    <a:off x="5538750" y="2469705"/>
                    <a:ext cx="795646" cy="79564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4" name="文本框 12"/>
                <p:cNvSpPr txBox="1"/>
                <p:nvPr>
                  <p:custDataLst>
                    <p:tags r:id="rId5"/>
                  </p:custDataLst>
                </p:nvPr>
              </p:nvSpPr>
              <p:spPr>
                <a:xfrm>
                  <a:off x="1780574" y="2651415"/>
                  <a:ext cx="464715" cy="36831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42" name="直接连接符 15"/>
              <p:cNvCxnSpPr/>
              <p:nvPr>
                <p:custDataLst>
                  <p:tags r:id="rId6"/>
                </p:custDataLst>
              </p:nvPr>
            </p:nvCxnSpPr>
            <p:spPr>
              <a:xfrm>
                <a:off x="1998367" y="3182588"/>
                <a:ext cx="0" cy="779804"/>
              </a:xfrm>
              <a:prstGeom prst="line">
                <a:avLst/>
              </a:prstGeom>
              <a:ln>
                <a:gradFill>
                  <a:gsLst>
                    <a:gs pos="0">
                      <a:schemeClr val="accent1"/>
                    </a:gs>
                    <a:gs pos="100000">
                      <a:srgbClr val="8DBEBC">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40" name="文本框 27"/>
            <p:cNvSpPr txBox="1"/>
            <p:nvPr>
              <p:custDataLst>
                <p:tags r:id="rId7"/>
              </p:custDataLst>
            </p:nvPr>
          </p:nvSpPr>
          <p:spPr>
            <a:xfrm>
              <a:off x="2658" y="5860"/>
              <a:ext cx="2710" cy="13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起动力矩大和过载能力强</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3" name="组合 12"/>
          <p:cNvGrpSpPr/>
          <p:nvPr>
            <p:custDataLst>
              <p:tags r:id="rId8"/>
            </p:custDataLst>
          </p:nvPr>
        </p:nvGrpSpPr>
        <p:grpSpPr>
          <a:xfrm>
            <a:off x="3098725" y="2203586"/>
            <a:ext cx="2159000" cy="1421030"/>
            <a:chOff x="1968" y="4944"/>
            <a:chExt cx="3400" cy="2238"/>
          </a:xfrm>
        </p:grpSpPr>
        <p:grpSp>
          <p:nvGrpSpPr>
            <p:cNvPr id="14" name="组合 16"/>
            <p:cNvGrpSpPr/>
            <p:nvPr/>
          </p:nvGrpSpPr>
          <p:grpSpPr>
            <a:xfrm>
              <a:off x="1968" y="4944"/>
              <a:ext cx="916" cy="2238"/>
              <a:chOff x="1727133" y="2541319"/>
              <a:chExt cx="581528" cy="1421073"/>
            </a:xfrm>
          </p:grpSpPr>
          <p:grpSp>
            <p:nvGrpSpPr>
              <p:cNvPr id="20" name="组合 13"/>
              <p:cNvGrpSpPr/>
              <p:nvPr/>
            </p:nvGrpSpPr>
            <p:grpSpPr>
              <a:xfrm>
                <a:off x="1727133" y="2541319"/>
                <a:ext cx="581528" cy="581528"/>
                <a:chOff x="1727133" y="2541319"/>
                <a:chExt cx="581528" cy="581528"/>
              </a:xfrm>
            </p:grpSpPr>
            <p:grpSp>
              <p:nvGrpSpPr>
                <p:cNvPr id="25" name="组合 7"/>
                <p:cNvGrpSpPr/>
                <p:nvPr/>
              </p:nvGrpSpPr>
              <p:grpSpPr>
                <a:xfrm>
                  <a:off x="1727133" y="2541319"/>
                  <a:ext cx="581528" cy="581528"/>
                  <a:chOff x="5538750" y="2469705"/>
                  <a:chExt cx="795646" cy="795646"/>
                </a:xfrm>
              </p:grpSpPr>
              <p:sp>
                <p:nvSpPr>
                  <p:cNvPr id="29" name="椭圆 10"/>
                  <p:cNvSpPr/>
                  <p:nvPr>
                    <p:custDataLst>
                      <p:tags r:id="rId9"/>
                    </p:custDataLst>
                  </p:nvPr>
                </p:nvSpPr>
                <p:spPr>
                  <a:xfrm>
                    <a:off x="5607170" y="2543794"/>
                    <a:ext cx="647700" cy="64770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椭圆 9"/>
                  <p:cNvSpPr/>
                  <p:nvPr>
                    <p:custDataLst>
                      <p:tags r:id="rId10"/>
                    </p:custDataLst>
                  </p:nvPr>
                </p:nvSpPr>
                <p:spPr>
                  <a:xfrm>
                    <a:off x="5538750" y="2469705"/>
                    <a:ext cx="795646" cy="79564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3" name="文本框 12"/>
                <p:cNvSpPr txBox="1"/>
                <p:nvPr>
                  <p:custDataLst>
                    <p:tags r:id="rId11"/>
                  </p:custDataLst>
                </p:nvPr>
              </p:nvSpPr>
              <p:spPr>
                <a:xfrm>
                  <a:off x="1780574" y="2651415"/>
                  <a:ext cx="464715" cy="36831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endPar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34" name="直接连接符 15"/>
              <p:cNvCxnSpPr/>
              <p:nvPr>
                <p:custDataLst>
                  <p:tags r:id="rId12"/>
                </p:custDataLst>
              </p:nvPr>
            </p:nvCxnSpPr>
            <p:spPr>
              <a:xfrm>
                <a:off x="1998367" y="3182588"/>
                <a:ext cx="0" cy="779804"/>
              </a:xfrm>
              <a:prstGeom prst="line">
                <a:avLst/>
              </a:prstGeom>
              <a:ln>
                <a:gradFill>
                  <a:gsLst>
                    <a:gs pos="0">
                      <a:schemeClr val="accent1"/>
                    </a:gs>
                    <a:gs pos="100000">
                      <a:srgbClr val="8DBEBC">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35" name="文本框 27"/>
            <p:cNvSpPr txBox="1"/>
            <p:nvPr>
              <p:custDataLst>
                <p:tags r:id="rId13"/>
              </p:custDataLst>
            </p:nvPr>
          </p:nvSpPr>
          <p:spPr>
            <a:xfrm>
              <a:off x="2658" y="5860"/>
              <a:ext cx="2710" cy="13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限制电机过大的峰值电流</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62" name="组合 61"/>
          <p:cNvGrpSpPr/>
          <p:nvPr>
            <p:custDataLst>
              <p:tags r:id="rId14"/>
            </p:custDataLst>
          </p:nvPr>
        </p:nvGrpSpPr>
        <p:grpSpPr>
          <a:xfrm>
            <a:off x="5596815" y="2203586"/>
            <a:ext cx="1503045" cy="1421030"/>
            <a:chOff x="1968" y="4944"/>
            <a:chExt cx="2367" cy="2238"/>
          </a:xfrm>
        </p:grpSpPr>
        <p:grpSp>
          <p:nvGrpSpPr>
            <p:cNvPr id="63" name="组合 16"/>
            <p:cNvGrpSpPr/>
            <p:nvPr/>
          </p:nvGrpSpPr>
          <p:grpSpPr>
            <a:xfrm>
              <a:off x="1968" y="4944"/>
              <a:ext cx="916" cy="2238"/>
              <a:chOff x="1727133" y="2541319"/>
              <a:chExt cx="581528" cy="1421073"/>
            </a:xfrm>
          </p:grpSpPr>
          <p:grpSp>
            <p:nvGrpSpPr>
              <p:cNvPr id="64" name="组合 13"/>
              <p:cNvGrpSpPr/>
              <p:nvPr/>
            </p:nvGrpSpPr>
            <p:grpSpPr>
              <a:xfrm>
                <a:off x="1727133" y="2541319"/>
                <a:ext cx="581528" cy="581528"/>
                <a:chOff x="1727133" y="2541319"/>
                <a:chExt cx="581528" cy="581528"/>
              </a:xfrm>
            </p:grpSpPr>
            <p:grpSp>
              <p:nvGrpSpPr>
                <p:cNvPr id="65" name="组合 7"/>
                <p:cNvGrpSpPr/>
                <p:nvPr/>
              </p:nvGrpSpPr>
              <p:grpSpPr>
                <a:xfrm>
                  <a:off x="1727133" y="2541319"/>
                  <a:ext cx="581528" cy="581528"/>
                  <a:chOff x="5538750" y="2469705"/>
                  <a:chExt cx="795646" cy="795646"/>
                </a:xfrm>
              </p:grpSpPr>
              <p:sp>
                <p:nvSpPr>
                  <p:cNvPr id="66" name="椭圆 10"/>
                  <p:cNvSpPr/>
                  <p:nvPr>
                    <p:custDataLst>
                      <p:tags r:id="rId15"/>
                    </p:custDataLst>
                  </p:nvPr>
                </p:nvSpPr>
                <p:spPr>
                  <a:xfrm>
                    <a:off x="5607170" y="2543794"/>
                    <a:ext cx="647700" cy="64770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7" name="椭圆 9"/>
                  <p:cNvSpPr/>
                  <p:nvPr>
                    <p:custDataLst>
                      <p:tags r:id="rId16"/>
                    </p:custDataLst>
                  </p:nvPr>
                </p:nvSpPr>
                <p:spPr>
                  <a:xfrm>
                    <a:off x="5538750" y="2469705"/>
                    <a:ext cx="795646" cy="79564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68" name="文本框 12"/>
                <p:cNvSpPr txBox="1"/>
                <p:nvPr>
                  <p:custDataLst>
                    <p:tags r:id="rId17"/>
                  </p:custDataLst>
                </p:nvPr>
              </p:nvSpPr>
              <p:spPr>
                <a:xfrm>
                  <a:off x="1780574" y="2651415"/>
                  <a:ext cx="464715" cy="36831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endPar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70" name="直接连接符 15"/>
              <p:cNvCxnSpPr/>
              <p:nvPr>
                <p:custDataLst>
                  <p:tags r:id="rId18"/>
                </p:custDataLst>
              </p:nvPr>
            </p:nvCxnSpPr>
            <p:spPr>
              <a:xfrm>
                <a:off x="1998367" y="3182588"/>
                <a:ext cx="0" cy="779804"/>
              </a:xfrm>
              <a:prstGeom prst="line">
                <a:avLst/>
              </a:prstGeom>
              <a:ln>
                <a:gradFill>
                  <a:gsLst>
                    <a:gs pos="0">
                      <a:schemeClr val="accent1"/>
                    </a:gs>
                    <a:gs pos="100000">
                      <a:srgbClr val="8DBEBC">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71" name="文本框 27"/>
            <p:cNvSpPr txBox="1"/>
            <p:nvPr>
              <p:custDataLst>
                <p:tags r:id="rId19"/>
              </p:custDataLst>
            </p:nvPr>
          </p:nvSpPr>
          <p:spPr>
            <a:xfrm>
              <a:off x="2658" y="5860"/>
              <a:ext cx="1677" cy="13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调速</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l">
                <a:lnSpc>
                  <a:spcPct val="120000"/>
                </a:lnSpc>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范围宽</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72" name="组合 71"/>
          <p:cNvGrpSpPr/>
          <p:nvPr>
            <p:custDataLst>
              <p:tags r:id="rId20"/>
            </p:custDataLst>
          </p:nvPr>
        </p:nvGrpSpPr>
        <p:grpSpPr>
          <a:xfrm>
            <a:off x="7218605" y="2203586"/>
            <a:ext cx="2159000" cy="1421030"/>
            <a:chOff x="1968" y="4944"/>
            <a:chExt cx="3400" cy="2238"/>
          </a:xfrm>
        </p:grpSpPr>
        <p:grpSp>
          <p:nvGrpSpPr>
            <p:cNvPr id="73" name="组合 16"/>
            <p:cNvGrpSpPr/>
            <p:nvPr/>
          </p:nvGrpSpPr>
          <p:grpSpPr>
            <a:xfrm>
              <a:off x="1968" y="4944"/>
              <a:ext cx="916" cy="2238"/>
              <a:chOff x="1727133" y="2541319"/>
              <a:chExt cx="581528" cy="1421073"/>
            </a:xfrm>
          </p:grpSpPr>
          <p:grpSp>
            <p:nvGrpSpPr>
              <p:cNvPr id="74" name="组合 13"/>
              <p:cNvGrpSpPr/>
              <p:nvPr/>
            </p:nvGrpSpPr>
            <p:grpSpPr>
              <a:xfrm>
                <a:off x="1727133" y="2541319"/>
                <a:ext cx="581528" cy="581528"/>
                <a:chOff x="1727133" y="2541319"/>
                <a:chExt cx="581528" cy="581528"/>
              </a:xfrm>
            </p:grpSpPr>
            <p:grpSp>
              <p:nvGrpSpPr>
                <p:cNvPr id="76" name="组合 7"/>
                <p:cNvGrpSpPr/>
                <p:nvPr/>
              </p:nvGrpSpPr>
              <p:grpSpPr>
                <a:xfrm>
                  <a:off x="1727133" y="2541319"/>
                  <a:ext cx="581528" cy="581528"/>
                  <a:chOff x="5538750" y="2469705"/>
                  <a:chExt cx="795646" cy="795646"/>
                </a:xfrm>
              </p:grpSpPr>
              <p:sp>
                <p:nvSpPr>
                  <p:cNvPr id="79" name="椭圆 10"/>
                  <p:cNvSpPr/>
                  <p:nvPr>
                    <p:custDataLst>
                      <p:tags r:id="rId21"/>
                    </p:custDataLst>
                  </p:nvPr>
                </p:nvSpPr>
                <p:spPr>
                  <a:xfrm>
                    <a:off x="5607170" y="2543794"/>
                    <a:ext cx="647700" cy="64770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 name="椭圆 9"/>
                  <p:cNvSpPr/>
                  <p:nvPr>
                    <p:custDataLst>
                      <p:tags r:id="rId22"/>
                    </p:custDataLst>
                  </p:nvPr>
                </p:nvSpPr>
                <p:spPr>
                  <a:xfrm>
                    <a:off x="5538750" y="2469705"/>
                    <a:ext cx="795646" cy="79564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85" name="文本框 12"/>
                <p:cNvSpPr txBox="1"/>
                <p:nvPr>
                  <p:custDataLst>
                    <p:tags r:id="rId23"/>
                  </p:custDataLst>
                </p:nvPr>
              </p:nvSpPr>
              <p:spPr>
                <a:xfrm>
                  <a:off x="1780574" y="2651415"/>
                  <a:ext cx="464715" cy="36831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04</a:t>
                  </a:r>
                  <a:endPar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93" name="直接连接符 15"/>
              <p:cNvCxnSpPr/>
              <p:nvPr>
                <p:custDataLst>
                  <p:tags r:id="rId24"/>
                </p:custDataLst>
              </p:nvPr>
            </p:nvCxnSpPr>
            <p:spPr>
              <a:xfrm>
                <a:off x="1998367" y="3182588"/>
                <a:ext cx="0" cy="779804"/>
              </a:xfrm>
              <a:prstGeom prst="line">
                <a:avLst/>
              </a:prstGeom>
              <a:ln>
                <a:gradFill>
                  <a:gsLst>
                    <a:gs pos="0">
                      <a:schemeClr val="accent1"/>
                    </a:gs>
                    <a:gs pos="100000">
                      <a:srgbClr val="8DBEBC">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104" name="文本框 27"/>
            <p:cNvSpPr txBox="1"/>
            <p:nvPr>
              <p:custDataLst>
                <p:tags r:id="rId25"/>
              </p:custDataLst>
            </p:nvPr>
          </p:nvSpPr>
          <p:spPr>
            <a:xfrm>
              <a:off x="2658" y="5860"/>
              <a:ext cx="2710" cy="13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驱动电机能够正反转运行</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06" name="组合 105"/>
          <p:cNvGrpSpPr/>
          <p:nvPr>
            <p:custDataLst>
              <p:tags r:id="rId26"/>
            </p:custDataLst>
          </p:nvPr>
        </p:nvGrpSpPr>
        <p:grpSpPr>
          <a:xfrm>
            <a:off x="9542070" y="2203586"/>
            <a:ext cx="2159000" cy="1421030"/>
            <a:chOff x="1968" y="4944"/>
            <a:chExt cx="3400" cy="2238"/>
          </a:xfrm>
        </p:grpSpPr>
        <p:grpSp>
          <p:nvGrpSpPr>
            <p:cNvPr id="107" name="组合 16"/>
            <p:cNvGrpSpPr/>
            <p:nvPr/>
          </p:nvGrpSpPr>
          <p:grpSpPr>
            <a:xfrm>
              <a:off x="1968" y="4944"/>
              <a:ext cx="916" cy="2238"/>
              <a:chOff x="1727133" y="2541319"/>
              <a:chExt cx="581528" cy="1421073"/>
            </a:xfrm>
          </p:grpSpPr>
          <p:grpSp>
            <p:nvGrpSpPr>
              <p:cNvPr id="108" name="组合 13"/>
              <p:cNvGrpSpPr/>
              <p:nvPr/>
            </p:nvGrpSpPr>
            <p:grpSpPr>
              <a:xfrm>
                <a:off x="1727133" y="2541319"/>
                <a:ext cx="581528" cy="581528"/>
                <a:chOff x="1727133" y="2541319"/>
                <a:chExt cx="581528" cy="581528"/>
              </a:xfrm>
            </p:grpSpPr>
            <p:grpSp>
              <p:nvGrpSpPr>
                <p:cNvPr id="109" name="组合 7"/>
                <p:cNvGrpSpPr/>
                <p:nvPr/>
              </p:nvGrpSpPr>
              <p:grpSpPr>
                <a:xfrm>
                  <a:off x="1727133" y="2541319"/>
                  <a:ext cx="581528" cy="581528"/>
                  <a:chOff x="5538750" y="2469705"/>
                  <a:chExt cx="795646" cy="795646"/>
                </a:xfrm>
              </p:grpSpPr>
              <p:sp>
                <p:nvSpPr>
                  <p:cNvPr id="110" name="椭圆 10"/>
                  <p:cNvSpPr/>
                  <p:nvPr>
                    <p:custDataLst>
                      <p:tags r:id="rId27"/>
                    </p:custDataLst>
                  </p:nvPr>
                </p:nvSpPr>
                <p:spPr>
                  <a:xfrm>
                    <a:off x="5607170" y="2543794"/>
                    <a:ext cx="647700" cy="64770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1" name="椭圆 9"/>
                  <p:cNvSpPr/>
                  <p:nvPr>
                    <p:custDataLst>
                      <p:tags r:id="rId28"/>
                    </p:custDataLst>
                  </p:nvPr>
                </p:nvSpPr>
                <p:spPr>
                  <a:xfrm>
                    <a:off x="5538750" y="2469705"/>
                    <a:ext cx="795646" cy="79564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12" name="文本框 12"/>
                <p:cNvSpPr txBox="1"/>
                <p:nvPr>
                  <p:custDataLst>
                    <p:tags r:id="rId29"/>
                  </p:custDataLst>
                </p:nvPr>
              </p:nvSpPr>
              <p:spPr>
                <a:xfrm>
                  <a:off x="1780574" y="2651415"/>
                  <a:ext cx="464715" cy="36831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05</a:t>
                  </a:r>
                  <a:endPar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113" name="直接连接符 15"/>
              <p:cNvCxnSpPr/>
              <p:nvPr>
                <p:custDataLst>
                  <p:tags r:id="rId30"/>
                </p:custDataLst>
              </p:nvPr>
            </p:nvCxnSpPr>
            <p:spPr>
              <a:xfrm>
                <a:off x="1998367" y="3182588"/>
                <a:ext cx="0" cy="779804"/>
              </a:xfrm>
              <a:prstGeom prst="line">
                <a:avLst/>
              </a:prstGeom>
              <a:ln>
                <a:gradFill>
                  <a:gsLst>
                    <a:gs pos="0">
                      <a:schemeClr val="accent1"/>
                    </a:gs>
                    <a:gs pos="100000">
                      <a:srgbClr val="8DBEBC">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114" name="文本框 27"/>
            <p:cNvSpPr txBox="1"/>
            <p:nvPr>
              <p:custDataLst>
                <p:tags r:id="rId31"/>
              </p:custDataLst>
            </p:nvPr>
          </p:nvSpPr>
          <p:spPr>
            <a:xfrm>
              <a:off x="2658" y="5860"/>
              <a:ext cx="2710" cy="13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方便高效地实现电能回馈</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15" name="组合 114"/>
          <p:cNvGrpSpPr/>
          <p:nvPr>
            <p:custDataLst>
              <p:tags r:id="rId32"/>
            </p:custDataLst>
          </p:nvPr>
        </p:nvGrpSpPr>
        <p:grpSpPr>
          <a:xfrm>
            <a:off x="596825" y="4172086"/>
            <a:ext cx="1492250" cy="1421030"/>
            <a:chOff x="1968" y="4944"/>
            <a:chExt cx="2350" cy="2238"/>
          </a:xfrm>
        </p:grpSpPr>
        <p:grpSp>
          <p:nvGrpSpPr>
            <p:cNvPr id="116" name="组合 16"/>
            <p:cNvGrpSpPr/>
            <p:nvPr/>
          </p:nvGrpSpPr>
          <p:grpSpPr>
            <a:xfrm>
              <a:off x="1968" y="4944"/>
              <a:ext cx="916" cy="2238"/>
              <a:chOff x="1727133" y="2541319"/>
              <a:chExt cx="581528" cy="1421073"/>
            </a:xfrm>
          </p:grpSpPr>
          <p:grpSp>
            <p:nvGrpSpPr>
              <p:cNvPr id="117" name="组合 13"/>
              <p:cNvGrpSpPr/>
              <p:nvPr/>
            </p:nvGrpSpPr>
            <p:grpSpPr>
              <a:xfrm>
                <a:off x="1727133" y="2541319"/>
                <a:ext cx="581528" cy="581528"/>
                <a:chOff x="1727133" y="2541319"/>
                <a:chExt cx="581528" cy="581528"/>
              </a:xfrm>
            </p:grpSpPr>
            <p:grpSp>
              <p:nvGrpSpPr>
                <p:cNvPr id="118" name="组合 7"/>
                <p:cNvGrpSpPr/>
                <p:nvPr/>
              </p:nvGrpSpPr>
              <p:grpSpPr>
                <a:xfrm>
                  <a:off x="1727133" y="2541319"/>
                  <a:ext cx="581528" cy="581528"/>
                  <a:chOff x="5538750" y="2469705"/>
                  <a:chExt cx="795646" cy="795646"/>
                </a:xfrm>
              </p:grpSpPr>
              <p:sp>
                <p:nvSpPr>
                  <p:cNvPr id="119" name="椭圆 10"/>
                  <p:cNvSpPr/>
                  <p:nvPr>
                    <p:custDataLst>
                      <p:tags r:id="rId33"/>
                    </p:custDataLst>
                  </p:nvPr>
                </p:nvSpPr>
                <p:spPr>
                  <a:xfrm>
                    <a:off x="5607170" y="2543794"/>
                    <a:ext cx="647700" cy="64770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0" name="椭圆 9"/>
                  <p:cNvSpPr/>
                  <p:nvPr>
                    <p:custDataLst>
                      <p:tags r:id="rId34"/>
                    </p:custDataLst>
                  </p:nvPr>
                </p:nvSpPr>
                <p:spPr>
                  <a:xfrm>
                    <a:off x="5538750" y="2469705"/>
                    <a:ext cx="795646" cy="79564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21" name="文本框 12"/>
                <p:cNvSpPr txBox="1"/>
                <p:nvPr>
                  <p:custDataLst>
                    <p:tags r:id="rId35"/>
                  </p:custDataLst>
                </p:nvPr>
              </p:nvSpPr>
              <p:spPr>
                <a:xfrm>
                  <a:off x="1780574" y="2651415"/>
                  <a:ext cx="464715" cy="36831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06</a:t>
                  </a:r>
                  <a:endPar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122" name="直接连接符 15"/>
              <p:cNvCxnSpPr/>
              <p:nvPr>
                <p:custDataLst>
                  <p:tags r:id="rId36"/>
                </p:custDataLst>
              </p:nvPr>
            </p:nvCxnSpPr>
            <p:spPr>
              <a:xfrm>
                <a:off x="1998367" y="3182588"/>
                <a:ext cx="0" cy="779804"/>
              </a:xfrm>
              <a:prstGeom prst="line">
                <a:avLst/>
              </a:prstGeom>
              <a:ln>
                <a:gradFill>
                  <a:gsLst>
                    <a:gs pos="0">
                      <a:schemeClr val="accent1"/>
                    </a:gs>
                    <a:gs pos="100000">
                      <a:srgbClr val="8DBEBC">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123" name="文本框 27"/>
            <p:cNvSpPr txBox="1"/>
            <p:nvPr>
              <p:custDataLst>
                <p:tags r:id="rId37"/>
              </p:custDataLst>
            </p:nvPr>
          </p:nvSpPr>
          <p:spPr>
            <a:xfrm>
              <a:off x="2658" y="5860"/>
              <a:ext cx="1660" cy="13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调速</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l">
                <a:lnSpc>
                  <a:spcPct val="120000"/>
                </a:lnSpc>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响应快</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24" name="组合 123"/>
          <p:cNvGrpSpPr/>
          <p:nvPr>
            <p:custDataLst>
              <p:tags r:id="rId38"/>
            </p:custDataLst>
          </p:nvPr>
        </p:nvGrpSpPr>
        <p:grpSpPr>
          <a:xfrm>
            <a:off x="2256080" y="4172086"/>
            <a:ext cx="2508250" cy="1421030"/>
            <a:chOff x="1968" y="4944"/>
            <a:chExt cx="3950" cy="2238"/>
          </a:xfrm>
        </p:grpSpPr>
        <p:grpSp>
          <p:nvGrpSpPr>
            <p:cNvPr id="125" name="组合 16"/>
            <p:cNvGrpSpPr/>
            <p:nvPr/>
          </p:nvGrpSpPr>
          <p:grpSpPr>
            <a:xfrm>
              <a:off x="1968" y="4944"/>
              <a:ext cx="916" cy="2238"/>
              <a:chOff x="1727133" y="2541319"/>
              <a:chExt cx="581528" cy="1421073"/>
            </a:xfrm>
          </p:grpSpPr>
          <p:grpSp>
            <p:nvGrpSpPr>
              <p:cNvPr id="126" name="组合 13"/>
              <p:cNvGrpSpPr/>
              <p:nvPr/>
            </p:nvGrpSpPr>
            <p:grpSpPr>
              <a:xfrm>
                <a:off x="1727133" y="2541319"/>
                <a:ext cx="581528" cy="581528"/>
                <a:chOff x="1727133" y="2541319"/>
                <a:chExt cx="581528" cy="581528"/>
              </a:xfrm>
            </p:grpSpPr>
            <p:grpSp>
              <p:nvGrpSpPr>
                <p:cNvPr id="127" name="组合 7"/>
                <p:cNvGrpSpPr/>
                <p:nvPr/>
              </p:nvGrpSpPr>
              <p:grpSpPr>
                <a:xfrm>
                  <a:off x="1727133" y="2541319"/>
                  <a:ext cx="581528" cy="581528"/>
                  <a:chOff x="5538750" y="2469705"/>
                  <a:chExt cx="795646" cy="795646"/>
                </a:xfrm>
              </p:grpSpPr>
              <p:sp>
                <p:nvSpPr>
                  <p:cNvPr id="128" name="椭圆 10"/>
                  <p:cNvSpPr/>
                  <p:nvPr>
                    <p:custDataLst>
                      <p:tags r:id="rId39"/>
                    </p:custDataLst>
                  </p:nvPr>
                </p:nvSpPr>
                <p:spPr>
                  <a:xfrm>
                    <a:off x="5607170" y="2543794"/>
                    <a:ext cx="647700" cy="64770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9" name="椭圆 9"/>
                  <p:cNvSpPr/>
                  <p:nvPr>
                    <p:custDataLst>
                      <p:tags r:id="rId40"/>
                    </p:custDataLst>
                  </p:nvPr>
                </p:nvSpPr>
                <p:spPr>
                  <a:xfrm>
                    <a:off x="5538750" y="2469705"/>
                    <a:ext cx="795646" cy="79564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30" name="文本框 12"/>
                <p:cNvSpPr txBox="1"/>
                <p:nvPr>
                  <p:custDataLst>
                    <p:tags r:id="rId41"/>
                  </p:custDataLst>
                </p:nvPr>
              </p:nvSpPr>
              <p:spPr>
                <a:xfrm>
                  <a:off x="1780574" y="2651415"/>
                  <a:ext cx="464715" cy="36831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07</a:t>
                  </a:r>
                  <a:endPar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131" name="直接连接符 15"/>
              <p:cNvCxnSpPr/>
              <p:nvPr>
                <p:custDataLst>
                  <p:tags r:id="rId42"/>
                </p:custDataLst>
              </p:nvPr>
            </p:nvCxnSpPr>
            <p:spPr>
              <a:xfrm>
                <a:off x="1998367" y="3182588"/>
                <a:ext cx="0" cy="779804"/>
              </a:xfrm>
              <a:prstGeom prst="line">
                <a:avLst/>
              </a:prstGeom>
              <a:ln>
                <a:gradFill>
                  <a:gsLst>
                    <a:gs pos="0">
                      <a:schemeClr val="accent1"/>
                    </a:gs>
                    <a:gs pos="100000">
                      <a:srgbClr val="8DBEBC">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132" name="文本框 27"/>
            <p:cNvSpPr txBox="1"/>
            <p:nvPr>
              <p:custDataLst>
                <p:tags r:id="rId43"/>
              </p:custDataLst>
            </p:nvPr>
          </p:nvSpPr>
          <p:spPr>
            <a:xfrm>
              <a:off x="2658" y="5860"/>
              <a:ext cx="3260" cy="13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电机驱动系统运行有一定容错性</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33" name="组合 132"/>
          <p:cNvGrpSpPr/>
          <p:nvPr>
            <p:custDataLst>
              <p:tags r:id="rId44"/>
            </p:custDataLst>
          </p:nvPr>
        </p:nvGrpSpPr>
        <p:grpSpPr>
          <a:xfrm>
            <a:off x="4912285" y="4172086"/>
            <a:ext cx="2740660" cy="1421030"/>
            <a:chOff x="1968" y="4944"/>
            <a:chExt cx="4316" cy="2238"/>
          </a:xfrm>
        </p:grpSpPr>
        <p:grpSp>
          <p:nvGrpSpPr>
            <p:cNvPr id="134" name="组合 16"/>
            <p:cNvGrpSpPr/>
            <p:nvPr/>
          </p:nvGrpSpPr>
          <p:grpSpPr>
            <a:xfrm>
              <a:off x="1968" y="4944"/>
              <a:ext cx="916" cy="2238"/>
              <a:chOff x="1727133" y="2541319"/>
              <a:chExt cx="581528" cy="1421073"/>
            </a:xfrm>
          </p:grpSpPr>
          <p:grpSp>
            <p:nvGrpSpPr>
              <p:cNvPr id="135" name="组合 13"/>
              <p:cNvGrpSpPr/>
              <p:nvPr/>
            </p:nvGrpSpPr>
            <p:grpSpPr>
              <a:xfrm>
                <a:off x="1727133" y="2541319"/>
                <a:ext cx="581528" cy="581528"/>
                <a:chOff x="1727133" y="2541319"/>
                <a:chExt cx="581528" cy="581528"/>
              </a:xfrm>
            </p:grpSpPr>
            <p:grpSp>
              <p:nvGrpSpPr>
                <p:cNvPr id="136" name="组合 7"/>
                <p:cNvGrpSpPr/>
                <p:nvPr/>
              </p:nvGrpSpPr>
              <p:grpSpPr>
                <a:xfrm>
                  <a:off x="1727133" y="2541319"/>
                  <a:ext cx="581528" cy="581528"/>
                  <a:chOff x="5538750" y="2469705"/>
                  <a:chExt cx="795646" cy="795646"/>
                </a:xfrm>
              </p:grpSpPr>
              <p:sp>
                <p:nvSpPr>
                  <p:cNvPr id="137" name="椭圆 10"/>
                  <p:cNvSpPr/>
                  <p:nvPr>
                    <p:custDataLst>
                      <p:tags r:id="rId45"/>
                    </p:custDataLst>
                  </p:nvPr>
                </p:nvSpPr>
                <p:spPr>
                  <a:xfrm>
                    <a:off x="5607170" y="2543794"/>
                    <a:ext cx="647700" cy="64770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8" name="椭圆 9"/>
                  <p:cNvSpPr/>
                  <p:nvPr>
                    <p:custDataLst>
                      <p:tags r:id="rId46"/>
                    </p:custDataLst>
                  </p:nvPr>
                </p:nvSpPr>
                <p:spPr>
                  <a:xfrm>
                    <a:off x="5538750" y="2469705"/>
                    <a:ext cx="795646" cy="79564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39" name="文本框 12"/>
                <p:cNvSpPr txBox="1"/>
                <p:nvPr>
                  <p:custDataLst>
                    <p:tags r:id="rId47"/>
                  </p:custDataLst>
                </p:nvPr>
              </p:nvSpPr>
              <p:spPr>
                <a:xfrm>
                  <a:off x="1780574" y="2651415"/>
                  <a:ext cx="464715" cy="36831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08</a:t>
                  </a:r>
                  <a:endPar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140" name="直接连接符 15"/>
              <p:cNvCxnSpPr/>
              <p:nvPr>
                <p:custDataLst>
                  <p:tags r:id="rId48"/>
                </p:custDataLst>
              </p:nvPr>
            </p:nvCxnSpPr>
            <p:spPr>
              <a:xfrm>
                <a:off x="1998367" y="3182588"/>
                <a:ext cx="0" cy="779804"/>
              </a:xfrm>
              <a:prstGeom prst="line">
                <a:avLst/>
              </a:prstGeom>
              <a:ln>
                <a:gradFill>
                  <a:gsLst>
                    <a:gs pos="0">
                      <a:schemeClr val="accent1"/>
                    </a:gs>
                    <a:gs pos="100000">
                      <a:srgbClr val="8DBEBC">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141" name="文本框 27"/>
            <p:cNvSpPr txBox="1"/>
            <p:nvPr>
              <p:custDataLst>
                <p:tags r:id="rId49"/>
              </p:custDataLst>
            </p:nvPr>
          </p:nvSpPr>
          <p:spPr>
            <a:xfrm>
              <a:off x="2658" y="5860"/>
              <a:ext cx="3626" cy="13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电机驱动系统运行平稳且可靠性高</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42" name="组合 141"/>
          <p:cNvGrpSpPr/>
          <p:nvPr>
            <p:custDataLst>
              <p:tags r:id="rId50"/>
            </p:custDataLst>
          </p:nvPr>
        </p:nvGrpSpPr>
        <p:grpSpPr>
          <a:xfrm>
            <a:off x="7896785" y="4172086"/>
            <a:ext cx="3587115" cy="1421030"/>
            <a:chOff x="1968" y="4944"/>
            <a:chExt cx="5649" cy="2238"/>
          </a:xfrm>
        </p:grpSpPr>
        <p:grpSp>
          <p:nvGrpSpPr>
            <p:cNvPr id="143" name="组合 16"/>
            <p:cNvGrpSpPr/>
            <p:nvPr/>
          </p:nvGrpSpPr>
          <p:grpSpPr>
            <a:xfrm>
              <a:off x="1968" y="4944"/>
              <a:ext cx="916" cy="2238"/>
              <a:chOff x="1727133" y="2541319"/>
              <a:chExt cx="581528" cy="1421073"/>
            </a:xfrm>
          </p:grpSpPr>
          <p:grpSp>
            <p:nvGrpSpPr>
              <p:cNvPr id="144" name="组合 13"/>
              <p:cNvGrpSpPr/>
              <p:nvPr/>
            </p:nvGrpSpPr>
            <p:grpSpPr>
              <a:xfrm>
                <a:off x="1727133" y="2541319"/>
                <a:ext cx="581528" cy="581528"/>
                <a:chOff x="1727133" y="2541319"/>
                <a:chExt cx="581528" cy="581528"/>
              </a:xfrm>
            </p:grpSpPr>
            <p:grpSp>
              <p:nvGrpSpPr>
                <p:cNvPr id="145" name="组合 7"/>
                <p:cNvGrpSpPr/>
                <p:nvPr/>
              </p:nvGrpSpPr>
              <p:grpSpPr>
                <a:xfrm>
                  <a:off x="1727133" y="2541319"/>
                  <a:ext cx="581528" cy="581528"/>
                  <a:chOff x="5538750" y="2469705"/>
                  <a:chExt cx="795646" cy="795646"/>
                </a:xfrm>
              </p:grpSpPr>
              <p:sp>
                <p:nvSpPr>
                  <p:cNvPr id="146" name="椭圆 10"/>
                  <p:cNvSpPr/>
                  <p:nvPr>
                    <p:custDataLst>
                      <p:tags r:id="rId51"/>
                    </p:custDataLst>
                  </p:nvPr>
                </p:nvSpPr>
                <p:spPr>
                  <a:xfrm>
                    <a:off x="5607170" y="2543794"/>
                    <a:ext cx="647700" cy="647700"/>
                  </a:xfrm>
                  <a:prstGeom prst="ellipse">
                    <a:avLst/>
                  </a:prstGeom>
                  <a:gradFill>
                    <a:gsLst>
                      <a:gs pos="5000">
                        <a:schemeClr val="accent1"/>
                      </a:gs>
                      <a:gs pos="100000">
                        <a:schemeClr val="accent2"/>
                      </a:gs>
                    </a:gsLst>
                    <a:lin ang="2700000" scaled="0"/>
                  </a:gra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7" name="椭圆 9"/>
                  <p:cNvSpPr/>
                  <p:nvPr>
                    <p:custDataLst>
                      <p:tags r:id="rId52"/>
                    </p:custDataLst>
                  </p:nvPr>
                </p:nvSpPr>
                <p:spPr>
                  <a:xfrm>
                    <a:off x="5538750" y="2469705"/>
                    <a:ext cx="795646" cy="79564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48" name="文本框 12"/>
                <p:cNvSpPr txBox="1"/>
                <p:nvPr>
                  <p:custDataLst>
                    <p:tags r:id="rId53"/>
                  </p:custDataLst>
                </p:nvPr>
              </p:nvSpPr>
              <p:spPr>
                <a:xfrm>
                  <a:off x="1780574" y="2651415"/>
                  <a:ext cx="464715" cy="36831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09</a:t>
                  </a:r>
                  <a:endPar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149" name="直接连接符 15"/>
              <p:cNvCxnSpPr/>
              <p:nvPr>
                <p:custDataLst>
                  <p:tags r:id="rId54"/>
                </p:custDataLst>
              </p:nvPr>
            </p:nvCxnSpPr>
            <p:spPr>
              <a:xfrm>
                <a:off x="1998367" y="3182588"/>
                <a:ext cx="0" cy="779804"/>
              </a:xfrm>
              <a:prstGeom prst="line">
                <a:avLst/>
              </a:prstGeom>
              <a:ln>
                <a:gradFill>
                  <a:gsLst>
                    <a:gs pos="0">
                      <a:schemeClr val="accent1"/>
                    </a:gs>
                    <a:gs pos="100000">
                      <a:srgbClr val="8DBEBC">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150" name="文本框 27"/>
            <p:cNvSpPr txBox="1"/>
            <p:nvPr>
              <p:custDataLst>
                <p:tags r:id="rId55"/>
              </p:custDataLst>
            </p:nvPr>
          </p:nvSpPr>
          <p:spPr>
            <a:xfrm>
              <a:off x="2658" y="5860"/>
              <a:ext cx="4959" cy="13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电机驱动系统的驱动电机同时具有电磁制动功能</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additive="base">
                                        <p:cTn id="17" dur="500" fill="hold"/>
                                        <p:tgtEl>
                                          <p:spTgt spid="62"/>
                                        </p:tgtEl>
                                        <p:attrNameLst>
                                          <p:attrName>ppt_x</p:attrName>
                                        </p:attrNameLst>
                                      </p:cBhvr>
                                      <p:tavLst>
                                        <p:tav tm="0">
                                          <p:val>
                                            <p:strVal val="#ppt_x"/>
                                          </p:val>
                                        </p:tav>
                                        <p:tav tm="100000">
                                          <p:val>
                                            <p:strVal val="#ppt_x"/>
                                          </p:val>
                                        </p:tav>
                                      </p:tavLst>
                                    </p:anim>
                                    <p:anim calcmode="lin" valueType="num">
                                      <p:cBhvr additive="base">
                                        <p:cTn id="18" dur="500" fill="hold"/>
                                        <p:tgtEl>
                                          <p:spTgt spid="6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2"/>
                                        </p:tgtEl>
                                        <p:attrNameLst>
                                          <p:attrName>style.visibility</p:attrName>
                                        </p:attrNameLst>
                                      </p:cBhvr>
                                      <p:to>
                                        <p:strVal val="visible"/>
                                      </p:to>
                                    </p:set>
                                    <p:anim calcmode="lin" valueType="num">
                                      <p:cBhvr additive="base">
                                        <p:cTn id="22" dur="500" fill="hold"/>
                                        <p:tgtEl>
                                          <p:spTgt spid="72"/>
                                        </p:tgtEl>
                                        <p:attrNameLst>
                                          <p:attrName>ppt_x</p:attrName>
                                        </p:attrNameLst>
                                      </p:cBhvr>
                                      <p:tavLst>
                                        <p:tav tm="0">
                                          <p:val>
                                            <p:strVal val="#ppt_x"/>
                                          </p:val>
                                        </p:tav>
                                        <p:tav tm="100000">
                                          <p:val>
                                            <p:strVal val="#ppt_x"/>
                                          </p:val>
                                        </p:tav>
                                      </p:tavLst>
                                    </p:anim>
                                    <p:anim calcmode="lin" valueType="num">
                                      <p:cBhvr additive="base">
                                        <p:cTn id="23" dur="500" fill="hold"/>
                                        <p:tgtEl>
                                          <p:spTgt spid="7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06"/>
                                        </p:tgtEl>
                                        <p:attrNameLst>
                                          <p:attrName>style.visibility</p:attrName>
                                        </p:attrNameLst>
                                      </p:cBhvr>
                                      <p:to>
                                        <p:strVal val="visible"/>
                                      </p:to>
                                    </p:set>
                                    <p:anim calcmode="lin" valueType="num">
                                      <p:cBhvr additive="base">
                                        <p:cTn id="27" dur="500" fill="hold"/>
                                        <p:tgtEl>
                                          <p:spTgt spid="106"/>
                                        </p:tgtEl>
                                        <p:attrNameLst>
                                          <p:attrName>ppt_x</p:attrName>
                                        </p:attrNameLst>
                                      </p:cBhvr>
                                      <p:tavLst>
                                        <p:tav tm="0">
                                          <p:val>
                                            <p:strVal val="#ppt_x"/>
                                          </p:val>
                                        </p:tav>
                                        <p:tav tm="100000">
                                          <p:val>
                                            <p:strVal val="#ppt_x"/>
                                          </p:val>
                                        </p:tav>
                                      </p:tavLst>
                                    </p:anim>
                                    <p:anim calcmode="lin" valueType="num">
                                      <p:cBhvr additive="base">
                                        <p:cTn id="28" dur="500" fill="hold"/>
                                        <p:tgtEl>
                                          <p:spTgt spid="106"/>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115"/>
                                        </p:tgtEl>
                                        <p:attrNameLst>
                                          <p:attrName>style.visibility</p:attrName>
                                        </p:attrNameLst>
                                      </p:cBhvr>
                                      <p:to>
                                        <p:strVal val="visible"/>
                                      </p:to>
                                    </p:set>
                                    <p:anim calcmode="lin" valueType="num">
                                      <p:cBhvr additive="base">
                                        <p:cTn id="32" dur="500" fill="hold"/>
                                        <p:tgtEl>
                                          <p:spTgt spid="115"/>
                                        </p:tgtEl>
                                        <p:attrNameLst>
                                          <p:attrName>ppt_x</p:attrName>
                                        </p:attrNameLst>
                                      </p:cBhvr>
                                      <p:tavLst>
                                        <p:tav tm="0">
                                          <p:val>
                                            <p:strVal val="#ppt_x"/>
                                          </p:val>
                                        </p:tav>
                                        <p:tav tm="100000">
                                          <p:val>
                                            <p:strVal val="#ppt_x"/>
                                          </p:val>
                                        </p:tav>
                                      </p:tavLst>
                                    </p:anim>
                                    <p:anim calcmode="lin" valueType="num">
                                      <p:cBhvr additive="base">
                                        <p:cTn id="33" dur="500" fill="hold"/>
                                        <p:tgtEl>
                                          <p:spTgt spid="115"/>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124"/>
                                        </p:tgtEl>
                                        <p:attrNameLst>
                                          <p:attrName>style.visibility</p:attrName>
                                        </p:attrNameLst>
                                      </p:cBhvr>
                                      <p:to>
                                        <p:strVal val="visible"/>
                                      </p:to>
                                    </p:set>
                                    <p:anim calcmode="lin" valueType="num">
                                      <p:cBhvr additive="base">
                                        <p:cTn id="37" dur="500" fill="hold"/>
                                        <p:tgtEl>
                                          <p:spTgt spid="124"/>
                                        </p:tgtEl>
                                        <p:attrNameLst>
                                          <p:attrName>ppt_x</p:attrName>
                                        </p:attrNameLst>
                                      </p:cBhvr>
                                      <p:tavLst>
                                        <p:tav tm="0">
                                          <p:val>
                                            <p:strVal val="#ppt_x"/>
                                          </p:val>
                                        </p:tav>
                                        <p:tav tm="100000">
                                          <p:val>
                                            <p:strVal val="#ppt_x"/>
                                          </p:val>
                                        </p:tav>
                                      </p:tavLst>
                                    </p:anim>
                                    <p:anim calcmode="lin" valueType="num">
                                      <p:cBhvr additive="base">
                                        <p:cTn id="38" dur="500" fill="hold"/>
                                        <p:tgtEl>
                                          <p:spTgt spid="124"/>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133"/>
                                        </p:tgtEl>
                                        <p:attrNameLst>
                                          <p:attrName>style.visibility</p:attrName>
                                        </p:attrNameLst>
                                      </p:cBhvr>
                                      <p:to>
                                        <p:strVal val="visible"/>
                                      </p:to>
                                    </p:set>
                                    <p:anim calcmode="lin" valueType="num">
                                      <p:cBhvr additive="base">
                                        <p:cTn id="42" dur="500" fill="hold"/>
                                        <p:tgtEl>
                                          <p:spTgt spid="133"/>
                                        </p:tgtEl>
                                        <p:attrNameLst>
                                          <p:attrName>ppt_x</p:attrName>
                                        </p:attrNameLst>
                                      </p:cBhvr>
                                      <p:tavLst>
                                        <p:tav tm="0">
                                          <p:val>
                                            <p:strVal val="#ppt_x"/>
                                          </p:val>
                                        </p:tav>
                                        <p:tav tm="100000">
                                          <p:val>
                                            <p:strVal val="#ppt_x"/>
                                          </p:val>
                                        </p:tav>
                                      </p:tavLst>
                                    </p:anim>
                                    <p:anim calcmode="lin" valueType="num">
                                      <p:cBhvr additive="base">
                                        <p:cTn id="43" dur="500" fill="hold"/>
                                        <p:tgtEl>
                                          <p:spTgt spid="133"/>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142"/>
                                        </p:tgtEl>
                                        <p:attrNameLst>
                                          <p:attrName>style.visibility</p:attrName>
                                        </p:attrNameLst>
                                      </p:cBhvr>
                                      <p:to>
                                        <p:strVal val="visible"/>
                                      </p:to>
                                    </p:set>
                                    <p:anim calcmode="lin" valueType="num">
                                      <p:cBhvr additive="base">
                                        <p:cTn id="47" dur="500" fill="hold"/>
                                        <p:tgtEl>
                                          <p:spTgt spid="142"/>
                                        </p:tgtEl>
                                        <p:attrNameLst>
                                          <p:attrName>ppt_x</p:attrName>
                                        </p:attrNameLst>
                                      </p:cBhvr>
                                      <p:tavLst>
                                        <p:tav tm="0">
                                          <p:val>
                                            <p:strVal val="#ppt_x"/>
                                          </p:val>
                                        </p:tav>
                                        <p:tav tm="100000">
                                          <p:val>
                                            <p:strVal val="#ppt_x"/>
                                          </p:val>
                                        </p:tav>
                                      </p:tavLst>
                                    </p:anim>
                                    <p:anim calcmode="lin" valueType="num">
                                      <p:cBhvr additive="base">
                                        <p:cTn id="48" dur="500" fill="hold"/>
                                        <p:tgtEl>
                                          <p:spTgt spid="1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650783" y="717280"/>
            <a:ext cx="6541135"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文本框 24"/>
          <p:cNvSpPr txBox="1"/>
          <p:nvPr/>
        </p:nvSpPr>
        <p:spPr>
          <a:xfrm>
            <a:off x="1129030" y="2578735"/>
            <a:ext cx="3843020" cy="2584450"/>
          </a:xfrm>
          <a:prstGeom prst="rect">
            <a:avLst/>
          </a:prstGeom>
        </p:spPr>
        <p:txBody>
          <a:bodyPr wrap="square">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驱动电机是动力系统的执行元件，由定子、转子、转子位置传感器等部件组成。其作用是接收电机控制器对车辆运行状态的控制指令，将电源的电能转化为机械能，</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通过传动装置驱动车轮。</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078230" y="2138045"/>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驱动电机</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31" name="矩形: 圆角 6"/>
          <p:cNvSpPr/>
          <p:nvPr/>
        </p:nvSpPr>
        <p:spPr>
          <a:xfrm>
            <a:off x="939165" y="1397000"/>
            <a:ext cx="364426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一、电机驱动系统基本组成</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4" name="图片 13"/>
          <p:cNvPicPr>
            <a:picLocks noChangeAspect="1"/>
          </p:cNvPicPr>
          <p:nvPr/>
        </p:nvPicPr>
        <p:blipFill>
          <a:blip r:embed="rId2"/>
          <a:stretch>
            <a:fillRect/>
          </a:stretch>
        </p:blipFill>
        <p:spPr>
          <a:xfrm>
            <a:off x="5386705" y="2355850"/>
            <a:ext cx="5846445" cy="31623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线连接符 7"/>
          <p:cNvCxnSpPr/>
          <p:nvPr userDrawn="1"/>
        </p:nvCxnSpPr>
        <p:spPr>
          <a:xfrm>
            <a:off x="5650783" y="717280"/>
            <a:ext cx="6541135" cy="0"/>
          </a:xfrm>
          <a:prstGeom prst="line">
            <a:avLst/>
          </a:prstGeom>
          <a:ln w="25400">
            <a:solidFill>
              <a:srgbClr val="252729"/>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custDataLst>
              <p:tags r:id="rId1"/>
            </p:custDataLst>
          </p:nvPr>
        </p:nvSpPr>
        <p:spPr>
          <a:xfrm>
            <a:off x="376555" y="490220"/>
            <a:ext cx="6394450" cy="445135"/>
          </a:xfrm>
          <a:prstGeom prst="rect">
            <a:avLst/>
          </a:prstGeom>
          <a:noFill/>
        </p:spPr>
        <p:txBody>
          <a:bodyPr wrap="square" rtlCol="0">
            <a:spAutoFit/>
            <a:scene3d>
              <a:camera prst="orthographicFront"/>
              <a:lightRig rig="threePt" dir="t"/>
            </a:scene3d>
            <a:sp3d contourW="12700"/>
          </a:bodyPr>
          <a:p>
            <a:pPr algn="l"/>
            <a:r>
              <a:rPr lang="zh-CN" altLang="en-US"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任务</a:t>
            </a:r>
            <a:r>
              <a:rPr lang="en-US" altLang="zh-CN" sz="23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a:t>
            </a:r>
            <a:r>
              <a:rPr lang="en-US" altLang="zh-CN"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电机驱动系统基本组成与原理</a:t>
            </a:r>
            <a:endParaRPr lang="zh-CN" altLang="en-US" sz="2300" b="1">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文本框 24"/>
          <p:cNvSpPr txBox="1"/>
          <p:nvPr/>
        </p:nvSpPr>
        <p:spPr>
          <a:xfrm>
            <a:off x="1129030" y="2646680"/>
            <a:ext cx="5852795" cy="1337945"/>
          </a:xfrm>
          <a:prstGeom prst="rect">
            <a:avLst/>
          </a:prstGeom>
        </p:spPr>
        <p:txBody>
          <a:bodyPr wrap="square">
            <a:spAutoFit/>
          </a:bodyPr>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电机控制器是电机驱动系统的核</a:t>
            </a:r>
            <a:r>
              <a:rPr lang="zh-CN">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主要由电子控制装置和功率转换装置组成。它是驱动电机的控制单元，</a:t>
            </a:r>
            <a:r>
              <a:rPr lang="zh-CN" altLang="en-US">
                <a:solidFill>
                  <a:schemeClr val="tx1">
                    <a:lumMod val="85000"/>
                    <a:lumOff val="15000"/>
                  </a:schemeClr>
                </a:solidFill>
                <a:latin typeface="微软雅黑" panose="020B0503020204020204" pitchFamily="34" charset="-122"/>
                <a:ea typeface="微软雅黑" panose="020B0503020204020204" pitchFamily="34" charset="-122"/>
              </a:rPr>
              <a:t>能控制驱动电机的工作。</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078230" y="2205990"/>
            <a:ext cx="3131820" cy="398780"/>
          </a:xfrm>
          <a:prstGeom prst="rect">
            <a:avLst/>
          </a:prstGeom>
        </p:spPr>
        <p:txBody>
          <a:bodyPr wrap="square">
            <a:spAutoFit/>
          </a:bodyPr>
          <a:p>
            <a:r>
              <a:rPr lang="zh-CN" altLang="en-US" sz="2000" b="1">
                <a:solidFill>
                  <a:schemeClr val="accent1"/>
                </a:solidFill>
                <a:latin typeface="微软雅黑" panose="020B0503020204020204" pitchFamily="34" charset="-122"/>
                <a:ea typeface="微软雅黑" panose="020B0503020204020204" pitchFamily="34" charset="-122"/>
              </a:rPr>
              <a:t>＞</a:t>
            </a:r>
            <a:r>
              <a:rPr lang="en-US" altLang="zh-CN" sz="2000" b="1">
                <a:solidFill>
                  <a:schemeClr val="accent1"/>
                </a:solidFill>
                <a:latin typeface="微软雅黑" panose="020B0503020204020204" pitchFamily="34" charset="-122"/>
                <a:ea typeface="微软雅黑" panose="020B0503020204020204" pitchFamily="34" charset="-122"/>
              </a:rPr>
              <a:t> </a:t>
            </a:r>
            <a:r>
              <a:rPr lang="zh-CN" altLang="en-US" sz="2000" b="1">
                <a:solidFill>
                  <a:schemeClr val="accent1"/>
                </a:solidFill>
                <a:latin typeface="微软雅黑" panose="020B0503020204020204" pitchFamily="34" charset="-122"/>
                <a:ea typeface="微软雅黑" panose="020B0503020204020204" pitchFamily="34" charset="-122"/>
              </a:rPr>
              <a:t>电机控制器</a:t>
            </a:r>
            <a:r>
              <a:rPr lang="en-US" altLang="zh-CN" sz="2000" b="1">
                <a:solidFill>
                  <a:schemeClr val="accent1"/>
                </a:solidFill>
                <a:latin typeface="微软雅黑" panose="020B0503020204020204" pitchFamily="34" charset="-122"/>
                <a:ea typeface="微软雅黑" panose="020B0503020204020204" pitchFamily="34" charset="-122"/>
              </a:rPr>
              <a:t>(MCU</a:t>
            </a:r>
            <a:r>
              <a:rPr lang="zh-CN" altLang="en-US" sz="2000" b="1">
                <a:solidFill>
                  <a:schemeClr val="accent1"/>
                </a:solidFill>
                <a:latin typeface="微软雅黑" panose="020B0503020204020204" pitchFamily="34" charset="-122"/>
                <a:ea typeface="微软雅黑" panose="020B0503020204020204" pitchFamily="34" charset="-122"/>
              </a:rPr>
              <a:t>）</a:t>
            </a:r>
            <a:endParaRPr lang="zh-CN" altLang="en-US" sz="2000" b="1">
              <a:solidFill>
                <a:schemeClr val="accent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7499985" y="1934845"/>
            <a:ext cx="3396615" cy="3576320"/>
          </a:xfrm>
          <a:prstGeom prst="rect">
            <a:avLst/>
          </a:prstGeom>
        </p:spPr>
      </p:pic>
      <p:sp>
        <p:nvSpPr>
          <p:cNvPr id="3" name="矩形: 圆角 6"/>
          <p:cNvSpPr/>
          <p:nvPr/>
        </p:nvSpPr>
        <p:spPr>
          <a:xfrm>
            <a:off x="939165" y="1397000"/>
            <a:ext cx="3644265" cy="431800"/>
          </a:xfrm>
          <a:prstGeom prst="roundRect">
            <a:avLst>
              <a:gd name="adj" fmla="val 50000"/>
            </a:avLst>
          </a:prstGeom>
          <a:gradFill>
            <a:gsLst>
              <a:gs pos="5000">
                <a:schemeClr val="accent1"/>
              </a:gs>
              <a:gs pos="100000">
                <a:schemeClr val="accent2"/>
              </a:gs>
            </a:gsLst>
            <a:lin ang="2700000" scaled="0"/>
          </a:gradFill>
          <a:ln w="12700" cap="flat" cmpd="sng" algn="ctr">
            <a:noFill/>
            <a:prstDash val="solid"/>
            <a:miter lim="800000"/>
          </a:ln>
          <a:effectLst/>
        </p:spPr>
        <p:txBody>
          <a:bodyPr rtlCol="0" anchor="ctr"/>
          <a:p>
            <a:pPr algn="ctr">
              <a:defRPr/>
            </a:pPr>
            <a:r>
              <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一、电机驱动系统基本组成</a:t>
            </a:r>
            <a:endParaRPr lang="zh-CN" altLang="en-US" sz="2000" b="1" kern="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文本框 3"/>
          <p:cNvSpPr txBox="1"/>
          <p:nvPr/>
        </p:nvSpPr>
        <p:spPr>
          <a:xfrm>
            <a:off x="1124585" y="3651885"/>
            <a:ext cx="6096000" cy="1753235"/>
          </a:xfrm>
          <a:prstGeom prst="rect">
            <a:avLst/>
          </a:prstGeom>
          <a:noFill/>
        </p:spPr>
        <p:txBody>
          <a:bodyPr wrap="square" rtlCol="0" anchor="t">
            <a:spAutoFit/>
          </a:bodyPr>
          <a:p>
            <a:pPr indent="0" fontAlgn="auto">
              <a:lnSpc>
                <a:spcPct val="150000"/>
              </a:lnSpc>
            </a:pP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a:p>
            <a:pPr indent="0" fontAlgn="auto">
              <a:lnSpc>
                <a:spcPct val="150000"/>
              </a:lnSpc>
            </a:pPr>
            <a:r>
              <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rPr>
              <a:t>电机控制器依据整车控制单元传输的驾驶需求信息、驱动电机的速度和电流反馈信号，对驱动电机的速度、驱动转矩和旋转方向进行控制。当</a:t>
            </a: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tags/tag1.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0.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00.xml><?xml version="1.0" encoding="utf-8"?>
<p:tagLst xmlns:p="http://schemas.openxmlformats.org/presentationml/2006/main">
  <p:tag name="KSO_WM_DIAGRAM_VIRTUALLY_FRAME" val="{&quot;height&quot;:111.89212598425199,&quot;left&quot;:73.94409448818897,&quot;top&quot;:173.51070866141728,&quot;width&quot;:782.25}"/>
</p:tagLst>
</file>

<file path=ppt/tags/tag101.xml><?xml version="1.0" encoding="utf-8"?>
<p:tagLst xmlns:p="http://schemas.openxmlformats.org/presentationml/2006/main">
  <p:tag name="KSO_WM_DIAGRAM_VIRTUALLY_FRAME" val="{&quot;height&quot;:111.89212598425199,&quot;left&quot;:73.94409448818897,&quot;top&quot;:173.51070866141728,&quot;width&quot;:782.25}"/>
</p:tagLst>
</file>

<file path=ppt/tags/tag102.xml><?xml version="1.0" encoding="utf-8"?>
<p:tagLst xmlns:p="http://schemas.openxmlformats.org/presentationml/2006/main">
  <p:tag name="KSO_WM_DIAGRAM_VIRTUALLY_FRAME" val="{&quot;height&quot;:111.89212598425199,&quot;left&quot;:73.94409448818897,&quot;top&quot;:173.51070866141728,&quot;width&quot;:782.25}"/>
</p:tagLst>
</file>

<file path=ppt/tags/tag103.xml><?xml version="1.0" encoding="utf-8"?>
<p:tagLst xmlns:p="http://schemas.openxmlformats.org/presentationml/2006/main">
  <p:tag name="KSO_WM_DIAGRAM_VIRTUALLY_FRAME" val="{&quot;height&quot;:111.89212598425199,&quot;left&quot;:73.94409448818897,&quot;top&quot;:173.51070866141728,&quot;width&quot;:782.25}"/>
</p:tagLst>
</file>

<file path=ppt/tags/tag104.xml><?xml version="1.0" encoding="utf-8"?>
<p:tagLst xmlns:p="http://schemas.openxmlformats.org/presentationml/2006/main">
  <p:tag name="KSO_WM_DIAGRAM_VIRTUALLY_FRAME" val="{&quot;height&quot;:111.89212598425199,&quot;left&quot;:73.94409448818897,&quot;top&quot;:173.51070866141728,&quot;width&quot;:782.25}"/>
</p:tagLst>
</file>

<file path=ppt/tags/tag105.xml><?xml version="1.0" encoding="utf-8"?>
<p:tagLst xmlns:p="http://schemas.openxmlformats.org/presentationml/2006/main">
  <p:tag name="KSO_WM_DIAGRAM_VIRTUALLY_FRAME" val="{&quot;height&quot;:111.89212598425199,&quot;left&quot;:73.94409448818897,&quot;top&quot;:173.51070866141728,&quot;width&quot;:782.25}"/>
</p:tagLst>
</file>

<file path=ppt/tags/tag106.xml><?xml version="1.0" encoding="utf-8"?>
<p:tagLst xmlns:p="http://schemas.openxmlformats.org/presentationml/2006/main">
  <p:tag name="KSO_WM_DIAGRAM_VIRTUALLY_FRAME" val="{&quot;height&quot;:111.89212598425199,&quot;left&quot;:73.94409448818897,&quot;top&quot;:173.51070866141728,&quot;width&quot;:782.25}"/>
</p:tagLst>
</file>

<file path=ppt/tags/tag107.xml><?xml version="1.0" encoding="utf-8"?>
<p:tagLst xmlns:p="http://schemas.openxmlformats.org/presentationml/2006/main">
  <p:tag name="KSO_WM_DIAGRAM_VIRTUALLY_FRAME" val="{&quot;height&quot;:111.89212598425199,&quot;left&quot;:73.94409448818897,&quot;top&quot;:173.51070866141728,&quot;width&quot;:782.25}"/>
</p:tagLst>
</file>

<file path=ppt/tags/tag108.xml><?xml version="1.0" encoding="utf-8"?>
<p:tagLst xmlns:p="http://schemas.openxmlformats.org/presentationml/2006/main">
  <p:tag name="KSO_WM_DIAGRAM_VIRTUALLY_FRAME" val="{&quot;height&quot;:111.89212598425199,&quot;left&quot;:73.94409448818897,&quot;top&quot;:173.51070866141728,&quot;width&quot;:782.25}"/>
</p:tagLst>
</file>

<file path=ppt/tags/tag109.xml><?xml version="1.0" encoding="utf-8"?>
<p:tagLst xmlns:p="http://schemas.openxmlformats.org/presentationml/2006/main">
  <p:tag name="KSO_WM_DIAGRAM_VIRTUALLY_FRAME" val="{&quot;height&quot;:111.89212598425199,&quot;left&quot;:73.94409448818897,&quot;top&quot;:173.51070866141728,&quot;width&quot;:782.25}"/>
</p:tagLst>
</file>

<file path=ppt/tags/tag11.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10.xml><?xml version="1.0" encoding="utf-8"?>
<p:tagLst xmlns:p="http://schemas.openxmlformats.org/presentationml/2006/main">
  <p:tag name="KSO_WM_DIAGRAM_VIRTUALLY_FRAME" val="{&quot;height&quot;:111.89212598425199,&quot;left&quot;:73.94409448818897,&quot;top&quot;:173.51070866141728,&quot;width&quot;:782.25}"/>
</p:tagLst>
</file>

<file path=ppt/tags/tag111.xml><?xml version="1.0" encoding="utf-8"?>
<p:tagLst xmlns:p="http://schemas.openxmlformats.org/presentationml/2006/main">
  <p:tag name="KSO_WM_DIAGRAM_VIRTUALLY_FRAME" val="{&quot;height&quot;:111.89212598425199,&quot;left&quot;:73.94409448818897,&quot;top&quot;:173.51070866141728,&quot;width&quot;:782.25}"/>
</p:tagLst>
</file>

<file path=ppt/tags/tag112.xml><?xml version="1.0" encoding="utf-8"?>
<p:tagLst xmlns:p="http://schemas.openxmlformats.org/presentationml/2006/main">
  <p:tag name="KSO_WM_DIAGRAM_VIRTUALLY_FRAME" val="{&quot;height&quot;:111.89212598425199,&quot;left&quot;:73.94409448818897,&quot;top&quot;:173.51070866141728,&quot;width&quot;:782.25}"/>
</p:tagLst>
</file>

<file path=ppt/tags/tag113.xml><?xml version="1.0" encoding="utf-8"?>
<p:tagLst xmlns:p="http://schemas.openxmlformats.org/presentationml/2006/main">
  <p:tag name="KSO_WM_DIAGRAM_VIRTUALLY_FRAME" val="{&quot;height&quot;:111.89212598425199,&quot;left&quot;:73.94409448818897,&quot;top&quot;:173.51070866141728,&quot;width&quot;:782.25}"/>
</p:tagLst>
</file>

<file path=ppt/tags/tag114.xml><?xml version="1.0" encoding="utf-8"?>
<p:tagLst xmlns:p="http://schemas.openxmlformats.org/presentationml/2006/main">
  <p:tag name="KSO_WM_DIAGRAM_VIRTUALLY_FRAME" val="{&quot;height&quot;:111.89212598425199,&quot;left&quot;:73.94409448818897,&quot;top&quot;:173.51070866141728,&quot;width&quot;:782.25}"/>
</p:tagLst>
</file>

<file path=ppt/tags/tag115.xml><?xml version="1.0" encoding="utf-8"?>
<p:tagLst xmlns:p="http://schemas.openxmlformats.org/presentationml/2006/main">
  <p:tag name="KSO_WM_DIAGRAM_VIRTUALLY_FRAME" val="{&quot;height&quot;:111.89212598425199,&quot;left&quot;:73.94409448818897,&quot;top&quot;:173.51070866141728,&quot;width&quot;:782.25}"/>
</p:tagLst>
</file>

<file path=ppt/tags/tag116.xml><?xml version="1.0" encoding="utf-8"?>
<p:tagLst xmlns:p="http://schemas.openxmlformats.org/presentationml/2006/main">
  <p:tag name="KSO_WM_DIAGRAM_VIRTUALLY_FRAME" val="{&quot;height&quot;:111.89212598425199,&quot;left&quot;:73.94409448818897,&quot;top&quot;:173.51070866141728,&quot;width&quot;:782.25}"/>
</p:tagLst>
</file>

<file path=ppt/tags/tag117.xml><?xml version="1.0" encoding="utf-8"?>
<p:tagLst xmlns:p="http://schemas.openxmlformats.org/presentationml/2006/main">
  <p:tag name="KSO_WM_DIAGRAM_VIRTUALLY_FRAME" val="{&quot;height&quot;:111.89212598425199,&quot;left&quot;:73.94409448818897,&quot;top&quot;:173.51070866141728,&quot;width&quot;:782.25}"/>
</p:tagLst>
</file>

<file path=ppt/tags/tag118.xml><?xml version="1.0" encoding="utf-8"?>
<p:tagLst xmlns:p="http://schemas.openxmlformats.org/presentationml/2006/main">
  <p:tag name="KSO_WM_DIAGRAM_VIRTUALLY_FRAME" val="{&quot;height&quot;:111.89212598425199,&quot;left&quot;:73.94409448818897,&quot;top&quot;:173.51070866141728,&quot;width&quot;:782.25}"/>
</p:tagLst>
</file>

<file path=ppt/tags/tag119.xml><?xml version="1.0" encoding="utf-8"?>
<p:tagLst xmlns:p="http://schemas.openxmlformats.org/presentationml/2006/main">
  <p:tag name="KSO_WM_DIAGRAM_VIRTUALLY_FRAME" val="{&quot;height&quot;:111.89212598425199,&quot;left&quot;:73.94409448818897,&quot;top&quot;:173.51070866141728,&quot;width&quot;:782.25}"/>
</p:tagLst>
</file>

<file path=ppt/tags/tag12.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20.xml><?xml version="1.0" encoding="utf-8"?>
<p:tagLst xmlns:p="http://schemas.openxmlformats.org/presentationml/2006/main">
  <p:tag name="KSO_WM_DIAGRAM_VIRTUALLY_FRAME" val="{&quot;height&quot;:111.89212598425199,&quot;left&quot;:73.94409448818897,&quot;top&quot;:173.51070866141728,&quot;width&quot;:782.25}"/>
</p:tagLst>
</file>

<file path=ppt/tags/tag121.xml><?xml version="1.0" encoding="utf-8"?>
<p:tagLst xmlns:p="http://schemas.openxmlformats.org/presentationml/2006/main">
  <p:tag name="KSO_WM_DIAGRAM_VIRTUALLY_FRAME" val="{&quot;height&quot;:111.89212598425199,&quot;left&quot;:73.94409448818897,&quot;top&quot;:173.51070866141728,&quot;width&quot;:782.25}"/>
</p:tagLst>
</file>

<file path=ppt/tags/tag122.xml><?xml version="1.0" encoding="utf-8"?>
<p:tagLst xmlns:p="http://schemas.openxmlformats.org/presentationml/2006/main">
  <p:tag name="KSO_WM_DIAGRAM_VIRTUALLY_FRAME" val="{&quot;height&quot;:111.89212598425199,&quot;left&quot;:73.94409448818897,&quot;top&quot;:173.51070866141728,&quot;width&quot;:782.25}"/>
</p:tagLst>
</file>

<file path=ppt/tags/tag123.xml><?xml version="1.0" encoding="utf-8"?>
<p:tagLst xmlns:p="http://schemas.openxmlformats.org/presentationml/2006/main">
  <p:tag name="KSO_WM_DIAGRAM_VIRTUALLY_FRAME" val="{&quot;height&quot;:111.89212598425199,&quot;left&quot;:73.94409448818897,&quot;top&quot;:173.51070866141728,&quot;width&quot;:782.25}"/>
</p:tagLst>
</file>

<file path=ppt/tags/tag124.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25.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26.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27.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28.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29.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3.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30.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31.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32.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33.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34.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35.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36.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37.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38.xml><?xml version="1.0" encoding="utf-8"?>
<p:tagLst xmlns:p="http://schemas.openxmlformats.org/presentationml/2006/main">
  <p:tag name="AS_NET" val="4.0.30319.42000"/>
  <p:tag name="AS_OS" val="Microsoft Windows NT 6.2.9200.0"/>
  <p:tag name="AS_RELEASE_DATE" val="2024.02.14"/>
  <p:tag name="AS_TITLE" val="Aspose.Slides for .NET 4.0 Client Profile"/>
  <p:tag name="AS_VERSION" val="24.2"/>
  <p:tag name="COMMONDATA" val="eyJoZGlkIjoiYjNkNDYxMmIwNmM5NTY2OTdkODYxNGM2OGY2YmI2OGYifQ=="/>
</p:tagLst>
</file>

<file path=ppt/tags/tag14.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5.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6.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7.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8.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19.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2.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20.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21.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22.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23.xml><?xml version="1.0" encoding="utf-8"?>
<p:tagLst xmlns:p="http://schemas.openxmlformats.org/presentationml/2006/main">
  <p:tag name="KSO_WM_DIAGRAM_VIRTUALLY_FRAME" val="{&quot;height&quot;:323.5877952755905,&quot;left&quot;:91.8540157480315,&quot;top&quot;:129.42818897637795,&quot;width&quot;:388.1459842519685}"/>
</p:tagLst>
</file>

<file path=ppt/tags/tag24.xml><?xml version="1.0" encoding="utf-8"?>
<p:tagLst xmlns:p="http://schemas.openxmlformats.org/presentationml/2006/main">
  <p:tag name="KSO_WM_DIAGRAM_VIRTUALLY_FRAME" val="{&quot;height&quot;:323.5877952755905,&quot;left&quot;:91.8540157480315,&quot;top&quot;:129.42818897637795,&quot;width&quot;:388.1459842519685}"/>
</p:tagLst>
</file>

<file path=ppt/tags/tag25.xml><?xml version="1.0" encoding="utf-8"?>
<p:tagLst xmlns:p="http://schemas.openxmlformats.org/presentationml/2006/main">
  <p:tag name="KSO_WM_DIAGRAM_VIRTUALLY_FRAME" val="{&quot;height&quot;:323.5877952755905,&quot;left&quot;:91.8540157480315,&quot;top&quot;:129.42818897637795,&quot;width&quot;:388.1459842519685}"/>
</p:tagLst>
</file>

<file path=ppt/tags/tag26.xml><?xml version="1.0" encoding="utf-8"?>
<p:tagLst xmlns:p="http://schemas.openxmlformats.org/presentationml/2006/main">
  <p:tag name="KSO_WM_DIAGRAM_VIRTUALLY_FRAME" val="{&quot;height&quot;:323.5877952755905,&quot;left&quot;:91.8540157480315,&quot;top&quot;:129.42818897637795,&quot;width&quot;:388.1459842519685}"/>
</p:tagLst>
</file>

<file path=ppt/tags/tag27.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28.xml><?xml version="1.0" encoding="utf-8"?>
<p:tagLst xmlns:p="http://schemas.openxmlformats.org/presentationml/2006/main">
  <p:tag name="KSO_WM_DIAGRAM_VIRTUALLY_FRAME" val="{&quot;height&quot;:289.59133858267717,&quot;left&quot;:55.4,&quot;top&quot;:170.55866141732284,&quot;width&quot;:844.5}"/>
</p:tagLst>
</file>

<file path=ppt/tags/tag29.xml><?xml version="1.0" encoding="utf-8"?>
<p:tagLst xmlns:p="http://schemas.openxmlformats.org/presentationml/2006/main">
  <p:tag name="KSO_WM_DIAGRAM_VIRTUALLY_FRAME" val="{&quot;height&quot;:289.59133858267717,&quot;left&quot;:55.4,&quot;top&quot;:170.55866141732284,&quot;width&quot;:844.5}"/>
</p:tagLst>
</file>

<file path=ppt/tags/tag3.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30.xml><?xml version="1.0" encoding="utf-8"?>
<p:tagLst xmlns:p="http://schemas.openxmlformats.org/presentationml/2006/main">
  <p:tag name="KSO_WM_DIAGRAM_VIRTUALLY_FRAME" val="{&quot;height&quot;:289.59133858267717,&quot;left&quot;:55.4,&quot;top&quot;:170.55866141732284,&quot;width&quot;:844.5}"/>
</p:tagLst>
</file>

<file path=ppt/tags/tag31.xml><?xml version="1.0" encoding="utf-8"?>
<p:tagLst xmlns:p="http://schemas.openxmlformats.org/presentationml/2006/main">
  <p:tag name="KSO_WM_DIAGRAM_VIRTUALLY_FRAME" val="{&quot;height&quot;:289.59133858267717,&quot;left&quot;:55.4,&quot;top&quot;:170.55866141732284,&quot;width&quot;:844.5}"/>
</p:tagLst>
</file>

<file path=ppt/tags/tag32.xml><?xml version="1.0" encoding="utf-8"?>
<p:tagLst xmlns:p="http://schemas.openxmlformats.org/presentationml/2006/main">
  <p:tag name="KSO_WM_DIAGRAM_VIRTUALLY_FRAME" val="{&quot;height&quot;:289.59133858267717,&quot;left&quot;:55.4,&quot;top&quot;:170.55866141732284,&quot;width&quot;:844.5}"/>
</p:tagLst>
</file>

<file path=ppt/tags/tag33.xml><?xml version="1.0" encoding="utf-8"?>
<p:tagLst xmlns:p="http://schemas.openxmlformats.org/presentationml/2006/main">
  <p:tag name="KSO_WM_DIAGRAM_VIRTUALLY_FRAME" val="{&quot;height&quot;:289.59133858267717,&quot;left&quot;:55.4,&quot;top&quot;:170.55866141732284,&quot;width&quot;:844.5}"/>
</p:tagLst>
</file>

<file path=ppt/tags/tag34.xml><?xml version="1.0" encoding="utf-8"?>
<p:tagLst xmlns:p="http://schemas.openxmlformats.org/presentationml/2006/main">
  <p:tag name="KSO_WM_DIAGRAM_VIRTUALLY_FRAME" val="{&quot;height&quot;:289.59133858267717,&quot;left&quot;:55.4,&quot;top&quot;:170.55866141732284,&quot;width&quot;:844.5}"/>
</p:tagLst>
</file>

<file path=ppt/tags/tag35.xml><?xml version="1.0" encoding="utf-8"?>
<p:tagLst xmlns:p="http://schemas.openxmlformats.org/presentationml/2006/main">
  <p:tag name="KSO_WM_DIAGRAM_VIRTUALLY_FRAME" val="{&quot;height&quot;:289.59133858267717,&quot;left&quot;:55.4,&quot;top&quot;:170.55866141732284,&quot;width&quot;:844.5}"/>
</p:tagLst>
</file>

<file path=ppt/tags/tag36.xml><?xml version="1.0" encoding="utf-8"?>
<p:tagLst xmlns:p="http://schemas.openxmlformats.org/presentationml/2006/main">
  <p:tag name="KSO_WM_DIAGRAM_VIRTUALLY_FRAME" val="{&quot;height&quot;:289.59133858267717,&quot;left&quot;:55.4,&quot;top&quot;:170.55866141732284,&quot;width&quot;:844.5}"/>
</p:tagLst>
</file>

<file path=ppt/tags/tag37.xml><?xml version="1.0" encoding="utf-8"?>
<p:tagLst xmlns:p="http://schemas.openxmlformats.org/presentationml/2006/main">
  <p:tag name="KSO_WM_DIAGRAM_VIRTUALLY_FRAME" val="{&quot;height&quot;:289.59133858267717,&quot;left&quot;:55.4,&quot;top&quot;:170.55866141732284,&quot;width&quot;:844.5}"/>
</p:tagLst>
</file>

<file path=ppt/tags/tag38.xml><?xml version="1.0" encoding="utf-8"?>
<p:tagLst xmlns:p="http://schemas.openxmlformats.org/presentationml/2006/main">
  <p:tag name="KSO_WM_DIAGRAM_VIRTUALLY_FRAME" val="{&quot;height&quot;:289.59133858267717,&quot;left&quot;:55.4,&quot;top&quot;:170.55866141732284,&quot;width&quot;:844.5}"/>
</p:tagLst>
</file>

<file path=ppt/tags/tag39.xml><?xml version="1.0" encoding="utf-8"?>
<p:tagLst xmlns:p="http://schemas.openxmlformats.org/presentationml/2006/main">
  <p:tag name="KSO_WM_DIAGRAM_VIRTUALLY_FRAME" val="{&quot;height&quot;:289.59133858267717,&quot;left&quot;:55.4,&quot;top&quot;:170.55866141732284,&quot;width&quot;:844.5}"/>
</p:tagLst>
</file>

<file path=ppt/tags/tag4.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40.xml><?xml version="1.0" encoding="utf-8"?>
<p:tagLst xmlns:p="http://schemas.openxmlformats.org/presentationml/2006/main">
  <p:tag name="KSO_WM_DIAGRAM_VIRTUALLY_FRAME" val="{&quot;height&quot;:289.59133858267717,&quot;left&quot;:55.4,&quot;top&quot;:170.55866141732284,&quot;width&quot;:844.5}"/>
</p:tagLst>
</file>

<file path=ppt/tags/tag41.xml><?xml version="1.0" encoding="utf-8"?>
<p:tagLst xmlns:p="http://schemas.openxmlformats.org/presentationml/2006/main">
  <p:tag name="KSO_WM_DIAGRAM_VIRTUALLY_FRAME" val="{&quot;height&quot;:289.59133858267717,&quot;left&quot;:55.4,&quot;top&quot;:170.55866141732284,&quot;width&quot;:844.5}"/>
</p:tagLst>
</file>

<file path=ppt/tags/tag42.xml><?xml version="1.0" encoding="utf-8"?>
<p:tagLst xmlns:p="http://schemas.openxmlformats.org/presentationml/2006/main">
  <p:tag name="KSO_WM_DIAGRAM_VIRTUALLY_FRAME" val="{&quot;height&quot;:289.59133858267717,&quot;left&quot;:55.4,&quot;top&quot;:170.55866141732284,&quot;width&quot;:844.5}"/>
</p:tagLst>
</file>

<file path=ppt/tags/tag43.xml><?xml version="1.0" encoding="utf-8"?>
<p:tagLst xmlns:p="http://schemas.openxmlformats.org/presentationml/2006/main">
  <p:tag name="KSO_WM_DIAGRAM_VIRTUALLY_FRAME" val="{&quot;height&quot;:289.59133858267717,&quot;left&quot;:55.4,&quot;top&quot;:170.55866141732284,&quot;width&quot;:844.5}"/>
</p:tagLst>
</file>

<file path=ppt/tags/tag44.xml><?xml version="1.0" encoding="utf-8"?>
<p:tagLst xmlns:p="http://schemas.openxmlformats.org/presentationml/2006/main">
  <p:tag name="KSO_WM_DIAGRAM_VIRTUALLY_FRAME" val="{&quot;height&quot;:289.59133858267717,&quot;left&quot;:55.4,&quot;top&quot;:170.55866141732284,&quot;width&quot;:844.5}"/>
</p:tagLst>
</file>

<file path=ppt/tags/tag45.xml><?xml version="1.0" encoding="utf-8"?>
<p:tagLst xmlns:p="http://schemas.openxmlformats.org/presentationml/2006/main">
  <p:tag name="KSO_WM_DIAGRAM_VIRTUALLY_FRAME" val="{&quot;height&quot;:289.59133858267717,&quot;left&quot;:55.4,&quot;top&quot;:170.55866141732284,&quot;width&quot;:844.5}"/>
</p:tagLst>
</file>

<file path=ppt/tags/tag46.xml><?xml version="1.0" encoding="utf-8"?>
<p:tagLst xmlns:p="http://schemas.openxmlformats.org/presentationml/2006/main">
  <p:tag name="KSO_WM_DIAGRAM_VIRTUALLY_FRAME" val="{&quot;height&quot;:289.59133858267717,&quot;left&quot;:55.4,&quot;top&quot;:170.55866141732284,&quot;width&quot;:844.5}"/>
</p:tagLst>
</file>

<file path=ppt/tags/tag47.xml><?xml version="1.0" encoding="utf-8"?>
<p:tagLst xmlns:p="http://schemas.openxmlformats.org/presentationml/2006/main">
  <p:tag name="KSO_WM_DIAGRAM_VIRTUALLY_FRAME" val="{&quot;height&quot;:289.59133858267717,&quot;left&quot;:55.4,&quot;top&quot;:170.55866141732284,&quot;width&quot;:844.5}"/>
</p:tagLst>
</file>

<file path=ppt/tags/tag48.xml><?xml version="1.0" encoding="utf-8"?>
<p:tagLst xmlns:p="http://schemas.openxmlformats.org/presentationml/2006/main">
  <p:tag name="KSO_WM_DIAGRAM_VIRTUALLY_FRAME" val="{&quot;height&quot;:289.59133858267717,&quot;left&quot;:55.4,&quot;top&quot;:170.55866141732284,&quot;width&quot;:844.5}"/>
</p:tagLst>
</file>

<file path=ppt/tags/tag49.xml><?xml version="1.0" encoding="utf-8"?>
<p:tagLst xmlns:p="http://schemas.openxmlformats.org/presentationml/2006/main">
  <p:tag name="KSO_WM_DIAGRAM_VIRTUALLY_FRAME" val="{&quot;height&quot;:289.2,&quot;left&quot;:55.4,&quot;top&quot;:170.55866141732284,&quot;width&quot;:844.5}"/>
</p:tagLst>
</file>

<file path=ppt/tags/tag5.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50.xml><?xml version="1.0" encoding="utf-8"?>
<p:tagLst xmlns:p="http://schemas.openxmlformats.org/presentationml/2006/main">
  <p:tag name="KSO_WM_DIAGRAM_VIRTUALLY_FRAME" val="{&quot;height&quot;:289.59133858267717,&quot;left&quot;:55.4,&quot;top&quot;:170.55866141732284,&quot;width&quot;:844.5}"/>
</p:tagLst>
</file>

<file path=ppt/tags/tag51.xml><?xml version="1.0" encoding="utf-8"?>
<p:tagLst xmlns:p="http://schemas.openxmlformats.org/presentationml/2006/main">
  <p:tag name="KSO_WM_DIAGRAM_VIRTUALLY_FRAME" val="{&quot;height&quot;:289.59133858267717,&quot;left&quot;:55.4,&quot;top&quot;:170.55866141732284,&quot;width&quot;:844.5}"/>
</p:tagLst>
</file>

<file path=ppt/tags/tag52.xml><?xml version="1.0" encoding="utf-8"?>
<p:tagLst xmlns:p="http://schemas.openxmlformats.org/presentationml/2006/main">
  <p:tag name="KSO_WM_DIAGRAM_VIRTUALLY_FRAME" val="{&quot;height&quot;:289.59133858267717,&quot;left&quot;:55.4,&quot;top&quot;:170.55866141732284,&quot;width&quot;:844.5}"/>
</p:tagLst>
</file>

<file path=ppt/tags/tag53.xml><?xml version="1.0" encoding="utf-8"?>
<p:tagLst xmlns:p="http://schemas.openxmlformats.org/presentationml/2006/main">
  <p:tag name="KSO_WM_DIAGRAM_VIRTUALLY_FRAME" val="{&quot;height&quot;:289.59133858267717,&quot;left&quot;:55.4,&quot;top&quot;:170.55866141732284,&quot;width&quot;:844.5}"/>
</p:tagLst>
</file>

<file path=ppt/tags/tag54.xml><?xml version="1.0" encoding="utf-8"?>
<p:tagLst xmlns:p="http://schemas.openxmlformats.org/presentationml/2006/main">
  <p:tag name="KSO_WM_DIAGRAM_VIRTUALLY_FRAME" val="{&quot;height&quot;:289.59133858267717,&quot;left&quot;:55.4,&quot;top&quot;:170.55866141732284,&quot;width&quot;:844.5}"/>
</p:tagLst>
</file>

<file path=ppt/tags/tag55.xml><?xml version="1.0" encoding="utf-8"?>
<p:tagLst xmlns:p="http://schemas.openxmlformats.org/presentationml/2006/main">
  <p:tag name="KSO_WM_DIAGRAM_VIRTUALLY_FRAME" val="{&quot;height&quot;:289.2,&quot;left&quot;:55.4,&quot;top&quot;:170.55866141732284,&quot;width&quot;:844.5}"/>
</p:tagLst>
</file>

<file path=ppt/tags/tag56.xml><?xml version="1.0" encoding="utf-8"?>
<p:tagLst xmlns:p="http://schemas.openxmlformats.org/presentationml/2006/main">
  <p:tag name="KSO_WM_DIAGRAM_VIRTUALLY_FRAME" val="{&quot;height&quot;:289.2,&quot;left&quot;:55.4,&quot;top&quot;:170.55866141732284,&quot;width&quot;:844.5}"/>
</p:tagLst>
</file>

<file path=ppt/tags/tag57.xml><?xml version="1.0" encoding="utf-8"?>
<p:tagLst xmlns:p="http://schemas.openxmlformats.org/presentationml/2006/main">
  <p:tag name="KSO_WM_DIAGRAM_VIRTUALLY_FRAME" val="{&quot;height&quot;:289.2,&quot;left&quot;:55.4,&quot;top&quot;:170.55866141732284,&quot;width&quot;:844.5}"/>
</p:tagLst>
</file>

<file path=ppt/tags/tag58.xml><?xml version="1.0" encoding="utf-8"?>
<p:tagLst xmlns:p="http://schemas.openxmlformats.org/presentationml/2006/main">
  <p:tag name="KSO_WM_DIAGRAM_VIRTUALLY_FRAME" val="{&quot;height&quot;:289.59133858267717,&quot;left&quot;:55.4,&quot;top&quot;:170.55866141732284,&quot;width&quot;:844.5}"/>
</p:tagLst>
</file>

<file path=ppt/tags/tag59.xml><?xml version="1.0" encoding="utf-8"?>
<p:tagLst xmlns:p="http://schemas.openxmlformats.org/presentationml/2006/main">
  <p:tag name="KSO_WM_DIAGRAM_VIRTUALLY_FRAME" val="{&quot;height&quot;:289.59133858267717,&quot;left&quot;:55.4,&quot;top&quot;:170.55866141732284,&quot;width&quot;:844.5}"/>
</p:tagLst>
</file>

<file path=ppt/tags/tag6.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60.xml><?xml version="1.0" encoding="utf-8"?>
<p:tagLst xmlns:p="http://schemas.openxmlformats.org/presentationml/2006/main">
  <p:tag name="KSO_WM_DIAGRAM_VIRTUALLY_FRAME" val="{&quot;height&quot;:289.59133858267717,&quot;left&quot;:55.4,&quot;top&quot;:170.55866141732284,&quot;width&quot;:844.5}"/>
</p:tagLst>
</file>

<file path=ppt/tags/tag61.xml><?xml version="1.0" encoding="utf-8"?>
<p:tagLst xmlns:p="http://schemas.openxmlformats.org/presentationml/2006/main">
  <p:tag name="KSO_WM_DIAGRAM_VIRTUALLY_FRAME" val="{&quot;height&quot;:289.59133858267717,&quot;left&quot;:55.4,&quot;top&quot;:170.55866141732284,&quot;width&quot;:844.5}"/>
</p:tagLst>
</file>

<file path=ppt/tags/tag62.xml><?xml version="1.0" encoding="utf-8"?>
<p:tagLst xmlns:p="http://schemas.openxmlformats.org/presentationml/2006/main">
  <p:tag name="KSO_WM_DIAGRAM_VIRTUALLY_FRAME" val="{&quot;height&quot;:289.59133858267717,&quot;left&quot;:55.4,&quot;top&quot;:170.55866141732284,&quot;width&quot;:844.5}"/>
</p:tagLst>
</file>

<file path=ppt/tags/tag63.xml><?xml version="1.0" encoding="utf-8"?>
<p:tagLst xmlns:p="http://schemas.openxmlformats.org/presentationml/2006/main">
  <p:tag name="KSO_WM_DIAGRAM_VIRTUALLY_FRAME" val="{&quot;height&quot;:289.59133858267717,&quot;left&quot;:55.4,&quot;top&quot;:170.55866141732284,&quot;width&quot;:844.5}"/>
</p:tagLst>
</file>

<file path=ppt/tags/tag64.xml><?xml version="1.0" encoding="utf-8"?>
<p:tagLst xmlns:p="http://schemas.openxmlformats.org/presentationml/2006/main">
  <p:tag name="KSO_WM_DIAGRAM_VIRTUALLY_FRAME" val="{&quot;height&quot;:289.59133858267717,&quot;left&quot;:55.4,&quot;top&quot;:170.55866141732284,&quot;width&quot;:844.5}"/>
</p:tagLst>
</file>

<file path=ppt/tags/tag65.xml><?xml version="1.0" encoding="utf-8"?>
<p:tagLst xmlns:p="http://schemas.openxmlformats.org/presentationml/2006/main">
  <p:tag name="KSO_WM_DIAGRAM_VIRTUALLY_FRAME" val="{&quot;height&quot;:289.59133858267717,&quot;left&quot;:55.4,&quot;top&quot;:170.55866141732284,&quot;width&quot;:844.5}"/>
</p:tagLst>
</file>

<file path=ppt/tags/tag66.xml><?xml version="1.0" encoding="utf-8"?>
<p:tagLst xmlns:p="http://schemas.openxmlformats.org/presentationml/2006/main">
  <p:tag name="KSO_WM_DIAGRAM_VIRTUALLY_FRAME" val="{&quot;height&quot;:289.59133858267717,&quot;left&quot;:55.4,&quot;top&quot;:170.55866141732284,&quot;width&quot;:844.5}"/>
</p:tagLst>
</file>

<file path=ppt/tags/tag67.xml><?xml version="1.0" encoding="utf-8"?>
<p:tagLst xmlns:p="http://schemas.openxmlformats.org/presentationml/2006/main">
  <p:tag name="KSO_WM_DIAGRAM_VIRTUALLY_FRAME" val="{&quot;height&quot;:289.59133858267717,&quot;left&quot;:55.4,&quot;top&quot;:170.55866141732284,&quot;width&quot;:844.5}"/>
</p:tagLst>
</file>

<file path=ppt/tags/tag68.xml><?xml version="1.0" encoding="utf-8"?>
<p:tagLst xmlns:p="http://schemas.openxmlformats.org/presentationml/2006/main">
  <p:tag name="KSO_WM_DIAGRAM_VIRTUALLY_FRAME" val="{&quot;height&quot;:289.59133858267717,&quot;left&quot;:55.4,&quot;top&quot;:170.55866141732284,&quot;width&quot;:844.5}"/>
</p:tagLst>
</file>

<file path=ppt/tags/tag69.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7.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70.xml><?xml version="1.0" encoding="utf-8"?>
<p:tagLst xmlns:p="http://schemas.openxmlformats.org/presentationml/2006/main">
  <p:tag name="KSO_WM_DIAGRAM_VIRTUALLY_FRAME" val="{&quot;height&quot;:111.89212598425199,&quot;left&quot;:73.94409448818897,&quot;top&quot;:173.51070866141728,&quot;width&quot;:782.25}"/>
</p:tagLst>
</file>

<file path=ppt/tags/tag71.xml><?xml version="1.0" encoding="utf-8"?>
<p:tagLst xmlns:p="http://schemas.openxmlformats.org/presentationml/2006/main">
  <p:tag name="KSO_WM_DIAGRAM_VIRTUALLY_FRAME" val="{&quot;height&quot;:111.89212598425199,&quot;left&quot;:73.94409448818897,&quot;top&quot;:173.51070866141728,&quot;width&quot;:782.25}"/>
</p:tagLst>
</file>

<file path=ppt/tags/tag72.xml><?xml version="1.0" encoding="utf-8"?>
<p:tagLst xmlns:p="http://schemas.openxmlformats.org/presentationml/2006/main">
  <p:tag name="KSO_WM_DIAGRAM_VIRTUALLY_FRAME" val="{&quot;height&quot;:111.89212598425199,&quot;left&quot;:73.94409448818897,&quot;top&quot;:173.51070866141728,&quot;width&quot;:782.25}"/>
</p:tagLst>
</file>

<file path=ppt/tags/tag73.xml><?xml version="1.0" encoding="utf-8"?>
<p:tagLst xmlns:p="http://schemas.openxmlformats.org/presentationml/2006/main">
  <p:tag name="KSO_WM_DIAGRAM_VIRTUALLY_FRAME" val="{&quot;height&quot;:111.89212598425199,&quot;left&quot;:73.94409448818897,&quot;top&quot;:173.51070866141728,&quot;width&quot;:782.25}"/>
</p:tagLst>
</file>

<file path=ppt/tags/tag74.xml><?xml version="1.0" encoding="utf-8"?>
<p:tagLst xmlns:p="http://schemas.openxmlformats.org/presentationml/2006/main">
  <p:tag name="KSO_WM_DIAGRAM_VIRTUALLY_FRAME" val="{&quot;height&quot;:111.89212598425199,&quot;left&quot;:73.94409448818897,&quot;top&quot;:173.51070866141728,&quot;width&quot;:782.25}"/>
</p:tagLst>
</file>

<file path=ppt/tags/tag75.xml><?xml version="1.0" encoding="utf-8"?>
<p:tagLst xmlns:p="http://schemas.openxmlformats.org/presentationml/2006/main">
  <p:tag name="KSO_WM_DIAGRAM_VIRTUALLY_FRAME" val="{&quot;height&quot;:111.89212598425199,&quot;left&quot;:73.94409448818897,&quot;top&quot;:173.51070866141728,&quot;width&quot;:782.25}"/>
</p:tagLst>
</file>

<file path=ppt/tags/tag76.xml><?xml version="1.0" encoding="utf-8"?>
<p:tagLst xmlns:p="http://schemas.openxmlformats.org/presentationml/2006/main">
  <p:tag name="KSO_WM_DIAGRAM_VIRTUALLY_FRAME" val="{&quot;height&quot;:111.89212598425199,&quot;left&quot;:73.94409448818897,&quot;top&quot;:173.51070866141728,&quot;width&quot;:782.25}"/>
</p:tagLst>
</file>

<file path=ppt/tags/tag77.xml><?xml version="1.0" encoding="utf-8"?>
<p:tagLst xmlns:p="http://schemas.openxmlformats.org/presentationml/2006/main">
  <p:tag name="KSO_WM_DIAGRAM_VIRTUALLY_FRAME" val="{&quot;height&quot;:111.89212598425199,&quot;left&quot;:73.94409448818897,&quot;top&quot;:173.51070866141728,&quot;width&quot;:782.25}"/>
</p:tagLst>
</file>

<file path=ppt/tags/tag78.xml><?xml version="1.0" encoding="utf-8"?>
<p:tagLst xmlns:p="http://schemas.openxmlformats.org/presentationml/2006/main">
  <p:tag name="KSO_WM_DIAGRAM_VIRTUALLY_FRAME" val="{&quot;height&quot;:111.89212598425199,&quot;left&quot;:73.94409448818897,&quot;top&quot;:173.51070866141728,&quot;width&quot;:782.25}"/>
</p:tagLst>
</file>

<file path=ppt/tags/tag79.xml><?xml version="1.0" encoding="utf-8"?>
<p:tagLst xmlns:p="http://schemas.openxmlformats.org/presentationml/2006/main">
  <p:tag name="KSO_WM_DIAGRAM_VIRTUALLY_FRAME" val="{&quot;height&quot;:111.89212598425199,&quot;left&quot;:73.94409448818897,&quot;top&quot;:173.51070866141728,&quot;width&quot;:782.25}"/>
</p:tagLst>
</file>

<file path=ppt/tags/tag8.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80.xml><?xml version="1.0" encoding="utf-8"?>
<p:tagLst xmlns:p="http://schemas.openxmlformats.org/presentationml/2006/main">
  <p:tag name="KSO_WM_DIAGRAM_VIRTUALLY_FRAME" val="{&quot;height&quot;:111.89212598425199,&quot;left&quot;:73.94409448818897,&quot;top&quot;:173.51070866141728,&quot;width&quot;:782.25}"/>
</p:tagLst>
</file>

<file path=ppt/tags/tag81.xml><?xml version="1.0" encoding="utf-8"?>
<p:tagLst xmlns:p="http://schemas.openxmlformats.org/presentationml/2006/main">
  <p:tag name="KSO_WM_DIAGRAM_VIRTUALLY_FRAME" val="{&quot;height&quot;:111.89212598425199,&quot;left&quot;:73.94409448818897,&quot;top&quot;:173.51070866141728,&quot;width&quot;:782.25}"/>
</p:tagLst>
</file>

<file path=ppt/tags/tag82.xml><?xml version="1.0" encoding="utf-8"?>
<p:tagLst xmlns:p="http://schemas.openxmlformats.org/presentationml/2006/main">
  <p:tag name="KSO_WM_DIAGRAM_VIRTUALLY_FRAME" val="{&quot;height&quot;:111.89212598425199,&quot;left&quot;:73.94409448818897,&quot;top&quot;:173.51070866141728,&quot;width&quot;:782.25}"/>
</p:tagLst>
</file>

<file path=ppt/tags/tag83.xml><?xml version="1.0" encoding="utf-8"?>
<p:tagLst xmlns:p="http://schemas.openxmlformats.org/presentationml/2006/main">
  <p:tag name="KSO_WM_DIAGRAM_VIRTUALLY_FRAME" val="{&quot;height&quot;:111.89212598425199,&quot;left&quot;:73.94409448818897,&quot;top&quot;:173.51070866141728,&quot;width&quot;:782.25}"/>
</p:tagLst>
</file>

<file path=ppt/tags/tag84.xml><?xml version="1.0" encoding="utf-8"?>
<p:tagLst xmlns:p="http://schemas.openxmlformats.org/presentationml/2006/main">
  <p:tag name="KSO_WM_DIAGRAM_VIRTUALLY_FRAME" val="{&quot;height&quot;:111.89212598425199,&quot;left&quot;:73.94409448818897,&quot;top&quot;:173.51070866141728,&quot;width&quot;:782.25}"/>
</p:tagLst>
</file>

<file path=ppt/tags/tag85.xml><?xml version="1.0" encoding="utf-8"?>
<p:tagLst xmlns:p="http://schemas.openxmlformats.org/presentationml/2006/main">
  <p:tag name="KSO_WM_DIAGRAM_VIRTUALLY_FRAME" val="{&quot;height&quot;:111.89212598425199,&quot;left&quot;:73.94409448818897,&quot;top&quot;:173.51070866141728,&quot;width&quot;:782.25}"/>
</p:tagLst>
</file>

<file path=ppt/tags/tag86.xml><?xml version="1.0" encoding="utf-8"?>
<p:tagLst xmlns:p="http://schemas.openxmlformats.org/presentationml/2006/main">
  <p:tag name="KSO_WM_DIAGRAM_VIRTUALLY_FRAME" val="{&quot;height&quot;:111.89212598425199,&quot;left&quot;:73.94409448818897,&quot;top&quot;:173.51070866141728,&quot;width&quot;:782.25}"/>
</p:tagLst>
</file>

<file path=ppt/tags/tag87.xml><?xml version="1.0" encoding="utf-8"?>
<p:tagLst xmlns:p="http://schemas.openxmlformats.org/presentationml/2006/main">
  <p:tag name="KSO_WM_DIAGRAM_VIRTUALLY_FRAME" val="{&quot;height&quot;:111.89212598425199,&quot;left&quot;:73.94409448818897,&quot;top&quot;:173.51070866141728,&quot;width&quot;:782.25}"/>
</p:tagLst>
</file>

<file path=ppt/tags/tag88.xml><?xml version="1.0" encoding="utf-8"?>
<p:tagLst xmlns:p="http://schemas.openxmlformats.org/presentationml/2006/main">
  <p:tag name="KSO_WM_DIAGRAM_VIRTUALLY_FRAME" val="{&quot;height&quot;:111.89212598425199,&quot;left&quot;:73.94409448818897,&quot;top&quot;:173.51070866141728,&quot;width&quot;:782.25}"/>
</p:tagLst>
</file>

<file path=ppt/tags/tag89.xml><?xml version="1.0" encoding="utf-8"?>
<p:tagLst xmlns:p="http://schemas.openxmlformats.org/presentationml/2006/main">
  <p:tag name="KSO_WM_DIAGRAM_VIRTUALLY_FRAME" val="{&quot;height&quot;:111.89212598425199,&quot;left&quot;:73.94409448818897,&quot;top&quot;:173.51070866141728,&quot;width&quot;:782.25}"/>
</p:tagLst>
</file>

<file path=ppt/tags/tag9.xml><?xml version="1.0" encoding="utf-8"?>
<p:tagLst xmlns:p="http://schemas.openxmlformats.org/presentationml/2006/main">
  <p:tag name="KSO_WM_DIAGRAM_VIRTUALLY_FRAME" val="{&quot;height&quot;:363.19118110236224,&quot;left&quot;:66.98842519685039,&quot;top&quot;:117.80881889763779,&quot;width&quot;:820.6385039370077}"/>
</p:tagLst>
</file>

<file path=ppt/tags/tag90.xml><?xml version="1.0" encoding="utf-8"?>
<p:tagLst xmlns:p="http://schemas.openxmlformats.org/presentationml/2006/main">
  <p:tag name="KSO_WM_DIAGRAM_VIRTUALLY_FRAME" val="{&quot;height&quot;:111.89212598425199,&quot;left&quot;:73.94409448818897,&quot;top&quot;:173.51070866141728,&quot;width&quot;:782.25}"/>
</p:tagLst>
</file>

<file path=ppt/tags/tag91.xml><?xml version="1.0" encoding="utf-8"?>
<p:tagLst xmlns:p="http://schemas.openxmlformats.org/presentationml/2006/main">
  <p:tag name="KSO_WM_DIAGRAM_VIRTUALLY_FRAME" val="{&quot;height&quot;:111.89212598425199,&quot;left&quot;:73.94409448818897,&quot;top&quot;:173.51070866141728,&quot;width&quot;:782.25}"/>
</p:tagLst>
</file>

<file path=ppt/tags/tag92.xml><?xml version="1.0" encoding="utf-8"?>
<p:tagLst xmlns:p="http://schemas.openxmlformats.org/presentationml/2006/main">
  <p:tag name="KSO_WM_DIAGRAM_VIRTUALLY_FRAME" val="{&quot;height&quot;:111.89212598425199,&quot;left&quot;:73.94409448818897,&quot;top&quot;:173.51070866141728,&quot;width&quot;:782.25}"/>
</p:tagLst>
</file>

<file path=ppt/tags/tag93.xml><?xml version="1.0" encoding="utf-8"?>
<p:tagLst xmlns:p="http://schemas.openxmlformats.org/presentationml/2006/main">
  <p:tag name="KSO_WM_DIAGRAM_VIRTUALLY_FRAME" val="{&quot;height&quot;:111.89212598425199,&quot;left&quot;:73.94409448818897,&quot;top&quot;:173.51070866141728,&quot;width&quot;:782.25}"/>
</p:tagLst>
</file>

<file path=ppt/tags/tag94.xml><?xml version="1.0" encoding="utf-8"?>
<p:tagLst xmlns:p="http://schemas.openxmlformats.org/presentationml/2006/main">
  <p:tag name="KSO_WM_DIAGRAM_VIRTUALLY_FRAME" val="{&quot;height&quot;:111.89212598425199,&quot;left&quot;:73.94409448818897,&quot;top&quot;:173.51070866141728,&quot;width&quot;:782.25}"/>
</p:tagLst>
</file>

<file path=ppt/tags/tag95.xml><?xml version="1.0" encoding="utf-8"?>
<p:tagLst xmlns:p="http://schemas.openxmlformats.org/presentationml/2006/main">
  <p:tag name="KSO_WM_DIAGRAM_VIRTUALLY_FRAME" val="{&quot;height&quot;:111.89212598425199,&quot;left&quot;:73.94409448818897,&quot;top&quot;:173.51070866141728,&quot;width&quot;:782.25}"/>
</p:tagLst>
</file>

<file path=ppt/tags/tag96.xml><?xml version="1.0" encoding="utf-8"?>
<p:tagLst xmlns:p="http://schemas.openxmlformats.org/presentationml/2006/main">
  <p:tag name="KSO_WM_DIAGRAM_VIRTUALLY_FRAME" val="{&quot;height&quot;:111.89212598425199,&quot;left&quot;:73.94409448818897,&quot;top&quot;:173.51070866141728,&quot;width&quot;:782.25}"/>
</p:tagLst>
</file>

<file path=ppt/tags/tag97.xml><?xml version="1.0" encoding="utf-8"?>
<p:tagLst xmlns:p="http://schemas.openxmlformats.org/presentationml/2006/main">
  <p:tag name="KSO_WM_DIAGRAM_VIRTUALLY_FRAME" val="{&quot;height&quot;:111.89212598425199,&quot;left&quot;:73.94409448818897,&quot;top&quot;:173.51070866141728,&quot;width&quot;:782.25}"/>
</p:tagLst>
</file>

<file path=ppt/tags/tag98.xml><?xml version="1.0" encoding="utf-8"?>
<p:tagLst xmlns:p="http://schemas.openxmlformats.org/presentationml/2006/main">
  <p:tag name="KSO_WM_DIAGRAM_VIRTUALLY_FRAME" val="{&quot;height&quot;:111.89212598425199,&quot;left&quot;:73.94409448818897,&quot;top&quot;:173.51070866141728,&quot;width&quot;:782.25}"/>
</p:tagLst>
</file>

<file path=ppt/tags/tag99.xml><?xml version="1.0" encoding="utf-8"?>
<p:tagLst xmlns:p="http://schemas.openxmlformats.org/presentationml/2006/main">
  <p:tag name="KSO_WM_DIAGRAM_VIRTUALLY_FRAME" val="{&quot;height&quot;:111.89212598425199,&quot;left&quot;:73.94409448818897,&quot;top&quot;:173.51070866141728,&quot;width&quot;:782.25}"/>
</p:tagLst>
</file>

<file path=ppt/theme/theme1.xml><?xml version="1.0" encoding="utf-8"?>
<a:theme xmlns:a="http://schemas.openxmlformats.org/drawingml/2006/main" name="Office 主题​​">
  <a:themeElements>
    <a:clrScheme name="自定义 1985">
      <a:dk1>
        <a:sysClr val="windowText" lastClr="000000"/>
      </a:dk1>
      <a:lt1>
        <a:sysClr val="window" lastClr="FFFFFF"/>
      </a:lt1>
      <a:dk2>
        <a:srgbClr val="44546A"/>
      </a:dk2>
      <a:lt2>
        <a:srgbClr val="E7E6E6"/>
      </a:lt2>
      <a:accent1>
        <a:srgbClr val="006E51"/>
      </a:accent1>
      <a:accent2>
        <a:srgbClr val="18B88C"/>
      </a:accent2>
      <a:accent3>
        <a:srgbClr val="006E51"/>
      </a:accent3>
      <a:accent4>
        <a:srgbClr val="18B88C"/>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2672</Words>
  <Application>WPS 演示</Application>
  <PresentationFormat>宽屏</PresentationFormat>
  <Paragraphs>293</Paragraphs>
  <Slides>21</Slides>
  <Notes>18</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21</vt:i4>
      </vt:variant>
    </vt:vector>
  </HeadingPairs>
  <TitlesOfParts>
    <vt:vector size="38" baseType="lpstr">
      <vt:lpstr>Arial</vt:lpstr>
      <vt:lpstr>宋体</vt:lpstr>
      <vt:lpstr>Wingdings</vt:lpstr>
      <vt:lpstr>思源宋体 CN Heavy</vt:lpstr>
      <vt:lpstr>微软雅黑</vt:lpstr>
      <vt:lpstr>思源宋体 Heavy</vt:lpstr>
      <vt:lpstr>思源黑体 CN Medium</vt:lpstr>
      <vt:lpstr>inpin heiti</vt:lpstr>
      <vt:lpstr>三极正极黑简体</vt:lpstr>
      <vt:lpstr>字魂105号-简雅黑</vt:lpstr>
      <vt:lpstr>黑体</vt:lpstr>
      <vt:lpstr>Calibri Light</vt:lpstr>
      <vt:lpstr>Arial Unicode MS</vt:lpstr>
      <vt:lpstr>等线 Light</vt:lpstr>
      <vt:lpstr>等线</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合占缓盗称</cp:lastModifiedBy>
  <cp:revision>18</cp:revision>
  <dcterms:created xsi:type="dcterms:W3CDTF">2023-06-30T14:34:00Z</dcterms:created>
  <dcterms:modified xsi:type="dcterms:W3CDTF">2025-01-12T05:57:36Z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8C840FF77EB84EFC8296BF6FC63DEC65_13</vt:lpwstr>
  </property>
  <property fmtid="{D5CDD505-2E9C-101B-9397-08002B2CF9AE}" pid="3" name="KSOProductBuildVer">
    <vt:lpwstr>2052-12.1.0.19770</vt:lpwstr>
  </property>
</Properties>
</file>