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68"/>
  </p:handoutMasterIdLst>
  <p:sldIdLst>
    <p:sldId id="11090419" r:id="rId3"/>
    <p:sldId id="11090487" r:id="rId4"/>
    <p:sldId id="11090531" r:id="rId6"/>
    <p:sldId id="11090532" r:id="rId7"/>
    <p:sldId id="11090533" r:id="rId8"/>
    <p:sldId id="11090534" r:id="rId9"/>
    <p:sldId id="11090535" r:id="rId10"/>
    <p:sldId id="11090536" r:id="rId11"/>
    <p:sldId id="11090537" r:id="rId12"/>
    <p:sldId id="11090538" r:id="rId13"/>
    <p:sldId id="11090539" r:id="rId14"/>
    <p:sldId id="11090540" r:id="rId15"/>
    <p:sldId id="11090541" r:id="rId16"/>
    <p:sldId id="11090542" r:id="rId17"/>
    <p:sldId id="11090543" r:id="rId18"/>
    <p:sldId id="11090544" r:id="rId19"/>
    <p:sldId id="11090545" r:id="rId20"/>
    <p:sldId id="11090546" r:id="rId21"/>
    <p:sldId id="11090547" r:id="rId22"/>
    <p:sldId id="11090549" r:id="rId23"/>
    <p:sldId id="11090550" r:id="rId24"/>
    <p:sldId id="11090551" r:id="rId25"/>
    <p:sldId id="11090548" r:id="rId26"/>
    <p:sldId id="11090552" r:id="rId27"/>
    <p:sldId id="11090553" r:id="rId28"/>
    <p:sldId id="11090554" r:id="rId29"/>
    <p:sldId id="11090555" r:id="rId30"/>
    <p:sldId id="11090556" r:id="rId31"/>
    <p:sldId id="11090557" r:id="rId32"/>
    <p:sldId id="11090558" r:id="rId33"/>
    <p:sldId id="11090559" r:id="rId34"/>
    <p:sldId id="11090560" r:id="rId35"/>
    <p:sldId id="11090561" r:id="rId36"/>
    <p:sldId id="11090562" r:id="rId37"/>
    <p:sldId id="11090563" r:id="rId38"/>
    <p:sldId id="11090564" r:id="rId39"/>
    <p:sldId id="11090565" r:id="rId40"/>
    <p:sldId id="11090566" r:id="rId41"/>
    <p:sldId id="11090567" r:id="rId42"/>
    <p:sldId id="11090568" r:id="rId43"/>
    <p:sldId id="11090569" r:id="rId44"/>
    <p:sldId id="11090570" r:id="rId45"/>
    <p:sldId id="11090573" r:id="rId46"/>
    <p:sldId id="11090574" r:id="rId47"/>
    <p:sldId id="11090571" r:id="rId48"/>
    <p:sldId id="11090575" r:id="rId49"/>
    <p:sldId id="11090576" r:id="rId50"/>
    <p:sldId id="11090577" r:id="rId51"/>
    <p:sldId id="11090578" r:id="rId52"/>
    <p:sldId id="11090579" r:id="rId53"/>
    <p:sldId id="11090580" r:id="rId54"/>
    <p:sldId id="11090581" r:id="rId55"/>
    <p:sldId id="11090583" r:id="rId56"/>
    <p:sldId id="11090624" r:id="rId57"/>
    <p:sldId id="11090625" r:id="rId58"/>
    <p:sldId id="11090626" r:id="rId59"/>
    <p:sldId id="11090627" r:id="rId60"/>
    <p:sldId id="11090628" r:id="rId61"/>
    <p:sldId id="11090629" r:id="rId62"/>
    <p:sldId id="11090630" r:id="rId63"/>
    <p:sldId id="11090631" r:id="rId64"/>
    <p:sldId id="11090632" r:id="rId65"/>
    <p:sldId id="11090634" r:id="rId66"/>
    <p:sldId id="11090635" r:id="rId67"/>
  </p:sldIdLst>
  <p:sldSz cx="12192000" cy="6858000"/>
  <p:notesSz cx="6858000" cy="9144000"/>
  <p:custDataLst>
    <p:tags r:id="rId7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69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showPr>
  <p:clrMru>
    <a:srgbClr val="8AE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showGuides="1">
      <p:cViewPr>
        <p:scale>
          <a:sx n="33" d="100"/>
          <a:sy n="33" d="100"/>
        </p:scale>
        <p:origin x="2100" y="864"/>
      </p:cViewPr>
      <p:guideLst>
        <p:guide orient="horz" pos="2234"/>
        <p:guide pos="3698"/>
      </p:guideLst>
    </p:cSldViewPr>
  </p:slideViewPr>
  <p:notesTextViewPr>
    <p:cViewPr>
      <p:scale>
        <a:sx n="1" d="1"/>
        <a:sy n="1" d="1"/>
      </p:scale>
      <p:origin x="0" y="0"/>
    </p:cViewPr>
  </p:notesTextViewPr>
  <p:sorterViewPr>
    <p:cViewPr>
      <p:scale>
        <a:sx n="50" d="100"/>
        <a:sy n="50" d="100"/>
      </p:scale>
      <p:origin x="0" y="-306"/>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2" Type="http://schemas.openxmlformats.org/officeDocument/2006/relationships/tags" Target="tags/tag104.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4.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DB74A3-C1F4-42D6-B31E-7A002EF7B05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F5E044-8DF6-4D44-AE9C-DC074DCF57E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2E81C92-FB04-4531-AA7B-867E9634CAD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7" name="矩形 6"/>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9"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0"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未来发展前景</a:t>
            </a:r>
            <a:endParaRPr lang="zh-CN" altLang="en-US" sz="320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2675FDA-6D59-4903-A6EF-0717273C2CC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216864-0EE8-42CE-BC1B-942B7ECBC902}"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Tree>
  </p:cSld>
  <p:clrMapOvr>
    <a:masterClrMapping/>
  </p:clrMapOvr>
  <p:transition advTm="2000">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25D90A95-9157-4620-88D4-ABF89BD8EB03}"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4FF95C51-E715-4EFD-82DB-8AC60CD14A33}"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先进理念优势</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矩形 7"/>
          <p:cNvSpPr/>
          <p:nvPr userDrawn="1"/>
        </p:nvSpPr>
        <p:spPr>
          <a:xfrm>
            <a:off x="0" y="6531882"/>
            <a:ext cx="12192000" cy="326118"/>
          </a:xfrm>
          <a:prstGeom prst="rect">
            <a:avLst/>
          </a:prstGeom>
          <a:gradFill>
            <a:gsLst>
              <a:gs pos="11000">
                <a:schemeClr val="accent1"/>
              </a:gs>
              <a:gs pos="100000">
                <a:schemeClr val="accent2"/>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0" y="483353"/>
            <a:ext cx="108488" cy="467855"/>
          </a:xfrm>
          <a:prstGeom prst="rect">
            <a:avLst/>
          </a:prstGeom>
          <a:gradFill>
            <a:gsLst>
              <a:gs pos="11000">
                <a:schemeClr val="accent1">
                  <a:lumMod val="97000"/>
                </a:schemeClr>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思源宋体 CN Heavy" panose="02020900000000000000" pitchFamily="18" charset="-122"/>
              <a:ea typeface="思源宋体 CN Heavy" panose="02020900000000000000" pitchFamily="18" charset="-122"/>
            </a:endParaRPr>
          </a:p>
        </p:txBody>
      </p:sp>
      <p:cxnSp>
        <p:nvCxnSpPr>
          <p:cNvPr id="10" name="直线连接符 7"/>
          <p:cNvCxnSpPr/>
          <p:nvPr userDrawn="1"/>
        </p:nvCxnSpPr>
        <p:spPr>
          <a:xfrm>
            <a:off x="3126658" y="717280"/>
            <a:ext cx="9065342" cy="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11" name="标题 82"/>
          <p:cNvSpPr txBox="1"/>
          <p:nvPr userDrawn="1"/>
        </p:nvSpPr>
        <p:spPr>
          <a:xfrm>
            <a:off x="234729" y="426366"/>
            <a:ext cx="2646878" cy="535531"/>
          </a:xfrm>
          <a:prstGeom prst="rect">
            <a:avLst/>
          </a:prstGeom>
          <a:noFill/>
        </p:spPr>
        <p:txBody>
          <a:bodyPr vert="horz" wrap="none" lIns="91440" tIns="45720" rIns="91440" bIns="45720" rtlCol="0" anchor="ctr">
            <a:spAutoFit/>
          </a:bodyPr>
          <a:lstStyle>
            <a:lvl1pPr algn="l" defTabSz="914400" rtl="0" eaLnBrk="1" latinLnBrk="0" hangingPunct="1">
              <a:lnSpc>
                <a:spcPct val="90000"/>
              </a:lnSpc>
              <a:spcBef>
                <a:spcPct val="0"/>
              </a:spcBef>
              <a:buNone/>
              <a:defRPr kumimoji="1" lang="zh-CN" altLang="en-US" sz="2800" b="1" kern="1200">
                <a:solidFill>
                  <a:schemeClr val="accent1">
                    <a:lumMod val="100000"/>
                  </a:schemeClr>
                </a:solidFill>
                <a:latin typeface="微软雅黑" panose="020B0503020204020204" pitchFamily="34" charset="-122"/>
                <a:ea typeface="微软雅黑" panose="020B0503020204020204" pitchFamily="34" charset="-122"/>
                <a:cs typeface="+mn-cs"/>
              </a:defRPr>
            </a:lvl1pPr>
          </a:lstStyle>
          <a:p>
            <a:r>
              <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rPr>
              <a:t>市场竞争水平</a:t>
            </a:r>
            <a:endParaRPr lang="zh-CN" altLang="en-US" sz="3200" b="0">
              <a:solidFill>
                <a:schemeClr val="tx1">
                  <a:lumMod val="75000"/>
                  <a:lumOff val="25000"/>
                </a:schemeClr>
              </a:solidFill>
              <a:latin typeface="思源宋体 Heavy" panose="02020900000000000000" pitchFamily="18" charset="-122"/>
              <a:ea typeface="思源宋体 Heavy" panose="02020900000000000000" pitchFamily="18" charset="-122"/>
              <a:sym typeface="微软雅黑" panose="020B0503020204020204" pitchFamily="34" charset="-122"/>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7.png"/><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image" Target="../media/image16.png"/><Relationship Id="rId3" Type="http://schemas.openxmlformats.org/officeDocument/2006/relationships/tags" Target="../tags/tag26.xml"/><Relationship Id="rId2" Type="http://schemas.openxmlformats.org/officeDocument/2006/relationships/image" Target="../media/image15.png"/><Relationship Id="rId10" Type="http://schemas.openxmlformats.org/officeDocument/2006/relationships/notesSlide" Target="../notesSlides/notesSlide18.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3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tags" Target="../tags/tag33.xml"/><Relationship Id="rId3" Type="http://schemas.openxmlformats.org/officeDocument/2006/relationships/image" Target="../media/image18.png"/><Relationship Id="rId2" Type="http://schemas.openxmlformats.org/officeDocument/2006/relationships/tags" Target="../tags/tag32.xml"/><Relationship Id="rId1" Type="http://schemas.openxmlformats.org/officeDocument/2006/relationships/tags" Target="../tags/tag31.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image" Target="../media/image24.png"/><Relationship Id="rId1" Type="http://schemas.openxmlformats.org/officeDocument/2006/relationships/tags" Target="../tags/tag34.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7.png"/><Relationship Id="rId1" Type="http://schemas.openxmlformats.org/officeDocument/2006/relationships/tags" Target="../tags/tag38.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2.png"/><Relationship Id="rId7" Type="http://schemas.openxmlformats.org/officeDocument/2006/relationships/tags" Target="../tags/tag4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notesSlide" Target="../notesSlides/notesSlide25.xml"/><Relationship Id="rId1"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36.png"/><Relationship Id="rId1" Type="http://schemas.openxmlformats.org/officeDocument/2006/relationships/tags" Target="../tags/tag47.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image" Target="../media/image37.png"/><Relationship Id="rId1" Type="http://schemas.openxmlformats.org/officeDocument/2006/relationships/tags" Target="../tags/tag4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7.xml"/><Relationship Id="rId2" Type="http://schemas.openxmlformats.org/officeDocument/2006/relationships/image" Target="../media/image38.png"/><Relationship Id="rId1" Type="http://schemas.openxmlformats.org/officeDocument/2006/relationships/tags" Target="../tags/tag49.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image" Target="../media/image39.png"/><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image" Target="../media/image40.png"/><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image" Target="../media/image41.png"/><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tags" Target="../tags/tag53.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7.xml"/><Relationship Id="rId2" Type="http://schemas.openxmlformats.org/officeDocument/2006/relationships/image" Target="../media/image43.png"/><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7.xml"/><Relationship Id="rId2" Type="http://schemas.openxmlformats.org/officeDocument/2006/relationships/image" Target="../media/image44.png"/><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7.xml"/><Relationship Id="rId2" Type="http://schemas.openxmlformats.org/officeDocument/2006/relationships/image" Target="../media/image45.png"/><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image" Target="../media/image46.png"/><Relationship Id="rId1" Type="http://schemas.openxmlformats.org/officeDocument/2006/relationships/tags" Target="../tags/tag57.xml"/></Relationships>
</file>

<file path=ppt/slides/_rels/slide39.xml.rels><?xml version="1.0" encoding="UTF-8" standalone="yes"?>
<Relationships xmlns="http://schemas.openxmlformats.org/package/2006/relationships"><Relationship Id="rId7" Type="http://schemas.openxmlformats.org/officeDocument/2006/relationships/notesSlide" Target="../notesSlides/notesSlide38.xml"/><Relationship Id="rId6"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tags" Target="../tags/tag60.xml"/><Relationship Id="rId3" Type="http://schemas.openxmlformats.org/officeDocument/2006/relationships/image" Target="../media/image47.png"/><Relationship Id="rId2" Type="http://schemas.openxmlformats.org/officeDocument/2006/relationships/tags" Target="../tags/tag59.xml"/><Relationship Id="rId1" Type="http://schemas.openxmlformats.org/officeDocument/2006/relationships/tags" Target="../tags/tag5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7.xml"/><Relationship Id="rId2" Type="http://schemas.openxmlformats.org/officeDocument/2006/relationships/image" Target="../media/image49.png"/><Relationship Id="rId1" Type="http://schemas.openxmlformats.org/officeDocument/2006/relationships/tags" Target="../tags/tag63.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7.xml"/><Relationship Id="rId2" Type="http://schemas.openxmlformats.org/officeDocument/2006/relationships/image" Target="../media/image50.png"/><Relationship Id="rId1" Type="http://schemas.openxmlformats.org/officeDocument/2006/relationships/tags" Target="../tags/tag64.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7.xml"/><Relationship Id="rId2" Type="http://schemas.openxmlformats.org/officeDocument/2006/relationships/image" Target="../media/image51.png"/><Relationship Id="rId1" Type="http://schemas.openxmlformats.org/officeDocument/2006/relationships/tags" Target="../tags/tag65.xml"/></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7.xml"/><Relationship Id="rId2" Type="http://schemas.openxmlformats.org/officeDocument/2006/relationships/image" Target="../media/image52.png"/><Relationship Id="rId1" Type="http://schemas.openxmlformats.org/officeDocument/2006/relationships/tags" Target="../tags/tag6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7.xml"/><Relationship Id="rId2" Type="http://schemas.openxmlformats.org/officeDocument/2006/relationships/image" Target="../media/image53.png"/><Relationship Id="rId1" Type="http://schemas.openxmlformats.org/officeDocument/2006/relationships/tags" Target="../tags/tag6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6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71.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7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tags" Target="../tags/tag74.xml"/></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7.xml"/><Relationship Id="rId2" Type="http://schemas.openxmlformats.org/officeDocument/2006/relationships/image" Target="../media/image54.png"/><Relationship Id="rId1" Type="http://schemas.openxmlformats.org/officeDocument/2006/relationships/tags" Target="../tags/tag75.xml"/></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7.xml"/><Relationship Id="rId4" Type="http://schemas.openxmlformats.org/officeDocument/2006/relationships/image" Target="../media/image55.png"/><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9.png"/><Relationship Id="rId7" Type="http://schemas.openxmlformats.org/officeDocument/2006/relationships/tags" Target="../tags/tag8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tags" Target="../tags/tag81.xml"/><Relationship Id="rId2" Type="http://schemas.openxmlformats.org/officeDocument/2006/relationships/tags" Target="../tags/tag80.xml"/><Relationship Id="rId10" Type="http://schemas.openxmlformats.org/officeDocument/2006/relationships/notesSlide" Target="../notesSlides/notesSlide54.xml"/><Relationship Id="rId1" Type="http://schemas.openxmlformats.org/officeDocument/2006/relationships/tags" Target="../tags/tag79.xml"/></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7.xml"/><Relationship Id="rId2" Type="http://schemas.openxmlformats.org/officeDocument/2006/relationships/image" Target="../media/image60.png"/><Relationship Id="rId1" Type="http://schemas.openxmlformats.org/officeDocument/2006/relationships/tags" Target="../tags/tag83.xml"/></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7.xml"/><Relationship Id="rId2" Type="http://schemas.openxmlformats.org/officeDocument/2006/relationships/image" Target="../media/image61.png"/><Relationship Id="rId1" Type="http://schemas.openxmlformats.org/officeDocument/2006/relationships/tags" Target="../tags/tag84.xml"/></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7.xml"/><Relationship Id="rId2" Type="http://schemas.openxmlformats.org/officeDocument/2006/relationships/image" Target="../media/image62.png"/><Relationship Id="rId1" Type="http://schemas.openxmlformats.org/officeDocument/2006/relationships/tags" Target="../tags/tag85.xml"/></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image" Target="../media/image63.png"/><Relationship Id="rId1" Type="http://schemas.openxmlformats.org/officeDocument/2006/relationships/tags" Target="../tags/tag8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tags" Target="../tags/tag87.xml"/></Relationships>
</file>

<file path=ppt/slides/_rels/slide61.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7.xml"/><Relationship Id="rId2" Type="http://schemas.openxmlformats.org/officeDocument/2006/relationships/image" Target="../media/image64.png"/><Relationship Id="rId1" Type="http://schemas.openxmlformats.org/officeDocument/2006/relationships/tags" Target="../tags/tag89.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9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91.xml"/></Relationships>
</file>

<file path=ppt/slides/_rels/slide64.xml.rels><?xml version="1.0" encoding="UTF-8" standalone="yes"?>
<Relationships xmlns="http://schemas.openxmlformats.org/package/2006/relationships"><Relationship Id="rId9" Type="http://schemas.openxmlformats.org/officeDocument/2006/relationships/tags" Target="../tags/tag100.xml"/><Relationship Id="rId8" Type="http://schemas.openxmlformats.org/officeDocument/2006/relationships/tags" Target="../tags/tag99.xml"/><Relationship Id="rId7" Type="http://schemas.openxmlformats.org/officeDocument/2006/relationships/tags" Target="../tags/tag98.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4" Type="http://schemas.openxmlformats.org/officeDocument/2006/relationships/notesSlide" Target="../notesSlides/notesSlide63.xml"/><Relationship Id="rId13" Type="http://schemas.openxmlformats.org/officeDocument/2006/relationships/slideLayout" Target="../slideLayouts/slideLayout7.xml"/><Relationship Id="rId12" Type="http://schemas.openxmlformats.org/officeDocument/2006/relationships/tags" Target="../tags/tag103.xml"/><Relationship Id="rId11" Type="http://schemas.openxmlformats.org/officeDocument/2006/relationships/tags" Target="../tags/tag102.xml"/><Relationship Id="rId10" Type="http://schemas.openxmlformats.org/officeDocument/2006/relationships/tags" Target="../tags/tag101.xml"/><Relationship Id="rId1" Type="http://schemas.openxmlformats.org/officeDocument/2006/relationships/tags" Target="../tags/tag9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53135" y="609603"/>
            <a:ext cx="6497000" cy="4040353"/>
          </a:xfrm>
          <a:prstGeom prst="rect">
            <a:avLst/>
          </a:prstGeom>
          <a:blipFill dpi="0"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16" name="任意多边形: 形状 15"/>
          <p:cNvSpPr/>
          <p:nvPr/>
        </p:nvSpPr>
        <p:spPr>
          <a:xfrm>
            <a:off x="502399" y="609603"/>
            <a:ext cx="4650736" cy="5642398"/>
          </a:xfrm>
          <a:custGeom>
            <a:avLst/>
            <a:gdLst>
              <a:gd name="connsiteX0" fmla="*/ 0 w 4650736"/>
              <a:gd name="connsiteY0" fmla="*/ 0 h 5642398"/>
              <a:gd name="connsiteX1" fmla="*/ 596626 w 4650736"/>
              <a:gd name="connsiteY1" fmla="*/ 0 h 5642398"/>
              <a:gd name="connsiteX2" fmla="*/ 4054110 w 4650736"/>
              <a:gd name="connsiteY2" fmla="*/ 0 h 5642398"/>
              <a:gd name="connsiteX3" fmla="*/ 4650736 w 4650736"/>
              <a:gd name="connsiteY3" fmla="*/ 0 h 5642398"/>
              <a:gd name="connsiteX4" fmla="*/ 4650736 w 4650736"/>
              <a:gd name="connsiteY4" fmla="*/ 4828316 h 5642398"/>
              <a:gd name="connsiteX5" fmla="*/ 3649876 w 4650736"/>
              <a:gd name="connsiteY5" fmla="*/ 5642398 h 5642398"/>
              <a:gd name="connsiteX6" fmla="*/ 3053250 w 4650736"/>
              <a:gd name="connsiteY6" fmla="*/ 5642398 h 5642398"/>
              <a:gd name="connsiteX7" fmla="*/ 596626 w 4650736"/>
              <a:gd name="connsiteY7" fmla="*/ 5642398 h 5642398"/>
              <a:gd name="connsiteX8" fmla="*/ 0 w 4650736"/>
              <a:gd name="connsiteY8" fmla="*/ 5642398 h 56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50736" h="5642398">
                <a:moveTo>
                  <a:pt x="0" y="0"/>
                </a:moveTo>
                <a:lnTo>
                  <a:pt x="596626" y="0"/>
                </a:lnTo>
                <a:lnTo>
                  <a:pt x="4054110" y="0"/>
                </a:lnTo>
                <a:lnTo>
                  <a:pt x="4650736" y="0"/>
                </a:lnTo>
                <a:lnTo>
                  <a:pt x="4650736" y="4828316"/>
                </a:lnTo>
                <a:lnTo>
                  <a:pt x="3649876" y="5642398"/>
                </a:lnTo>
                <a:lnTo>
                  <a:pt x="3053250" y="5642398"/>
                </a:lnTo>
                <a:lnTo>
                  <a:pt x="596626" y="5642398"/>
                </a:lnTo>
                <a:lnTo>
                  <a:pt x="0" y="5642398"/>
                </a:lnTo>
                <a:close/>
              </a:path>
            </a:pathLst>
          </a:custGeom>
          <a:gradFill>
            <a:gsLst>
              <a:gs pos="11000">
                <a:schemeClr val="accent1"/>
              </a:gs>
              <a:gs pos="100000">
                <a:schemeClr val="accent2"/>
              </a:gs>
            </a:gsLst>
            <a:lin ang="2700000" scaled="0"/>
          </a:gradFill>
          <a:ln>
            <a:noFill/>
          </a:ln>
          <a:effectLst>
            <a:outerShdw blurRad="127000" sx="102000" sy="102000" algn="ctr" rotWithShape="0">
              <a:prstClr val="black">
                <a:alpha val="10000"/>
              </a:prstClr>
            </a:outerShdw>
          </a:effectLst>
        </p:spPr>
        <p:txBody>
          <a:bodyPr vert="horz" wrap="square" lIns="91440" tIns="45720" rIns="91440" bIns="45720" numCol="1" anchor="t" anchorCtr="0" compatLnSpc="1">
            <a:noAutofit/>
          </a:bodyPr>
          <a:lstStyle/>
          <a:p>
            <a:endParaRPr lang="zh-CN" altLang="en-US">
              <a:solidFill>
                <a:schemeClr val="tx1"/>
              </a:solidFill>
              <a:sym typeface="三极正极黑简体" panose="00000500000000000000" pitchFamily="2" charset="-122"/>
            </a:endParaRPr>
          </a:p>
        </p:txBody>
      </p:sp>
      <p:sp>
        <p:nvSpPr>
          <p:cNvPr id="11" name="任意多边形: 形状 10"/>
          <p:cNvSpPr/>
          <p:nvPr/>
        </p:nvSpPr>
        <p:spPr>
          <a:xfrm>
            <a:off x="4461037" y="5311574"/>
            <a:ext cx="1000860" cy="814082"/>
          </a:xfrm>
          <a:custGeom>
            <a:avLst/>
            <a:gdLst>
              <a:gd name="connsiteX0" fmla="*/ 1000860 w 1000860"/>
              <a:gd name="connsiteY0" fmla="*/ 0 h 814082"/>
              <a:gd name="connsiteX1" fmla="*/ 1000860 w 1000860"/>
              <a:gd name="connsiteY1" fmla="*/ 814082 h 814082"/>
              <a:gd name="connsiteX2" fmla="*/ 0 w 1000860"/>
              <a:gd name="connsiteY2" fmla="*/ 814082 h 814082"/>
              <a:gd name="connsiteX3" fmla="*/ 1000860 w 1000860"/>
              <a:gd name="connsiteY3" fmla="*/ 0 h 814082"/>
            </a:gdLst>
            <a:ahLst/>
            <a:cxnLst>
              <a:cxn ang="0">
                <a:pos x="connsiteX0" y="connsiteY0"/>
              </a:cxn>
              <a:cxn ang="0">
                <a:pos x="connsiteX1" y="connsiteY1"/>
              </a:cxn>
              <a:cxn ang="0">
                <a:pos x="connsiteX2" y="connsiteY2"/>
              </a:cxn>
              <a:cxn ang="0">
                <a:pos x="connsiteX3" y="connsiteY3"/>
              </a:cxn>
            </a:cxnLst>
            <a:rect l="l" t="t" r="r" b="b"/>
            <a:pathLst>
              <a:path w="1000859" h="814082">
                <a:moveTo>
                  <a:pt x="1000860" y="0"/>
                </a:moveTo>
                <a:lnTo>
                  <a:pt x="1000860" y="814082"/>
                </a:lnTo>
                <a:lnTo>
                  <a:pt x="0" y="814082"/>
                </a:lnTo>
                <a:lnTo>
                  <a:pt x="1000860" y="0"/>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
        <p:nvSpPr>
          <p:cNvPr id="6" name="文本框 5"/>
          <p:cNvSpPr txBox="1"/>
          <p:nvPr/>
        </p:nvSpPr>
        <p:spPr>
          <a:xfrm>
            <a:off x="951865" y="1357630"/>
            <a:ext cx="1975485" cy="768350"/>
          </a:xfrm>
          <a:prstGeom prst="rect">
            <a:avLst/>
          </a:prstGeom>
          <a:noFill/>
        </p:spPr>
        <p:txBody>
          <a:bodyPr wrap="square" rtlCol="0">
            <a:spAutoFit/>
          </a:bodyPr>
          <a:lstStyle/>
          <a:p>
            <a:pPr algn="dist"/>
            <a:r>
              <a:rPr lang="zh-CN" altLang="en-US"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rPr>
              <a:t>项目二</a:t>
            </a:r>
            <a:endParaRPr lang="en-US" altLang="zh-CN" sz="4400" b="1">
              <a:solidFill>
                <a:schemeClr val="bg1"/>
              </a:solidFill>
              <a:latin typeface="微软雅黑" panose="020B0503020204020204" pitchFamily="34" charset="-122"/>
              <a:ea typeface="微软雅黑" panose="020B0503020204020204" pitchFamily="34" charset="-122"/>
              <a:cs typeface="字魂105号-简雅黑" panose="00000500000000000000" pitchFamily="2" charset="-122"/>
              <a:sym typeface="三极正极黑简体" panose="00000500000000000000" pitchFamily="2" charset="-122"/>
            </a:endParaRPr>
          </a:p>
        </p:txBody>
      </p:sp>
      <p:sp>
        <p:nvSpPr>
          <p:cNvPr id="8" name="文本框 7"/>
          <p:cNvSpPr txBox="1"/>
          <p:nvPr/>
        </p:nvSpPr>
        <p:spPr>
          <a:xfrm>
            <a:off x="965929" y="2545324"/>
            <a:ext cx="4054110" cy="1309370"/>
          </a:xfrm>
          <a:prstGeom prst="rect">
            <a:avLst/>
          </a:prstGeom>
          <a:noFill/>
        </p:spPr>
        <p:txBody>
          <a:bodyPr wrap="square" rtlCol="0">
            <a:spAutoFit/>
          </a:bodyPr>
          <a:lstStyle/>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驱动电机</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ct val="110000"/>
              </a:lnSpc>
            </a:pPr>
            <a:r>
              <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结构原理与检修</a:t>
            </a:r>
            <a:endParaRPr lang="zh-CN" altLang="en-US" sz="3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p:nvPr/>
        </p:nvSpPr>
        <p:spPr>
          <a:xfrm>
            <a:off x="1094969" y="2321907"/>
            <a:ext cx="655317" cy="47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三极正极黑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6" grpId="0" animBg="1"/>
      <p:bldP spid="11" grpId="0" animBg="1"/>
      <p:bldP spid="6" grpId="0"/>
      <p:bldP spid="8" grpId="0"/>
      <p:bldP spid="1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二、驱动电机类型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027430" y="251460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直流电机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970280" y="2938780"/>
            <a:ext cx="4157980" cy="14839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直流电机主要由永磁组成的定子、电磁线圈组成的转子组成，分为</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有刷直流电机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无刷直流电机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605145" y="1865630"/>
            <a:ext cx="5269230" cy="1337945"/>
          </a:xfrm>
          <a:prstGeom prst="rect">
            <a:avLst/>
          </a:prstGeom>
          <a:noFill/>
        </p:spPr>
        <p:txBody>
          <a:bodyPr wrap="square" rtlCol="0" anchor="t">
            <a:spAutoFit/>
          </a:bodyPr>
          <a:p>
            <a:pPr indent="0" fontAlgn="auto">
              <a:lnSpc>
                <a:spcPct val="150000"/>
              </a:lnSpc>
            </a:pPr>
            <a:r>
              <a:rPr lang="zh-CN" altLang="en-US" b="1">
                <a:solidFill>
                  <a:schemeClr val="accent1"/>
                </a:solidFill>
                <a:latin typeface="微软雅黑" panose="020B0503020204020204" pitchFamily="34" charset="-122"/>
                <a:ea typeface="微软雅黑" panose="020B0503020204020204" pitchFamily="34" charset="-122"/>
                <a:sym typeface="+mn-ea"/>
              </a:rPr>
              <a:t>有刷直流电机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的缺点是需要独立的电刷，</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导致电机速度提升受限；且电刷易损耗，</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维护成本高。目前新研制的纯电动汽车基本不使用有刷直流电机。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5532120" y="1794510"/>
            <a:ext cx="5351780" cy="317944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5605145" y="3369310"/>
            <a:ext cx="5269230" cy="1337945"/>
          </a:xfrm>
          <a:prstGeom prst="rect">
            <a:avLst/>
          </a:prstGeom>
          <a:noFill/>
        </p:spPr>
        <p:txBody>
          <a:bodyPr wrap="square" rtlCol="0" anchor="t">
            <a:spAutoFit/>
          </a:bodyPr>
          <a:p>
            <a:pPr indent="0" fontAlgn="auto">
              <a:lnSpc>
                <a:spcPct val="150000"/>
              </a:lnSpc>
            </a:pPr>
            <a:r>
              <a:rPr lang="zh-CN" altLang="en-US" b="1">
                <a:solidFill>
                  <a:schemeClr val="accent1"/>
                </a:solidFill>
                <a:latin typeface="微软雅黑" panose="020B0503020204020204" pitchFamily="34" charset="-122"/>
                <a:ea typeface="微软雅黑" panose="020B0503020204020204" pitchFamily="34" charset="-122"/>
                <a:sym typeface="+mn-ea"/>
              </a:rPr>
              <a:t>无刷直流电机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保留了有刷直流电机优良的调速性能，且体积小、质量小、起动力矩大、再生制动效果好，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是理想的调速电机之一。</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二、驱动电机类型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027430" y="251460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交流异步（感应）</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970280" y="2938780"/>
            <a:ext cx="4157980" cy="176911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由定子绕组形成的旋转磁场与转子绕组中感应电流的磁场相互作用而产生电磁转矩驱动转子旋转的交流电机是感应电机，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也称为交流异步电机。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711825" y="2466975"/>
            <a:ext cx="5125085" cy="216852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感应电机的优点在于结构简单，定子和转子无直接接触，运行可靠性高</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转速高，维护成本低。但它的能耗高，转子发热快，高速工况下需要额外冷却系统，且功率因数低，需要大容量的变频器，造价较高，</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调速性较差。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5532120" y="2280920"/>
            <a:ext cx="5351780" cy="2541270"/>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二、驱动电机类型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027430" y="251460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970280" y="2938780"/>
            <a:ext cx="4157980" cy="146494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永磁同步电机（正弦波）的转子由永磁材料制成，定子采用三相绕组，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输入调制方波产生旋转磁场带动永磁转子转动。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711825" y="2127885"/>
            <a:ext cx="5125085" cy="2584450"/>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永磁同步电机的优点在于其较大的转矩和驱动效率，具有高功率密度和宽调速范围，且没有励磁损耗和散热问题，电机结构简单，体积比同功率的异步电机小</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15%</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以上；其缺点在于高速运行时控制复杂，永磁体退磁问题目前难以解决，</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电机造价较高。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5532120" y="2025650"/>
            <a:ext cx="5351780" cy="290512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二、驱动电机类型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027430" y="251460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开关磁阻电机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970280" y="2938780"/>
            <a:ext cx="4157980" cy="177355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开关磁阻电机的定子和转子铁心均由硅钢片叠压而成，其利用冲片上的齿槽构成双凸极结构，定子产生扭曲磁场，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利用</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磁阻最小原理</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驱动转子运动。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711825" y="2472690"/>
            <a:ext cx="5125085" cy="1753235"/>
          </a:xfrm>
          <a:prstGeom prst="rect">
            <a:avLst/>
          </a:prstGeom>
          <a:noFill/>
        </p:spPr>
        <p:txBody>
          <a:bodyPr wrap="square" rtlCol="0" anchor="t">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开关磁阻电机结构简单、转矩大、可靠性高、成本低、起动制动性能好、运行效率高</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但电机噪声高、转矩脉动严重、非线性严重，用于电动汽车驱动有利有弊，</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目前在电动汽车中应用较少。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矩形 9"/>
          <p:cNvSpPr/>
          <p:nvPr/>
        </p:nvSpPr>
        <p:spPr>
          <a:xfrm>
            <a:off x="5532120" y="2279650"/>
            <a:ext cx="5351780" cy="22980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1146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三、驱动电机性能要求</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970280" y="1880235"/>
            <a:ext cx="10909300" cy="6045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新能源汽车上驱动电机的运行与一般的工业应用不同，工况非常复杂，</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对驱动电机有很高的要求。</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072515" y="2547620"/>
            <a:ext cx="3972560" cy="1284605"/>
            <a:chOff x="1689" y="4053"/>
            <a:chExt cx="6256" cy="2023"/>
          </a:xfrm>
        </p:grpSpPr>
        <p:sp>
          <p:nvSpPr>
            <p:cNvPr id="89" name="Oval 33"/>
            <p:cNvSpPr/>
            <p:nvPr>
              <p:custDataLst>
                <p:tags r:id="rId2"/>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4" name="文本框 3"/>
            <p:cNvSpPr txBox="1"/>
            <p:nvPr/>
          </p:nvSpPr>
          <p:spPr>
            <a:xfrm>
              <a:off x="2031" y="4053"/>
              <a:ext cx="1584"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高电压</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31" y="4696"/>
              <a:ext cx="5914" cy="1381"/>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主要优点是可以减小电机的尺寸、降低逆变器的成本以及提高能量转换效率等。</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860" y="4668"/>
              <a:ext cx="0" cy="1200"/>
            </a:xfrm>
            <a:prstGeom prst="line">
              <a:avLst/>
            </a:prstGeom>
          </p:spPr>
          <p:style>
            <a:lnRef idx="2">
              <a:schemeClr val="accent1"/>
            </a:lnRef>
            <a:fillRef idx="0">
              <a:srgbClr val="FFFFFF"/>
            </a:fillRef>
            <a:effectRef idx="0">
              <a:srgbClr val="FFFFFF"/>
            </a:effectRef>
            <a:fontRef idx="minor">
              <a:schemeClr val="tx1"/>
            </a:fontRef>
          </p:style>
        </p:cxnSp>
      </p:grpSp>
      <p:grpSp>
        <p:nvGrpSpPr>
          <p:cNvPr id="9" name="组合 8"/>
          <p:cNvGrpSpPr/>
          <p:nvPr/>
        </p:nvGrpSpPr>
        <p:grpSpPr>
          <a:xfrm>
            <a:off x="6461760" y="2547620"/>
            <a:ext cx="4237990" cy="1285240"/>
            <a:chOff x="1689" y="4053"/>
            <a:chExt cx="6674" cy="2024"/>
          </a:xfrm>
        </p:grpSpPr>
        <p:sp>
          <p:nvSpPr>
            <p:cNvPr id="12" name="Oval 33"/>
            <p:cNvSpPr/>
            <p:nvPr>
              <p:custDataLst>
                <p:tags r:id="rId3"/>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3" name="文本框 12"/>
            <p:cNvSpPr txBox="1"/>
            <p:nvPr/>
          </p:nvSpPr>
          <p:spPr>
            <a:xfrm>
              <a:off x="2031" y="4053"/>
              <a:ext cx="1584"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高转速</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 y="4696"/>
              <a:ext cx="6332" cy="1381"/>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在产品技术文件规定的负载下</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电机应能达到产品技术文件规定的最高工作转速限值。</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860" y="4668"/>
              <a:ext cx="0" cy="120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6" name="组合 15"/>
          <p:cNvGrpSpPr/>
          <p:nvPr/>
        </p:nvGrpSpPr>
        <p:grpSpPr>
          <a:xfrm>
            <a:off x="1072515" y="4276090"/>
            <a:ext cx="5103495" cy="1285240"/>
            <a:chOff x="1689" y="4053"/>
            <a:chExt cx="8037" cy="2024"/>
          </a:xfrm>
        </p:grpSpPr>
        <p:sp>
          <p:nvSpPr>
            <p:cNvPr id="17" name="Oval 33"/>
            <p:cNvSpPr/>
            <p:nvPr>
              <p:custDataLst>
                <p:tags r:id="rId4"/>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8" name="文本框 17"/>
            <p:cNvSpPr txBox="1"/>
            <p:nvPr/>
          </p:nvSpPr>
          <p:spPr>
            <a:xfrm>
              <a:off x="2031" y="4053"/>
              <a:ext cx="7695"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要求转矩密度和功率密度大、质量小、体积小</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 y="4696"/>
              <a:ext cx="7412" cy="1381"/>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转矩密度、功率密度分别是指最大转矩体积比和最大功率体积比。</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860" y="4668"/>
              <a:ext cx="0" cy="1200"/>
            </a:xfrm>
            <a:prstGeom prst="line">
              <a:avLst/>
            </a:prstGeom>
          </p:spPr>
          <p:style>
            <a:lnRef idx="2">
              <a:schemeClr val="accent1"/>
            </a:lnRef>
            <a:fillRef idx="0">
              <a:srgbClr val="FFFFFF"/>
            </a:fillRef>
            <a:effectRef idx="0">
              <a:srgbClr val="FFFFFF"/>
            </a:effectRef>
            <a:fontRef idx="minor">
              <a:schemeClr val="tx1"/>
            </a:fontRef>
          </p:style>
        </p:cxnSp>
      </p:grpSp>
      <p:grpSp>
        <p:nvGrpSpPr>
          <p:cNvPr id="21" name="组合 20"/>
          <p:cNvGrpSpPr/>
          <p:nvPr/>
        </p:nvGrpSpPr>
        <p:grpSpPr>
          <a:xfrm>
            <a:off x="6461760" y="4276090"/>
            <a:ext cx="5417185" cy="1285240"/>
            <a:chOff x="1689" y="4053"/>
            <a:chExt cx="8531" cy="2024"/>
          </a:xfrm>
        </p:grpSpPr>
        <p:sp>
          <p:nvSpPr>
            <p:cNvPr id="24" name="Oval 33"/>
            <p:cNvSpPr/>
            <p:nvPr>
              <p:custDataLst>
                <p:tags r:id="rId5"/>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25" name="文本框 24"/>
            <p:cNvSpPr txBox="1"/>
            <p:nvPr/>
          </p:nvSpPr>
          <p:spPr>
            <a:xfrm>
              <a:off x="2031" y="4053"/>
              <a:ext cx="8189"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具有较大的起动转矩和较宽范围的调速性能</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031" y="4696"/>
              <a:ext cx="7916" cy="1381"/>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为满足起动、加速、行驶、减速、制动等所需的功率与转矩</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应具有较大的起动转矩和较宽范围的调速性能</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a:off x="1860" y="4668"/>
              <a:ext cx="0" cy="1200"/>
            </a:xfrm>
            <a:prstGeom prst="line">
              <a:avLst/>
            </a:prstGeom>
          </p:spPr>
          <p:style>
            <a:lnRef idx="2">
              <a:schemeClr val="accent1"/>
            </a:lnRef>
            <a:fillRef idx="0">
              <a:srgbClr val="FFFFFF"/>
            </a:fillRef>
            <a:effectRef idx="0">
              <a:srgbClr val="FFFFFF"/>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1146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三、驱动电机性能要求</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7"/>
          <p:cNvGrpSpPr/>
          <p:nvPr/>
        </p:nvGrpSpPr>
        <p:grpSpPr>
          <a:xfrm>
            <a:off x="1072515" y="1972945"/>
            <a:ext cx="3653155" cy="1651000"/>
            <a:chOff x="1689" y="4053"/>
            <a:chExt cx="5753" cy="2600"/>
          </a:xfrm>
        </p:grpSpPr>
        <p:sp>
          <p:nvSpPr>
            <p:cNvPr id="89" name="Oval 33"/>
            <p:cNvSpPr/>
            <p:nvPr>
              <p:custDataLst>
                <p:tags r:id="rId2"/>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4" name="文本框 3"/>
            <p:cNvSpPr txBox="1"/>
            <p:nvPr/>
          </p:nvSpPr>
          <p:spPr>
            <a:xfrm>
              <a:off x="2031" y="4053"/>
              <a:ext cx="3097"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较大的过载能力</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31" y="4696"/>
              <a:ext cx="5411" cy="1957"/>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电动汽车的驱动电机一般需要有</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4~5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倍的过载能力，</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以满足短时加速行驶与最大爬坡度的要求。</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860" y="4668"/>
              <a:ext cx="0" cy="1886"/>
            </a:xfrm>
            <a:prstGeom prst="line">
              <a:avLst/>
            </a:prstGeom>
          </p:spPr>
          <p:style>
            <a:lnRef idx="2">
              <a:schemeClr val="accent1"/>
            </a:lnRef>
            <a:fillRef idx="0">
              <a:srgbClr val="FFFFFF"/>
            </a:fillRef>
            <a:effectRef idx="0">
              <a:srgbClr val="FFFFFF"/>
            </a:effectRef>
            <a:fontRef idx="minor">
              <a:schemeClr val="tx1"/>
            </a:fontRef>
          </p:style>
        </p:cxnSp>
      </p:grpSp>
      <p:grpSp>
        <p:nvGrpSpPr>
          <p:cNvPr id="9" name="组合 8"/>
          <p:cNvGrpSpPr/>
          <p:nvPr/>
        </p:nvGrpSpPr>
        <p:grpSpPr>
          <a:xfrm>
            <a:off x="6461760" y="1972945"/>
            <a:ext cx="4237990" cy="1285240"/>
            <a:chOff x="1689" y="4053"/>
            <a:chExt cx="6674" cy="2024"/>
          </a:xfrm>
        </p:grpSpPr>
        <p:sp>
          <p:nvSpPr>
            <p:cNvPr id="12" name="Oval 33"/>
            <p:cNvSpPr/>
            <p:nvPr>
              <p:custDataLst>
                <p:tags r:id="rId3"/>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3" name="文本框 12"/>
            <p:cNvSpPr txBox="1"/>
            <p:nvPr/>
          </p:nvSpPr>
          <p:spPr>
            <a:xfrm>
              <a:off x="2031" y="4053"/>
              <a:ext cx="1584"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高效率</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031" y="4696"/>
              <a:ext cx="6332" cy="1381"/>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在额定电压下</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电机、控制器、电机系统的最高效率应符合产品技术文件规定。</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860" y="4668"/>
              <a:ext cx="0" cy="120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6" name="组合 15"/>
          <p:cNvGrpSpPr/>
          <p:nvPr/>
        </p:nvGrpSpPr>
        <p:grpSpPr>
          <a:xfrm>
            <a:off x="1072515" y="3876675"/>
            <a:ext cx="5103495" cy="1651635"/>
            <a:chOff x="1689" y="4053"/>
            <a:chExt cx="8037" cy="2601"/>
          </a:xfrm>
        </p:grpSpPr>
        <p:sp>
          <p:nvSpPr>
            <p:cNvPr id="17" name="Oval 33"/>
            <p:cNvSpPr/>
            <p:nvPr>
              <p:custDataLst>
                <p:tags r:id="rId4"/>
              </p:custDataLst>
            </p:nvPr>
          </p:nvSpPr>
          <p:spPr>
            <a:xfrm>
              <a:off x="1689" y="4354"/>
              <a:ext cx="342" cy="342"/>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endParaRPr lang="en-US" sz="1600">
                <a:solidFill>
                  <a:schemeClr val="tx1">
                    <a:lumMod val="75000"/>
                    <a:lumOff val="25000"/>
                  </a:schemeClr>
                </a:solidFill>
                <a:latin typeface="微软雅黑" panose="020B0503020204020204" pitchFamily="34" charset="-122"/>
                <a:ea typeface="微软雅黑" panose="020B0503020204020204" pitchFamily="34" charset="-122"/>
                <a:cs typeface="Calibri Light" panose="020F0302020204030204" pitchFamily="34" charset="0"/>
                <a:sym typeface="微软雅黑" panose="020B0503020204020204" pitchFamily="34" charset="-122"/>
              </a:endParaRPr>
            </a:p>
          </p:txBody>
        </p:sp>
        <p:sp>
          <p:nvSpPr>
            <p:cNvPr id="18" name="文本框 17"/>
            <p:cNvSpPr txBox="1"/>
            <p:nvPr/>
          </p:nvSpPr>
          <p:spPr>
            <a:xfrm>
              <a:off x="2031" y="4053"/>
              <a:ext cx="7695" cy="643"/>
            </a:xfrm>
            <a:prstGeom prst="rect">
              <a:avLst/>
            </a:prstGeom>
          </p:spPr>
          <p:txBody>
            <a:bodyPr wrap="square">
              <a:noAutofit/>
            </a:bodyPr>
            <a:p>
              <a:pPr indent="0" fontAlgn="auto">
                <a:lnSpc>
                  <a:spcPct val="150000"/>
                </a:lnSpc>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可兼作发电机使用</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031" y="4696"/>
              <a:ext cx="6419" cy="1958"/>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新能源汽车用驱动电机应能够在汽车减速时实现再生制动，将能量回收并反馈回动力电池，</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提高新能源汽车的能量利用率。</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860" y="4668"/>
              <a:ext cx="0" cy="1827"/>
            </a:xfrm>
            <a:prstGeom prst="line">
              <a:avLst/>
            </a:prstGeom>
          </p:spPr>
          <p:style>
            <a:lnRef idx="2">
              <a:schemeClr val="accent1"/>
            </a:lnRef>
            <a:fillRef idx="0">
              <a:srgbClr val="FFFFFF"/>
            </a:fillRef>
            <a:effectRef idx="0">
              <a:srgbClr val="FFFFFF"/>
            </a:effectRef>
            <a:fontRef idx="minor">
              <a:schemeClr val="tx1"/>
            </a:fontRef>
          </p:style>
        </p:cxnSp>
      </p:grpSp>
      <p:pic>
        <p:nvPicPr>
          <p:cNvPr id="3" name="图片 2"/>
          <p:cNvPicPr>
            <a:picLocks noChangeAspect="1"/>
          </p:cNvPicPr>
          <p:nvPr/>
        </p:nvPicPr>
        <p:blipFill>
          <a:blip r:embed="rId5"/>
          <a:stretch>
            <a:fillRect/>
          </a:stretch>
        </p:blipFill>
        <p:spPr>
          <a:xfrm>
            <a:off x="5951855" y="3860800"/>
            <a:ext cx="5113020" cy="17125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1146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三、驱动电机应用状况</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国外驱动电机在新能源汽车上的应用</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86610" y="2648585"/>
            <a:ext cx="8335010" cy="106045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从全球范围看，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有刷直流电机、一般同步电机、感应电机与有刷磁铁电机的商品化历史最长，产品更新换代快，</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迄今还在应用。</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086610" y="3815080"/>
            <a:ext cx="8335010" cy="53022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近些年来，</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欧美各车企研发的电动汽车多采用交流感应电机。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086610" y="4486910"/>
            <a:ext cx="7914640" cy="53022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日本近年来问世的电动汽车与新型混合动力车大多采用永磁电机。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2" name="直接连接符 15"/>
          <p:cNvCxnSpPr/>
          <p:nvPr/>
        </p:nvCxnSpPr>
        <p:spPr>
          <a:xfrm>
            <a:off x="1890471" y="2741330"/>
            <a:ext cx="0" cy="2978785"/>
          </a:xfrm>
          <a:prstGeom prst="line">
            <a:avLst/>
          </a:prstGeom>
          <a:ln>
            <a:gradFill>
              <a:gsLst>
                <a:gs pos="0">
                  <a:schemeClr val="accent1"/>
                </a:gs>
                <a:gs pos="100000">
                  <a:srgbClr val="8DBEBC">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12290" y="4047490"/>
            <a:ext cx="173990" cy="173990"/>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baseline="-25000"/>
          </a:p>
        </p:txBody>
      </p:sp>
      <p:sp>
        <p:nvSpPr>
          <p:cNvPr id="21" name="椭圆 20"/>
          <p:cNvSpPr/>
          <p:nvPr/>
        </p:nvSpPr>
        <p:spPr>
          <a:xfrm>
            <a:off x="1812290" y="4665345"/>
            <a:ext cx="173990" cy="173990"/>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baseline="-25000"/>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11467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三、驱动电机应用状况</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国内驱动电机在新能源汽车上的应用</a:t>
            </a:r>
            <a:endParaRPr lang="zh-CN" altLang="en-US" sz="2000" b="1">
              <a:solidFill>
                <a:schemeClr val="accent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5636895" y="3444875"/>
            <a:ext cx="5749925" cy="2431415"/>
            <a:chOff x="3805" y="4293"/>
            <a:chExt cx="11590" cy="4900"/>
          </a:xfrm>
        </p:grpSpPr>
        <p:pic>
          <p:nvPicPr>
            <p:cNvPr id="3" name="图片 2"/>
            <p:cNvPicPr>
              <a:picLocks noChangeAspect="1"/>
            </p:cNvPicPr>
            <p:nvPr/>
          </p:nvPicPr>
          <p:blipFill>
            <a:blip r:embed="rId2"/>
            <a:stretch>
              <a:fillRect/>
            </a:stretch>
          </p:blipFill>
          <p:spPr>
            <a:xfrm>
              <a:off x="3805" y="4293"/>
              <a:ext cx="11590" cy="3250"/>
            </a:xfrm>
            <a:prstGeom prst="rect">
              <a:avLst/>
            </a:prstGeom>
          </p:spPr>
        </p:pic>
        <p:pic>
          <p:nvPicPr>
            <p:cNvPr id="4" name="图片 3"/>
            <p:cNvPicPr>
              <a:picLocks noChangeAspect="1"/>
            </p:cNvPicPr>
            <p:nvPr/>
          </p:nvPicPr>
          <p:blipFill>
            <a:blip r:embed="rId3"/>
            <a:stretch>
              <a:fillRect/>
            </a:stretch>
          </p:blipFill>
          <p:spPr>
            <a:xfrm>
              <a:off x="3805" y="7543"/>
              <a:ext cx="11590" cy="1650"/>
            </a:xfrm>
            <a:prstGeom prst="rect">
              <a:avLst/>
            </a:prstGeom>
          </p:spPr>
        </p:pic>
      </p:grpSp>
      <p:sp>
        <p:nvSpPr>
          <p:cNvPr id="6" name="文本框 5"/>
          <p:cNvSpPr txBox="1"/>
          <p:nvPr/>
        </p:nvSpPr>
        <p:spPr>
          <a:xfrm>
            <a:off x="1480185" y="3063875"/>
            <a:ext cx="3835400" cy="234124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在新能源汽车需求的驱动电机产品上，我国拥有一大批电驱动系统的相关知识产权，形成了具有核心竞争能力的车用电驱动系统的批量生产能力。</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5539105" y="2446020"/>
            <a:ext cx="6004560" cy="1600200"/>
          </a:xfrm>
          <a:prstGeom prst="rect">
            <a:avLst/>
          </a:prstGeom>
        </p:spPr>
        <p:txBody>
          <a:bodyPr wrap="square">
            <a:noAutofit/>
          </a:bodyPr>
          <a:p>
            <a:pPr indent="0"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rPr>
              <a:t>目前，我国自主开发的永磁同步电机、交流异步电机和开关磁阻电机已经能够与国内整车产业化技术配套。</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cxnSp>
        <p:nvCxnSpPr>
          <p:cNvPr id="15" name="直接连接符 14"/>
          <p:cNvCxnSpPr/>
          <p:nvPr/>
        </p:nvCxnSpPr>
        <p:spPr>
          <a:xfrm>
            <a:off x="1586348" y="3001926"/>
            <a:ext cx="334391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86983" y="5343171"/>
            <a:ext cx="331279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5127543" y="712835"/>
            <a:ext cx="7061835"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966470" y="2138045"/>
            <a:ext cx="280098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28700" y="2572385"/>
            <a:ext cx="4687570" cy="263334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永磁同步电机由定子和转子两大部分构成</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此外还有机座、壳体和转轴等。与其他电机相比，</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永磁同步电机还必须装有转子位置传感器，用来检测转子磁极位置，</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并以此对电枢电流进行控制，达到对永磁同步电机驱动控制的目的。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096000" y="2197735"/>
            <a:ext cx="4744085" cy="30073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5996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2967990"/>
            <a:ext cx="4157980" cy="87058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永磁同步电机的定子由导磁的定子铁心和导电的定子绕组等部件构成。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037715"/>
            <a:ext cx="280098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1402715" y="3838575"/>
            <a:ext cx="3404870" cy="237871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7875270" y="1562100"/>
            <a:ext cx="3237230" cy="2115820"/>
          </a:xfrm>
          <a:prstGeom prst="rect">
            <a:avLst/>
          </a:prstGeom>
        </p:spPr>
      </p:pic>
      <p:sp>
        <p:nvSpPr>
          <p:cNvPr id="7" name="矩形 6"/>
          <p:cNvSpPr/>
          <p:nvPr>
            <p:custDataLst>
              <p:tags r:id="rId5"/>
            </p:custDataLst>
          </p:nvPr>
        </p:nvSpPr>
        <p:spPr>
          <a:xfrm>
            <a:off x="6593205" y="2272665"/>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定子铁心</a:t>
            </a:r>
            <a:endParaRPr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6"/>
            </p:custDataLst>
          </p:nvPr>
        </p:nvSpPr>
        <p:spPr>
          <a:xfrm>
            <a:off x="6593205" y="471170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定子绕组</a:t>
            </a:r>
            <a:endParaRPr lang="zh-CN" altLang="en-US" sz="1600" b="1">
              <a:latin typeface="微软雅黑" panose="020B0503020204020204" pitchFamily="34" charset="-122"/>
              <a:ea typeface="微软雅黑" panose="020B0503020204020204" pitchFamily="34" charset="-122"/>
            </a:endParaRPr>
          </a:p>
        </p:txBody>
      </p:sp>
      <p:pic>
        <p:nvPicPr>
          <p:cNvPr id="12" name="图片 11"/>
          <p:cNvPicPr>
            <a:picLocks noChangeAspect="1"/>
          </p:cNvPicPr>
          <p:nvPr>
            <p:custDataLst>
              <p:tags r:id="rId7"/>
            </p:custDataLst>
          </p:nvPr>
        </p:nvPicPr>
        <p:blipFill>
          <a:blip r:embed="rId8"/>
          <a:stretch>
            <a:fillRect/>
          </a:stretch>
        </p:blipFill>
        <p:spPr>
          <a:xfrm>
            <a:off x="8011795" y="3978275"/>
            <a:ext cx="2964815" cy="2061845"/>
          </a:xfrm>
          <a:prstGeom prst="rect">
            <a:avLst/>
          </a:prstGeom>
        </p:spPr>
      </p:pic>
      <p:sp>
        <p:nvSpPr>
          <p:cNvPr id="13" name="左大括号 12"/>
          <p:cNvSpPr/>
          <p:nvPr/>
        </p:nvSpPr>
        <p:spPr>
          <a:xfrm>
            <a:off x="5514975"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文本框 24"/>
          <p:cNvSpPr txBox="1"/>
          <p:nvPr/>
        </p:nvSpPr>
        <p:spPr>
          <a:xfrm>
            <a:off x="1417320" y="2334260"/>
            <a:ext cx="8973820" cy="922020"/>
          </a:xfrm>
          <a:prstGeom prst="rect">
            <a:avLst/>
          </a:prstGeom>
        </p:spPr>
        <p:txBody>
          <a:bodyPr wrap="square">
            <a:sp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在前驱形式的电机驱动系统中，驱动电机、减速器总成及电机控制器集中布置在前机舱内，</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位于前驱动桥附近。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262630" y="3347085"/>
            <a:ext cx="5175250" cy="2835275"/>
          </a:xfrm>
          <a:prstGeom prst="rect">
            <a:avLst/>
          </a:prstGeom>
        </p:spPr>
      </p:pic>
      <p:sp>
        <p:nvSpPr>
          <p:cNvPr id="3" name="文本框 2"/>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前驱形式电机驱动系统驱动电机位置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55524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2887980"/>
            <a:ext cx="4157980" cy="87058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永磁同步电机与其他电机最大的不同是转子结构，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转子上安装有永磁体磁极。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037715"/>
            <a:ext cx="280098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7" name="矩形 6"/>
          <p:cNvSpPr/>
          <p:nvPr/>
        </p:nvSpPr>
        <p:spPr>
          <a:xfrm>
            <a:off x="6117590" y="167703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表面凸出式</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永磁转子</a:t>
            </a:r>
            <a:endParaRPr lang="zh-CN" altLang="en-US"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405120"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2" name="图片 1"/>
          <p:cNvPicPr>
            <a:picLocks noChangeAspect="1"/>
          </p:cNvPicPr>
          <p:nvPr/>
        </p:nvPicPr>
        <p:blipFill>
          <a:blip r:embed="rId2"/>
          <a:stretch>
            <a:fillRect/>
          </a:stretch>
        </p:blipFill>
        <p:spPr>
          <a:xfrm>
            <a:off x="1461770" y="3874135"/>
            <a:ext cx="3286760" cy="2217420"/>
          </a:xfrm>
          <a:prstGeom prst="rect">
            <a:avLst/>
          </a:prstGeom>
        </p:spPr>
      </p:pic>
      <p:pic>
        <p:nvPicPr>
          <p:cNvPr id="9" name="图片 8"/>
          <p:cNvPicPr>
            <a:picLocks noChangeAspect="1"/>
          </p:cNvPicPr>
          <p:nvPr/>
        </p:nvPicPr>
        <p:blipFill>
          <a:blip r:embed="rId3"/>
          <a:stretch>
            <a:fillRect/>
          </a:stretch>
        </p:blipFill>
        <p:spPr>
          <a:xfrm>
            <a:off x="8171180" y="1064260"/>
            <a:ext cx="3175635" cy="1570355"/>
          </a:xfrm>
          <a:prstGeom prst="rect">
            <a:avLst/>
          </a:prstGeom>
        </p:spPr>
      </p:pic>
      <p:sp>
        <p:nvSpPr>
          <p:cNvPr id="14" name="矩形 13"/>
          <p:cNvSpPr/>
          <p:nvPr/>
        </p:nvSpPr>
        <p:spPr>
          <a:xfrm>
            <a:off x="6117590" y="328993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表面嵌入式</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永磁转子</a:t>
            </a:r>
            <a:endParaRPr lang="zh-CN" altLang="en-US" sz="1600" b="1">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4"/>
          <a:stretch>
            <a:fillRect/>
          </a:stretch>
        </p:blipFill>
        <p:spPr>
          <a:xfrm>
            <a:off x="8201660" y="2943860"/>
            <a:ext cx="3206750" cy="1538605"/>
          </a:xfrm>
          <a:prstGeom prst="rect">
            <a:avLst/>
          </a:prstGeom>
        </p:spPr>
      </p:pic>
      <p:sp>
        <p:nvSpPr>
          <p:cNvPr id="16" name="矩形 15"/>
          <p:cNvSpPr/>
          <p:nvPr/>
        </p:nvSpPr>
        <p:spPr>
          <a:xfrm>
            <a:off x="6117590" y="5010150"/>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内置径向式</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永磁转子</a:t>
            </a:r>
            <a:endParaRPr lang="zh-CN" altLang="en-US" sz="1600" b="1">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a:stretch>
            <a:fillRect/>
          </a:stretch>
        </p:blipFill>
        <p:spPr>
          <a:xfrm>
            <a:off x="8545195" y="4736465"/>
            <a:ext cx="2801620" cy="1532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55524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2887980"/>
            <a:ext cx="4157980" cy="87058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永磁同步电机与其他电机最大的不同是转子结构，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转子上安装有永磁体磁极。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037715"/>
            <a:ext cx="280098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117590" y="227266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内置切向式</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永磁转子</a:t>
            </a:r>
            <a:endParaRPr lang="zh-CN" altLang="en-US"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405120"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2" name="图片 1"/>
          <p:cNvPicPr>
            <a:picLocks noChangeAspect="1"/>
          </p:cNvPicPr>
          <p:nvPr/>
        </p:nvPicPr>
        <p:blipFill>
          <a:blip r:embed="rId3"/>
          <a:stretch>
            <a:fillRect/>
          </a:stretch>
        </p:blipFill>
        <p:spPr>
          <a:xfrm>
            <a:off x="1461770" y="3874135"/>
            <a:ext cx="3286760" cy="2217420"/>
          </a:xfrm>
          <a:prstGeom prst="rect">
            <a:avLst/>
          </a:prstGeom>
        </p:spPr>
      </p:pic>
      <p:sp>
        <p:nvSpPr>
          <p:cNvPr id="14" name="矩形 13"/>
          <p:cNvSpPr/>
          <p:nvPr>
            <p:custDataLst>
              <p:tags r:id="rId4"/>
            </p:custDataLst>
          </p:nvPr>
        </p:nvSpPr>
        <p:spPr>
          <a:xfrm>
            <a:off x="6117590" y="468947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内置混合式</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永磁转子</a:t>
            </a:r>
            <a:endParaRPr lang="zh-CN" altLang="en-US" sz="16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stretch>
            <a:fillRect/>
          </a:stretch>
        </p:blipFill>
        <p:spPr>
          <a:xfrm>
            <a:off x="7917815" y="1675130"/>
            <a:ext cx="3278505" cy="1889760"/>
          </a:xfrm>
          <a:prstGeom prst="rect">
            <a:avLst/>
          </a:prstGeom>
        </p:spPr>
      </p:pic>
      <p:pic>
        <p:nvPicPr>
          <p:cNvPr id="6" name="图片 5"/>
          <p:cNvPicPr>
            <a:picLocks noChangeAspect="1"/>
          </p:cNvPicPr>
          <p:nvPr/>
        </p:nvPicPr>
        <p:blipFill>
          <a:blip r:embed="rId6"/>
          <a:stretch>
            <a:fillRect/>
          </a:stretch>
        </p:blipFill>
        <p:spPr>
          <a:xfrm>
            <a:off x="8233410" y="4017010"/>
            <a:ext cx="2893060" cy="20408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9679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转子位置传感器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3446780"/>
            <a:ext cx="4157980" cy="87058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在永磁同步电机中常见的位置传感器有</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霍尔位置传感器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旋转变压器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125345"/>
            <a:ext cx="280098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7780655" y="1314450"/>
            <a:ext cx="3049905" cy="2273300"/>
          </a:xfrm>
          <a:prstGeom prst="rect">
            <a:avLst/>
          </a:prstGeom>
        </p:spPr>
      </p:pic>
      <p:sp>
        <p:nvSpPr>
          <p:cNvPr id="9" name="矩形 8"/>
          <p:cNvSpPr/>
          <p:nvPr>
            <p:custDataLst>
              <p:tags r:id="rId3"/>
            </p:custDataLst>
          </p:nvPr>
        </p:nvSpPr>
        <p:spPr>
          <a:xfrm>
            <a:off x="6117590" y="227266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霍尔位置</a:t>
            </a:r>
            <a:endParaRPr lang="zh-CN" altLang="en-US" sz="1600" b="1">
              <a:latin typeface="微软雅黑" panose="020B0503020204020204" pitchFamily="34" charset="-122"/>
              <a:ea typeface="微软雅黑" panose="020B0503020204020204" pitchFamily="34" charset="-122"/>
            </a:endParaRPr>
          </a:p>
          <a:p>
            <a:pPr algn="ctr"/>
            <a:r>
              <a:rPr lang="zh-CN" altLang="en-US" sz="1600" b="1">
                <a:latin typeface="微软雅黑" panose="020B0503020204020204" pitchFamily="34" charset="-122"/>
                <a:ea typeface="微软雅黑" panose="020B0503020204020204" pitchFamily="34" charset="-122"/>
              </a:rPr>
              <a:t>传感器</a:t>
            </a:r>
            <a:endParaRPr lang="zh-CN" altLang="en-US" sz="1600" b="1">
              <a:latin typeface="微软雅黑" panose="020B0503020204020204" pitchFamily="34" charset="-122"/>
              <a:ea typeface="微软雅黑" panose="020B0503020204020204" pitchFamily="34" charset="-122"/>
            </a:endParaRPr>
          </a:p>
        </p:txBody>
      </p:sp>
      <p:sp>
        <p:nvSpPr>
          <p:cNvPr id="10" name="左大括号 9"/>
          <p:cNvSpPr/>
          <p:nvPr/>
        </p:nvSpPr>
        <p:spPr>
          <a:xfrm>
            <a:off x="5405120"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2" name="矩形 11"/>
          <p:cNvSpPr/>
          <p:nvPr>
            <p:custDataLst>
              <p:tags r:id="rId4"/>
            </p:custDataLst>
          </p:nvPr>
        </p:nvSpPr>
        <p:spPr>
          <a:xfrm>
            <a:off x="6117590" y="4689475"/>
            <a:ext cx="1453515" cy="69532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旋转变压器</a:t>
            </a:r>
            <a:endParaRPr lang="zh-CN" altLang="en-US" sz="1600" b="1">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a:stretch>
            <a:fillRect/>
          </a:stretch>
        </p:blipFill>
        <p:spPr>
          <a:xfrm>
            <a:off x="8316595" y="3794125"/>
            <a:ext cx="2752090" cy="24866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94830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永磁同步电机的工作原理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3372485"/>
            <a:ext cx="4157980" cy="10521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永磁同步电机是以磁场为媒介进行机械能和电能相互转换的电磁装置。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永磁同步电机基本工作原理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902325" y="1892935"/>
            <a:ext cx="4073525" cy="3614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37642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一、永磁同步电机基本组成与原理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149350" y="294830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永磁同步电机控制系统工作过程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92200" y="3372485"/>
            <a:ext cx="4157980" cy="155892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永磁同步电机控制系统由</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整流桥、三相逆变电路、控制电路、三相交流永磁电机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传感器组成。</a:t>
            </a:r>
            <a:endParaRPr lang="zh-CN" altLang="en-US"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永磁同步电机基本工作原理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384800" y="2138045"/>
            <a:ext cx="5962650" cy="3105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175635" y="2452370"/>
            <a:ext cx="5657850" cy="3416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1953895" y="4085590"/>
            <a:ext cx="2620645" cy="2145030"/>
          </a:xfrm>
          <a:prstGeom prst="rect">
            <a:avLst/>
          </a:prstGeom>
        </p:spPr>
      </p:pic>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5996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16000" y="2967990"/>
            <a:ext cx="4368165"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定子是用于产生旋转磁场的，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交流感应电机的定子由定子铁心、定子绕组和机座等部件组成。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3"/>
            </p:custDataLst>
          </p:nvPr>
        </p:nvSpPr>
        <p:spPr>
          <a:xfrm>
            <a:off x="6838950" y="174625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定子铁心</a:t>
            </a:r>
            <a:endParaRPr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4"/>
            </p:custDataLst>
          </p:nvPr>
        </p:nvSpPr>
        <p:spPr>
          <a:xfrm>
            <a:off x="6838950" y="349758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定子绕组</a:t>
            </a:r>
            <a:endParaRPr lang="zh-CN" altLang="en-US"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944870"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9" name="图片 8"/>
          <p:cNvPicPr>
            <a:picLocks noChangeAspect="1"/>
          </p:cNvPicPr>
          <p:nvPr/>
        </p:nvPicPr>
        <p:blipFill>
          <a:blip r:embed="rId5"/>
          <a:stretch>
            <a:fillRect/>
          </a:stretch>
        </p:blipFill>
        <p:spPr>
          <a:xfrm>
            <a:off x="8203565" y="998855"/>
            <a:ext cx="2367280" cy="1657350"/>
          </a:xfrm>
          <a:prstGeom prst="rect">
            <a:avLst/>
          </a:prstGeom>
        </p:spPr>
      </p:pic>
      <p:pic>
        <p:nvPicPr>
          <p:cNvPr id="14" name="图片 13"/>
          <p:cNvPicPr>
            <a:picLocks noChangeAspect="1"/>
          </p:cNvPicPr>
          <p:nvPr/>
        </p:nvPicPr>
        <p:blipFill>
          <a:blip r:embed="rId6"/>
          <a:stretch>
            <a:fillRect/>
          </a:stretch>
        </p:blipFill>
        <p:spPr>
          <a:xfrm>
            <a:off x="8564245" y="3023235"/>
            <a:ext cx="2174875" cy="1480820"/>
          </a:xfrm>
          <a:prstGeom prst="rect">
            <a:avLst/>
          </a:prstGeom>
        </p:spPr>
      </p:pic>
      <p:sp>
        <p:nvSpPr>
          <p:cNvPr id="15" name="矩形 14"/>
          <p:cNvSpPr/>
          <p:nvPr>
            <p:custDataLst>
              <p:tags r:id="rId7"/>
            </p:custDataLst>
          </p:nvPr>
        </p:nvSpPr>
        <p:spPr>
          <a:xfrm>
            <a:off x="6838950" y="524891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机座</a:t>
            </a:r>
            <a:endParaRPr lang="zh-CN" altLang="en-US" sz="1600" b="1">
              <a:latin typeface="微软雅黑" panose="020B0503020204020204" pitchFamily="34" charset="-122"/>
              <a:ea typeface="微软雅黑" panose="020B0503020204020204" pitchFamily="34" charset="-122"/>
            </a:endParaRPr>
          </a:p>
        </p:txBody>
      </p:sp>
      <p:pic>
        <p:nvPicPr>
          <p:cNvPr id="16" name="图片 15"/>
          <p:cNvPicPr>
            <a:picLocks noChangeAspect="1"/>
          </p:cNvPicPr>
          <p:nvPr/>
        </p:nvPicPr>
        <p:blipFill>
          <a:blip r:embed="rId8"/>
          <a:stretch>
            <a:fillRect/>
          </a:stretch>
        </p:blipFill>
        <p:spPr>
          <a:xfrm>
            <a:off x="8863965" y="4725670"/>
            <a:ext cx="1591945" cy="1588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5996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8390" y="2967990"/>
            <a:ext cx="4222750" cy="87884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交流异步电机的转子主要由转子铁心、转子绕组和转轴等部件组成。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838950" y="2529205"/>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转子铁心</a:t>
            </a:r>
            <a:endParaRPr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6838950" y="4656455"/>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sym typeface="+mn-ea"/>
              </a:rPr>
              <a:t>转子</a:t>
            </a:r>
            <a:r>
              <a:rPr lang="zh-CN" altLang="en-US" sz="1600" b="1">
                <a:latin typeface="微软雅黑" panose="020B0503020204020204" pitchFamily="34" charset="-122"/>
                <a:ea typeface="微软雅黑" panose="020B0503020204020204" pitchFamily="34" charset="-122"/>
              </a:rPr>
              <a:t>绕组</a:t>
            </a:r>
            <a:endParaRPr lang="en-US" altLang="zh-CN"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944870" y="2061210"/>
            <a:ext cx="429895" cy="399669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2" name="图片 1"/>
          <p:cNvPicPr>
            <a:picLocks noChangeAspect="1"/>
          </p:cNvPicPr>
          <p:nvPr/>
        </p:nvPicPr>
        <p:blipFill>
          <a:blip r:embed="rId4"/>
          <a:stretch>
            <a:fillRect/>
          </a:stretch>
        </p:blipFill>
        <p:spPr>
          <a:xfrm>
            <a:off x="1281430" y="4029075"/>
            <a:ext cx="3846195" cy="1935480"/>
          </a:xfrm>
          <a:prstGeom prst="rect">
            <a:avLst/>
          </a:prstGeom>
        </p:spPr>
      </p:pic>
      <p:pic>
        <p:nvPicPr>
          <p:cNvPr id="5" name="图片 4"/>
          <p:cNvPicPr>
            <a:picLocks noChangeAspect="1"/>
          </p:cNvPicPr>
          <p:nvPr/>
        </p:nvPicPr>
        <p:blipFill>
          <a:blip r:embed="rId5"/>
          <a:stretch>
            <a:fillRect/>
          </a:stretch>
        </p:blipFill>
        <p:spPr>
          <a:xfrm>
            <a:off x="8276590" y="2061210"/>
            <a:ext cx="2750185" cy="1467485"/>
          </a:xfrm>
          <a:prstGeom prst="rect">
            <a:avLst/>
          </a:prstGeom>
        </p:spPr>
      </p:pic>
      <p:pic>
        <p:nvPicPr>
          <p:cNvPr id="6" name="图片 5"/>
          <p:cNvPicPr>
            <a:picLocks noChangeAspect="1"/>
          </p:cNvPicPr>
          <p:nvPr/>
        </p:nvPicPr>
        <p:blipFill>
          <a:blip r:embed="rId6"/>
          <a:stretch>
            <a:fillRect/>
          </a:stretch>
        </p:blipFill>
        <p:spPr>
          <a:xfrm>
            <a:off x="8166100" y="4283710"/>
            <a:ext cx="3385820" cy="1431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409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气隙</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8390" y="3209290"/>
            <a:ext cx="4199255" cy="175577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气隙并不是结构部件，而是交流感应电机的定子与转子之间的空气隙。交流感应电机的气隙比直流电机的气隙小得多，</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一般仅为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0.2~1.5mm</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5706745" y="2053590"/>
            <a:ext cx="5008880" cy="3130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4099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三相交流异步电机旋转磁场的产生</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8390" y="3209290"/>
            <a:ext cx="4199255" cy="139573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三相交流异步电机的定子绕组嵌放在定</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子铁心槽内，</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按一定规律连接成三相对称结构。</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753735" y="1673225"/>
            <a:ext cx="4385945" cy="3842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后驱形式电机驱动系统驱动电机位置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9546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驱动桥后驱动布置形式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393190" y="3431540"/>
            <a:ext cx="4257675" cy="135128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驱动桥后驱动布置形式中</a:t>
            </a:r>
            <a:r>
              <a:rPr 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驱动电机、减速器总成及电机控制器集中布置在后驱动轴上。</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5995035" y="2591435"/>
            <a:ext cx="4439920" cy="3089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4450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二、交流异步电机基本组成与原理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64668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三相交流异步电机旋转方向的改变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88390" y="3014980"/>
            <a:ext cx="9850755" cy="5822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电机的转子转动的方向和磁场旋转的方向是相同的，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若要电机反转，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则必须改变磁场的旋转方向。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400050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三相交流异步电机的工作过程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88390" y="4368800"/>
            <a:ext cx="4099560" cy="14960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电机的转子转动的方向和磁场旋转的方向是相同的，</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若要电机反转，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则必须改变磁场的旋转方向。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6313805" y="3843655"/>
            <a:ext cx="2804160" cy="2228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85762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三、直流电机基本结构与原理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直流有刷电机的结构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2555875" y="2529205"/>
            <a:ext cx="6235700" cy="29781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85762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三、直流电机基本结构与原理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直流有刷电机的结构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4416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54100" y="3212465"/>
            <a:ext cx="4112260"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直流有刷电机的定子部分由机座、主磁极、换向器、电刷装置和端盖等主要部件组成。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220970" y="2380615"/>
            <a:ext cx="6235700" cy="2863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85762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三、直流电机基本结构与原理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直流有刷电机的结构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4416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电枢）</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54100" y="3212465"/>
            <a:ext cx="4112260"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直流有刷电机的转子（电枢）</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主要是由电枢铁心、电枢绕组、换向器转轴和风扇等部件组成。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729605" y="2298700"/>
            <a:ext cx="4864100" cy="28638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85762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三、直流电机基本结构与原理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5359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直流有刷电机的结构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226945" y="2690495"/>
            <a:ext cx="32518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气隙</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5" name="图片 4"/>
          <p:cNvPicPr>
            <a:picLocks noChangeAspect="1"/>
          </p:cNvPicPr>
          <p:nvPr/>
        </p:nvPicPr>
        <p:blipFill>
          <a:blip r:embed="rId2"/>
          <a:stretch>
            <a:fillRect/>
          </a:stretch>
        </p:blipFill>
        <p:spPr>
          <a:xfrm>
            <a:off x="2494915" y="3296920"/>
            <a:ext cx="2983865" cy="2671445"/>
          </a:xfrm>
          <a:prstGeom prst="rect">
            <a:avLst/>
          </a:prstGeom>
        </p:spPr>
      </p:pic>
      <p:sp>
        <p:nvSpPr>
          <p:cNvPr id="6" name="文本框 5"/>
          <p:cNvSpPr txBox="1"/>
          <p:nvPr/>
        </p:nvSpPr>
        <p:spPr>
          <a:xfrm>
            <a:off x="6612255" y="2690495"/>
            <a:ext cx="32518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轴承</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6519545" y="3573145"/>
            <a:ext cx="3666490" cy="22453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轴承穿在转轴中与转子同时旋转，轴承与电机端盖连在一起，是转子与定子的关联部件，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也是支撑电机转轴与转子部分旋转的关键部件。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253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39190" y="2659380"/>
            <a:ext cx="4066540" cy="222313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一般开关磁阻电机由开关磁阻电机本体、功率变换器、传感器和控制器四部分组成。开关磁阻电机本体起关键作用，其主要由双凸极的定子和转子组成，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能将电能转换成机械能。</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892800" y="1979295"/>
            <a:ext cx="4436110" cy="3406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16000" y="3195320"/>
            <a:ext cx="4368165"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开关磁阻电机的定子是由硅钢片叠压而成的，其内部有凸出的定子凸极，</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定子凸极也由硅钢片叠压而成。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5853430" y="2014855"/>
            <a:ext cx="4871720" cy="30575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69340" y="3195320"/>
            <a:ext cx="4261485"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开关磁阻电机的转子也由普通的硅钢片叠压而成，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转子外周有转子凸极。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563235" y="2175510"/>
            <a:ext cx="4777105" cy="3006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34759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115060" y="2774950"/>
            <a:ext cx="3550920" cy="136969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开关磁阻电机的定子与转子相数不同，有多种不同的搭配，</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如单相、二相、四相及多相等。</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4793615" y="2252980"/>
            <a:ext cx="6170295" cy="27978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2142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其他部分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69340" y="3195320"/>
            <a:ext cx="4261485" cy="18091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开关磁阻电机的其他部分由电机本体的定子、转子以外的其他机械部件（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如机座、转轴、风扇等</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、功率变换器、位置传感器和控制器组成。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171565" y="1314450"/>
            <a:ext cx="128016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功率变换器</a:t>
            </a:r>
            <a:endParaRPr lang="zh-CN" altLang="en-US" sz="16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tretch>
            <a:fillRect/>
          </a:stretch>
        </p:blipFill>
        <p:spPr>
          <a:xfrm>
            <a:off x="6672580" y="1946275"/>
            <a:ext cx="4318635" cy="1910080"/>
          </a:xfrm>
          <a:prstGeom prst="rect">
            <a:avLst/>
          </a:prstGeom>
        </p:spPr>
      </p:pic>
      <p:sp>
        <p:nvSpPr>
          <p:cNvPr id="5" name="矩形 4"/>
          <p:cNvSpPr/>
          <p:nvPr>
            <p:custDataLst>
              <p:tags r:id="rId4"/>
            </p:custDataLst>
          </p:nvPr>
        </p:nvSpPr>
        <p:spPr>
          <a:xfrm>
            <a:off x="6171565" y="4635500"/>
            <a:ext cx="128016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位置传感器</a:t>
            </a:r>
            <a:endParaRPr lang="zh-CN" altLang="en-US" sz="1600" b="1">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5"/>
          <a:stretch>
            <a:fillRect/>
          </a:stretch>
        </p:blipFill>
        <p:spPr>
          <a:xfrm>
            <a:off x="7985125" y="4104005"/>
            <a:ext cx="3191510" cy="194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后驱形式电机驱动系统驱动电机位置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9546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轮边电机后驱动布置形式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393190" y="3431540"/>
            <a:ext cx="4257675" cy="135128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轮边电机后驱动布置形式采用刚性连接，</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以此减少高压电器数量和动力传输线路长度；</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优化后的驱动系统可降低车身高度、提高承载量、提升有效空间。</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033770" y="2389505"/>
            <a:ext cx="4559300" cy="3454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20662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其他部分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7" name="矩形 6"/>
          <p:cNvSpPr/>
          <p:nvPr>
            <p:custDataLst>
              <p:tags r:id="rId2"/>
            </p:custDataLst>
          </p:nvPr>
        </p:nvSpPr>
        <p:spPr>
          <a:xfrm>
            <a:off x="1762760" y="3649980"/>
            <a:ext cx="128016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控制器</a:t>
            </a:r>
            <a:endParaRPr lang="zh-CN" altLang="en-US" sz="1600" b="1">
              <a:latin typeface="微软雅黑" panose="020B0503020204020204" pitchFamily="34" charset="-122"/>
              <a:ea typeface="微软雅黑" panose="020B0503020204020204" pitchFamily="34" charset="-122"/>
            </a:endParaRPr>
          </a:p>
        </p:txBody>
      </p:sp>
      <p:sp>
        <p:nvSpPr>
          <p:cNvPr id="2" name="文本框 1"/>
          <p:cNvSpPr txBox="1"/>
          <p:nvPr/>
        </p:nvSpPr>
        <p:spPr>
          <a:xfrm>
            <a:off x="3254375" y="3493135"/>
            <a:ext cx="7397750" cy="14427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控制器综合传感器检测的电机转子位置、速度和电流等反馈信息以及外部输入的控制指令，</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实现对开关磁阻电机运行状态的控制，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是开关磁阻电机系统的指挥中枢。</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78230" y="3275330"/>
            <a:ext cx="4128770" cy="79438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极开关磁阻电机的定子极线圈绕组如图所示。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2"/>
          <a:stretch>
            <a:fillRect/>
          </a:stretch>
        </p:blipFill>
        <p:spPr>
          <a:xfrm>
            <a:off x="5562600" y="1941195"/>
            <a:ext cx="4743450" cy="36639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6244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6486525" y="2459990"/>
            <a:ext cx="4961890" cy="3108960"/>
          </a:xfrm>
          <a:prstGeom prst="rect">
            <a:avLst/>
          </a:prstGeom>
        </p:spPr>
      </p:pic>
      <p:sp>
        <p:nvSpPr>
          <p:cNvPr id="3" name="文本框 2"/>
          <p:cNvSpPr txBox="1"/>
          <p:nvPr/>
        </p:nvSpPr>
        <p:spPr>
          <a:xfrm>
            <a:off x="1078230" y="3083560"/>
            <a:ext cx="508000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转子逆时针旋转，当定子凸极与转子凸极对齐时，电角度为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内定子凸极磁通最大，而电枢绕组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与电枢绕组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78230" y="4581525"/>
            <a:ext cx="517144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15</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60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内磁通减半，</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内磁通增大近半，</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79195" y="4586605"/>
            <a:ext cx="4866005" cy="0"/>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6244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78230" y="3083560"/>
            <a:ext cx="508000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120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内磁通下降到接近零，电枢绕组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内磁通增至最大，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78230" y="4581525"/>
            <a:ext cx="517144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45</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180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内磁通减半，</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内磁通增大近半。</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79195" y="4586605"/>
            <a:ext cx="4866005" cy="0"/>
          </a:xfrm>
          <a:prstGeom prst="line">
            <a:avLst/>
          </a:prstGeom>
        </p:spPr>
        <p:style>
          <a:lnRef idx="2">
            <a:schemeClr val="accent1"/>
          </a:lnRef>
          <a:fillRef idx="0">
            <a:srgbClr val="FFFFFF"/>
          </a:fillRef>
          <a:effectRef idx="0">
            <a:srgbClr val="FFFFFF"/>
          </a:effectRef>
          <a:fontRef idx="minor">
            <a:schemeClr val="tx1"/>
          </a:fontRef>
        </p:style>
      </p:cxnSp>
      <p:pic>
        <p:nvPicPr>
          <p:cNvPr id="6" name="图片 5"/>
          <p:cNvPicPr>
            <a:picLocks noChangeAspect="1"/>
          </p:cNvPicPr>
          <p:nvPr/>
        </p:nvPicPr>
        <p:blipFill>
          <a:blip r:embed="rId2"/>
          <a:stretch>
            <a:fillRect/>
          </a:stretch>
        </p:blipFill>
        <p:spPr>
          <a:xfrm>
            <a:off x="6151245" y="2459990"/>
            <a:ext cx="5397500" cy="304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6244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78230" y="3083560"/>
            <a:ext cx="508000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60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240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内磁通下降到接近零，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内磁通增至最大。</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078230" y="4581525"/>
            <a:ext cx="517144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75</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300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内磁通增大近半，电枢绕组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内磁通下降近半。</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179195" y="4586605"/>
            <a:ext cx="4866005" cy="0"/>
          </a:xfrm>
          <a:prstGeom prst="line">
            <a:avLst/>
          </a:prstGeom>
        </p:spPr>
        <p:style>
          <a:lnRef idx="2">
            <a:schemeClr val="accent1"/>
          </a:lnRef>
          <a:fillRef idx="0">
            <a:srgbClr val="FFFFFF"/>
          </a:fillRef>
          <a:effectRef idx="0">
            <a:srgbClr val="FFFFFF"/>
          </a:effectRef>
          <a:fontRef idx="minor">
            <a:schemeClr val="tx1"/>
          </a:fontRef>
        </p:style>
      </p:cxnSp>
      <p:pic>
        <p:nvPicPr>
          <p:cNvPr id="2" name="图片 1"/>
          <p:cNvPicPr>
            <a:picLocks noChangeAspect="1"/>
          </p:cNvPicPr>
          <p:nvPr/>
        </p:nvPicPr>
        <p:blipFill>
          <a:blip r:embed="rId2"/>
          <a:stretch>
            <a:fillRect/>
          </a:stretch>
        </p:blipFill>
        <p:spPr>
          <a:xfrm>
            <a:off x="6250305" y="2341245"/>
            <a:ext cx="5121275" cy="3039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68351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6/4</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078230" y="3275330"/>
            <a:ext cx="9643745" cy="191833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当转子旋转到机械角度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90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电角度</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360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内磁通增至最大，电枢绕组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b</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内磁通接近零，电枢绕组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c</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内磁通下降到接近零，此时又旋转至起始点状态，即机械角度与电角度均为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0</a:t>
            </a:r>
            <a:r>
              <a:rPr lang="en-US"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的状态，然后转子继续旋转，</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重复以上的循环。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2672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四、开关磁阻电机基本结构与原理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开关磁阻电机工作原理</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70700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四相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8/6</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极开关磁阻电机工作原理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2"/>
          <a:stretch>
            <a:fillRect/>
          </a:stretch>
        </p:blipFill>
        <p:spPr>
          <a:xfrm>
            <a:off x="5758815" y="2144395"/>
            <a:ext cx="4800600" cy="3418205"/>
          </a:xfrm>
          <a:prstGeom prst="rect">
            <a:avLst/>
          </a:prstGeom>
        </p:spPr>
      </p:pic>
      <p:sp>
        <p:nvSpPr>
          <p:cNvPr id="6" name="文本框 5"/>
          <p:cNvSpPr txBox="1"/>
          <p:nvPr/>
        </p:nvSpPr>
        <p:spPr>
          <a:xfrm>
            <a:off x="1078230" y="3149600"/>
            <a:ext cx="4422140" cy="140716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开关磁阻电机的运行原理遵循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磁阻最小原理</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，即磁通总要沿着磁阻最小的路径闭合，</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所以具有一定形状的铁心在移动到最小磁阻位置时，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必须使自己的主轴线与磁场的轴线重合。</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324485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永磁同步电机优点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14900" y="1149985"/>
            <a:ext cx="6396355" cy="866775"/>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用永磁体取代绕线式同步电机转子中的励磁绕组，以电子换向实现无刷运行，结构简单，</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运行可靠。</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914900" y="1963420"/>
            <a:ext cx="6395720" cy="866775"/>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(2)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永磁同步电机的转速与电源频率间始终保持准确的同步关系，</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控制电源频率就能控制电机的转速。</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4900" y="2787015"/>
            <a:ext cx="6395720" cy="519430"/>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(3)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永磁同步电机具有较硬的机械特性。</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4914900" y="3306445"/>
            <a:ext cx="6395720" cy="911860"/>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sym typeface="+mn-ea"/>
              </a:rPr>
              <a:t>(4)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永磁同步电机转子为永久磁铁无须励磁，因此电机可以在很低的转速下保持同步运行，</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调速范围宽。</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914900" y="4147185"/>
            <a:ext cx="6395720" cy="911860"/>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(5)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永磁同步电机与异步电机相比，不需要无功励磁电流</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因而功率因数高，定子电流和定子功耗小，</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效率高。</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914900" y="5051425"/>
            <a:ext cx="6395720" cy="554355"/>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(6)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体积和质量都减小很多，</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适合应用在许多特殊场合。</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914900" y="5605780"/>
            <a:ext cx="6395720" cy="554355"/>
          </a:xfrm>
          <a:prstGeom prst="rect">
            <a:avLst/>
          </a:prstGeom>
        </p:spPr>
        <p:txBody>
          <a:bodyPr wrap="square">
            <a:noAutofit/>
          </a:bodyPr>
          <a:p>
            <a:pPr indent="0" fontAlgn="auto">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(7) </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结构多样化，</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应用范围广。</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282440" y="1314450"/>
            <a:ext cx="429895" cy="479171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永磁同步电机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324485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永磁同步电机缺点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14900" y="2378075"/>
            <a:ext cx="6470015" cy="86677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由于永磁同步电机转子为永磁体，无法调节，必须通过加定子直轴去磁电流分量来削弱磁场，这会增大定子的电流，</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增加电机的铜耗。</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4914900" y="4147185"/>
            <a:ext cx="3752850" cy="52768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永磁同步电机的磁钢价格较高。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401820" y="2649220"/>
            <a:ext cx="429895" cy="18014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324485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交流异步电机优点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14900" y="165671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质量较小，节省材料</a:t>
            </a:r>
            <a:r>
              <a:rPr 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造价低廉。</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236720" y="1908175"/>
            <a:ext cx="429895" cy="362140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 name="文本框 1"/>
          <p:cNvSpPr txBox="1"/>
          <p:nvPr/>
        </p:nvSpPr>
        <p:spPr>
          <a:xfrm>
            <a:off x="4914900" y="2194560"/>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交流异步电机结构简单，维护容易，</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对使用环境要求低。</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914900" y="273240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运行平稳、可靠，噪声较低，</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使用寿命长。</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914900" y="3270250"/>
            <a:ext cx="6470015" cy="137985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由于交流异步电机转子的转速低于旋转磁场的转速，电机控制器可以开环控制交流异步电机，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在没有转子位置传感器的情况下也能驱动电机平稳工作。</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4900" y="4650105"/>
            <a:ext cx="6470015" cy="100584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(5)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结构多样化</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应用范围广，多用于民用、工业与农业，</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适应能力强。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后驱形式电机驱动系统驱动电机位置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9546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轮毂电机后驱动布置形式</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393190" y="3431540"/>
            <a:ext cx="4257675" cy="135128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轮毂电机后驱动布置形式的轮毂电机直接安装在车轮上。此时，轮毂是电机的转子，</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羊角轴承座是定子。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096000" y="2089785"/>
            <a:ext cx="4476750" cy="3492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交流异步电机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3244850"/>
            <a:ext cx="278765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交流异步电机缺点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914900" y="184340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由于交流异步电机机械特性较软，</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当电机负荷改变时，</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转速波动较大，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不适宜用于负荷多变且转速要求高的工作场合。</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4173855" y="1999615"/>
            <a:ext cx="429895" cy="319087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6" name="文本框 5"/>
          <p:cNvSpPr txBox="1"/>
          <p:nvPr/>
        </p:nvSpPr>
        <p:spPr>
          <a:xfrm>
            <a:off x="4914900" y="2812415"/>
            <a:ext cx="6470015" cy="53784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功率因数滞后，</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轻载功率因数低，</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调速性能稍差。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4914900" y="3350260"/>
            <a:ext cx="6470015" cy="91376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调速较为困难，调速时对控制器要求很高，</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电机控制器造价较高。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14900" y="4284980"/>
            <a:ext cx="6470015" cy="100584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起动电流较大，但起动转矩较小，且峰值转矩较小，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难以满足带负载起动的需要。</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直流电机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876550"/>
            <a:ext cx="234950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直流电机优点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4410075" y="2256790"/>
            <a:ext cx="6927215" cy="138366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起动和调速性能好，</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调速范围广且调速过程平滑。</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具有优良的电磁转矩控制特性，转矩输出比较大，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过载能力强。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控制装置简单，受电磁干扰影响小，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价格低廉。</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3844925" y="2356485"/>
            <a:ext cx="429895" cy="137287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0" name="文本框 9"/>
          <p:cNvSpPr txBox="1"/>
          <p:nvPr/>
        </p:nvSpPr>
        <p:spPr>
          <a:xfrm>
            <a:off x="1149350" y="4801870"/>
            <a:ext cx="2349500"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直流电机缺点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1" name="文本框 10"/>
          <p:cNvSpPr txBox="1"/>
          <p:nvPr/>
        </p:nvSpPr>
        <p:spPr>
          <a:xfrm>
            <a:off x="4410075" y="3860165"/>
            <a:ext cx="6927215" cy="225171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效率较低，</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无法实现高转速运转。</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质量大、体积大，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制造工艺复杂，</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生产成本高。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可靠性低</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有换向器和电刷</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，使用寿命短，</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且维护较为困难。</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会对周围的电器设备带来有害的影响，</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电机的容量越大、转速越高，问题就越严重。</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左大括号 11"/>
          <p:cNvSpPr/>
          <p:nvPr/>
        </p:nvSpPr>
        <p:spPr>
          <a:xfrm>
            <a:off x="3844925" y="3984625"/>
            <a:ext cx="429895" cy="202247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2</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常见电机基本组成与原理</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323469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五、几种电机特点对比</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061210"/>
            <a:ext cx="235331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开关磁阻电机</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78865" y="3896995"/>
            <a:ext cx="1325880" cy="64516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开关磁阻</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电机优点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3211195" y="2360295"/>
            <a:ext cx="3671570" cy="3898265"/>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结构简单，</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成本低。</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功率电路，</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简单可靠。</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各相可以独立工作，</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可靠性高。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起动电流小，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转矩大。</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(5)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适用于频繁起、停及正、反向转换运行。</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损耗小，</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效率高。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(7)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易于回收利用</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(6)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高温运转，</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性能好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左大括号 12"/>
          <p:cNvSpPr/>
          <p:nvPr/>
        </p:nvSpPr>
        <p:spPr>
          <a:xfrm>
            <a:off x="2646045" y="2667000"/>
            <a:ext cx="429895" cy="328422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 name="文本框 1"/>
          <p:cNvSpPr txBox="1"/>
          <p:nvPr/>
        </p:nvSpPr>
        <p:spPr>
          <a:xfrm>
            <a:off x="8702040" y="3108325"/>
            <a:ext cx="3285490" cy="1925320"/>
          </a:xfrm>
          <a:prstGeom prst="rect">
            <a:avLst/>
          </a:prstGeom>
        </p:spPr>
        <p:txBody>
          <a:bodyPr wrap="square">
            <a:no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结转矩有脉动现象。</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振动与噪声大</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控制系统复杂。</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(4)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脉冲电流对供电电源有影响</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左大括号 5"/>
          <p:cNvSpPr/>
          <p:nvPr/>
        </p:nvSpPr>
        <p:spPr>
          <a:xfrm>
            <a:off x="8373110" y="3108325"/>
            <a:ext cx="429895" cy="198691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 name="文本框 6"/>
          <p:cNvSpPr txBox="1"/>
          <p:nvPr/>
        </p:nvSpPr>
        <p:spPr>
          <a:xfrm>
            <a:off x="6911975" y="3723005"/>
            <a:ext cx="1325880" cy="64516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开关磁阻</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电机缺点</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128260" y="2011680"/>
            <a:ext cx="5338445" cy="3286760"/>
          </a:xfrm>
          <a:prstGeom prst="rect">
            <a:avLst/>
          </a:prstGeom>
        </p:spPr>
      </p:pic>
      <p:sp>
        <p:nvSpPr>
          <p:cNvPr id="25" name="文本框 24"/>
          <p:cNvSpPr txBox="1"/>
          <p:nvPr/>
        </p:nvSpPr>
        <p:spPr>
          <a:xfrm>
            <a:off x="1459865" y="2654935"/>
            <a:ext cx="3206115" cy="2168525"/>
          </a:xfrm>
          <a:prstGeom prst="rect">
            <a:avLst/>
          </a:prstGeom>
        </p:spPr>
        <p:txBody>
          <a:bodyPr wrap="square">
            <a:spAutoFit/>
          </a:bodyPr>
          <a:p>
            <a:pPr indent="0" fontAlgn="auto">
              <a:lnSpc>
                <a:spcPct val="1500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2018</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款比亚迪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配置的驱动电机结构简单、体积小、重量轻</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主要由定子、转子、壳体、</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端盖、旋转变压器、温度传感器等组成。</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定子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16000" y="3295015"/>
            <a:ext cx="1959610" cy="189230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定子是驱动电机固定不动的部分，</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其作用是通电形成磁场。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774180" y="194056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定子铁心</a:t>
            </a:r>
            <a:endParaRPr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6774180" y="404114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定子绕组</a:t>
            </a:r>
            <a:endParaRPr lang="zh-CN" altLang="en-US"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880100" y="2017395"/>
            <a:ext cx="429895" cy="315658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3" name="图片 2"/>
          <p:cNvPicPr>
            <a:picLocks noChangeAspect="1"/>
          </p:cNvPicPr>
          <p:nvPr/>
        </p:nvPicPr>
        <p:blipFill>
          <a:blip r:embed="rId4"/>
          <a:srcRect b="11626"/>
          <a:stretch>
            <a:fillRect/>
          </a:stretch>
        </p:blipFill>
        <p:spPr>
          <a:xfrm>
            <a:off x="2976245" y="3458210"/>
            <a:ext cx="2085340" cy="1805305"/>
          </a:xfrm>
          <a:prstGeom prst="rect">
            <a:avLst/>
          </a:prstGeom>
        </p:spPr>
      </p:pic>
      <p:sp>
        <p:nvSpPr>
          <p:cNvPr id="5" name="文本框 4"/>
          <p:cNvSpPr txBox="1"/>
          <p:nvPr/>
        </p:nvSpPr>
        <p:spPr>
          <a:xfrm>
            <a:off x="7728585" y="3850005"/>
            <a:ext cx="3260090" cy="913765"/>
          </a:xfrm>
          <a:prstGeom prst="rect">
            <a:avLst/>
          </a:prstGeom>
        </p:spPr>
        <p:txBody>
          <a:bodyPr wrap="square">
            <a:noAutofit/>
          </a:bodyPr>
          <a:p>
            <a:pPr lvl="1" indent="0" algn="l"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定子绕组是指由多个线圈或者线圈组通过不同的绕制方式构成的对称电路连接回路。</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728585" y="1602105"/>
            <a:ext cx="3260090" cy="1549400"/>
          </a:xfrm>
          <a:prstGeom prst="rect">
            <a:avLst/>
          </a:prstGeom>
        </p:spPr>
        <p:txBody>
          <a:bodyPr wrap="square">
            <a:noAutofit/>
          </a:bodyPr>
          <a:p>
            <a:pPr lvl="1" indent="0" algn="l"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定子铁心是定子中的导磁部</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a:p>
            <a:pPr lvl="1" indent="0" algn="l" fontAlgn="auto">
              <a:lnSpc>
                <a:spcPct val="150000"/>
              </a:lnSpc>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件，</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它由多片硅钢片叠压而成，</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利用过盈配合工艺装配在驱动电机壳体内侧。</a:t>
            </a:r>
            <a:endParaRPr lang="zh-CN" altLang="en-US" sz="160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16000" y="3453130"/>
            <a:ext cx="2066925" cy="18662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驱动电机的转子内嵌在定子的中心位置，</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是驱动电机的旋转部件。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774180" y="148590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转子铁心</a:t>
            </a:r>
            <a:endParaRPr lang="zh-CN" altLang="en-US" sz="1600" b="1">
              <a:latin typeface="微软雅黑" panose="020B0503020204020204" pitchFamily="34" charset="-122"/>
              <a:ea typeface="微软雅黑" panose="020B0503020204020204" pitchFamily="34" charset="-122"/>
            </a:endParaRPr>
          </a:p>
        </p:txBody>
      </p:sp>
      <p:sp>
        <p:nvSpPr>
          <p:cNvPr id="10" name="矩形 9"/>
          <p:cNvSpPr/>
          <p:nvPr>
            <p:custDataLst>
              <p:tags r:id="rId3"/>
            </p:custDataLst>
          </p:nvPr>
        </p:nvSpPr>
        <p:spPr>
          <a:xfrm>
            <a:off x="6774180" y="3453130"/>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永磁体</a:t>
            </a:r>
            <a:endParaRPr lang="zh-CN" altLang="en-US" sz="1600" b="1">
              <a:latin typeface="微软雅黑" panose="020B0503020204020204" pitchFamily="34" charset="-122"/>
              <a:ea typeface="微软雅黑" panose="020B0503020204020204" pitchFamily="34" charset="-122"/>
            </a:endParaRPr>
          </a:p>
        </p:txBody>
      </p:sp>
      <p:sp>
        <p:nvSpPr>
          <p:cNvPr id="13" name="左大括号 12"/>
          <p:cNvSpPr/>
          <p:nvPr/>
        </p:nvSpPr>
        <p:spPr>
          <a:xfrm>
            <a:off x="5880100" y="2017395"/>
            <a:ext cx="429895" cy="386270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2" name="图片 1"/>
          <p:cNvPicPr>
            <a:picLocks noChangeAspect="1"/>
          </p:cNvPicPr>
          <p:nvPr/>
        </p:nvPicPr>
        <p:blipFill>
          <a:blip r:embed="rId4"/>
          <a:stretch>
            <a:fillRect/>
          </a:stretch>
        </p:blipFill>
        <p:spPr>
          <a:xfrm>
            <a:off x="3127375" y="3485515"/>
            <a:ext cx="1934210" cy="1982470"/>
          </a:xfrm>
          <a:prstGeom prst="rect">
            <a:avLst/>
          </a:prstGeom>
        </p:spPr>
      </p:pic>
      <p:pic>
        <p:nvPicPr>
          <p:cNvPr id="8" name="图片 7"/>
          <p:cNvPicPr>
            <a:picLocks noChangeAspect="1"/>
          </p:cNvPicPr>
          <p:nvPr/>
        </p:nvPicPr>
        <p:blipFill>
          <a:blip r:embed="rId5"/>
          <a:stretch>
            <a:fillRect/>
          </a:stretch>
        </p:blipFill>
        <p:spPr>
          <a:xfrm>
            <a:off x="8335645" y="1023620"/>
            <a:ext cx="1905000" cy="1598295"/>
          </a:xfrm>
          <a:prstGeom prst="rect">
            <a:avLst/>
          </a:prstGeom>
        </p:spPr>
      </p:pic>
      <p:pic>
        <p:nvPicPr>
          <p:cNvPr id="9" name="图片 8"/>
          <p:cNvPicPr>
            <a:picLocks noChangeAspect="1"/>
          </p:cNvPicPr>
          <p:nvPr/>
        </p:nvPicPr>
        <p:blipFill>
          <a:blip r:embed="rId6"/>
          <a:stretch>
            <a:fillRect/>
          </a:stretch>
        </p:blipFill>
        <p:spPr>
          <a:xfrm>
            <a:off x="8335645" y="2932430"/>
            <a:ext cx="1903730" cy="1589405"/>
          </a:xfrm>
          <a:prstGeom prst="rect">
            <a:avLst/>
          </a:prstGeom>
        </p:spPr>
      </p:pic>
      <p:sp>
        <p:nvSpPr>
          <p:cNvPr id="14" name="矩形 13"/>
          <p:cNvSpPr/>
          <p:nvPr>
            <p:custDataLst>
              <p:tags r:id="rId7"/>
            </p:custDataLst>
          </p:nvPr>
        </p:nvSpPr>
        <p:spPr>
          <a:xfrm>
            <a:off x="6774180" y="5255895"/>
            <a:ext cx="1097280" cy="5314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1600" b="1">
                <a:latin typeface="微软雅黑" panose="020B0503020204020204" pitchFamily="34" charset="-122"/>
                <a:ea typeface="微软雅黑" panose="020B0503020204020204" pitchFamily="34" charset="-122"/>
              </a:rPr>
              <a:t>转轴</a:t>
            </a:r>
            <a:endParaRPr lang="zh-CN" altLang="en-US" sz="1600" b="1">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8"/>
          <a:stretch>
            <a:fillRect/>
          </a:stretch>
        </p:blipFill>
        <p:spPr>
          <a:xfrm>
            <a:off x="8335645" y="4832350"/>
            <a:ext cx="2418715" cy="12846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壳体</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88390" y="3295015"/>
            <a:ext cx="4180840" cy="18662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驱动电机的壳体是固定定子和转子的支架，主要用于支撑驱动电机转子和定子，并防止灰尘进入驱动电机内部，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保护转子和定子的铁心、绕组等部件。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2"/>
          <a:stretch>
            <a:fillRect/>
          </a:stretch>
        </p:blipFill>
        <p:spPr>
          <a:xfrm>
            <a:off x="6134100" y="1522730"/>
            <a:ext cx="4682490" cy="36760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端盖</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88390" y="3294380"/>
            <a:ext cx="4180840" cy="18662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驱动电机端盖为驱动电机的后端盖，从结构板上来说是驱动电机壳体的一部分，</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主要用于密封和防护驱动电机的定子和转子，也用于支撑驱动电机转子总成。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325235" y="1363345"/>
            <a:ext cx="3476625" cy="3797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旋转变压器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88390" y="3294380"/>
            <a:ext cx="4180840" cy="18662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旋转变压器又称旋变传感器，是一种能转动的检测装置，主要用于检测驱动电机转子位置和转速，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并将检测信号送给电机控制器。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6340475" y="1556385"/>
            <a:ext cx="3435350" cy="37522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温度传感器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1088390" y="3294380"/>
            <a:ext cx="4180840" cy="186626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驱动电机上的温度传感器有两个，一个是为检测驱动电机冷却液温度的冷却液温度传感器，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一个是检测驱动电机定子绕组温度的定子绕组温度传感器。</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5983605" y="2008505"/>
            <a:ext cx="4914900" cy="3152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400425" y="3928110"/>
            <a:ext cx="5107940" cy="2431415"/>
          </a:xfrm>
          <a:prstGeom prst="rect">
            <a:avLst/>
          </a:prstGeom>
        </p:spPr>
      </p:pic>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四驱形式电机驱动系统驱动电机位置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5863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双电机驱动系统驱动电机位置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393190" y="2954655"/>
            <a:ext cx="9923145" cy="135128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双电机驱动系统有两套完整的电机驱动系统，</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且这两套电机驱动系统是分布布置的。一般情况下，两套电机驱动系统分别布置在前桥和后桥的中部，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分别用来驱动前轮和后轮。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18909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一、典型永磁同步驱动电机结构</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410146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典型永磁同步驱动电机结构特点</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116965" y="2625725"/>
            <a:ext cx="4180840" cy="22047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比亚迪</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E5</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采用的永磁同步驱动电机为交流无刷永磁同步电机</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其主要由转子、定子、壳体、后端盖。</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以及检测驱动电机转速、温度的旋转变压器和温度传感器等组成。</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5857875" y="1869440"/>
            <a:ext cx="5050790" cy="2806065"/>
          </a:xfrm>
          <a:prstGeom prst="rect">
            <a:avLst/>
          </a:prstGeom>
          <a:noFill/>
          <a:ln w="635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文本框 2"/>
          <p:cNvSpPr txBox="1"/>
          <p:nvPr/>
        </p:nvSpPr>
        <p:spPr>
          <a:xfrm>
            <a:off x="6089015" y="2138045"/>
            <a:ext cx="4635500" cy="220472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这种结构的永磁转子上，永磁体嵌装在转子铁心内部，</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铁心内开有安装永磁体的槽。其使用转子上的永磁体产生气隙磁场，而不是用励磁绕组产生气隙磁场，所以结构简单，</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损耗小</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效率高。</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4523105"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二、典型永磁同步驱动电机工作原理</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文本框 5"/>
          <p:cNvSpPr txBox="1"/>
          <p:nvPr/>
        </p:nvSpPr>
        <p:spPr>
          <a:xfrm>
            <a:off x="1116965" y="2625725"/>
            <a:ext cx="4180840" cy="268859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驱动电机具体的驱动过程为：电机控制器输出的三相交流电供给驱动电机的定子绕组，驱动电机内部的</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U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V</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相和</a:t>
            </a: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 W</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相中两相依次导通后，就会依次在驱动电机定子中的相应绕组产生磁场</a:t>
            </a:r>
            <a:r>
              <a:rPr 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断开之后再消失。</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149350" y="2125345"/>
            <a:ext cx="397827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驱动原理</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p:nvPicPr>
        <p:blipFill>
          <a:blip r:embed="rId2"/>
          <a:stretch>
            <a:fillRect/>
          </a:stretch>
        </p:blipFill>
        <p:spPr>
          <a:xfrm>
            <a:off x="6150610" y="1576705"/>
            <a:ext cx="3886200" cy="38639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65303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基本检查</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1149350" y="2827020"/>
            <a:ext cx="9940290" cy="368300"/>
          </a:xfrm>
          <a:prstGeom prst="rect">
            <a:avLst/>
          </a:prstGeom>
          <a:solidFill>
            <a:srgbClr val="8AEEBE">
              <a:alpha val="51000"/>
            </a:srgbClr>
          </a:solidFill>
        </p:spPr>
        <p:txBody>
          <a:bodyPr wrap="square" rtlCol="0" anchor="t">
            <a:spAutoFit/>
          </a:bodyPr>
          <a:p>
            <a:pPr algn="l"/>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目视检查驱动电机表面有无锈蚀、碰伤、划痕，涂覆层是否剥落，</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紧固件连接是否牢固。</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1149350" y="3429000"/>
            <a:ext cx="9940290" cy="368300"/>
          </a:xfrm>
          <a:prstGeom prst="rect">
            <a:avLst/>
          </a:prstGeom>
          <a:solidFill>
            <a:srgbClr val="8AEEBE">
              <a:alpha val="51000"/>
            </a:srgbClr>
          </a:solidFill>
        </p:spPr>
        <p:txBody>
          <a:bodyPr wrap="square" rtlCol="0" anchor="t">
            <a:spAutoFit/>
          </a:bodyPr>
          <a:p>
            <a:pPr algn="l"/>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目视检查旋转变压器插接器及温度传感器插接器有无破损，</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针脚有无弯曲变形。</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1149350" y="4077335"/>
            <a:ext cx="9940290" cy="368300"/>
          </a:xfrm>
          <a:prstGeom prst="rect">
            <a:avLst/>
          </a:prstGeom>
          <a:solidFill>
            <a:srgbClr val="8AEEBE">
              <a:alpha val="51000"/>
            </a:srgbClr>
          </a:solidFill>
        </p:spPr>
        <p:txBody>
          <a:bodyPr wrap="square" rtlCol="0" anchor="t">
            <a:spAutoFit/>
          </a:bodyPr>
          <a:p>
            <a:pPr algn="l"/>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目视检查驱动电机进出水管有无锈蚀、碰伤、变形等异常现象。</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149350" y="4725670"/>
            <a:ext cx="9940290" cy="732155"/>
          </a:xfrm>
          <a:prstGeom prst="rect">
            <a:avLst/>
          </a:prstGeom>
          <a:solidFill>
            <a:srgbClr val="8AEEBE">
              <a:alpha val="51000"/>
            </a:srgbClr>
          </a:solidFill>
        </p:spPr>
        <p:txBody>
          <a:bodyPr wrap="square" rtlCol="0" anchor="t">
            <a:spAutoFit/>
          </a:bodyPr>
          <a:p>
            <a:pPr indent="0" algn="l" fontAlgn="auto">
              <a:lnSpc>
                <a:spcPts val="25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转动翻转台架，</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目视查找驱动电机总成标识上的工作电压、最大功率、最高转速、防护等级、绝</a:t>
            </a: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endParaRPr>
          </a:p>
          <a:p>
            <a:pPr indent="0" algn="l" fontAlgn="auto">
              <a:lnSpc>
                <a:spcPts val="25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  </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缘等级、型号、最大转矩等信息。</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65303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357822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就车检测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48715" y="2613025"/>
            <a:ext cx="10534015" cy="450215"/>
          </a:xfrm>
          <a:prstGeom prst="rect">
            <a:avLst/>
          </a:prstGeom>
          <a:noFill/>
        </p:spPr>
        <p:txBody>
          <a:bodyPr wrap="square" rtlCol="0" anchor="t">
            <a:spAutoFit/>
          </a:bodyPr>
          <a:p>
            <a:pPr indent="0" algn="l" fontAlgn="auto">
              <a:lnSpc>
                <a:spcPts val="28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驱动电机就车检测前先安装车内防护三件套，拉起前机舱盖手柄，打开前机舱盖，安装车外防护三件套。</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9" name="文本框 8"/>
          <p:cNvSpPr txBox="1"/>
          <p:nvPr/>
        </p:nvSpPr>
        <p:spPr>
          <a:xfrm>
            <a:off x="1250950" y="3429000"/>
            <a:ext cx="2360295" cy="368300"/>
          </a:xfrm>
          <a:prstGeom prst="rect">
            <a:avLst/>
          </a:prstGeom>
          <a:solidFill>
            <a:srgbClr val="8AEEBE">
              <a:alpha val="51000"/>
            </a:srgbClr>
          </a:solidFill>
        </p:spPr>
        <p:txBody>
          <a:bodyPr wrap="square" rtlCol="0" anchor="t">
            <a:sp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1</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、诊断仪检测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4" name="文本框 13"/>
          <p:cNvSpPr txBox="1"/>
          <p:nvPr/>
        </p:nvSpPr>
        <p:spPr>
          <a:xfrm>
            <a:off x="1250950" y="4427220"/>
            <a:ext cx="2360295" cy="368300"/>
          </a:xfrm>
          <a:prstGeom prst="rect">
            <a:avLst/>
          </a:prstGeom>
          <a:solidFill>
            <a:srgbClr val="8AEEBE">
              <a:alpha val="51000"/>
            </a:srgbClr>
          </a:solidFill>
        </p:spPr>
        <p:txBody>
          <a:bodyPr wrap="square" rtlCol="0" anchor="t">
            <a:spAutoFit/>
          </a:bodyPr>
          <a:p>
            <a:pPr algn="ctr"/>
            <a:r>
              <a:rPr lang="en-US" altLang="zh-CN">
                <a:solidFill>
                  <a:schemeClr val="tx1">
                    <a:lumMod val="85000"/>
                    <a:lumOff val="15000"/>
                  </a:schemeClr>
                </a:solidFill>
                <a:latin typeface="微软雅黑" panose="020B0503020204020204" pitchFamily="34" charset="-122"/>
                <a:ea typeface="微软雅黑" panose="020B0503020204020204" pitchFamily="34" charset="-122"/>
                <a:sym typeface="+mn-ea"/>
              </a:rPr>
              <a:t>2</a:t>
            </a: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、传感器检测</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6" name="文本框 15"/>
          <p:cNvSpPr txBox="1"/>
          <p:nvPr/>
        </p:nvSpPr>
        <p:spPr>
          <a:xfrm>
            <a:off x="4666615" y="3877945"/>
            <a:ext cx="3671570" cy="1466215"/>
          </a:xfrm>
          <a:prstGeom prst="rect">
            <a:avLst/>
          </a:prstGeom>
        </p:spPr>
        <p:txBody>
          <a:bodyPr wrap="square">
            <a:noAutofit/>
          </a:bodyPr>
          <a:p>
            <a:pPr indent="0" fontAlgn="auto">
              <a:lnSpc>
                <a:spcPts val="35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安装景格智能考训盒</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ts val="35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温度传感器和旋转变压器检测</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a:p>
            <a:pPr indent="0" fontAlgn="auto">
              <a:lnSpc>
                <a:spcPts val="3500"/>
              </a:lnSpc>
            </a:pPr>
            <a:r>
              <a:rPr lang="en-US" altLang="zh-CN">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拆卸景格智能考训盒。</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左大括号 16"/>
          <p:cNvSpPr/>
          <p:nvPr/>
        </p:nvSpPr>
        <p:spPr>
          <a:xfrm>
            <a:off x="4073525" y="3930015"/>
            <a:ext cx="429895" cy="141414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flipV="1">
            <a:off x="5127543" y="709025"/>
            <a:ext cx="7063740" cy="3810"/>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475107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3</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典型驱动电机结构与检修</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65303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三、驱动电机检修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1088390" y="2138045"/>
            <a:ext cx="2243455"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解体检测</a:t>
            </a:r>
            <a:endParaRPr lang="zh-CN" altLang="en-US" sz="2000" b="1">
              <a:solidFill>
                <a:schemeClr val="accent1"/>
              </a:solidFill>
              <a:latin typeface="微软雅黑" panose="020B0503020204020204" pitchFamily="34" charset="-122"/>
              <a:ea typeface="微软雅黑" panose="020B0503020204020204" pitchFamily="34" charset="-122"/>
            </a:endParaRPr>
          </a:p>
        </p:txBody>
      </p:sp>
      <p:grpSp>
        <p:nvGrpSpPr>
          <p:cNvPr id="7" name="Группа 11"/>
          <p:cNvGrpSpPr/>
          <p:nvPr>
            <p:custDataLst>
              <p:tags r:id="rId2"/>
            </p:custDataLst>
          </p:nvPr>
        </p:nvGrpSpPr>
        <p:grpSpPr>
          <a:xfrm rot="0">
            <a:off x="2618406" y="1988185"/>
            <a:ext cx="2012014" cy="3688715"/>
            <a:chOff x="8465545" y="4104446"/>
            <a:chExt cx="3486266" cy="6390774"/>
          </a:xfrm>
        </p:grpSpPr>
        <p:sp>
          <p:nvSpPr>
            <p:cNvPr id="8" name="Полилиния 41"/>
            <p:cNvSpPr/>
            <p:nvPr>
              <p:custDataLst>
                <p:tags r:id="rId3"/>
              </p:custDataLst>
            </p:nvPr>
          </p:nvSpPr>
          <p:spPr>
            <a:xfrm rot="2700000">
              <a:off x="6997570" y="6936376"/>
              <a:ext cx="5026819" cy="2090869"/>
            </a:xfrm>
            <a:custGeom>
              <a:avLst/>
              <a:gdLst>
                <a:gd name="connsiteX0" fmla="*/ 0 w 5026819"/>
                <a:gd name="connsiteY0" fmla="*/ 136603 h 2090869"/>
                <a:gd name="connsiteX1" fmla="*/ 40153 w 5026819"/>
                <a:gd name="connsiteY1" fmla="*/ 96450 h 2090869"/>
                <a:gd name="connsiteX2" fmla="*/ 5026819 w 5026819"/>
                <a:gd name="connsiteY2" fmla="*/ 0 h 2090869"/>
                <a:gd name="connsiteX3" fmla="*/ 4874512 w 5026819"/>
                <a:gd name="connsiteY3" fmla="*/ 152307 h 2090869"/>
                <a:gd name="connsiteX4" fmla="*/ 3307119 w 5026819"/>
                <a:gd name="connsiteY4" fmla="*/ 1719700 h 2090869"/>
                <a:gd name="connsiteX5" fmla="*/ 2458870 w 5026819"/>
                <a:gd name="connsiteY5" fmla="*/ 2090389 h 2090869"/>
                <a:gd name="connsiteX6" fmla="*/ 1630072 w 5026819"/>
                <a:gd name="connsiteY6" fmla="*/ 1766675 h 2090869"/>
                <a:gd name="connsiteX7" fmla="*/ 0 w 5026819"/>
                <a:gd name="connsiteY7" fmla="*/ 136603 h 209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6819" h="2090868">
                  <a:moveTo>
                    <a:pt x="0" y="136603"/>
                  </a:moveTo>
                  <a:lnTo>
                    <a:pt x="40153" y="96450"/>
                  </a:lnTo>
                  <a:lnTo>
                    <a:pt x="5026819" y="0"/>
                  </a:lnTo>
                  <a:lnTo>
                    <a:pt x="4874512" y="152307"/>
                  </a:lnTo>
                  <a:cubicBezTo>
                    <a:pt x="3307119" y="1719700"/>
                    <a:pt x="3307119" y="1719700"/>
                    <a:pt x="3307119" y="1719700"/>
                  </a:cubicBezTo>
                  <a:cubicBezTo>
                    <a:pt x="3088249" y="1938570"/>
                    <a:pt x="2786418" y="2081214"/>
                    <a:pt x="2458870" y="2090389"/>
                  </a:cubicBezTo>
                  <a:cubicBezTo>
                    <a:pt x="2131322" y="2099563"/>
                    <a:pt x="1840198" y="1976802"/>
                    <a:pt x="1630072" y="1766675"/>
                  </a:cubicBezTo>
                  <a:cubicBezTo>
                    <a:pt x="0" y="136603"/>
                    <a:pt x="0" y="136603"/>
                    <a:pt x="0" y="136603"/>
                  </a:cubicBezTo>
                  <a:close/>
                </a:path>
              </a:pathLst>
            </a:cu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олилиния 39"/>
            <p:cNvSpPr/>
            <p:nvPr>
              <p:custDataLst>
                <p:tags r:id="rId4"/>
              </p:custDataLst>
            </p:nvPr>
          </p:nvSpPr>
          <p:spPr>
            <a:xfrm rot="2700000">
              <a:off x="8428803" y="5572426"/>
              <a:ext cx="4990988" cy="2055027"/>
            </a:xfrm>
            <a:custGeom>
              <a:avLst/>
              <a:gdLst>
                <a:gd name="connsiteX0" fmla="*/ 0 w 4990988"/>
                <a:gd name="connsiteY0" fmla="*/ 2055027 h 2055027"/>
                <a:gd name="connsiteX1" fmla="*/ 116476 w 4990988"/>
                <a:gd name="connsiteY1" fmla="*/ 1938551 h 2055027"/>
                <a:gd name="connsiteX2" fmla="*/ 1683868 w 4990988"/>
                <a:gd name="connsiteY2" fmla="*/ 371158 h 2055027"/>
                <a:gd name="connsiteX3" fmla="*/ 2532117 w 4990988"/>
                <a:gd name="connsiteY3" fmla="*/ 469 h 2055027"/>
                <a:gd name="connsiteX4" fmla="*/ 3360916 w 4990988"/>
                <a:gd name="connsiteY4" fmla="*/ 324183 h 2055027"/>
                <a:gd name="connsiteX5" fmla="*/ 4990988 w 4990988"/>
                <a:gd name="connsiteY5" fmla="*/ 1954255 h 2055027"/>
                <a:gd name="connsiteX6" fmla="*/ 4986666 w 4990988"/>
                <a:gd name="connsiteY6" fmla="*/ 1958577 h 2055027"/>
                <a:gd name="connsiteX7" fmla="*/ 0 w 4990988"/>
                <a:gd name="connsiteY7" fmla="*/ 2055027 h 205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0988" h="2055027">
                  <a:moveTo>
                    <a:pt x="0" y="2055027"/>
                  </a:moveTo>
                  <a:lnTo>
                    <a:pt x="116476" y="1938551"/>
                  </a:lnTo>
                  <a:cubicBezTo>
                    <a:pt x="1683868" y="371158"/>
                    <a:pt x="1683868" y="371158"/>
                    <a:pt x="1683868" y="371158"/>
                  </a:cubicBezTo>
                  <a:cubicBezTo>
                    <a:pt x="1906106" y="148921"/>
                    <a:pt x="2204569" y="9644"/>
                    <a:pt x="2532117" y="469"/>
                  </a:cubicBezTo>
                  <a:cubicBezTo>
                    <a:pt x="2859666" y="-8706"/>
                    <a:pt x="3153973" y="117240"/>
                    <a:pt x="3360916" y="324183"/>
                  </a:cubicBezTo>
                  <a:lnTo>
                    <a:pt x="4990988" y="1954255"/>
                  </a:lnTo>
                  <a:lnTo>
                    <a:pt x="4986666" y="1958577"/>
                  </a:lnTo>
                  <a:lnTo>
                    <a:pt x="0" y="205502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Прямоугольник 20"/>
            <p:cNvSpPr/>
            <p:nvPr>
              <p:custDataLst>
                <p:tags r:id="rId5"/>
              </p:custDataLst>
            </p:nvPr>
          </p:nvSpPr>
          <p:spPr>
            <a:xfrm>
              <a:off x="8494731" y="6229937"/>
              <a:ext cx="3343751" cy="2237706"/>
            </a:xfrm>
            <a:prstGeom prst="rect">
              <a:avLst/>
            </a:prstGeom>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驱动电机</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三相绕组</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监测</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p:txBody>
        </p:sp>
      </p:grpSp>
      <p:grpSp>
        <p:nvGrpSpPr>
          <p:cNvPr id="10" name="Группа 5"/>
          <p:cNvGrpSpPr/>
          <p:nvPr>
            <p:custDataLst>
              <p:tags r:id="rId6"/>
            </p:custDataLst>
          </p:nvPr>
        </p:nvGrpSpPr>
        <p:grpSpPr>
          <a:xfrm rot="0">
            <a:off x="4225925" y="2773680"/>
            <a:ext cx="3781425" cy="2034540"/>
            <a:chOff x="11206647" y="5575500"/>
            <a:chExt cx="6422221" cy="3454819"/>
          </a:xfrm>
        </p:grpSpPr>
        <p:sp>
          <p:nvSpPr>
            <p:cNvPr id="11" name="Полилиния 43"/>
            <p:cNvSpPr/>
            <p:nvPr>
              <p:custDataLst>
                <p:tags r:id="rId7"/>
              </p:custDataLst>
            </p:nvPr>
          </p:nvSpPr>
          <p:spPr>
            <a:xfrm rot="18900000" flipH="1">
              <a:off x="12602049" y="6939450"/>
              <a:ext cx="5026819" cy="2090869"/>
            </a:xfrm>
            <a:custGeom>
              <a:avLst/>
              <a:gdLst>
                <a:gd name="connsiteX0" fmla="*/ 0 w 5026819"/>
                <a:gd name="connsiteY0" fmla="*/ 136603 h 2090869"/>
                <a:gd name="connsiteX1" fmla="*/ 40153 w 5026819"/>
                <a:gd name="connsiteY1" fmla="*/ 96450 h 2090869"/>
                <a:gd name="connsiteX2" fmla="*/ 5026819 w 5026819"/>
                <a:gd name="connsiteY2" fmla="*/ 0 h 2090869"/>
                <a:gd name="connsiteX3" fmla="*/ 4874512 w 5026819"/>
                <a:gd name="connsiteY3" fmla="*/ 152307 h 2090869"/>
                <a:gd name="connsiteX4" fmla="*/ 3307119 w 5026819"/>
                <a:gd name="connsiteY4" fmla="*/ 1719700 h 2090869"/>
                <a:gd name="connsiteX5" fmla="*/ 2458870 w 5026819"/>
                <a:gd name="connsiteY5" fmla="*/ 2090389 h 2090869"/>
                <a:gd name="connsiteX6" fmla="*/ 1630072 w 5026819"/>
                <a:gd name="connsiteY6" fmla="*/ 1766675 h 2090869"/>
                <a:gd name="connsiteX7" fmla="*/ 0 w 5026819"/>
                <a:gd name="connsiteY7" fmla="*/ 136603 h 209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6819" h="2090868">
                  <a:moveTo>
                    <a:pt x="0" y="136603"/>
                  </a:moveTo>
                  <a:lnTo>
                    <a:pt x="40153" y="96450"/>
                  </a:lnTo>
                  <a:lnTo>
                    <a:pt x="5026819" y="0"/>
                  </a:lnTo>
                  <a:lnTo>
                    <a:pt x="4874512" y="152307"/>
                  </a:lnTo>
                  <a:cubicBezTo>
                    <a:pt x="3307119" y="1719700"/>
                    <a:pt x="3307119" y="1719700"/>
                    <a:pt x="3307119" y="1719700"/>
                  </a:cubicBezTo>
                  <a:cubicBezTo>
                    <a:pt x="3088249" y="1938570"/>
                    <a:pt x="2786418" y="2081214"/>
                    <a:pt x="2458870" y="2090389"/>
                  </a:cubicBezTo>
                  <a:cubicBezTo>
                    <a:pt x="2131322" y="2099563"/>
                    <a:pt x="1840198" y="1976802"/>
                    <a:pt x="1630072" y="1766675"/>
                  </a:cubicBezTo>
                  <a:cubicBezTo>
                    <a:pt x="0" y="136603"/>
                    <a:pt x="0" y="136603"/>
                    <a:pt x="0" y="136603"/>
                  </a:cubicBezTo>
                  <a:close/>
                </a:path>
              </a:pathLst>
            </a:cu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олилиния 44"/>
            <p:cNvSpPr/>
            <p:nvPr>
              <p:custDataLst>
                <p:tags r:id="rId8"/>
              </p:custDataLst>
            </p:nvPr>
          </p:nvSpPr>
          <p:spPr>
            <a:xfrm rot="18900000" flipH="1">
              <a:off x="11206647" y="5575500"/>
              <a:ext cx="4990988" cy="2055027"/>
            </a:xfrm>
            <a:custGeom>
              <a:avLst/>
              <a:gdLst>
                <a:gd name="connsiteX0" fmla="*/ 0 w 4990988"/>
                <a:gd name="connsiteY0" fmla="*/ 2055027 h 2055027"/>
                <a:gd name="connsiteX1" fmla="*/ 116476 w 4990988"/>
                <a:gd name="connsiteY1" fmla="*/ 1938551 h 2055027"/>
                <a:gd name="connsiteX2" fmla="*/ 1683868 w 4990988"/>
                <a:gd name="connsiteY2" fmla="*/ 371158 h 2055027"/>
                <a:gd name="connsiteX3" fmla="*/ 2532117 w 4990988"/>
                <a:gd name="connsiteY3" fmla="*/ 469 h 2055027"/>
                <a:gd name="connsiteX4" fmla="*/ 3360916 w 4990988"/>
                <a:gd name="connsiteY4" fmla="*/ 324183 h 2055027"/>
                <a:gd name="connsiteX5" fmla="*/ 4990988 w 4990988"/>
                <a:gd name="connsiteY5" fmla="*/ 1954255 h 2055027"/>
                <a:gd name="connsiteX6" fmla="*/ 4986666 w 4990988"/>
                <a:gd name="connsiteY6" fmla="*/ 1958577 h 2055027"/>
                <a:gd name="connsiteX7" fmla="*/ 0 w 4990988"/>
                <a:gd name="connsiteY7" fmla="*/ 2055027 h 205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0988" h="2055027">
                  <a:moveTo>
                    <a:pt x="0" y="2055027"/>
                  </a:moveTo>
                  <a:lnTo>
                    <a:pt x="116476" y="1938551"/>
                  </a:lnTo>
                  <a:cubicBezTo>
                    <a:pt x="1683868" y="371158"/>
                    <a:pt x="1683868" y="371158"/>
                    <a:pt x="1683868" y="371158"/>
                  </a:cubicBezTo>
                  <a:cubicBezTo>
                    <a:pt x="1906106" y="148921"/>
                    <a:pt x="2204569" y="9644"/>
                    <a:pt x="2532117" y="469"/>
                  </a:cubicBezTo>
                  <a:cubicBezTo>
                    <a:pt x="2859666" y="-8706"/>
                    <a:pt x="3153973" y="117240"/>
                    <a:pt x="3360916" y="324183"/>
                  </a:cubicBezTo>
                  <a:lnTo>
                    <a:pt x="4990988" y="1954255"/>
                  </a:lnTo>
                  <a:lnTo>
                    <a:pt x="4986666" y="1958577"/>
                  </a:lnTo>
                  <a:lnTo>
                    <a:pt x="0" y="205502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9" name="文本框 28"/>
          <p:cNvSpPr txBox="1"/>
          <p:nvPr/>
        </p:nvSpPr>
        <p:spPr>
          <a:xfrm>
            <a:off x="5649595" y="3206115"/>
            <a:ext cx="1219835" cy="953135"/>
          </a:xfrm>
          <a:prstGeom prst="rect">
            <a:avLst/>
          </a:prstGeom>
          <a:noFill/>
        </p:spPr>
        <p:txBody>
          <a:bodyPr wrap="square" rtlCol="0" anchor="t">
            <a:spAutoFit/>
          </a:bodyPr>
          <a:p>
            <a:pPr algn="l">
              <a:defRPr/>
            </a:pPr>
            <a:r>
              <a:rPr lang="zh-CN" altLang="en-US" sz="28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绝缘</a:t>
            </a:r>
            <a:endParaRPr lang="zh-CN" altLang="en-US" sz="28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l">
              <a:defRPr/>
            </a:pPr>
            <a:r>
              <a:rPr lang="zh-CN" altLang="en-US" sz="28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检测</a:t>
            </a:r>
            <a:endParaRPr lang="zh-CN" altLang="en-US" sz="28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 name="Группа 11"/>
          <p:cNvGrpSpPr/>
          <p:nvPr>
            <p:custDataLst>
              <p:tags r:id="rId9"/>
            </p:custDataLst>
          </p:nvPr>
        </p:nvGrpSpPr>
        <p:grpSpPr>
          <a:xfrm rot="0">
            <a:off x="7640621" y="1988185"/>
            <a:ext cx="2012014" cy="3688715"/>
            <a:chOff x="8465545" y="4104446"/>
            <a:chExt cx="3486266" cy="6390774"/>
          </a:xfrm>
        </p:grpSpPr>
        <p:sp>
          <p:nvSpPr>
            <p:cNvPr id="48" name="Полилиния 41"/>
            <p:cNvSpPr/>
            <p:nvPr>
              <p:custDataLst>
                <p:tags r:id="rId10"/>
              </p:custDataLst>
            </p:nvPr>
          </p:nvSpPr>
          <p:spPr>
            <a:xfrm rot="2700000">
              <a:off x="6997570" y="6936376"/>
              <a:ext cx="5026819" cy="2090869"/>
            </a:xfrm>
            <a:custGeom>
              <a:avLst/>
              <a:gdLst>
                <a:gd name="connsiteX0" fmla="*/ 0 w 5026819"/>
                <a:gd name="connsiteY0" fmla="*/ 136603 h 2090869"/>
                <a:gd name="connsiteX1" fmla="*/ 40153 w 5026819"/>
                <a:gd name="connsiteY1" fmla="*/ 96450 h 2090869"/>
                <a:gd name="connsiteX2" fmla="*/ 5026819 w 5026819"/>
                <a:gd name="connsiteY2" fmla="*/ 0 h 2090869"/>
                <a:gd name="connsiteX3" fmla="*/ 4874512 w 5026819"/>
                <a:gd name="connsiteY3" fmla="*/ 152307 h 2090869"/>
                <a:gd name="connsiteX4" fmla="*/ 3307119 w 5026819"/>
                <a:gd name="connsiteY4" fmla="*/ 1719700 h 2090869"/>
                <a:gd name="connsiteX5" fmla="*/ 2458870 w 5026819"/>
                <a:gd name="connsiteY5" fmla="*/ 2090389 h 2090869"/>
                <a:gd name="connsiteX6" fmla="*/ 1630072 w 5026819"/>
                <a:gd name="connsiteY6" fmla="*/ 1766675 h 2090869"/>
                <a:gd name="connsiteX7" fmla="*/ 0 w 5026819"/>
                <a:gd name="connsiteY7" fmla="*/ 136603 h 209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26819" h="2090868">
                  <a:moveTo>
                    <a:pt x="0" y="136603"/>
                  </a:moveTo>
                  <a:lnTo>
                    <a:pt x="40153" y="96450"/>
                  </a:lnTo>
                  <a:lnTo>
                    <a:pt x="5026819" y="0"/>
                  </a:lnTo>
                  <a:lnTo>
                    <a:pt x="4874512" y="152307"/>
                  </a:lnTo>
                  <a:cubicBezTo>
                    <a:pt x="3307119" y="1719700"/>
                    <a:pt x="3307119" y="1719700"/>
                    <a:pt x="3307119" y="1719700"/>
                  </a:cubicBezTo>
                  <a:cubicBezTo>
                    <a:pt x="3088249" y="1938570"/>
                    <a:pt x="2786418" y="2081214"/>
                    <a:pt x="2458870" y="2090389"/>
                  </a:cubicBezTo>
                  <a:cubicBezTo>
                    <a:pt x="2131322" y="2099563"/>
                    <a:pt x="1840198" y="1976802"/>
                    <a:pt x="1630072" y="1766675"/>
                  </a:cubicBezTo>
                  <a:cubicBezTo>
                    <a:pt x="0" y="136603"/>
                    <a:pt x="0" y="136603"/>
                    <a:pt x="0" y="136603"/>
                  </a:cubicBezTo>
                  <a:close/>
                </a:path>
              </a:pathLst>
            </a:custGeom>
            <a:gradFill>
              <a:gsLst>
                <a:gs pos="500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Полилиния 39"/>
            <p:cNvSpPr/>
            <p:nvPr>
              <p:custDataLst>
                <p:tags r:id="rId11"/>
              </p:custDataLst>
            </p:nvPr>
          </p:nvSpPr>
          <p:spPr>
            <a:xfrm rot="2700000">
              <a:off x="8428803" y="5572426"/>
              <a:ext cx="4990988" cy="2055027"/>
            </a:xfrm>
            <a:custGeom>
              <a:avLst/>
              <a:gdLst>
                <a:gd name="connsiteX0" fmla="*/ 0 w 4990988"/>
                <a:gd name="connsiteY0" fmla="*/ 2055027 h 2055027"/>
                <a:gd name="connsiteX1" fmla="*/ 116476 w 4990988"/>
                <a:gd name="connsiteY1" fmla="*/ 1938551 h 2055027"/>
                <a:gd name="connsiteX2" fmla="*/ 1683868 w 4990988"/>
                <a:gd name="connsiteY2" fmla="*/ 371158 h 2055027"/>
                <a:gd name="connsiteX3" fmla="*/ 2532117 w 4990988"/>
                <a:gd name="connsiteY3" fmla="*/ 469 h 2055027"/>
                <a:gd name="connsiteX4" fmla="*/ 3360916 w 4990988"/>
                <a:gd name="connsiteY4" fmla="*/ 324183 h 2055027"/>
                <a:gd name="connsiteX5" fmla="*/ 4990988 w 4990988"/>
                <a:gd name="connsiteY5" fmla="*/ 1954255 h 2055027"/>
                <a:gd name="connsiteX6" fmla="*/ 4986666 w 4990988"/>
                <a:gd name="connsiteY6" fmla="*/ 1958577 h 2055027"/>
                <a:gd name="connsiteX7" fmla="*/ 0 w 4990988"/>
                <a:gd name="connsiteY7" fmla="*/ 2055027 h 2055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90988" h="2055027">
                  <a:moveTo>
                    <a:pt x="0" y="2055027"/>
                  </a:moveTo>
                  <a:lnTo>
                    <a:pt x="116476" y="1938551"/>
                  </a:lnTo>
                  <a:cubicBezTo>
                    <a:pt x="1683868" y="371158"/>
                    <a:pt x="1683868" y="371158"/>
                    <a:pt x="1683868" y="371158"/>
                  </a:cubicBezTo>
                  <a:cubicBezTo>
                    <a:pt x="1906106" y="148921"/>
                    <a:pt x="2204569" y="9644"/>
                    <a:pt x="2532117" y="469"/>
                  </a:cubicBezTo>
                  <a:cubicBezTo>
                    <a:pt x="2859666" y="-8706"/>
                    <a:pt x="3153973" y="117240"/>
                    <a:pt x="3360916" y="324183"/>
                  </a:cubicBezTo>
                  <a:lnTo>
                    <a:pt x="4990988" y="1954255"/>
                  </a:lnTo>
                  <a:lnTo>
                    <a:pt x="4986666" y="1958577"/>
                  </a:lnTo>
                  <a:lnTo>
                    <a:pt x="0" y="2055027"/>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ct val="0"/>
                </a:spcBef>
                <a:spcAft>
                  <a:spcPct val="0"/>
                </a:spcAft>
                <a:buClrTx/>
                <a:buSzTx/>
                <a:buFontTx/>
                <a:buNone/>
                <a:defRPr/>
              </a:pPr>
              <a:endParaRPr kumimoji="0" lang="ru-RU" sz="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Прямоугольник 20"/>
            <p:cNvSpPr/>
            <p:nvPr>
              <p:custDataLst>
                <p:tags r:id="rId12"/>
              </p:custDataLst>
            </p:nvPr>
          </p:nvSpPr>
          <p:spPr>
            <a:xfrm>
              <a:off x="8494731" y="6152927"/>
              <a:ext cx="3343751" cy="2237706"/>
            </a:xfrm>
            <a:prstGeom prst="rect">
              <a:avLst/>
            </a:prstGeom>
          </p:spPr>
          <p:txBody>
            <a:bodyPr wrap="square">
              <a:spAutoFit/>
            </a:bodyPr>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温度</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传感器</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rPr>
                <a:t>检测</a:t>
              </a:r>
              <a:endParaRPr kumimoji="0" lang="zh-CN" altLang="en-US" sz="2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Roboto Medium" charset="0"/>
                <a:sym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6141720" y="2493010"/>
            <a:ext cx="4174490" cy="2836545"/>
          </a:xfrm>
          <a:prstGeom prst="rect">
            <a:avLst/>
          </a:prstGeom>
        </p:spPr>
      </p:pic>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2"/>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四驱形式电机驱动系统驱动电机位置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5863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双电机驱动系统驱动电机位置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407160" y="3010535"/>
            <a:ext cx="4157980" cy="246062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有些双电机驱动系统的电驱动系统，集中布置在前驱动桥或后驱动桥上，靠近驱动轮的内侧</a:t>
            </a:r>
            <a:r>
              <a:rPr lang="zh-CN">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在车辆工作时根据驾驶员操作需求，</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分别驱动车辆两侧的驱动轮，驱动车辆行驶。</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文本框 29"/>
          <p:cNvSpPr txBox="1"/>
          <p:nvPr/>
        </p:nvSpPr>
        <p:spPr>
          <a:xfrm>
            <a:off x="1393190" y="1990725"/>
            <a:ext cx="4839970" cy="398780"/>
          </a:xfrm>
          <a:prstGeom prst="rect">
            <a:avLst/>
          </a:prstGeom>
        </p:spPr>
        <p:txBody>
          <a:bodyPr wrap="square">
            <a:spAutoFit/>
          </a:bodyPr>
          <a:p>
            <a:r>
              <a:rPr lang="zh-CN" altLang="en-US" sz="2000" b="1">
                <a:solidFill>
                  <a:schemeClr val="accent1"/>
                </a:solidFill>
                <a:latin typeface="微软雅黑" panose="020B0503020204020204" pitchFamily="34" charset="-122"/>
                <a:ea typeface="微软雅黑" panose="020B0503020204020204" pitchFamily="34" charset="-122"/>
              </a:rPr>
              <a:t>＞</a:t>
            </a:r>
            <a:r>
              <a:rPr lang="en-US" altLang="zh-CN" sz="2000" b="1">
                <a:solidFill>
                  <a:schemeClr val="accent1"/>
                </a:solidFill>
                <a:latin typeface="微软雅黑" panose="020B0503020204020204" pitchFamily="34" charset="-122"/>
                <a:ea typeface="微软雅黑" panose="020B0503020204020204" pitchFamily="34" charset="-122"/>
              </a:rPr>
              <a:t> </a:t>
            </a:r>
            <a:r>
              <a:rPr lang="zh-CN" altLang="en-US" sz="2000" b="1">
                <a:solidFill>
                  <a:schemeClr val="accent1"/>
                </a:solidFill>
                <a:latin typeface="微软雅黑" panose="020B0503020204020204" pitchFamily="34" charset="-122"/>
                <a:ea typeface="微软雅黑" panose="020B0503020204020204" pitchFamily="34" charset="-122"/>
              </a:rPr>
              <a:t>四驱形式电机驱动系统驱动电机位置</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一、驱动电机位置</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0"/>
          <p:cNvSpPr txBox="1"/>
          <p:nvPr/>
        </p:nvSpPr>
        <p:spPr>
          <a:xfrm>
            <a:off x="1464310" y="2586355"/>
            <a:ext cx="3912235" cy="368300"/>
          </a:xfrm>
          <a:prstGeom prst="rect">
            <a:avLst/>
          </a:prstGeom>
          <a:solidFill>
            <a:srgbClr val="8AEEBE">
              <a:alpha val="51000"/>
            </a:srgbClr>
          </a:solidFill>
        </p:spPr>
        <p:txBody>
          <a:bodyPr wrap="square" rtlCol="0" anchor="t">
            <a:spAutoFit/>
          </a:bodyPr>
          <a:p>
            <a:pPr algn="ctr"/>
            <a:r>
              <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rPr>
              <a:t>三电机驱动系统驱动电机位置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1407160" y="3010535"/>
            <a:ext cx="4157980" cy="2279015"/>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三电机驱动系统一般应用于四驱的车辆，它由三套完整的电驱动总成构成。常见的三电机驱动系统，一套电机驱动系统位于前轴，</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两套电机驱动系统位于后轴，分</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别用于驱动前轮和后轮。</a:t>
            </a:r>
            <a:endParaRPr lang="zh-CN" altLang="en-US">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6045835" y="2442210"/>
            <a:ext cx="4490085" cy="2899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线连接符 7"/>
          <p:cNvCxnSpPr>
            <a:stCxn id="23" idx="3"/>
          </p:cNvCxnSpPr>
          <p:nvPr userDrawn="1"/>
        </p:nvCxnSpPr>
        <p:spPr>
          <a:xfrm>
            <a:off x="4112813" y="712835"/>
            <a:ext cx="8079105" cy="4445"/>
          </a:xfrm>
          <a:prstGeom prst="line">
            <a:avLst/>
          </a:prstGeom>
          <a:ln w="25400">
            <a:solidFill>
              <a:srgbClr val="252729"/>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1"/>
            </p:custDataLst>
          </p:nvPr>
        </p:nvSpPr>
        <p:spPr>
          <a:xfrm>
            <a:off x="376555" y="490220"/>
            <a:ext cx="3736340" cy="445135"/>
          </a:xfrm>
          <a:prstGeom prst="rect">
            <a:avLst/>
          </a:prstGeom>
          <a:noFill/>
        </p:spPr>
        <p:txBody>
          <a:bodyPr wrap="square" rtlCol="0">
            <a:spAutoFit/>
            <a:scene3d>
              <a:camera prst="orthographicFront"/>
              <a:lightRig rig="threePt" dir="t"/>
            </a:scene3d>
            <a:sp3d contourW="12700"/>
          </a:bodyPr>
          <a:p>
            <a:pPr algn="l"/>
            <a:r>
              <a:rPr lang="zh-CN" altLang="en-US"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任务</a:t>
            </a:r>
            <a:r>
              <a:rPr lang="en-US" altLang="zh-CN" sz="23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1</a:t>
            </a:r>
            <a:r>
              <a:rPr lang="en-US" altLang="zh-CN"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驱动电机基本认知</a:t>
            </a:r>
            <a:endParaRPr lang="zh-CN" altLang="en-US" sz="2300"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圆角 6"/>
          <p:cNvSpPr/>
          <p:nvPr/>
        </p:nvSpPr>
        <p:spPr>
          <a:xfrm>
            <a:off x="939165" y="1314450"/>
            <a:ext cx="2705100" cy="431800"/>
          </a:xfrm>
          <a:prstGeom prst="roundRect">
            <a:avLst>
              <a:gd name="adj" fmla="val 50000"/>
            </a:avLst>
          </a:prstGeom>
          <a:gradFill>
            <a:gsLst>
              <a:gs pos="5000">
                <a:schemeClr val="accent1"/>
              </a:gs>
              <a:gs pos="100000">
                <a:schemeClr val="accent2"/>
              </a:gs>
            </a:gsLst>
            <a:lin ang="2700000" scaled="0"/>
          </a:gradFill>
          <a:ln w="12700" cap="flat" cmpd="sng" algn="ctr">
            <a:noFill/>
            <a:prstDash val="solid"/>
            <a:miter lim="800000"/>
          </a:ln>
          <a:effectLst/>
        </p:spPr>
        <p:txBody>
          <a:bodyPr rtlCol="0" anchor="ctr"/>
          <a:p>
            <a:pPr algn="ctr">
              <a:defRPr/>
            </a:pPr>
            <a:r>
              <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二、驱动电机类型</a:t>
            </a:r>
            <a:endParaRPr lang="zh-CN" altLang="en-US" sz="2000" b="1" kern="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文本框 2"/>
          <p:cNvSpPr txBox="1"/>
          <p:nvPr/>
        </p:nvSpPr>
        <p:spPr>
          <a:xfrm>
            <a:off x="1118870" y="2360930"/>
            <a:ext cx="4612640" cy="2409190"/>
          </a:xfrm>
          <a:prstGeom prst="rect">
            <a:avLst/>
          </a:prstGeom>
        </p:spPr>
        <p:txBody>
          <a:bodyPr wrap="square">
            <a:noAutofit/>
          </a:bodyPr>
          <a:p>
            <a:pPr indent="0" fontAlgn="auto">
              <a:lnSpc>
                <a:spcPct val="150000"/>
              </a:lnSpc>
            </a:pP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目前，应用于新能源汽车的驱动电机主要包括</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直流电机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交流电机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和</a:t>
            </a:r>
            <a:r>
              <a:rPr lang="zh-CN" altLang="en-US" b="1">
                <a:solidFill>
                  <a:schemeClr val="tx1">
                    <a:lumMod val="85000"/>
                    <a:lumOff val="15000"/>
                  </a:schemeClr>
                </a:solidFill>
                <a:latin typeface="微软雅黑" panose="020B0503020204020204" pitchFamily="34" charset="-122"/>
                <a:ea typeface="微软雅黑" panose="020B0503020204020204" pitchFamily="34" charset="-122"/>
              </a:rPr>
              <a:t>开关磁阻电机</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三类，其中在目前乘用车、商用车领域应用较为广泛的电机包括直流电机、交流异步（感应）</a:t>
            </a:r>
            <a:r>
              <a:rPr lang="zh-CN" altLang="en-US">
                <a:solidFill>
                  <a:schemeClr val="tx1">
                    <a:lumMod val="85000"/>
                    <a:lumOff val="15000"/>
                  </a:schemeClr>
                </a:solidFill>
                <a:latin typeface="微软雅黑" panose="020B0503020204020204" pitchFamily="34" charset="-122"/>
                <a:ea typeface="微软雅黑" panose="020B0503020204020204" pitchFamily="34" charset="-122"/>
              </a:rPr>
              <a:t>电机、永磁同步电机、开关磁阻电机。</a:t>
            </a:r>
            <a:endParaRPr lang="en-US" altLang="zh-CN">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6233160" y="1594485"/>
            <a:ext cx="4839335" cy="1965960"/>
          </a:xfrm>
          <a:prstGeom prst="rect">
            <a:avLst/>
          </a:prstGeom>
        </p:spPr>
      </p:pic>
      <p:pic>
        <p:nvPicPr>
          <p:cNvPr id="5" name="图片 4"/>
          <p:cNvPicPr>
            <a:picLocks noChangeAspect="1"/>
          </p:cNvPicPr>
          <p:nvPr/>
        </p:nvPicPr>
        <p:blipFill>
          <a:blip r:embed="rId3"/>
          <a:stretch>
            <a:fillRect/>
          </a:stretch>
        </p:blipFill>
        <p:spPr>
          <a:xfrm>
            <a:off x="6292850" y="3851275"/>
            <a:ext cx="4732655" cy="1967230"/>
          </a:xfrm>
          <a:prstGeom prst="rect">
            <a:avLst/>
          </a:prstGeom>
        </p:spPr>
      </p:pic>
      <p:cxnSp>
        <p:nvCxnSpPr>
          <p:cNvPr id="15" name="直接连接符 14"/>
          <p:cNvCxnSpPr/>
          <p:nvPr/>
        </p:nvCxnSpPr>
        <p:spPr>
          <a:xfrm>
            <a:off x="1213603" y="2246911"/>
            <a:ext cx="439293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214238" y="4835171"/>
            <a:ext cx="439293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tags/tag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00.xml><?xml version="1.0" encoding="utf-8"?>
<p:tagLst xmlns:p="http://schemas.openxmlformats.org/presentationml/2006/main">
  <p:tag name="KSO_WM_DIAGRAM_VIRTUALLY_FRAME" val="{&quot;height&quot;:310.4,&quot;left&quot;:66.98842519685039,&quot;top&quot;:117.8,&quot;width&quot;:820.6385039370077}"/>
</p:tagLst>
</file>

<file path=ppt/tags/tag101.xml><?xml version="1.0" encoding="utf-8"?>
<p:tagLst xmlns:p="http://schemas.openxmlformats.org/presentationml/2006/main">
  <p:tag name="KSO_WM_DIAGRAM_VIRTUALLY_FRAME" val="{&quot;height&quot;:310.4,&quot;left&quot;:66.98842519685039,&quot;top&quot;:117.8,&quot;width&quot;:820.6385039370077}"/>
</p:tagLst>
</file>

<file path=ppt/tags/tag102.xml><?xml version="1.0" encoding="utf-8"?>
<p:tagLst xmlns:p="http://schemas.openxmlformats.org/presentationml/2006/main">
  <p:tag name="KSO_WM_DIAGRAM_VIRTUALLY_FRAME" val="{&quot;height&quot;:310.4,&quot;left&quot;:66.98842519685039,&quot;top&quot;:117.8,&quot;width&quot;:820.6385039370077}"/>
</p:tagLst>
</file>

<file path=ppt/tags/tag103.xml><?xml version="1.0" encoding="utf-8"?>
<p:tagLst xmlns:p="http://schemas.openxmlformats.org/presentationml/2006/main">
  <p:tag name="KSO_WM_DIAGRAM_VIRTUALLY_FRAME" val="{&quot;height&quot;:310.4,&quot;left&quot;:66.98842519685039,&quot;top&quot;:117.8,&quot;width&quot;:820.6385039370077}"/>
</p:tagLst>
</file>

<file path=ppt/tags/tag104.xml><?xml version="1.0" encoding="utf-8"?>
<p:tagLst xmlns:p="http://schemas.openxmlformats.org/presentationml/2006/main">
  <p:tag name="AS_NET" val="4.0.30319.42000"/>
  <p:tag name="AS_OS" val="Microsoft Windows NT 6.2.9200.0"/>
  <p:tag name="AS_RELEASE_DATE" val="2024.02.14"/>
  <p:tag name="AS_TITLE" val="Aspose.Slides for .NET 4.0 Client Profile"/>
  <p:tag name="AS_VERSION" val="24.2"/>
  <p:tag name="COMMONDATA" val="eyJoZGlkIjoiYjNkNDYxMmIwNmM5NTY2OTdkODYxNGM2OGY2YmI2OGYifQ=="/>
</p:tagLst>
</file>

<file path=ppt/tags/tag1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4.xml><?xml version="1.0" encoding="utf-8"?>
<p:tagLst xmlns:p="http://schemas.openxmlformats.org/presentationml/2006/main">
  <p:tag name="KSO_WM_DIAGRAM_VIRTUALLY_FRAME" val="{&quot;height&quot;:289.59133858267717,&quot;left&quot;:55.4,&quot;top&quot;:170.55866141732284,&quot;width&quot;:844.5}"/>
</p:tagLst>
</file>

<file path=ppt/tags/tag15.xml><?xml version="1.0" encoding="utf-8"?>
<p:tagLst xmlns:p="http://schemas.openxmlformats.org/presentationml/2006/main">
  <p:tag name="KSO_WM_DIAGRAM_VIRTUALLY_FRAME" val="{&quot;height&quot;:289.59133858267717,&quot;left&quot;:55.4,&quot;top&quot;:170.55866141732284,&quot;width&quot;:844.5}"/>
</p:tagLst>
</file>

<file path=ppt/tags/tag16.xml><?xml version="1.0" encoding="utf-8"?>
<p:tagLst xmlns:p="http://schemas.openxmlformats.org/presentationml/2006/main">
  <p:tag name="KSO_WM_DIAGRAM_VIRTUALLY_FRAME" val="{&quot;height&quot;:289.59133858267717,&quot;left&quot;:55.4,&quot;top&quot;:170.55866141732284,&quot;width&quot;:844.5}"/>
</p:tagLst>
</file>

<file path=ppt/tags/tag17.xml><?xml version="1.0" encoding="utf-8"?>
<p:tagLst xmlns:p="http://schemas.openxmlformats.org/presentationml/2006/main">
  <p:tag name="KSO_WM_DIAGRAM_VIRTUALLY_FRAME" val="{&quot;height&quot;:289.59133858267717,&quot;left&quot;:55.4,&quot;top&quot;:170.55866141732284,&quot;width&quot;:844.5}"/>
</p:tagLst>
</file>

<file path=ppt/tags/tag1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19.xml><?xml version="1.0" encoding="utf-8"?>
<p:tagLst xmlns:p="http://schemas.openxmlformats.org/presentationml/2006/main">
  <p:tag name="KSO_WM_DIAGRAM_VIRTUALLY_FRAME" val="{&quot;height&quot;:289.59133858267717,&quot;left&quot;:55.4,&quot;top&quot;:170.55866141732284,&quot;width&quot;:844.5}"/>
</p:tagLst>
</file>

<file path=ppt/tags/tag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0.xml><?xml version="1.0" encoding="utf-8"?>
<p:tagLst xmlns:p="http://schemas.openxmlformats.org/presentationml/2006/main">
  <p:tag name="KSO_WM_DIAGRAM_VIRTUALLY_FRAME" val="{&quot;height&quot;:289.59133858267717,&quot;left&quot;:55.4,&quot;top&quot;:170.55866141732284,&quot;width&quot;:844.5}"/>
</p:tagLst>
</file>

<file path=ppt/tags/tag21.xml><?xml version="1.0" encoding="utf-8"?>
<p:tagLst xmlns:p="http://schemas.openxmlformats.org/presentationml/2006/main">
  <p:tag name="KSO_WM_DIAGRAM_VIRTUALLY_FRAME" val="{&quot;height&quot;:289.59133858267717,&quot;left&quot;:55.4,&quot;top&quot;:170.55866141732284,&quot;width&quot;:844.5}"/>
</p:tagLst>
</file>

<file path=ppt/tags/tag2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26.xml><?xml version="1.0" encoding="utf-8"?>
<p:tagLst xmlns:p="http://schemas.openxmlformats.org/presentationml/2006/main">
  <p:tag name="KSO_WM_DIAGRAM_VIRTUALLY_FRAME" val="{&quot;height&quot;:352.6,&quot;left&quot;:519.15,&quot;top&quot;:123,&quot;width&quot;:355.85}"/>
</p:tagLst>
</file>

<file path=ppt/tags/tag27.xml><?xml version="1.0" encoding="utf-8"?>
<p:tagLst xmlns:p="http://schemas.openxmlformats.org/presentationml/2006/main">
  <p:tag name="KSO_WM_DIAGRAM_VIRTUALLY_FRAME" val="{&quot;height&quot;:352.6,&quot;left&quot;:519.15,&quot;top&quot;:123,&quot;width&quot;:355.85}"/>
</p:tagLst>
</file>

<file path=ppt/tags/tag28.xml><?xml version="1.0" encoding="utf-8"?>
<p:tagLst xmlns:p="http://schemas.openxmlformats.org/presentationml/2006/main">
  <p:tag name="KSO_WM_DIAGRAM_VIRTUALLY_FRAME" val="{&quot;height&quot;:352.6,&quot;left&quot;:519.15,&quot;top&quot;:123,&quot;width&quot;:355.85}"/>
</p:tagLst>
</file>

<file path=ppt/tags/tag29.xml><?xml version="1.0" encoding="utf-8"?>
<p:tagLst xmlns:p="http://schemas.openxmlformats.org/presentationml/2006/main">
  <p:tag name="KSO_WM_DIAGRAM_VIRTUALLY_FRAME" val="{&quot;height&quot;:352.6,&quot;left&quot;:519.15,&quot;top&quot;:123,&quot;width&quot;:355.85}"/>
</p:tagLst>
</file>

<file path=ppt/tags/tag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2.xml><?xml version="1.0" encoding="utf-8"?>
<p:tagLst xmlns:p="http://schemas.openxmlformats.org/presentationml/2006/main">
  <p:tag name="KSO_WM_DIAGRAM_VIRTUALLY_FRAME" val="{&quot;height&quot;:293.85,&quot;left&quot;:481.7,&quot;top&quot;:145.65,&quot;width&quot;:414.6}"/>
</p:tagLst>
</file>

<file path=ppt/tags/tag33.xml><?xml version="1.0" encoding="utf-8"?>
<p:tagLst xmlns:p="http://schemas.openxmlformats.org/presentationml/2006/main">
  <p:tag name="KSO_WM_DIAGRAM_VIRTUALLY_FRAME" val="{&quot;height&quot;:293.85,&quot;left&quot;:481.7,&quot;top&quot;:145.65,&quot;width&quot;:414.6}"/>
</p:tagLst>
</file>

<file path=ppt/tags/tag3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5.xml><?xml version="1.0" encoding="utf-8"?>
<p:tagLst xmlns:p="http://schemas.openxmlformats.org/presentationml/2006/main">
  <p:tag name="KSO_WM_DIAGRAM_VIRTUALLY_FRAME" val="{&quot;height&quot;:293.85,&quot;left&quot;:481.7,&quot;top&quot;:145.65,&quot;width&quot;:414.6}"/>
</p:tagLst>
</file>

<file path=ppt/tags/tag36.xml><?xml version="1.0" encoding="utf-8"?>
<p:tagLst xmlns:p="http://schemas.openxmlformats.org/presentationml/2006/main">
  <p:tag name="KSO_WM_DIAGRAM_VIRTUALLY_FRAME" val="{&quot;height&quot;:293.85,&quot;left&quot;:481.7,&quot;top&quot;:145.65,&quot;width&quot;:414.6}"/>
</p:tagLst>
</file>

<file path=ppt/tags/tag3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3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1.xml><?xml version="1.0" encoding="utf-8"?>
<p:tagLst xmlns:p="http://schemas.openxmlformats.org/presentationml/2006/main">
  <p:tag name="KSO_WM_DIAGRAM_VIRTUALLY_FRAME" val="{&quot;height&quot;:352.6,&quot;left&quot;:519.15,&quot;top&quot;:123,&quot;width&quot;:355.85}"/>
</p:tagLst>
</file>

<file path=ppt/tags/tag42.xml><?xml version="1.0" encoding="utf-8"?>
<p:tagLst xmlns:p="http://schemas.openxmlformats.org/presentationml/2006/main">
  <p:tag name="KSO_WM_DIAGRAM_VIRTUALLY_FRAME" val="{&quot;height&quot;:352.6,&quot;left&quot;:519.15,&quot;top&quot;:123,&quot;width&quot;:355.85}"/>
</p:tagLst>
</file>

<file path=ppt/tags/tag43.xml><?xml version="1.0" encoding="utf-8"?>
<p:tagLst xmlns:p="http://schemas.openxmlformats.org/presentationml/2006/main">
  <p:tag name="KSO_WM_DIAGRAM_VIRTUALLY_FRAME" val="{&quot;height&quot;:352.6,&quot;left&quot;:519.15,&quot;top&quot;:123,&quot;width&quot;:355.85}"/>
</p:tagLst>
</file>

<file path=ppt/tags/tag4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5.xml><?xml version="1.0" encoding="utf-8"?>
<p:tagLst xmlns:p="http://schemas.openxmlformats.org/presentationml/2006/main">
  <p:tag name="KSO_WM_DIAGRAM_VIRTUALLY_FRAME" val="{&quot;height&quot;:352.6,&quot;left&quot;:519.15,&quot;top&quot;:123,&quot;width&quot;:355.85}"/>
</p:tagLst>
</file>

<file path=ppt/tags/tag46.xml><?xml version="1.0" encoding="utf-8"?>
<p:tagLst xmlns:p="http://schemas.openxmlformats.org/presentationml/2006/main">
  <p:tag name="KSO_WM_DIAGRAM_VIRTUALLY_FRAME" val="{&quot;height&quot;:352.6,&quot;left&quot;:519.15,&quot;top&quot;:123,&quot;width&quot;:355.85}"/>
</p:tagLst>
</file>

<file path=ppt/tags/tag4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4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59.xml><?xml version="1.0" encoding="utf-8"?>
<p:tagLst xmlns:p="http://schemas.openxmlformats.org/presentationml/2006/main">
  <p:tag name="KSO_WM_DIAGRAM_VIRTUALLY_FRAME" val="{&quot;height&quot;:352.6,&quot;left&quot;:519.15,&quot;top&quot;:123,&quot;width&quot;:355.85}"/>
</p:tagLst>
</file>

<file path=ppt/tags/tag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0.xml><?xml version="1.0" encoding="utf-8"?>
<p:tagLst xmlns:p="http://schemas.openxmlformats.org/presentationml/2006/main">
  <p:tag name="KSO_WM_DIAGRAM_VIRTUALLY_FRAME" val="{&quot;height&quot;:352.6,&quot;left&quot;:519.15,&quot;top&quot;:123,&quot;width&quot;:355.85}"/>
</p:tagLst>
</file>

<file path=ppt/tags/tag6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2.xml><?xml version="1.0" encoding="utf-8"?>
<p:tagLst xmlns:p="http://schemas.openxmlformats.org/presentationml/2006/main">
  <p:tag name="KSO_WM_DIAGRAM_VIRTUALLY_FRAME" val="{&quot;height&quot;:352.6,&quot;left&quot;:519.15,&quot;top&quot;:123,&quot;width&quot;:355.85}"/>
</p:tagLst>
</file>

<file path=ppt/tags/tag6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6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77.xml><?xml version="1.0" encoding="utf-8"?>
<p:tagLst xmlns:p="http://schemas.openxmlformats.org/presentationml/2006/main">
  <p:tag name="KSO_WM_DIAGRAM_VIRTUALLY_FRAME" val="{&quot;height&quot;:352.6,&quot;left&quot;:519.15,&quot;top&quot;:123,&quot;width&quot;:355.85}"/>
</p:tagLst>
</file>

<file path=ppt/tags/tag78.xml><?xml version="1.0" encoding="utf-8"?>
<p:tagLst xmlns:p="http://schemas.openxmlformats.org/presentationml/2006/main">
  <p:tag name="KSO_WM_DIAGRAM_VIRTUALLY_FRAME" val="{&quot;height&quot;:352.6,&quot;left&quot;:519.15,&quot;top&quot;:123,&quot;width&quot;:355.85}"/>
</p:tagLst>
</file>

<file path=ppt/tags/tag7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0.xml><?xml version="1.0" encoding="utf-8"?>
<p:tagLst xmlns:p="http://schemas.openxmlformats.org/presentationml/2006/main">
  <p:tag name="KSO_WM_DIAGRAM_VIRTUALLY_FRAME" val="{&quot;height&quot;:352.6,&quot;left&quot;:519.15,&quot;top&quot;:123,&quot;width&quot;:355.85}"/>
</p:tagLst>
</file>

<file path=ppt/tags/tag81.xml><?xml version="1.0" encoding="utf-8"?>
<p:tagLst xmlns:p="http://schemas.openxmlformats.org/presentationml/2006/main">
  <p:tag name="KSO_WM_DIAGRAM_VIRTUALLY_FRAME" val="{&quot;height&quot;:352.6,&quot;left&quot;:519.15,&quot;top&quot;:123,&quot;width&quot;:355.85}"/>
</p:tagLst>
</file>

<file path=ppt/tags/tag82.xml><?xml version="1.0" encoding="utf-8"?>
<p:tagLst xmlns:p="http://schemas.openxmlformats.org/presentationml/2006/main">
  <p:tag name="KSO_WM_DIAGRAM_VIRTUALLY_FRAME" val="{&quot;height&quot;:352.6,&quot;left&quot;:519.15,&quot;top&quot;:123,&quot;width&quot;:355.85}"/>
</p:tagLst>
</file>

<file path=ppt/tags/tag83.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4.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5.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6.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7.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88.xml><?xml version="1.0" encoding="utf-8"?>
<p:tagLst xmlns:p="http://schemas.openxmlformats.org/presentationml/2006/main">
  <p:tag name="KSO_WM_DIAGRAM_VIRTUALLY_FRAME" val="{&quot;height&quot;:347.92181102362207,&quot;left&quot;:91.8540157480315,&quot;top&quot;:129.42818897637795,&quot;width&quot;:771.6459842519686}"/>
</p:tagLst>
</file>

<file path=ppt/tags/tag8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0.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1.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2.xml><?xml version="1.0" encoding="utf-8"?>
<p:tagLst xmlns:p="http://schemas.openxmlformats.org/presentationml/2006/main">
  <p:tag name="KSO_WM_DIAGRAM_VIRTUALLY_FRAME" val="{&quot;height&quot;:363.19118110236224,&quot;left&quot;:66.98842519685039,&quot;top&quot;:117.80881889763779,&quot;width&quot;:820.6385039370077}"/>
</p:tagLst>
</file>

<file path=ppt/tags/tag93.xml><?xml version="1.0" encoding="utf-8"?>
<p:tagLst xmlns:p="http://schemas.openxmlformats.org/presentationml/2006/main">
  <p:tag name="KSO_WM_DIAGRAM_VIRTUALLY_FRAME" val="{&quot;height&quot;:310.4,&quot;left&quot;:66.98842519685039,&quot;top&quot;:117.8,&quot;width&quot;:820.6385039370077}"/>
</p:tagLst>
</file>

<file path=ppt/tags/tag94.xml><?xml version="1.0" encoding="utf-8"?>
<p:tagLst xmlns:p="http://schemas.openxmlformats.org/presentationml/2006/main">
  <p:tag name="KSO_WM_DIAGRAM_VIRTUALLY_FRAME" val="{&quot;height&quot;:310.4,&quot;left&quot;:66.98842519685039,&quot;top&quot;:117.8,&quot;width&quot;:820.6385039370077}"/>
</p:tagLst>
</file>

<file path=ppt/tags/tag95.xml><?xml version="1.0" encoding="utf-8"?>
<p:tagLst xmlns:p="http://schemas.openxmlformats.org/presentationml/2006/main">
  <p:tag name="KSO_WM_DIAGRAM_VIRTUALLY_FRAME" val="{&quot;height&quot;:310.4,&quot;left&quot;:66.98842519685039,&quot;top&quot;:117.8,&quot;width&quot;:820.6385039370077}"/>
</p:tagLst>
</file>

<file path=ppt/tags/tag96.xml><?xml version="1.0" encoding="utf-8"?>
<p:tagLst xmlns:p="http://schemas.openxmlformats.org/presentationml/2006/main">
  <p:tag name="KSO_WM_DIAGRAM_VIRTUALLY_FRAME" val="{&quot;height&quot;:310.4,&quot;left&quot;:66.98842519685039,&quot;top&quot;:117.8,&quot;width&quot;:820.6385039370077}"/>
</p:tagLst>
</file>

<file path=ppt/tags/tag97.xml><?xml version="1.0" encoding="utf-8"?>
<p:tagLst xmlns:p="http://schemas.openxmlformats.org/presentationml/2006/main">
  <p:tag name="KSO_WM_DIAGRAM_VIRTUALLY_FRAME" val="{&quot;height&quot;:310.4,&quot;left&quot;:66.98842519685039,&quot;top&quot;:117.8,&quot;width&quot;:820.6385039370077}"/>
</p:tagLst>
</file>

<file path=ppt/tags/tag98.xml><?xml version="1.0" encoding="utf-8"?>
<p:tagLst xmlns:p="http://schemas.openxmlformats.org/presentationml/2006/main">
  <p:tag name="KSO_WM_DIAGRAM_VIRTUALLY_FRAME" val="{&quot;height&quot;:310.4,&quot;left&quot;:66.98842519685039,&quot;top&quot;:117.8,&quot;width&quot;:820.6385039370077}"/>
</p:tagLst>
</file>

<file path=ppt/tags/tag99.xml><?xml version="1.0" encoding="utf-8"?>
<p:tagLst xmlns:p="http://schemas.openxmlformats.org/presentationml/2006/main">
  <p:tag name="KSO_WM_DIAGRAM_VIRTUALLY_FRAME" val="{&quot;height&quot;:310.4,&quot;left&quot;:66.98842519685039,&quot;top&quot;:117.8,&quot;width&quot;:820.6385039370077}"/>
</p:tagLst>
</file>

<file path=ppt/theme/theme1.xml><?xml version="1.0" encoding="utf-8"?>
<a:theme xmlns:a="http://schemas.openxmlformats.org/drawingml/2006/main" name="Office 主题​​">
  <a:themeElements>
    <a:clrScheme name="自定义 1985">
      <a:dk1>
        <a:sysClr val="windowText" lastClr="000000"/>
      </a:dk1>
      <a:lt1>
        <a:sysClr val="window" lastClr="FFFFFF"/>
      </a:lt1>
      <a:dk2>
        <a:srgbClr val="44546A"/>
      </a:dk2>
      <a:lt2>
        <a:srgbClr val="E7E6E6"/>
      </a:lt2>
      <a:accent1>
        <a:srgbClr val="006E51"/>
      </a:accent1>
      <a:accent2>
        <a:srgbClr val="18B88C"/>
      </a:accent2>
      <a:accent3>
        <a:srgbClr val="006E51"/>
      </a:accent3>
      <a:accent4>
        <a:srgbClr val="18B88C"/>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8355</Words>
  <Application>WPS 演示</Application>
  <PresentationFormat>宽屏</PresentationFormat>
  <Paragraphs>775</Paragraphs>
  <Slides>64</Slides>
  <Notes>18</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64</vt:i4>
      </vt:variant>
    </vt:vector>
  </HeadingPairs>
  <TitlesOfParts>
    <vt:vector size="82" baseType="lpstr">
      <vt:lpstr>Arial</vt:lpstr>
      <vt:lpstr>宋体</vt:lpstr>
      <vt:lpstr>Wingdings</vt:lpstr>
      <vt:lpstr>思源宋体 CN Heavy</vt:lpstr>
      <vt:lpstr>微软雅黑</vt:lpstr>
      <vt:lpstr>思源宋体 Heavy</vt:lpstr>
      <vt:lpstr>思源黑体 CN Medium</vt:lpstr>
      <vt:lpstr>三极正极黑简体</vt:lpstr>
      <vt:lpstr>字魂105号-简雅黑</vt:lpstr>
      <vt:lpstr>黑体</vt:lpstr>
      <vt:lpstr>等线</vt:lpstr>
      <vt:lpstr>Arial Unicode MS</vt:lpstr>
      <vt:lpstr>Calibri Light</vt:lpstr>
      <vt:lpstr>Roboto Medium</vt:lpstr>
      <vt:lpstr>Segoe Print</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合占缓盗称</cp:lastModifiedBy>
  <cp:revision>37</cp:revision>
  <dcterms:created xsi:type="dcterms:W3CDTF">2023-06-30T14:34:00Z</dcterms:created>
  <dcterms:modified xsi:type="dcterms:W3CDTF">2025-01-12T05:44:23Z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BBD70CD498014FD3A2A1D0BE76924213_13</vt:lpwstr>
  </property>
  <property fmtid="{D5CDD505-2E9C-101B-9397-08002B2CF9AE}" pid="3" name="KSOProductBuildVer">
    <vt:lpwstr>2052-12.1.0.19770</vt:lpwstr>
  </property>
</Properties>
</file>