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69" d="100"/>
          <a:sy n="69" d="100"/>
        </p:scale>
        <p:origin x="78" y="93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77A7D19-832F-412E-B388-797B1B0035EB}" type="datetimeFigureOut">
              <a:rPr lang="zh-CN" altLang="en-US" smtClean="0"/>
              <a:t>2021/9/26</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2C9B7B34-844C-491A-90B7-E64FDCD5E68B}" type="slidenum">
              <a:rPr lang="zh-CN" altLang="en-US" smtClean="0"/>
              <a:t>‹#›</a:t>
            </a:fld>
            <a:endParaRPr lang="zh-CN" altLang="en-US"/>
          </a:p>
        </p:txBody>
      </p:sp>
    </p:spTree>
    <p:extLst>
      <p:ext uri="{BB962C8B-B14F-4D97-AF65-F5344CB8AC3E}">
        <p14:creationId xmlns:p14="http://schemas.microsoft.com/office/powerpoint/2010/main" val="24822280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313763959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11</a:t>
            </a:fld>
            <a:endParaRPr kumimoji="1" lang="ja-JP" altLang="en-US"/>
          </a:p>
        </p:txBody>
      </p:sp>
    </p:spTree>
    <p:extLst>
      <p:ext uri="{BB962C8B-B14F-4D97-AF65-F5344CB8AC3E}">
        <p14:creationId xmlns:p14="http://schemas.microsoft.com/office/powerpoint/2010/main" val="108822501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12</a:t>
            </a:fld>
            <a:endParaRPr kumimoji="1" lang="ja-JP" altLang="en-US"/>
          </a:p>
        </p:txBody>
      </p:sp>
    </p:spTree>
    <p:extLst>
      <p:ext uri="{BB962C8B-B14F-4D97-AF65-F5344CB8AC3E}">
        <p14:creationId xmlns:p14="http://schemas.microsoft.com/office/powerpoint/2010/main" val="59147189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13</a:t>
            </a:fld>
            <a:endParaRPr kumimoji="1" lang="ja-JP" altLang="en-US"/>
          </a:p>
        </p:txBody>
      </p:sp>
    </p:spTree>
    <p:extLst>
      <p:ext uri="{BB962C8B-B14F-4D97-AF65-F5344CB8AC3E}">
        <p14:creationId xmlns:p14="http://schemas.microsoft.com/office/powerpoint/2010/main" val="385502974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14</a:t>
            </a:fld>
            <a:endParaRPr kumimoji="1" lang="ja-JP" altLang="en-US"/>
          </a:p>
        </p:txBody>
      </p:sp>
    </p:spTree>
    <p:extLst>
      <p:ext uri="{BB962C8B-B14F-4D97-AF65-F5344CB8AC3E}">
        <p14:creationId xmlns:p14="http://schemas.microsoft.com/office/powerpoint/2010/main" val="18231388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15</a:t>
            </a:fld>
            <a:endParaRPr kumimoji="1" lang="ja-JP" altLang="en-US"/>
          </a:p>
        </p:txBody>
      </p:sp>
    </p:spTree>
    <p:extLst>
      <p:ext uri="{BB962C8B-B14F-4D97-AF65-F5344CB8AC3E}">
        <p14:creationId xmlns:p14="http://schemas.microsoft.com/office/powerpoint/2010/main" val="297818935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16</a:t>
            </a:fld>
            <a:endParaRPr kumimoji="1" lang="ja-JP" altLang="en-US"/>
          </a:p>
        </p:txBody>
      </p:sp>
    </p:spTree>
    <p:extLst>
      <p:ext uri="{BB962C8B-B14F-4D97-AF65-F5344CB8AC3E}">
        <p14:creationId xmlns:p14="http://schemas.microsoft.com/office/powerpoint/2010/main" val="2671669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17</a:t>
            </a:fld>
            <a:endParaRPr kumimoji="1" lang="ja-JP" altLang="en-US"/>
          </a:p>
        </p:txBody>
      </p:sp>
    </p:spTree>
    <p:extLst>
      <p:ext uri="{BB962C8B-B14F-4D97-AF65-F5344CB8AC3E}">
        <p14:creationId xmlns:p14="http://schemas.microsoft.com/office/powerpoint/2010/main" val="345501212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8725183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40521674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11177090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280609290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123503112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189650352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141828725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10</a:t>
            </a:fld>
            <a:endParaRPr kumimoji="1" lang="ja-JP" altLang="en-US"/>
          </a:p>
        </p:txBody>
      </p:sp>
    </p:spTree>
    <p:extLst>
      <p:ext uri="{BB962C8B-B14F-4D97-AF65-F5344CB8AC3E}">
        <p14:creationId xmlns:p14="http://schemas.microsoft.com/office/powerpoint/2010/main" val="40129053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8F47D88-AE22-4003-A1C4-CDB2ED3137CC}" type="datetimeFigureOut">
              <a:rPr lang="zh-CN" altLang="en-US" smtClean="0"/>
              <a:t>2021/9/26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0E5F87-07A7-43A2-876B-6414EEEF66C4}" type="slidenum">
              <a:rPr lang="zh-CN" altLang="en-US" smtClean="0"/>
              <a:t>‹#›</a:t>
            </a:fld>
            <a:endParaRPr lang="zh-CN" altLang="en-US"/>
          </a:p>
        </p:txBody>
      </p:sp>
    </p:spTree>
    <p:extLst>
      <p:ext uri="{BB962C8B-B14F-4D97-AF65-F5344CB8AC3E}">
        <p14:creationId xmlns:p14="http://schemas.microsoft.com/office/powerpoint/2010/main" val="402193769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8F47D88-AE22-4003-A1C4-CDB2ED3137CC}" type="datetimeFigureOut">
              <a:rPr lang="zh-CN" altLang="en-US" smtClean="0"/>
              <a:t>2021/9/26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0E5F87-07A7-43A2-876B-6414EEEF66C4}" type="slidenum">
              <a:rPr lang="zh-CN" altLang="en-US" smtClean="0"/>
              <a:t>‹#›</a:t>
            </a:fld>
            <a:endParaRPr lang="zh-CN" altLang="en-US"/>
          </a:p>
        </p:txBody>
      </p:sp>
    </p:spTree>
    <p:extLst>
      <p:ext uri="{BB962C8B-B14F-4D97-AF65-F5344CB8AC3E}">
        <p14:creationId xmlns:p14="http://schemas.microsoft.com/office/powerpoint/2010/main" val="3372939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8F47D88-AE22-4003-A1C4-CDB2ED3137CC}" type="datetimeFigureOut">
              <a:rPr lang="zh-CN" altLang="en-US" smtClean="0"/>
              <a:t>2021/9/26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0E5F87-07A7-43A2-876B-6414EEEF66C4}" type="slidenum">
              <a:rPr lang="zh-CN" altLang="en-US" smtClean="0"/>
              <a:t>‹#›</a:t>
            </a:fld>
            <a:endParaRPr lang="zh-CN" altLang="en-US"/>
          </a:p>
        </p:txBody>
      </p:sp>
    </p:spTree>
    <p:extLst>
      <p:ext uri="{BB962C8B-B14F-4D97-AF65-F5344CB8AC3E}">
        <p14:creationId xmlns:p14="http://schemas.microsoft.com/office/powerpoint/2010/main" val="44171194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8F47D88-AE22-4003-A1C4-CDB2ED3137CC}" type="datetimeFigureOut">
              <a:rPr lang="zh-CN" altLang="en-US" smtClean="0"/>
              <a:t>2021/9/26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0E5F87-07A7-43A2-876B-6414EEEF66C4}" type="slidenum">
              <a:rPr lang="zh-CN" altLang="en-US" smtClean="0"/>
              <a:t>‹#›</a:t>
            </a:fld>
            <a:endParaRPr lang="zh-CN" altLang="en-US"/>
          </a:p>
        </p:txBody>
      </p:sp>
    </p:spTree>
    <p:extLst>
      <p:ext uri="{BB962C8B-B14F-4D97-AF65-F5344CB8AC3E}">
        <p14:creationId xmlns:p14="http://schemas.microsoft.com/office/powerpoint/2010/main" val="42567857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8F47D88-AE22-4003-A1C4-CDB2ED3137CC}" type="datetimeFigureOut">
              <a:rPr lang="zh-CN" altLang="en-US" smtClean="0"/>
              <a:t>2021/9/26</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1F0E5F87-07A7-43A2-876B-6414EEEF66C4}" type="slidenum">
              <a:rPr lang="zh-CN" altLang="en-US" smtClean="0"/>
              <a:t>‹#›</a:t>
            </a:fld>
            <a:endParaRPr lang="zh-CN" altLang="en-US"/>
          </a:p>
        </p:txBody>
      </p:sp>
    </p:spTree>
    <p:extLst>
      <p:ext uri="{BB962C8B-B14F-4D97-AF65-F5344CB8AC3E}">
        <p14:creationId xmlns:p14="http://schemas.microsoft.com/office/powerpoint/2010/main" val="32309180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8F47D88-AE22-4003-A1C4-CDB2ED3137CC}" type="datetimeFigureOut">
              <a:rPr lang="zh-CN" altLang="en-US" smtClean="0"/>
              <a:t>2021/9/26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0E5F87-07A7-43A2-876B-6414EEEF66C4}" type="slidenum">
              <a:rPr lang="zh-CN" altLang="en-US" smtClean="0"/>
              <a:t>‹#›</a:t>
            </a:fld>
            <a:endParaRPr lang="zh-CN" altLang="en-US"/>
          </a:p>
        </p:txBody>
      </p:sp>
    </p:spTree>
    <p:extLst>
      <p:ext uri="{BB962C8B-B14F-4D97-AF65-F5344CB8AC3E}">
        <p14:creationId xmlns:p14="http://schemas.microsoft.com/office/powerpoint/2010/main" val="29130280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8F47D88-AE22-4003-A1C4-CDB2ED3137CC}" type="datetimeFigureOut">
              <a:rPr lang="zh-CN" altLang="en-US" smtClean="0"/>
              <a:t>2021/9/26</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1F0E5F87-07A7-43A2-876B-6414EEEF66C4}" type="slidenum">
              <a:rPr lang="zh-CN" altLang="en-US" smtClean="0"/>
              <a:t>‹#›</a:t>
            </a:fld>
            <a:endParaRPr lang="zh-CN" altLang="en-US"/>
          </a:p>
        </p:txBody>
      </p:sp>
    </p:spTree>
    <p:extLst>
      <p:ext uri="{BB962C8B-B14F-4D97-AF65-F5344CB8AC3E}">
        <p14:creationId xmlns:p14="http://schemas.microsoft.com/office/powerpoint/2010/main" val="40224672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8F47D88-AE22-4003-A1C4-CDB2ED3137CC}" type="datetimeFigureOut">
              <a:rPr lang="zh-CN" altLang="en-US" smtClean="0"/>
              <a:t>2021/9/26</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1F0E5F87-07A7-43A2-876B-6414EEEF66C4}" type="slidenum">
              <a:rPr lang="zh-CN" altLang="en-US" smtClean="0"/>
              <a:t>‹#›</a:t>
            </a:fld>
            <a:endParaRPr lang="zh-CN" altLang="en-US"/>
          </a:p>
        </p:txBody>
      </p:sp>
    </p:spTree>
    <p:extLst>
      <p:ext uri="{BB962C8B-B14F-4D97-AF65-F5344CB8AC3E}">
        <p14:creationId xmlns:p14="http://schemas.microsoft.com/office/powerpoint/2010/main" val="2971694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8F47D88-AE22-4003-A1C4-CDB2ED3137CC}" type="datetimeFigureOut">
              <a:rPr lang="zh-CN" altLang="en-US" smtClean="0"/>
              <a:t>2021/9/26</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1F0E5F87-07A7-43A2-876B-6414EEEF66C4}" type="slidenum">
              <a:rPr lang="zh-CN" altLang="en-US" smtClean="0"/>
              <a:t>‹#›</a:t>
            </a:fld>
            <a:endParaRPr lang="zh-CN" altLang="en-US"/>
          </a:p>
        </p:txBody>
      </p:sp>
    </p:spTree>
    <p:extLst>
      <p:ext uri="{BB962C8B-B14F-4D97-AF65-F5344CB8AC3E}">
        <p14:creationId xmlns:p14="http://schemas.microsoft.com/office/powerpoint/2010/main" val="144702867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8F47D88-AE22-4003-A1C4-CDB2ED3137CC}" type="datetimeFigureOut">
              <a:rPr lang="zh-CN" altLang="en-US" smtClean="0"/>
              <a:t>2021/9/26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0E5F87-07A7-43A2-876B-6414EEEF66C4}" type="slidenum">
              <a:rPr lang="zh-CN" altLang="en-US" smtClean="0"/>
              <a:t>‹#›</a:t>
            </a:fld>
            <a:endParaRPr lang="zh-CN" altLang="en-US"/>
          </a:p>
        </p:txBody>
      </p:sp>
    </p:spTree>
    <p:extLst>
      <p:ext uri="{BB962C8B-B14F-4D97-AF65-F5344CB8AC3E}">
        <p14:creationId xmlns:p14="http://schemas.microsoft.com/office/powerpoint/2010/main" val="17412154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8F47D88-AE22-4003-A1C4-CDB2ED3137CC}" type="datetimeFigureOut">
              <a:rPr lang="zh-CN" altLang="en-US" smtClean="0"/>
              <a:t>2021/9/26</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1F0E5F87-07A7-43A2-876B-6414EEEF66C4}" type="slidenum">
              <a:rPr lang="zh-CN" altLang="en-US" smtClean="0"/>
              <a:t>‹#›</a:t>
            </a:fld>
            <a:endParaRPr lang="zh-CN" altLang="en-US"/>
          </a:p>
        </p:txBody>
      </p:sp>
    </p:spTree>
    <p:extLst>
      <p:ext uri="{BB962C8B-B14F-4D97-AF65-F5344CB8AC3E}">
        <p14:creationId xmlns:p14="http://schemas.microsoft.com/office/powerpoint/2010/main" val="5608784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8F47D88-AE22-4003-A1C4-CDB2ED3137CC}" type="datetimeFigureOut">
              <a:rPr lang="zh-CN" altLang="en-US" smtClean="0"/>
              <a:t>2021/9/26</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F0E5F87-07A7-43A2-876B-6414EEEF66C4}" type="slidenum">
              <a:rPr lang="zh-CN" altLang="en-US" smtClean="0"/>
              <a:t>‹#›</a:t>
            </a:fld>
            <a:endParaRPr lang="zh-CN" altLang="en-US"/>
          </a:p>
        </p:txBody>
      </p:sp>
    </p:spTree>
    <p:extLst>
      <p:ext uri="{BB962C8B-B14F-4D97-AF65-F5344CB8AC3E}">
        <p14:creationId xmlns:p14="http://schemas.microsoft.com/office/powerpoint/2010/main" val="40418896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7" Type="http://schemas.openxmlformats.org/officeDocument/2006/relationships/image" Target="../media/image17.pn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16.png"/><Relationship Id="rId5" Type="http://schemas.openxmlformats.org/officeDocument/2006/relationships/image" Target="../media/image15.png"/><Relationship Id="rId4" Type="http://schemas.openxmlformats.org/officeDocument/2006/relationships/image" Target="../media/image14.pn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9.pn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1456634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社長の名前</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は</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なぜか漢字一文字多い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6371840"/>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社長の名前</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は</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なぜか漢字一文字多い</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952934" y="2600402"/>
            <a:ext cx="10234937" cy="1477328"/>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ja-JP" altLang="ja-JP" sz="2000" b="1" dirty="0">
                <a:latin typeface="KaiTi" panose="02010609060101010101" pitchFamily="49" charset="-122"/>
                <a:ea typeface="KaiTi" panose="02010609060101010101" pitchFamily="49" charset="-122"/>
              </a:rPr>
              <a:t>江戸時代後期は、改名・変名・複名は自由で、脱藩・浪人など、人の存在性の把握は難しいものでした。明治初年の時点で苗字を公称できたのは、すべての国民（約</a:t>
            </a:r>
            <a:r>
              <a:rPr lang="en-US" altLang="ja-JP" sz="2000" b="1" dirty="0">
                <a:latin typeface="KaiTi" panose="02010609060101010101" pitchFamily="49" charset="-122"/>
                <a:ea typeface="KaiTi" panose="02010609060101010101" pitchFamily="49" charset="-122"/>
              </a:rPr>
              <a:t>3300</a:t>
            </a:r>
            <a:r>
              <a:rPr lang="ja-JP" altLang="ja-JP" sz="2000" b="1" dirty="0">
                <a:latin typeface="KaiTi" panose="02010609060101010101" pitchFamily="49" charset="-122"/>
                <a:ea typeface="KaiTi" panose="02010609060101010101" pitchFamily="49" charset="-122"/>
              </a:rPr>
              <a:t>万人）の</a:t>
            </a:r>
            <a:r>
              <a:rPr lang="en-US" altLang="ja-JP" sz="2000" b="1" dirty="0">
                <a:latin typeface="KaiTi" panose="02010609060101010101" pitchFamily="49" charset="-122"/>
                <a:ea typeface="KaiTi" panose="02010609060101010101" pitchFamily="49" charset="-122"/>
              </a:rPr>
              <a:t>6</a:t>
            </a:r>
            <a:r>
              <a:rPr lang="ja-JP" altLang="en-US" sz="2000" b="1" dirty="0">
                <a:latin typeface="KaiTi" panose="02010609060101010101" pitchFamily="49" charset="-122"/>
                <a:ea typeface="KaiTi" panose="02010609060101010101" pitchFamily="49" charset="-122"/>
              </a:rPr>
              <a:t>％</a:t>
            </a:r>
            <a:r>
              <a:rPr lang="ja-JP" altLang="ja-JP" sz="2000" b="1" dirty="0">
                <a:latin typeface="KaiTi" panose="02010609060101010101" pitchFamily="49" charset="-122"/>
                <a:ea typeface="KaiTi" panose="02010609060101010101" pitchFamily="49" charset="-122"/>
              </a:rPr>
              <a:t>にすぎないといわています。</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952934" y="4238008"/>
            <a:ext cx="10312792" cy="178510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en-US" altLang="ja-JP" sz="2000" b="1" dirty="0" smtClean="0">
                <a:latin typeface="KaiTi" panose="02010609060101010101" pitchFamily="49" charset="-122"/>
                <a:ea typeface="KaiTi" panose="02010609060101010101" pitchFamily="49" charset="-122"/>
              </a:rPr>
              <a:t>1872</a:t>
            </a:r>
            <a:r>
              <a:rPr lang="ja-JP" altLang="en-US" sz="2000" b="1" dirty="0" smtClean="0">
                <a:latin typeface="KaiTi" panose="02010609060101010101" pitchFamily="49" charset="-122"/>
                <a:ea typeface="KaiTi" panose="02010609060101010101" pitchFamily="49" charset="-122"/>
              </a:rPr>
              <a:t>年</a:t>
            </a:r>
            <a:r>
              <a:rPr lang="ja-JP" altLang="ja-JP" sz="2000" b="1" dirty="0" smtClean="0">
                <a:latin typeface="KaiTi" panose="02010609060101010101" pitchFamily="49" charset="-122"/>
                <a:ea typeface="KaiTi" panose="02010609060101010101" pitchFamily="49" charset="-122"/>
              </a:rPr>
              <a:t>に</a:t>
            </a:r>
            <a:r>
              <a:rPr lang="ja-JP" altLang="ja-JP" sz="2000" b="1" dirty="0">
                <a:latin typeface="KaiTi" panose="02010609060101010101" pitchFamily="49" charset="-122"/>
                <a:ea typeface="KaiTi" panose="02010609060101010101" pitchFamily="49" charset="-122"/>
              </a:rPr>
              <a:t>戸籍法が施行されたのですが</a:t>
            </a:r>
            <a:r>
              <a:rPr lang="ja-JP" altLang="ja-JP" sz="2000" b="1" dirty="0" smtClean="0">
                <a:latin typeface="KaiTi" panose="02010609060101010101" pitchFamily="49" charset="-122"/>
                <a:ea typeface="KaiTi" panose="02010609060101010101" pitchFamily="49" charset="-122"/>
              </a:rPr>
              <a:t>、夫</a:t>
            </a:r>
            <a:r>
              <a:rPr lang="ja-JP" altLang="ja-JP" sz="2000" b="1" dirty="0">
                <a:latin typeface="KaiTi" panose="02010609060101010101" pitchFamily="49" charset="-122"/>
                <a:ea typeface="KaiTi" panose="02010609060101010101" pitchFamily="49" charset="-122"/>
              </a:rPr>
              <a:t>婦異姓か同姓についても論議</a:t>
            </a:r>
            <a:r>
              <a:rPr lang="ja-JP" altLang="ja-JP" sz="2000" b="1" dirty="0" smtClean="0">
                <a:latin typeface="KaiTi" panose="02010609060101010101" pitchFamily="49" charset="-122"/>
                <a:ea typeface="KaiTi" panose="02010609060101010101" pitchFamily="49" charset="-122"/>
              </a:rPr>
              <a:t>がされてい</a:t>
            </a:r>
            <a:r>
              <a:rPr lang="ja-JP" altLang="en-US" sz="2000" b="1" dirty="0" smtClean="0">
                <a:latin typeface="KaiTi" panose="02010609060101010101" pitchFamily="49" charset="-122"/>
                <a:ea typeface="KaiTi" panose="02010609060101010101" pitchFamily="49" charset="-122"/>
              </a:rPr>
              <a:t>まし</a:t>
            </a:r>
            <a:r>
              <a:rPr lang="ja-JP" altLang="ja-JP" sz="2000" b="1" dirty="0" smtClean="0">
                <a:latin typeface="KaiTi" panose="02010609060101010101" pitchFamily="49" charset="-122"/>
                <a:ea typeface="KaiTi" panose="02010609060101010101" pitchFamily="49" charset="-122"/>
              </a:rPr>
              <a:t>た</a:t>
            </a:r>
            <a:r>
              <a:rPr lang="ja-JP" altLang="en-US" sz="2000" b="1" dirty="0" smtClean="0">
                <a:latin typeface="KaiTi" panose="02010609060101010101" pitchFamily="49" charset="-122"/>
                <a:ea typeface="KaiTi" panose="02010609060101010101" pitchFamily="49" charset="-122"/>
              </a:rPr>
              <a:t>。</a:t>
            </a:r>
            <a:r>
              <a:rPr lang="en-US" altLang="ja-JP" sz="2000" b="1" dirty="0" smtClean="0">
                <a:latin typeface="KaiTi" panose="02010609060101010101" pitchFamily="49" charset="-122"/>
                <a:ea typeface="KaiTi" panose="02010609060101010101" pitchFamily="49" charset="-122"/>
              </a:rPr>
              <a:t>1885</a:t>
            </a:r>
            <a:r>
              <a:rPr lang="ja-JP" altLang="en-US" sz="2000" b="1" dirty="0" smtClean="0">
                <a:latin typeface="KaiTi" panose="02010609060101010101" pitchFamily="49" charset="-122"/>
                <a:ea typeface="KaiTi" panose="02010609060101010101" pitchFamily="49" charset="-122"/>
              </a:rPr>
              <a:t>年、</a:t>
            </a:r>
            <a:r>
              <a:rPr lang="ja-JP" altLang="ja-JP" sz="2000" b="1" dirty="0" smtClean="0">
                <a:latin typeface="KaiTi" panose="02010609060101010101" pitchFamily="49" charset="-122"/>
                <a:ea typeface="KaiTi" panose="02010609060101010101" pitchFamily="49" charset="-122"/>
              </a:rPr>
              <a:t>福</a:t>
            </a:r>
            <a:r>
              <a:rPr lang="ja-JP" altLang="ja-JP" sz="2000" b="1" dirty="0">
                <a:latin typeface="KaiTi" panose="02010609060101010101" pitchFamily="49" charset="-122"/>
                <a:ea typeface="KaiTi" panose="02010609060101010101" pitchFamily="49" charset="-122"/>
              </a:rPr>
              <a:t>沢諭吉が『結婚すれば</a:t>
            </a:r>
            <a:r>
              <a:rPr lang="en-US" altLang="ja-JP" sz="2000" b="1" dirty="0">
                <a:latin typeface="KaiTi" panose="02010609060101010101" pitchFamily="49" charset="-122"/>
                <a:ea typeface="KaiTi" panose="02010609060101010101" pitchFamily="49" charset="-122"/>
              </a:rPr>
              <a:t>2</a:t>
            </a:r>
            <a:r>
              <a:rPr lang="ja-JP" altLang="ja-JP" sz="2000" b="1" dirty="0">
                <a:latin typeface="KaiTi" panose="02010609060101010101" pitchFamily="49" charset="-122"/>
                <a:ea typeface="KaiTi" panose="02010609060101010101" pitchFamily="49" charset="-122"/>
              </a:rPr>
              <a:t>人の苗字から</a:t>
            </a:r>
            <a:r>
              <a:rPr lang="en-US" altLang="ja-JP" sz="2000" b="1" dirty="0">
                <a:latin typeface="KaiTi" panose="02010609060101010101" pitchFamily="49" charset="-122"/>
                <a:ea typeface="KaiTi" panose="02010609060101010101" pitchFamily="49" charset="-122"/>
              </a:rPr>
              <a:t>1</a:t>
            </a:r>
            <a:r>
              <a:rPr lang="ja-JP" altLang="ja-JP" sz="2000" b="1" dirty="0">
                <a:latin typeface="KaiTi" panose="02010609060101010101" pitchFamily="49" charset="-122"/>
                <a:ea typeface="KaiTi" panose="02010609060101010101" pitchFamily="49" charset="-122"/>
              </a:rPr>
              <a:t>字ずつ取って新苗字を作ればよい。』という見解を「日本婦人論」で述</a:t>
            </a:r>
            <a:r>
              <a:rPr lang="ja-JP" altLang="ja-JP" sz="2000" b="1" dirty="0" smtClean="0">
                <a:latin typeface="KaiTi" panose="02010609060101010101" pitchFamily="49" charset="-122"/>
                <a:ea typeface="KaiTi" panose="02010609060101010101" pitchFamily="49" charset="-122"/>
              </a:rPr>
              <a:t>べ</a:t>
            </a:r>
            <a:r>
              <a:rPr lang="ja-JP" altLang="en-US" sz="2000" b="1" dirty="0" smtClean="0">
                <a:latin typeface="KaiTi" panose="02010609060101010101" pitchFamily="49" charset="-122"/>
                <a:ea typeface="KaiTi" panose="02010609060101010101" pitchFamily="49" charset="-122"/>
              </a:rPr>
              <a:t>まし</a:t>
            </a:r>
            <a:r>
              <a:rPr lang="ja-JP" altLang="ja-JP" sz="2000" b="1" dirty="0" smtClean="0">
                <a:latin typeface="KaiTi" panose="02010609060101010101" pitchFamily="49" charset="-122"/>
                <a:ea typeface="KaiTi" panose="02010609060101010101" pitchFamily="49" charset="-122"/>
              </a:rPr>
              <a:t>た。</a:t>
            </a:r>
            <a:r>
              <a:rPr lang="ja-JP" altLang="en-US" sz="2000" b="1" dirty="0" smtClean="0">
                <a:latin typeface="KaiTi" panose="02010609060101010101" pitchFamily="49" charset="-122"/>
                <a:ea typeface="KaiTi" panose="02010609060101010101" pitchFamily="49" charset="-122"/>
              </a:rPr>
              <a:t>しかし、</a:t>
            </a:r>
            <a:r>
              <a:rPr lang="en-US" altLang="ja-JP" sz="2000" b="1" dirty="0" smtClean="0">
                <a:latin typeface="KaiTi" panose="02010609060101010101" pitchFamily="49" charset="-122"/>
                <a:ea typeface="KaiTi" panose="02010609060101010101" pitchFamily="49" charset="-122"/>
              </a:rPr>
              <a:t>1898</a:t>
            </a:r>
            <a:r>
              <a:rPr lang="ja-JP" altLang="en-US" sz="2000" b="1" dirty="0" smtClean="0">
                <a:latin typeface="KaiTi" panose="02010609060101010101" pitchFamily="49" charset="-122"/>
                <a:ea typeface="KaiTi" panose="02010609060101010101" pitchFamily="49" charset="-122"/>
              </a:rPr>
              <a:t>年、</a:t>
            </a:r>
            <a:r>
              <a:rPr lang="ja-JP" altLang="ja-JP" sz="2000" b="1" dirty="0" smtClean="0">
                <a:latin typeface="KaiTi" panose="02010609060101010101" pitchFamily="49" charset="-122"/>
                <a:ea typeface="KaiTi" panose="02010609060101010101" pitchFamily="49" charset="-122"/>
              </a:rPr>
              <a:t>『</a:t>
            </a:r>
            <a:r>
              <a:rPr lang="ja-JP" altLang="ja-JP" sz="2000" b="1" dirty="0">
                <a:latin typeface="KaiTi" panose="02010609060101010101" pitchFamily="49" charset="-122"/>
                <a:ea typeface="KaiTi" panose="02010609060101010101" pitchFamily="49" charset="-122"/>
              </a:rPr>
              <a:t>明治民法』が施行</a:t>
            </a:r>
            <a:r>
              <a:rPr lang="ja-JP" altLang="ja-JP" sz="2000" b="1" dirty="0" smtClean="0">
                <a:latin typeface="KaiTi" panose="02010609060101010101" pitchFamily="49" charset="-122"/>
                <a:ea typeface="KaiTi" panose="02010609060101010101" pitchFamily="49" charset="-122"/>
              </a:rPr>
              <a:t>され</a:t>
            </a:r>
            <a:r>
              <a:rPr lang="ja-JP" altLang="en-US" sz="2000" b="1" dirty="0" smtClean="0">
                <a:latin typeface="KaiTi" panose="02010609060101010101" pitchFamily="49" charset="-122"/>
                <a:ea typeface="KaiTi" panose="02010609060101010101" pitchFamily="49" charset="-122"/>
              </a:rPr>
              <a:t>、</a:t>
            </a:r>
            <a:r>
              <a:rPr lang="ja-JP" altLang="ja-JP" sz="2000" b="1" dirty="0" smtClean="0">
                <a:latin typeface="KaiTi" panose="02010609060101010101" pitchFamily="49" charset="-122"/>
                <a:ea typeface="KaiTi" panose="02010609060101010101" pitchFamily="49" charset="-122"/>
              </a:rPr>
              <a:t>これ</a:t>
            </a:r>
            <a:r>
              <a:rPr lang="ja-JP" altLang="en-US" sz="2000" b="1" dirty="0" smtClean="0">
                <a:latin typeface="KaiTi" panose="02010609060101010101" pitchFamily="49" charset="-122"/>
                <a:ea typeface="KaiTi" panose="02010609060101010101" pitchFamily="49" charset="-122"/>
              </a:rPr>
              <a:t>が</a:t>
            </a:r>
            <a:r>
              <a:rPr lang="ja-JP" altLang="ja-JP" sz="2000" b="1" dirty="0" smtClean="0">
                <a:latin typeface="KaiTi" panose="02010609060101010101" pitchFamily="49" charset="-122"/>
                <a:ea typeface="KaiTi" panose="02010609060101010101" pitchFamily="49" charset="-122"/>
              </a:rPr>
              <a:t>「</a:t>
            </a:r>
            <a:r>
              <a:rPr lang="ja-JP" altLang="ja-JP" sz="2000" b="1" dirty="0">
                <a:latin typeface="KaiTi" panose="02010609060101010101" pitchFamily="49" charset="-122"/>
                <a:ea typeface="KaiTi" panose="02010609060101010101" pitchFamily="49" charset="-122"/>
              </a:rPr>
              <a:t>夫婦同氏」が始</a:t>
            </a:r>
            <a:r>
              <a:rPr lang="ja-JP" altLang="ja-JP" sz="2000" b="1" dirty="0" smtClean="0">
                <a:latin typeface="KaiTi" panose="02010609060101010101" pitchFamily="49" charset="-122"/>
                <a:ea typeface="KaiTi" panose="02010609060101010101" pitchFamily="49" charset="-122"/>
              </a:rPr>
              <a:t>ま</a:t>
            </a:r>
            <a:r>
              <a:rPr lang="ja-JP" altLang="en-US" sz="2000" b="1" dirty="0" smtClean="0">
                <a:latin typeface="KaiTi" panose="02010609060101010101" pitchFamily="49" charset="-122"/>
                <a:ea typeface="KaiTi" panose="02010609060101010101" pitchFamily="49" charset="-122"/>
              </a:rPr>
              <a:t>りです</a:t>
            </a:r>
            <a:r>
              <a:rPr lang="ja-JP" altLang="ja-JP" sz="2000" b="1" dirty="0" smtClean="0">
                <a:latin typeface="KaiTi" panose="02010609060101010101" pitchFamily="49" charset="-122"/>
                <a:ea typeface="KaiTi" panose="02010609060101010101" pitchFamily="49" charset="-122"/>
              </a:rPr>
              <a:t>。</a:t>
            </a:r>
            <a:endParaRPr lang="en-US" altLang="ja-JP" sz="2000" b="1" dirty="0">
              <a:latin typeface="KaiTi" panose="02010609060101010101" pitchFamily="49" charset="-122"/>
              <a:ea typeface="KaiTi" panose="02010609060101010101" pitchFamily="49" charset="-122"/>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975100" y="1041996"/>
            <a:ext cx="3073400" cy="1872852"/>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7175499" y="1468368"/>
            <a:ext cx="3771901" cy="523220"/>
          </a:xfrm>
          <a:prstGeom prst="rect">
            <a:avLst/>
          </a:prstGeom>
        </p:spPr>
        <p:txBody>
          <a:bodyPr wrap="square">
            <a:spAutoFit/>
          </a:bodyPr>
          <a:lstStyle/>
          <a:p>
            <a:r>
              <a:rPr lang="ja-JP" altLang="en-US" sz="1400" b="1" dirty="0" smtClean="0"/>
              <a:t>●</a:t>
            </a:r>
            <a:r>
              <a:rPr lang="en-US" altLang="ja-JP" sz="1400" b="1" dirty="0" smtClean="0"/>
              <a:t>2020</a:t>
            </a:r>
            <a:r>
              <a:rPr lang="ja-JP" altLang="en-US" sz="1400" b="1" dirty="0"/>
              <a:t>年の日本を代表する経営者に選ばれた柳井正・ファーストリテイリング会長兼社長</a:t>
            </a:r>
          </a:p>
        </p:txBody>
      </p:sp>
      <p:sp>
        <p:nvSpPr>
          <p:cNvPr id="6" name="矩形 5"/>
          <p:cNvSpPr/>
          <p:nvPr/>
        </p:nvSpPr>
        <p:spPr>
          <a:xfrm>
            <a:off x="7175500" y="2096870"/>
            <a:ext cx="3657601" cy="523220"/>
          </a:xfrm>
          <a:prstGeom prst="rect">
            <a:avLst/>
          </a:prstGeom>
        </p:spPr>
        <p:txBody>
          <a:bodyPr wrap="square">
            <a:spAutoFit/>
          </a:bodyPr>
          <a:lstStyle/>
          <a:p>
            <a:r>
              <a:rPr lang="ja-JP" altLang="en-US" sz="1400" b="1" dirty="0"/>
              <a:t>●</a:t>
            </a:r>
            <a:r>
              <a:rPr lang="ja-JP" altLang="en-US" sz="1400" b="1" dirty="0" smtClean="0"/>
              <a:t>柳</a:t>
            </a:r>
            <a:r>
              <a:rPr lang="ja-JP" altLang="en-US" sz="1400" b="1" dirty="0"/>
              <a:t>井正氏「経営者としてはノーベル賞をもらったに等しい最高の栄誉」</a:t>
            </a:r>
          </a:p>
        </p:txBody>
      </p:sp>
    </p:spTree>
    <p:extLst>
      <p:ext uri="{BB962C8B-B14F-4D97-AF65-F5344CB8AC3E}">
        <p14:creationId xmlns:p14="http://schemas.microsoft.com/office/powerpoint/2010/main" val="375745446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社長の名前</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は</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なぜか漢字一文字多い</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990600" y="1720056"/>
            <a:ext cx="10338192" cy="2246769"/>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日本人</a:t>
            </a:r>
            <a:r>
              <a:rPr lang="ja-JP" altLang="ja-JP" sz="2000" b="1" dirty="0">
                <a:latin typeface="KaiTi" panose="02010609060101010101" pitchFamily="49" charset="-122"/>
                <a:ea typeface="KaiTi" panose="02010609060101010101" pitchFamily="49" charset="-122"/>
              </a:rPr>
              <a:t>の</a:t>
            </a:r>
            <a:r>
              <a:rPr lang="ja-JP" altLang="en-US" sz="2000" b="1" dirty="0">
                <a:latin typeface="KaiTi" panose="02010609060101010101" pitchFamily="49" charset="-122"/>
                <a:ea typeface="KaiTi" panose="02010609060101010101" pitchFamily="49" charset="-122"/>
              </a:rPr>
              <a:t>社長の</a:t>
            </a:r>
            <a:r>
              <a:rPr lang="ja-JP" altLang="ja-JP" sz="2000" b="1" dirty="0">
                <a:latin typeface="KaiTi" panose="02010609060101010101" pitchFamily="49" charset="-122"/>
                <a:ea typeface="KaiTi" panose="02010609060101010101" pitchFamily="49" charset="-122"/>
              </a:rPr>
              <a:t>姓で多いのは「佐藤」「鈴木」「田中」ですが、みなさんの国で多い姓は何ですか。</a:t>
            </a:r>
            <a:r>
              <a:rPr lang="ja-JP" altLang="en-US" sz="2000" b="1" dirty="0">
                <a:latin typeface="KaiTi" panose="02010609060101010101" pitchFamily="49" charset="-122"/>
                <a:ea typeface="KaiTi" panose="02010609060101010101" pitchFamily="49" charset="-122"/>
              </a:rPr>
              <a:t>社長の姓で多いのは何ですか。</a:t>
            </a:r>
            <a:endParaRPr lang="ja-JP" altLang="ja-JP" sz="2000" b="1" dirty="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a:latin typeface="KaiTi" panose="02010609060101010101" pitchFamily="49" charset="-122"/>
                <a:ea typeface="KaiTi" panose="02010609060101010101" pitchFamily="49" charset="-122"/>
              </a:rPr>
              <a:t>「誠」「博」という名前を見て、どのような性格だと思いますか。</a:t>
            </a:r>
          </a:p>
          <a:p>
            <a:r>
              <a:rPr lang="ja-JP" altLang="en-US" sz="2000" b="1" dirty="0">
                <a:latin typeface="KaiTi" panose="02010609060101010101" pitchFamily="49" charset="-122"/>
                <a:ea typeface="KaiTi" panose="02010609060101010101" pitchFamily="49" charset="-122"/>
              </a:rPr>
              <a:t>　</a:t>
            </a:r>
            <a:r>
              <a:rPr lang="ja-JP" altLang="ja-JP" sz="2000" b="1" dirty="0">
                <a:latin typeface="KaiTi" panose="02010609060101010101" pitchFamily="49" charset="-122"/>
                <a:ea typeface="KaiTi" panose="02010609060101010101" pitchFamily="49" charset="-122"/>
              </a:rPr>
              <a:t>みなさんのまわりでは、どんな名前が多いですか。多い理由を知っていますか。</a:t>
            </a:r>
            <a:endParaRPr lang="en-US" altLang="ja-JP" sz="2000" b="1" dirty="0">
              <a:solidFill>
                <a:srgbClr val="0070C0"/>
              </a:solidFill>
              <a:latin typeface="KaiTi" panose="02010609060101010101" pitchFamily="49" charset="-122"/>
              <a:ea typeface="KaiTi" panose="02010609060101010101" pitchFamily="49" charset="-122"/>
            </a:endParaRPr>
          </a:p>
          <a:p>
            <a:pPr>
              <a:lnSpc>
                <a:spcPct val="150000"/>
              </a:lnSpc>
            </a:pP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990600" y="3518578"/>
            <a:ext cx="10338192" cy="270843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solidFill>
                  <a:srgbClr val="0070C0"/>
                </a:solidFill>
                <a:latin typeface="KaiTi" panose="02010609060101010101" pitchFamily="49" charset="-122"/>
                <a:ea typeface="KaiTi" panose="02010609060101010101" pitchFamily="49" charset="-122"/>
              </a:rPr>
              <a:t>　</a:t>
            </a:r>
            <a:r>
              <a:rPr lang="ja-JP" altLang="en-US" sz="2000" b="1" dirty="0" smtClean="0">
                <a:solidFill>
                  <a:srgbClr val="0070C0"/>
                </a:solidFill>
                <a:latin typeface="KaiTi" panose="02010609060101010101" pitchFamily="49" charset="-122"/>
                <a:ea typeface="KaiTi" panose="02010609060101010101" pitchFamily="49" charset="-122"/>
              </a:rPr>
              <a:t>名前は「姓」と「名」から構成されている。それが一般化したのは明治維新後たかだか百年余のことにすぎません。また、名前は、性別、地名、宗教、階級、職業、称号などありとあらゆるものを背負った標識で、時には差別の手段に転化する危険性をも内包し、人間とその社会を考える際の一つの重要な手掛かりです。</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日本</a:t>
            </a:r>
            <a:r>
              <a:rPr lang="ja-JP" altLang="en-US" sz="2000" b="1" dirty="0">
                <a:solidFill>
                  <a:srgbClr val="0070C0"/>
                </a:solidFill>
                <a:latin typeface="KaiTi" panose="02010609060101010101" pitchFamily="49" charset="-122"/>
                <a:ea typeface="KaiTi" panose="02010609060101010101" pitchFamily="49" charset="-122"/>
              </a:rPr>
              <a:t>の名字は二文字以上の漢字を組み合わせたものが多いのに対して、</a:t>
            </a:r>
            <a:r>
              <a:rPr lang="ja-JP" altLang="en-US" sz="2000" b="1" dirty="0" smtClean="0">
                <a:solidFill>
                  <a:srgbClr val="0070C0"/>
                </a:solidFill>
                <a:latin typeface="KaiTi" panose="02010609060101010101" pitchFamily="49" charset="-122"/>
                <a:ea typeface="KaiTi" panose="02010609060101010101" pitchFamily="49" charset="-122"/>
              </a:rPr>
              <a:t>中国では</a:t>
            </a:r>
            <a:r>
              <a:rPr lang="ja-JP" altLang="en-US" sz="2000" b="1" dirty="0">
                <a:solidFill>
                  <a:srgbClr val="0070C0"/>
                </a:solidFill>
                <a:latin typeface="KaiTi" panose="02010609060101010101" pitchFamily="49" charset="-122"/>
                <a:ea typeface="KaiTi" panose="02010609060101010101" pitchFamily="49" charset="-122"/>
              </a:rPr>
              <a:t>圧倒的に一文字の漢字の名字が多いのだそう</a:t>
            </a:r>
            <a:r>
              <a:rPr lang="ja-JP" altLang="en-US" sz="2000" b="1" dirty="0" smtClean="0">
                <a:solidFill>
                  <a:srgbClr val="0070C0"/>
                </a:solidFill>
                <a:latin typeface="KaiTi" panose="02010609060101010101" pitchFamily="49" charset="-122"/>
                <a:ea typeface="KaiTi" panose="02010609060101010101" pitchFamily="49" charset="-122"/>
              </a:rPr>
              <a:t>。日本と中国のの</a:t>
            </a:r>
            <a:r>
              <a:rPr lang="ja-JP" altLang="en-US" sz="2000" b="1" dirty="0">
                <a:solidFill>
                  <a:srgbClr val="0070C0"/>
                </a:solidFill>
                <a:latin typeface="KaiTi" panose="02010609060101010101" pitchFamily="49" charset="-122"/>
                <a:ea typeface="KaiTi" panose="02010609060101010101" pitchFamily="49" charset="-122"/>
              </a:rPr>
              <a:t>名前の共通</a:t>
            </a:r>
            <a:r>
              <a:rPr lang="ja-JP" altLang="en-US" sz="2000" b="1" dirty="0" smtClean="0">
                <a:solidFill>
                  <a:srgbClr val="0070C0"/>
                </a:solidFill>
                <a:latin typeface="KaiTi" panose="02010609060101010101" pitchFamily="49" charset="-122"/>
                <a:ea typeface="KaiTi" panose="02010609060101010101" pitchFamily="49" charset="-122"/>
              </a:rPr>
              <a:t>点は、</a:t>
            </a:r>
            <a:r>
              <a:rPr lang="ja-JP" altLang="en-US" sz="2000" b="1" dirty="0">
                <a:solidFill>
                  <a:srgbClr val="0070C0"/>
                </a:solidFill>
                <a:latin typeface="KaiTi" panose="02010609060101010101" pitchFamily="49" charset="-122"/>
                <a:ea typeface="KaiTi" panose="02010609060101010101" pitchFamily="49" charset="-122"/>
              </a:rPr>
              <a:t>漢字を使用</a:t>
            </a:r>
            <a:r>
              <a:rPr lang="ja-JP" altLang="en-US" sz="2000" b="1" dirty="0" smtClean="0">
                <a:solidFill>
                  <a:srgbClr val="0070C0"/>
                </a:solidFill>
                <a:latin typeface="KaiTi" panose="02010609060101010101" pitchFamily="49" charset="-122"/>
                <a:ea typeface="KaiTi" panose="02010609060101010101" pitchFamily="49" charset="-122"/>
              </a:rPr>
              <a:t>することだけでしょうか</a:t>
            </a:r>
            <a:r>
              <a:rPr lang="ja-JP" altLang="en-US" sz="2000" b="1" dirty="0">
                <a:solidFill>
                  <a:srgbClr val="0070C0"/>
                </a:solidFill>
                <a:latin typeface="KaiTi" panose="02010609060101010101" pitchFamily="49" charset="-122"/>
                <a:ea typeface="KaiTi" panose="02010609060101010101" pitchFamily="49" charset="-122"/>
              </a:rPr>
              <a:t>。</a:t>
            </a:r>
            <a:endParaRPr lang="en-US" altLang="ja-JP" sz="2000" b="1" dirty="0">
              <a:solidFill>
                <a:srgbClr val="0070C0"/>
              </a:solidFill>
              <a:latin typeface="KaiTi" panose="02010609060101010101" pitchFamily="49" charset="-122"/>
              <a:ea typeface="KaiTi" panose="02010609060101010101" pitchFamily="49" charset="-122"/>
            </a:endParaRPr>
          </a:p>
        </p:txBody>
      </p:sp>
      <p:pic>
        <p:nvPicPr>
          <p:cNvPr id="10243"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248775" y="1052993"/>
            <a:ext cx="1012825" cy="1052031"/>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61283829"/>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社長の名前</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は</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なぜか漢字一文字多い</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791200" y="1169342"/>
            <a:ext cx="6096000" cy="4662815"/>
          </a:xfrm>
          <a:prstGeom prst="rect">
            <a:avLst/>
          </a:prstGeom>
          <a:ln>
            <a:solidFill>
              <a:srgbClr val="0070C0"/>
            </a:solidFill>
          </a:ln>
        </p:spPr>
        <p:txBody>
          <a:bodyPr>
            <a:spAutoFit/>
          </a:bodyPr>
          <a:lstStyle/>
          <a:p>
            <a:pPr>
              <a:lnSpc>
                <a:spcPct val="150000"/>
              </a:lnSpc>
            </a:pPr>
            <a:r>
              <a:rPr lang="ja-JP" altLang="en-US" b="1" dirty="0" smtClean="0"/>
              <a:t>　　</a:t>
            </a:r>
            <a:r>
              <a:rPr lang="ja-JP" altLang="ja-JP" b="1" dirty="0" smtClean="0"/>
              <a:t>日本の社</a:t>
            </a:r>
            <a:r>
              <a:rPr lang="ja-JP" altLang="ja-JP" b="1" dirty="0"/>
              <a:t>長の名前で最も多いのは「誠」であることが、企業情報の東京商工リサーチの調べでわかった。「誠」が</a:t>
            </a:r>
            <a:r>
              <a:rPr lang="en-US" altLang="ja-JP" b="1" dirty="0"/>
              <a:t>1</a:t>
            </a:r>
            <a:r>
              <a:rPr lang="ja-JP" altLang="ja-JP" b="1" dirty="0"/>
              <a:t>万</a:t>
            </a:r>
            <a:r>
              <a:rPr lang="en-US" altLang="ja-JP" b="1" dirty="0"/>
              <a:t>96</a:t>
            </a:r>
            <a:r>
              <a:rPr lang="ja-JP" altLang="ja-JP" b="1" dirty="0"/>
              <a:t>社。次いで「博」の</a:t>
            </a:r>
            <a:r>
              <a:rPr lang="en-US" altLang="ja-JP" b="1" dirty="0"/>
              <a:t>9428</a:t>
            </a:r>
            <a:r>
              <a:rPr lang="ja-JP" altLang="ja-JP" b="1" dirty="0"/>
              <a:t>社、</a:t>
            </a:r>
            <a:r>
              <a:rPr lang="en-US" altLang="ja-JP" b="1" dirty="0"/>
              <a:t>3</a:t>
            </a:r>
            <a:r>
              <a:rPr lang="ja-JP" altLang="ja-JP" b="1" dirty="0"/>
              <a:t>位が「茂」の</a:t>
            </a:r>
            <a:r>
              <a:rPr lang="en-US" altLang="ja-JP" b="1" dirty="0"/>
              <a:t>9190</a:t>
            </a:r>
            <a:r>
              <a:rPr lang="ja-JP" altLang="ja-JP" b="1" dirty="0"/>
              <a:t>社と続き、上位はどれも漢字</a:t>
            </a:r>
            <a:r>
              <a:rPr lang="en-US" altLang="ja-JP" b="1" dirty="0"/>
              <a:t>1</a:t>
            </a:r>
            <a:r>
              <a:rPr lang="ja-JP" altLang="ja-JP" b="1" dirty="0"/>
              <a:t>文字の名前だった</a:t>
            </a:r>
            <a:r>
              <a:rPr lang="ja-JP" altLang="ja-JP" b="1" dirty="0" smtClean="0"/>
              <a:t>。</a:t>
            </a:r>
            <a:endParaRPr lang="en-US" altLang="ja-JP" b="1" dirty="0" smtClean="0"/>
          </a:p>
          <a:p>
            <a:pPr>
              <a:lnSpc>
                <a:spcPct val="150000"/>
              </a:lnSpc>
            </a:pPr>
            <a:r>
              <a:rPr lang="ja-JP" altLang="en-US" b="1" dirty="0"/>
              <a:t>　</a:t>
            </a:r>
            <a:r>
              <a:rPr lang="ja-JP" altLang="en-US" b="1" dirty="0" smtClean="0"/>
              <a:t>　</a:t>
            </a:r>
            <a:r>
              <a:rPr lang="ja-JP" altLang="ja-JP" b="1" dirty="0" smtClean="0"/>
              <a:t>一方</a:t>
            </a:r>
            <a:r>
              <a:rPr lang="ja-JP" altLang="ja-JP" b="1" dirty="0"/>
              <a:t>、社長の姓は「佐藤」（</a:t>
            </a:r>
            <a:r>
              <a:rPr lang="en-US" altLang="ja-JP" b="1" dirty="0"/>
              <a:t>3</a:t>
            </a:r>
            <a:r>
              <a:rPr lang="ja-JP" altLang="ja-JP" b="1" dirty="0"/>
              <a:t>万</a:t>
            </a:r>
            <a:r>
              <a:rPr lang="en-US" altLang="ja-JP" b="1" dirty="0"/>
              <a:t>1910</a:t>
            </a:r>
            <a:r>
              <a:rPr lang="ja-JP" altLang="ja-JP" b="1" dirty="0"/>
              <a:t>社）、「鈴木」（</a:t>
            </a:r>
            <a:r>
              <a:rPr lang="en-US" altLang="ja-JP" b="1" dirty="0"/>
              <a:t>3</a:t>
            </a:r>
            <a:r>
              <a:rPr lang="ja-JP" altLang="ja-JP" b="1" dirty="0"/>
              <a:t>万</a:t>
            </a:r>
            <a:r>
              <a:rPr lang="en-US" altLang="ja-JP" b="1" dirty="0"/>
              <a:t>817</a:t>
            </a:r>
            <a:r>
              <a:rPr lang="ja-JP" altLang="ja-JP" b="1" dirty="0"/>
              <a:t>社）、「田中」（</a:t>
            </a:r>
            <a:r>
              <a:rPr lang="en-US" altLang="ja-JP" b="1" dirty="0"/>
              <a:t>2</a:t>
            </a:r>
            <a:r>
              <a:rPr lang="ja-JP" altLang="ja-JP" b="1" dirty="0"/>
              <a:t>万</a:t>
            </a:r>
            <a:r>
              <a:rPr lang="en-US" altLang="ja-JP" b="1" dirty="0"/>
              <a:t>4427</a:t>
            </a:r>
            <a:r>
              <a:rPr lang="ja-JP" altLang="ja-JP" b="1" dirty="0"/>
              <a:t>社）が「御三家」と呼ばれ、</a:t>
            </a:r>
            <a:r>
              <a:rPr lang="en-US" altLang="ja-JP" b="1" dirty="0"/>
              <a:t>2008</a:t>
            </a:r>
            <a:r>
              <a:rPr lang="ja-JP" altLang="ja-JP" b="1" dirty="0"/>
              <a:t>年の調査と変わらず上位を占めた。姓名では、「佐藤誠」と「鈴木茂」がともに</a:t>
            </a:r>
            <a:r>
              <a:rPr lang="en-US" altLang="ja-JP" b="1" dirty="0"/>
              <a:t>163</a:t>
            </a:r>
            <a:r>
              <a:rPr lang="ja-JP" altLang="ja-JP" b="1" dirty="0"/>
              <a:t>社で最多だった。</a:t>
            </a:r>
          </a:p>
          <a:p>
            <a:pPr>
              <a:lnSpc>
                <a:spcPct val="150000"/>
              </a:lnSpc>
            </a:pPr>
            <a:r>
              <a:rPr lang="ja-JP" altLang="en-US" b="1" dirty="0"/>
              <a:t>　</a:t>
            </a:r>
            <a:r>
              <a:rPr lang="ja-JP" altLang="en-US" b="1" dirty="0" smtClean="0"/>
              <a:t>　</a:t>
            </a:r>
            <a:r>
              <a:rPr lang="ja-JP" altLang="ja-JP" b="1" dirty="0" smtClean="0"/>
              <a:t>社</a:t>
            </a:r>
            <a:r>
              <a:rPr lang="ja-JP" altLang="ja-JP" b="1" dirty="0"/>
              <a:t>長の名前調査は、東京商工リサーチの企業データベースから約</a:t>
            </a:r>
            <a:r>
              <a:rPr lang="en-US" altLang="ja-JP" b="1" dirty="0"/>
              <a:t>233</a:t>
            </a:r>
            <a:r>
              <a:rPr lang="ja-JP" altLang="ja-JP" b="1" dirty="0"/>
              <a:t>万件の代表データ（個人企業を含む）を抽出し、社長の姓名と読みがなを</a:t>
            </a:r>
            <a:r>
              <a:rPr lang="en-US" altLang="ja-JP" b="1" dirty="0"/>
              <a:t>2011</a:t>
            </a:r>
            <a:r>
              <a:rPr lang="ja-JP" altLang="ja-JP" b="1" dirty="0"/>
              <a:t>年</a:t>
            </a:r>
            <a:r>
              <a:rPr lang="en-US" altLang="ja-JP" b="1" dirty="0"/>
              <a:t>7</a:t>
            </a:r>
            <a:r>
              <a:rPr lang="ja-JP" altLang="ja-JP" b="1" dirty="0"/>
              <a:t>月現在で集計した</a:t>
            </a:r>
            <a:r>
              <a:rPr lang="ja-JP" altLang="ja-JP" b="1" dirty="0" smtClean="0"/>
              <a:t>。</a:t>
            </a:r>
            <a:endParaRPr lang="ja-JP" altLang="ja-JP" b="1" dirty="0"/>
          </a:p>
        </p:txBody>
      </p:sp>
      <p:sp>
        <p:nvSpPr>
          <p:cNvPr id="5" name="Rectangle 1"/>
          <p:cNvSpPr>
            <a:spLocks noChangeArrowheads="1"/>
          </p:cNvSpPr>
          <p:nvPr/>
        </p:nvSpPr>
        <p:spPr bwMode="auto">
          <a:xfrm>
            <a:off x="5791200" y="5989221"/>
            <a:ext cx="5803900" cy="3077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Times New Roman" pitchFamily="18" charset="0"/>
              </a:rPr>
              <a:t>1 </a:t>
            </a:r>
            <a:r>
              <a:rPr kumimoji="1" lang="zh-CN" altLang="en-US" sz="14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Times New Roman" pitchFamily="18" charset="0"/>
              </a:rPr>
              <a:t>御三家</a:t>
            </a:r>
            <a:r>
              <a:rPr kumimoji="1" lang="en-US" altLang="ja-JP" sz="14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Times New Roman" pitchFamily="18" charset="0"/>
              </a:rPr>
              <a:t>(</a:t>
            </a:r>
            <a:r>
              <a:rPr kumimoji="1" lang="ja-JP" altLang="en-US" sz="14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Times New Roman" pitchFamily="18" charset="0"/>
              </a:rPr>
              <a:t>ごさんけ</a:t>
            </a:r>
            <a:r>
              <a:rPr kumimoji="1" lang="en-US" altLang="ja-JP" sz="14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　在某个领域最负盛名和实力的前三位。</a:t>
            </a:r>
            <a:r>
              <a:rPr kumimoji="1" lang="ja-JP" altLang="en-US" sz="14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ＭＳ Ｐゴシック" pitchFamily="50" charset="-128"/>
              </a:rPr>
              <a:t> </a:t>
            </a:r>
          </a:p>
        </p:txBody>
      </p:sp>
      <p:sp>
        <p:nvSpPr>
          <p:cNvPr id="6" name="矩形 5"/>
          <p:cNvSpPr/>
          <p:nvPr/>
        </p:nvSpPr>
        <p:spPr>
          <a:xfrm>
            <a:off x="750562" y="1815673"/>
            <a:ext cx="4812037" cy="2769989"/>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ja-JP" b="1" dirty="0">
                <a:solidFill>
                  <a:srgbClr val="FF0000"/>
                </a:solidFill>
                <a:latin typeface="KaiTi" panose="02010609060101010101" pitchFamily="49" charset="-122"/>
                <a:ea typeface="KaiTi" panose="02010609060101010101" pitchFamily="49" charset="-122"/>
              </a:rPr>
              <a:t>　「博」「誠」「茂」という名前をつける理由は何だと言っていますか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pPr>
              <a:lnSpc>
                <a:spcPct val="150000"/>
              </a:lnSpc>
            </a:pPr>
            <a:endParaRPr lang="ja-JP" altLang="ja-JP" sz="80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個</a:t>
            </a:r>
            <a:r>
              <a:rPr lang="ja-JP" altLang="ja-JP" b="1" dirty="0">
                <a:latin typeface="KaiTi" panose="02010609060101010101" pitchFamily="49" charset="-122"/>
                <a:ea typeface="KaiTi" panose="02010609060101010101" pitchFamily="49" charset="-122"/>
              </a:rPr>
              <a:t>々の子供にふさわしい名</a:t>
            </a:r>
            <a:r>
              <a:rPr lang="ja-JP" altLang="ja-JP" b="1" dirty="0" smtClean="0">
                <a:latin typeface="KaiTi" panose="02010609060101010101" pitchFamily="49" charset="-122"/>
                <a:ea typeface="KaiTi" panose="02010609060101010101" pitchFamily="49" charset="-122"/>
              </a:rPr>
              <a:t>づけをしたい</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という</a:t>
            </a:r>
            <a:r>
              <a:rPr lang="ja-JP" altLang="ja-JP" b="1" dirty="0">
                <a:latin typeface="KaiTi" panose="02010609060101010101" pitchFamily="49" charset="-122"/>
                <a:ea typeface="KaiTi" panose="02010609060101010101" pitchFamily="49" charset="-122"/>
              </a:rPr>
              <a:t>「個」への意識が高まったから。</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高度</a:t>
            </a:r>
            <a:r>
              <a:rPr lang="ja-JP" altLang="ja-JP" b="1" dirty="0">
                <a:latin typeface="KaiTi" panose="02010609060101010101" pitchFamily="49" charset="-122"/>
                <a:ea typeface="KaiTi" panose="02010609060101010101" pitchFamily="49" charset="-122"/>
              </a:rPr>
              <a:t>経済成長期に人気の名前だったから。</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現</a:t>
            </a:r>
            <a:r>
              <a:rPr lang="ja-JP" altLang="ja-JP" b="1" dirty="0">
                <a:latin typeface="KaiTi" panose="02010609060101010101" pitchFamily="49" charset="-122"/>
                <a:ea typeface="KaiTi" panose="02010609060101010101" pitchFamily="49" charset="-122"/>
              </a:rPr>
              <a:t>在の社長の多くの名前と同じ名前を</a:t>
            </a:r>
            <a:r>
              <a:rPr lang="ja-JP" altLang="ja-JP" b="1" dirty="0" smtClean="0">
                <a:latin typeface="KaiTi" panose="02010609060101010101" pitchFamily="49" charset="-122"/>
                <a:ea typeface="KaiTi" panose="02010609060101010101" pitchFamily="49" charset="-122"/>
              </a:rPr>
              <a:t>付</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けたいから</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昭和</a:t>
            </a:r>
            <a:r>
              <a:rPr lang="ja-JP" altLang="ja-JP" b="1" dirty="0">
                <a:latin typeface="KaiTi" panose="02010609060101010101" pitchFamily="49" charset="-122"/>
                <a:ea typeface="KaiTi" panose="02010609060101010101" pitchFamily="49" charset="-122"/>
              </a:rPr>
              <a:t>初</a:t>
            </a:r>
            <a:r>
              <a:rPr lang="en-US" altLang="ja-JP" b="1" dirty="0">
                <a:latin typeface="KaiTi" panose="02010609060101010101" pitchFamily="49" charset="-122"/>
                <a:ea typeface="KaiTi" panose="02010609060101010101" pitchFamily="49" charset="-122"/>
              </a:rPr>
              <a:t>10</a:t>
            </a:r>
            <a:r>
              <a:rPr lang="ja-JP" altLang="ja-JP" b="1" dirty="0">
                <a:latin typeface="KaiTi" panose="02010609060101010101" pitchFamily="49" charset="-122"/>
                <a:ea typeface="KaiTi" panose="02010609060101010101" pitchFamily="49" charset="-122"/>
              </a:rPr>
              <a:t>年と比べて価値観の変化が如</a:t>
            </a:r>
            <a:r>
              <a:rPr lang="ja-JP" altLang="ja-JP" b="1" dirty="0" smtClean="0">
                <a:latin typeface="KaiTi" panose="02010609060101010101" pitchFamily="49" charset="-122"/>
                <a:ea typeface="KaiTi" panose="02010609060101010101" pitchFamily="49" charset="-122"/>
              </a:rPr>
              <a:t>実</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になったから</a:t>
            </a:r>
            <a:r>
              <a:rPr lang="ja-JP" altLang="ja-JP" b="1" dirty="0">
                <a:latin typeface="KaiTi" panose="02010609060101010101" pitchFamily="49" charset="-122"/>
                <a:ea typeface="KaiTi" panose="02010609060101010101" pitchFamily="49" charset="-122"/>
              </a:rPr>
              <a:t>。</a:t>
            </a:r>
            <a:endParaRPr lang="ja-JP" altLang="en-US" b="1" dirty="0">
              <a:latin typeface="KaiTi" panose="02010609060101010101" pitchFamily="49" charset="-122"/>
              <a:ea typeface="KaiTi" panose="02010609060101010101" pitchFamily="49" charset="-122"/>
            </a:endParaRPr>
          </a:p>
        </p:txBody>
      </p:sp>
      <p:sp>
        <p:nvSpPr>
          <p:cNvPr id="8" name="矩形 7"/>
          <p:cNvSpPr/>
          <p:nvPr/>
        </p:nvSpPr>
        <p:spPr>
          <a:xfrm>
            <a:off x="1210299" y="5278159"/>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endParaRPr lang="en-US" altLang="ja-JP"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118331611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社長の名前</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は</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なぜか漢字一文字多い</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384800" y="1590238"/>
            <a:ext cx="6223000" cy="3831818"/>
          </a:xfrm>
          <a:prstGeom prst="rect">
            <a:avLst/>
          </a:prstGeom>
          <a:ln>
            <a:solidFill>
              <a:srgbClr val="0070C0"/>
            </a:solidFill>
          </a:ln>
        </p:spPr>
        <p:txBody>
          <a:bodyPr wrap="square">
            <a:spAutoFit/>
          </a:bodyPr>
          <a:lstStyle/>
          <a:p>
            <a:pPr>
              <a:lnSpc>
                <a:spcPct val="150000"/>
              </a:lnSpc>
            </a:pPr>
            <a:r>
              <a:rPr lang="ja-JP" altLang="en-US" b="1" dirty="0"/>
              <a:t>　　</a:t>
            </a:r>
            <a:r>
              <a:rPr lang="ja-JP" altLang="en-US" b="1" dirty="0" smtClean="0"/>
              <a:t>　</a:t>
            </a:r>
            <a:r>
              <a:rPr lang="ja-JP" altLang="ja-JP" b="1" dirty="0" smtClean="0"/>
              <a:t>名</a:t>
            </a:r>
            <a:r>
              <a:rPr lang="ja-JP" altLang="ja-JP" b="1" dirty="0"/>
              <a:t>前の第</a:t>
            </a:r>
            <a:r>
              <a:rPr lang="en-US" altLang="ja-JP" b="1" dirty="0"/>
              <a:t>1</a:t>
            </a:r>
            <a:r>
              <a:rPr lang="ja-JP" altLang="ja-JP" b="1" dirty="0"/>
              <a:t>位「誠</a:t>
            </a:r>
            <a:r>
              <a:rPr lang="ja-JP" altLang="ja-JP" b="1" dirty="0" smtClean="0"/>
              <a:t>」</a:t>
            </a:r>
            <a:r>
              <a:rPr lang="ja-JP" altLang="en-US" b="1" dirty="0" smtClean="0"/>
              <a:t>（まこと</a:t>
            </a:r>
            <a:r>
              <a:rPr lang="en-US" altLang="ja-JP" b="1" dirty="0" smtClean="0"/>
              <a:t>/</a:t>
            </a:r>
            <a:r>
              <a:rPr lang="ja-JP" altLang="en-US" b="1" dirty="0" smtClean="0"/>
              <a:t>せい））</a:t>
            </a:r>
            <a:r>
              <a:rPr lang="ja-JP" altLang="ja-JP" b="1" dirty="0" smtClean="0"/>
              <a:t>に</a:t>
            </a:r>
            <a:r>
              <a:rPr lang="en-US" altLang="ja-JP" b="1" dirty="0"/>
              <a:t>2</a:t>
            </a:r>
            <a:r>
              <a:rPr lang="ja-JP" altLang="ja-JP" b="1" dirty="0"/>
              <a:t>位の「博</a:t>
            </a:r>
            <a:r>
              <a:rPr lang="ja-JP" altLang="ja-JP" b="1" dirty="0" smtClean="0"/>
              <a:t>」</a:t>
            </a:r>
            <a:r>
              <a:rPr lang="ja-JP" altLang="en-US" b="1" dirty="0" smtClean="0"/>
              <a:t>（ひろし</a:t>
            </a:r>
            <a:r>
              <a:rPr lang="en-US" altLang="ja-JP" b="1" dirty="0" smtClean="0"/>
              <a:t>/</a:t>
            </a:r>
            <a:r>
              <a:rPr lang="ja-JP" altLang="en-US" b="1" dirty="0" smtClean="0"/>
              <a:t>はく）</a:t>
            </a:r>
            <a:r>
              <a:rPr lang="ja-JP" altLang="ja-JP" b="1" dirty="0" smtClean="0"/>
              <a:t>、</a:t>
            </a:r>
            <a:r>
              <a:rPr lang="en-US" altLang="ja-JP" b="1" dirty="0"/>
              <a:t>3</a:t>
            </a:r>
            <a:r>
              <a:rPr lang="ja-JP" altLang="ja-JP" b="1" dirty="0"/>
              <a:t>位「茂</a:t>
            </a:r>
            <a:r>
              <a:rPr lang="ja-JP" altLang="ja-JP" b="1" dirty="0" smtClean="0"/>
              <a:t>」</a:t>
            </a:r>
            <a:r>
              <a:rPr lang="ja-JP" altLang="en-US" b="1" dirty="0" smtClean="0"/>
              <a:t>（しげる</a:t>
            </a:r>
            <a:r>
              <a:rPr lang="en-US" altLang="ja-JP" b="1" dirty="0" smtClean="0"/>
              <a:t>/</a:t>
            </a:r>
            <a:r>
              <a:rPr lang="ja-JP" altLang="en-US" b="1" dirty="0" smtClean="0"/>
              <a:t>ぼう）</a:t>
            </a:r>
            <a:r>
              <a:rPr lang="ja-JP" altLang="ja-JP" b="1" dirty="0" smtClean="0"/>
              <a:t>と</a:t>
            </a:r>
            <a:r>
              <a:rPr lang="ja-JP" altLang="ja-JP" b="1" dirty="0"/>
              <a:t>、「漢字</a:t>
            </a:r>
            <a:r>
              <a:rPr lang="en-US" altLang="ja-JP" b="1" dirty="0"/>
              <a:t>1</a:t>
            </a:r>
            <a:r>
              <a:rPr lang="ja-JP" altLang="ja-JP" b="1" dirty="0"/>
              <a:t>文字」が多い理由について、同社はこう分析する。</a:t>
            </a:r>
          </a:p>
          <a:p>
            <a:pPr>
              <a:lnSpc>
                <a:spcPct val="150000"/>
              </a:lnSpc>
            </a:pPr>
            <a:r>
              <a:rPr lang="ja-JP" altLang="en-US" b="1" dirty="0"/>
              <a:t>　</a:t>
            </a:r>
            <a:r>
              <a:rPr lang="ja-JP" altLang="en-US" b="1" dirty="0" smtClean="0"/>
              <a:t>　</a:t>
            </a:r>
            <a:r>
              <a:rPr lang="ja-JP" altLang="ja-JP" b="1" dirty="0" smtClean="0"/>
              <a:t>男性</a:t>
            </a:r>
            <a:r>
              <a:rPr lang="ja-JP" altLang="ja-JP" b="1" dirty="0"/>
              <a:t>の名前は、戦後～高度経済成長期に「誠」や「博」「隆」「修」「茂」などが人気。現在、日本の社長の多くは</a:t>
            </a:r>
            <a:r>
              <a:rPr lang="en-US" altLang="ja-JP" b="1" dirty="0"/>
              <a:t>50</a:t>
            </a:r>
            <a:r>
              <a:rPr lang="ja-JP" altLang="ja-JP" b="1" dirty="0"/>
              <a:t>～</a:t>
            </a:r>
            <a:r>
              <a:rPr lang="en-US" altLang="ja-JP" b="1" dirty="0"/>
              <a:t>60</a:t>
            </a:r>
            <a:r>
              <a:rPr lang="ja-JP" altLang="ja-JP" b="1" dirty="0"/>
              <a:t>歳代で、戦後に名づけられた「誠」や「博」が増えていったときに生まれた世代にあたり、当時人気のあった名前が社長の名前ランキングでも上位にあるとみている。調査担当者は、「『郎』や『夫』を使った名前が少</a:t>
            </a:r>
            <a:r>
              <a:rPr lang="ja-JP" altLang="ja-JP" b="1" dirty="0" smtClean="0"/>
              <a:t>なくなったのは</a:t>
            </a:r>
            <a:r>
              <a:rPr lang="en-US" altLang="ja-JP" b="1" dirty="0" smtClean="0"/>
              <a:t> </a:t>
            </a:r>
            <a:r>
              <a:rPr lang="ja-JP" altLang="en-US" b="1" dirty="0" smtClean="0"/>
              <a:t>① </a:t>
            </a:r>
            <a:r>
              <a:rPr lang="ja-JP" altLang="ja-JP" b="1" dirty="0" smtClean="0"/>
              <a:t>意外</a:t>
            </a:r>
            <a:r>
              <a:rPr lang="ja-JP" altLang="ja-JP" b="1" dirty="0"/>
              <a:t>だった」と漏らす</a:t>
            </a:r>
            <a:r>
              <a:rPr lang="ja-JP" altLang="ja-JP" b="1" dirty="0" smtClean="0"/>
              <a:t>。</a:t>
            </a:r>
            <a:endParaRPr lang="ja-JP" altLang="ja-JP" b="1" dirty="0"/>
          </a:p>
        </p:txBody>
      </p:sp>
      <p:sp>
        <p:nvSpPr>
          <p:cNvPr id="5" name="矩形 4"/>
          <p:cNvSpPr/>
          <p:nvPr/>
        </p:nvSpPr>
        <p:spPr>
          <a:xfrm>
            <a:off x="750561" y="1808594"/>
            <a:ext cx="4456437" cy="2539157"/>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2 </a:t>
            </a:r>
            <a:r>
              <a:rPr lang="ja-JP" altLang="ja-JP" b="1" dirty="0">
                <a:solidFill>
                  <a:srgbClr val="FF0000"/>
                </a:solidFill>
                <a:latin typeface="KaiTi" panose="02010609060101010101" pitchFamily="49" charset="-122"/>
                <a:ea typeface="KaiTi" panose="02010609060101010101" pitchFamily="49" charset="-122"/>
              </a:rPr>
              <a:t>　下線部①「意外だった」というのは、何が意外だったと言っていますか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pPr>
              <a:lnSpc>
                <a:spcPct val="150000"/>
              </a:lnSpc>
            </a:pPr>
            <a:endParaRPr lang="ja-JP" altLang="ja-JP" sz="1000"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1.</a:t>
            </a:r>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字名の名前が多いこと。</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郎」や「夫」を使った名前が少</a:t>
            </a:r>
            <a:r>
              <a:rPr lang="ja-JP" altLang="ja-JP" b="1" dirty="0" smtClean="0">
                <a:latin typeface="KaiTi" panose="02010609060101010101" pitchFamily="49" charset="-122"/>
                <a:ea typeface="KaiTi" panose="02010609060101010101" pitchFamily="49" charset="-122"/>
              </a:rPr>
              <a:t>なく</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なったこと</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博」「誠」「茂」といった名前が</a:t>
            </a:r>
            <a:r>
              <a:rPr lang="ja-JP" altLang="ja-JP" b="1" dirty="0" smtClean="0">
                <a:latin typeface="KaiTi" panose="02010609060101010101" pitchFamily="49" charset="-122"/>
                <a:ea typeface="KaiTi" panose="02010609060101010101" pitchFamily="49" charset="-122"/>
              </a:rPr>
              <a:t>人</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気</a:t>
            </a:r>
            <a:r>
              <a:rPr lang="ja-JP" altLang="ja-JP" b="1" dirty="0">
                <a:latin typeface="KaiTi" panose="02010609060101010101" pitchFamily="49" charset="-122"/>
                <a:ea typeface="KaiTi" panose="02010609060101010101" pitchFamily="49" charset="-122"/>
              </a:rPr>
              <a:t>だったこと。</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価</a:t>
            </a:r>
            <a:r>
              <a:rPr lang="ja-JP" altLang="ja-JP" b="1" dirty="0">
                <a:latin typeface="KaiTi" panose="02010609060101010101" pitchFamily="49" charset="-122"/>
                <a:ea typeface="KaiTi" panose="02010609060101010101" pitchFamily="49" charset="-122"/>
              </a:rPr>
              <a:t>値観が変化したこと。</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210299" y="5101029"/>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endParaRPr lang="en-US" altLang="ja-JP"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5523377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社長の名前</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は</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なぜか漢字一文字多い</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575300" y="1069350"/>
            <a:ext cx="6096000" cy="5579604"/>
          </a:xfrm>
          <a:prstGeom prst="rect">
            <a:avLst/>
          </a:prstGeom>
          <a:ln>
            <a:solidFill>
              <a:srgbClr val="0070C0"/>
            </a:solidFill>
          </a:ln>
        </p:spPr>
        <p:txBody>
          <a:bodyPr>
            <a:spAutoFit/>
          </a:bodyPr>
          <a:lstStyle/>
          <a:p>
            <a:pPr>
              <a:lnSpc>
                <a:spcPct val="150000"/>
              </a:lnSpc>
            </a:pPr>
            <a:r>
              <a:rPr lang="en-US" altLang="ja-JP" sz="2000" b="1" dirty="0" smtClean="0"/>
              <a:t>  </a:t>
            </a:r>
            <a:r>
              <a:rPr lang="ja-JP" altLang="ja-JP" sz="2000" b="1" dirty="0"/>
              <a:t>　「著名人名づけ事典」（文春新書）の著者の矢島裕紀彦さんは、「漢字</a:t>
            </a:r>
            <a:r>
              <a:rPr lang="en-US" altLang="ja-JP" sz="2000" b="1" dirty="0"/>
              <a:t>1</a:t>
            </a:r>
            <a:r>
              <a:rPr lang="ja-JP" altLang="ja-JP" sz="2000" b="1" dirty="0"/>
              <a:t>字」が増えていることについて、「一字名は昭和</a:t>
            </a:r>
            <a:r>
              <a:rPr lang="en-US" altLang="ja-JP" sz="2000" b="1" dirty="0"/>
              <a:t>10</a:t>
            </a:r>
            <a:r>
              <a:rPr lang="ja-JP" altLang="ja-JP" sz="2000" b="1" dirty="0"/>
              <a:t>年ごろから目立ちはじめていました。戦前・戦中は父祖から</a:t>
            </a:r>
            <a:r>
              <a:rPr lang="en-US" altLang="ja-JP" sz="2000" b="1" dirty="0"/>
              <a:t>1</a:t>
            </a:r>
            <a:r>
              <a:rPr lang="ja-JP" altLang="ja-JP" sz="2000" b="1" dirty="0"/>
              <a:t>字、長男ならばそれに『一』を加えるといった名前が多かったが、それが徐々に個々の子どもにふさわしい名づけをしたいという『個』への意識が高まってきた。その現れでしょう」と分析する。</a:t>
            </a:r>
          </a:p>
          <a:p>
            <a:pPr>
              <a:lnSpc>
                <a:spcPct val="150000"/>
              </a:lnSpc>
            </a:pPr>
            <a:r>
              <a:rPr lang="ja-JP" altLang="ja-JP" sz="2000" b="1" dirty="0"/>
              <a:t>　</a:t>
            </a:r>
            <a:r>
              <a:rPr lang="en-US" altLang="ja-JP" sz="2000" b="1" dirty="0" smtClean="0"/>
              <a:t>  </a:t>
            </a:r>
            <a:r>
              <a:rPr lang="ja-JP" altLang="ja-JP" sz="2000" b="1" dirty="0" smtClean="0"/>
              <a:t>「</a:t>
            </a:r>
            <a:r>
              <a:rPr lang="ja-JP" altLang="ja-JP" sz="2000" b="1" dirty="0"/>
              <a:t>戦争で相手を打ち負かすよりも、大きく広く知に通じる『博』、人間として誠実であることの『誠』、すぐれて豊かに繁栄する『茂』と、そういうものに重きをおいていきて生きたいという価値観の変化が如実に現れています」とも指摘する。</a:t>
            </a:r>
          </a:p>
        </p:txBody>
      </p:sp>
      <p:sp>
        <p:nvSpPr>
          <p:cNvPr id="5" name="矩形 4"/>
          <p:cNvSpPr/>
          <p:nvPr/>
        </p:nvSpPr>
        <p:spPr>
          <a:xfrm>
            <a:off x="649167" y="1858139"/>
            <a:ext cx="4748898" cy="3300904"/>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社</a:t>
            </a:r>
            <a:r>
              <a:rPr lang="ja-JP" altLang="ja-JP" b="1" dirty="0">
                <a:latin typeface="KaiTi" panose="02010609060101010101" pitchFamily="49" charset="-122"/>
                <a:ea typeface="KaiTi" panose="02010609060101010101" pitchFamily="49" charset="-122"/>
              </a:rPr>
              <a:t>長の名前で最も多いのは、「佐藤誠</a:t>
            </a:r>
            <a:r>
              <a:rPr lang="ja-JP" altLang="ja-JP" b="1" dirty="0" smtClean="0">
                <a:latin typeface="KaiTi" panose="02010609060101010101" pitchFamily="49" charset="-122"/>
                <a:ea typeface="KaiTi" panose="02010609060101010101" pitchFamily="49" charset="-122"/>
              </a:rPr>
              <a:t>」</a:t>
            </a:r>
            <a:r>
              <a:rPr lang="ja-JP" altLang="en-US" b="1" dirty="0" smtClean="0">
                <a:latin typeface="KaiTi" panose="02010609060101010101" pitchFamily="49" charset="-122"/>
                <a:ea typeface="KaiTi" panose="02010609060101010101" pitchFamily="49" charset="-122"/>
              </a:rPr>
              <a:t>　</a:t>
            </a:r>
            <a:endParaRPr lang="en-US" altLang="ja-JP"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と</a:t>
            </a:r>
            <a:r>
              <a:rPr lang="ja-JP" altLang="ja-JP" b="1" dirty="0">
                <a:latin typeface="KaiTi" panose="02010609060101010101" pitchFamily="49" charset="-122"/>
                <a:ea typeface="KaiTi" panose="02010609060101010101" pitchFamily="49" charset="-122"/>
              </a:rPr>
              <a:t>「鈴木茂」</a:t>
            </a:r>
            <a:r>
              <a:rPr lang="ja-JP" altLang="ja-JP" b="1" dirty="0" smtClean="0">
                <a:latin typeface="KaiTi" panose="02010609060101010101" pitchFamily="49" charset="-122"/>
                <a:ea typeface="KaiTi" panose="02010609060101010101" pitchFamily="49" charset="-122"/>
              </a:rPr>
              <a:t>である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御三家」と呼ばれるのは「佐藤」「</a:t>
            </a:r>
            <a:r>
              <a:rPr lang="ja-JP" altLang="ja-JP" b="1" dirty="0" smtClean="0">
                <a:latin typeface="KaiTi" panose="02010609060101010101" pitchFamily="49" charset="-122"/>
                <a:ea typeface="KaiTi" panose="02010609060101010101" pitchFamily="49" charset="-122"/>
              </a:rPr>
              <a:t>鈴</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木</a:t>
            </a:r>
            <a:r>
              <a:rPr lang="ja-JP" altLang="ja-JP" b="1" dirty="0">
                <a:latin typeface="KaiTi" panose="02010609060101010101" pitchFamily="49" charset="-122"/>
                <a:ea typeface="KaiTi" panose="02010609060101010101" pitchFamily="49" charset="-122"/>
              </a:rPr>
              <a:t>」「田中」である。</a:t>
            </a: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子</a:t>
            </a:r>
            <a:r>
              <a:rPr lang="ja-JP" altLang="ja-JP" b="1" dirty="0">
                <a:latin typeface="KaiTi" panose="02010609060101010101" pitchFamily="49" charset="-122"/>
                <a:ea typeface="KaiTi" panose="02010609060101010101" pitchFamily="49" charset="-122"/>
              </a:rPr>
              <a:t>供の名前は祖父や父から</a:t>
            </a:r>
            <a:r>
              <a:rPr lang="en-US" altLang="ja-JP"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文字</a:t>
            </a:r>
            <a:r>
              <a:rPr lang="ja-JP" altLang="ja-JP" b="1" dirty="0" smtClean="0">
                <a:latin typeface="KaiTi" panose="02010609060101010101" pitchFamily="49" charset="-122"/>
                <a:ea typeface="KaiTi" panose="02010609060101010101" pitchFamily="49" charset="-122"/>
              </a:rPr>
              <a:t>もらう</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ことが</a:t>
            </a:r>
            <a:r>
              <a:rPr lang="ja-JP" altLang="ja-JP" b="1" dirty="0">
                <a:latin typeface="KaiTi" panose="02010609060101010101" pitchFamily="49" charset="-122"/>
                <a:ea typeface="KaiTi" panose="02010609060101010101" pitchFamily="49" charset="-122"/>
              </a:rPr>
              <a:t>多いので、</a:t>
            </a:r>
            <a:r>
              <a:rPr lang="en-US" altLang="ja-JP"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文字の名前が増</a:t>
            </a:r>
            <a:r>
              <a:rPr lang="ja-JP" altLang="ja-JP" b="1" dirty="0" smtClean="0">
                <a:latin typeface="KaiTi" panose="02010609060101010101" pitchFamily="49" charset="-122"/>
                <a:ea typeface="KaiTi" panose="02010609060101010101" pitchFamily="49" charset="-122"/>
              </a:rPr>
              <a:t>えた</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博」や「誠」が増えたのは、価値観</a:t>
            </a:r>
            <a:r>
              <a:rPr lang="ja-JP" altLang="ja-JP" b="1" dirty="0" smtClean="0">
                <a:latin typeface="KaiTi" panose="02010609060101010101" pitchFamily="49" charset="-122"/>
                <a:ea typeface="KaiTi" panose="02010609060101010101" pitchFamily="49" charset="-122"/>
              </a:rPr>
              <a:t>の</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変</a:t>
            </a:r>
            <a:r>
              <a:rPr lang="ja-JP" altLang="ja-JP" b="1" dirty="0">
                <a:latin typeface="KaiTi" panose="02010609060101010101" pitchFamily="49" charset="-122"/>
                <a:ea typeface="KaiTi" panose="02010609060101010101" pitchFamily="49" charset="-122"/>
              </a:rPr>
              <a:t>化の表</a:t>
            </a:r>
            <a:r>
              <a:rPr lang="ja-JP" altLang="ja-JP" b="1" dirty="0" smtClean="0">
                <a:latin typeface="KaiTi" panose="02010609060101010101" pitchFamily="49" charset="-122"/>
                <a:ea typeface="KaiTi" panose="02010609060101010101" pitchFamily="49" charset="-122"/>
              </a:rPr>
              <a:t>れである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p:txBody>
      </p:sp>
      <p:sp>
        <p:nvSpPr>
          <p:cNvPr id="7" name="矩形 6"/>
          <p:cNvSpPr/>
          <p:nvPr/>
        </p:nvSpPr>
        <p:spPr>
          <a:xfrm>
            <a:off x="726426" y="5331128"/>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
        <p:nvSpPr>
          <p:cNvPr id="6" name="Rectangle 1"/>
          <p:cNvSpPr>
            <a:spLocks noChangeArrowheads="1"/>
          </p:cNvSpPr>
          <p:nvPr/>
        </p:nvSpPr>
        <p:spPr bwMode="auto">
          <a:xfrm>
            <a:off x="1981745" y="5977668"/>
            <a:ext cx="341632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lang="en-US" altLang="ja-JP" sz="1400" dirty="0" smtClean="0">
                <a:latin typeface="ＭＳ 明朝" pitchFamily="17" charset="-128"/>
                <a:ea typeface="ＭＳ 明朝" pitchFamily="17" charset="-128"/>
                <a:cs typeface="Times New Roman" pitchFamily="18" charset="0"/>
              </a:rPr>
              <a:t>1 </a:t>
            </a:r>
            <a:r>
              <a:rPr kumimoji="1" lang="en-US" altLang="ja-JP" sz="1400" b="0" i="0" u="none" strike="noStrike" cap="none" normalizeH="0" dirty="0" smtClean="0">
                <a:ln>
                  <a:noFill/>
                </a:ln>
                <a:solidFill>
                  <a:schemeClr val="tx1"/>
                </a:solidFill>
                <a:effectLst/>
                <a:latin typeface="ＭＳ 明朝" pitchFamily="17" charset="-128"/>
                <a:ea typeface="ＭＳ 明朝" pitchFamily="17" charset="-128"/>
                <a:cs typeface="Times New Roman" pitchFamily="18" charset="0"/>
              </a:rPr>
              <a:t> </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目立</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めだ</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つ</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SimSun" pitchFamily="2" charset="-122"/>
                <a:cs typeface="Times New Roman" pitchFamily="18" charset="0"/>
              </a:rPr>
              <a:t>显赫，显眼。</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2</a:t>
            </a:r>
            <a:r>
              <a:rPr kumimoji="1" lang="en-US" altLang="ja-JP" sz="1400" b="0" i="0" u="none" strike="noStrike" cap="none" normalizeH="0" dirty="0" smtClean="0">
                <a:ln>
                  <a:noFill/>
                </a:ln>
                <a:solidFill>
                  <a:schemeClr val="tx1"/>
                </a:solidFill>
                <a:effectLst/>
                <a:latin typeface="ＭＳ 明朝" pitchFamily="17" charset="-128"/>
                <a:ea typeface="ＭＳ 明朝" pitchFamily="17" charset="-128"/>
                <a:cs typeface="Times New Roman" pitchFamily="18" charset="0"/>
              </a:rPr>
              <a:t>  </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打</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う</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ち負</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ま</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かす</a:t>
            </a:r>
            <a:r>
              <a:rPr kumimoji="1" lang="ja-JP"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 战胜，击败。</a:t>
            </a:r>
            <a:endPar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Tree>
    <p:extLst>
      <p:ext uri="{BB962C8B-B14F-4D97-AF65-F5344CB8AC3E}">
        <p14:creationId xmlns:p14="http://schemas.microsoft.com/office/powerpoint/2010/main" val="225238819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社長の名前</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は</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なぜか漢字一文字多い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193800" y="1729978"/>
            <a:ext cx="7759700" cy="2862322"/>
          </a:xfrm>
          <a:prstGeom prst="rect">
            <a:avLst/>
          </a:prstGeom>
        </p:spPr>
        <p:txBody>
          <a:bodyPr wrap="square">
            <a:spAutoFit/>
          </a:bodyPr>
          <a:lstStyle/>
          <a:p>
            <a:pPr>
              <a:lnSpc>
                <a:spcPct val="150000"/>
              </a:lnSpc>
            </a:pPr>
            <a:r>
              <a:rPr lang="ja-JP" altLang="en-US" sz="2000" b="1" dirty="0">
                <a:solidFill>
                  <a:srgbClr val="0070C0"/>
                </a:solidFill>
                <a:latin typeface="KaiTi" panose="02010609060101010101" pitchFamily="49" charset="-122"/>
                <a:ea typeface="KaiTi" panose="02010609060101010101" pitchFamily="49" charset="-122"/>
              </a:rPr>
              <a:t>〇</a:t>
            </a:r>
            <a:r>
              <a:rPr lang="ja-JP" altLang="ja-JP" sz="2000" b="1" dirty="0" smtClean="0">
                <a:solidFill>
                  <a:srgbClr val="0070C0"/>
                </a:solidFill>
                <a:latin typeface="KaiTi" panose="02010609060101010101" pitchFamily="49" charset="-122"/>
                <a:ea typeface="KaiTi" panose="02010609060101010101" pitchFamily="49" charset="-122"/>
              </a:rPr>
              <a:t>みなさんの</a:t>
            </a:r>
            <a:r>
              <a:rPr lang="ja-JP" altLang="ja-JP" sz="2000" b="1" dirty="0">
                <a:solidFill>
                  <a:srgbClr val="0070C0"/>
                </a:solidFill>
                <a:latin typeface="KaiTi" panose="02010609060101010101" pitchFamily="49" charset="-122"/>
                <a:ea typeface="KaiTi" panose="02010609060101010101" pitchFamily="49" charset="-122"/>
              </a:rPr>
              <a:t>名前にはどんな意味がありますか</a:t>
            </a:r>
            <a:r>
              <a:rPr lang="ja-JP" altLang="ja-JP" sz="2000" b="1" dirty="0" smtClean="0">
                <a:solidFill>
                  <a:srgbClr val="0070C0"/>
                </a:solidFill>
                <a:latin typeface="KaiTi" panose="02010609060101010101" pitchFamily="49" charset="-122"/>
                <a:ea typeface="KaiTi" panose="02010609060101010101" pitchFamily="49" charset="-122"/>
              </a:rPr>
              <a:t>。両</a:t>
            </a:r>
            <a:r>
              <a:rPr lang="ja-JP" altLang="ja-JP" sz="2000" b="1" dirty="0">
                <a:solidFill>
                  <a:srgbClr val="0070C0"/>
                </a:solidFill>
                <a:latin typeface="KaiTi" panose="02010609060101010101" pitchFamily="49" charset="-122"/>
                <a:ea typeface="KaiTi" panose="02010609060101010101" pitchFamily="49" charset="-122"/>
              </a:rPr>
              <a:t>親</a:t>
            </a:r>
            <a:r>
              <a:rPr lang="ja-JP" altLang="ja-JP" sz="2000" b="1" dirty="0" smtClean="0">
                <a:solidFill>
                  <a:srgbClr val="0070C0"/>
                </a:solidFill>
                <a:latin typeface="KaiTi" panose="02010609060101010101" pitchFamily="49" charset="-122"/>
                <a:ea typeface="KaiTi" panose="02010609060101010101" pitchFamily="49" charset="-122"/>
              </a:rPr>
              <a:t>にどうして</a:t>
            </a:r>
            <a:endParaRPr lang="en-US" altLang="ja-JP" sz="2000" b="1" dirty="0" smtClean="0">
              <a:solidFill>
                <a:srgbClr val="0070C0"/>
              </a:solidFill>
              <a:latin typeface="KaiTi" panose="02010609060101010101" pitchFamily="49" charset="-122"/>
              <a:ea typeface="KaiTi" panose="02010609060101010101" pitchFamily="49" charset="-122"/>
            </a:endParaRPr>
          </a:p>
          <a:p>
            <a:pPr>
              <a:lnSpc>
                <a:spcPct val="150000"/>
              </a:lnSpc>
            </a:pPr>
            <a:r>
              <a:rPr lang="en-US" altLang="ja-JP" sz="2000" b="1" dirty="0">
                <a:solidFill>
                  <a:srgbClr val="0070C0"/>
                </a:solidFill>
                <a:latin typeface="KaiTi" panose="02010609060101010101" pitchFamily="49" charset="-122"/>
                <a:ea typeface="KaiTi" panose="02010609060101010101" pitchFamily="49" charset="-122"/>
              </a:rPr>
              <a:t> </a:t>
            </a:r>
            <a:r>
              <a:rPr lang="en-US" altLang="ja-JP" sz="2000" b="1" dirty="0" smtClean="0">
                <a:solidFill>
                  <a:srgbClr val="0070C0"/>
                </a:solidFill>
                <a:latin typeface="KaiTi" panose="02010609060101010101" pitchFamily="49" charset="-122"/>
                <a:ea typeface="KaiTi" panose="02010609060101010101" pitchFamily="49" charset="-122"/>
              </a:rPr>
              <a:t> </a:t>
            </a:r>
            <a:r>
              <a:rPr lang="ja-JP" altLang="ja-JP" sz="2000" b="1" dirty="0" smtClean="0">
                <a:solidFill>
                  <a:srgbClr val="0070C0"/>
                </a:solidFill>
                <a:latin typeface="KaiTi" panose="02010609060101010101" pitchFamily="49" charset="-122"/>
                <a:ea typeface="KaiTi" panose="02010609060101010101" pitchFamily="49" charset="-122"/>
              </a:rPr>
              <a:t>その名</a:t>
            </a:r>
            <a:r>
              <a:rPr lang="ja-JP" altLang="ja-JP" sz="2000" b="1" dirty="0">
                <a:solidFill>
                  <a:srgbClr val="0070C0"/>
                </a:solidFill>
                <a:latin typeface="KaiTi" panose="02010609060101010101" pitchFamily="49" charset="-122"/>
                <a:ea typeface="KaiTi" panose="02010609060101010101" pitchFamily="49" charset="-122"/>
              </a:rPr>
              <a:t>前</a:t>
            </a:r>
            <a:r>
              <a:rPr lang="ja-JP" altLang="ja-JP" sz="2000" b="1" dirty="0" smtClean="0">
                <a:solidFill>
                  <a:srgbClr val="0070C0"/>
                </a:solidFill>
                <a:latin typeface="KaiTi" panose="02010609060101010101" pitchFamily="49" charset="-122"/>
                <a:ea typeface="KaiTi" panose="02010609060101010101" pitchFamily="49" charset="-122"/>
              </a:rPr>
              <a:t>をつけたか聞</a:t>
            </a:r>
            <a:r>
              <a:rPr lang="ja-JP" altLang="ja-JP" sz="2000" b="1" dirty="0">
                <a:solidFill>
                  <a:srgbClr val="0070C0"/>
                </a:solidFill>
                <a:latin typeface="KaiTi" panose="02010609060101010101" pitchFamily="49" charset="-122"/>
                <a:ea typeface="KaiTi" panose="02010609060101010101" pitchFamily="49" charset="-122"/>
              </a:rPr>
              <a:t>いてみましょう</a:t>
            </a:r>
            <a:r>
              <a:rPr lang="ja-JP" altLang="ja-JP" sz="2000" b="1" dirty="0" smtClean="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a:p>
            <a:pPr>
              <a:lnSpc>
                <a:spcPct val="150000"/>
              </a:lnSpc>
            </a:pPr>
            <a:r>
              <a:rPr lang="ja-JP" altLang="en-US" sz="2000" b="1" dirty="0">
                <a:latin typeface="KaiTi" panose="02010609060101010101" pitchFamily="49" charset="-122"/>
                <a:ea typeface="KaiTi" panose="02010609060101010101" pitchFamily="49" charset="-122"/>
              </a:rPr>
              <a:t>〇</a:t>
            </a:r>
            <a:r>
              <a:rPr lang="ja-JP" altLang="ja-JP" sz="2000" b="1" dirty="0" smtClean="0">
                <a:latin typeface="KaiTi" panose="02010609060101010101" pitchFamily="49" charset="-122"/>
                <a:ea typeface="KaiTi" panose="02010609060101010101" pitchFamily="49" charset="-122"/>
              </a:rPr>
              <a:t>また</a:t>
            </a:r>
            <a:r>
              <a:rPr lang="ja-JP" altLang="ja-JP" sz="2000" b="1" dirty="0">
                <a:latin typeface="KaiTi" panose="02010609060101010101" pitchFamily="49" charset="-122"/>
                <a:ea typeface="KaiTi" panose="02010609060101010101" pitchFamily="49" charset="-122"/>
              </a:rPr>
              <a:t>、みなさんのこどもにはどんな名前をつけたいですか。</a:t>
            </a:r>
            <a:r>
              <a:rPr lang="ja-JP" altLang="ja-JP" sz="2000" b="1" dirty="0" smtClean="0">
                <a:latin typeface="KaiTi" panose="02010609060101010101" pitchFamily="49" charset="-122"/>
                <a:ea typeface="KaiTi" panose="02010609060101010101" pitchFamily="49" charset="-122"/>
              </a:rPr>
              <a:t>そ</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en-US" altLang="ja-JP" sz="2000" b="1" dirty="0">
                <a:latin typeface="KaiTi" panose="02010609060101010101" pitchFamily="49" charset="-122"/>
                <a:ea typeface="KaiTi" panose="02010609060101010101" pitchFamily="49" charset="-122"/>
              </a:rPr>
              <a:t> </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の理由</a:t>
            </a:r>
            <a:r>
              <a:rPr lang="ja-JP" altLang="ja-JP" sz="2000" b="1" dirty="0">
                <a:latin typeface="KaiTi" panose="02010609060101010101" pitchFamily="49" charset="-122"/>
                <a:ea typeface="KaiTi" panose="02010609060101010101" pitchFamily="49" charset="-122"/>
              </a:rPr>
              <a:t>を教</a:t>
            </a:r>
            <a:r>
              <a:rPr lang="ja-JP" altLang="ja-JP" sz="2000" b="1" dirty="0" smtClean="0">
                <a:latin typeface="KaiTi" panose="02010609060101010101" pitchFamily="49" charset="-122"/>
                <a:ea typeface="KaiTi" panose="02010609060101010101" pitchFamily="49" charset="-122"/>
              </a:rPr>
              <a:t>えてください。</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〇</a:t>
            </a:r>
            <a:r>
              <a:rPr lang="ja-JP" altLang="en-US" sz="2000" b="1" dirty="0">
                <a:solidFill>
                  <a:srgbClr val="0070C0"/>
                </a:solidFill>
                <a:latin typeface="KaiTi" panose="02010609060101010101" pitchFamily="49" charset="-122"/>
                <a:ea typeface="KaiTi" panose="02010609060101010101" pitchFamily="49" charset="-122"/>
              </a:rPr>
              <a:t>興味</a:t>
            </a:r>
            <a:r>
              <a:rPr lang="ja-JP" altLang="en-US" sz="2000" b="1" dirty="0" smtClean="0">
                <a:solidFill>
                  <a:srgbClr val="0070C0"/>
                </a:solidFill>
                <a:latin typeface="KaiTi" panose="02010609060101010101" pitchFamily="49" charset="-122"/>
                <a:ea typeface="KaiTi" panose="02010609060101010101" pitchFamily="49" charset="-122"/>
              </a:rPr>
              <a:t>があったら、日本の商品の命名や、中国語に訳</a:t>
            </a:r>
            <a:r>
              <a:rPr lang="ja-JP" altLang="en-US" sz="2000" b="1" dirty="0">
                <a:solidFill>
                  <a:srgbClr val="0070C0"/>
                </a:solidFill>
                <a:latin typeface="KaiTi" panose="02010609060101010101" pitchFamily="49" charset="-122"/>
                <a:ea typeface="KaiTi" panose="02010609060101010101" pitchFamily="49" charset="-122"/>
              </a:rPr>
              <a:t>された翻訳</a:t>
            </a:r>
            <a:endParaRPr lang="en-US" altLang="ja-JP" sz="2000" b="1" dirty="0" smtClean="0">
              <a:solidFill>
                <a:srgbClr val="0070C0"/>
              </a:solidFill>
              <a:latin typeface="KaiTi" panose="02010609060101010101" pitchFamily="49" charset="-122"/>
              <a:ea typeface="KaiTi" panose="02010609060101010101" pitchFamily="49" charset="-122"/>
            </a:endParaRPr>
          </a:p>
          <a:p>
            <a:pPr>
              <a:lnSpc>
                <a:spcPct val="150000"/>
              </a:lnSpc>
            </a:pPr>
            <a:r>
              <a:rPr lang="ja-JP" altLang="en-US" sz="2000" b="1" dirty="0">
                <a:solidFill>
                  <a:srgbClr val="0070C0"/>
                </a:solidFill>
                <a:latin typeface="KaiTi" panose="02010609060101010101" pitchFamily="49" charset="-122"/>
                <a:ea typeface="KaiTi" panose="02010609060101010101" pitchFamily="49" charset="-122"/>
              </a:rPr>
              <a:t>　</a:t>
            </a:r>
            <a:r>
              <a:rPr lang="ja-JP" altLang="en-US" sz="2000" b="1" dirty="0" smtClean="0">
                <a:solidFill>
                  <a:srgbClr val="0070C0"/>
                </a:solidFill>
                <a:latin typeface="KaiTi" panose="02010609060101010101" pitchFamily="49" charset="-122"/>
                <a:ea typeface="KaiTi" panose="02010609060101010101" pitchFamily="49" charset="-122"/>
              </a:rPr>
              <a:t>名の特徴などについて、調べてみてください。</a:t>
            </a:r>
            <a:endParaRPr lang="ja-JP" altLang="en-US" sz="2000" b="1" dirty="0">
              <a:solidFill>
                <a:srgbClr val="0070C0"/>
              </a:solidFill>
              <a:latin typeface="KaiTi" panose="02010609060101010101" pitchFamily="49" charset="-122"/>
              <a:ea typeface="KaiTi" panose="02010609060101010101" pitchFamily="49" charset="-122"/>
            </a:endParaRPr>
          </a:p>
        </p:txBody>
      </p:sp>
      <p:pic>
        <p:nvPicPr>
          <p:cNvPr id="2056" name="Picture 8"/>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688210" y="4820861"/>
            <a:ext cx="1972763" cy="1527300"/>
          </a:xfrm>
          <a:prstGeom prst="rect">
            <a:avLst/>
          </a:prstGeom>
          <a:solidFill>
            <a:srgbClr val="FFFFFF">
              <a:shade val="85000"/>
            </a:srgbClr>
          </a:solidFill>
          <a:ln w="190500" cap="rnd">
            <a:solidFill>
              <a:srgbClr val="FFFFFF"/>
            </a:solidFill>
          </a:ln>
          <a:effectLst>
            <a:outerShdw blurRad="36195" dist="12700" dir="11400000" algn="tl" rotWithShape="0">
              <a:srgbClr val="000000">
                <a:alpha val="33000"/>
              </a:srgbClr>
            </a:outerShdw>
          </a:effectLst>
          <a:scene3d>
            <a:camera prst="perspectiveContrastingLeftFacing">
              <a:rot lat="540000" lon="2100000" rev="0"/>
            </a:camera>
            <a:lightRig rig="soft" dir="t"/>
          </a:scene3d>
          <a:sp3d contourW="12700" prstMaterial="matte">
            <a:bevelT w="63500" h="50800"/>
            <a:contourClr>
              <a:srgbClr val="C0C0C0"/>
            </a:contourClr>
          </a:sp3d>
          <a:extLst/>
        </p:spPr>
      </p:pic>
      <p:pic>
        <p:nvPicPr>
          <p:cNvPr id="2058" name="Picture 10"/>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678060" y="4820861"/>
            <a:ext cx="4075040" cy="164322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59" name="Picture 11"/>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9406869" y="4316159"/>
            <a:ext cx="1527831" cy="219401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2061" name="Picture 1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9375463" y="1638300"/>
            <a:ext cx="1560106" cy="220344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69416524"/>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社長の名前</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は</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なぜか漢字一文字多い</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253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ja-JP" altLang="en-US" sz="2400" b="1" dirty="0" smtClean="0">
                <a:solidFill>
                  <a:srgbClr val="FF0000"/>
                </a:solidFill>
                <a:latin typeface="BIZ UDPゴシック" panose="020B0400000000000000" pitchFamily="50" charset="-128"/>
                <a:ea typeface="BIZ UDPゴシック" panose="020B0400000000000000" pitchFamily="50" charset="-128"/>
              </a:rPr>
              <a:t>思想政治</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155700" y="1628378"/>
            <a:ext cx="9982200" cy="4893647"/>
          </a:xfrm>
          <a:prstGeom prst="rect">
            <a:avLst/>
          </a:prstGeom>
        </p:spPr>
        <p:txBody>
          <a:bodyPr wrap="square">
            <a:spAutoFit/>
          </a:bodyPr>
          <a:lstStyle/>
          <a:p>
            <a:pPr>
              <a:lnSpc>
                <a:spcPct val="150000"/>
              </a:lnSpc>
            </a:pPr>
            <a:r>
              <a:rPr lang="ja-JP" altLang="en-US" sz="2000" b="1" dirty="0">
                <a:latin typeface="KaiTi" panose="02010609060101010101" pitchFamily="49" charset="-122"/>
                <a:ea typeface="KaiTi" panose="02010609060101010101" pitchFamily="49" charset="-122"/>
              </a:rPr>
              <a:t>　</a:t>
            </a:r>
            <a:r>
              <a:rPr lang="ja-JP" altLang="en-US" sz="2000" b="1" dirty="0" smtClean="0">
                <a:latin typeface="KaiTi" panose="02010609060101010101" pitchFamily="49" charset="-122"/>
                <a:ea typeface="KaiTi" panose="02010609060101010101" pitchFamily="49" charset="-122"/>
              </a:rPr>
              <a:t>　</a:t>
            </a:r>
            <a:r>
              <a:rPr lang="zh-CN" altLang="en-US" sz="2000" b="1" dirty="0">
                <a:solidFill>
                  <a:srgbClr val="FF0000"/>
                </a:solidFill>
                <a:latin typeface="KaiTi" panose="02010609060101010101" pitchFamily="49" charset="-122"/>
                <a:ea typeface="KaiTi" panose="02010609060101010101" pitchFamily="49" charset="-122"/>
              </a:rPr>
              <a:t>中华文化是中华儿女共同的精神</a:t>
            </a:r>
            <a:r>
              <a:rPr lang="zh-CN" altLang="en-US" sz="2000" b="1" dirty="0" smtClean="0">
                <a:solidFill>
                  <a:srgbClr val="FF0000"/>
                </a:solidFill>
                <a:latin typeface="KaiTi" panose="02010609060101010101" pitchFamily="49" charset="-122"/>
                <a:ea typeface="KaiTi" panose="02010609060101010101" pitchFamily="49" charset="-122"/>
              </a:rPr>
              <a:t>基因</a:t>
            </a:r>
            <a:endParaRPr lang="en-US" altLang="zh-CN" sz="2000" b="1" dirty="0" smtClean="0">
              <a:solidFill>
                <a:srgbClr val="FF0000"/>
              </a:solidFill>
              <a:latin typeface="KaiTi" panose="02010609060101010101" pitchFamily="49" charset="-122"/>
              <a:ea typeface="KaiTi" panose="02010609060101010101" pitchFamily="49" charset="-122"/>
            </a:endParaRPr>
          </a:p>
          <a:p>
            <a:pPr>
              <a:lnSpc>
                <a:spcPct val="150000"/>
              </a:lnSpc>
            </a:pPr>
            <a:r>
              <a:rPr lang="ja-JP" altLang="en-US" sz="2000" b="1" dirty="0">
                <a:latin typeface="KaiTi" panose="02010609060101010101" pitchFamily="49" charset="-122"/>
                <a:ea typeface="KaiTi" panose="02010609060101010101" pitchFamily="49" charset="-122"/>
              </a:rPr>
              <a:t>　</a:t>
            </a:r>
            <a:r>
              <a:rPr lang="ja-JP" altLang="en-US" sz="2000" b="1" dirty="0" smtClean="0">
                <a:latin typeface="KaiTi" panose="02010609060101010101" pitchFamily="49" charset="-122"/>
                <a:ea typeface="KaiTi" panose="02010609060101010101" pitchFamily="49" charset="-122"/>
              </a:rPr>
              <a:t>　</a:t>
            </a:r>
            <a:r>
              <a:rPr lang="zh-CN" altLang="en-US" sz="2000" b="1" dirty="0" smtClean="0">
                <a:latin typeface="KaiTi" panose="02010609060101010101" pitchFamily="49" charset="-122"/>
                <a:ea typeface="KaiTi" panose="02010609060101010101" pitchFamily="49" charset="-122"/>
              </a:rPr>
              <a:t>中华</a:t>
            </a:r>
            <a:r>
              <a:rPr lang="zh-CN" altLang="en-US" sz="2000" b="1" dirty="0">
                <a:latin typeface="KaiTi" panose="02010609060101010101" pitchFamily="49" charset="-122"/>
                <a:ea typeface="KaiTi" panose="02010609060101010101" pitchFamily="49" charset="-122"/>
              </a:rPr>
              <a:t>文明有着</a:t>
            </a:r>
            <a:r>
              <a:rPr lang="en-US" altLang="zh-CN" sz="2000" b="1" dirty="0">
                <a:latin typeface="KaiTi" panose="02010609060101010101" pitchFamily="49" charset="-122"/>
                <a:ea typeface="KaiTi" panose="02010609060101010101" pitchFamily="49" charset="-122"/>
              </a:rPr>
              <a:t>5000</a:t>
            </a:r>
            <a:r>
              <a:rPr lang="zh-CN" altLang="en-US" sz="2000" b="1" dirty="0">
                <a:latin typeface="KaiTi" panose="02010609060101010101" pitchFamily="49" charset="-122"/>
                <a:ea typeface="KaiTi" panose="02010609060101010101" pitchFamily="49" charset="-122"/>
              </a:rPr>
              <a:t>多年的悠久历史，是中华民族自强不息、发展壮大的强大精神力量。我们的同胞无论生活在哪里，身上都有鲜明的中华文化烙印，中华文化是中华儿女共同的精神基因。</a:t>
            </a:r>
          </a:p>
          <a:p>
            <a:pPr>
              <a:lnSpc>
                <a:spcPct val="150000"/>
              </a:lnSpc>
            </a:pPr>
            <a:r>
              <a:rPr lang="zh-CN" altLang="en-US" sz="2000" b="1" dirty="0">
                <a:latin typeface="KaiTi" panose="02010609060101010101" pitchFamily="49" charset="-122"/>
                <a:ea typeface="KaiTi" panose="02010609060101010101" pitchFamily="49" charset="-122"/>
              </a:rPr>
              <a:t>　　</a:t>
            </a:r>
            <a:r>
              <a:rPr lang="en-US" altLang="zh-CN" sz="2000" b="1" dirty="0">
                <a:latin typeface="KaiTi" panose="02010609060101010101" pitchFamily="49" charset="-122"/>
                <a:ea typeface="KaiTi" panose="02010609060101010101" pitchFamily="49" charset="-122"/>
              </a:rPr>
              <a:t>——2014</a:t>
            </a:r>
            <a:r>
              <a:rPr lang="zh-CN" altLang="en-US" sz="2000" b="1" dirty="0">
                <a:latin typeface="KaiTi" panose="02010609060101010101" pitchFamily="49" charset="-122"/>
                <a:ea typeface="KaiTi" panose="02010609060101010101" pitchFamily="49" charset="-122"/>
              </a:rPr>
              <a:t>年</a:t>
            </a:r>
            <a:r>
              <a:rPr lang="en-US" altLang="zh-CN" sz="2000" b="1" dirty="0">
                <a:latin typeface="KaiTi" panose="02010609060101010101" pitchFamily="49" charset="-122"/>
                <a:ea typeface="KaiTi" panose="02010609060101010101" pitchFamily="49" charset="-122"/>
              </a:rPr>
              <a:t>6</a:t>
            </a:r>
            <a:r>
              <a:rPr lang="zh-CN" altLang="en-US" sz="2000" b="1" dirty="0">
                <a:latin typeface="KaiTi" panose="02010609060101010101" pitchFamily="49" charset="-122"/>
                <a:ea typeface="KaiTi" panose="02010609060101010101" pitchFamily="49" charset="-122"/>
              </a:rPr>
              <a:t>月</a:t>
            </a:r>
            <a:r>
              <a:rPr lang="en-US" altLang="zh-CN" sz="2000" b="1" dirty="0">
                <a:latin typeface="KaiTi" panose="02010609060101010101" pitchFamily="49" charset="-122"/>
                <a:ea typeface="KaiTi" panose="02010609060101010101" pitchFamily="49" charset="-122"/>
              </a:rPr>
              <a:t>6</a:t>
            </a:r>
            <a:r>
              <a:rPr lang="zh-CN" altLang="en-US" sz="2000" b="1" dirty="0">
                <a:latin typeface="KaiTi" panose="02010609060101010101" pitchFamily="49" charset="-122"/>
                <a:ea typeface="KaiTi" panose="02010609060101010101" pitchFamily="49" charset="-122"/>
              </a:rPr>
              <a:t>日，习近平会见第七届世界华侨华人社团联谊大会代表时强调</a:t>
            </a:r>
          </a:p>
          <a:p>
            <a:pPr>
              <a:lnSpc>
                <a:spcPct val="150000"/>
              </a:lnSpc>
            </a:pPr>
            <a:r>
              <a:rPr lang="zh-CN" altLang="en-US" sz="800" b="1" dirty="0">
                <a:latin typeface="KaiTi" panose="02010609060101010101" pitchFamily="49" charset="-122"/>
                <a:ea typeface="KaiTi" panose="02010609060101010101" pitchFamily="49" charset="-122"/>
              </a:rPr>
              <a:t>　　</a:t>
            </a:r>
            <a:endParaRPr lang="en-US" altLang="zh-CN" sz="800" b="1" dirty="0" smtClean="0">
              <a:latin typeface="KaiTi" panose="02010609060101010101" pitchFamily="49" charset="-122"/>
              <a:ea typeface="KaiTi" panose="02010609060101010101" pitchFamily="49" charset="-122"/>
            </a:endParaRPr>
          </a:p>
          <a:p>
            <a:pPr>
              <a:lnSpc>
                <a:spcPct val="150000"/>
              </a:lnSpc>
            </a:pPr>
            <a:r>
              <a:rPr lang="ja-JP" altLang="en-US" sz="2000" b="1" dirty="0" smtClean="0">
                <a:latin typeface="KaiTi" panose="02010609060101010101" pitchFamily="49" charset="-122"/>
                <a:ea typeface="KaiTi" panose="02010609060101010101" pitchFamily="49" charset="-122"/>
              </a:rPr>
              <a:t>　　</a:t>
            </a:r>
            <a:r>
              <a:rPr lang="zh-CN" altLang="en-US" sz="2000" b="1" dirty="0" smtClean="0">
                <a:solidFill>
                  <a:srgbClr val="FF0000"/>
                </a:solidFill>
                <a:latin typeface="KaiTi" panose="02010609060101010101" pitchFamily="49" charset="-122"/>
                <a:ea typeface="KaiTi" panose="02010609060101010101" pitchFamily="49" charset="-122"/>
              </a:rPr>
              <a:t>中华</a:t>
            </a:r>
            <a:r>
              <a:rPr lang="zh-CN" altLang="en-US" sz="2000" b="1" dirty="0">
                <a:solidFill>
                  <a:srgbClr val="FF0000"/>
                </a:solidFill>
                <a:latin typeface="KaiTi" panose="02010609060101010101" pitchFamily="49" charset="-122"/>
                <a:ea typeface="KaiTi" panose="02010609060101010101" pitchFamily="49" charset="-122"/>
              </a:rPr>
              <a:t>优秀传统文化是中华民族的根和魂</a:t>
            </a:r>
          </a:p>
          <a:p>
            <a:pPr>
              <a:lnSpc>
                <a:spcPct val="150000"/>
              </a:lnSpc>
            </a:pPr>
            <a:r>
              <a:rPr lang="zh-CN" altLang="en-US" sz="2000" b="1" dirty="0">
                <a:latin typeface="KaiTi" panose="02010609060101010101" pitchFamily="49" charset="-122"/>
                <a:ea typeface="KaiTi" panose="02010609060101010101" pitchFamily="49" charset="-122"/>
              </a:rPr>
              <a:t>　　泱泱中华，历史悠久，文明博大。中华民族在几千年历史中创造和延续的中华优秀传统文化，是中华民族的根和魂。</a:t>
            </a:r>
          </a:p>
          <a:p>
            <a:pPr>
              <a:lnSpc>
                <a:spcPct val="150000"/>
              </a:lnSpc>
            </a:pPr>
            <a:r>
              <a:rPr lang="zh-CN" altLang="en-US" sz="2000" b="1" dirty="0">
                <a:latin typeface="KaiTi" panose="02010609060101010101" pitchFamily="49" charset="-122"/>
                <a:ea typeface="KaiTi" panose="02010609060101010101" pitchFamily="49" charset="-122"/>
              </a:rPr>
              <a:t>　　</a:t>
            </a:r>
            <a:r>
              <a:rPr lang="en-US" altLang="zh-CN" sz="2000" b="1" dirty="0">
                <a:latin typeface="KaiTi" panose="02010609060101010101" pitchFamily="49" charset="-122"/>
                <a:ea typeface="KaiTi" panose="02010609060101010101" pitchFamily="49" charset="-122"/>
              </a:rPr>
              <a:t>——2014</a:t>
            </a:r>
            <a:r>
              <a:rPr lang="zh-CN" altLang="en-US" sz="2000" b="1" dirty="0">
                <a:latin typeface="KaiTi" panose="02010609060101010101" pitchFamily="49" charset="-122"/>
                <a:ea typeface="KaiTi" panose="02010609060101010101" pitchFamily="49" charset="-122"/>
              </a:rPr>
              <a:t>年</a:t>
            </a:r>
            <a:r>
              <a:rPr lang="en-US" altLang="zh-CN" sz="2000" b="1" dirty="0">
                <a:latin typeface="KaiTi" panose="02010609060101010101" pitchFamily="49" charset="-122"/>
                <a:ea typeface="KaiTi" panose="02010609060101010101" pitchFamily="49" charset="-122"/>
              </a:rPr>
              <a:t>12</a:t>
            </a:r>
            <a:r>
              <a:rPr lang="zh-CN" altLang="en-US" sz="2000" b="1" dirty="0">
                <a:latin typeface="KaiTi" panose="02010609060101010101" pitchFamily="49" charset="-122"/>
                <a:ea typeface="KaiTi" panose="02010609060101010101" pitchFamily="49" charset="-122"/>
              </a:rPr>
              <a:t>月</a:t>
            </a:r>
            <a:r>
              <a:rPr lang="en-US" altLang="zh-CN" sz="2000" b="1" dirty="0">
                <a:latin typeface="KaiTi" panose="02010609060101010101" pitchFamily="49" charset="-122"/>
                <a:ea typeface="KaiTi" panose="02010609060101010101" pitchFamily="49" charset="-122"/>
              </a:rPr>
              <a:t>20</a:t>
            </a:r>
            <a:r>
              <a:rPr lang="zh-CN" altLang="en-US" sz="2000" b="1" dirty="0">
                <a:latin typeface="KaiTi" panose="02010609060101010101" pitchFamily="49" charset="-122"/>
                <a:ea typeface="KaiTi" panose="02010609060101010101" pitchFamily="49" charset="-122"/>
              </a:rPr>
              <a:t>日，习近平在庆祝澳门回归祖国</a:t>
            </a:r>
            <a:r>
              <a:rPr lang="en-US" altLang="zh-CN" sz="2000" b="1" dirty="0">
                <a:latin typeface="KaiTi" panose="02010609060101010101" pitchFamily="49" charset="-122"/>
                <a:ea typeface="KaiTi" panose="02010609060101010101" pitchFamily="49" charset="-122"/>
              </a:rPr>
              <a:t>15</a:t>
            </a:r>
            <a:r>
              <a:rPr lang="zh-CN" altLang="en-US" sz="2000" b="1" dirty="0">
                <a:latin typeface="KaiTi" panose="02010609060101010101" pitchFamily="49" charset="-122"/>
                <a:ea typeface="KaiTi" panose="02010609060101010101" pitchFamily="49" charset="-122"/>
              </a:rPr>
              <a:t>周年大会暨澳门特别行政区第四届政府就职典礼上的讲话</a:t>
            </a:r>
          </a:p>
        </p:txBody>
      </p:sp>
      <p:pic>
        <p:nvPicPr>
          <p:cNvPr id="307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259639" y="936269"/>
            <a:ext cx="2036762" cy="123737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5130500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会社では教えてくれない仕事のルール</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91078862"/>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255008"/>
                <a:gridCol w="79369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会社では教えてくれない仕事のルール</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75908" y="1730571"/>
            <a:ext cx="10363592" cy="1938992"/>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最新</a:t>
            </a:r>
            <a:r>
              <a:rPr lang="ja-JP" altLang="en-US" sz="2000" b="1" dirty="0">
                <a:latin typeface="KaiTi" panose="02010609060101010101" pitchFamily="49" charset="-122"/>
                <a:ea typeface="KaiTi" panose="02010609060101010101" pitchFamily="49" charset="-122"/>
              </a:rPr>
              <a:t>の国税庁の民間給与実態調査によれば、日本人の平均年収は</a:t>
            </a:r>
            <a:r>
              <a:rPr lang="en-US" altLang="ja-JP" sz="2000" b="1" dirty="0">
                <a:latin typeface="KaiTi" panose="02010609060101010101" pitchFamily="49" charset="-122"/>
                <a:ea typeface="KaiTi" panose="02010609060101010101" pitchFamily="49" charset="-122"/>
              </a:rPr>
              <a:t>441</a:t>
            </a:r>
            <a:r>
              <a:rPr lang="ja-JP" altLang="en-US" sz="2000" b="1" dirty="0">
                <a:latin typeface="KaiTi" panose="02010609060101010101" pitchFamily="49" charset="-122"/>
                <a:ea typeface="KaiTi" panose="02010609060101010101" pitchFamily="49" charset="-122"/>
              </a:rPr>
              <a:t>万円といわれています。年収を比較するときによく用いられる「平均年収」ですが、上記の数字と実際に比較してみると平均よりも下で落ち込んでしまうこともあります</a:t>
            </a:r>
            <a:r>
              <a:rPr lang="ja-JP" altLang="ja-JP" sz="2000" b="1" dirty="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現に厚労省が発表した厚生労働省</a:t>
            </a:r>
            <a:r>
              <a:rPr lang="en-US" altLang="ja-JP" sz="2000" b="1" dirty="0">
                <a:latin typeface="KaiTi" panose="02010609060101010101" pitchFamily="49" charset="-122"/>
                <a:ea typeface="KaiTi" panose="02010609060101010101" pitchFamily="49" charset="-122"/>
              </a:rPr>
              <a:t>2020</a:t>
            </a:r>
            <a:r>
              <a:rPr lang="ja-JP" altLang="en-US" sz="2000" b="1" dirty="0">
                <a:latin typeface="KaiTi" panose="02010609060101010101" pitchFamily="49" charset="-122"/>
                <a:ea typeface="KaiTi" panose="02010609060101010101" pitchFamily="49" charset="-122"/>
              </a:rPr>
              <a:t>年家計調査では、日本の全年齢の年収中央値は</a:t>
            </a:r>
            <a:r>
              <a:rPr lang="en-US" altLang="ja-JP" sz="2000" b="1" dirty="0">
                <a:latin typeface="KaiTi" panose="02010609060101010101" pitchFamily="49" charset="-122"/>
                <a:ea typeface="KaiTi" panose="02010609060101010101" pitchFamily="49" charset="-122"/>
              </a:rPr>
              <a:t>437</a:t>
            </a:r>
            <a:r>
              <a:rPr lang="ja-JP" altLang="en-US" sz="2000" b="1" dirty="0">
                <a:latin typeface="KaiTi" panose="02010609060101010101" pitchFamily="49" charset="-122"/>
                <a:ea typeface="KaiTi" panose="02010609060101010101" pitchFamily="49" charset="-122"/>
              </a:rPr>
              <a:t>万円であると公表</a:t>
            </a:r>
            <a:r>
              <a:rPr lang="ja-JP" altLang="en-US" sz="2000" b="1" dirty="0" smtClean="0">
                <a:latin typeface="KaiTi" panose="02010609060101010101" pitchFamily="49" charset="-122"/>
                <a:ea typeface="KaiTi" panose="02010609060101010101" pitchFamily="49" charset="-122"/>
              </a:rPr>
              <a:t>されてい</a:t>
            </a:r>
            <a:r>
              <a:rPr lang="ja-JP" altLang="en-US" sz="2000" b="1" dirty="0">
                <a:latin typeface="KaiTi" panose="02010609060101010101" pitchFamily="49" charset="-122"/>
                <a:ea typeface="KaiTi" panose="02010609060101010101" pitchFamily="49" charset="-122"/>
              </a:rPr>
              <a:t>ます</a:t>
            </a:r>
            <a:r>
              <a:rPr lang="ja-JP" altLang="en-US" sz="2000" b="1" dirty="0" smtClean="0">
                <a:latin typeface="KaiTi" panose="02010609060101010101" pitchFamily="49" charset="-122"/>
                <a:ea typeface="KaiTi" panose="02010609060101010101" pitchFamily="49" charset="-122"/>
              </a:rPr>
              <a:t>。</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75908" y="3670978"/>
            <a:ext cx="10363592" cy="270843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労</a:t>
            </a:r>
            <a:r>
              <a:rPr lang="ja-JP" altLang="en-US" sz="2000" b="1" dirty="0">
                <a:latin typeface="KaiTi" panose="02010609060101010101" pitchFamily="49" charset="-122"/>
                <a:ea typeface="KaiTi" panose="02010609060101010101" pitchFamily="49" charset="-122"/>
              </a:rPr>
              <a:t>働人口である</a:t>
            </a:r>
            <a:r>
              <a:rPr lang="en-US" altLang="ja-JP" sz="2000" b="1" dirty="0">
                <a:latin typeface="KaiTi" panose="02010609060101010101" pitchFamily="49" charset="-122"/>
                <a:ea typeface="KaiTi" panose="02010609060101010101" pitchFamily="49" charset="-122"/>
              </a:rPr>
              <a:t>20</a:t>
            </a:r>
            <a:r>
              <a:rPr lang="ja-JP" altLang="en-US" sz="2000" b="1" dirty="0">
                <a:latin typeface="KaiTi" panose="02010609060101010101" pitchFamily="49" charset="-122"/>
                <a:ea typeface="KaiTi" panose="02010609060101010101" pitchFamily="49" charset="-122"/>
              </a:rPr>
              <a:t>代～</a:t>
            </a:r>
            <a:r>
              <a:rPr lang="en-US" altLang="ja-JP" sz="2000" b="1" dirty="0">
                <a:latin typeface="KaiTi" panose="02010609060101010101" pitchFamily="49" charset="-122"/>
                <a:ea typeface="KaiTi" panose="02010609060101010101" pitchFamily="49" charset="-122"/>
              </a:rPr>
              <a:t>50</a:t>
            </a:r>
            <a:r>
              <a:rPr lang="ja-JP" altLang="en-US" sz="2000" b="1" dirty="0">
                <a:latin typeface="KaiTi" panose="02010609060101010101" pitchFamily="49" charset="-122"/>
                <a:ea typeface="KaiTi" panose="02010609060101010101" pitchFamily="49" charset="-122"/>
              </a:rPr>
              <a:t>代までの年収の中央値は、</a:t>
            </a:r>
            <a:r>
              <a:rPr lang="en-US" altLang="ja-JP" sz="2000" b="1" dirty="0">
                <a:latin typeface="KaiTi" panose="02010609060101010101" pitchFamily="49" charset="-122"/>
                <a:ea typeface="KaiTi" panose="02010609060101010101" pitchFamily="49" charset="-122"/>
              </a:rPr>
              <a:t>240</a:t>
            </a:r>
            <a:r>
              <a:rPr lang="ja-JP" altLang="en-US" sz="2000" b="1" dirty="0">
                <a:latin typeface="KaiTi" panose="02010609060101010101" pitchFamily="49" charset="-122"/>
                <a:ea typeface="KaiTi" panose="02010609060101010101" pitchFamily="49" charset="-122"/>
              </a:rPr>
              <a:t>～</a:t>
            </a:r>
            <a:r>
              <a:rPr lang="en-US" altLang="ja-JP" sz="2000" b="1" dirty="0">
                <a:latin typeface="KaiTi" panose="02010609060101010101" pitchFamily="49" charset="-122"/>
                <a:ea typeface="KaiTi" panose="02010609060101010101" pitchFamily="49" charset="-122"/>
              </a:rPr>
              <a:t>456</a:t>
            </a:r>
            <a:r>
              <a:rPr lang="ja-JP" altLang="en-US" sz="2000" b="1" dirty="0">
                <a:latin typeface="KaiTi" panose="02010609060101010101" pitchFamily="49" charset="-122"/>
                <a:ea typeface="KaiTi" panose="02010609060101010101" pitchFamily="49" charset="-122"/>
              </a:rPr>
              <a:t>万円の間に収まっていると発表されています</a:t>
            </a:r>
            <a:r>
              <a:rPr lang="ja-JP" altLang="en-US" sz="2000" b="1" dirty="0" smtClean="0">
                <a:latin typeface="KaiTi" panose="02010609060101010101" pitchFamily="49" charset="-122"/>
                <a:ea typeface="KaiTi" panose="02010609060101010101" pitchFamily="49" charset="-122"/>
              </a:rPr>
              <a:t>。また、</a:t>
            </a:r>
            <a:r>
              <a:rPr lang="en-US" altLang="ja-JP" sz="2000" b="1" dirty="0" smtClean="0">
                <a:latin typeface="KaiTi" panose="02010609060101010101" pitchFamily="49" charset="-122"/>
                <a:ea typeface="KaiTi" panose="02010609060101010101" pitchFamily="49" charset="-122"/>
              </a:rPr>
              <a:t>2019</a:t>
            </a:r>
            <a:r>
              <a:rPr lang="ja-JP" altLang="en-US" sz="2000" b="1" dirty="0" smtClean="0">
                <a:latin typeface="KaiTi" panose="02010609060101010101" pitchFamily="49" charset="-122"/>
                <a:ea typeface="KaiTi" panose="02010609060101010101" pitchFamily="49" charset="-122"/>
              </a:rPr>
              <a:t>年の</a:t>
            </a:r>
            <a:r>
              <a:rPr lang="ja-JP" altLang="en-US" sz="2000" b="1" dirty="0">
                <a:latin typeface="KaiTi" panose="02010609060101010101" pitchFamily="49" charset="-122"/>
                <a:ea typeface="KaiTi" panose="02010609060101010101" pitchFamily="49" charset="-122"/>
              </a:rPr>
              <a:t>女性の年収の中央値は</a:t>
            </a:r>
            <a:r>
              <a:rPr lang="en-US" altLang="ja-JP" sz="2000" b="1" dirty="0">
                <a:latin typeface="KaiTi" panose="02010609060101010101" pitchFamily="49" charset="-122"/>
                <a:ea typeface="KaiTi" panose="02010609060101010101" pitchFamily="49" charset="-122"/>
              </a:rPr>
              <a:t>272</a:t>
            </a:r>
            <a:r>
              <a:rPr lang="ja-JP" altLang="en-US" sz="2000" b="1" dirty="0">
                <a:latin typeface="KaiTi" panose="02010609060101010101" pitchFamily="49" charset="-122"/>
                <a:ea typeface="KaiTi" panose="02010609060101010101" pitchFamily="49" charset="-122"/>
              </a:rPr>
              <a:t>万円です</a:t>
            </a:r>
            <a:r>
              <a:rPr lang="ja-JP" altLang="en-US" sz="2000" b="1" dirty="0" smtClean="0">
                <a:latin typeface="KaiTi" panose="02010609060101010101" pitchFamily="49" charset="-122"/>
                <a:ea typeface="KaiTi" panose="02010609060101010101" pitchFamily="49" charset="-122"/>
              </a:rPr>
              <a:t>。女性</a:t>
            </a:r>
            <a:r>
              <a:rPr lang="ja-JP" altLang="en-US" sz="2000" b="1" dirty="0">
                <a:latin typeface="KaiTi" panose="02010609060101010101" pitchFamily="49" charset="-122"/>
                <a:ea typeface="KaiTi" panose="02010609060101010101" pitchFamily="49" charset="-122"/>
              </a:rPr>
              <a:t>の雇用機会均等が叫ばれていますが、年収の中央値を見てみるとやはり依然として差があることが分かります</a:t>
            </a:r>
            <a:r>
              <a:rPr lang="ja-JP" altLang="en-US"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では</a:t>
            </a:r>
            <a:r>
              <a:rPr lang="ja-JP" altLang="en-US" sz="2000" b="1" dirty="0">
                <a:latin typeface="KaiTi" panose="02010609060101010101" pitchFamily="49" charset="-122"/>
                <a:ea typeface="KaiTi" panose="02010609060101010101" pitchFamily="49" charset="-122"/>
              </a:rPr>
              <a:t>、</a:t>
            </a:r>
            <a:r>
              <a:rPr lang="en-US" altLang="ja-JP" sz="2000" b="1" dirty="0">
                <a:latin typeface="KaiTi" panose="02010609060101010101" pitchFamily="49" charset="-122"/>
                <a:ea typeface="KaiTi" panose="02010609060101010101" pitchFamily="49" charset="-122"/>
              </a:rPr>
              <a:t>10</a:t>
            </a:r>
            <a:r>
              <a:rPr lang="ja-JP" altLang="en-US" sz="2000" b="1" dirty="0">
                <a:latin typeface="KaiTi" panose="02010609060101010101" pitchFamily="49" charset="-122"/>
                <a:ea typeface="KaiTi" panose="02010609060101010101" pitchFamily="49" charset="-122"/>
              </a:rPr>
              <a:t>年後の</a:t>
            </a:r>
            <a:r>
              <a:rPr lang="en-US" altLang="ja-JP" sz="2000" b="1" dirty="0">
                <a:latin typeface="KaiTi" panose="02010609060101010101" pitchFamily="49" charset="-122"/>
                <a:ea typeface="KaiTi" panose="02010609060101010101" pitchFamily="49" charset="-122"/>
              </a:rPr>
              <a:t>2030</a:t>
            </a:r>
            <a:r>
              <a:rPr lang="ja-JP" altLang="en-US" sz="2000" b="1" dirty="0">
                <a:latin typeface="KaiTi" panose="02010609060101010101" pitchFamily="49" charset="-122"/>
                <a:ea typeface="KaiTi" panose="02010609060101010101" pitchFamily="49" charset="-122"/>
              </a:rPr>
              <a:t>年はというと、給付水準を示す所得代替率は最も楽観的な試算で</a:t>
            </a:r>
            <a:r>
              <a:rPr lang="en-US" altLang="ja-JP" sz="2000" b="1" dirty="0">
                <a:latin typeface="KaiTi" panose="02010609060101010101" pitchFamily="49" charset="-122"/>
                <a:ea typeface="KaiTi" panose="02010609060101010101" pitchFamily="49" charset="-122"/>
              </a:rPr>
              <a:t>57.2%</a:t>
            </a:r>
            <a:r>
              <a:rPr lang="ja-JP" altLang="en-US" sz="2000" b="1" dirty="0">
                <a:latin typeface="KaiTi" panose="02010609060101010101" pitchFamily="49" charset="-122"/>
                <a:ea typeface="KaiTi" panose="02010609060101010101" pitchFamily="49" charset="-122"/>
              </a:rPr>
              <a:t>、最も悲観的な試算では</a:t>
            </a:r>
            <a:r>
              <a:rPr lang="en-US" altLang="ja-JP" sz="2000" b="1" dirty="0">
                <a:latin typeface="KaiTi" panose="02010609060101010101" pitchFamily="49" charset="-122"/>
                <a:ea typeface="KaiTi" panose="02010609060101010101" pitchFamily="49" charset="-122"/>
              </a:rPr>
              <a:t>53.8%</a:t>
            </a:r>
            <a:r>
              <a:rPr lang="ja-JP" altLang="en-US" sz="2000" b="1" dirty="0">
                <a:latin typeface="KaiTi" panose="02010609060101010101" pitchFamily="49" charset="-122"/>
                <a:ea typeface="KaiTi" panose="02010609060101010101" pitchFamily="49" charset="-122"/>
              </a:rPr>
              <a:t>と発表されています</a:t>
            </a:r>
            <a:r>
              <a:rPr lang="ja-JP" altLang="en-US" sz="2000" b="1" dirty="0" smtClean="0">
                <a:latin typeface="KaiTi" panose="02010609060101010101" pitchFamily="49" charset="-122"/>
                <a:ea typeface="KaiTi" panose="02010609060101010101" pitchFamily="49" charset="-122"/>
              </a:rPr>
              <a:t>。</a:t>
            </a:r>
            <a:r>
              <a:rPr lang="en-US" altLang="ja-JP" sz="2000" b="1" dirty="0" smtClean="0">
                <a:latin typeface="KaiTi" panose="02010609060101010101" pitchFamily="49" charset="-122"/>
                <a:ea typeface="KaiTi" panose="02010609060101010101" pitchFamily="49" charset="-122"/>
              </a:rPr>
              <a:t>2030</a:t>
            </a:r>
            <a:r>
              <a:rPr lang="ja-JP" altLang="en-US" sz="2000" b="1" dirty="0">
                <a:latin typeface="KaiTi" panose="02010609060101010101" pitchFamily="49" charset="-122"/>
                <a:ea typeface="KaiTi" panose="02010609060101010101" pitchFamily="49" charset="-122"/>
              </a:rPr>
              <a:t>年には年金受給額が下がることが予想できそうです。</a:t>
            </a:r>
            <a:endParaRPr lang="en-US" altLang="ja-JP" sz="2000"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332419954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305808"/>
                <a:gridCol w="78861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会社では教えてくれない仕事のルール</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959479" y="1956986"/>
            <a:ext cx="9975221" cy="1631216"/>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ja-JP" sz="2000" b="1" dirty="0">
                <a:latin typeface="KaiTi" panose="02010609060101010101" pitchFamily="49" charset="-122"/>
                <a:ea typeface="KaiTi" panose="02010609060101010101" pitchFamily="49" charset="-122"/>
              </a:rPr>
              <a:t>みなさんは、どんな仕事をしたいですか。働いている人はどんな仕事で、年収はいくらですか。どんな職業の人がどのくらいの年収をもらっているか調べてみましょう。また、両親や親せき、兄弟や姉妹、友だちなど、年収を教えてくれる人がいたら聞いてみましょう</a:t>
            </a:r>
            <a:r>
              <a:rPr lang="ja-JP" altLang="ja-JP"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p:txBody>
      </p:sp>
      <p:sp>
        <p:nvSpPr>
          <p:cNvPr id="14" name="矩形 13"/>
          <p:cNvSpPr/>
          <p:nvPr/>
        </p:nvSpPr>
        <p:spPr>
          <a:xfrm>
            <a:off x="1028698" y="4230824"/>
            <a:ext cx="10134599" cy="1938992"/>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仕事の選び方は、自分の満足度やキャリア、働き方、将来的な収入などにも大きな影響を与えることになります。たとえ最初に選んだ仕事がうまくいかなくても、自分に合った仕事や会社に転職して活躍できるケースもあります。大切なのは「自分なりの価値観を持つこと」と「自分を知ること」です</a:t>
            </a:r>
            <a:r>
              <a:rPr lang="ja-JP" altLang="en-US" sz="2000" b="1" dirty="0" smtClean="0">
                <a:latin typeface="KaiTi" panose="02010609060101010101" pitchFamily="49" charset="-122"/>
                <a:ea typeface="KaiTi" panose="02010609060101010101" pitchFamily="49" charset="-122"/>
              </a:rPr>
              <a:t>。みなさんは、仕事選びの基準や優先順位をどう考えていますか。</a:t>
            </a:r>
            <a:endParaRPr lang="en-US" altLang="ja-JP" sz="2000" b="1" dirty="0">
              <a:latin typeface="KaiTi" panose="02010609060101010101" pitchFamily="49" charset="-122"/>
              <a:ea typeface="KaiTi" panose="02010609060101010101" pitchFamily="49" charset="-122"/>
            </a:endParaRPr>
          </a:p>
        </p:txBody>
      </p:sp>
      <p:pic>
        <p:nvPicPr>
          <p:cNvPr id="307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234995" y="1003300"/>
            <a:ext cx="3722001" cy="1293490"/>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068090" y="3176700"/>
            <a:ext cx="2055813" cy="1371624"/>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2522344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会社では教えてくれない仕事のルール</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2" y="1161752"/>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562600" y="1878194"/>
            <a:ext cx="5753100" cy="3323987"/>
          </a:xfrm>
          <a:prstGeom prst="rect">
            <a:avLst/>
          </a:prstGeom>
          <a:ln>
            <a:solidFill>
              <a:srgbClr val="0070C0"/>
            </a:solidFill>
          </a:ln>
        </p:spPr>
        <p:txBody>
          <a:bodyPr wrap="square">
            <a:spAutoFit/>
          </a:bodyPr>
          <a:lstStyle/>
          <a:p>
            <a:pPr>
              <a:lnSpc>
                <a:spcPct val="150000"/>
              </a:lnSpc>
            </a:pPr>
            <a:r>
              <a:rPr lang="ja-JP" altLang="en-US" sz="2000" b="1" dirty="0" smtClean="0"/>
              <a:t>　　</a:t>
            </a:r>
            <a:r>
              <a:rPr lang="ja-JP" altLang="ja-JP" sz="2000" b="1" dirty="0" smtClean="0"/>
              <a:t>今</a:t>
            </a:r>
            <a:r>
              <a:rPr lang="ja-JP" altLang="ja-JP" sz="2000" b="1" dirty="0"/>
              <a:t>、あなたがあこがれていて、よく話をしたり、食事に行く人を</a:t>
            </a:r>
            <a:r>
              <a:rPr lang="en-US" altLang="ja-JP" sz="2000" b="1" dirty="0"/>
              <a:t>10</a:t>
            </a:r>
            <a:r>
              <a:rPr lang="ja-JP" altLang="ja-JP" sz="2000" b="1" dirty="0"/>
              <a:t>人あげてみてください。実はその</a:t>
            </a:r>
            <a:r>
              <a:rPr lang="en-US" altLang="ja-JP" sz="2000" b="1" dirty="0"/>
              <a:t>10</a:t>
            </a:r>
            <a:r>
              <a:rPr lang="ja-JP" altLang="ja-JP" sz="2000" b="1" dirty="0"/>
              <a:t>人の年収の平均値を取ると</a:t>
            </a:r>
            <a:r>
              <a:rPr lang="ja-JP" altLang="ja-JP" sz="2000" b="1" dirty="0" smtClean="0"/>
              <a:t>、</a:t>
            </a:r>
            <a:r>
              <a:rPr lang="en-US" altLang="ja-JP" sz="2000" b="1" dirty="0" smtClean="0"/>
              <a:t> </a:t>
            </a:r>
            <a:r>
              <a:rPr lang="ja-JP" altLang="ja-JP" sz="2000" b="1" dirty="0" smtClean="0"/>
              <a:t>①</a:t>
            </a:r>
            <a:r>
              <a:rPr lang="en-US" altLang="ja-JP" sz="2000" b="1" dirty="0" smtClean="0"/>
              <a:t> </a:t>
            </a:r>
            <a:r>
              <a:rPr lang="ja-JP" altLang="ja-JP" sz="2000" b="1" u="sng" dirty="0" smtClean="0"/>
              <a:t>それ</a:t>
            </a:r>
            <a:r>
              <a:rPr lang="ja-JP" altLang="ja-JP" sz="2000" b="1" dirty="0" smtClean="0"/>
              <a:t>があなたの</a:t>
            </a:r>
            <a:r>
              <a:rPr lang="ja-JP" altLang="ja-JP" sz="2000" b="1" dirty="0"/>
              <a:t>将来の年収になると言われています。また、単に似よく話をしたり、食事に行くなど仲のいい</a:t>
            </a:r>
            <a:r>
              <a:rPr lang="en-US" altLang="ja-JP" sz="2000" b="1" dirty="0"/>
              <a:t>10</a:t>
            </a:r>
            <a:r>
              <a:rPr lang="ja-JP" altLang="ja-JP" sz="2000" b="1" dirty="0"/>
              <a:t>人をあげると、その平均年収があなたの翌年の年収になるとも言われています</a:t>
            </a:r>
            <a:r>
              <a:rPr lang="ja-JP" altLang="ja-JP" sz="2000" b="1" dirty="0" smtClean="0"/>
              <a:t>。</a:t>
            </a:r>
            <a:endParaRPr lang="ja-JP" altLang="ja-JP" sz="2000" dirty="0"/>
          </a:p>
        </p:txBody>
      </p:sp>
      <p:sp>
        <p:nvSpPr>
          <p:cNvPr id="5" name="矩形 4"/>
          <p:cNvSpPr/>
          <p:nvPr/>
        </p:nvSpPr>
        <p:spPr>
          <a:xfrm>
            <a:off x="750563" y="1811972"/>
            <a:ext cx="4456437" cy="2908489"/>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3 </a:t>
            </a:r>
            <a:r>
              <a:rPr lang="ja-JP" altLang="ja-JP" b="1" dirty="0">
                <a:solidFill>
                  <a:srgbClr val="FF0000"/>
                </a:solidFill>
                <a:latin typeface="KaiTi" panose="02010609060101010101" pitchFamily="49" charset="-122"/>
                <a:ea typeface="KaiTi" panose="02010609060101010101" pitchFamily="49" charset="-122"/>
              </a:rPr>
              <a:t>下線部①「それ」とは、何のことですか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pPr>
              <a:lnSpc>
                <a:spcPct val="150000"/>
              </a:lnSpc>
            </a:pPr>
            <a:endParaRPr lang="ja-JP" altLang="ja-JP" sz="800" b="1" dirty="0">
              <a:solidFill>
                <a:srgbClr val="FF0000"/>
              </a:solidFill>
              <a:latin typeface="KaiTi" panose="02010609060101010101" pitchFamily="49" charset="-122"/>
              <a:ea typeface="KaiTi" panose="02010609060101010101" pitchFamily="49" charset="-122"/>
            </a:endParaRPr>
          </a:p>
          <a:p>
            <a:pPr marL="342900" indent="-342900">
              <a:lnSpc>
                <a:spcPct val="150000"/>
              </a:lnSpc>
              <a:buAutoNum type="arabicPeriod"/>
            </a:pPr>
            <a:r>
              <a:rPr lang="ja-JP" altLang="ja-JP" b="1" dirty="0" smtClean="0">
                <a:latin typeface="KaiTi" panose="02010609060101010101" pitchFamily="49" charset="-122"/>
                <a:ea typeface="KaiTi" panose="02010609060101010101" pitchFamily="49" charset="-122"/>
              </a:rPr>
              <a:t>よく</a:t>
            </a:r>
            <a:r>
              <a:rPr lang="ja-JP" altLang="ja-JP" b="1" dirty="0">
                <a:latin typeface="KaiTi" panose="02010609060101010101" pitchFamily="49" charset="-122"/>
                <a:ea typeface="KaiTi" panose="02010609060101010101" pitchFamily="49" charset="-122"/>
              </a:rPr>
              <a:t>話をしたり、食事に行く人を</a:t>
            </a:r>
            <a:r>
              <a:rPr lang="en-US" altLang="ja-JP" b="1" dirty="0">
                <a:latin typeface="KaiTi" panose="02010609060101010101" pitchFamily="49" charset="-122"/>
                <a:ea typeface="KaiTi" panose="02010609060101010101" pitchFamily="49" charset="-122"/>
              </a:rPr>
              <a:t>10</a:t>
            </a:r>
            <a:r>
              <a:rPr lang="ja-JP" altLang="ja-JP" b="1" dirty="0" smtClean="0">
                <a:latin typeface="KaiTi" panose="02010609060101010101" pitchFamily="49" charset="-122"/>
                <a:ea typeface="KaiTi" panose="02010609060101010101" pitchFamily="49" charset="-122"/>
              </a:rPr>
              <a:t>人</a:t>
            </a:r>
            <a:endParaRPr lang="en-US" altLang="ja-JP" b="1" dirty="0" smtClean="0">
              <a:latin typeface="KaiTi" panose="02010609060101010101" pitchFamily="49" charset="-122"/>
              <a:ea typeface="KaiTi" panose="02010609060101010101" pitchFamily="49" charset="-122"/>
            </a:endParaRPr>
          </a:p>
          <a:p>
            <a:pPr>
              <a:lnSpc>
                <a:spcPct val="150000"/>
              </a:lnSpc>
            </a:pP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あげてみること</a:t>
            </a:r>
            <a:r>
              <a:rPr lang="ja-JP" altLang="ja-JP" b="1" dirty="0">
                <a:latin typeface="KaiTi" panose="02010609060101010101" pitchFamily="49" charset="-122"/>
                <a:ea typeface="KaiTi" panose="02010609060101010101" pitchFamily="49" charset="-122"/>
              </a:rPr>
              <a:t>。</a:t>
            </a:r>
          </a:p>
          <a:p>
            <a:pPr>
              <a:lnSpc>
                <a:spcPct val="150000"/>
              </a:lnSpc>
            </a:pPr>
            <a:r>
              <a:rPr lang="en-US" altLang="ja-JP" b="1" dirty="0" smtClean="0">
                <a:latin typeface="KaiTi" panose="02010609060101010101" pitchFamily="49" charset="-122"/>
                <a:ea typeface="KaiTi" panose="02010609060101010101" pitchFamily="49" charset="-122"/>
              </a:rPr>
              <a:t>2.</a:t>
            </a:r>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10</a:t>
            </a:r>
            <a:r>
              <a:rPr lang="ja-JP" altLang="ja-JP" b="1" dirty="0">
                <a:latin typeface="KaiTi" panose="02010609060101010101" pitchFamily="49" charset="-122"/>
                <a:ea typeface="KaiTi" panose="02010609060101010101" pitchFamily="49" charset="-122"/>
              </a:rPr>
              <a:t>人の年収の平均値。</a:t>
            </a:r>
          </a:p>
          <a:p>
            <a:pPr>
              <a:lnSpc>
                <a:spcPct val="150000"/>
              </a:lnSpc>
            </a:pPr>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あなたが</a:t>
            </a:r>
            <a:r>
              <a:rPr lang="ja-JP" altLang="ja-JP" b="1" dirty="0">
                <a:latin typeface="KaiTi" panose="02010609060101010101" pitchFamily="49" charset="-122"/>
                <a:ea typeface="KaiTi" panose="02010609060101010101" pitchFamily="49" charset="-122"/>
              </a:rPr>
              <a:t>憧れている人の年収。</a:t>
            </a:r>
          </a:p>
          <a:p>
            <a:pPr>
              <a:lnSpc>
                <a:spcPct val="150000"/>
              </a:lnSpc>
            </a:pPr>
            <a:r>
              <a:rPr lang="en-US" altLang="ja-JP" b="1" dirty="0" smtClean="0">
                <a:latin typeface="KaiTi" panose="02010609060101010101" pitchFamily="49" charset="-122"/>
                <a:ea typeface="KaiTi" panose="02010609060101010101" pitchFamily="49" charset="-122"/>
              </a:rPr>
              <a:t>4.</a:t>
            </a:r>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10</a:t>
            </a:r>
            <a:r>
              <a:rPr lang="ja-JP" altLang="ja-JP" b="1" dirty="0">
                <a:latin typeface="KaiTi" panose="02010609060101010101" pitchFamily="49" charset="-122"/>
                <a:ea typeface="KaiTi" panose="02010609060101010101" pitchFamily="49" charset="-122"/>
              </a:rPr>
              <a:t>人の年収。</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069330" y="5151634"/>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endParaRPr lang="en-US" altLang="ja-JP"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118189770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会社では教えてくれない仕事のルール</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651500" y="1729978"/>
            <a:ext cx="5715000" cy="3416320"/>
          </a:xfrm>
          <a:prstGeom prst="rect">
            <a:avLst/>
          </a:prstGeom>
          <a:ln>
            <a:solidFill>
              <a:srgbClr val="0070C0"/>
            </a:solidFill>
          </a:ln>
        </p:spPr>
        <p:txBody>
          <a:bodyPr wrap="square">
            <a:spAutoFit/>
          </a:bodyPr>
          <a:lstStyle/>
          <a:p>
            <a:pPr>
              <a:lnSpc>
                <a:spcPct val="150000"/>
              </a:lnSpc>
            </a:pPr>
            <a:r>
              <a:rPr lang="ja-JP" altLang="ja-JP" b="1" dirty="0"/>
              <a:t>　お金をしっかりと稼いでいる人は稼いでいるだけの振る舞いをします。そういった人々と付き合っていると、自然と立ち振る舞いや行動、考え方が変わってくるのです。</a:t>
            </a:r>
            <a:endParaRPr lang="ja-JP" altLang="ja-JP" dirty="0"/>
          </a:p>
          <a:p>
            <a:pPr>
              <a:lnSpc>
                <a:spcPct val="150000"/>
              </a:lnSpc>
            </a:pPr>
            <a:r>
              <a:rPr lang="ja-JP" altLang="ja-JP" b="1" dirty="0"/>
              <a:t>　私が今あこがれていて、よくしてくれる会長さんはその辺にいる方々とは振る舞いが違います。それだけ偉くなり、地位も名誉もある方なので、何をするにもあまり気を使わないと思いがちですが、本当に細部にまで気を使っています</a:t>
            </a:r>
            <a:r>
              <a:rPr lang="ja-JP" altLang="ja-JP" b="1" dirty="0" smtClean="0"/>
              <a:t>。</a:t>
            </a:r>
            <a:endParaRPr lang="ja-JP" altLang="ja-JP" dirty="0"/>
          </a:p>
        </p:txBody>
      </p:sp>
      <p:sp>
        <p:nvSpPr>
          <p:cNvPr id="5" name="矩形 4"/>
          <p:cNvSpPr/>
          <p:nvPr/>
        </p:nvSpPr>
        <p:spPr>
          <a:xfrm>
            <a:off x="750563" y="1897875"/>
            <a:ext cx="4621537" cy="2492990"/>
          </a:xfrm>
          <a:prstGeom prst="rect">
            <a:avLst/>
          </a:prstGeom>
        </p:spPr>
        <p:txBody>
          <a:bodyPr wrap="square">
            <a:spAutoFit/>
          </a:bodyPr>
          <a:lstStyle/>
          <a:p>
            <a:r>
              <a:rPr lang="ja-JP" altLang="en-US" b="1" dirty="0" smtClean="0">
                <a:solidFill>
                  <a:srgbClr val="FF0000"/>
                </a:solidFill>
                <a:latin typeface="KaiTi" panose="02010609060101010101" pitchFamily="49" charset="-122"/>
                <a:ea typeface="KaiTi" panose="02010609060101010101" pitchFamily="49" charset="-122"/>
              </a:rPr>
              <a:t>問題</a:t>
            </a:r>
            <a:r>
              <a:rPr lang="en-US" altLang="ja-JP" b="1" dirty="0" smtClean="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お金をしっかりと稼いでいる人の振る舞いはどのような振る舞い方ですか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pPr>
              <a:lnSpc>
                <a:spcPct val="150000"/>
              </a:lnSpc>
            </a:pPr>
            <a:endParaRPr lang="ja-JP" altLang="ja-JP" sz="80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その</a:t>
            </a:r>
            <a:r>
              <a:rPr lang="ja-JP" altLang="ja-JP" b="1" dirty="0">
                <a:latin typeface="KaiTi" panose="02010609060101010101" pitchFamily="49" charset="-122"/>
                <a:ea typeface="KaiTi" panose="02010609060101010101" pitchFamily="49" charset="-122"/>
              </a:rPr>
              <a:t>辺にいる方々と振る舞い方が違</a:t>
            </a:r>
            <a:r>
              <a:rPr lang="ja-JP" altLang="ja-JP" b="1" dirty="0" smtClean="0">
                <a:latin typeface="KaiTi" panose="02010609060101010101" pitchFamily="49" charset="-122"/>
                <a:ea typeface="KaiTi" panose="02010609060101010101" pitchFamily="49" charset="-122"/>
              </a:rPr>
              <a:t>う</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ものだ</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あまり</a:t>
            </a:r>
            <a:r>
              <a:rPr lang="ja-JP" altLang="ja-JP" b="1" dirty="0">
                <a:latin typeface="KaiTi" panose="02010609060101010101" pitchFamily="49" charset="-122"/>
                <a:ea typeface="KaiTi" panose="02010609060101010101" pitchFamily="49" charset="-122"/>
              </a:rPr>
              <a:t>気を使わない。</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細</a:t>
            </a:r>
            <a:r>
              <a:rPr lang="ja-JP" altLang="ja-JP" b="1" dirty="0">
                <a:latin typeface="KaiTi" panose="02010609060101010101" pitchFamily="49" charset="-122"/>
                <a:ea typeface="KaiTi" panose="02010609060101010101" pitchFamily="49" charset="-122"/>
              </a:rPr>
              <a:t>部まで気を使っているものだ。</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社交</a:t>
            </a:r>
            <a:r>
              <a:rPr lang="ja-JP" altLang="ja-JP" b="1" dirty="0">
                <a:latin typeface="KaiTi" panose="02010609060101010101" pitchFamily="49" charset="-122"/>
                <a:ea typeface="KaiTi" panose="02010609060101010101" pitchFamily="49" charset="-122"/>
              </a:rPr>
              <a:t>辞令はせず、約束したことを必</a:t>
            </a:r>
            <a:r>
              <a:rPr lang="ja-JP" altLang="ja-JP" b="1" dirty="0" smtClean="0">
                <a:latin typeface="KaiTi" panose="02010609060101010101" pitchFamily="49" charset="-122"/>
                <a:ea typeface="KaiTi" panose="02010609060101010101" pitchFamily="49" charset="-122"/>
              </a:rPr>
              <a:t>ず</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実</a:t>
            </a:r>
            <a:r>
              <a:rPr lang="ja-JP" altLang="ja-JP" b="1" dirty="0">
                <a:latin typeface="KaiTi" panose="02010609060101010101" pitchFamily="49" charset="-122"/>
                <a:ea typeface="KaiTi" panose="02010609060101010101" pitchFamily="49" charset="-122"/>
              </a:rPr>
              <a:t>行するものだ。</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210299" y="5146298"/>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3</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6" name="矩形 5"/>
          <p:cNvSpPr/>
          <p:nvPr/>
        </p:nvSpPr>
        <p:spPr>
          <a:xfrm>
            <a:off x="5689157" y="5382475"/>
            <a:ext cx="5639685" cy="584775"/>
          </a:xfrm>
          <a:prstGeom prst="rect">
            <a:avLst/>
          </a:prstGeom>
        </p:spPr>
        <p:txBody>
          <a:bodyPr wrap="none">
            <a:spAutoFit/>
          </a:bodyPr>
          <a:lstStyle/>
          <a:p>
            <a:r>
              <a:rPr lang="en-US" altLang="ja-JP" sz="1600" dirty="0" smtClean="0"/>
              <a:t>1 </a:t>
            </a:r>
            <a:r>
              <a:rPr lang="ja-JP" altLang="ja-JP" sz="1600" dirty="0" smtClean="0"/>
              <a:t>立</a:t>
            </a:r>
            <a:r>
              <a:rPr lang="ja-JP" altLang="ja-JP" sz="1600" dirty="0"/>
              <a:t>ち居振る舞い：日常的生活习惯、行为举止。立ち振る舞い</a:t>
            </a:r>
            <a:r>
              <a:rPr lang="ja-JP" altLang="ja-JP" sz="1600" dirty="0" smtClean="0"/>
              <a:t>。</a:t>
            </a:r>
            <a:endParaRPr lang="en-US" altLang="ja-JP" sz="1600" dirty="0" smtClean="0"/>
          </a:p>
          <a:p>
            <a:r>
              <a:rPr lang="en-US" altLang="ja-JP" sz="1600" dirty="0" smtClean="0"/>
              <a:t>2 思</a:t>
            </a:r>
            <a:r>
              <a:rPr lang="ja-JP" altLang="ja-JP" sz="1600" dirty="0" smtClean="0"/>
              <a:t>いがち</a:t>
            </a:r>
            <a:r>
              <a:rPr lang="ja-JP" altLang="ja-JP" sz="1600" dirty="0"/>
              <a:t>：经常会那么想</a:t>
            </a:r>
            <a:r>
              <a:rPr lang="ja-JP" altLang="ja-JP" sz="1600" dirty="0" smtClean="0"/>
              <a:t>。</a:t>
            </a:r>
            <a:r>
              <a:rPr lang="ja-JP" altLang="ja-JP" sz="1600" dirty="0"/>
              <a:t>「～がち」</a:t>
            </a:r>
            <a:r>
              <a:rPr lang="ja-JP" altLang="ja-JP" sz="1600" dirty="0" smtClean="0"/>
              <a:t>表示容易</a:t>
            </a:r>
            <a:r>
              <a:rPr lang="ja-JP" altLang="ja-JP" sz="1600" dirty="0"/>
              <a:t>产生某种倾向。</a:t>
            </a:r>
            <a:endParaRPr lang="ja-JP" altLang="en-US" sz="1600" dirty="0"/>
          </a:p>
        </p:txBody>
      </p:sp>
    </p:spTree>
    <p:extLst>
      <p:ext uri="{BB962C8B-B14F-4D97-AF65-F5344CB8AC3E}">
        <p14:creationId xmlns:p14="http://schemas.microsoft.com/office/powerpoint/2010/main" val="98917954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331208"/>
                <a:gridCol w="78607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会社では教えてくれない仕事のルール</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600700" y="1728712"/>
            <a:ext cx="5715000" cy="3416320"/>
          </a:xfrm>
          <a:prstGeom prst="rect">
            <a:avLst/>
          </a:prstGeom>
          <a:ln>
            <a:solidFill>
              <a:srgbClr val="0070C0"/>
            </a:solidFill>
          </a:ln>
        </p:spPr>
        <p:txBody>
          <a:bodyPr wrap="square">
            <a:spAutoFit/>
          </a:bodyPr>
          <a:lstStyle/>
          <a:p>
            <a:pPr>
              <a:lnSpc>
                <a:spcPct val="150000"/>
              </a:lnSpc>
            </a:pPr>
            <a:r>
              <a:rPr lang="ja-JP" altLang="ja-JP" b="1" dirty="0"/>
              <a:t>　まず、どんな相手だろうが話す内容をすべて覚えています。次に会ったときには、その内容をふまえて会話をします。社交辞令はせず、どんなに酔っていても約束したことは必ず実行しています。相手と会食をすれば相手を必ず喜ばせるように配慮をします。 </a:t>
            </a:r>
            <a:endParaRPr lang="ja-JP" altLang="ja-JP" dirty="0"/>
          </a:p>
          <a:p>
            <a:pPr>
              <a:lnSpc>
                <a:spcPct val="150000"/>
              </a:lnSpc>
            </a:pPr>
            <a:r>
              <a:rPr lang="ja-JP" altLang="ja-JP" b="1" dirty="0"/>
              <a:t>　年収が高い人は、高い人なりの理由があります。人付き合いの仕方、仕事の仕方など。やはり年収が高いなりの考え方や立ち居振る舞いをしているものです。</a:t>
            </a:r>
            <a:endParaRPr lang="ja-JP" altLang="ja-JP" dirty="0"/>
          </a:p>
        </p:txBody>
      </p:sp>
      <p:sp>
        <p:nvSpPr>
          <p:cNvPr id="5" name="矩形 4"/>
          <p:cNvSpPr/>
          <p:nvPr/>
        </p:nvSpPr>
        <p:spPr>
          <a:xfrm>
            <a:off x="750563" y="1840234"/>
            <a:ext cx="4659637" cy="3262432"/>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1. </a:t>
            </a:r>
            <a:r>
              <a:rPr lang="ja-JP" altLang="ja-JP" b="1" dirty="0" smtClean="0">
                <a:latin typeface="KaiTi" panose="02010609060101010101" pitchFamily="49" charset="-122"/>
                <a:ea typeface="KaiTi" panose="02010609060101010101" pitchFamily="49" charset="-122"/>
              </a:rPr>
              <a:t>あこがれている</a:t>
            </a:r>
            <a:r>
              <a:rPr lang="ja-JP" altLang="ja-JP" b="1" dirty="0">
                <a:latin typeface="KaiTi" panose="02010609060101010101" pitchFamily="49" charset="-122"/>
                <a:ea typeface="KaiTi" panose="02010609060101010101" pitchFamily="49" charset="-122"/>
              </a:rPr>
              <a:t>人を</a:t>
            </a:r>
            <a:r>
              <a:rPr lang="en-US" altLang="ja-JP" b="1" dirty="0">
                <a:latin typeface="KaiTi" panose="02010609060101010101" pitchFamily="49" charset="-122"/>
                <a:ea typeface="KaiTi" panose="02010609060101010101" pitchFamily="49" charset="-122"/>
              </a:rPr>
              <a:t>10</a:t>
            </a:r>
            <a:r>
              <a:rPr lang="ja-JP" altLang="ja-JP" b="1" dirty="0">
                <a:latin typeface="KaiTi" panose="02010609060101010101" pitchFamily="49" charset="-122"/>
                <a:ea typeface="KaiTi" panose="02010609060101010101" pitchFamily="49" charset="-122"/>
              </a:rPr>
              <a:t>人選んで、</a:t>
            </a:r>
            <a:r>
              <a:rPr lang="ja-JP" altLang="ja-JP" b="1" dirty="0" smtClean="0">
                <a:latin typeface="KaiTi" panose="02010609060101010101" pitchFamily="49" charset="-122"/>
                <a:ea typeface="KaiTi" panose="02010609060101010101" pitchFamily="49" charset="-122"/>
              </a:rPr>
              <a:t>その</a:t>
            </a:r>
            <a:r>
              <a:rPr lang="ja-JP" altLang="en-US" b="1" dirty="0" smtClean="0">
                <a:latin typeface="KaiTi" panose="02010609060101010101" pitchFamily="49" charset="-122"/>
                <a:ea typeface="KaiTi" panose="02010609060101010101" pitchFamily="49" charset="-122"/>
              </a:rPr>
              <a:t>　</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年</a:t>
            </a:r>
            <a:r>
              <a:rPr lang="ja-JP" altLang="ja-JP" b="1" dirty="0">
                <a:latin typeface="KaiTi" panose="02010609060101010101" pitchFamily="49" charset="-122"/>
                <a:ea typeface="KaiTi" panose="02010609060101010101" pitchFamily="49" charset="-122"/>
              </a:rPr>
              <a:t>収の平均を取ると、自分の年収</a:t>
            </a:r>
            <a:r>
              <a:rPr lang="ja-JP" altLang="ja-JP" b="1" dirty="0" smtClean="0">
                <a:latin typeface="KaiTi" panose="02010609060101010101" pitchFamily="49" charset="-122"/>
                <a:ea typeface="KaiTi" panose="02010609060101010101" pitchFamily="49" charset="-122"/>
              </a:rPr>
              <a:t>になる</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と</a:t>
            </a:r>
            <a:r>
              <a:rPr lang="ja-JP" altLang="ja-JP" b="1" dirty="0">
                <a:latin typeface="KaiTi" panose="02010609060101010101" pitchFamily="49" charset="-122"/>
                <a:ea typeface="KaiTi" panose="02010609060101010101" pitchFamily="49" charset="-122"/>
              </a:rPr>
              <a:t>言</a:t>
            </a:r>
            <a:r>
              <a:rPr lang="ja-JP" altLang="ja-JP" b="1" dirty="0" smtClean="0">
                <a:latin typeface="KaiTi" panose="02010609060101010101" pitchFamily="49" charset="-122"/>
                <a:ea typeface="KaiTi" panose="02010609060101010101" pitchFamily="49" charset="-122"/>
              </a:rPr>
              <a:t>われている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偉</a:t>
            </a:r>
            <a:r>
              <a:rPr lang="ja-JP" altLang="ja-JP" b="1" dirty="0">
                <a:latin typeface="KaiTi" panose="02010609060101010101" pitchFamily="49" charset="-122"/>
                <a:ea typeface="KaiTi" panose="02010609060101010101" pitchFamily="49" charset="-122"/>
              </a:rPr>
              <a:t>くなり、地位も名誉もある人は、</a:t>
            </a:r>
            <a:r>
              <a:rPr lang="ja-JP" altLang="ja-JP" b="1" dirty="0" smtClean="0">
                <a:latin typeface="KaiTi" panose="02010609060101010101" pitchFamily="49" charset="-122"/>
                <a:ea typeface="KaiTi" panose="02010609060101010101" pitchFamily="49" charset="-122"/>
              </a:rPr>
              <a:t>何</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をするにもあまり</a:t>
            </a:r>
            <a:r>
              <a:rPr lang="ja-JP" altLang="ja-JP" b="1" dirty="0">
                <a:latin typeface="KaiTi" panose="02010609060101010101" pitchFamily="49" charset="-122"/>
                <a:ea typeface="KaiTi" panose="02010609060101010101" pitchFamily="49" charset="-122"/>
              </a:rPr>
              <a:t>気を使</a:t>
            </a:r>
            <a:r>
              <a:rPr lang="ja-JP" altLang="ja-JP" b="1" dirty="0" smtClean="0">
                <a:latin typeface="KaiTi" panose="02010609060101010101" pitchFamily="49" charset="-122"/>
                <a:ea typeface="KaiTi" panose="02010609060101010101" pitchFamily="49" charset="-122"/>
              </a:rPr>
              <a:t>わない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つき</a:t>
            </a:r>
            <a:r>
              <a:rPr lang="ja-JP" altLang="ja-JP" b="1" dirty="0">
                <a:latin typeface="KaiTi" panose="02010609060101010101" pitchFamily="49" charset="-122"/>
                <a:ea typeface="KaiTi" panose="02010609060101010101" pitchFamily="49" charset="-122"/>
              </a:rPr>
              <a:t>合っている人の年収の平均が</a:t>
            </a:r>
            <a:r>
              <a:rPr lang="ja-JP" altLang="ja-JP" b="1" dirty="0" smtClean="0">
                <a:latin typeface="KaiTi" panose="02010609060101010101" pitchFamily="49" charset="-122"/>
                <a:ea typeface="KaiTi" panose="02010609060101010101" pitchFamily="49" charset="-122"/>
              </a:rPr>
              <a:t>自分</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の</a:t>
            </a:r>
            <a:r>
              <a:rPr lang="ja-JP" altLang="ja-JP" b="1" dirty="0">
                <a:latin typeface="KaiTi" panose="02010609060101010101" pitchFamily="49" charset="-122"/>
                <a:ea typeface="KaiTi" panose="02010609060101010101" pitchFamily="49" charset="-122"/>
              </a:rPr>
              <a:t>年収になると言</a:t>
            </a:r>
            <a:r>
              <a:rPr lang="ja-JP" altLang="ja-JP" b="1" dirty="0" smtClean="0">
                <a:latin typeface="KaiTi" panose="02010609060101010101" pitchFamily="49" charset="-122"/>
                <a:ea typeface="KaiTi" panose="02010609060101010101" pitchFamily="49" charset="-122"/>
              </a:rPr>
              <a:t>われている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年</a:t>
            </a:r>
            <a:r>
              <a:rPr lang="ja-JP" altLang="ja-JP" b="1" dirty="0">
                <a:latin typeface="KaiTi" panose="02010609060101010101" pitchFamily="49" charset="-122"/>
                <a:ea typeface="KaiTi" panose="02010609060101010101" pitchFamily="49" charset="-122"/>
              </a:rPr>
              <a:t>収が高い人には理由</a:t>
            </a:r>
            <a:r>
              <a:rPr lang="ja-JP" altLang="ja-JP" b="1" dirty="0" smtClean="0">
                <a:latin typeface="KaiTi" panose="02010609060101010101" pitchFamily="49" charset="-122"/>
                <a:ea typeface="KaiTi" panose="02010609060101010101" pitchFamily="49" charset="-122"/>
              </a:rPr>
              <a:t>がある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p:txBody>
      </p:sp>
      <p:sp>
        <p:nvSpPr>
          <p:cNvPr id="7" name="矩形 6"/>
          <p:cNvSpPr/>
          <p:nvPr/>
        </p:nvSpPr>
        <p:spPr>
          <a:xfrm>
            <a:off x="1009126" y="5697431"/>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
        <p:nvSpPr>
          <p:cNvPr id="6" name="Rectangle 1"/>
          <p:cNvSpPr>
            <a:spLocks noChangeArrowheads="1"/>
          </p:cNvSpPr>
          <p:nvPr/>
        </p:nvSpPr>
        <p:spPr bwMode="auto">
          <a:xfrm>
            <a:off x="5651500" y="5466597"/>
            <a:ext cx="56134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6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Times New Roman" pitchFamily="18" charset="0"/>
              </a:rPr>
              <a:t>1 </a:t>
            </a:r>
            <a:r>
              <a:rPr kumimoji="1" lang="ja-JP" altLang="en-US" sz="16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Times New Roman" pitchFamily="18" charset="0"/>
              </a:rPr>
              <a:t>必</a:t>
            </a:r>
            <a:r>
              <a:rPr kumimoji="1" lang="en-US" altLang="ja-JP" sz="16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Times New Roman" pitchFamily="18" charset="0"/>
              </a:rPr>
              <a:t>(</a:t>
            </a:r>
            <a:r>
              <a:rPr kumimoji="1" lang="ja-JP" altLang="en-US" sz="16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Times New Roman" pitchFamily="18" charset="0"/>
              </a:rPr>
              <a:t>かなら</a:t>
            </a:r>
            <a:r>
              <a:rPr kumimoji="1" lang="en-US" altLang="ja-JP" sz="16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Times New Roman" pitchFamily="18" charset="0"/>
              </a:rPr>
              <a:t>)</a:t>
            </a:r>
            <a:r>
              <a:rPr kumimoji="1" lang="ja-JP" altLang="en-US" sz="16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ず：肯定、一定，必定</a:t>
            </a:r>
            <a:r>
              <a:rPr kumimoji="1" lang="zh-CN" altLang="en-US" sz="16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a:t>
            </a:r>
            <a:endParaRPr kumimoji="1" lang="en-US" altLang="zh-CN" sz="16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endParaRPr>
          </a:p>
          <a:p>
            <a:pPr lvl="0" fontAlgn="base">
              <a:spcBef>
                <a:spcPct val="0"/>
              </a:spcBef>
              <a:spcAft>
                <a:spcPct val="0"/>
              </a:spcAft>
            </a:pPr>
            <a:r>
              <a:rPr lang="en-US" altLang="zh-CN" sz="1600" dirty="0" smtClean="0">
                <a:latin typeface="SimSun" panose="02010600030101010101" pitchFamily="2" charset="-122"/>
                <a:ea typeface="SimSun" panose="02010600030101010101" pitchFamily="2" charset="-122"/>
              </a:rPr>
              <a:t>2 </a:t>
            </a:r>
            <a:r>
              <a:rPr lang="zh-CN" altLang="ja-JP" sz="1600" dirty="0" smtClean="0">
                <a:latin typeface="SimSun" panose="02010600030101010101" pitchFamily="2" charset="-122"/>
                <a:ea typeface="SimSun" panose="02010600030101010101" pitchFamily="2" charset="-122"/>
              </a:rPr>
              <a:t>配</a:t>
            </a:r>
            <a:r>
              <a:rPr lang="zh-CN" altLang="ja-JP" sz="1600" dirty="0">
                <a:latin typeface="SimSun" panose="02010600030101010101" pitchFamily="2" charset="-122"/>
                <a:ea typeface="SimSun" panose="02010600030101010101" pitchFamily="2" charset="-122"/>
              </a:rPr>
              <a:t>慮</a:t>
            </a:r>
            <a:r>
              <a:rPr lang="en-US" altLang="ja-JP" sz="1600" dirty="0">
                <a:latin typeface="SimSun" panose="02010600030101010101" pitchFamily="2" charset="-122"/>
                <a:ea typeface="SimSun" panose="02010600030101010101" pitchFamily="2" charset="-122"/>
              </a:rPr>
              <a:t>(</a:t>
            </a:r>
            <a:r>
              <a:rPr lang="ja-JP" altLang="en-US" sz="1600" dirty="0">
                <a:latin typeface="SimSun" panose="02010600030101010101" pitchFamily="2" charset="-122"/>
                <a:ea typeface="SimSun" panose="02010600030101010101" pitchFamily="2" charset="-122"/>
              </a:rPr>
              <a:t>はいりょ</a:t>
            </a:r>
            <a:r>
              <a:rPr lang="en-US" altLang="ja-JP" sz="1600" dirty="0">
                <a:latin typeface="SimSun" panose="02010600030101010101" pitchFamily="2" charset="-122"/>
                <a:ea typeface="SimSun" panose="02010600030101010101" pitchFamily="2" charset="-122"/>
              </a:rPr>
              <a:t>)</a:t>
            </a:r>
            <a:r>
              <a:rPr lang="zh-CN" altLang="ja-JP" sz="1600" dirty="0">
                <a:latin typeface="SimSun" panose="02010600030101010101" pitchFamily="2" charset="-122"/>
                <a:ea typeface="SimSun" panose="02010600030101010101" pitchFamily="2" charset="-122"/>
              </a:rPr>
              <a:t>：关怀，关照，照料，</a:t>
            </a:r>
            <a:r>
              <a:rPr lang="zh-CN" altLang="ja-JP" sz="1600" dirty="0" smtClean="0">
                <a:latin typeface="SimSun" panose="02010600030101010101" pitchFamily="2" charset="-122"/>
                <a:ea typeface="SimSun" panose="02010600030101010101" pitchFamily="2" charset="-122"/>
              </a:rPr>
              <a:t>注意</a:t>
            </a:r>
            <a:r>
              <a:rPr lang="zh-CN" altLang="en-US" sz="1600" dirty="0" smtClean="0">
                <a:latin typeface="SimSun" panose="02010600030101010101" pitchFamily="2" charset="-122"/>
                <a:ea typeface="SimSun" panose="02010600030101010101" pitchFamily="2" charset="-122"/>
              </a:rPr>
              <a:t>。</a:t>
            </a:r>
            <a:endParaRPr lang="en-US" altLang="zh-CN" sz="1600" dirty="0" smtClean="0">
              <a:latin typeface="SimSun" panose="02010600030101010101" pitchFamily="2" charset="-122"/>
              <a:ea typeface="SimSun" panose="02010600030101010101" pitchFamily="2" charset="-122"/>
            </a:endParaRPr>
          </a:p>
          <a:p>
            <a:pPr lvl="0" fontAlgn="base">
              <a:spcBef>
                <a:spcPct val="0"/>
              </a:spcBef>
              <a:spcAft>
                <a:spcPct val="0"/>
              </a:spcAft>
            </a:pPr>
            <a:r>
              <a:rPr kumimoji="1" lang="en-US" altLang="ja-JP" sz="16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ＭＳ Ｐゴシック" pitchFamily="50" charset="-128"/>
              </a:rPr>
              <a:t>3 </a:t>
            </a:r>
            <a:r>
              <a:rPr lang="en-US" altLang="ja-JP" sz="1600" dirty="0"/>
              <a:t>立(</a:t>
            </a:r>
            <a:r>
              <a:rPr lang="ja-JP" altLang="en-US" sz="1600" dirty="0"/>
              <a:t>た</a:t>
            </a:r>
            <a:r>
              <a:rPr lang="en-US" altLang="ja-JP" sz="1600" dirty="0"/>
              <a:t>)</a:t>
            </a:r>
            <a:r>
              <a:rPr lang="en-US" altLang="ja-JP" sz="1600" dirty="0" err="1"/>
              <a:t>ち居</a:t>
            </a:r>
            <a:r>
              <a:rPr lang="en-US" altLang="ja-JP" sz="1600" dirty="0"/>
              <a:t>(</a:t>
            </a:r>
            <a:r>
              <a:rPr lang="ja-JP" altLang="en-US" sz="1600" dirty="0"/>
              <a:t>い</a:t>
            </a:r>
            <a:r>
              <a:rPr lang="en-US" altLang="ja-JP" sz="1600" dirty="0"/>
              <a:t>)振(</a:t>
            </a:r>
            <a:r>
              <a:rPr lang="ja-JP" altLang="en-US" sz="1600" dirty="0"/>
              <a:t>ふ</a:t>
            </a:r>
            <a:r>
              <a:rPr lang="en-US" altLang="ja-JP" sz="1600" dirty="0"/>
              <a:t>)</a:t>
            </a:r>
            <a:r>
              <a:rPr lang="en-US" altLang="ja-JP" sz="1600" dirty="0" err="1"/>
              <a:t>る舞</a:t>
            </a:r>
            <a:r>
              <a:rPr lang="en-US" altLang="ja-JP" sz="1600" dirty="0"/>
              <a:t>(</a:t>
            </a:r>
            <a:r>
              <a:rPr lang="ja-JP" altLang="en-US" sz="1600" dirty="0"/>
              <a:t>ま</a:t>
            </a:r>
            <a:r>
              <a:rPr lang="en-US" altLang="ja-JP" sz="1600" dirty="0"/>
              <a:t>)い</a:t>
            </a:r>
            <a:r>
              <a:rPr lang="ja-JP" altLang="ja-JP" sz="1600" dirty="0" smtClean="0"/>
              <a:t>：日常</a:t>
            </a:r>
            <a:r>
              <a:rPr lang="ja-JP" altLang="ja-JP" sz="1600" dirty="0"/>
              <a:t>的生活习惯、行为举止。</a:t>
            </a:r>
            <a:endParaRPr kumimoji="1" lang="ja-JP" altLang="en-US" sz="1600" b="0" i="0" u="none" strike="noStrike" cap="none" normalizeH="0" baseline="0" dirty="0" smtClean="0">
              <a:ln>
                <a:noFill/>
              </a:ln>
              <a:solidFill>
                <a:schemeClr val="tx1"/>
              </a:solidFill>
              <a:effectLst/>
              <a:latin typeface="SimSun" panose="02010600030101010101" pitchFamily="2" charset="-122"/>
              <a:ea typeface="SimSun" panose="02010600030101010101" pitchFamily="2" charset="-122"/>
              <a:cs typeface="ＭＳ Ｐゴシック" pitchFamily="50" charset="-128"/>
            </a:endParaRPr>
          </a:p>
        </p:txBody>
      </p:sp>
    </p:spTree>
    <p:extLst>
      <p:ext uri="{BB962C8B-B14F-4D97-AF65-F5344CB8AC3E}">
        <p14:creationId xmlns:p14="http://schemas.microsoft.com/office/powerpoint/2010/main" val="2431241576"/>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305808"/>
                <a:gridCol w="78861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会社では教えてくれない仕事のルール</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130300" y="1936466"/>
            <a:ext cx="9728200" cy="2185214"/>
          </a:xfrm>
          <a:prstGeom prst="rect">
            <a:avLst/>
          </a:prstGeom>
        </p:spPr>
        <p:txBody>
          <a:bodyPr wrap="square">
            <a:spAutoFit/>
          </a:bodyPr>
          <a:lstStyle/>
          <a:p>
            <a:r>
              <a:rPr lang="ja-JP" altLang="en-US" sz="2000" b="1" dirty="0" smtClean="0">
                <a:latin typeface="KaiTi" panose="02010609060101010101" pitchFamily="49" charset="-122"/>
                <a:ea typeface="KaiTi" panose="02010609060101010101" pitchFamily="49" charset="-122"/>
              </a:rPr>
              <a:t>〇</a:t>
            </a:r>
            <a:r>
              <a:rPr lang="ja-JP" altLang="ja-JP" sz="2000" b="1" dirty="0" smtClean="0">
                <a:latin typeface="KaiTi" panose="02010609060101010101" pitchFamily="49" charset="-122"/>
                <a:ea typeface="KaiTi" panose="02010609060101010101" pitchFamily="49" charset="-122"/>
              </a:rPr>
              <a:t>筆</a:t>
            </a:r>
            <a:r>
              <a:rPr lang="ja-JP" altLang="ja-JP" sz="2000" b="1" dirty="0">
                <a:latin typeface="KaiTi" panose="02010609060101010101" pitchFamily="49" charset="-122"/>
                <a:ea typeface="KaiTi" panose="02010609060101010101" pitchFamily="49" charset="-122"/>
              </a:rPr>
              <a:t>者は、年収が高い人は、高いなりの理由があると言っています。あなたは年</a:t>
            </a:r>
            <a:r>
              <a:rPr lang="ja-JP" altLang="ja-JP" sz="2000" b="1" dirty="0" smtClean="0">
                <a:latin typeface="KaiTi" panose="02010609060101010101" pitchFamily="49" charset="-122"/>
                <a:ea typeface="KaiTi" panose="02010609060101010101" pitchFamily="49" charset="-122"/>
              </a:rPr>
              <a:t>収</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が</a:t>
            </a:r>
            <a:r>
              <a:rPr lang="ja-JP" altLang="ja-JP" sz="2000" b="1" dirty="0">
                <a:latin typeface="KaiTi" panose="02010609060101010101" pitchFamily="49" charset="-122"/>
                <a:ea typeface="KaiTi" panose="02010609060101010101" pitchFamily="49" charset="-122"/>
              </a:rPr>
              <a:t>高い理由をどのように考えますか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endParaRPr lang="en-US" altLang="ja-JP" sz="8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〇</a:t>
            </a:r>
            <a:r>
              <a:rPr lang="ja-JP" altLang="ja-JP" sz="2000" b="1" dirty="0" smtClean="0">
                <a:latin typeface="KaiTi" panose="02010609060101010101" pitchFamily="49" charset="-122"/>
                <a:ea typeface="KaiTi" panose="02010609060101010101" pitchFamily="49" charset="-122"/>
              </a:rPr>
              <a:t>年</a:t>
            </a:r>
            <a:r>
              <a:rPr lang="ja-JP" altLang="ja-JP" sz="2000" b="1" dirty="0">
                <a:latin typeface="KaiTi" panose="02010609060101010101" pitchFamily="49" charset="-122"/>
                <a:ea typeface="KaiTi" panose="02010609060101010101" pitchFamily="49" charset="-122"/>
              </a:rPr>
              <a:t>収の高い人はどのような考え方で、どのような立ち居振る舞いをしていますか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具体</a:t>
            </a:r>
            <a:r>
              <a:rPr lang="ja-JP" altLang="ja-JP" sz="2000" b="1" dirty="0">
                <a:latin typeface="KaiTi" panose="02010609060101010101" pitchFamily="49" charset="-122"/>
                <a:ea typeface="KaiTi" panose="02010609060101010101" pitchFamily="49" charset="-122"/>
              </a:rPr>
              <a:t>的に考えてみましょう</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endParaRPr lang="en-US" altLang="ja-JP" sz="8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〇友達、両親など身近な人の立ち居振る舞いをお思い出してみましょう。そして、どんな考え方をしているのかインタビューして、結果を発表してみましょう。</a:t>
            </a:r>
            <a:endParaRPr lang="ja-JP" altLang="en-US" sz="2000" b="1" dirty="0">
              <a:latin typeface="KaiTi" panose="02010609060101010101" pitchFamily="49" charset="-122"/>
              <a:ea typeface="KaiTi" panose="02010609060101010101" pitchFamily="49" charset="-122"/>
            </a:endParaRPr>
          </a:p>
        </p:txBody>
      </p:sp>
      <p:pic>
        <p:nvPicPr>
          <p:cNvPr id="409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42101" y="4468589"/>
            <a:ext cx="3428999" cy="1631829"/>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099" name="Picture 3"/>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887089" y="4468589"/>
            <a:ext cx="3198131" cy="1505102"/>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76569664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286262"/>
          <a:ext cx="12192000" cy="511311"/>
        </p:xfrm>
        <a:graphic>
          <a:graphicData uri="http://schemas.openxmlformats.org/drawingml/2006/table">
            <a:tbl>
              <a:tblPr firstRow="1" firstCol="1" bandRow="1">
                <a:tableStyleId>{69CF1AB2-1976-4502-BF36-3FF5EA218861}</a:tableStyleId>
              </a:tblPr>
              <a:tblGrid>
                <a:gridCol w="4293108"/>
                <a:gridCol w="78988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３</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会社では教えてくれない仕事のルール</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2865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1125089" y="102383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ja-JP" altLang="en-US" sz="2400" b="1" dirty="0" smtClean="0">
                <a:solidFill>
                  <a:srgbClr val="FF0000"/>
                </a:solidFill>
                <a:latin typeface="BIZ UDPゴシック" panose="020B0400000000000000" pitchFamily="50" charset="-128"/>
                <a:ea typeface="BIZ UDPゴシック" panose="020B0400000000000000" pitchFamily="50" charset="-128"/>
              </a:rPr>
              <a:t>思想政治</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130300" y="1717793"/>
            <a:ext cx="9664700" cy="5139869"/>
          </a:xfrm>
          <a:prstGeom prst="rect">
            <a:avLst/>
          </a:prstGeom>
        </p:spPr>
        <p:txBody>
          <a:bodyPr wrap="square">
            <a:spAutoFit/>
          </a:bodyPr>
          <a:lstStyle/>
          <a:p>
            <a:r>
              <a:rPr lang="zh-CN" altLang="en-US" sz="2000" b="1" dirty="0" smtClean="0">
                <a:latin typeface="KaiTi" panose="02010609060101010101" pitchFamily="49" charset="-122"/>
                <a:ea typeface="KaiTi" panose="02010609060101010101" pitchFamily="49" charset="-122"/>
              </a:rPr>
              <a:t>    </a:t>
            </a:r>
            <a:r>
              <a:rPr lang="zh-CN" altLang="en-US" sz="2000" b="1" dirty="0" smtClean="0">
                <a:solidFill>
                  <a:srgbClr val="FF0000"/>
                </a:solidFill>
                <a:latin typeface="KaiTi" panose="02010609060101010101" pitchFamily="49" charset="-122"/>
                <a:ea typeface="KaiTi" panose="02010609060101010101" pitchFamily="49" charset="-122"/>
              </a:rPr>
              <a:t>共同</a:t>
            </a:r>
            <a:r>
              <a:rPr lang="zh-CN" altLang="en-US" sz="2000" b="1" dirty="0">
                <a:solidFill>
                  <a:srgbClr val="FF0000"/>
                </a:solidFill>
                <a:latin typeface="KaiTi" panose="02010609060101010101" pitchFamily="49" charset="-122"/>
                <a:ea typeface="KaiTi" panose="02010609060101010101" pitchFamily="49" charset="-122"/>
              </a:rPr>
              <a:t>富裕，是马克思主义的一个基本目标，也是</a:t>
            </a:r>
            <a:r>
              <a:rPr lang="zh-CN" altLang="en-US" sz="2000" b="1" dirty="0" smtClean="0">
                <a:solidFill>
                  <a:srgbClr val="FF0000"/>
                </a:solidFill>
                <a:latin typeface="KaiTi" panose="02010609060101010101" pitchFamily="49" charset="-122"/>
                <a:ea typeface="KaiTi" panose="02010609060101010101" pitchFamily="49" charset="-122"/>
              </a:rPr>
              <a:t>自古以来</a:t>
            </a:r>
            <a:endParaRPr lang="en-US" altLang="zh-CN" sz="2000" b="1" dirty="0" smtClean="0">
              <a:solidFill>
                <a:srgbClr val="FF0000"/>
              </a:solidFill>
              <a:latin typeface="KaiTi" panose="02010609060101010101" pitchFamily="49" charset="-122"/>
              <a:ea typeface="KaiTi" panose="02010609060101010101" pitchFamily="49" charset="-122"/>
            </a:endParaRPr>
          </a:p>
          <a:p>
            <a:r>
              <a:rPr lang="zh-CN" altLang="en-US" sz="2000" b="1" dirty="0" smtClean="0">
                <a:solidFill>
                  <a:srgbClr val="FF0000"/>
                </a:solidFill>
                <a:latin typeface="KaiTi" panose="02010609060101010101" pitchFamily="49" charset="-122"/>
                <a:ea typeface="KaiTi" panose="02010609060101010101" pitchFamily="49" charset="-122"/>
              </a:rPr>
              <a:t>我国</a:t>
            </a:r>
            <a:r>
              <a:rPr lang="zh-CN" altLang="en-US" sz="2000" b="1" dirty="0">
                <a:solidFill>
                  <a:srgbClr val="FF0000"/>
                </a:solidFill>
                <a:latin typeface="KaiTi" panose="02010609060101010101" pitchFamily="49" charset="-122"/>
                <a:ea typeface="KaiTi" panose="02010609060101010101" pitchFamily="49" charset="-122"/>
              </a:rPr>
              <a:t>人民的一个基本理想。</a:t>
            </a:r>
            <a:r>
              <a:rPr lang="zh-CN" altLang="en-US" sz="2000" b="1" dirty="0">
                <a:latin typeface="KaiTi" panose="02010609060101010101" pitchFamily="49" charset="-122"/>
                <a:ea typeface="KaiTi" panose="02010609060101010101" pitchFamily="49" charset="-122"/>
              </a:rPr>
              <a:t>孔子说：“不患寡而患不均，不患贫而患不安。”孟子说：“老吾老以及人之老，幼吾幼以及人之幼。”</a:t>
            </a:r>
            <a:r>
              <a:rPr lang="en-US" altLang="zh-CN" sz="2000" b="1" dirty="0">
                <a:latin typeface="KaiTi" panose="02010609060101010101" pitchFamily="49" charset="-122"/>
                <a:ea typeface="KaiTi" panose="02010609060101010101" pitchFamily="49" charset="-122"/>
              </a:rPr>
              <a:t>《</a:t>
            </a:r>
            <a:r>
              <a:rPr lang="zh-CN" altLang="en-US" sz="2000" b="1" dirty="0">
                <a:latin typeface="KaiTi" panose="02010609060101010101" pitchFamily="49" charset="-122"/>
                <a:ea typeface="KaiTi" panose="02010609060101010101" pitchFamily="49" charset="-122"/>
              </a:rPr>
              <a:t>礼记</a:t>
            </a:r>
            <a:r>
              <a:rPr lang="en-US" altLang="zh-CN" sz="2000" b="1" dirty="0">
                <a:latin typeface="KaiTi" panose="02010609060101010101" pitchFamily="49" charset="-122"/>
                <a:ea typeface="KaiTi" panose="02010609060101010101" pitchFamily="49" charset="-122"/>
              </a:rPr>
              <a:t>·</a:t>
            </a:r>
            <a:r>
              <a:rPr lang="zh-CN" altLang="en-US" sz="2000" b="1" dirty="0">
                <a:latin typeface="KaiTi" panose="02010609060101010101" pitchFamily="49" charset="-122"/>
                <a:ea typeface="KaiTi" panose="02010609060101010101" pitchFamily="49" charset="-122"/>
              </a:rPr>
              <a:t>礼运</a:t>
            </a:r>
            <a:r>
              <a:rPr lang="en-US" altLang="zh-CN" sz="2000" b="1" dirty="0">
                <a:latin typeface="KaiTi" panose="02010609060101010101" pitchFamily="49" charset="-122"/>
                <a:ea typeface="KaiTi" panose="02010609060101010101" pitchFamily="49" charset="-122"/>
              </a:rPr>
              <a:t>》</a:t>
            </a:r>
            <a:r>
              <a:rPr lang="zh-CN" altLang="en-US" sz="2000" b="1" dirty="0">
                <a:latin typeface="KaiTi" panose="02010609060101010101" pitchFamily="49" charset="-122"/>
                <a:ea typeface="KaiTi" panose="02010609060101010101" pitchFamily="49" charset="-122"/>
              </a:rPr>
              <a:t>具体而生动地描绘了“小康”社会和“大同”社会的状态。按照马克思、恩格斯的构想，共产主义社会将彻底消除阶级之间、城乡之间、脑力劳动和体力劳动之间的对立和差别，实行各尽所能、按需分配，真正实现社会共享、实现每个人自由而全面的发展。</a:t>
            </a:r>
          </a:p>
          <a:p>
            <a:r>
              <a:rPr lang="zh-CN" altLang="en-US" sz="2000" b="1" dirty="0">
                <a:latin typeface="KaiTi" panose="02010609060101010101" pitchFamily="49" charset="-122"/>
                <a:ea typeface="KaiTi" panose="02010609060101010101" pitchFamily="49" charset="-122"/>
              </a:rPr>
              <a:t>　　</a:t>
            </a:r>
            <a:r>
              <a:rPr lang="en-US" altLang="zh-CN" sz="2000" b="1" dirty="0">
                <a:latin typeface="KaiTi" panose="02010609060101010101" pitchFamily="49" charset="-122"/>
                <a:ea typeface="KaiTi" panose="02010609060101010101" pitchFamily="49" charset="-122"/>
              </a:rPr>
              <a:t>——2016</a:t>
            </a:r>
            <a:r>
              <a:rPr lang="zh-CN" altLang="en-US" sz="2000" b="1" dirty="0">
                <a:latin typeface="KaiTi" panose="02010609060101010101" pitchFamily="49" charset="-122"/>
                <a:ea typeface="KaiTi" panose="02010609060101010101" pitchFamily="49" charset="-122"/>
              </a:rPr>
              <a:t>年</a:t>
            </a:r>
            <a:r>
              <a:rPr lang="en-US" altLang="zh-CN" sz="2000" b="1" dirty="0">
                <a:latin typeface="KaiTi" panose="02010609060101010101" pitchFamily="49" charset="-122"/>
                <a:ea typeface="KaiTi" panose="02010609060101010101" pitchFamily="49" charset="-122"/>
              </a:rPr>
              <a:t>1</a:t>
            </a:r>
            <a:r>
              <a:rPr lang="zh-CN" altLang="en-US" sz="2000" b="1" dirty="0">
                <a:latin typeface="KaiTi" panose="02010609060101010101" pitchFamily="49" charset="-122"/>
                <a:ea typeface="KaiTi" panose="02010609060101010101" pitchFamily="49" charset="-122"/>
              </a:rPr>
              <a:t>月</a:t>
            </a:r>
            <a:r>
              <a:rPr lang="en-US" altLang="zh-CN" sz="2000" b="1" dirty="0">
                <a:latin typeface="KaiTi" panose="02010609060101010101" pitchFamily="49" charset="-122"/>
                <a:ea typeface="KaiTi" panose="02010609060101010101" pitchFamily="49" charset="-122"/>
              </a:rPr>
              <a:t>18</a:t>
            </a:r>
            <a:r>
              <a:rPr lang="zh-CN" altLang="en-US" sz="2000" b="1" dirty="0">
                <a:latin typeface="KaiTi" panose="02010609060101010101" pitchFamily="49" charset="-122"/>
                <a:ea typeface="KaiTi" panose="02010609060101010101" pitchFamily="49" charset="-122"/>
              </a:rPr>
              <a:t>日，习近平在省部级主要领导干部学习贯彻党的十八届五中全会精神专题研讨班上的</a:t>
            </a:r>
            <a:r>
              <a:rPr lang="zh-CN" altLang="en-US" sz="2000" b="1" dirty="0" smtClean="0">
                <a:latin typeface="KaiTi" panose="02010609060101010101" pitchFamily="49" charset="-122"/>
                <a:ea typeface="KaiTi" panose="02010609060101010101" pitchFamily="49" charset="-122"/>
              </a:rPr>
              <a:t>讲话</a:t>
            </a:r>
            <a:endParaRPr lang="en-US" altLang="zh-CN" sz="2000" b="1" dirty="0" smtClean="0">
              <a:latin typeface="KaiTi" panose="02010609060101010101" pitchFamily="49" charset="-122"/>
              <a:ea typeface="KaiTi" panose="02010609060101010101" pitchFamily="49" charset="-122"/>
            </a:endParaRPr>
          </a:p>
          <a:p>
            <a:endParaRPr lang="en-US" altLang="zh-CN" sz="800" b="1" dirty="0" smtClean="0">
              <a:latin typeface="KaiTi" panose="02010609060101010101" pitchFamily="49" charset="-122"/>
              <a:ea typeface="KaiTi" panose="02010609060101010101" pitchFamily="49" charset="-122"/>
            </a:endParaRPr>
          </a:p>
          <a:p>
            <a:r>
              <a:rPr lang="zh-CN" altLang="en-US" sz="2000" b="1" dirty="0" smtClean="0">
                <a:latin typeface="KaiTi" panose="02010609060101010101" pitchFamily="49" charset="-122"/>
                <a:ea typeface="KaiTi" panose="02010609060101010101" pitchFamily="49" charset="-122"/>
              </a:rPr>
              <a:t>    </a:t>
            </a:r>
            <a:r>
              <a:rPr lang="zh-CN" altLang="en-US" sz="2000" b="1" dirty="0" smtClean="0">
                <a:solidFill>
                  <a:srgbClr val="FF0000"/>
                </a:solidFill>
                <a:latin typeface="KaiTi" panose="02010609060101010101" pitchFamily="49" charset="-122"/>
                <a:ea typeface="KaiTi" panose="02010609060101010101" pitchFamily="49" charset="-122"/>
              </a:rPr>
              <a:t>“</a:t>
            </a:r>
            <a:r>
              <a:rPr lang="zh-CN" altLang="en-US" sz="2000" b="1" dirty="0">
                <a:solidFill>
                  <a:srgbClr val="FF0000"/>
                </a:solidFill>
                <a:latin typeface="KaiTi" panose="02010609060101010101" pitchFamily="49" charset="-122"/>
                <a:ea typeface="KaiTi" panose="02010609060101010101" pitchFamily="49" charset="-122"/>
              </a:rPr>
              <a:t>治国之道，富民为始。”</a:t>
            </a:r>
            <a:r>
              <a:rPr lang="zh-CN" altLang="en-US" sz="2000" b="1" dirty="0">
                <a:latin typeface="KaiTi" panose="02010609060101010101" pitchFamily="49" charset="-122"/>
                <a:ea typeface="KaiTi" panose="02010609060101010101" pitchFamily="49" charset="-122"/>
              </a:rPr>
              <a:t>我们始终坚定人民立场，强调消除贫困、改善民生、实现共同富裕是社会主义的本质要求，是我们党坚持全心全意为人民服务根本宗旨的重要体现，是党和政府的重大责任。</a:t>
            </a:r>
          </a:p>
          <a:p>
            <a:r>
              <a:rPr lang="zh-CN" altLang="en-US" sz="2000" b="1" dirty="0">
                <a:latin typeface="KaiTi" panose="02010609060101010101" pitchFamily="49" charset="-122"/>
                <a:ea typeface="KaiTi" panose="02010609060101010101" pitchFamily="49" charset="-122"/>
              </a:rPr>
              <a:t>　　</a:t>
            </a:r>
            <a:r>
              <a:rPr lang="en-US" altLang="zh-CN" sz="2000" b="1" dirty="0">
                <a:latin typeface="KaiTi" panose="02010609060101010101" pitchFamily="49" charset="-122"/>
                <a:ea typeface="KaiTi" panose="02010609060101010101" pitchFamily="49" charset="-122"/>
              </a:rPr>
              <a:t>——2021</a:t>
            </a:r>
            <a:r>
              <a:rPr lang="zh-CN" altLang="en-US" sz="2000" b="1" dirty="0">
                <a:latin typeface="KaiTi" panose="02010609060101010101" pitchFamily="49" charset="-122"/>
                <a:ea typeface="KaiTi" panose="02010609060101010101" pitchFamily="49" charset="-122"/>
              </a:rPr>
              <a:t>年</a:t>
            </a:r>
            <a:r>
              <a:rPr lang="en-US" altLang="zh-CN" sz="2000" b="1" dirty="0">
                <a:latin typeface="KaiTi" panose="02010609060101010101" pitchFamily="49" charset="-122"/>
                <a:ea typeface="KaiTi" panose="02010609060101010101" pitchFamily="49" charset="-122"/>
              </a:rPr>
              <a:t>2</a:t>
            </a:r>
            <a:r>
              <a:rPr lang="zh-CN" altLang="en-US" sz="2000" b="1" dirty="0">
                <a:latin typeface="KaiTi" panose="02010609060101010101" pitchFamily="49" charset="-122"/>
                <a:ea typeface="KaiTi" panose="02010609060101010101" pitchFamily="49" charset="-122"/>
              </a:rPr>
              <a:t>月</a:t>
            </a:r>
            <a:r>
              <a:rPr lang="en-US" altLang="zh-CN" sz="2000" b="1" dirty="0">
                <a:latin typeface="KaiTi" panose="02010609060101010101" pitchFamily="49" charset="-122"/>
                <a:ea typeface="KaiTi" panose="02010609060101010101" pitchFamily="49" charset="-122"/>
              </a:rPr>
              <a:t>25</a:t>
            </a:r>
            <a:r>
              <a:rPr lang="zh-CN" altLang="en-US" sz="2000" b="1" dirty="0">
                <a:latin typeface="KaiTi" panose="02010609060101010101" pitchFamily="49" charset="-122"/>
                <a:ea typeface="KaiTi" panose="02010609060101010101" pitchFamily="49" charset="-122"/>
              </a:rPr>
              <a:t>日，习近平在全国脱贫攻坚总结表彰大会上的</a:t>
            </a:r>
            <a:r>
              <a:rPr lang="zh-CN" altLang="en-US" sz="2000" b="1" dirty="0" smtClean="0">
                <a:latin typeface="KaiTi" panose="02010609060101010101" pitchFamily="49" charset="-122"/>
                <a:ea typeface="KaiTi" panose="02010609060101010101" pitchFamily="49" charset="-122"/>
              </a:rPr>
              <a:t>讲话</a:t>
            </a:r>
            <a:endParaRPr lang="en-US" altLang="zh-CN" sz="2000" b="1" dirty="0" smtClean="0">
              <a:latin typeface="KaiTi" panose="02010609060101010101" pitchFamily="49" charset="-122"/>
              <a:ea typeface="KaiTi" panose="02010609060101010101" pitchFamily="49" charset="-122"/>
            </a:endParaRPr>
          </a:p>
          <a:p>
            <a:endParaRPr lang="zh-CN" altLang="en-US" sz="800" b="1" dirty="0">
              <a:latin typeface="KaiTi" panose="02010609060101010101" pitchFamily="49" charset="-122"/>
              <a:ea typeface="KaiTi" panose="02010609060101010101" pitchFamily="49" charset="-122"/>
            </a:endParaRPr>
          </a:p>
          <a:p>
            <a:r>
              <a:rPr lang="en-US" altLang="zh-CN" sz="2000" b="1" dirty="0" smtClean="0">
                <a:latin typeface="KaiTi" panose="02010609060101010101" pitchFamily="49" charset="-122"/>
                <a:ea typeface="KaiTi" panose="02010609060101010101" pitchFamily="49" charset="-122"/>
              </a:rPr>
              <a:t>    2021</a:t>
            </a:r>
            <a:r>
              <a:rPr lang="zh-CN" altLang="en-US" sz="2000" b="1" dirty="0" smtClean="0">
                <a:latin typeface="KaiTi" panose="02010609060101010101" pitchFamily="49" charset="-122"/>
                <a:ea typeface="KaiTi" panose="02010609060101010101" pitchFamily="49" charset="-122"/>
              </a:rPr>
              <a:t>年</a:t>
            </a:r>
            <a:r>
              <a:rPr lang="en-US" altLang="zh-CN" sz="2000" b="1" dirty="0" smtClean="0">
                <a:latin typeface="KaiTi" panose="02010609060101010101" pitchFamily="49" charset="-122"/>
                <a:ea typeface="KaiTi" panose="02010609060101010101" pitchFamily="49" charset="-122"/>
              </a:rPr>
              <a:t>8</a:t>
            </a:r>
            <a:r>
              <a:rPr lang="zh-CN" altLang="en-US" sz="2000" b="1" dirty="0">
                <a:latin typeface="KaiTi" panose="02010609060101010101" pitchFamily="49" charset="-122"/>
                <a:ea typeface="KaiTi" panose="02010609060101010101" pitchFamily="49" charset="-122"/>
              </a:rPr>
              <a:t>月</a:t>
            </a:r>
            <a:r>
              <a:rPr lang="en-US" altLang="zh-CN" sz="2000" b="1" dirty="0">
                <a:latin typeface="KaiTi" panose="02010609060101010101" pitchFamily="49" charset="-122"/>
                <a:ea typeface="KaiTi" panose="02010609060101010101" pitchFamily="49" charset="-122"/>
              </a:rPr>
              <a:t>17</a:t>
            </a:r>
            <a:r>
              <a:rPr lang="zh-CN" altLang="en-US" sz="2000" b="1" dirty="0">
                <a:latin typeface="KaiTi" panose="02010609060101010101" pitchFamily="49" charset="-122"/>
                <a:ea typeface="KaiTi" panose="02010609060101010101" pitchFamily="49" charset="-122"/>
              </a:rPr>
              <a:t>日，中央财经委员会召开第十次会议，研究扎实促进共同富裕</a:t>
            </a:r>
            <a:r>
              <a:rPr lang="zh-CN" altLang="en-US" sz="2000" b="1" dirty="0" smtClean="0">
                <a:latin typeface="KaiTi" panose="02010609060101010101" pitchFamily="49" charset="-122"/>
                <a:ea typeface="KaiTi" panose="02010609060101010101" pitchFamily="49" charset="-122"/>
              </a:rPr>
              <a:t>问题。</a:t>
            </a:r>
            <a:r>
              <a:rPr lang="zh-CN" altLang="en-US" sz="2000" b="1" dirty="0">
                <a:latin typeface="KaiTi" panose="02010609060101010101" pitchFamily="49" charset="-122"/>
                <a:ea typeface="KaiTi" panose="02010609060101010101" pitchFamily="49" charset="-122"/>
              </a:rPr>
              <a:t>会议提到，“在</a:t>
            </a:r>
            <a:r>
              <a:rPr lang="zh-CN" altLang="en-US" sz="2000" b="1" dirty="0">
                <a:solidFill>
                  <a:srgbClr val="FF0000"/>
                </a:solidFill>
                <a:latin typeface="KaiTi" panose="02010609060101010101" pitchFamily="49" charset="-122"/>
                <a:ea typeface="KaiTi" panose="02010609060101010101" pitchFamily="49" charset="-122"/>
              </a:rPr>
              <a:t>高质量发展中促进共同富裕</a:t>
            </a:r>
            <a:r>
              <a:rPr lang="zh-CN" altLang="en-US" sz="2000" b="1" dirty="0">
                <a:latin typeface="KaiTi" panose="02010609060101010101" pitchFamily="49" charset="-122"/>
                <a:ea typeface="KaiTi" panose="02010609060101010101" pitchFamily="49" charset="-122"/>
              </a:rPr>
              <a:t>，正确处理效率和公平的关系，构建初次分配、再分配、三次分配协调配套的基础性制度安排”</a:t>
            </a:r>
          </a:p>
        </p:txBody>
      </p:sp>
    </p:spTree>
    <p:extLst>
      <p:ext uri="{BB962C8B-B14F-4D97-AF65-F5344CB8AC3E}">
        <p14:creationId xmlns:p14="http://schemas.microsoft.com/office/powerpoint/2010/main" val="3884736942"/>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1728</Words>
  <Application>Microsoft Office PowerPoint</Application>
  <PresentationFormat>宽屏</PresentationFormat>
  <Paragraphs>200</Paragraphs>
  <Slides>17</Slides>
  <Notes>16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vt:i4>
      </vt:variant>
    </vt:vector>
  </HeadingPairs>
  <TitlesOfParts>
    <vt:vector size="29" baseType="lpstr">
      <vt:lpstr>BIZ UDPゴシック</vt:lpstr>
      <vt:lpstr>KaiTi</vt:lpstr>
      <vt:lpstr>ＭＳ 明朝</vt:lpstr>
      <vt:lpstr>ＭＳ Ｐゴシック</vt:lpstr>
      <vt:lpstr>楷体</vt:lpstr>
      <vt:lpstr>宋体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5</cp:revision>
  <dcterms:created xsi:type="dcterms:W3CDTF">2021-08-24T02:14:22Z</dcterms:created>
  <dcterms:modified xsi:type="dcterms:W3CDTF">2021-09-26T01:13:36Z</dcterms:modified>
</cp:coreProperties>
</file>