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D26DF18-E72F-45E2-83E5-2FFCB549315C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EAA922-A7F9-406F-8AB7-0812F6D6E4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62148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4B61-6EF4-444A-9E6E-BA59DB35F01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879025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A84B61-6EF4-444A-9E6E-BA59DB35F01D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914388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0088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3069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94773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038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269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918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83727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73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376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50951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82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ABCB0D-0DB7-4566-8AEA-883A3F7EC49A}" type="datetimeFigureOut">
              <a:rPr lang="zh-CN" altLang="en-US" smtClean="0"/>
              <a:t>2021/8/25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71928-E3A5-4AA8-BB10-BCB38030F91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4786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chou@dhu.edu.cn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0" y="268097"/>
            <a:ext cx="12192000" cy="475615"/>
          </a:xfrm>
          <a:gradFill>
            <a:gsLst>
              <a:gs pos="49000">
                <a:srgbClr val="FFFF00"/>
              </a:gs>
              <a:gs pos="84000">
                <a:srgbClr val="FF7A00"/>
              </a:gs>
              <a:gs pos="77000">
                <a:srgbClr val="FF0300"/>
              </a:gs>
              <a:gs pos="93000">
                <a:srgbClr val="4D0808"/>
              </a:gs>
            </a:gsLst>
            <a:lin ang="2700000" scaled="1"/>
          </a:gradFill>
        </p:spPr>
        <p:txBody>
          <a:bodyPr/>
          <a:lstStyle/>
          <a:p>
            <a:pPr algn="ctr"/>
            <a:r>
              <a:rPr lang="zh-CN" altLang="en-US" b="1" dirty="0" smtClean="0"/>
              <a:t>教材说明</a:t>
            </a:r>
            <a:endParaRPr kumimoji="1" lang="ja-JP" altLang="en-US" b="1" dirty="0"/>
          </a:p>
        </p:txBody>
      </p:sp>
      <p:sp>
        <p:nvSpPr>
          <p:cNvPr id="7" name="矩形 6"/>
          <p:cNvSpPr/>
          <p:nvPr/>
        </p:nvSpPr>
        <p:spPr>
          <a:xfrm>
            <a:off x="793214" y="830668"/>
            <a:ext cx="10825762" cy="5755422"/>
          </a:xfrm>
          <a:prstGeom prst="rect">
            <a:avLst/>
          </a:prstGeom>
          <a:ln>
            <a:solidFill>
              <a:schemeClr val="bg1"/>
            </a:solidFill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/>
              <a:t>        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新编日语泛读教程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是参照</a:t>
            </a:r>
            <a:r>
              <a:rPr lang="en-US" altLang="ja-JP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高等学校日语专业教学大纲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编写的系列教材，本教材（第一册）共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15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个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主题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单元，每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单元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围绕一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个主题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设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计</a:t>
            </a:r>
            <a:r>
              <a:rPr lang="ja-JP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了一篇主课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文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A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、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一</a:t>
            </a:r>
            <a:r>
              <a:rPr lang="ja-JP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篇副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课文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B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、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和</a:t>
            </a:r>
            <a:r>
              <a:rPr lang="ja-JP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三篇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短文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C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，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适合高等院院校日语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专业</a:t>
            </a:r>
            <a:r>
              <a:rPr lang="en-US" altLang="zh-CN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2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年级学生使用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  <a:endParaRPr lang="en-US" altLang="zh-CN" sz="2400" b="1" dirty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为响应国家教材委员会关于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《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习近平新时代中国</a:t>
            </a:r>
            <a:r>
              <a:rPr lang="zh-CN" altLang="en-US" sz="2400" b="1" dirty="0">
                <a:latin typeface="KaiTi" panose="02010609060101010101" pitchFamily="49" charset="-122"/>
                <a:ea typeface="KaiTi" panose="02010609060101010101" pitchFamily="49" charset="-122"/>
              </a:rPr>
              <a:t>特色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社会主义思想进课程教材指南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》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的通知（国教材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[2021]2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号）精神，帮助师生更好地使用本教材、提高教学质量，我们根据课文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A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和</a:t>
            </a:r>
            <a:r>
              <a:rPr lang="en-US" altLang="zh-CN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B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制作了本课件</a:t>
            </a:r>
            <a:r>
              <a:rPr lang="en-US" altLang="zh-CN" sz="2400" b="1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*</a:t>
            </a:r>
            <a:r>
              <a:rPr lang="zh-CN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，以期起到抛砖引玉的作用。</a:t>
            </a:r>
            <a:r>
              <a:rPr lang="en-US" altLang="zh-CN" sz="2400" b="1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</a:p>
          <a:p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* </a:t>
            </a:r>
            <a:r>
              <a:rPr lang="en-US" altLang="ja-JP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Ver.1.0 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1-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5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课为</a:t>
            </a:r>
            <a:r>
              <a:rPr lang="zh-CN" altLang="en-US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课文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A</a:t>
            </a:r>
            <a:r>
              <a:rPr lang="zh-CN" altLang="en-US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和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B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，第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6-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第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15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课为课文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A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  <a:endParaRPr lang="en-US" altLang="zh-CN" sz="2000" dirty="0" smtClean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   </a:t>
            </a:r>
            <a:r>
              <a:rPr lang="zh-CN" altLang="en-US" sz="2000" dirty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练习题的顺序与教材略有不同。</a:t>
            </a:r>
            <a:endParaRPr lang="en-US" altLang="zh-CN" sz="2000" dirty="0" smtClean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en-US" altLang="zh-CN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* </a:t>
            </a:r>
            <a:r>
              <a:rPr lang="zh-CN" altLang="en-US" sz="2000" b="1" dirty="0" smtClean="0">
                <a:solidFill>
                  <a:srgbClr val="0070C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本讲义为非盈利教学课件，</a:t>
            </a:r>
            <a:r>
              <a:rPr lang="zh-CN" altLang="en-US" sz="2000" dirty="0" smtClean="0">
                <a:solidFill>
                  <a:srgbClr val="FF0000"/>
                </a:solidFill>
                <a:latin typeface="STHupo" panose="02010800040101010101" pitchFamily="2" charset="-122"/>
                <a:ea typeface="STHupo" panose="02010800040101010101" pitchFamily="2" charset="-122"/>
              </a:rPr>
              <a:t>禁止商业转载</a:t>
            </a:r>
            <a:r>
              <a:rPr lang="zh-CN" altLang="en-US" sz="2000" dirty="0" smtClean="0">
                <a:solidFill>
                  <a:srgbClr val="FF0000"/>
                </a:solidFill>
                <a:latin typeface="KaiTi" panose="02010609060101010101" pitchFamily="49" charset="-122"/>
                <a:ea typeface="KaiTi" panose="02010609060101010101" pitchFamily="49" charset="-122"/>
              </a:rPr>
              <a:t>。</a:t>
            </a:r>
            <a:endParaRPr lang="en-US" altLang="zh-CN" sz="2000" dirty="0" smtClean="0">
              <a:solidFill>
                <a:srgbClr val="FF0000"/>
              </a:solidFill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endParaRPr lang="en-US" altLang="zh-CN" sz="12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ja-JP" altLang="en-US" sz="2400" b="1" dirty="0" smtClean="0">
                <a:solidFill>
                  <a:srgbClr val="002060"/>
                </a:solidFill>
                <a:latin typeface="+mn-ea"/>
              </a:rPr>
              <a:t>◎　</a:t>
            </a:r>
            <a:r>
              <a:rPr lang="zh-CN" altLang="en-US" sz="2400" b="1" u="sng" dirty="0" smtClean="0">
                <a:solidFill>
                  <a:srgbClr val="002060"/>
                </a:solidFill>
                <a:latin typeface="SimHei" panose="02010609060101010101" pitchFamily="49" charset="-122"/>
                <a:ea typeface="SimHei" panose="02010609060101010101" pitchFamily="49" charset="-122"/>
              </a:rPr>
              <a:t>课件模块组成</a:t>
            </a:r>
            <a:r>
              <a:rPr lang="zh-CN" altLang="en-US" sz="2400" b="1" dirty="0" smtClean="0">
                <a:solidFill>
                  <a:srgbClr val="002060"/>
                </a:solidFill>
                <a:latin typeface="DengXian" panose="02010600030101010101" pitchFamily="2" charset="-122"/>
                <a:ea typeface="DengXian" panose="02010600030101010101" pitchFamily="2" charset="-122"/>
              </a:rPr>
              <a:t>：</a:t>
            </a:r>
            <a:endParaRPr lang="en-US" altLang="ja-JP" sz="800" b="1" dirty="0" smtClean="0">
              <a:solidFill>
                <a:srgbClr val="0070C0"/>
              </a:solidFill>
              <a:latin typeface="+mn-ea"/>
            </a:endParaRPr>
          </a:p>
          <a:p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１　</a:t>
            </a:r>
            <a:r>
              <a:rPr lang="ja-JP" altLang="en-US" sz="24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背景知</a:t>
            </a:r>
            <a:r>
              <a:rPr lang="ja-JP" altLang="en-US" sz="2400" b="1" dirty="0" smtClean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識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（テキスト及び関連知識）</a:t>
            </a:r>
            <a:endParaRPr lang="en-US" altLang="ja-JP" sz="24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２　</a:t>
            </a:r>
            <a:r>
              <a:rPr lang="ja-JP" altLang="en-US" sz="24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読む前に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（フォーミングアップ）</a:t>
            </a:r>
            <a:endParaRPr lang="en-US" altLang="ja-JP" sz="24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３　</a:t>
            </a:r>
            <a:r>
              <a:rPr lang="ja-JP" altLang="en-US" sz="24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本文読解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（テキスト</a:t>
            </a:r>
            <a:r>
              <a:rPr lang="en-US" altLang="ja-JP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A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読解）</a:t>
            </a:r>
            <a:endParaRPr lang="en-US" altLang="ja-JP" sz="24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４　</a:t>
            </a:r>
            <a:r>
              <a:rPr lang="ja-JP" altLang="en-US" sz="2400" b="1" dirty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内容発</a:t>
            </a:r>
            <a:r>
              <a:rPr lang="ja-JP" altLang="en-US" sz="2400" b="1" dirty="0" smtClean="0">
                <a:solidFill>
                  <a:srgbClr val="0070C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展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（考える力）</a:t>
            </a:r>
            <a:endParaRPr lang="en-US" altLang="ja-JP" sz="24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 ５　</a:t>
            </a:r>
            <a:r>
              <a:rPr lang="zh-CN" altLang="en-US" sz="2400" b="1" dirty="0">
                <a:solidFill>
                  <a:srgbClr val="FF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课程思政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（</a:t>
            </a:r>
            <a:r>
              <a:rPr lang="zh-CN" altLang="en-US" sz="2200" b="1" dirty="0">
                <a:latin typeface="KaiTi" panose="02010609060101010101" pitchFamily="49" charset="-122"/>
                <a:ea typeface="KaiTi" panose="02010609060101010101" pitchFamily="49" charset="-122"/>
              </a:rPr>
              <a:t>人类</a:t>
            </a:r>
            <a:r>
              <a:rPr lang="zh-CN" altLang="en-US" sz="22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命运共同体，社会主义核心价值观等</a:t>
            </a:r>
            <a:r>
              <a:rPr lang="ja-JP" altLang="en-US" sz="2400" b="1" dirty="0" smtClean="0">
                <a:latin typeface="KaiTi" panose="02010609060101010101" pitchFamily="49" charset="-122"/>
                <a:ea typeface="KaiTi" panose="02010609060101010101" pitchFamily="49" charset="-122"/>
              </a:rPr>
              <a:t>）</a:t>
            </a:r>
            <a:endParaRPr lang="en-US" altLang="ja-JP" sz="2400" b="1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</p:txBody>
      </p:sp>
      <p:pic>
        <p:nvPicPr>
          <p:cNvPr id="8" name="图片 1" descr="Japan.Endless Discove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5392" y="345273"/>
            <a:ext cx="1575888" cy="34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 descr="ソース画像を表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15300" y="3228180"/>
            <a:ext cx="3264902" cy="22467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8445"/>
            <a:ext cx="12192000" cy="42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95383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>
            <p:extLst/>
          </p:nvPr>
        </p:nvGraphicFramePr>
        <p:xfrm>
          <a:off x="1792224" y="792477"/>
          <a:ext cx="8790432" cy="5376675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2308803"/>
                <a:gridCol w="6481629"/>
              </a:tblGrid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第１課</a:t>
                      </a:r>
                      <a:endParaRPr lang="ja-JP" sz="2000" b="1" kern="100" dirty="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観光立国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第２課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世界の壁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第３課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会社では教えてくれないルール　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第４課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愛情表現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第５課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一番好きな場所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第６課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生きる・月夜の浜辺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第７課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ヒトとチンパンジー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第８課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私語はいけない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第９課</a:t>
                      </a:r>
                      <a:endParaRPr lang="ja-JP" sz="2000" b="1" kern="100" dirty="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alt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  <a:cs typeface="Times New Roman"/>
                        </a:rPr>
                        <a:t>私はウソを申しません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第１０課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訳せぬ「であろう」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第１１課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ものまね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第１２課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霞町物語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第１３課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コンビニの省エネ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第１４課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もったいない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35844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第１５課</a:t>
                      </a:r>
                      <a:endParaRPr lang="ja-JP" sz="2000" b="1" kern="100"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国</a:t>
                      </a:r>
                      <a:r>
                        <a:rPr lang="ja-JP" sz="2000" b="1" kern="100" dirty="0" smtClean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際</a:t>
                      </a:r>
                      <a:r>
                        <a:rPr lang="ja-JP" altLang="en-US" sz="2000" b="1" kern="100" dirty="0" smtClean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化</a:t>
                      </a:r>
                      <a:r>
                        <a:rPr lang="ja-JP" sz="2000" b="1" kern="100" dirty="0" smtClean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とグロ</a:t>
                      </a:r>
                      <a:r>
                        <a:rPr lang="ja-JP" sz="2000" b="1" kern="100" dirty="0">
                          <a:solidFill>
                            <a:schemeClr val="tx1"/>
                          </a:solidFill>
                          <a:effectLst/>
                          <a:latin typeface="KaiTi" panose="02010609060101010101" pitchFamily="49" charset="-122"/>
                          <a:ea typeface="KaiTi" panose="02010609060101010101" pitchFamily="49" charset="-122"/>
                        </a:rPr>
                        <a:t>ーバル化</a:t>
                      </a:r>
                      <a:endParaRPr lang="ja-JP" sz="2000" b="1" kern="100" dirty="0">
                        <a:solidFill>
                          <a:schemeClr val="tx1"/>
                        </a:solidFill>
                        <a:effectLst/>
                        <a:latin typeface="KaiTi" panose="02010609060101010101" pitchFamily="49" charset="-122"/>
                        <a:ea typeface="KaiTi" panose="02010609060101010101" pitchFamily="49" charset="-122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内容占位符 4"/>
          <p:cNvSpPr>
            <a:spLocks noGrp="1"/>
          </p:cNvSpPr>
          <p:nvPr>
            <p:ph idx="1"/>
          </p:nvPr>
        </p:nvSpPr>
        <p:spPr>
          <a:xfrm>
            <a:off x="0" y="243713"/>
            <a:ext cx="12192000" cy="475615"/>
          </a:xfrm>
          <a:gradFill>
            <a:gsLst>
              <a:gs pos="49000">
                <a:srgbClr val="FFFF00"/>
              </a:gs>
              <a:gs pos="84000">
                <a:srgbClr val="FF7A00"/>
              </a:gs>
              <a:gs pos="77000">
                <a:srgbClr val="FF0300"/>
              </a:gs>
              <a:gs pos="93000">
                <a:srgbClr val="4D0808"/>
              </a:gs>
            </a:gsLst>
            <a:lin ang="2700000" scaled="1"/>
          </a:gradFill>
        </p:spPr>
        <p:txBody>
          <a:bodyPr/>
          <a:lstStyle/>
          <a:p>
            <a:pPr algn="ctr"/>
            <a:r>
              <a:rPr lang="zh-CN" altLang="en-US" b="1" dirty="0" smtClean="0"/>
              <a:t>教材说明</a:t>
            </a:r>
            <a:endParaRPr kumimoji="1" lang="ja-JP" altLang="en-US" b="1" dirty="0"/>
          </a:p>
        </p:txBody>
      </p:sp>
      <p:pic>
        <p:nvPicPr>
          <p:cNvPr id="9" name="图片 1" descr="Japan.Endless Discovery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504" y="313466"/>
            <a:ext cx="1563696" cy="3462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28445"/>
            <a:ext cx="12192000" cy="429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25139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878114" y="1346961"/>
            <a:ext cx="10515600" cy="3021839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ja-JP" altLang="en-US" sz="1400" dirty="0">
                <a:latin typeface="+mn-ea"/>
              </a:rPr>
              <a:t>参考文献</a:t>
            </a:r>
            <a:endParaRPr lang="en-US" altLang="ja-JP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ja-JP" sz="1400" dirty="0">
                <a:latin typeface="+mn-ea"/>
              </a:rPr>
              <a:t>习近</a:t>
            </a:r>
            <a:r>
              <a:rPr lang="zh-CN" altLang="ja-JP" sz="1400" dirty="0" smtClean="0">
                <a:latin typeface="+mn-ea"/>
              </a:rPr>
              <a:t>平</a:t>
            </a:r>
            <a:r>
              <a:rPr lang="zh-CN" altLang="en-US" sz="1400" dirty="0">
                <a:latin typeface="+mn-ea"/>
              </a:rPr>
              <a:t>：</a:t>
            </a:r>
            <a:r>
              <a:rPr lang="en-US" altLang="ja-JP" sz="1400" dirty="0">
                <a:latin typeface="+mn-ea"/>
              </a:rPr>
              <a:t>《</a:t>
            </a:r>
            <a:r>
              <a:rPr lang="en-US" altLang="ja-JP" sz="1400" dirty="0" smtClean="0">
                <a:latin typeface="+mn-ea"/>
              </a:rPr>
              <a:t>.</a:t>
            </a:r>
            <a:r>
              <a:rPr lang="zh-CN" altLang="ja-JP" sz="1400" dirty="0">
                <a:latin typeface="+mn-ea"/>
              </a:rPr>
              <a:t>习近平谈治国理</a:t>
            </a:r>
            <a:r>
              <a:rPr lang="zh-CN" altLang="ja-JP" sz="1400" dirty="0" smtClean="0">
                <a:latin typeface="+mn-ea"/>
              </a:rPr>
              <a:t>政</a:t>
            </a:r>
            <a:r>
              <a:rPr lang="en-US" altLang="ja-JP" sz="1400" dirty="0">
                <a:latin typeface="+mn-ea"/>
              </a:rPr>
              <a:t>》</a:t>
            </a:r>
            <a:r>
              <a:rPr lang="en-US" altLang="ja-JP" sz="1400" dirty="0" smtClean="0">
                <a:latin typeface="+mn-ea"/>
              </a:rPr>
              <a:t>.</a:t>
            </a:r>
            <a:r>
              <a:rPr lang="zh-CN" altLang="ja-JP" sz="1400" dirty="0">
                <a:latin typeface="+mn-ea"/>
              </a:rPr>
              <a:t>外文出版社，</a:t>
            </a:r>
            <a:r>
              <a:rPr lang="en-US" altLang="ja-JP" sz="1400" dirty="0">
                <a:latin typeface="+mn-ea"/>
              </a:rPr>
              <a:t>2014</a:t>
            </a:r>
            <a:r>
              <a:rPr lang="zh-CN" altLang="ja-JP" sz="1400" dirty="0" smtClean="0">
                <a:latin typeface="+mn-ea"/>
              </a:rPr>
              <a:t>年</a:t>
            </a:r>
            <a:endParaRPr lang="en-US" altLang="zh-CN" sz="1400" dirty="0" smtClean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ja-JP" sz="1400" dirty="0" smtClean="0">
                <a:latin typeface="+mn-ea"/>
              </a:rPr>
              <a:t>張</a:t>
            </a:r>
            <a:r>
              <a:rPr lang="ja-JP" altLang="ja-JP" sz="1400" dirty="0">
                <a:latin typeface="+mn-ea"/>
              </a:rPr>
              <a:t>厚泉</a:t>
            </a:r>
            <a:r>
              <a:rPr lang="zh-CN" altLang="en-US" sz="1400" dirty="0">
                <a:latin typeface="+mn-ea"/>
              </a:rPr>
              <a:t>：</a:t>
            </a:r>
            <a:r>
              <a:rPr lang="en-US" altLang="ja-JP" sz="1400" dirty="0">
                <a:latin typeface="+mn-ea"/>
              </a:rPr>
              <a:t>《</a:t>
            </a:r>
            <a:r>
              <a:rPr lang="ja-JP" altLang="ja-JP" sz="1400" dirty="0">
                <a:latin typeface="+mn-ea"/>
              </a:rPr>
              <a:t>新編日語</a:t>
            </a:r>
            <a:r>
              <a:rPr lang="zh-CN" altLang="en-US" sz="1400" dirty="0">
                <a:latin typeface="+mn-ea"/>
              </a:rPr>
              <a:t>泛读</a:t>
            </a:r>
            <a:r>
              <a:rPr lang="ja-JP" altLang="ja-JP" sz="1400" dirty="0">
                <a:latin typeface="+mn-ea"/>
              </a:rPr>
              <a:t>教程（第</a:t>
            </a:r>
            <a:r>
              <a:rPr lang="en-US" altLang="zh-CN" sz="1400" dirty="0">
                <a:latin typeface="+mn-ea"/>
              </a:rPr>
              <a:t>1</a:t>
            </a:r>
            <a:r>
              <a:rPr lang="ja-JP" altLang="ja-JP" sz="1400" dirty="0">
                <a:latin typeface="+mn-ea"/>
              </a:rPr>
              <a:t>册）</a:t>
            </a:r>
            <a:r>
              <a:rPr lang="en-US" altLang="ja-JP" sz="1400" dirty="0">
                <a:latin typeface="+mn-ea"/>
              </a:rPr>
              <a:t>》</a:t>
            </a:r>
            <a:r>
              <a:rPr lang="ja-JP" altLang="ja-JP" sz="1400" dirty="0">
                <a:latin typeface="+mn-ea"/>
              </a:rPr>
              <a:t>華東師範大学出版社</a:t>
            </a:r>
            <a:r>
              <a:rPr lang="ja-JP" altLang="en-US" sz="1400" dirty="0">
                <a:latin typeface="+mn-ea"/>
              </a:rPr>
              <a:t>（</a:t>
            </a:r>
            <a:r>
              <a:rPr lang="en-US" altLang="ja-JP" sz="1400" dirty="0">
                <a:latin typeface="+mn-ea"/>
              </a:rPr>
              <a:t>2013/2020</a:t>
            </a:r>
            <a:r>
              <a:rPr lang="ja-JP" altLang="en-US" sz="1400" dirty="0">
                <a:latin typeface="+mn-ea"/>
              </a:rPr>
              <a:t>年</a:t>
            </a:r>
            <a:r>
              <a:rPr lang="zh-CN" altLang="en-US" sz="1400" dirty="0">
                <a:latin typeface="+mn-ea"/>
              </a:rPr>
              <a:t>第二版</a:t>
            </a:r>
            <a:r>
              <a:rPr lang="ja-JP" altLang="en-US" sz="1400" dirty="0">
                <a:latin typeface="+mn-ea"/>
              </a:rPr>
              <a:t>）</a:t>
            </a:r>
            <a:endParaRPr lang="en-US" altLang="ja-JP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1400" dirty="0">
                <a:latin typeface="+mn-ea"/>
              </a:rPr>
              <a:t>仲光男編著：</a:t>
            </a:r>
            <a:r>
              <a:rPr lang="en-US" altLang="ja-JP" sz="1400" dirty="0">
                <a:latin typeface="+mn-ea"/>
              </a:rPr>
              <a:t>『</a:t>
            </a:r>
            <a:r>
              <a:rPr lang="ja-JP" altLang="en-US" sz="1400" dirty="0">
                <a:latin typeface="+mn-ea"/>
              </a:rPr>
              <a:t>くわしい国語［文章読解］中</a:t>
            </a:r>
            <a:r>
              <a:rPr lang="en-US" altLang="ja-JP" sz="1400" dirty="0">
                <a:latin typeface="+mn-ea"/>
              </a:rPr>
              <a:t>1</a:t>
            </a:r>
            <a:r>
              <a:rPr lang="ja-JP" altLang="en-US" sz="1400" dirty="0">
                <a:latin typeface="+mn-ea"/>
              </a:rPr>
              <a:t>～</a:t>
            </a:r>
            <a:r>
              <a:rPr lang="en-US" altLang="ja-JP" sz="1400" dirty="0">
                <a:latin typeface="+mn-ea"/>
              </a:rPr>
              <a:t>3</a:t>
            </a:r>
            <a:r>
              <a:rPr lang="ja-JP" altLang="en-US" sz="1400" dirty="0">
                <a:latin typeface="+mn-ea"/>
              </a:rPr>
              <a:t>］</a:t>
            </a:r>
            <a:r>
              <a:rPr lang="en-US" altLang="ja-JP" sz="1400" dirty="0">
                <a:latin typeface="+mn-ea"/>
              </a:rPr>
              <a:t>』</a:t>
            </a:r>
            <a:r>
              <a:rPr lang="ja-JP" altLang="en-US" sz="1400" dirty="0">
                <a:latin typeface="+mn-ea"/>
              </a:rPr>
              <a:t>文英堂（</a:t>
            </a:r>
            <a:r>
              <a:rPr lang="en-US" altLang="ja-JP" sz="1400" dirty="0">
                <a:latin typeface="+mn-ea"/>
              </a:rPr>
              <a:t>2002/2011</a:t>
            </a:r>
            <a:r>
              <a:rPr lang="ja-JP" altLang="en-US" sz="1400" dirty="0">
                <a:latin typeface="+mn-ea"/>
              </a:rPr>
              <a:t>年新装）</a:t>
            </a:r>
          </a:p>
          <a:p>
            <a:pPr>
              <a:lnSpc>
                <a:spcPct val="150000"/>
              </a:lnSpc>
            </a:pPr>
            <a:r>
              <a:rPr lang="ja-JP" altLang="en-US" sz="1400" dirty="0">
                <a:latin typeface="+mn-ea"/>
              </a:rPr>
              <a:t>吉田裕久監修</a:t>
            </a:r>
            <a:r>
              <a:rPr lang="zh-CN" altLang="en-US" sz="1400" dirty="0">
                <a:latin typeface="+mn-ea"/>
              </a:rPr>
              <a:t>：</a:t>
            </a:r>
            <a:r>
              <a:rPr lang="en-US" altLang="ja-JP" sz="1400" dirty="0">
                <a:latin typeface="+mn-ea"/>
              </a:rPr>
              <a:t>『</a:t>
            </a:r>
            <a:r>
              <a:rPr lang="ja-JP" altLang="en-US" sz="1400" dirty="0">
                <a:latin typeface="+mn-ea"/>
              </a:rPr>
              <a:t>中学用</a:t>
            </a:r>
            <a:r>
              <a:rPr lang="en-US" altLang="ja-JP" sz="1400" dirty="0">
                <a:latin typeface="+mn-ea"/>
              </a:rPr>
              <a:t>/</a:t>
            </a:r>
            <a:r>
              <a:rPr lang="ja-JP" altLang="en-US" sz="1400" dirty="0">
                <a:latin typeface="+mn-ea"/>
              </a:rPr>
              <a:t>国語 自由自在</a:t>
            </a:r>
            <a:r>
              <a:rPr lang="en-US" altLang="ja-JP" sz="1400" dirty="0">
                <a:latin typeface="+mn-ea"/>
              </a:rPr>
              <a:t>』</a:t>
            </a:r>
            <a:r>
              <a:rPr lang="ja-JP" altLang="en-US" sz="1400" dirty="0">
                <a:latin typeface="+mn-ea"/>
              </a:rPr>
              <a:t>受験研究社（</a:t>
            </a:r>
            <a:r>
              <a:rPr lang="en-US" altLang="ja-JP" sz="1400" dirty="0">
                <a:latin typeface="+mn-ea"/>
              </a:rPr>
              <a:t>2011</a:t>
            </a:r>
            <a:r>
              <a:rPr lang="ja-JP" altLang="en-US" sz="1400" dirty="0">
                <a:latin typeface="+mn-ea"/>
              </a:rPr>
              <a:t>年）</a:t>
            </a:r>
            <a:endParaRPr lang="en-US" altLang="ja-JP" sz="14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ja-JP" altLang="en-US" sz="1400" dirty="0" smtClean="0">
                <a:latin typeface="+mn-ea"/>
              </a:rPr>
              <a:t>仁</a:t>
            </a:r>
            <a:r>
              <a:rPr lang="ja-JP" altLang="en-US" sz="1400" dirty="0">
                <a:latin typeface="+mn-ea"/>
              </a:rPr>
              <a:t>田義</a:t>
            </a:r>
            <a:r>
              <a:rPr lang="ja-JP" altLang="en-US" sz="1400" dirty="0" smtClean="0">
                <a:latin typeface="+mn-ea"/>
              </a:rPr>
              <a:t>雄</a:t>
            </a:r>
            <a:r>
              <a:rPr lang="zh-CN" altLang="en-US" sz="1400" dirty="0" smtClean="0">
                <a:latin typeface="+mn-ea"/>
              </a:rPr>
              <a:t>：</a:t>
            </a:r>
            <a:r>
              <a:rPr lang="ja-JP" altLang="en-US" sz="1400" dirty="0" smtClean="0">
                <a:latin typeface="+mn-ea"/>
              </a:rPr>
              <a:t>「文章読解の指導」</a:t>
            </a:r>
            <a:r>
              <a:rPr lang="zh-CN" altLang="en-US" sz="1400" dirty="0" smtClean="0">
                <a:latin typeface="+mn-ea"/>
              </a:rPr>
              <a:t>，</a:t>
            </a:r>
            <a:r>
              <a:rPr lang="ja-JP" altLang="en-US" sz="1400" dirty="0" smtClean="0">
                <a:latin typeface="+mn-ea"/>
              </a:rPr>
              <a:t>飛田多喜雄・小林一仁編</a:t>
            </a:r>
            <a:r>
              <a:rPr lang="en-US" altLang="ja-JP" sz="1400" dirty="0" smtClean="0">
                <a:latin typeface="+mn-ea"/>
              </a:rPr>
              <a:t>『</a:t>
            </a:r>
            <a:r>
              <a:rPr lang="ja-JP" altLang="en-US" sz="1400" dirty="0" smtClean="0">
                <a:latin typeface="+mn-ea"/>
              </a:rPr>
              <a:t>漢字、語句・語彙の指導</a:t>
            </a:r>
            <a:r>
              <a:rPr lang="en-US" altLang="ja-JP" sz="1400" dirty="0" smtClean="0">
                <a:latin typeface="+mn-ea"/>
              </a:rPr>
              <a:t>』</a:t>
            </a:r>
            <a:r>
              <a:rPr lang="ja-JP" altLang="en-US" sz="1400" dirty="0" smtClean="0">
                <a:latin typeface="+mn-ea"/>
              </a:rPr>
              <a:t>明治図書（１９８３年）</a:t>
            </a:r>
            <a:endParaRPr lang="ja-JP" altLang="en-US" sz="1400" dirty="0">
              <a:latin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ja-JP" sz="1400" dirty="0" smtClean="0">
                <a:latin typeface="+mn-ea"/>
              </a:rPr>
              <a:t>    etc.</a:t>
            </a:r>
            <a:endParaRPr lang="ja-JP" altLang="en-US" sz="1400" dirty="0">
              <a:latin typeface="+mn-ea"/>
            </a:endParaRPr>
          </a:p>
          <a:p>
            <a:endParaRPr kumimoji="1" lang="ja-JP" altLang="en-US" sz="1400" dirty="0">
              <a:latin typeface="+mn-ea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754085" y="5369969"/>
            <a:ext cx="6763658" cy="5616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altLang="ja-JP" sz="1050" dirty="0" smtClean="0">
              <a:latin typeface="KaiTi" panose="02010609060101010101" pitchFamily="49" charset="-122"/>
              <a:ea typeface="KaiTi" panose="02010609060101010101" pitchFamily="49" charset="-122"/>
            </a:endParaRPr>
          </a:p>
          <a:p>
            <a:pPr algn="ctr"/>
            <a:r>
              <a:rPr lang="ja-JP" altLang="en-US" sz="2000" dirty="0" smtClean="0">
                <a:latin typeface="KaiTi" panose="02010609060101010101" pitchFamily="49" charset="-122"/>
                <a:ea typeface="KaiTi" panose="02010609060101010101" pitchFamily="49" charset="-122"/>
              </a:rPr>
              <a:t>張厚泉</a:t>
            </a:r>
            <a:r>
              <a:rPr lang="en-US" altLang="ja-JP" sz="2000" dirty="0">
                <a:latin typeface="KaiTi" panose="02010609060101010101" pitchFamily="49" charset="-122"/>
                <a:ea typeface="KaiTi" panose="02010609060101010101" pitchFamily="49" charset="-122"/>
              </a:rPr>
              <a:t> </a:t>
            </a:r>
            <a:r>
              <a:rPr lang="en-US" altLang="ja-JP" sz="2000" dirty="0" smtClean="0">
                <a:latin typeface="KaiTi" panose="02010609060101010101" pitchFamily="49" charset="-122"/>
                <a:ea typeface="KaiTi" panose="02010609060101010101" pitchFamily="49" charset="-122"/>
              </a:rPr>
              <a:t>  </a:t>
            </a:r>
            <a:r>
              <a:rPr lang="en-US" altLang="ja-JP" sz="2000" dirty="0" smtClean="0">
                <a:solidFill>
                  <a:srgbClr val="002060"/>
                </a:solidFill>
                <a:latin typeface="MS UI Gothic" panose="020B0600070205080204" pitchFamily="34" charset="-128"/>
                <a:ea typeface="MS UI Gothic" panose="020B0600070205080204" pitchFamily="34" charset="-128"/>
                <a:hlinkClick r:id="rId2"/>
              </a:rPr>
              <a:t>chou@dhu.edu.cn</a:t>
            </a:r>
            <a:endParaRPr lang="en-US" altLang="ja-JP" sz="2000" dirty="0" smtClean="0">
              <a:solidFill>
                <a:srgbClr val="002060"/>
              </a:solidFill>
              <a:latin typeface="MS UI Gothic" panose="020B0600070205080204" pitchFamily="34" charset="-128"/>
              <a:ea typeface="MS UI Gothic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3955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606</Words>
  <Application>Microsoft Office PowerPoint</Application>
  <PresentationFormat>宽屏</PresentationFormat>
  <Paragraphs>55</Paragraphs>
  <Slides>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BIZ UDPゴシック</vt:lpstr>
      <vt:lpstr>DengXian</vt:lpstr>
      <vt:lpstr>KaiTi</vt:lpstr>
      <vt:lpstr>ＭＳ Ｐゴシック</vt:lpstr>
      <vt:lpstr>MS UI Gothic</vt:lpstr>
      <vt:lpstr>SimHei</vt:lpstr>
      <vt:lpstr>STHupo</vt:lpstr>
      <vt:lpstr>宋体</vt:lpstr>
      <vt:lpstr>Arial</vt:lpstr>
      <vt:lpstr>Calibri</vt:lpstr>
      <vt:lpstr>Calibri Light</vt:lpstr>
      <vt:lpstr>Times New Roman</vt:lpstr>
      <vt:lpstr>Office 主题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4</cp:revision>
  <dcterms:created xsi:type="dcterms:W3CDTF">2021-08-24T02:29:32Z</dcterms:created>
  <dcterms:modified xsi:type="dcterms:W3CDTF">2021-08-25T08:31:22Z</dcterms:modified>
</cp:coreProperties>
</file>