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73"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A262EDF-BC3D-449B-BBD0-8FAC7A12CD87}" type="datetimeFigureOut">
              <a:rPr lang="zh-CN" altLang="en-US" smtClean="0"/>
              <a:t>2021/8/25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F31A6B0-527C-4C6E-9C17-BC9E1BE8F7BF}" type="slidenum">
              <a:rPr lang="zh-CN" altLang="en-US" smtClean="0"/>
              <a:t>‹#›</a:t>
            </a:fld>
            <a:endParaRPr lang="zh-CN" altLang="en-US"/>
          </a:p>
        </p:txBody>
      </p:sp>
    </p:spTree>
    <p:extLst>
      <p:ext uri="{BB962C8B-B14F-4D97-AF65-F5344CB8AC3E}">
        <p14:creationId xmlns:p14="http://schemas.microsoft.com/office/powerpoint/2010/main" val="38025451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72302962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11</a:t>
            </a:fld>
            <a:endParaRPr kumimoji="1" lang="ja-JP" altLang="en-US"/>
          </a:p>
        </p:txBody>
      </p:sp>
    </p:spTree>
    <p:extLst>
      <p:ext uri="{BB962C8B-B14F-4D97-AF65-F5344CB8AC3E}">
        <p14:creationId xmlns:p14="http://schemas.microsoft.com/office/powerpoint/2010/main" val="26374021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12</a:t>
            </a:fld>
            <a:endParaRPr kumimoji="1" lang="ja-JP" altLang="en-US"/>
          </a:p>
        </p:txBody>
      </p:sp>
    </p:spTree>
    <p:extLst>
      <p:ext uri="{BB962C8B-B14F-4D97-AF65-F5344CB8AC3E}">
        <p14:creationId xmlns:p14="http://schemas.microsoft.com/office/powerpoint/2010/main" val="28251021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13</a:t>
            </a:fld>
            <a:endParaRPr kumimoji="1" lang="ja-JP" altLang="en-US"/>
          </a:p>
        </p:txBody>
      </p:sp>
    </p:spTree>
    <p:extLst>
      <p:ext uri="{BB962C8B-B14F-4D97-AF65-F5344CB8AC3E}">
        <p14:creationId xmlns:p14="http://schemas.microsoft.com/office/powerpoint/2010/main" val="32557700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14</a:t>
            </a:fld>
            <a:endParaRPr kumimoji="1" lang="ja-JP" altLang="en-US"/>
          </a:p>
        </p:txBody>
      </p:sp>
    </p:spTree>
    <p:extLst>
      <p:ext uri="{BB962C8B-B14F-4D97-AF65-F5344CB8AC3E}">
        <p14:creationId xmlns:p14="http://schemas.microsoft.com/office/powerpoint/2010/main" val="382222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15</a:t>
            </a:fld>
            <a:endParaRPr kumimoji="1" lang="ja-JP" altLang="en-US"/>
          </a:p>
        </p:txBody>
      </p:sp>
    </p:spTree>
    <p:extLst>
      <p:ext uri="{BB962C8B-B14F-4D97-AF65-F5344CB8AC3E}">
        <p14:creationId xmlns:p14="http://schemas.microsoft.com/office/powerpoint/2010/main" val="27674160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16</a:t>
            </a:fld>
            <a:endParaRPr kumimoji="1" lang="ja-JP" altLang="en-US"/>
          </a:p>
        </p:txBody>
      </p:sp>
    </p:spTree>
    <p:extLst>
      <p:ext uri="{BB962C8B-B14F-4D97-AF65-F5344CB8AC3E}">
        <p14:creationId xmlns:p14="http://schemas.microsoft.com/office/powerpoint/2010/main" val="148474038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17</a:t>
            </a:fld>
            <a:endParaRPr kumimoji="1" lang="ja-JP" altLang="en-US"/>
          </a:p>
        </p:txBody>
      </p:sp>
    </p:spTree>
    <p:extLst>
      <p:ext uri="{BB962C8B-B14F-4D97-AF65-F5344CB8AC3E}">
        <p14:creationId xmlns:p14="http://schemas.microsoft.com/office/powerpoint/2010/main" val="30963776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144628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15281527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19922096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21405710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81845579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19843745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3444441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10</a:t>
            </a:fld>
            <a:endParaRPr kumimoji="1" lang="ja-JP" altLang="en-US"/>
          </a:p>
        </p:txBody>
      </p:sp>
    </p:spTree>
    <p:extLst>
      <p:ext uri="{BB962C8B-B14F-4D97-AF65-F5344CB8AC3E}">
        <p14:creationId xmlns:p14="http://schemas.microsoft.com/office/powerpoint/2010/main" val="18341621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D9DD5DF-9A59-496B-AF06-C378C8FBBE9A}"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55F901-8197-4261-A9C7-0DAE9BA3E9F0}" type="slidenum">
              <a:rPr lang="zh-CN" altLang="en-US" smtClean="0"/>
              <a:t>‹#›</a:t>
            </a:fld>
            <a:endParaRPr lang="zh-CN" altLang="en-US"/>
          </a:p>
        </p:txBody>
      </p:sp>
    </p:spTree>
    <p:extLst>
      <p:ext uri="{BB962C8B-B14F-4D97-AF65-F5344CB8AC3E}">
        <p14:creationId xmlns:p14="http://schemas.microsoft.com/office/powerpoint/2010/main" val="79010463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D9DD5DF-9A59-496B-AF06-C378C8FBBE9A}"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55F901-8197-4261-A9C7-0DAE9BA3E9F0}" type="slidenum">
              <a:rPr lang="zh-CN" altLang="en-US" smtClean="0"/>
              <a:t>‹#›</a:t>
            </a:fld>
            <a:endParaRPr lang="zh-CN" altLang="en-US"/>
          </a:p>
        </p:txBody>
      </p:sp>
    </p:spTree>
    <p:extLst>
      <p:ext uri="{BB962C8B-B14F-4D97-AF65-F5344CB8AC3E}">
        <p14:creationId xmlns:p14="http://schemas.microsoft.com/office/powerpoint/2010/main" val="372748693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D9DD5DF-9A59-496B-AF06-C378C8FBBE9A}"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55F901-8197-4261-A9C7-0DAE9BA3E9F0}" type="slidenum">
              <a:rPr lang="zh-CN" altLang="en-US" smtClean="0"/>
              <a:t>‹#›</a:t>
            </a:fld>
            <a:endParaRPr lang="zh-CN" altLang="en-US"/>
          </a:p>
        </p:txBody>
      </p:sp>
    </p:spTree>
    <p:extLst>
      <p:ext uri="{BB962C8B-B14F-4D97-AF65-F5344CB8AC3E}">
        <p14:creationId xmlns:p14="http://schemas.microsoft.com/office/powerpoint/2010/main" val="20191500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D9DD5DF-9A59-496B-AF06-C378C8FBBE9A}"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55F901-8197-4261-A9C7-0DAE9BA3E9F0}" type="slidenum">
              <a:rPr lang="zh-CN" altLang="en-US" smtClean="0"/>
              <a:t>‹#›</a:t>
            </a:fld>
            <a:endParaRPr lang="zh-CN" altLang="en-US"/>
          </a:p>
        </p:txBody>
      </p:sp>
    </p:spTree>
    <p:extLst>
      <p:ext uri="{BB962C8B-B14F-4D97-AF65-F5344CB8AC3E}">
        <p14:creationId xmlns:p14="http://schemas.microsoft.com/office/powerpoint/2010/main" val="235470697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D9DD5DF-9A59-496B-AF06-C378C8FBBE9A}"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D55F901-8197-4261-A9C7-0DAE9BA3E9F0}" type="slidenum">
              <a:rPr lang="zh-CN" altLang="en-US" smtClean="0"/>
              <a:t>‹#›</a:t>
            </a:fld>
            <a:endParaRPr lang="zh-CN" altLang="en-US"/>
          </a:p>
        </p:txBody>
      </p:sp>
    </p:spTree>
    <p:extLst>
      <p:ext uri="{BB962C8B-B14F-4D97-AF65-F5344CB8AC3E}">
        <p14:creationId xmlns:p14="http://schemas.microsoft.com/office/powerpoint/2010/main" val="20436105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D9DD5DF-9A59-496B-AF06-C378C8FBBE9A}"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55F901-8197-4261-A9C7-0DAE9BA3E9F0}" type="slidenum">
              <a:rPr lang="zh-CN" altLang="en-US" smtClean="0"/>
              <a:t>‹#›</a:t>
            </a:fld>
            <a:endParaRPr lang="zh-CN" altLang="en-US"/>
          </a:p>
        </p:txBody>
      </p:sp>
    </p:spTree>
    <p:extLst>
      <p:ext uri="{BB962C8B-B14F-4D97-AF65-F5344CB8AC3E}">
        <p14:creationId xmlns:p14="http://schemas.microsoft.com/office/powerpoint/2010/main" val="3369127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D9DD5DF-9A59-496B-AF06-C378C8FBBE9A}" type="datetimeFigureOut">
              <a:rPr lang="zh-CN" altLang="en-US" smtClean="0"/>
              <a:t>2021/8/25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D55F901-8197-4261-A9C7-0DAE9BA3E9F0}" type="slidenum">
              <a:rPr lang="zh-CN" altLang="en-US" smtClean="0"/>
              <a:t>‹#›</a:t>
            </a:fld>
            <a:endParaRPr lang="zh-CN" altLang="en-US"/>
          </a:p>
        </p:txBody>
      </p:sp>
    </p:spTree>
    <p:extLst>
      <p:ext uri="{BB962C8B-B14F-4D97-AF65-F5344CB8AC3E}">
        <p14:creationId xmlns:p14="http://schemas.microsoft.com/office/powerpoint/2010/main" val="322908150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D9DD5DF-9A59-496B-AF06-C378C8FBBE9A}" type="datetimeFigureOut">
              <a:rPr lang="zh-CN" altLang="en-US" smtClean="0"/>
              <a:t>2021/8/25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D55F901-8197-4261-A9C7-0DAE9BA3E9F0}" type="slidenum">
              <a:rPr lang="zh-CN" altLang="en-US" smtClean="0"/>
              <a:t>‹#›</a:t>
            </a:fld>
            <a:endParaRPr lang="zh-CN" altLang="en-US"/>
          </a:p>
        </p:txBody>
      </p:sp>
    </p:spTree>
    <p:extLst>
      <p:ext uri="{BB962C8B-B14F-4D97-AF65-F5344CB8AC3E}">
        <p14:creationId xmlns:p14="http://schemas.microsoft.com/office/powerpoint/2010/main" val="36674091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D9DD5DF-9A59-496B-AF06-C378C8FBBE9A}" type="datetimeFigureOut">
              <a:rPr lang="zh-CN" altLang="en-US" smtClean="0"/>
              <a:t>2021/8/25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D55F901-8197-4261-A9C7-0DAE9BA3E9F0}" type="slidenum">
              <a:rPr lang="zh-CN" altLang="en-US" smtClean="0"/>
              <a:t>‹#›</a:t>
            </a:fld>
            <a:endParaRPr lang="zh-CN" altLang="en-US"/>
          </a:p>
        </p:txBody>
      </p:sp>
    </p:spTree>
    <p:extLst>
      <p:ext uri="{BB962C8B-B14F-4D97-AF65-F5344CB8AC3E}">
        <p14:creationId xmlns:p14="http://schemas.microsoft.com/office/powerpoint/2010/main" val="9808032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D9DD5DF-9A59-496B-AF06-C378C8FBBE9A}"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55F901-8197-4261-A9C7-0DAE9BA3E9F0}" type="slidenum">
              <a:rPr lang="zh-CN" altLang="en-US" smtClean="0"/>
              <a:t>‹#›</a:t>
            </a:fld>
            <a:endParaRPr lang="zh-CN" altLang="en-US"/>
          </a:p>
        </p:txBody>
      </p:sp>
    </p:spTree>
    <p:extLst>
      <p:ext uri="{BB962C8B-B14F-4D97-AF65-F5344CB8AC3E}">
        <p14:creationId xmlns:p14="http://schemas.microsoft.com/office/powerpoint/2010/main" val="31242104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D9DD5DF-9A59-496B-AF06-C378C8FBBE9A}"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D55F901-8197-4261-A9C7-0DAE9BA3E9F0}" type="slidenum">
              <a:rPr lang="zh-CN" altLang="en-US" smtClean="0"/>
              <a:t>‹#›</a:t>
            </a:fld>
            <a:endParaRPr lang="zh-CN" altLang="en-US"/>
          </a:p>
        </p:txBody>
      </p:sp>
    </p:spTree>
    <p:extLst>
      <p:ext uri="{BB962C8B-B14F-4D97-AF65-F5344CB8AC3E}">
        <p14:creationId xmlns:p14="http://schemas.microsoft.com/office/powerpoint/2010/main" val="6749523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D9DD5DF-9A59-496B-AF06-C378C8FBBE9A}" type="datetimeFigureOut">
              <a:rPr lang="zh-CN" altLang="en-US" smtClean="0"/>
              <a:t>2021/8/25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D55F901-8197-4261-A9C7-0DAE9BA3E9F0}" type="slidenum">
              <a:rPr lang="zh-CN" altLang="en-US" smtClean="0"/>
              <a:t>‹#›</a:t>
            </a:fld>
            <a:endParaRPr lang="zh-CN" altLang="en-US"/>
          </a:p>
        </p:txBody>
      </p:sp>
    </p:spTree>
    <p:extLst>
      <p:ext uri="{BB962C8B-B14F-4D97-AF65-F5344CB8AC3E}">
        <p14:creationId xmlns:p14="http://schemas.microsoft.com/office/powerpoint/2010/main" val="17315212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hyperlink" Target="http://m.news.cctv.com/2019/08/27/ARTI1f0i7ibupvdLaJ77n292190827.shtml"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3057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ニュータウン</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140753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ニュータウン</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945852"/>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75904" y="1395908"/>
            <a:ext cx="9044312" cy="270843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pPr fontAlgn="base"/>
            <a:r>
              <a:rPr lang="ja-JP" altLang="en-US" sz="2000" b="1" dirty="0">
                <a:latin typeface="KaiTi" panose="02010609060101010101" pitchFamily="49" charset="-122"/>
                <a:ea typeface="KaiTi" panose="02010609060101010101" pitchFamily="49" charset="-122"/>
              </a:rPr>
              <a:t>日本のニュータウンは</a:t>
            </a:r>
            <a:r>
              <a:rPr lang="ja-JP" altLang="en-US" sz="2000" b="1" dirty="0" smtClean="0">
                <a:latin typeface="KaiTi" panose="02010609060101010101" pitchFamily="49" charset="-122"/>
                <a:ea typeface="KaiTi" panose="02010609060101010101" pitchFamily="49" charset="-122"/>
              </a:rPr>
              <a:t>、第二次世界大戦後</a:t>
            </a:r>
            <a:r>
              <a:rPr lang="ja-JP" altLang="en-US" sz="2000" b="1" dirty="0">
                <a:latin typeface="KaiTi" panose="02010609060101010101" pitchFamily="49" charset="-122"/>
                <a:ea typeface="KaiTi" panose="02010609060101010101" pitchFamily="49" charset="-122"/>
              </a:rPr>
              <a:t>の高度経済成長で都市部に人口が集中し大都市郊外を順次開拓していったことが始まりである</a:t>
            </a:r>
            <a:r>
              <a:rPr lang="ja-JP" altLang="en-US" sz="2000" b="1" dirty="0" smtClean="0">
                <a:latin typeface="KaiTi" panose="02010609060101010101" pitchFamily="49" charset="-122"/>
                <a:ea typeface="KaiTi" panose="02010609060101010101" pitchFamily="49" charset="-122"/>
              </a:rPr>
              <a:t>。日本</a:t>
            </a:r>
            <a:r>
              <a:rPr lang="ja-JP" altLang="en-US" sz="2000" b="1" dirty="0">
                <a:latin typeface="KaiTi" panose="02010609060101010101" pitchFamily="49" charset="-122"/>
                <a:ea typeface="KaiTi" panose="02010609060101010101" pitchFamily="49" charset="-122"/>
              </a:rPr>
              <a:t>のニュータウンは、イギリスにおけるような自立的な都市としての「ニュータウン」とは異</a:t>
            </a:r>
            <a:r>
              <a:rPr lang="ja-JP" altLang="en-US" sz="2000" b="1" dirty="0" smtClean="0">
                <a:latin typeface="KaiTi" panose="02010609060101010101" pitchFamily="49" charset="-122"/>
                <a:ea typeface="KaiTi" panose="02010609060101010101" pitchFamily="49" charset="-122"/>
              </a:rPr>
              <a:t>なり、</a:t>
            </a:r>
            <a:r>
              <a:rPr lang="ja-JP" altLang="en-US" sz="2000" b="1" dirty="0">
                <a:latin typeface="KaiTi" panose="02010609060101010101" pitchFamily="49" charset="-122"/>
                <a:ea typeface="KaiTi" panose="02010609060101010101" pitchFamily="49" charset="-122"/>
              </a:rPr>
              <a:t>「ベッドタウン」の色合いが強い。その後ドーナツ化現象と呼ばれる都心部の人口が郊外に流出する現象が進み、さらに開発が加速して全盛期を迎えた。現</a:t>
            </a:r>
            <a:r>
              <a:rPr lang="ja-JP" altLang="en-US" sz="2000" b="1" dirty="0" smtClean="0">
                <a:latin typeface="KaiTi" panose="02010609060101010101" pitchFamily="49" charset="-122"/>
                <a:ea typeface="KaiTi" panose="02010609060101010101" pitchFamily="49" charset="-122"/>
              </a:rPr>
              <a:t>在、</a:t>
            </a:r>
            <a:r>
              <a:rPr lang="ja-JP" altLang="en-US" sz="2000" b="1" dirty="0">
                <a:latin typeface="KaiTi" panose="02010609060101010101" pitchFamily="49" charset="-122"/>
                <a:ea typeface="KaiTi" panose="02010609060101010101" pitchFamily="49" charset="-122"/>
              </a:rPr>
              <a:t>住民の高齢化及び少子化による学校の統廃合問題や集合住宅・各種施設の老朽化や建替えなどの問題も生</a:t>
            </a:r>
            <a:r>
              <a:rPr lang="ja-JP" altLang="en-US" sz="2000" b="1" dirty="0" smtClean="0">
                <a:latin typeface="KaiTi" panose="02010609060101010101" pitchFamily="49" charset="-122"/>
                <a:ea typeface="KaiTi" panose="02010609060101010101" pitchFamily="49" charset="-122"/>
              </a:rPr>
              <a:t>じている</a:t>
            </a:r>
            <a:r>
              <a:rPr lang="ja-JP" altLang="en-US" sz="2000" b="1" dirty="0">
                <a:solidFill>
                  <a:srgbClr val="0070C0"/>
                </a:solidFill>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75904" y="4081184"/>
            <a:ext cx="10490593" cy="2492990"/>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ニュータウンの語は、イギリスの大ロンドン計画においてロンドンを囲むグリーンベルトの外側に建設された都市の呼称に由来する。広義には新しく計画的に建設された都市を意味するが、日本においては大都市郊外に造成された新しい都市に名</a:t>
            </a:r>
            <a:r>
              <a:rPr lang="ja-JP" altLang="en-US" sz="2000" b="1" dirty="0" smtClean="0">
                <a:latin typeface="KaiTi" panose="02010609060101010101" pitchFamily="49" charset="-122"/>
                <a:ea typeface="KaiTi" panose="02010609060101010101" pitchFamily="49" charset="-122"/>
              </a:rPr>
              <a:t>づけられている。</a:t>
            </a:r>
            <a:r>
              <a:rPr lang="ja-JP" altLang="en-US" sz="2000" b="1" dirty="0">
                <a:latin typeface="KaiTi" panose="02010609060101010101" pitchFamily="49" charset="-122"/>
                <a:ea typeface="KaiTi" panose="02010609060101010101" pitchFamily="49" charset="-122"/>
              </a:rPr>
              <a:t>日本のニュータウンは、新設の鉄道駅周辺に造成されるものと、既存の鉄道駅から離れた郊外に造成されるものの</a:t>
            </a:r>
            <a:r>
              <a:rPr lang="en-US" altLang="ja-JP" sz="2000" b="1" dirty="0">
                <a:latin typeface="KaiTi" panose="02010609060101010101" pitchFamily="49" charset="-122"/>
                <a:ea typeface="KaiTi" panose="02010609060101010101" pitchFamily="49" charset="-122"/>
              </a:rPr>
              <a:t>2</a:t>
            </a:r>
            <a:r>
              <a:rPr lang="ja-JP" altLang="en-US" sz="2000" b="1" dirty="0">
                <a:latin typeface="KaiTi" panose="02010609060101010101" pitchFamily="49" charset="-122"/>
                <a:ea typeface="KaiTi" panose="02010609060101010101" pitchFamily="49" charset="-122"/>
              </a:rPr>
              <a:t>種類に大別されるが、既存の街と離れたところに作られるものに関しては、通勤を既存の街に依存しているため鉄道やバス、道路が混雑する傾向にある</a:t>
            </a:r>
            <a:r>
              <a:rPr lang="ja-JP" altLang="en-US"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pPr algn="r"/>
            <a:r>
              <a:rPr lang="ja-JP" altLang="en-US" sz="1600" b="1" dirty="0">
                <a:latin typeface="KaiTi" panose="02010609060101010101" pitchFamily="49" charset="-122"/>
                <a:ea typeface="KaiTi" panose="02010609060101010101" pitchFamily="49" charset="-122"/>
              </a:rPr>
              <a:t>内田隆三 </a:t>
            </a:r>
            <a:r>
              <a:rPr lang="ja-JP" altLang="en-US" sz="1600" b="1" dirty="0" smtClean="0">
                <a:latin typeface="KaiTi" panose="02010609060101010101" pitchFamily="49" charset="-122"/>
                <a:ea typeface="KaiTi" panose="02010609060101010101" pitchFamily="49" charset="-122"/>
              </a:rPr>
              <a:t>「ペリフェリーの社会学：ニュータウンの光景と深度」</a:t>
            </a:r>
            <a:r>
              <a:rPr lang="en-US" altLang="ja-JP" sz="1600" b="1" dirty="0" smtClean="0">
                <a:solidFill>
                  <a:srgbClr val="0070C0"/>
                </a:solidFill>
                <a:latin typeface="KaiTi" panose="02010609060101010101" pitchFamily="49" charset="-122"/>
                <a:ea typeface="KaiTi" panose="02010609060101010101" pitchFamily="49" charset="-122"/>
              </a:rPr>
              <a:t>『</a:t>
            </a:r>
            <a:r>
              <a:rPr lang="ja-JP" altLang="en-US" sz="1600" b="1" dirty="0">
                <a:solidFill>
                  <a:srgbClr val="0070C0"/>
                </a:solidFill>
                <a:latin typeface="KaiTi" panose="02010609060101010101" pitchFamily="49" charset="-122"/>
                <a:ea typeface="KaiTi" panose="02010609060101010101" pitchFamily="49" charset="-122"/>
              </a:rPr>
              <a:t>新・知の技法</a:t>
            </a:r>
            <a:r>
              <a:rPr lang="en-US" altLang="ja-JP" sz="1600" b="1" dirty="0" smtClean="0">
                <a:solidFill>
                  <a:srgbClr val="0070C0"/>
                </a:solidFill>
                <a:latin typeface="KaiTi" panose="02010609060101010101" pitchFamily="49" charset="-122"/>
                <a:ea typeface="KaiTi" panose="02010609060101010101" pitchFamily="49" charset="-122"/>
              </a:rPr>
              <a:t>』</a:t>
            </a:r>
            <a:r>
              <a:rPr lang="ja-JP" altLang="en-US" sz="1600" b="1" dirty="0" smtClean="0">
                <a:latin typeface="KaiTi" panose="02010609060101010101" pitchFamily="49" charset="-122"/>
                <a:ea typeface="KaiTi" panose="02010609060101010101" pitchFamily="49" charset="-122"/>
              </a:rPr>
              <a:t>東</a:t>
            </a:r>
            <a:r>
              <a:rPr lang="ja-JP" altLang="en-US" sz="1600" b="1" dirty="0">
                <a:latin typeface="KaiTi" panose="02010609060101010101" pitchFamily="49" charset="-122"/>
                <a:ea typeface="KaiTi" panose="02010609060101010101" pitchFamily="49" charset="-122"/>
              </a:rPr>
              <a:t>京大学出版会 </a:t>
            </a:r>
            <a:r>
              <a:rPr lang="en-US" altLang="ja-JP" sz="1600" b="1" dirty="0">
                <a:latin typeface="KaiTi" panose="02010609060101010101" pitchFamily="49" charset="-122"/>
                <a:ea typeface="KaiTi" panose="02010609060101010101" pitchFamily="49" charset="-122"/>
              </a:rPr>
              <a:t>1998</a:t>
            </a:r>
            <a:r>
              <a:rPr lang="ja-JP" altLang="en-US" sz="1600" b="1" dirty="0">
                <a:latin typeface="KaiTi" panose="02010609060101010101" pitchFamily="49" charset="-122"/>
                <a:ea typeface="KaiTi" panose="02010609060101010101" pitchFamily="49" charset="-122"/>
              </a:rPr>
              <a:t>年</a:t>
            </a:r>
            <a:endParaRPr lang="en-US" altLang="ja-JP" sz="1600" b="1" dirty="0" smtClean="0">
              <a:solidFill>
                <a:srgbClr val="0070C0"/>
              </a:solidFill>
              <a:latin typeface="KaiTi" panose="02010609060101010101" pitchFamily="49" charset="-122"/>
              <a:ea typeface="KaiTi" panose="02010609060101010101" pitchFamily="49" charset="-122"/>
            </a:endParaRPr>
          </a:p>
        </p:txBody>
      </p:sp>
      <p:pic>
        <p:nvPicPr>
          <p:cNvPr id="16386" name="Picture 2" descr="preview image"/>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18543" y="1498054"/>
            <a:ext cx="1649554" cy="23207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026480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ニュータウン</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888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2" y="1641078"/>
            <a:ext cx="6488437" cy="270843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ニュータウンとは都市ではなく、地方の郊外に巨大なマンション群を建てる「新しい街」という意味があります。ニュータウンの定義とは国土交通省によると、都市の過密化への対策として郊外に新たに建設された新しい市街地です</a:t>
            </a:r>
            <a:r>
              <a:rPr lang="ja-JP" altLang="en-US"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しかし何故、都市部ではなく郊外に巨大なマンション群を建てる必要があったのでしょうか。</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750563" y="4319617"/>
            <a:ext cx="10541392" cy="2092881"/>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solidFill>
                  <a:srgbClr val="0070C0"/>
                </a:solidFill>
                <a:latin typeface="KaiTi" panose="02010609060101010101" pitchFamily="49" charset="-122"/>
                <a:ea typeface="KaiTi" panose="02010609060101010101" pitchFamily="49" charset="-122"/>
              </a:rPr>
              <a:t>高度経済成長期に流行したニュータウン構想ですが、現在とある問題に直面しています。それはニュータウンの住宅人口の激減と、住人の高齢化です。朝日新聞の調査では、全国のニュータウン</a:t>
            </a:r>
            <a:r>
              <a:rPr lang="en-US" altLang="ja-JP" sz="2000" b="1" dirty="0">
                <a:solidFill>
                  <a:srgbClr val="0070C0"/>
                </a:solidFill>
                <a:latin typeface="KaiTi" panose="02010609060101010101" pitchFamily="49" charset="-122"/>
                <a:ea typeface="KaiTi" panose="02010609060101010101" pitchFamily="49" charset="-122"/>
              </a:rPr>
              <a:t>46</a:t>
            </a:r>
            <a:r>
              <a:rPr lang="ja-JP" altLang="en-US" sz="2000" b="1" dirty="0">
                <a:solidFill>
                  <a:srgbClr val="0070C0"/>
                </a:solidFill>
                <a:latin typeface="KaiTi" panose="02010609060101010101" pitchFamily="49" charset="-122"/>
                <a:ea typeface="KaiTi" panose="02010609060101010101" pitchFamily="49" charset="-122"/>
              </a:rPr>
              <a:t>カ所のうち</a:t>
            </a:r>
            <a:r>
              <a:rPr lang="en-US" altLang="ja-JP" sz="2000" b="1" dirty="0">
                <a:solidFill>
                  <a:srgbClr val="0070C0"/>
                </a:solidFill>
                <a:latin typeface="KaiTi" panose="02010609060101010101" pitchFamily="49" charset="-122"/>
                <a:ea typeface="KaiTi" panose="02010609060101010101" pitchFamily="49" charset="-122"/>
              </a:rPr>
              <a:t>31</a:t>
            </a:r>
            <a:r>
              <a:rPr lang="ja-JP" altLang="en-US" sz="2000" b="1" dirty="0">
                <a:solidFill>
                  <a:srgbClr val="0070C0"/>
                </a:solidFill>
                <a:latin typeface="KaiTi" panose="02010609060101010101" pitchFamily="49" charset="-122"/>
                <a:ea typeface="KaiTi" panose="02010609060101010101" pitchFamily="49" charset="-122"/>
              </a:rPr>
              <a:t>カ所で</a:t>
            </a:r>
            <a:r>
              <a:rPr lang="en-US" altLang="ja-JP" sz="2000" b="1" dirty="0">
                <a:solidFill>
                  <a:srgbClr val="0070C0"/>
                </a:solidFill>
                <a:latin typeface="KaiTi" panose="02010609060101010101" pitchFamily="49" charset="-122"/>
                <a:ea typeface="KaiTi" panose="02010609060101010101" pitchFamily="49" charset="-122"/>
              </a:rPr>
              <a:t>65</a:t>
            </a:r>
            <a:r>
              <a:rPr lang="ja-JP" altLang="en-US" sz="2000" b="1" dirty="0">
                <a:solidFill>
                  <a:srgbClr val="0070C0"/>
                </a:solidFill>
                <a:latin typeface="KaiTi" panose="02010609060101010101" pitchFamily="49" charset="-122"/>
                <a:ea typeface="KaiTi" panose="02010609060101010101" pitchFamily="49" charset="-122"/>
              </a:rPr>
              <a:t>歳以上の人口比率が全国平均の</a:t>
            </a:r>
            <a:r>
              <a:rPr lang="en-US" altLang="ja-JP" sz="2000" b="1" dirty="0">
                <a:solidFill>
                  <a:srgbClr val="0070C0"/>
                </a:solidFill>
                <a:latin typeface="KaiTi" panose="02010609060101010101" pitchFamily="49" charset="-122"/>
                <a:ea typeface="KaiTi" panose="02010609060101010101" pitchFamily="49" charset="-122"/>
              </a:rPr>
              <a:t>26.6</a:t>
            </a:r>
            <a:r>
              <a:rPr lang="ja-JP" altLang="en-US" sz="2000" b="1" dirty="0">
                <a:solidFill>
                  <a:srgbClr val="0070C0"/>
                </a:solidFill>
                <a:latin typeface="KaiTi" panose="02010609060101010101" pitchFamily="49" charset="-122"/>
                <a:ea typeface="KaiTi" panose="02010609060101010101" pitchFamily="49" charset="-122"/>
              </a:rPr>
              <a:t>％を上回ったとの調査結果を出しました。その中でも仙台の敦賀や住宅団地では高齢者の割合が</a:t>
            </a:r>
            <a:r>
              <a:rPr lang="en-US" altLang="ja-JP" sz="2000" b="1" dirty="0">
                <a:solidFill>
                  <a:srgbClr val="0070C0"/>
                </a:solidFill>
                <a:latin typeface="KaiTi" panose="02010609060101010101" pitchFamily="49" charset="-122"/>
                <a:ea typeface="KaiTi" panose="02010609060101010101" pitchFamily="49" charset="-122"/>
              </a:rPr>
              <a:t>37.6</a:t>
            </a:r>
            <a:r>
              <a:rPr lang="ja-JP" altLang="en-US" sz="2000" b="1" dirty="0">
                <a:solidFill>
                  <a:srgbClr val="0070C0"/>
                </a:solidFill>
                <a:latin typeface="KaiTi" panose="02010609060101010101" pitchFamily="49" charset="-122"/>
                <a:ea typeface="KaiTi" panose="02010609060101010101" pitchFamily="49" charset="-122"/>
              </a:rPr>
              <a:t>％と非常に高い比率となっており、ニュータウンの高齢化が深刻な問題となっています。</a:t>
            </a:r>
            <a:endParaRPr lang="en-US" altLang="ja-JP" sz="2000" b="1" dirty="0">
              <a:solidFill>
                <a:srgbClr val="0070C0"/>
              </a:solidFill>
              <a:latin typeface="KaiTi" panose="02010609060101010101" pitchFamily="49" charset="-122"/>
              <a:ea typeface="KaiTi" panose="02010609060101010101" pitchFamily="49" charset="-122"/>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38998" y="1641078"/>
            <a:ext cx="4332487" cy="2526139"/>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a:extLs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054867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ニュータウン</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981700" y="1780778"/>
            <a:ext cx="5689600" cy="3477875"/>
          </a:xfrm>
          <a:prstGeom prst="rect">
            <a:avLst/>
          </a:prstGeom>
          <a:ln>
            <a:solidFill>
              <a:schemeClr val="accent1"/>
            </a:solidFill>
          </a:ln>
        </p:spPr>
        <p:txBody>
          <a:bodyPr wrap="square">
            <a:spAutoFit/>
          </a:bodyPr>
          <a:lstStyle/>
          <a:p>
            <a:r>
              <a:rPr lang="ja-JP" altLang="ja-JP" sz="2000" b="1" dirty="0"/>
              <a:t>　戦後日本の最大の変化は、都市化の全国的な進行である。おおまかにいって、戦前日本人の</a:t>
            </a:r>
            <a:r>
              <a:rPr lang="en-US" altLang="ja-JP" sz="2000" b="1" dirty="0"/>
              <a:t>10</a:t>
            </a:r>
            <a:r>
              <a:rPr lang="ja-JP" altLang="ja-JP" sz="2000" b="1" dirty="0"/>
              <a:t>人に</a:t>
            </a:r>
            <a:r>
              <a:rPr lang="en-US" altLang="ja-JP" sz="2000" b="1" dirty="0"/>
              <a:t>7</a:t>
            </a:r>
            <a:r>
              <a:rPr lang="ja-JP" altLang="ja-JP" sz="2000" b="1" dirty="0"/>
              <a:t>人は農村的環境に伝統的な慣習にしたがって生活していた。それが戦後の四半世紀のあいだに、農業を中心にして生活するひとが激減、状況は逆転した。いまでは</a:t>
            </a:r>
            <a:r>
              <a:rPr lang="en-US" altLang="ja-JP" sz="2000" b="1" dirty="0"/>
              <a:t>10</a:t>
            </a:r>
            <a:r>
              <a:rPr lang="ja-JP" altLang="ja-JP" sz="2000" b="1" dirty="0"/>
              <a:t>人のうち</a:t>
            </a:r>
            <a:r>
              <a:rPr lang="en-US" altLang="ja-JP" sz="2000" b="1" dirty="0"/>
              <a:t>7</a:t>
            </a:r>
            <a:r>
              <a:rPr lang="ja-JP" altLang="ja-JP" sz="2000" b="1" dirty="0"/>
              <a:t>‐</a:t>
            </a:r>
            <a:r>
              <a:rPr lang="en-US" altLang="ja-JP" sz="2000" b="1" dirty="0"/>
              <a:t>8</a:t>
            </a:r>
            <a:r>
              <a:rPr lang="ja-JP" altLang="ja-JP" sz="2000" b="1" dirty="0"/>
              <a:t>人は都市的な職業につき、通勤サラリーマンを主とする都市ふうの生活様式でくらすようになっている。</a:t>
            </a:r>
          </a:p>
          <a:p>
            <a:r>
              <a:rPr lang="ja-JP" altLang="ja-JP" sz="2000" b="1" dirty="0"/>
              <a:t>　これは、具体的にもと農村的警官であったところに、都市的な住居がつくられ、近郊住宅地に変貌してゆくという景観の変化をともなっている</a:t>
            </a:r>
            <a:r>
              <a:rPr lang="ja-JP" altLang="ja-JP" sz="2000" b="1" dirty="0" smtClean="0"/>
              <a:t>。</a:t>
            </a:r>
            <a:endParaRPr lang="ja-JP" altLang="ja-JP" sz="2000" b="1" dirty="0"/>
          </a:p>
        </p:txBody>
      </p:sp>
      <p:sp>
        <p:nvSpPr>
          <p:cNvPr id="5" name="矩形 4"/>
          <p:cNvSpPr/>
          <p:nvPr/>
        </p:nvSpPr>
        <p:spPr>
          <a:xfrm>
            <a:off x="750563" y="1734094"/>
            <a:ext cx="5040637" cy="3970318"/>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1</a:t>
            </a:r>
            <a:r>
              <a:rPr lang="ja-JP" altLang="ja-JP" b="1" dirty="0">
                <a:solidFill>
                  <a:srgbClr val="FF0000"/>
                </a:solidFill>
                <a:latin typeface="KaiTi" panose="02010609060101010101" pitchFamily="49" charset="-122"/>
                <a:ea typeface="KaiTi" panose="02010609060101010101" pitchFamily="49" charset="-122"/>
              </a:rPr>
              <a:t>　戦前と戦後では、職業が大きく変わっています。どのように変化しましたか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en-US" altLang="ja-JP" b="1" dirty="0" smtClean="0">
                <a:latin typeface="KaiTi" panose="02010609060101010101" pitchFamily="49" charset="-122"/>
                <a:ea typeface="KaiTi" panose="02010609060101010101" pitchFamily="49" charset="-122"/>
              </a:rPr>
              <a:t>10</a:t>
            </a:r>
            <a:r>
              <a:rPr lang="ja-JP" altLang="ja-JP" b="1" dirty="0">
                <a:latin typeface="KaiTi" panose="02010609060101010101" pitchFamily="49" charset="-122"/>
                <a:ea typeface="KaiTi" panose="02010609060101010101" pitchFamily="49" charset="-122"/>
              </a:rPr>
              <a:t>人のうち</a:t>
            </a:r>
            <a:r>
              <a:rPr lang="en-US" altLang="ja-JP" b="1" dirty="0">
                <a:latin typeface="KaiTi" panose="02010609060101010101" pitchFamily="49" charset="-122"/>
                <a:ea typeface="KaiTi" panose="02010609060101010101" pitchFamily="49" charset="-122"/>
              </a:rPr>
              <a:t>7</a:t>
            </a:r>
            <a:r>
              <a:rPr lang="ja-JP" altLang="ja-JP"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8</a:t>
            </a:r>
            <a:r>
              <a:rPr lang="ja-JP" altLang="ja-JP" b="1" dirty="0">
                <a:latin typeface="KaiTi" panose="02010609060101010101" pitchFamily="49" charset="-122"/>
                <a:ea typeface="KaiTi" panose="02010609060101010101" pitchFamily="49" charset="-122"/>
              </a:rPr>
              <a:t>人の人が都市的な生活に</a:t>
            </a:r>
            <a:r>
              <a:rPr lang="ja-JP" altLang="ja-JP" b="1" dirty="0" smtClean="0">
                <a:latin typeface="KaiTi" panose="02010609060101010101" pitchFamily="49" charset="-122"/>
                <a:ea typeface="KaiTi" panose="02010609060101010101" pitchFamily="49" charset="-122"/>
              </a:rPr>
              <a:t>代</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わり</a:t>
            </a:r>
            <a:r>
              <a:rPr lang="ja-JP" altLang="ja-JP" b="1" dirty="0">
                <a:latin typeface="KaiTi" panose="02010609060101010101" pitchFamily="49" charset="-122"/>
                <a:ea typeface="KaiTi" panose="02010609060101010101" pitchFamily="49" charset="-122"/>
              </a:rPr>
              <a:t>、サラリーマンのような職業を好</a:t>
            </a:r>
            <a:r>
              <a:rPr lang="ja-JP" altLang="ja-JP" b="1" dirty="0" smtClean="0">
                <a:latin typeface="KaiTi" panose="02010609060101010101" pitchFamily="49" charset="-122"/>
                <a:ea typeface="KaiTi" panose="02010609060101010101" pitchFamily="49" charset="-122"/>
              </a:rPr>
              <a:t>むよう</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になった</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戦</a:t>
            </a:r>
            <a:r>
              <a:rPr lang="ja-JP" altLang="ja-JP" b="1" dirty="0">
                <a:latin typeface="KaiTi" panose="02010609060101010101" pitchFamily="49" charset="-122"/>
                <a:ea typeface="KaiTi" panose="02010609060101010101" pitchFamily="49" charset="-122"/>
              </a:rPr>
              <a:t>前はサラリーマンはいなかったが、戦</a:t>
            </a:r>
            <a:r>
              <a:rPr lang="ja-JP" altLang="ja-JP" b="1" dirty="0" smtClean="0">
                <a:latin typeface="KaiTi" panose="02010609060101010101" pitchFamily="49" charset="-122"/>
                <a:ea typeface="KaiTi" panose="02010609060101010101" pitchFamily="49" charset="-122"/>
              </a:rPr>
              <a:t>後</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は</a:t>
            </a:r>
            <a:r>
              <a:rPr lang="ja-JP" altLang="ja-JP" b="1" dirty="0">
                <a:latin typeface="KaiTi" panose="02010609060101010101" pitchFamily="49" charset="-122"/>
                <a:ea typeface="KaiTi" panose="02010609060101010101" pitchFamily="49" charset="-122"/>
              </a:rPr>
              <a:t>農業を捨てサラリーマンが主流になった。</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戦</a:t>
            </a:r>
            <a:r>
              <a:rPr lang="ja-JP" altLang="ja-JP" b="1" dirty="0">
                <a:latin typeface="KaiTi" panose="02010609060101010101" pitchFamily="49" charset="-122"/>
                <a:ea typeface="KaiTi" panose="02010609060101010101" pitchFamily="49" charset="-122"/>
              </a:rPr>
              <a:t>前は農業が盛んであったが、戦後は</a:t>
            </a:r>
            <a:r>
              <a:rPr lang="ja-JP" altLang="ja-JP" b="1" dirty="0" smtClean="0">
                <a:latin typeface="KaiTi" panose="02010609060101010101" pitchFamily="49" charset="-122"/>
                <a:ea typeface="KaiTi" panose="02010609060101010101" pitchFamily="49" charset="-122"/>
              </a:rPr>
              <a:t>生活</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様</a:t>
            </a:r>
            <a:r>
              <a:rPr lang="ja-JP" altLang="ja-JP" b="1" dirty="0">
                <a:latin typeface="KaiTi" panose="02010609060101010101" pitchFamily="49" charset="-122"/>
                <a:ea typeface="KaiTi" panose="02010609060101010101" pitchFamily="49" charset="-122"/>
              </a:rPr>
              <a:t>式の変化に伴いサラリーマンとして働く</a:t>
            </a:r>
            <a:r>
              <a:rPr lang="ja-JP" altLang="ja-JP" b="1" dirty="0" smtClean="0">
                <a:latin typeface="KaiTi" panose="02010609060101010101" pitchFamily="49" charset="-122"/>
                <a:ea typeface="KaiTi" panose="02010609060101010101" pitchFamily="49" charset="-122"/>
              </a:rPr>
              <a:t>人</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が</a:t>
            </a:r>
            <a:r>
              <a:rPr lang="ja-JP" altLang="ja-JP" b="1" dirty="0">
                <a:latin typeface="KaiTi" panose="02010609060101010101" pitchFamily="49" charset="-122"/>
                <a:ea typeface="KaiTi" panose="02010609060101010101" pitchFamily="49" charset="-122"/>
              </a:rPr>
              <a:t>増えた。</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戦</a:t>
            </a:r>
            <a:r>
              <a:rPr lang="ja-JP" altLang="ja-JP" b="1" dirty="0">
                <a:latin typeface="KaiTi" panose="02010609060101010101" pitchFamily="49" charset="-122"/>
                <a:ea typeface="KaiTi" panose="02010609060101010101" pitchFamily="49" charset="-122"/>
              </a:rPr>
              <a:t>前は日本人の</a:t>
            </a:r>
            <a:r>
              <a:rPr lang="en-US" altLang="ja-JP" b="1" dirty="0">
                <a:latin typeface="KaiTi" panose="02010609060101010101" pitchFamily="49" charset="-122"/>
                <a:ea typeface="KaiTi" panose="02010609060101010101" pitchFamily="49" charset="-122"/>
              </a:rPr>
              <a:t>10</a:t>
            </a:r>
            <a:r>
              <a:rPr lang="ja-JP" altLang="ja-JP" b="1" dirty="0">
                <a:latin typeface="KaiTi" panose="02010609060101010101" pitchFamily="49" charset="-122"/>
                <a:ea typeface="KaiTi" panose="02010609060101010101" pitchFamily="49" charset="-122"/>
              </a:rPr>
              <a:t>人に</a:t>
            </a:r>
            <a:r>
              <a:rPr lang="en-US" altLang="ja-JP" b="1" dirty="0">
                <a:latin typeface="KaiTi" panose="02010609060101010101" pitchFamily="49" charset="-122"/>
                <a:ea typeface="KaiTi" panose="02010609060101010101" pitchFamily="49" charset="-122"/>
              </a:rPr>
              <a:t>7</a:t>
            </a:r>
            <a:r>
              <a:rPr lang="ja-JP" altLang="ja-JP" b="1" dirty="0">
                <a:latin typeface="KaiTi" panose="02010609060101010101" pitchFamily="49" charset="-122"/>
                <a:ea typeface="KaiTi" panose="02010609060101010101" pitchFamily="49" charset="-122"/>
              </a:rPr>
              <a:t>人は農村的環境が</a:t>
            </a:r>
            <a:r>
              <a:rPr lang="ja-JP" altLang="ja-JP" b="1" dirty="0" smtClean="0">
                <a:latin typeface="KaiTi" panose="02010609060101010101" pitchFamily="49" charset="-122"/>
                <a:ea typeface="KaiTi" panose="02010609060101010101" pitchFamily="49" charset="-122"/>
              </a:rPr>
              <a:t>好</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きであったが</a:t>
            </a:r>
            <a:r>
              <a:rPr lang="ja-JP" altLang="ja-JP" b="1" dirty="0">
                <a:latin typeface="KaiTi" panose="02010609060101010101" pitchFamily="49" charset="-122"/>
                <a:ea typeface="KaiTi" panose="02010609060101010101" pitchFamily="49" charset="-122"/>
              </a:rPr>
              <a:t>、戦後はそれが破壊</a:t>
            </a:r>
            <a:r>
              <a:rPr lang="ja-JP" altLang="ja-JP" b="1" dirty="0" smtClean="0">
                <a:latin typeface="KaiTi" panose="02010609060101010101" pitchFamily="49" charset="-122"/>
                <a:ea typeface="KaiTi" panose="02010609060101010101" pitchFamily="49" charset="-122"/>
              </a:rPr>
              <a:t>されてしま</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い</a:t>
            </a:r>
            <a:r>
              <a:rPr lang="ja-JP" altLang="ja-JP" b="1" dirty="0">
                <a:latin typeface="KaiTi" panose="02010609060101010101" pitchFamily="49" charset="-122"/>
                <a:ea typeface="KaiTi" panose="02010609060101010101" pitchFamily="49" charset="-122"/>
              </a:rPr>
              <a:t>、都会へ行く人が増えた。</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1210299" y="5718002"/>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3</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6" name="Rectangle 1"/>
          <p:cNvSpPr>
            <a:spLocks noChangeArrowheads="1"/>
          </p:cNvSpPr>
          <p:nvPr/>
        </p:nvSpPr>
        <p:spPr bwMode="auto">
          <a:xfrm>
            <a:off x="5981700" y="5441002"/>
            <a:ext cx="43561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1 </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四半</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lang="ja-JP" altLang="en-US" sz="1400" dirty="0" smtClean="0">
                <a:latin typeface="ＭＳ 明朝" pitchFamily="17" charset="-128"/>
                <a:ea typeface="ＭＳ 明朝" pitchFamily="17" charset="-128"/>
                <a:cs typeface="Times New Roman" pitchFamily="18" charset="0"/>
              </a:rPr>
              <a:t>し</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はん</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四分之一。</a:t>
            </a:r>
            <a:r>
              <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rPr>
              <a:t> </a:t>
            </a:r>
          </a:p>
        </p:txBody>
      </p:sp>
    </p:spTree>
    <p:extLst>
      <p:ext uri="{BB962C8B-B14F-4D97-AF65-F5344CB8AC3E}">
        <p14:creationId xmlns:p14="http://schemas.microsoft.com/office/powerpoint/2010/main" val="124097924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ニュータウン</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600700" y="1060786"/>
            <a:ext cx="6159500" cy="5324535"/>
          </a:xfrm>
          <a:prstGeom prst="rect">
            <a:avLst/>
          </a:prstGeom>
          <a:ln>
            <a:solidFill>
              <a:schemeClr val="accent1"/>
            </a:solidFill>
          </a:ln>
        </p:spPr>
        <p:txBody>
          <a:bodyPr wrap="square">
            <a:spAutoFit/>
          </a:bodyPr>
          <a:lstStyle/>
          <a:p>
            <a:r>
              <a:rPr lang="ja-JP" altLang="ja-JP" sz="2000" b="1" dirty="0"/>
              <a:t>　　ある広大な地域が都市的住宅地として計画され、電気、水道、都市ガス、道路などのインフラストラクチャーが整備され、また、住宅自体も大規模な投資によって高層住宅が建設される。いわゆる住宅団地、ニュータウンの建設である。たとえば大阪北部の千里丘陵に出現したニュータウンは</a:t>
            </a:r>
            <a:r>
              <a:rPr lang="en-US" altLang="ja-JP" sz="2000" b="1" dirty="0"/>
              <a:t>1961</a:t>
            </a:r>
            <a:r>
              <a:rPr lang="ja-JP" altLang="ja-JP" sz="2000" b="1" dirty="0"/>
              <a:t>年に建設がはじまり、</a:t>
            </a:r>
            <a:r>
              <a:rPr lang="en-US" altLang="ja-JP" sz="2000" b="1" dirty="0"/>
              <a:t>11.6</a:t>
            </a:r>
            <a:r>
              <a:rPr lang="ja-JP" altLang="ja-JP" sz="2000" b="1" dirty="0"/>
              <a:t>平方キロメートルに</a:t>
            </a:r>
            <a:r>
              <a:rPr lang="en-US" altLang="ja-JP" sz="2000" b="1" dirty="0"/>
              <a:t>3</a:t>
            </a:r>
            <a:r>
              <a:rPr lang="ja-JP" altLang="ja-JP" sz="2000" b="1" dirty="0"/>
              <a:t>万</a:t>
            </a:r>
            <a:r>
              <a:rPr lang="en-US" altLang="ja-JP" sz="2000" b="1" dirty="0"/>
              <a:t>7330</a:t>
            </a:r>
            <a:r>
              <a:rPr lang="ja-JP" altLang="ja-JP" sz="2000" b="1" dirty="0"/>
              <a:t>戸、人口</a:t>
            </a:r>
            <a:r>
              <a:rPr lang="en-US" altLang="ja-JP" sz="2000" b="1" dirty="0"/>
              <a:t>13</a:t>
            </a:r>
            <a:r>
              <a:rPr lang="ja-JP" altLang="ja-JP" sz="2000" b="1" dirty="0"/>
              <a:t>万人の都市をつくりあげ、その成功がほぼたしかめられることによって、全国各地におなじような計画がすすんだ。府県や市などの地方自治体、住宅公団などが事業主体となっての計画は、東京近郊の筑波研究学園都市（</a:t>
            </a:r>
            <a:r>
              <a:rPr lang="en-US" altLang="ja-JP" sz="2000" b="1" dirty="0"/>
              <a:t>27</a:t>
            </a:r>
            <a:r>
              <a:rPr lang="ja-JP" altLang="ja-JP" sz="2000" b="1" dirty="0"/>
              <a:t>平方キロメートル）</a:t>
            </a:r>
            <a:r>
              <a:rPr lang="en-US" altLang="ja-JP" sz="2000" b="1" dirty="0"/>
              <a:t>16</a:t>
            </a:r>
            <a:r>
              <a:rPr lang="ja-JP" altLang="ja-JP" sz="2000" b="1" dirty="0"/>
              <a:t>万人）、多摩ニュータウン（</a:t>
            </a:r>
            <a:r>
              <a:rPr lang="en-US" altLang="ja-JP" sz="2000" b="1" dirty="0"/>
              <a:t>30</a:t>
            </a:r>
            <a:r>
              <a:rPr lang="ja-JP" altLang="ja-JP" sz="2000" b="1" dirty="0"/>
              <a:t>平方キロメートル、</a:t>
            </a:r>
            <a:r>
              <a:rPr lang="en-US" altLang="ja-JP" sz="2000" b="1" dirty="0"/>
              <a:t>40</a:t>
            </a:r>
            <a:r>
              <a:rPr lang="ja-JP" altLang="ja-JP" sz="2000" b="1" dirty="0"/>
              <a:t>万人）、あるいは神戸西部須磨ニュータウン（</a:t>
            </a:r>
            <a:r>
              <a:rPr lang="en-US" altLang="ja-JP" sz="2000" b="1" dirty="0"/>
              <a:t>10</a:t>
            </a:r>
            <a:r>
              <a:rPr lang="ja-JP" altLang="ja-JP" sz="2000" b="1" dirty="0"/>
              <a:t>平方キロメートル、</a:t>
            </a:r>
            <a:r>
              <a:rPr lang="en-US" altLang="ja-JP" sz="2000" b="1" dirty="0"/>
              <a:t>11</a:t>
            </a:r>
            <a:r>
              <a:rPr lang="ja-JP" altLang="ja-JP" sz="2000" b="1" dirty="0"/>
              <a:t>万</a:t>
            </a:r>
            <a:r>
              <a:rPr lang="en-US" altLang="ja-JP" sz="2000" b="1" dirty="0"/>
              <a:t>8000</a:t>
            </a:r>
            <a:r>
              <a:rPr lang="ja-JP" altLang="ja-JP" sz="2000" b="1" dirty="0"/>
              <a:t>人）、千葉ニュータウン（</a:t>
            </a:r>
            <a:r>
              <a:rPr lang="en-US" altLang="ja-JP" sz="2000" b="1" dirty="0"/>
              <a:t>29</a:t>
            </a:r>
            <a:r>
              <a:rPr lang="ja-JP" altLang="ja-JP" sz="2000" b="1" dirty="0"/>
              <a:t>万平方キロメートル、</a:t>
            </a:r>
            <a:r>
              <a:rPr lang="en-US" altLang="ja-JP" sz="2000" b="1" dirty="0"/>
              <a:t>34</a:t>
            </a:r>
            <a:r>
              <a:rPr lang="ja-JP" altLang="ja-JP" sz="2000" b="1" dirty="0"/>
              <a:t>万人）、あるいは大阪の南の泉北ニュータウン（</a:t>
            </a:r>
            <a:r>
              <a:rPr lang="en-US" altLang="ja-JP" sz="2000" b="1" dirty="0"/>
              <a:t>15</a:t>
            </a:r>
            <a:r>
              <a:rPr lang="ja-JP" altLang="ja-JP" sz="2000" b="1" dirty="0"/>
              <a:t>平方キロメートル、</a:t>
            </a:r>
            <a:r>
              <a:rPr lang="en-US" altLang="ja-JP" sz="2000" b="1" dirty="0"/>
              <a:t>18</a:t>
            </a:r>
            <a:r>
              <a:rPr lang="ja-JP" altLang="ja-JP" sz="2000" b="1" dirty="0"/>
              <a:t>万</a:t>
            </a:r>
            <a:r>
              <a:rPr lang="en-US" altLang="ja-JP" sz="2000" b="1" dirty="0"/>
              <a:t>8000</a:t>
            </a:r>
            <a:r>
              <a:rPr lang="ja-JP" altLang="ja-JP" sz="2000" b="1" dirty="0"/>
              <a:t>人）など、大規模な都市づくりがすすんできた</a:t>
            </a:r>
            <a:r>
              <a:rPr lang="ja-JP" altLang="ja-JP" sz="2000" b="1" dirty="0" smtClean="0"/>
              <a:t>。</a:t>
            </a:r>
            <a:endParaRPr lang="ja-JP" altLang="ja-JP" sz="2000" b="1" dirty="0"/>
          </a:p>
        </p:txBody>
      </p:sp>
      <p:sp>
        <p:nvSpPr>
          <p:cNvPr id="5" name="矩形 4"/>
          <p:cNvSpPr/>
          <p:nvPr/>
        </p:nvSpPr>
        <p:spPr>
          <a:xfrm>
            <a:off x="635001" y="1784717"/>
            <a:ext cx="4965700" cy="3300904"/>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　本文を読んで、あっているものには○、間違っているものには×を（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現</a:t>
            </a:r>
            <a:r>
              <a:rPr lang="ja-JP" altLang="ja-JP" b="1" dirty="0">
                <a:latin typeface="KaiTi" panose="02010609060101010101" pitchFamily="49" charset="-122"/>
                <a:ea typeface="KaiTi" panose="02010609060101010101" pitchFamily="49" charset="-122"/>
              </a:rPr>
              <a:t>在、日本人の</a:t>
            </a:r>
            <a:r>
              <a:rPr lang="en-US" altLang="ja-JP" b="1" dirty="0">
                <a:latin typeface="KaiTi" panose="02010609060101010101" pitchFamily="49" charset="-122"/>
                <a:ea typeface="KaiTi" panose="02010609060101010101" pitchFamily="49" charset="-122"/>
              </a:rPr>
              <a:t>10</a:t>
            </a:r>
            <a:r>
              <a:rPr lang="ja-JP" altLang="ja-JP" b="1" dirty="0">
                <a:latin typeface="KaiTi" panose="02010609060101010101" pitchFamily="49" charset="-122"/>
                <a:ea typeface="KaiTi" panose="02010609060101010101" pitchFamily="49" charset="-122"/>
              </a:rPr>
              <a:t>人に</a:t>
            </a:r>
            <a:r>
              <a:rPr lang="en-US" altLang="ja-JP" b="1" dirty="0">
                <a:latin typeface="KaiTi" panose="02010609060101010101" pitchFamily="49" charset="-122"/>
                <a:ea typeface="KaiTi" panose="02010609060101010101" pitchFamily="49" charset="-122"/>
              </a:rPr>
              <a:t>7</a:t>
            </a:r>
            <a:r>
              <a:rPr lang="ja-JP" altLang="ja-JP" b="1" dirty="0">
                <a:latin typeface="KaiTi" panose="02010609060101010101" pitchFamily="49" charset="-122"/>
                <a:ea typeface="KaiTi" panose="02010609060101010101" pitchFamily="49" charset="-122"/>
              </a:rPr>
              <a:t>人は農業を中心</a:t>
            </a:r>
            <a:r>
              <a:rPr lang="ja-JP" altLang="ja-JP" b="1" dirty="0" smtClean="0">
                <a:latin typeface="KaiTi" panose="02010609060101010101" pitchFamily="49" charset="-122"/>
                <a:ea typeface="KaiTi" panose="02010609060101010101" pitchFamily="49" charset="-122"/>
              </a:rPr>
              <a:t>に</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して</a:t>
            </a:r>
            <a:r>
              <a:rPr lang="ja-JP" altLang="ja-JP" b="1" dirty="0">
                <a:latin typeface="KaiTi" panose="02010609060101010101" pitchFamily="49" charset="-122"/>
                <a:ea typeface="KaiTi" panose="02010609060101010101" pitchFamily="49" charset="-122"/>
              </a:rPr>
              <a:t>生活している</a:t>
            </a: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インフラストラクチャ</a:t>
            </a:r>
            <a:r>
              <a:rPr lang="ja-JP" altLang="ja-JP" b="1" dirty="0">
                <a:latin typeface="KaiTi" panose="02010609060101010101" pitchFamily="49" charset="-122"/>
                <a:ea typeface="KaiTi" panose="02010609060101010101" pitchFamily="49" charset="-122"/>
              </a:rPr>
              <a:t>ーとは、電気や水道</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都市</a:t>
            </a:r>
            <a:r>
              <a:rPr lang="ja-JP" altLang="ja-JP" b="1" dirty="0">
                <a:latin typeface="KaiTi" panose="02010609060101010101" pitchFamily="49" charset="-122"/>
                <a:ea typeface="KaiTi" panose="02010609060101010101" pitchFamily="49" charset="-122"/>
              </a:rPr>
              <a:t>ガス、道路などのことである</a:t>
            </a: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千</a:t>
            </a:r>
            <a:r>
              <a:rPr lang="ja-JP" altLang="ja-JP" b="1" dirty="0">
                <a:latin typeface="KaiTi" panose="02010609060101010101" pitchFamily="49" charset="-122"/>
                <a:ea typeface="KaiTi" panose="02010609060101010101" pitchFamily="49" charset="-122"/>
              </a:rPr>
              <a:t>里丘陵にできたニュータウンが成功</a:t>
            </a:r>
            <a:r>
              <a:rPr lang="ja-JP" altLang="ja-JP" b="1" dirty="0" smtClean="0">
                <a:latin typeface="KaiTi" panose="02010609060101010101" pitchFamily="49" charset="-122"/>
                <a:ea typeface="KaiTi" panose="02010609060101010101" pitchFamily="49" charset="-122"/>
              </a:rPr>
              <a:t>した</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ので</a:t>
            </a:r>
            <a:r>
              <a:rPr lang="ja-JP" altLang="ja-JP" b="1" dirty="0">
                <a:latin typeface="KaiTi" panose="02010609060101010101" pitchFamily="49" charset="-122"/>
                <a:ea typeface="KaiTi" panose="02010609060101010101" pitchFamily="49" charset="-122"/>
              </a:rPr>
              <a:t>、日本全国にニュータウンができた</a:t>
            </a:r>
          </a:p>
          <a:p>
            <a:r>
              <a:rPr lang="en-US" altLang="ja-JP" b="1" dirty="0" smtClean="0">
                <a:latin typeface="KaiTi" panose="02010609060101010101" pitchFamily="49" charset="-122"/>
                <a:ea typeface="KaiTi" panose="02010609060101010101" pitchFamily="49" charset="-122"/>
              </a:rPr>
              <a:t>4. 1961</a:t>
            </a:r>
            <a:r>
              <a:rPr lang="ja-JP" altLang="ja-JP" b="1" dirty="0">
                <a:latin typeface="KaiTi" panose="02010609060101010101" pitchFamily="49" charset="-122"/>
                <a:ea typeface="KaiTi" panose="02010609060101010101" pitchFamily="49" charset="-122"/>
              </a:rPr>
              <a:t>年から作られたニュータウンは、現在</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住</a:t>
            </a:r>
            <a:r>
              <a:rPr lang="ja-JP" altLang="ja-JP" b="1" dirty="0">
                <a:latin typeface="KaiTi" panose="02010609060101010101" pitchFamily="49" charset="-122"/>
                <a:ea typeface="KaiTi" panose="02010609060101010101" pitchFamily="49" charset="-122"/>
              </a:rPr>
              <a:t>みにくくなったので、改良が必要だ</a:t>
            </a:r>
          </a:p>
        </p:txBody>
      </p:sp>
      <p:sp>
        <p:nvSpPr>
          <p:cNvPr id="7" name="矩形 6"/>
          <p:cNvSpPr/>
          <p:nvPr/>
        </p:nvSpPr>
        <p:spPr>
          <a:xfrm>
            <a:off x="952361" y="5478036"/>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
        <p:nvSpPr>
          <p:cNvPr id="9" name="Rectangle 3"/>
          <p:cNvSpPr>
            <a:spLocks noChangeArrowheads="1"/>
          </p:cNvSpPr>
          <p:nvPr/>
        </p:nvSpPr>
        <p:spPr bwMode="auto">
          <a:xfrm>
            <a:off x="5600701" y="6385321"/>
            <a:ext cx="5373362"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1 </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住宅</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じゅうたく</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団地</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lang="ja-JP" altLang="en-US" sz="1400" dirty="0">
                <a:latin typeface="ＭＳ 明朝" pitchFamily="17" charset="-128"/>
                <a:ea typeface="ＭＳ 明朝" pitchFamily="17" charset="-128"/>
                <a:cs typeface="Times New Roman" pitchFamily="18" charset="0"/>
              </a:rPr>
              <a:t>だん</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ち</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普通</a:t>
            </a:r>
            <a:r>
              <a:rPr lang="zh-CN" altLang="en-US" sz="1400" dirty="0">
                <a:latin typeface="SimSun" pitchFamily="2" charset="-122"/>
                <a:ea typeface="SimSun" pitchFamily="2" charset="-122"/>
                <a:cs typeface="Times New Roman" pitchFamily="18" charset="0"/>
              </a:rPr>
              <a:t>民众</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的住在小区。</a:t>
            </a:r>
            <a:r>
              <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rPr>
              <a:t> </a:t>
            </a:r>
          </a:p>
        </p:txBody>
      </p:sp>
    </p:spTree>
    <p:extLst>
      <p:ext uri="{BB962C8B-B14F-4D97-AF65-F5344CB8AC3E}">
        <p14:creationId xmlns:p14="http://schemas.microsoft.com/office/powerpoint/2010/main" val="187335822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ニュータウン</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969000" y="1353681"/>
            <a:ext cx="5715000" cy="4093428"/>
          </a:xfrm>
          <a:prstGeom prst="rect">
            <a:avLst/>
          </a:prstGeom>
          <a:ln>
            <a:solidFill>
              <a:schemeClr val="accent1"/>
            </a:solidFill>
          </a:ln>
        </p:spPr>
        <p:txBody>
          <a:bodyPr wrap="square">
            <a:spAutoFit/>
          </a:bodyPr>
          <a:lstStyle/>
          <a:p>
            <a:r>
              <a:rPr lang="ja-JP" altLang="ja-JP" sz="2000" b="1" dirty="0"/>
              <a:t>　それは大都市近郊の住居建設ということから一歩すすんで</a:t>
            </a:r>
            <a:r>
              <a:rPr lang="ja-JP" altLang="ja-JP" sz="2000" b="1" dirty="0" smtClean="0"/>
              <a:t>、筑波研究学園都市のように</a:t>
            </a:r>
            <a:r>
              <a:rPr lang="ja-JP" altLang="ja-JP" sz="2000" b="1" dirty="0"/>
              <a:t>、政府関係の研究機関や大学を移転させ、</a:t>
            </a:r>
            <a:r>
              <a:rPr lang="ja-JP" altLang="ja-JP" sz="2000" b="1" dirty="0" smtClean="0"/>
              <a:t>まったく</a:t>
            </a:r>
            <a:r>
              <a:rPr lang="en-US" altLang="ja-JP" sz="2000" b="1" dirty="0" smtClean="0"/>
              <a:t>  </a:t>
            </a:r>
            <a:r>
              <a:rPr lang="ja-JP" altLang="ja-JP" sz="2000" b="1" u="sng" dirty="0" smtClean="0"/>
              <a:t>①</a:t>
            </a:r>
            <a:r>
              <a:rPr lang="en-US" altLang="ja-JP" sz="2000" b="1" u="sng" dirty="0" smtClean="0"/>
              <a:t> </a:t>
            </a:r>
            <a:r>
              <a:rPr lang="ja-JP" altLang="ja-JP" sz="2000" b="1" u="sng" dirty="0" smtClean="0"/>
              <a:t>あたらしい</a:t>
            </a:r>
            <a:r>
              <a:rPr lang="ja-JP" altLang="ja-JP" sz="2000" b="1" u="sng" dirty="0"/>
              <a:t>雇用機会</a:t>
            </a:r>
            <a:r>
              <a:rPr lang="ja-JP" altLang="ja-JP" sz="2000" b="1" dirty="0"/>
              <a:t>もつくりだすにまでいたった。この傾向は、たとえば京阪奈丘陵の文化学術研究都市構想のように、さらにあたらしい都市をうんでゆくようである。</a:t>
            </a:r>
          </a:p>
          <a:p>
            <a:r>
              <a:rPr lang="ja-JP" altLang="ja-JP" sz="2000" b="1" dirty="0"/>
              <a:t>　</a:t>
            </a:r>
            <a:r>
              <a:rPr lang="en-US" altLang="ja-JP" sz="2000" b="1" dirty="0"/>
              <a:t>(</a:t>
            </a:r>
            <a:r>
              <a:rPr lang="ja-JP" altLang="ja-JP" sz="2000" b="1" dirty="0"/>
              <a:t>中略</a:t>
            </a:r>
            <a:r>
              <a:rPr lang="en-US" altLang="ja-JP" sz="2000" b="1" dirty="0"/>
              <a:t>)</a:t>
            </a:r>
            <a:endParaRPr lang="ja-JP" altLang="ja-JP" sz="2000" b="1" dirty="0"/>
          </a:p>
          <a:p>
            <a:r>
              <a:rPr lang="ja-JP" altLang="ja-JP" sz="2000" b="1" dirty="0"/>
              <a:t>　かつてのニュータウンは、すでに</a:t>
            </a:r>
            <a:r>
              <a:rPr lang="en-US" altLang="ja-JP" sz="2000" b="1" dirty="0"/>
              <a:t>40</a:t>
            </a:r>
            <a:r>
              <a:rPr lang="ja-JP" altLang="ja-JP" sz="2000" b="1" dirty="0"/>
              <a:t>年近く経過して、オールドタウンとなり、大規模な改築が進行している。エレベータの設置やバリアフリーの工夫など改良が見られる。ニュータウンの成熟の結果が、よりよい市民社会の生活様式のモデルになってほしいものだ。</a:t>
            </a:r>
          </a:p>
        </p:txBody>
      </p:sp>
      <p:sp>
        <p:nvSpPr>
          <p:cNvPr id="5" name="矩形 4"/>
          <p:cNvSpPr/>
          <p:nvPr/>
        </p:nvSpPr>
        <p:spPr>
          <a:xfrm>
            <a:off x="774700" y="1872040"/>
            <a:ext cx="5029200" cy="3577903"/>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下線部①「新しい雇用機会」というのは何ですか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大</a:t>
            </a:r>
            <a:r>
              <a:rPr lang="ja-JP" altLang="ja-JP" b="1" dirty="0">
                <a:latin typeface="KaiTi" panose="02010609060101010101" pitchFamily="49" charset="-122"/>
                <a:ea typeface="KaiTi" panose="02010609060101010101" pitchFamily="49" charset="-122"/>
              </a:rPr>
              <a:t>規模な都市づくりから一歩進んだ都市</a:t>
            </a:r>
            <a:r>
              <a:rPr lang="ja-JP" altLang="ja-JP" b="1" dirty="0" smtClean="0">
                <a:latin typeface="KaiTi" panose="02010609060101010101" pitchFamily="49" charset="-122"/>
                <a:ea typeface="KaiTi" panose="02010609060101010101" pitchFamily="49" charset="-122"/>
              </a:rPr>
              <a:t>構</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想</a:t>
            </a:r>
            <a:r>
              <a:rPr lang="ja-JP" altLang="ja-JP" b="1" dirty="0">
                <a:latin typeface="KaiTi" panose="02010609060101010101" pitchFamily="49" charset="-122"/>
                <a:ea typeface="KaiTi" panose="02010609060101010101" pitchFamily="49" charset="-122"/>
              </a:rPr>
              <a:t>を生み出すことで、新たな産業</a:t>
            </a:r>
            <a:r>
              <a:rPr lang="ja-JP" altLang="ja-JP" b="1" dirty="0" smtClean="0">
                <a:latin typeface="KaiTi" panose="02010609060101010101" pitchFamily="49" charset="-122"/>
                <a:ea typeface="KaiTi" panose="02010609060101010101" pitchFamily="49" charset="-122"/>
              </a:rPr>
              <a:t>やさまざま</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な</a:t>
            </a:r>
            <a:r>
              <a:rPr lang="ja-JP" altLang="ja-JP" b="1" dirty="0">
                <a:latin typeface="KaiTi" panose="02010609060101010101" pitchFamily="49" charset="-122"/>
                <a:ea typeface="KaiTi" panose="02010609060101010101" pitchFamily="49" charset="-122"/>
              </a:rPr>
              <a:t>分野で働く人々を生み出すことができる。</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新</a:t>
            </a:r>
            <a:r>
              <a:rPr lang="ja-JP" altLang="ja-JP" b="1" dirty="0">
                <a:latin typeface="KaiTi" panose="02010609060101010101" pitchFamily="49" charset="-122"/>
                <a:ea typeface="KaiTi" panose="02010609060101010101" pitchFamily="49" charset="-122"/>
              </a:rPr>
              <a:t>しい都市にはまだ誰も働</a:t>
            </a:r>
            <a:r>
              <a:rPr lang="ja-JP" altLang="ja-JP" b="1" dirty="0" smtClean="0">
                <a:latin typeface="KaiTi" panose="02010609060101010101" pitchFamily="49" charset="-122"/>
                <a:ea typeface="KaiTi" panose="02010609060101010101" pitchFamily="49" charset="-122"/>
              </a:rPr>
              <a:t>いていないため</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新</a:t>
            </a:r>
            <a:r>
              <a:rPr lang="ja-JP" altLang="ja-JP" b="1" dirty="0">
                <a:latin typeface="KaiTi" panose="02010609060101010101" pitchFamily="49" charset="-122"/>
                <a:ea typeface="KaiTi" panose="02010609060101010101" pitchFamily="49" charset="-122"/>
              </a:rPr>
              <a:t>たに人を雇用することができる。</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大</a:t>
            </a:r>
            <a:r>
              <a:rPr lang="ja-JP" altLang="ja-JP" b="1" dirty="0">
                <a:latin typeface="KaiTi" panose="02010609060101010101" pitchFamily="49" charset="-122"/>
                <a:ea typeface="KaiTi" panose="02010609060101010101" pitchFamily="49" charset="-122"/>
              </a:rPr>
              <a:t>規模な都市構想には新しい考えの人々</a:t>
            </a:r>
            <a:r>
              <a:rPr lang="ja-JP" altLang="ja-JP" b="1" dirty="0" smtClean="0">
                <a:latin typeface="KaiTi" panose="02010609060101010101" pitchFamily="49" charset="-122"/>
                <a:ea typeface="KaiTi" panose="02010609060101010101" pitchFamily="49" charset="-122"/>
              </a:rPr>
              <a:t>が</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重要</a:t>
            </a:r>
            <a:r>
              <a:rPr lang="ja-JP" altLang="ja-JP" b="1" dirty="0">
                <a:latin typeface="KaiTi" panose="02010609060101010101" pitchFamily="49" charset="-122"/>
                <a:ea typeface="KaiTi" panose="02010609060101010101" pitchFamily="49" charset="-122"/>
              </a:rPr>
              <a:t>であり、多くの優秀な人材を雇用</a:t>
            </a:r>
            <a:r>
              <a:rPr lang="ja-JP" altLang="ja-JP" b="1" dirty="0" smtClean="0">
                <a:latin typeface="KaiTi" panose="02010609060101010101" pitchFamily="49" charset="-122"/>
                <a:ea typeface="KaiTi" panose="02010609060101010101" pitchFamily="49" charset="-122"/>
              </a:rPr>
              <a:t>するこ</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とでより</a:t>
            </a:r>
            <a:r>
              <a:rPr lang="ja-JP" altLang="ja-JP" b="1" dirty="0">
                <a:latin typeface="KaiTi" panose="02010609060101010101" pitchFamily="49" charset="-122"/>
                <a:ea typeface="KaiTi" panose="02010609060101010101" pitchFamily="49" charset="-122"/>
              </a:rPr>
              <a:t>良い社会を作ることができる。</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大</a:t>
            </a:r>
            <a:r>
              <a:rPr lang="ja-JP" altLang="ja-JP" b="1" dirty="0">
                <a:latin typeface="KaiTi" panose="02010609060101010101" pitchFamily="49" charset="-122"/>
                <a:ea typeface="KaiTi" panose="02010609060101010101" pitchFamily="49" charset="-122"/>
              </a:rPr>
              <a:t>規模な都市を作るために作業員を新</a:t>
            </a:r>
            <a:r>
              <a:rPr lang="ja-JP" altLang="ja-JP" b="1" dirty="0" smtClean="0">
                <a:latin typeface="KaiTi" panose="02010609060101010101" pitchFamily="49" charset="-122"/>
                <a:ea typeface="KaiTi" panose="02010609060101010101" pitchFamily="49" charset="-122"/>
              </a:rPr>
              <a:t>たに</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募集</a:t>
            </a:r>
            <a:r>
              <a:rPr lang="ja-JP" altLang="ja-JP" b="1" dirty="0">
                <a:latin typeface="KaiTi" panose="02010609060101010101" pitchFamily="49" charset="-122"/>
                <a:ea typeface="KaiTi" panose="02010609060101010101" pitchFamily="49" charset="-122"/>
              </a:rPr>
              <a:t>ことができる。</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1210299" y="5718002"/>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8" name="矩形 7"/>
          <p:cNvSpPr/>
          <p:nvPr/>
        </p:nvSpPr>
        <p:spPr>
          <a:xfrm>
            <a:off x="5969000" y="5502558"/>
            <a:ext cx="5715000" cy="1169551"/>
          </a:xfrm>
          <a:prstGeom prst="rect">
            <a:avLst/>
          </a:prstGeom>
        </p:spPr>
        <p:txBody>
          <a:bodyPr wrap="square">
            <a:spAutoFit/>
          </a:bodyPr>
          <a:lstStyle/>
          <a:p>
            <a:r>
              <a:rPr lang="ja-JP" altLang="ja-JP" sz="1400" b="1" dirty="0"/>
              <a:t>筑波研究学園</a:t>
            </a:r>
            <a:r>
              <a:rPr lang="ja-JP" altLang="ja-JP" sz="1400" b="1" dirty="0" smtClean="0"/>
              <a:t>都市</a:t>
            </a:r>
            <a:r>
              <a:rPr lang="ja-JP" altLang="en-US" sz="1400" dirty="0" smtClean="0"/>
              <a:t>（つくばけんきゅうがくえんとし）</a:t>
            </a:r>
            <a:r>
              <a:rPr lang="zh-CN" altLang="en-US" sz="1400" dirty="0" smtClean="0"/>
              <a:t>：</a:t>
            </a:r>
            <a:r>
              <a:rPr lang="ja-JP" altLang="en-US" sz="1400" dirty="0" smtClean="0"/>
              <a:t>茨</a:t>
            </a:r>
            <a:r>
              <a:rPr lang="ja-JP" altLang="en-US" sz="1400" dirty="0"/>
              <a:t>城県南部、筑波山南麓の筑波台地に位置する</a:t>
            </a:r>
            <a:r>
              <a:rPr lang="ja-JP" altLang="en-US" sz="1400" dirty="0" smtClean="0"/>
              <a:t>、筑波大学など国立</a:t>
            </a:r>
            <a:r>
              <a:rPr lang="ja-JP" altLang="en-US" sz="1400" dirty="0"/>
              <a:t>の研究機関・大学を中心とする研究学園都市である </a:t>
            </a:r>
            <a:r>
              <a:rPr lang="ja-JP" altLang="en-US" sz="1400" dirty="0" smtClean="0"/>
              <a:t>。</a:t>
            </a:r>
            <a:r>
              <a:rPr lang="en-US" altLang="ja-JP" sz="1400" dirty="0" smtClean="0"/>
              <a:t>1960</a:t>
            </a:r>
            <a:r>
              <a:rPr lang="ja-JP" altLang="en-US" sz="1400" dirty="0"/>
              <a:t>年代以降に開発され、</a:t>
            </a:r>
            <a:r>
              <a:rPr lang="en-US" altLang="ja-JP" sz="1400" dirty="0"/>
              <a:t>2012</a:t>
            </a:r>
            <a:r>
              <a:rPr lang="ja-JP" altLang="en-US" sz="1400" dirty="0"/>
              <a:t>年時点で約</a:t>
            </a:r>
            <a:r>
              <a:rPr lang="en-US" altLang="ja-JP" sz="1400" dirty="0"/>
              <a:t>300</a:t>
            </a:r>
            <a:r>
              <a:rPr lang="ja-JP" altLang="en-US" sz="1400" dirty="0"/>
              <a:t>の研究機関・企業と</a:t>
            </a:r>
            <a:r>
              <a:rPr lang="en-US" altLang="ja-JP" sz="1400" dirty="0"/>
              <a:t>20,185</a:t>
            </a:r>
            <a:r>
              <a:rPr lang="ja-JP" altLang="en-US" sz="1400" dirty="0"/>
              <a:t>人 の研究者を擁し、このうち日本人の博士号取得者は</a:t>
            </a:r>
            <a:r>
              <a:rPr lang="en-US" altLang="ja-JP" sz="1400" dirty="0" smtClean="0"/>
              <a:t>7</a:t>
            </a:r>
            <a:r>
              <a:rPr lang="ja-JP" altLang="en-US" sz="1400" dirty="0" smtClean="0"/>
              <a:t>千人以上である</a:t>
            </a:r>
            <a:r>
              <a:rPr lang="ja-JP" altLang="en-US" sz="1400" dirty="0"/>
              <a:t>。</a:t>
            </a:r>
          </a:p>
        </p:txBody>
      </p:sp>
    </p:spTree>
    <p:extLst>
      <p:ext uri="{BB962C8B-B14F-4D97-AF65-F5344CB8AC3E}">
        <p14:creationId xmlns:p14="http://schemas.microsoft.com/office/powerpoint/2010/main" val="55635916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ニュータウン</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5" name="矩形 4"/>
          <p:cNvSpPr/>
          <p:nvPr/>
        </p:nvSpPr>
        <p:spPr>
          <a:xfrm>
            <a:off x="914400" y="1865382"/>
            <a:ext cx="7505700" cy="2554545"/>
          </a:xfrm>
          <a:prstGeom prst="rect">
            <a:avLst/>
          </a:prstGeom>
        </p:spPr>
        <p:txBody>
          <a:bodyPr wrap="square">
            <a:spAutoFit/>
          </a:bodyPr>
          <a:lstStyle/>
          <a:p>
            <a:pPr fontAlgn="base"/>
            <a:r>
              <a:rPr lang="ja-JP" altLang="en-US" sz="2000" b="1" dirty="0" smtClean="0">
                <a:latin typeface="KaiTi" panose="02010609060101010101" pitchFamily="49" charset="-122"/>
                <a:ea typeface="KaiTi" panose="02010609060101010101" pitchFamily="49" charset="-122"/>
              </a:rPr>
              <a:t>〇 日本</a:t>
            </a:r>
            <a:r>
              <a:rPr lang="ja-JP" altLang="en-US" sz="2000" b="1" dirty="0">
                <a:latin typeface="KaiTi" panose="02010609060101010101" pitchFamily="49" charset="-122"/>
                <a:ea typeface="KaiTi" panose="02010609060101010101" pitchFamily="49" charset="-122"/>
              </a:rPr>
              <a:t>におけるニュータウンの定義については、国土交通省がニュータウンの把握を目的に、以下の条件を満たす住宅地として開発された地域をニュータウンと定義している。</a:t>
            </a:r>
          </a:p>
          <a:p>
            <a:pPr fontAlgn="base"/>
            <a:r>
              <a:rPr lang="en-US" altLang="ja-JP" sz="2000" b="1" dirty="0" smtClean="0">
                <a:solidFill>
                  <a:srgbClr val="0070C0"/>
                </a:solidFill>
                <a:latin typeface="KaiTi" panose="02010609060101010101" pitchFamily="49" charset="-122"/>
                <a:ea typeface="KaiTi" panose="02010609060101010101" pitchFamily="49" charset="-122"/>
              </a:rPr>
              <a:t>1. 1955</a:t>
            </a:r>
            <a:r>
              <a:rPr lang="ja-JP" altLang="en-US" sz="2000" b="1" dirty="0">
                <a:solidFill>
                  <a:srgbClr val="0070C0"/>
                </a:solidFill>
                <a:latin typeface="KaiTi" panose="02010609060101010101" pitchFamily="49" charset="-122"/>
                <a:ea typeface="KaiTi" panose="02010609060101010101" pitchFamily="49" charset="-122"/>
              </a:rPr>
              <a:t>年度（昭和</a:t>
            </a:r>
            <a:r>
              <a:rPr lang="en-US" altLang="ja-JP" sz="2000" b="1" dirty="0">
                <a:solidFill>
                  <a:srgbClr val="0070C0"/>
                </a:solidFill>
                <a:latin typeface="KaiTi" panose="02010609060101010101" pitchFamily="49" charset="-122"/>
                <a:ea typeface="KaiTi" panose="02010609060101010101" pitchFamily="49" charset="-122"/>
              </a:rPr>
              <a:t>30</a:t>
            </a:r>
            <a:r>
              <a:rPr lang="ja-JP" altLang="en-US" sz="2000" b="1" dirty="0">
                <a:solidFill>
                  <a:srgbClr val="0070C0"/>
                </a:solidFill>
                <a:latin typeface="KaiTi" panose="02010609060101010101" pitchFamily="49" charset="-122"/>
                <a:ea typeface="KaiTi" panose="02010609060101010101" pitchFamily="49" charset="-122"/>
              </a:rPr>
              <a:t>年度）以降に着手された事業</a:t>
            </a:r>
          </a:p>
          <a:p>
            <a:pPr fontAlgn="base"/>
            <a:r>
              <a:rPr lang="en-US" altLang="ja-JP" sz="2000" b="1" dirty="0" smtClean="0">
                <a:solidFill>
                  <a:srgbClr val="0070C0"/>
                </a:solidFill>
                <a:latin typeface="KaiTi" panose="02010609060101010101" pitchFamily="49" charset="-122"/>
                <a:ea typeface="KaiTi" panose="02010609060101010101" pitchFamily="49" charset="-122"/>
              </a:rPr>
              <a:t>2. </a:t>
            </a:r>
            <a:r>
              <a:rPr lang="ja-JP" altLang="en-US" sz="2000" b="1" dirty="0" smtClean="0">
                <a:solidFill>
                  <a:srgbClr val="0070C0"/>
                </a:solidFill>
                <a:latin typeface="KaiTi" panose="02010609060101010101" pitchFamily="49" charset="-122"/>
                <a:ea typeface="KaiTi" panose="02010609060101010101" pitchFamily="49" charset="-122"/>
              </a:rPr>
              <a:t>計</a:t>
            </a:r>
            <a:r>
              <a:rPr lang="ja-JP" altLang="en-US" sz="2000" b="1" dirty="0">
                <a:solidFill>
                  <a:srgbClr val="0070C0"/>
                </a:solidFill>
                <a:latin typeface="KaiTi" panose="02010609060101010101" pitchFamily="49" charset="-122"/>
                <a:ea typeface="KaiTi" panose="02010609060101010101" pitchFamily="49" charset="-122"/>
              </a:rPr>
              <a:t>画戸数</a:t>
            </a:r>
            <a:r>
              <a:rPr lang="en-US" altLang="ja-JP" sz="2000" b="1" dirty="0">
                <a:solidFill>
                  <a:srgbClr val="0070C0"/>
                </a:solidFill>
                <a:latin typeface="KaiTi" panose="02010609060101010101" pitchFamily="49" charset="-122"/>
                <a:ea typeface="KaiTi" panose="02010609060101010101" pitchFamily="49" charset="-122"/>
              </a:rPr>
              <a:t>1,000</a:t>
            </a:r>
            <a:r>
              <a:rPr lang="ja-JP" altLang="en-US" sz="2000" b="1" dirty="0">
                <a:solidFill>
                  <a:srgbClr val="0070C0"/>
                </a:solidFill>
                <a:latin typeface="KaiTi" panose="02010609060101010101" pitchFamily="49" charset="-122"/>
                <a:ea typeface="KaiTi" panose="02010609060101010101" pitchFamily="49" charset="-122"/>
              </a:rPr>
              <a:t>戸以上又は計画人口</a:t>
            </a:r>
            <a:r>
              <a:rPr lang="en-US" altLang="ja-JP" sz="2000" b="1" dirty="0">
                <a:solidFill>
                  <a:srgbClr val="0070C0"/>
                </a:solidFill>
                <a:latin typeface="KaiTi" panose="02010609060101010101" pitchFamily="49" charset="-122"/>
                <a:ea typeface="KaiTi" panose="02010609060101010101" pitchFamily="49" charset="-122"/>
              </a:rPr>
              <a:t>3,000</a:t>
            </a:r>
            <a:r>
              <a:rPr lang="ja-JP" altLang="en-US" sz="2000" b="1" dirty="0">
                <a:solidFill>
                  <a:srgbClr val="0070C0"/>
                </a:solidFill>
                <a:latin typeface="KaiTi" panose="02010609060101010101" pitchFamily="49" charset="-122"/>
                <a:ea typeface="KaiTi" panose="02010609060101010101" pitchFamily="49" charset="-122"/>
              </a:rPr>
              <a:t>人以上の増加を計</a:t>
            </a:r>
            <a:r>
              <a:rPr lang="ja-JP" altLang="en-US" sz="2000" b="1" dirty="0" smtClean="0">
                <a:solidFill>
                  <a:srgbClr val="0070C0"/>
                </a:solidFill>
                <a:latin typeface="KaiTi" panose="02010609060101010101" pitchFamily="49" charset="-122"/>
                <a:ea typeface="KaiTi" panose="02010609060101010101" pitchFamily="49" charset="-122"/>
              </a:rPr>
              <a:t>画</a:t>
            </a:r>
            <a:endParaRPr lang="en-US" altLang="ja-JP" sz="2000" b="1" dirty="0" smtClean="0">
              <a:solidFill>
                <a:srgbClr val="0070C0"/>
              </a:solidFill>
              <a:latin typeface="KaiTi" panose="02010609060101010101" pitchFamily="49" charset="-122"/>
              <a:ea typeface="KaiTi" panose="02010609060101010101" pitchFamily="49" charset="-122"/>
            </a:endParaRPr>
          </a:p>
          <a:p>
            <a:pPr fontAlgn="base"/>
            <a:r>
              <a:rPr lang="en-US" altLang="ja-JP" sz="2000" b="1" dirty="0">
                <a:solidFill>
                  <a:srgbClr val="0070C0"/>
                </a:solidFill>
                <a:latin typeface="KaiTi" panose="02010609060101010101" pitchFamily="49" charset="-122"/>
                <a:ea typeface="KaiTi" panose="02010609060101010101" pitchFamily="49" charset="-122"/>
              </a:rPr>
              <a:t> </a:t>
            </a:r>
            <a:r>
              <a:rPr lang="en-US" altLang="ja-JP" sz="2000" b="1" dirty="0" smtClean="0">
                <a:solidFill>
                  <a:srgbClr val="0070C0"/>
                </a:solidFill>
                <a:latin typeface="KaiTi" panose="02010609060101010101" pitchFamily="49" charset="-122"/>
                <a:ea typeface="KaiTi" panose="02010609060101010101" pitchFamily="49" charset="-122"/>
              </a:rPr>
              <a:t> </a:t>
            </a:r>
            <a:r>
              <a:rPr lang="ja-JP" altLang="en-US" sz="2000" b="1" dirty="0" smtClean="0">
                <a:solidFill>
                  <a:srgbClr val="0070C0"/>
                </a:solidFill>
                <a:latin typeface="KaiTi" panose="02010609060101010101" pitchFamily="49" charset="-122"/>
                <a:ea typeface="KaiTi" panose="02010609060101010101" pitchFamily="49" charset="-122"/>
              </a:rPr>
              <a:t>した</a:t>
            </a:r>
            <a:r>
              <a:rPr lang="ja-JP" altLang="en-US" sz="2000" b="1" dirty="0">
                <a:solidFill>
                  <a:srgbClr val="0070C0"/>
                </a:solidFill>
                <a:latin typeface="KaiTi" panose="02010609060101010101" pitchFamily="49" charset="-122"/>
                <a:ea typeface="KaiTi" panose="02010609060101010101" pitchFamily="49" charset="-122"/>
              </a:rPr>
              <a:t>事業で、地区面積</a:t>
            </a:r>
            <a:r>
              <a:rPr lang="en-US" altLang="ja-JP" sz="2000" b="1" dirty="0">
                <a:solidFill>
                  <a:srgbClr val="0070C0"/>
                </a:solidFill>
                <a:latin typeface="KaiTi" panose="02010609060101010101" pitchFamily="49" charset="-122"/>
                <a:ea typeface="KaiTi" panose="02010609060101010101" pitchFamily="49" charset="-122"/>
              </a:rPr>
              <a:t>16ha</a:t>
            </a:r>
            <a:r>
              <a:rPr lang="ja-JP" altLang="en-US" sz="2000" b="1" dirty="0">
                <a:solidFill>
                  <a:srgbClr val="0070C0"/>
                </a:solidFill>
                <a:latin typeface="KaiTi" panose="02010609060101010101" pitchFamily="49" charset="-122"/>
                <a:ea typeface="KaiTi" panose="02010609060101010101" pitchFamily="49" charset="-122"/>
              </a:rPr>
              <a:t>以上のもの</a:t>
            </a:r>
          </a:p>
          <a:p>
            <a:pPr fontAlgn="base"/>
            <a:r>
              <a:rPr lang="en-US" altLang="ja-JP" sz="2000" b="1" dirty="0" smtClean="0">
                <a:solidFill>
                  <a:srgbClr val="0070C0"/>
                </a:solidFill>
                <a:latin typeface="KaiTi" panose="02010609060101010101" pitchFamily="49" charset="-122"/>
                <a:ea typeface="KaiTi" panose="02010609060101010101" pitchFamily="49" charset="-122"/>
              </a:rPr>
              <a:t>3. </a:t>
            </a:r>
            <a:r>
              <a:rPr lang="ja-JP" altLang="en-US" sz="2000" b="1" dirty="0" smtClean="0">
                <a:solidFill>
                  <a:srgbClr val="0070C0"/>
                </a:solidFill>
                <a:latin typeface="KaiTi" panose="02010609060101010101" pitchFamily="49" charset="-122"/>
                <a:ea typeface="KaiTi" panose="02010609060101010101" pitchFamily="49" charset="-122"/>
              </a:rPr>
              <a:t>郊外</a:t>
            </a:r>
            <a:r>
              <a:rPr lang="ja-JP" altLang="en-US" sz="2000" b="1" dirty="0">
                <a:solidFill>
                  <a:srgbClr val="0070C0"/>
                </a:solidFill>
                <a:latin typeface="KaiTi" panose="02010609060101010101" pitchFamily="49" charset="-122"/>
                <a:ea typeface="KaiTi" panose="02010609060101010101" pitchFamily="49" charset="-122"/>
              </a:rPr>
              <a:t>での開発事業（事業開始時に人口集中地区（</a:t>
            </a:r>
            <a:r>
              <a:rPr lang="en-US" altLang="ja-JP" sz="2000" b="1" dirty="0">
                <a:solidFill>
                  <a:srgbClr val="0070C0"/>
                </a:solidFill>
                <a:latin typeface="KaiTi" panose="02010609060101010101" pitchFamily="49" charset="-122"/>
                <a:ea typeface="KaiTi" panose="02010609060101010101" pitchFamily="49" charset="-122"/>
              </a:rPr>
              <a:t>DID</a:t>
            </a:r>
            <a:r>
              <a:rPr lang="ja-JP" altLang="en-US" sz="2000" b="1" dirty="0">
                <a:solidFill>
                  <a:srgbClr val="0070C0"/>
                </a:solidFill>
                <a:latin typeface="KaiTi" panose="02010609060101010101" pitchFamily="49" charset="-122"/>
                <a:ea typeface="KaiTi" panose="02010609060101010101" pitchFamily="49" charset="-122"/>
              </a:rPr>
              <a:t>）外</a:t>
            </a:r>
            <a:r>
              <a:rPr lang="ja-JP" altLang="en-US" sz="2000" b="1" dirty="0" smtClean="0">
                <a:solidFill>
                  <a:srgbClr val="0070C0"/>
                </a:solidFill>
                <a:latin typeface="KaiTi" panose="02010609060101010101" pitchFamily="49" charset="-122"/>
                <a:ea typeface="KaiTi" panose="02010609060101010101" pitchFamily="49" charset="-122"/>
              </a:rPr>
              <a:t>で</a:t>
            </a:r>
            <a:endParaRPr lang="en-US" altLang="ja-JP" sz="2000" b="1" dirty="0" smtClean="0">
              <a:solidFill>
                <a:srgbClr val="0070C0"/>
              </a:solidFill>
              <a:latin typeface="KaiTi" panose="02010609060101010101" pitchFamily="49" charset="-122"/>
              <a:ea typeface="KaiTi" panose="02010609060101010101" pitchFamily="49" charset="-122"/>
            </a:endParaRPr>
          </a:p>
          <a:p>
            <a:pPr fontAlgn="base"/>
            <a:r>
              <a:rPr lang="en-US" altLang="ja-JP" sz="2000" b="1" dirty="0">
                <a:solidFill>
                  <a:srgbClr val="0070C0"/>
                </a:solidFill>
                <a:latin typeface="KaiTi" panose="02010609060101010101" pitchFamily="49" charset="-122"/>
                <a:ea typeface="KaiTi" panose="02010609060101010101" pitchFamily="49" charset="-122"/>
              </a:rPr>
              <a:t> </a:t>
            </a:r>
            <a:r>
              <a:rPr lang="en-US" altLang="ja-JP" sz="2000" b="1" dirty="0" smtClean="0">
                <a:solidFill>
                  <a:srgbClr val="0070C0"/>
                </a:solidFill>
                <a:latin typeface="KaiTi" panose="02010609060101010101" pitchFamily="49" charset="-122"/>
                <a:ea typeface="KaiTi" panose="02010609060101010101" pitchFamily="49" charset="-122"/>
              </a:rPr>
              <a:t> </a:t>
            </a:r>
            <a:r>
              <a:rPr lang="ja-JP" altLang="en-US" sz="2000" b="1" dirty="0" smtClean="0">
                <a:solidFill>
                  <a:srgbClr val="0070C0"/>
                </a:solidFill>
                <a:latin typeface="KaiTi" panose="02010609060101010101" pitchFamily="49" charset="-122"/>
                <a:ea typeface="KaiTi" panose="02010609060101010101" pitchFamily="49" charset="-122"/>
              </a:rPr>
              <a:t>あった</a:t>
            </a:r>
            <a:r>
              <a:rPr lang="ja-JP" altLang="en-US" sz="2000" b="1" dirty="0">
                <a:solidFill>
                  <a:srgbClr val="0070C0"/>
                </a:solidFill>
                <a:latin typeface="KaiTi" panose="02010609060101010101" pitchFamily="49" charset="-122"/>
                <a:ea typeface="KaiTi" panose="02010609060101010101" pitchFamily="49" charset="-122"/>
              </a:rPr>
              <a:t>事業）</a:t>
            </a:r>
          </a:p>
        </p:txBody>
      </p:sp>
      <p:pic>
        <p:nvPicPr>
          <p:cNvPr id="12292"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1701" y="3583244"/>
            <a:ext cx="3441700" cy="26551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914400" y="4419927"/>
            <a:ext cx="7505701" cy="707886"/>
          </a:xfrm>
          <a:prstGeom prst="rect">
            <a:avLst/>
          </a:prstGeom>
        </p:spPr>
        <p:txBody>
          <a:bodyPr wrap="square">
            <a:spAutoFit/>
          </a:bodyPr>
          <a:lstStyle/>
          <a:p>
            <a:r>
              <a:rPr lang="ja-JP" altLang="en-US" sz="2000" b="1" dirty="0" smtClean="0">
                <a:latin typeface="KaiTi" panose="02010609060101010101" pitchFamily="49" charset="-122"/>
                <a:ea typeface="KaiTi" panose="02010609060101010101" pitchFamily="49" charset="-122"/>
              </a:rPr>
              <a:t>〇 老朽化したニュ</a:t>
            </a:r>
            <a:r>
              <a:rPr lang="ja-JP" altLang="en-US" sz="2000" b="1" dirty="0">
                <a:latin typeface="KaiTi" panose="02010609060101010101" pitchFamily="49" charset="-122"/>
                <a:ea typeface="KaiTi" panose="02010609060101010101" pitchFamily="49" charset="-122"/>
              </a:rPr>
              <a:t>ータウン地区全体として不動産価値の低下</a:t>
            </a:r>
            <a:r>
              <a:rPr lang="ja-JP" altLang="en-US" sz="2000" b="1" dirty="0" smtClean="0">
                <a:latin typeface="KaiTi" panose="02010609060101010101" pitchFamily="49" charset="-122"/>
                <a:ea typeface="KaiTi" panose="02010609060101010101" pitchFamily="49" charset="-122"/>
              </a:rPr>
              <a:t>を</a:t>
            </a:r>
            <a:endParaRPr lang="en-US" altLang="ja-JP" sz="2000" b="1" dirty="0" smtClean="0">
              <a:latin typeface="KaiTi" panose="02010609060101010101" pitchFamily="49" charset="-122"/>
              <a:ea typeface="KaiTi" panose="02010609060101010101" pitchFamily="49" charset="-122"/>
            </a:endParaRPr>
          </a:p>
          <a:p>
            <a:r>
              <a:rPr lang="en-US" altLang="ja-JP" sz="2000" b="1" dirty="0">
                <a:latin typeface="KaiTi" panose="02010609060101010101" pitchFamily="49" charset="-122"/>
                <a:ea typeface="KaiTi" panose="02010609060101010101" pitchFamily="49" charset="-122"/>
              </a:rPr>
              <a:t> </a:t>
            </a:r>
            <a:r>
              <a:rPr lang="ja-JP" altLang="en-US" sz="2000" b="1" dirty="0" smtClean="0">
                <a:latin typeface="KaiTi" panose="02010609060101010101" pitchFamily="49" charset="-122"/>
                <a:ea typeface="KaiTi" panose="02010609060101010101" pitchFamily="49" charset="-122"/>
              </a:rPr>
              <a:t>防</a:t>
            </a:r>
            <a:r>
              <a:rPr lang="ja-JP" altLang="en-US" sz="2000" b="1" dirty="0">
                <a:latin typeface="KaiTi" panose="02010609060101010101" pitchFamily="49" charset="-122"/>
                <a:ea typeface="KaiTi" panose="02010609060101010101" pitchFamily="49" charset="-122"/>
              </a:rPr>
              <a:t>ぎ、その利用価値を高めていくため</a:t>
            </a:r>
            <a:r>
              <a:rPr lang="ja-JP" altLang="en-US" sz="2000" b="1" dirty="0" smtClean="0">
                <a:latin typeface="KaiTi" panose="02010609060101010101" pitchFamily="49" charset="-122"/>
                <a:ea typeface="KaiTi" panose="02010609060101010101" pitchFamily="49" charset="-122"/>
              </a:rPr>
              <a:t>、どうすればいいですか。</a:t>
            </a:r>
            <a:endParaRPr lang="ja-JP" altLang="en-US" sz="2000" b="1" dirty="0">
              <a:latin typeface="KaiTi" panose="02010609060101010101" pitchFamily="49" charset="-122"/>
              <a:ea typeface="KaiTi" panose="02010609060101010101" pitchFamily="49" charset="-122"/>
            </a:endParaRPr>
          </a:p>
        </p:txBody>
      </p:sp>
      <p:sp>
        <p:nvSpPr>
          <p:cNvPr id="11" name="矩形 10"/>
          <p:cNvSpPr/>
          <p:nvPr/>
        </p:nvSpPr>
        <p:spPr>
          <a:xfrm>
            <a:off x="914400" y="5222757"/>
            <a:ext cx="7721600" cy="1015663"/>
          </a:xfrm>
          <a:prstGeom prst="rect">
            <a:avLst/>
          </a:prstGeom>
        </p:spPr>
        <p:txBody>
          <a:bodyPr wrap="square">
            <a:spAutoFit/>
          </a:bodyPr>
          <a:lstStyle/>
          <a:p>
            <a:r>
              <a:rPr lang="ja-JP" altLang="en-US" sz="2000" b="1" dirty="0" smtClean="0">
                <a:latin typeface="KaiTi" panose="02010609060101010101" pitchFamily="49" charset="-122"/>
                <a:ea typeface="KaiTi" panose="02010609060101010101" pitchFamily="49" charset="-122"/>
              </a:rPr>
              <a:t>〇 </a:t>
            </a:r>
            <a:r>
              <a:rPr lang="ja-JP" altLang="ja-JP" sz="2000" b="1" dirty="0" smtClean="0">
                <a:latin typeface="KaiTi" panose="02010609060101010101" pitchFamily="49" charset="-122"/>
                <a:ea typeface="KaiTi" panose="02010609060101010101" pitchFamily="49" charset="-122"/>
              </a:rPr>
              <a:t>みなさんが、新しく町を作るとしたらどんな町をつくりたい</a:t>
            </a:r>
            <a:endParaRPr lang="en-US" altLang="ja-JP" sz="2000" b="1" dirty="0" smtClean="0">
              <a:latin typeface="KaiTi" panose="02010609060101010101" pitchFamily="49" charset="-122"/>
              <a:ea typeface="KaiTi" panose="02010609060101010101" pitchFamily="49" charset="-122"/>
            </a:endParaRPr>
          </a:p>
          <a:p>
            <a:r>
              <a:rPr lang="en-US" altLang="ja-JP"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と思いますか。できるだけ具体的に計画を立ててみましょう。</a:t>
            </a:r>
            <a:r>
              <a:rPr lang="en-US" altLang="ja-JP" sz="2000" b="1" dirty="0" smtClean="0">
                <a:latin typeface="KaiTi" panose="02010609060101010101" pitchFamily="49" charset="-122"/>
                <a:ea typeface="KaiTi" panose="02010609060101010101" pitchFamily="49" charset="-122"/>
              </a:rPr>
              <a:t> </a:t>
            </a:r>
          </a:p>
          <a:p>
            <a:r>
              <a:rPr lang="en-US" altLang="ja-JP"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また、</a:t>
            </a:r>
            <a:r>
              <a:rPr lang="ja-JP" altLang="en-US" sz="2000" b="1" dirty="0" smtClean="0">
                <a:latin typeface="KaiTi" panose="02010609060101010101" pitchFamily="49" charset="-122"/>
                <a:ea typeface="KaiTi" panose="02010609060101010101" pitchFamily="49" charset="-122"/>
              </a:rPr>
              <a:t>あなた</a:t>
            </a:r>
            <a:r>
              <a:rPr lang="ja-JP" altLang="ja-JP" sz="2000" b="1" dirty="0" smtClean="0">
                <a:latin typeface="KaiTi" panose="02010609060101010101" pitchFamily="49" charset="-122"/>
                <a:ea typeface="KaiTi" panose="02010609060101010101" pitchFamily="49" charset="-122"/>
              </a:rPr>
              <a:t>の生活する町になくてはならないものは</a:t>
            </a:r>
            <a:r>
              <a:rPr lang="ja-JP" altLang="en-US" sz="2000" b="1" dirty="0">
                <a:latin typeface="KaiTi" panose="02010609060101010101" pitchFamily="49" charset="-122"/>
                <a:ea typeface="KaiTi" panose="02010609060101010101" pitchFamily="49" charset="-122"/>
              </a:rPr>
              <a:t>何</a:t>
            </a:r>
            <a:r>
              <a:rPr lang="ja-JP" altLang="ja-JP" sz="2000" b="1" dirty="0" smtClean="0">
                <a:latin typeface="KaiTi" panose="02010609060101010101" pitchFamily="49" charset="-122"/>
                <a:ea typeface="KaiTi" panose="02010609060101010101" pitchFamily="49" charset="-122"/>
              </a:rPr>
              <a:t>ですか。</a:t>
            </a:r>
            <a:endParaRPr lang="ja-JP" altLang="ja-JP" sz="2000" b="1" dirty="0">
              <a:latin typeface="KaiTi" panose="02010609060101010101" pitchFamily="49" charset="-122"/>
              <a:ea typeface="KaiTi" panose="02010609060101010101" pitchFamily="49" charset="-122"/>
            </a:endParaRPr>
          </a:p>
        </p:txBody>
      </p:sp>
      <p:pic>
        <p:nvPicPr>
          <p:cNvPr id="1229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636000" y="1279376"/>
            <a:ext cx="2960687" cy="199007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1560978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ニュータウン</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977329"/>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ja-JP" altLang="en-US" sz="2400" b="1" dirty="0" smtClean="0">
                <a:solidFill>
                  <a:srgbClr val="FF0000"/>
                </a:solidFill>
                <a:latin typeface="BIZ UDPゴシック" panose="020B0400000000000000" pitchFamily="50" charset="-128"/>
                <a:ea typeface="BIZ UDPゴシック" panose="020B0400000000000000" pitchFamily="50" charset="-128"/>
              </a:rPr>
              <a:t>思想政治</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3" y="1262285"/>
            <a:ext cx="7123439" cy="2800767"/>
          </a:xfrm>
          <a:prstGeom prst="rect">
            <a:avLst/>
          </a:prstGeom>
        </p:spPr>
        <p:txBody>
          <a:bodyPr wrap="square">
            <a:spAutoFit/>
          </a:bodyPr>
          <a:lstStyle/>
          <a:p>
            <a:pPr algn="ctr"/>
            <a:r>
              <a:rPr lang="zh-CN" altLang="en-US" sz="2400" b="1" dirty="0">
                <a:latin typeface="KaiTi" panose="02010609060101010101" pitchFamily="49" charset="-122"/>
                <a:ea typeface="KaiTi" panose="02010609060101010101" pitchFamily="49" charset="-122"/>
              </a:rPr>
              <a:t>习近平谈城市建设与发展</a:t>
            </a:r>
          </a:p>
          <a:p>
            <a:pPr algn="ctr"/>
            <a:r>
              <a:rPr lang="zh-CN" altLang="en-US" b="1" dirty="0">
                <a:latin typeface="KaiTi" panose="02010609060101010101" pitchFamily="49" charset="-122"/>
                <a:ea typeface="KaiTi" panose="02010609060101010101" pitchFamily="49" charset="-122"/>
              </a:rPr>
              <a:t>来源：党建网微平台</a:t>
            </a:r>
            <a:r>
              <a:rPr lang="en-US" altLang="zh-CN" b="1" dirty="0">
                <a:latin typeface="KaiTi" panose="02010609060101010101" pitchFamily="49" charset="-122"/>
                <a:ea typeface="KaiTi" panose="02010609060101010101" pitchFamily="49" charset="-122"/>
              </a:rPr>
              <a:t>2021</a:t>
            </a:r>
            <a:r>
              <a:rPr lang="zh-CN" altLang="en-US" b="1" dirty="0">
                <a:latin typeface="KaiTi" panose="02010609060101010101" pitchFamily="49" charset="-122"/>
                <a:ea typeface="KaiTi" panose="02010609060101010101" pitchFamily="49" charset="-122"/>
              </a:rPr>
              <a:t>年</a:t>
            </a:r>
            <a:r>
              <a:rPr lang="en-US" altLang="zh-CN" b="1" dirty="0">
                <a:latin typeface="KaiTi" panose="02010609060101010101" pitchFamily="49" charset="-122"/>
                <a:ea typeface="KaiTi" panose="02010609060101010101" pitchFamily="49" charset="-122"/>
              </a:rPr>
              <a:t>05</a:t>
            </a:r>
            <a:r>
              <a:rPr lang="zh-CN" altLang="en-US" b="1" dirty="0">
                <a:latin typeface="KaiTi" panose="02010609060101010101" pitchFamily="49" charset="-122"/>
                <a:ea typeface="KaiTi" panose="02010609060101010101" pitchFamily="49" charset="-122"/>
              </a:rPr>
              <a:t>月</a:t>
            </a:r>
            <a:r>
              <a:rPr lang="en-US" altLang="zh-CN" b="1" dirty="0">
                <a:latin typeface="KaiTi" panose="02010609060101010101" pitchFamily="49" charset="-122"/>
                <a:ea typeface="KaiTi" panose="02010609060101010101" pitchFamily="49" charset="-122"/>
              </a:rPr>
              <a:t>08</a:t>
            </a:r>
            <a:r>
              <a:rPr lang="zh-CN" altLang="en-US" b="1" dirty="0" smtClean="0">
                <a:latin typeface="KaiTi" panose="02010609060101010101" pitchFamily="49" charset="-122"/>
                <a:ea typeface="KaiTi" panose="02010609060101010101" pitchFamily="49" charset="-122"/>
              </a:rPr>
              <a:t>日</a:t>
            </a:r>
            <a:endParaRPr lang="en-US" altLang="zh-CN" b="1" dirty="0" smtClean="0">
              <a:latin typeface="KaiTi" panose="02010609060101010101" pitchFamily="49" charset="-122"/>
              <a:ea typeface="KaiTi" panose="02010609060101010101" pitchFamily="49" charset="-122"/>
            </a:endParaRPr>
          </a:p>
          <a:p>
            <a:pPr algn="ctr"/>
            <a:endParaRPr lang="zh-CN" altLang="en-US" sz="800" b="1" dirty="0">
              <a:latin typeface="KaiTi" panose="02010609060101010101" pitchFamily="49" charset="-122"/>
              <a:ea typeface="KaiTi" panose="02010609060101010101" pitchFamily="49" charset="-122"/>
            </a:endParaRPr>
          </a:p>
          <a:p>
            <a:r>
              <a:rPr lang="en-US" altLang="zh-CN" b="1" dirty="0" smtClean="0">
                <a:latin typeface="KaiTi" panose="02010609060101010101" pitchFamily="49" charset="-122"/>
                <a:ea typeface="KaiTi" panose="02010609060101010101" pitchFamily="49" charset="-122"/>
              </a:rPr>
              <a:t>    2021</a:t>
            </a:r>
            <a:r>
              <a:rPr lang="zh-CN" altLang="en-US" b="1" dirty="0">
                <a:latin typeface="KaiTi" panose="02010609060101010101" pitchFamily="49" charset="-122"/>
                <a:ea typeface="KaiTi" panose="02010609060101010101" pitchFamily="49" charset="-122"/>
              </a:rPr>
              <a:t>年</a:t>
            </a:r>
            <a:r>
              <a:rPr lang="en-US" altLang="zh-CN" b="1" dirty="0">
                <a:latin typeface="KaiTi" panose="02010609060101010101" pitchFamily="49" charset="-122"/>
                <a:ea typeface="KaiTi" panose="02010609060101010101" pitchFamily="49" charset="-122"/>
              </a:rPr>
              <a:t>4</a:t>
            </a:r>
            <a:r>
              <a:rPr lang="zh-CN" altLang="en-US" b="1" dirty="0">
                <a:latin typeface="KaiTi" panose="02010609060101010101" pitchFamily="49" charset="-122"/>
                <a:ea typeface="KaiTi" panose="02010609060101010101" pitchFamily="49" charset="-122"/>
              </a:rPr>
              <a:t>月</a:t>
            </a:r>
            <a:r>
              <a:rPr lang="en-US" altLang="zh-CN" b="1" dirty="0">
                <a:latin typeface="KaiTi" panose="02010609060101010101" pitchFamily="49" charset="-122"/>
                <a:ea typeface="KaiTi" panose="02010609060101010101" pitchFamily="49" charset="-122"/>
              </a:rPr>
              <a:t>26</a:t>
            </a:r>
            <a:r>
              <a:rPr lang="zh-CN" altLang="en-US" b="1" dirty="0">
                <a:latin typeface="KaiTi" panose="02010609060101010101" pitchFamily="49" charset="-122"/>
                <a:ea typeface="KaiTi" panose="02010609060101010101" pitchFamily="49" charset="-122"/>
              </a:rPr>
              <a:t>日，习近平总书记来到桂林市象鼻山公园考察调研，并同游客亲切交谈。他指出，桂林是一座山水甲天下的旅游名城。这是大自然赐予中华民族的一块宝地，一定要呵护好。要坚持以人民为中心，以文塑旅、以旅彰文，提升格调品位，努力创造宜业、宜居、宜乐、宜游的良好环境，打造世界级旅游城市。党的十八大以来，习近平总书记一直高度重视我国城市建设与发展，多次发表重要讲话。今天，党建网微平台与您一起回顾习近平总书记部分相关重要论述</a:t>
            </a:r>
            <a:r>
              <a:rPr lang="zh-CN" altLang="en-US" b="1" dirty="0" smtClean="0">
                <a:latin typeface="KaiTi" panose="02010609060101010101" pitchFamily="49" charset="-122"/>
                <a:ea typeface="KaiTi" panose="02010609060101010101" pitchFamily="49" charset="-122"/>
              </a:rPr>
              <a:t>。</a:t>
            </a:r>
            <a:endParaRPr lang="en-US" altLang="zh-CN" b="1" dirty="0" smtClean="0">
              <a:latin typeface="KaiTi" panose="02010609060101010101" pitchFamily="49" charset="-122"/>
              <a:ea typeface="KaiTi" panose="02010609060101010101" pitchFamily="49" charset="-122"/>
            </a:endParaRPr>
          </a:p>
        </p:txBody>
      </p:sp>
      <p:sp>
        <p:nvSpPr>
          <p:cNvPr id="5" name="矩形 4"/>
          <p:cNvSpPr/>
          <p:nvPr/>
        </p:nvSpPr>
        <p:spPr>
          <a:xfrm>
            <a:off x="7217612" y="5915739"/>
            <a:ext cx="4533901" cy="307777"/>
          </a:xfrm>
          <a:prstGeom prst="rect">
            <a:avLst/>
          </a:prstGeom>
        </p:spPr>
        <p:txBody>
          <a:bodyPr wrap="square">
            <a:spAutoFit/>
          </a:bodyPr>
          <a:lstStyle/>
          <a:p>
            <a:r>
              <a:rPr lang="zh-CN" altLang="en-US" sz="1400" dirty="0"/>
              <a:t>发稿时间：</a:t>
            </a:r>
            <a:r>
              <a:rPr lang="en-US" altLang="zh-CN" sz="1400" dirty="0"/>
              <a:t>2019-08-28 09:55:00 </a:t>
            </a:r>
            <a:r>
              <a:rPr lang="zh-CN" altLang="en-US" sz="1400" dirty="0"/>
              <a:t>来源：</a:t>
            </a:r>
            <a:r>
              <a:rPr lang="zh-CN" altLang="en-US" sz="1400" dirty="0">
                <a:hlinkClick r:id="rId4"/>
              </a:rPr>
              <a:t> 央视新闻客户端</a:t>
            </a:r>
            <a:endParaRPr lang="ja-JP" altLang="en-US" sz="1400" dirty="0"/>
          </a:p>
        </p:txBody>
      </p:sp>
      <p:pic>
        <p:nvPicPr>
          <p:cNvPr id="1331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24632" y="4095621"/>
            <a:ext cx="5575300" cy="2415290"/>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27895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0"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一番好きな場所</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1532732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一番好きな場所</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3807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75963" y="1607500"/>
            <a:ext cx="10044437" cy="2246769"/>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吉本ばななは、</a:t>
            </a:r>
            <a:r>
              <a:rPr lang="ja-JP" altLang="en-US" sz="2000" b="1" dirty="0" smtClean="0">
                <a:latin typeface="KaiTi" panose="02010609060101010101" pitchFamily="49" charset="-122"/>
                <a:ea typeface="KaiTi" panose="02010609060101010101" pitchFamily="49" charset="-122"/>
              </a:rPr>
              <a:t>日本大学の卒</a:t>
            </a:r>
            <a:r>
              <a:rPr lang="ja-JP" altLang="en-US" sz="2000" b="1" dirty="0">
                <a:latin typeface="KaiTi" panose="02010609060101010101" pitchFamily="49" charset="-122"/>
                <a:ea typeface="KaiTi" panose="02010609060101010101" pitchFamily="49" charset="-122"/>
              </a:rPr>
              <a:t>業制作の</a:t>
            </a:r>
            <a:r>
              <a:rPr lang="en-US" altLang="ja-JP" sz="2000" b="1" dirty="0" smtClean="0">
                <a:latin typeface="KaiTi" panose="02010609060101010101" pitchFamily="49" charset="-122"/>
                <a:ea typeface="KaiTi" panose="02010609060101010101" pitchFamily="49" charset="-122"/>
              </a:rPr>
              <a:t>『</a:t>
            </a:r>
            <a:r>
              <a:rPr lang="ja-JP" altLang="en-US" sz="2000" b="1" dirty="0" smtClean="0">
                <a:latin typeface="KaiTi" panose="02010609060101010101" pitchFamily="49" charset="-122"/>
                <a:ea typeface="KaiTi" panose="02010609060101010101" pitchFamily="49" charset="-122"/>
              </a:rPr>
              <a:t>ムーンライト・シャドウ</a:t>
            </a:r>
            <a:r>
              <a:rPr lang="en-US" altLang="ja-JP"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で日大芸術学部長賞を受賞</a:t>
            </a:r>
            <a:r>
              <a:rPr lang="ja-JP" altLang="en-US" sz="2000" b="1" dirty="0" smtClean="0">
                <a:latin typeface="KaiTi" panose="02010609060101010101" pitchFamily="49" charset="-122"/>
                <a:ea typeface="KaiTi" panose="02010609060101010101" pitchFamily="49" charset="-122"/>
              </a:rPr>
              <a:t>しました。</a:t>
            </a:r>
            <a:r>
              <a:rPr lang="en-US" altLang="ja-JP"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キッチン</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は、</a:t>
            </a:r>
            <a:r>
              <a:rPr lang="en-US" altLang="ja-JP" sz="2000" b="1" dirty="0">
                <a:latin typeface="KaiTi" panose="02010609060101010101" pitchFamily="49" charset="-122"/>
                <a:ea typeface="KaiTi" panose="02010609060101010101" pitchFamily="49" charset="-122"/>
              </a:rPr>
              <a:t>1987</a:t>
            </a:r>
            <a:r>
              <a:rPr lang="ja-JP" altLang="en-US" sz="2000" b="1" dirty="0">
                <a:latin typeface="KaiTi" panose="02010609060101010101" pitchFamily="49" charset="-122"/>
                <a:ea typeface="KaiTi" panose="02010609060101010101" pitchFamily="49" charset="-122"/>
              </a:rPr>
              <a:t>年に文芸雑誌</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海燕（かいえん）</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a:t>
            </a:r>
            <a:r>
              <a:rPr lang="en-US" altLang="ja-JP" sz="2000" b="1" dirty="0">
                <a:latin typeface="KaiTi" panose="02010609060101010101" pitchFamily="49" charset="-122"/>
                <a:ea typeface="KaiTi" panose="02010609060101010101" pitchFamily="49" charset="-122"/>
              </a:rPr>
              <a:t>11</a:t>
            </a:r>
            <a:r>
              <a:rPr lang="ja-JP" altLang="en-US" sz="2000" b="1" dirty="0">
                <a:latin typeface="KaiTi" panose="02010609060101010101" pitchFamily="49" charset="-122"/>
                <a:ea typeface="KaiTi" panose="02010609060101010101" pitchFamily="49" charset="-122"/>
              </a:rPr>
              <a:t>月号）で発表された吉本ばななの短編小説</a:t>
            </a:r>
            <a:r>
              <a:rPr lang="ja-JP" altLang="en-US" sz="2000" b="1" dirty="0" smtClean="0">
                <a:latin typeface="KaiTi" panose="02010609060101010101" pitchFamily="49" charset="-122"/>
                <a:ea typeface="KaiTi" panose="02010609060101010101" pitchFamily="49" charset="-122"/>
              </a:rPr>
              <a:t>で、第</a:t>
            </a:r>
            <a:r>
              <a:rPr lang="en-US" altLang="ja-JP" sz="2000" b="1" dirty="0" smtClean="0">
                <a:latin typeface="KaiTi" panose="02010609060101010101" pitchFamily="49" charset="-122"/>
                <a:ea typeface="KaiTi" panose="02010609060101010101" pitchFamily="49" charset="-122"/>
              </a:rPr>
              <a:t>6</a:t>
            </a:r>
            <a:r>
              <a:rPr lang="ja-JP" altLang="en-US" sz="2000" b="1" dirty="0">
                <a:latin typeface="KaiTi" panose="02010609060101010101" pitchFamily="49" charset="-122"/>
                <a:ea typeface="KaiTi" panose="02010609060101010101" pitchFamily="49" charset="-122"/>
              </a:rPr>
              <a:t>回海燕新人文学賞を受賞しました。 </a:t>
            </a:r>
            <a:endParaRPr lang="en-US" altLang="ja-JP" sz="2000" b="1" dirty="0" smtClean="0">
              <a:latin typeface="KaiTi" panose="02010609060101010101" pitchFamily="49" charset="-122"/>
              <a:ea typeface="KaiTi" panose="02010609060101010101" pitchFamily="49" charset="-122"/>
            </a:endParaRPr>
          </a:p>
          <a:p>
            <a:r>
              <a:rPr lang="en-US" altLang="ja-JP"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キッチン</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は</a:t>
            </a:r>
            <a:r>
              <a:rPr lang="ja-JP" altLang="en-US"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私がこの世でいちばん好きな場所は台所だと思う</a:t>
            </a:r>
            <a:r>
              <a:rPr lang="ja-JP" altLang="en-US" sz="2000" b="1" dirty="0" smtClean="0">
                <a:latin typeface="KaiTi" panose="02010609060101010101" pitchFamily="49" charset="-122"/>
                <a:ea typeface="KaiTi" panose="02010609060101010101" pitchFamily="49" charset="-122"/>
              </a:rPr>
              <a:t>。」の一文からはじまります。</a:t>
            </a:r>
            <a:r>
              <a:rPr lang="ja-JP" altLang="en-US" sz="2000" b="1" dirty="0">
                <a:latin typeface="KaiTi" panose="02010609060101010101" pitchFamily="49" charset="-122"/>
                <a:ea typeface="KaiTi" panose="02010609060101010101" pitchFamily="49" charset="-122"/>
              </a:rPr>
              <a:t>祖母を無くして天涯孤独となった主人公が、知人の家での奇妙な生活を通して死を乗り越える様子が描かれています</a:t>
            </a:r>
            <a:r>
              <a:rPr lang="ja-JP" altLang="en-US" sz="2000" b="1" dirty="0" smtClean="0">
                <a:latin typeface="KaiTi" panose="02010609060101010101" pitchFamily="49" charset="-122"/>
                <a:ea typeface="KaiTi" panose="02010609060101010101" pitchFamily="49" charset="-122"/>
              </a:rPr>
              <a:t>。</a:t>
            </a:r>
            <a:r>
              <a:rPr lang="en-US" altLang="ja-JP" sz="2000" b="1" dirty="0">
                <a:latin typeface="KaiTi" panose="02010609060101010101" pitchFamily="49" charset="-122"/>
                <a:ea typeface="KaiTi" panose="02010609060101010101" pitchFamily="49" charset="-122"/>
              </a:rPr>
              <a:t>1989</a:t>
            </a:r>
            <a:r>
              <a:rPr lang="ja-JP" altLang="en-US" sz="2000" b="1" dirty="0">
                <a:latin typeface="KaiTi" panose="02010609060101010101" pitchFamily="49" charset="-122"/>
                <a:ea typeface="KaiTi" panose="02010609060101010101" pitchFamily="49" charset="-122"/>
              </a:rPr>
              <a:t>年と</a:t>
            </a:r>
            <a:r>
              <a:rPr lang="en-US" altLang="ja-JP" sz="2000" b="1" dirty="0">
                <a:latin typeface="KaiTi" panose="02010609060101010101" pitchFamily="49" charset="-122"/>
                <a:ea typeface="KaiTi" panose="02010609060101010101" pitchFamily="49" charset="-122"/>
              </a:rPr>
              <a:t>1997</a:t>
            </a:r>
            <a:r>
              <a:rPr lang="ja-JP" altLang="en-US" sz="2000" b="1" dirty="0">
                <a:latin typeface="KaiTi" panose="02010609060101010101" pitchFamily="49" charset="-122"/>
                <a:ea typeface="KaiTi" panose="02010609060101010101" pitchFamily="49" charset="-122"/>
              </a:rPr>
              <a:t>年</a:t>
            </a:r>
            <a:r>
              <a:rPr lang="ja-JP" altLang="en-US" sz="2000" b="1" dirty="0" smtClean="0">
                <a:latin typeface="KaiTi" panose="02010609060101010101" pitchFamily="49" charset="-122"/>
                <a:ea typeface="KaiTi" panose="02010609060101010101" pitchFamily="49" charset="-122"/>
              </a:rPr>
              <a:t>に映</a:t>
            </a:r>
            <a:r>
              <a:rPr lang="ja-JP" altLang="en-US" sz="2000" b="1" dirty="0">
                <a:latin typeface="KaiTi" panose="02010609060101010101" pitchFamily="49" charset="-122"/>
                <a:ea typeface="KaiTi" panose="02010609060101010101" pitchFamily="49" charset="-122"/>
              </a:rPr>
              <a:t>画化されている。</a:t>
            </a:r>
            <a:endParaRPr lang="en-US" altLang="ja-JP" sz="2000" b="1" dirty="0" smtClean="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61684" y="3991191"/>
            <a:ext cx="9730116" cy="2400657"/>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吉本</a:t>
            </a:r>
            <a:r>
              <a:rPr lang="ja-JP" altLang="en-US" sz="2000" b="1" dirty="0">
                <a:latin typeface="KaiTi" panose="02010609060101010101" pitchFamily="49" charset="-122"/>
                <a:ea typeface="KaiTi" panose="02010609060101010101" pitchFamily="49" charset="-122"/>
              </a:rPr>
              <a:t>ばななが描く「家族」をテーマにした作品は、悲しくも暖かさに溢れています。家族の「死」に触れるものも多く、決して明るい作風のものばかりではありません。だからこそ、家族や人への「愛」を強く感じるドラマ的作品に仕上がっています</a:t>
            </a:r>
            <a:r>
              <a:rPr lang="ja-JP" altLang="en-US" sz="2000" b="1" dirty="0" smtClean="0">
                <a:latin typeface="KaiTi" panose="02010609060101010101" pitchFamily="49" charset="-122"/>
                <a:ea typeface="KaiTi" panose="02010609060101010101" pitchFamily="49" charset="-122"/>
              </a:rPr>
              <a:t>。とくに</a:t>
            </a:r>
            <a:r>
              <a:rPr lang="ja-JP" altLang="en-US" sz="2000" b="1" dirty="0">
                <a:latin typeface="KaiTi" panose="02010609060101010101" pitchFamily="49" charset="-122"/>
                <a:ea typeface="KaiTi" panose="02010609060101010101" pitchFamily="49" charset="-122"/>
              </a:rPr>
              <a:t>有名なのが吉本ばななのデビュー</a:t>
            </a:r>
            <a:r>
              <a:rPr lang="ja-JP" altLang="en-US" sz="2000" b="1" dirty="0" smtClean="0">
                <a:latin typeface="KaiTi" panose="02010609060101010101" pitchFamily="49" charset="-122"/>
                <a:ea typeface="KaiTi" panose="02010609060101010101" pitchFamily="49" charset="-122"/>
              </a:rPr>
              <a:t>作でもある</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キッチン</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です</a:t>
            </a:r>
            <a:r>
              <a:rPr lang="ja-JP" altLang="en-US"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心</a:t>
            </a:r>
            <a:r>
              <a:rPr lang="ja-JP" altLang="en-US" sz="2000" b="1" dirty="0">
                <a:latin typeface="KaiTi" panose="02010609060101010101" pitchFamily="49" charset="-122"/>
                <a:ea typeface="KaiTi" panose="02010609060101010101" pitchFamily="49" charset="-122"/>
              </a:rPr>
              <a:t>温まる物語に浸</a:t>
            </a:r>
            <a:r>
              <a:rPr lang="ja-JP" altLang="en-US" sz="2000" b="1" dirty="0" smtClean="0">
                <a:latin typeface="KaiTi" panose="02010609060101010101" pitchFamily="49" charset="-122"/>
                <a:ea typeface="KaiTi" panose="02010609060101010101" pitchFamily="49" charset="-122"/>
              </a:rPr>
              <a:t>るなら、代表</a:t>
            </a:r>
            <a:r>
              <a:rPr lang="ja-JP" altLang="en-US" sz="2000" b="1" dirty="0">
                <a:latin typeface="KaiTi" panose="02010609060101010101" pitchFamily="49" charset="-122"/>
                <a:ea typeface="KaiTi" panose="02010609060101010101" pitchFamily="49" charset="-122"/>
              </a:rPr>
              <a:t>的な作品として</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毎日っていいな</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が挙げられます</a:t>
            </a:r>
            <a:r>
              <a:rPr lang="ja-JP" altLang="en-US" sz="2000" b="1" dirty="0" smtClean="0">
                <a:latin typeface="KaiTi" panose="02010609060101010101" pitchFamily="49" charset="-122"/>
                <a:ea typeface="KaiTi" panose="02010609060101010101" pitchFamily="49" charset="-122"/>
              </a:rPr>
              <a:t>。吉</a:t>
            </a:r>
            <a:r>
              <a:rPr lang="ja-JP" altLang="en-US" sz="2000" b="1" dirty="0">
                <a:latin typeface="KaiTi" panose="02010609060101010101" pitchFamily="49" charset="-122"/>
                <a:ea typeface="KaiTi" panose="02010609060101010101" pitchFamily="49" charset="-122"/>
              </a:rPr>
              <a:t>本ばななの十八番と言っても過言ではないのが「明るめの作品」です</a:t>
            </a:r>
            <a:r>
              <a:rPr lang="ja-JP" altLang="en-US" sz="2000" b="1" dirty="0" smtClean="0">
                <a:latin typeface="KaiTi" panose="02010609060101010101" pitchFamily="49" charset="-122"/>
                <a:ea typeface="KaiTi" panose="02010609060101010101" pitchFamily="49" charset="-122"/>
              </a:rPr>
              <a:t>。</a:t>
            </a:r>
            <a:endParaRPr lang="ja-JP" altLang="en-US" sz="2000" b="1" dirty="0">
              <a:latin typeface="KaiTi" panose="02010609060101010101" pitchFamily="49" charset="-122"/>
              <a:ea typeface="KaiTi" panose="02010609060101010101" pitchFamily="49" charset="-122"/>
            </a:endParaRPr>
          </a:p>
        </p:txBody>
      </p:sp>
      <p:pic>
        <p:nvPicPr>
          <p:cNvPr id="3076"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908687" y="4454623"/>
            <a:ext cx="994267" cy="147379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877349" y="1968090"/>
            <a:ext cx="1025605" cy="1525588"/>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259461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一番好きな場所</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909898" y="1292075"/>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91140" y="2136194"/>
            <a:ext cx="7465460" cy="1631216"/>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帰る場所があるということは、多くの人にとって当たり前です。だからこそ、それが自分に当てはまらないと分かると、とたんに不安になってしまいます。自分が収まる場所がないと</a:t>
            </a:r>
            <a:r>
              <a:rPr lang="ja-JP" altLang="en-US" sz="2000" b="1" dirty="0" smtClean="0">
                <a:latin typeface="KaiTi" panose="02010609060101010101" pitchFamily="49" charset="-122"/>
                <a:ea typeface="KaiTi" panose="02010609060101010101" pitchFamily="49" charset="-122"/>
              </a:rPr>
              <a:t>、自分の存在がどうなるか、原作を手にして読んでみてください。</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86797" y="3958437"/>
            <a:ext cx="10427092" cy="2092881"/>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a:t>
            </a:r>
            <a:r>
              <a:rPr lang="ja-JP" altLang="en-US" sz="2000" b="1" dirty="0">
                <a:solidFill>
                  <a:srgbClr val="0070C0"/>
                </a:solidFill>
                <a:latin typeface="KaiTi" panose="02010609060101010101" pitchFamily="49" charset="-122"/>
                <a:ea typeface="KaiTi" panose="02010609060101010101" pitchFamily="49" charset="-122"/>
              </a:rPr>
              <a:t>台所」と「キッチン」では聞いたときの印象がずいぶん異なるなと思います。「台所」だとなんとなく暗くて粗野な感じで、「キッチン」だと明るくて洗練された雰囲気があるような気がします。</a:t>
            </a:r>
          </a:p>
          <a:p>
            <a:r>
              <a:rPr lang="ja-JP" altLang="en-US" sz="2000" b="1" dirty="0">
                <a:solidFill>
                  <a:srgbClr val="0070C0"/>
                </a:solidFill>
                <a:latin typeface="KaiTi" panose="02010609060101010101" pitchFamily="49" charset="-122"/>
                <a:ea typeface="KaiTi" panose="02010609060101010101" pitchFamily="49" charset="-122"/>
              </a:rPr>
              <a:t>作中にも何度か「台所」という言葉が出てきますが、「キッチン」の方が圧倒的に多いです。この小説のタイトルが、</a:t>
            </a:r>
            <a:r>
              <a:rPr lang="en-US" altLang="ja-JP" sz="2000" b="1" dirty="0">
                <a:solidFill>
                  <a:srgbClr val="0070C0"/>
                </a:solidFill>
                <a:latin typeface="KaiTi" panose="02010609060101010101" pitchFamily="49" charset="-122"/>
                <a:ea typeface="KaiTi" panose="02010609060101010101" pitchFamily="49" charset="-122"/>
              </a:rPr>
              <a:t>『</a:t>
            </a:r>
            <a:r>
              <a:rPr lang="ja-JP" altLang="en-US" sz="2000" b="1" dirty="0">
                <a:solidFill>
                  <a:srgbClr val="0070C0"/>
                </a:solidFill>
                <a:latin typeface="KaiTi" panose="02010609060101010101" pitchFamily="49" charset="-122"/>
                <a:ea typeface="KaiTi" panose="02010609060101010101" pitchFamily="49" charset="-122"/>
              </a:rPr>
              <a:t>台所</a:t>
            </a:r>
            <a:r>
              <a:rPr lang="en-US" altLang="ja-JP" sz="2000" b="1" dirty="0">
                <a:solidFill>
                  <a:srgbClr val="0070C0"/>
                </a:solidFill>
                <a:latin typeface="KaiTi" panose="02010609060101010101" pitchFamily="49" charset="-122"/>
                <a:ea typeface="KaiTi" panose="02010609060101010101" pitchFamily="49" charset="-122"/>
              </a:rPr>
              <a:t>』</a:t>
            </a:r>
            <a:r>
              <a:rPr lang="ja-JP" altLang="en-US" sz="2000" b="1" dirty="0">
                <a:solidFill>
                  <a:srgbClr val="0070C0"/>
                </a:solidFill>
                <a:latin typeface="KaiTi" panose="02010609060101010101" pitchFamily="49" charset="-122"/>
                <a:ea typeface="KaiTi" panose="02010609060101010101" pitchFamily="49" charset="-122"/>
              </a:rPr>
              <a:t>ではなく</a:t>
            </a:r>
            <a:r>
              <a:rPr lang="en-US" altLang="ja-JP" sz="2000" b="1" dirty="0">
                <a:solidFill>
                  <a:srgbClr val="0070C0"/>
                </a:solidFill>
                <a:latin typeface="KaiTi" panose="02010609060101010101" pitchFamily="49" charset="-122"/>
                <a:ea typeface="KaiTi" panose="02010609060101010101" pitchFamily="49" charset="-122"/>
              </a:rPr>
              <a:t>『</a:t>
            </a:r>
            <a:r>
              <a:rPr lang="ja-JP" altLang="en-US" sz="2000" b="1" dirty="0">
                <a:solidFill>
                  <a:srgbClr val="0070C0"/>
                </a:solidFill>
                <a:latin typeface="KaiTi" panose="02010609060101010101" pitchFamily="49" charset="-122"/>
                <a:ea typeface="KaiTi" panose="02010609060101010101" pitchFamily="49" charset="-122"/>
              </a:rPr>
              <a:t>キッチン</a:t>
            </a:r>
            <a:r>
              <a:rPr lang="en-US" altLang="ja-JP" sz="2000" b="1" dirty="0">
                <a:solidFill>
                  <a:srgbClr val="0070C0"/>
                </a:solidFill>
                <a:latin typeface="KaiTi" panose="02010609060101010101" pitchFamily="49" charset="-122"/>
                <a:ea typeface="KaiTi" panose="02010609060101010101" pitchFamily="49" charset="-122"/>
              </a:rPr>
              <a:t>』</a:t>
            </a:r>
            <a:r>
              <a:rPr lang="ja-JP" altLang="en-US" sz="2000" b="1" dirty="0">
                <a:solidFill>
                  <a:srgbClr val="0070C0"/>
                </a:solidFill>
                <a:latin typeface="KaiTi" panose="02010609060101010101" pitchFamily="49" charset="-122"/>
                <a:ea typeface="KaiTi" panose="02010609060101010101" pitchFamily="49" charset="-122"/>
              </a:rPr>
              <a:t>で良かったと思いました</a:t>
            </a:r>
            <a:r>
              <a:rPr lang="ja-JP" altLang="en-US" sz="2000" b="1" dirty="0" smtClean="0">
                <a:solidFill>
                  <a:srgbClr val="0070C0"/>
                </a:solidFill>
                <a:latin typeface="KaiTi" panose="02010609060101010101" pitchFamily="49" charset="-122"/>
                <a:ea typeface="KaiTi" panose="02010609060101010101" pitchFamily="49" charset="-122"/>
              </a:rPr>
              <a:t>。</a:t>
            </a:r>
            <a:endParaRPr lang="ja-JP" altLang="en-US" sz="2000" b="1" dirty="0">
              <a:solidFill>
                <a:srgbClr val="0070C0"/>
              </a:solidFill>
              <a:latin typeface="KaiTi" panose="02010609060101010101" pitchFamily="49" charset="-122"/>
              <a:ea typeface="KaiTi" panose="02010609060101010101" pitchFamily="49" charset="-122"/>
            </a:endParaRPr>
          </a:p>
        </p:txBody>
      </p:sp>
      <p:pic>
        <p:nvPicPr>
          <p:cNvPr id="409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71255" y="1292076"/>
            <a:ext cx="1443416" cy="206525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56600" y="1987932"/>
            <a:ext cx="1346200" cy="207314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6506522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一番好きな場所</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562600" y="1691015"/>
            <a:ext cx="6096000" cy="2862322"/>
          </a:xfrm>
          <a:prstGeom prst="rect">
            <a:avLst/>
          </a:prstGeom>
          <a:ln>
            <a:solidFill>
              <a:schemeClr val="accent1"/>
            </a:solidFill>
          </a:ln>
        </p:spPr>
        <p:txBody>
          <a:bodyPr>
            <a:spAutoFit/>
          </a:bodyPr>
          <a:lstStyle/>
          <a:p>
            <a:pPr>
              <a:lnSpc>
                <a:spcPct val="150000"/>
              </a:lnSpc>
            </a:pPr>
            <a:r>
              <a:rPr lang="ja-JP" altLang="en-US" sz="2000" b="1" dirty="0" smtClean="0"/>
              <a:t>　  </a:t>
            </a:r>
            <a:r>
              <a:rPr lang="ja-JP" altLang="ja-JP" sz="2000" b="1" dirty="0" smtClean="0"/>
              <a:t>私</a:t>
            </a:r>
            <a:r>
              <a:rPr lang="ja-JP" altLang="ja-JP" sz="2000" b="1" dirty="0"/>
              <a:t>がこの世で一番好きな場所は台所だと思う。</a:t>
            </a:r>
          </a:p>
          <a:p>
            <a:pPr>
              <a:lnSpc>
                <a:spcPct val="150000"/>
              </a:lnSpc>
            </a:pPr>
            <a:r>
              <a:rPr lang="ja-JP" altLang="en-US" sz="2000" b="1" dirty="0" smtClean="0"/>
              <a:t>　  </a:t>
            </a:r>
            <a:r>
              <a:rPr lang="ja-JP" altLang="ja-JP" sz="2000" b="1" dirty="0" smtClean="0"/>
              <a:t>どこのでも、</a:t>
            </a:r>
            <a:r>
              <a:rPr lang="ja-JP" altLang="ja-JP" sz="2000" b="1" dirty="0"/>
              <a:t>どんなのでも、それが台所であれば食事を作る場所であれば私はつらくない。出来れば機能的でよく使い込んであるといいと思う。乾いた清潔なふきんが何まいもあって白いタオルがぴかぴか輝く。</a:t>
            </a:r>
          </a:p>
          <a:p>
            <a:pPr>
              <a:lnSpc>
                <a:spcPct val="150000"/>
              </a:lnSpc>
            </a:pPr>
            <a:r>
              <a:rPr lang="ja-JP" altLang="en-US" sz="2000" b="1" dirty="0" smtClean="0"/>
              <a:t>　  </a:t>
            </a:r>
            <a:r>
              <a:rPr lang="ja-JP" altLang="ja-JP" sz="2000" b="1" dirty="0" smtClean="0"/>
              <a:t>ものすごく</a:t>
            </a:r>
            <a:r>
              <a:rPr lang="ja-JP" altLang="ja-JP" sz="2000" b="1" dirty="0"/>
              <a:t>汚い台所だって、たまらなく好きだ</a:t>
            </a:r>
            <a:r>
              <a:rPr lang="ja-JP" altLang="ja-JP" sz="2000" b="1" dirty="0" smtClean="0"/>
              <a:t>。</a:t>
            </a:r>
            <a:endParaRPr lang="ja-JP" altLang="ja-JP" sz="2000" b="1" dirty="0"/>
          </a:p>
        </p:txBody>
      </p:sp>
      <p:sp>
        <p:nvSpPr>
          <p:cNvPr id="5" name="矩形 4"/>
          <p:cNvSpPr/>
          <p:nvPr/>
        </p:nvSpPr>
        <p:spPr>
          <a:xfrm>
            <a:off x="750562" y="1898174"/>
            <a:ext cx="4456437" cy="2762744"/>
          </a:xfrm>
          <a:prstGeom prst="rect">
            <a:avLst/>
          </a:prstGeom>
        </p:spPr>
        <p:txBody>
          <a:bodyPr wrap="square">
            <a:spAutoFit/>
          </a:bodyPr>
          <a:lstStyle/>
          <a:p>
            <a:pPr>
              <a:lnSpc>
                <a:spcPct val="150000"/>
              </a:lnSpc>
            </a:pPr>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1</a:t>
            </a:r>
            <a:r>
              <a:rPr lang="ja-JP" altLang="ja-JP" b="1" dirty="0">
                <a:solidFill>
                  <a:srgbClr val="FF0000"/>
                </a:solidFill>
                <a:latin typeface="KaiTi" panose="02010609060101010101" pitchFamily="49" charset="-122"/>
                <a:ea typeface="KaiTi" panose="02010609060101010101" pitchFamily="49" charset="-122"/>
              </a:rPr>
              <a:t>　筆者はどんな台所が好きですか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pPr>
              <a:lnSpc>
                <a:spcPct val="150000"/>
              </a:lnSpc>
            </a:pPr>
            <a:endParaRPr lang="ja-JP" altLang="ja-JP" sz="1050" b="1" dirty="0">
              <a:latin typeface="KaiTi" panose="02010609060101010101" pitchFamily="49" charset="-122"/>
              <a:ea typeface="KaiTi" panose="02010609060101010101" pitchFamily="49" charset="-122"/>
            </a:endParaRPr>
          </a:p>
          <a:p>
            <a:pPr>
              <a:lnSpc>
                <a:spcPct val="150000"/>
              </a:lnSpc>
            </a:pPr>
            <a:r>
              <a:rPr lang="en-US" altLang="ja-JP" b="1" dirty="0">
                <a:latin typeface="KaiTi" panose="02010609060101010101" pitchFamily="49" charset="-122"/>
                <a:ea typeface="KaiTi" panose="02010609060101010101" pitchFamily="49" charset="-122"/>
              </a:rPr>
              <a:t>1</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機</a:t>
            </a:r>
            <a:r>
              <a:rPr lang="ja-JP" altLang="ja-JP" b="1" dirty="0">
                <a:latin typeface="KaiTi" panose="02010609060101010101" pitchFamily="49" charset="-122"/>
                <a:ea typeface="KaiTi" panose="02010609060101010101" pitchFamily="49" charset="-122"/>
              </a:rPr>
              <a:t>能的でよく使い込んである台所。</a:t>
            </a:r>
          </a:p>
          <a:p>
            <a:pPr>
              <a:lnSpc>
                <a:spcPct val="150000"/>
              </a:lnSpc>
            </a:pPr>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乾</a:t>
            </a:r>
            <a:r>
              <a:rPr lang="ja-JP" altLang="ja-JP" b="1" dirty="0">
                <a:latin typeface="KaiTi" panose="02010609060101010101" pitchFamily="49" charset="-122"/>
                <a:ea typeface="KaiTi" panose="02010609060101010101" pitchFamily="49" charset="-122"/>
              </a:rPr>
              <a:t>いた清潔なふきんが何枚もあって、白いタオルがピカピカ輝く台所。</a:t>
            </a:r>
          </a:p>
          <a:p>
            <a:pPr>
              <a:lnSpc>
                <a:spcPct val="150000"/>
              </a:lnSpc>
            </a:pPr>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ものすごく</a:t>
            </a:r>
            <a:r>
              <a:rPr lang="ja-JP" altLang="ja-JP" b="1" dirty="0">
                <a:latin typeface="KaiTi" panose="02010609060101010101" pitchFamily="49" charset="-122"/>
                <a:ea typeface="KaiTi" panose="02010609060101010101" pitchFamily="49" charset="-122"/>
              </a:rPr>
              <a:t>汚い台所。</a:t>
            </a:r>
          </a:p>
          <a:p>
            <a:pPr>
              <a:lnSpc>
                <a:spcPct val="150000"/>
              </a:lnSpc>
            </a:pPr>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どんな</a:t>
            </a:r>
            <a:r>
              <a:rPr lang="ja-JP" altLang="ja-JP" b="1" dirty="0">
                <a:latin typeface="KaiTi" panose="02010609060101010101" pitchFamily="49" charset="-122"/>
                <a:ea typeface="KaiTi" panose="02010609060101010101" pitchFamily="49" charset="-122"/>
              </a:rPr>
              <a:t>台所でも台所であれば構わない。</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980430" y="5041758"/>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4</a:t>
            </a:r>
            <a:endParaRPr lang="en-US" altLang="ja-JP" b="1" dirty="0">
              <a:solidFill>
                <a:srgbClr val="0070C0"/>
              </a:solidFill>
              <a:latin typeface="KaiTi" panose="02010609060101010101" pitchFamily="49" charset="-122"/>
              <a:ea typeface="KaiTi" panose="02010609060101010101" pitchFamily="49" charset="-122"/>
            </a:endParaRPr>
          </a:p>
        </p:txBody>
      </p:sp>
      <p:pic>
        <p:nvPicPr>
          <p:cNvPr id="1126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73700" y="4759864"/>
            <a:ext cx="2127250" cy="15957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7804150" y="5060341"/>
            <a:ext cx="1225550" cy="923330"/>
          </a:xfrm>
          <a:prstGeom prst="rect">
            <a:avLst/>
          </a:prstGeom>
          <a:noFill/>
        </p:spPr>
        <p:txBody>
          <a:bodyPr wrap="square" rtlCol="0">
            <a:spAutoFit/>
          </a:bodyPr>
          <a:lstStyle/>
          <a:p>
            <a:pPr algn="ctr"/>
            <a:r>
              <a:rPr lang="ja-JP" altLang="en-US" b="1" dirty="0" smtClean="0">
                <a:solidFill>
                  <a:srgbClr val="0070C0"/>
                </a:solidFill>
                <a:latin typeface="KaiTi" panose="02010609060101010101" pitchFamily="49" charset="-122"/>
                <a:ea typeface="KaiTi" panose="02010609060101010101" pitchFamily="49" charset="-122"/>
              </a:rPr>
              <a:t>台　所</a:t>
            </a:r>
            <a:endParaRPr lang="en-US" altLang="ja-JP" b="1" dirty="0" smtClean="0">
              <a:solidFill>
                <a:srgbClr val="0070C0"/>
              </a:solidFill>
              <a:latin typeface="KaiTi" panose="02010609060101010101" pitchFamily="49" charset="-122"/>
              <a:ea typeface="KaiTi" panose="02010609060101010101" pitchFamily="49" charset="-122"/>
            </a:endParaRPr>
          </a:p>
          <a:p>
            <a:pPr algn="ctr"/>
            <a:r>
              <a:rPr lang="ja-JP" altLang="en-US" b="1" dirty="0" smtClean="0">
                <a:solidFill>
                  <a:srgbClr val="0070C0"/>
                </a:solidFill>
                <a:latin typeface="KaiTi" panose="02010609060101010101" pitchFamily="49" charset="-122"/>
                <a:ea typeface="KaiTi" panose="02010609060101010101" pitchFamily="49" charset="-122"/>
              </a:rPr>
              <a:t>と</a:t>
            </a:r>
            <a:endParaRPr lang="en-US" altLang="ja-JP" b="1" dirty="0" smtClean="0">
              <a:solidFill>
                <a:srgbClr val="0070C0"/>
              </a:solidFill>
              <a:latin typeface="KaiTi" panose="02010609060101010101" pitchFamily="49" charset="-122"/>
              <a:ea typeface="KaiTi" panose="02010609060101010101" pitchFamily="49" charset="-122"/>
            </a:endParaRPr>
          </a:p>
          <a:p>
            <a:pPr algn="ctr"/>
            <a:r>
              <a:rPr lang="ja-JP" altLang="en-US" b="1" dirty="0" smtClean="0">
                <a:solidFill>
                  <a:srgbClr val="0070C0"/>
                </a:solidFill>
                <a:latin typeface="KaiTi" panose="02010609060101010101" pitchFamily="49" charset="-122"/>
                <a:ea typeface="KaiTi" panose="02010609060101010101" pitchFamily="49" charset="-122"/>
              </a:rPr>
              <a:t>キッチン</a:t>
            </a:r>
            <a:endParaRPr kumimoji="1" lang="ja-JP" altLang="en-US" b="1" dirty="0">
              <a:solidFill>
                <a:srgbClr val="0070C0"/>
              </a:solidFill>
              <a:latin typeface="KaiTi" panose="02010609060101010101" pitchFamily="49" charset="-122"/>
              <a:ea typeface="KaiTi" panose="02010609060101010101" pitchFamily="49" charset="-122"/>
            </a:endParaRPr>
          </a:p>
        </p:txBody>
      </p:sp>
      <p:pic>
        <p:nvPicPr>
          <p:cNvPr id="11268"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194799" y="4724116"/>
            <a:ext cx="2237041" cy="159578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34161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一番好きな場所</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397500" y="1594872"/>
            <a:ext cx="6096000" cy="3785652"/>
          </a:xfrm>
          <a:prstGeom prst="rect">
            <a:avLst/>
          </a:prstGeom>
          <a:ln>
            <a:solidFill>
              <a:schemeClr val="accent1"/>
            </a:solidFill>
          </a:ln>
        </p:spPr>
        <p:txBody>
          <a:bodyPr>
            <a:spAutoFit/>
          </a:bodyPr>
          <a:lstStyle/>
          <a:p>
            <a:r>
              <a:rPr lang="ja-JP" altLang="en-US" sz="2000" b="1" dirty="0" smtClean="0"/>
              <a:t>　　</a:t>
            </a:r>
            <a:r>
              <a:rPr lang="ja-JP" altLang="ja-JP" sz="2000" b="1" dirty="0" smtClean="0"/>
              <a:t>床</a:t>
            </a:r>
            <a:r>
              <a:rPr lang="ja-JP" altLang="ja-JP" sz="2000" b="1" dirty="0"/>
              <a:t>に野菜くずが散らかっていて、スリッパの裏が真っ黒になるくらい汚いそこは、異様に広いといい。ひと冬軽くこせるような食料が並ぶ巨大な冷蔵庫がそびえ立ち、その銀の扉に私はもたれかかる。油が飛び散ったガス台や、さびのついた包丁からふと目を上げると、窓の外には淋しく星が光る。</a:t>
            </a:r>
          </a:p>
          <a:p>
            <a:r>
              <a:rPr lang="ja-JP" altLang="en-US" sz="2000" b="1" dirty="0" smtClean="0"/>
              <a:t>　</a:t>
            </a:r>
            <a:r>
              <a:rPr lang="ja-JP" altLang="ja-JP" sz="2000" b="1" dirty="0" smtClean="0"/>
              <a:t>私</a:t>
            </a:r>
            <a:r>
              <a:rPr lang="ja-JP" altLang="ja-JP" sz="2000" b="1" dirty="0"/>
              <a:t>と台所が残る。自分しかいないと思っているよりは、ほんの少しましな思想だと思う。</a:t>
            </a:r>
          </a:p>
          <a:p>
            <a:r>
              <a:rPr lang="ja-JP" altLang="en-US" sz="2000" b="1" dirty="0" smtClean="0"/>
              <a:t>　</a:t>
            </a:r>
            <a:r>
              <a:rPr lang="ja-JP" altLang="ja-JP" sz="2000" b="1" dirty="0" smtClean="0"/>
              <a:t>本当</a:t>
            </a:r>
            <a:r>
              <a:rPr lang="ja-JP" altLang="ja-JP" sz="2000" b="1" dirty="0"/>
              <a:t>につかれはてた時、私はよくうっとりと思う。いつか死ぬ時がきたら、台所で息絶えたい。一人寒いところでも、だれかがいてあたたかいところでも、私は怯えずに①</a:t>
            </a:r>
            <a:r>
              <a:rPr lang="ja-JP" altLang="ja-JP" sz="2000" b="1" u="sng" dirty="0"/>
              <a:t>ちゃんと見つめたい</a:t>
            </a:r>
            <a:r>
              <a:rPr lang="ja-JP" altLang="ja-JP" sz="2000" b="1" dirty="0"/>
              <a:t>。台所なら、いいなと思う</a:t>
            </a:r>
            <a:r>
              <a:rPr lang="ja-JP" altLang="ja-JP" sz="2000" b="1" dirty="0" smtClean="0"/>
              <a:t>。</a:t>
            </a:r>
            <a:endParaRPr lang="ja-JP" altLang="ja-JP" sz="2000" b="1" dirty="0"/>
          </a:p>
        </p:txBody>
      </p:sp>
      <p:sp>
        <p:nvSpPr>
          <p:cNvPr id="5" name="矩形 4"/>
          <p:cNvSpPr/>
          <p:nvPr/>
        </p:nvSpPr>
        <p:spPr>
          <a:xfrm>
            <a:off x="814447" y="1968838"/>
            <a:ext cx="4418337" cy="2746906"/>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下線部①「ちゃんと見つめたい」というのは何のことですか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自分</a:t>
            </a:r>
            <a:r>
              <a:rPr lang="ja-JP" altLang="ja-JP" b="1" dirty="0">
                <a:latin typeface="KaiTi" panose="02010609060101010101" pitchFamily="49" charset="-122"/>
                <a:ea typeface="KaiTi" panose="02010609060101010101" pitchFamily="49" charset="-122"/>
              </a:rPr>
              <a:t>の居場所がどこであるかを知</a:t>
            </a:r>
            <a:r>
              <a:rPr lang="ja-JP" altLang="ja-JP" b="1" dirty="0" smtClean="0">
                <a:latin typeface="KaiTi" panose="02010609060101010101" pitchFamily="49" charset="-122"/>
                <a:ea typeface="KaiTi" panose="02010609060101010101" pitchFamily="49" charset="-122"/>
              </a:rPr>
              <a:t>る</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こと</a:t>
            </a:r>
            <a:r>
              <a:rPr lang="ja-JP" altLang="ja-JP" b="1" dirty="0">
                <a:latin typeface="KaiTi" panose="02010609060101010101" pitchFamily="49" charset="-122"/>
                <a:ea typeface="KaiTi" panose="02010609060101010101" pitchFamily="49" charset="-122"/>
              </a:rPr>
              <a:t>。</a:t>
            </a: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台</a:t>
            </a:r>
            <a:r>
              <a:rPr lang="ja-JP" altLang="ja-JP" b="1" dirty="0">
                <a:latin typeface="KaiTi" panose="02010609060101010101" pitchFamily="49" charset="-122"/>
                <a:ea typeface="KaiTi" panose="02010609060101010101" pitchFamily="49" charset="-122"/>
              </a:rPr>
              <a:t>所が自分にとってとても価値</a:t>
            </a:r>
            <a:r>
              <a:rPr lang="ja-JP" altLang="ja-JP" b="1" dirty="0" smtClean="0">
                <a:latin typeface="KaiTi" panose="02010609060101010101" pitchFamily="49" charset="-122"/>
                <a:ea typeface="KaiTi" panose="02010609060101010101" pitchFamily="49" charset="-122"/>
              </a:rPr>
              <a:t>のあ</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る</a:t>
            </a:r>
            <a:r>
              <a:rPr lang="ja-JP" altLang="ja-JP" b="1" dirty="0">
                <a:latin typeface="KaiTi" panose="02010609060101010101" pitchFamily="49" charset="-122"/>
                <a:ea typeface="KaiTi" panose="02010609060101010101" pitchFamily="49" charset="-122"/>
              </a:rPr>
              <a:t>場所であること。</a:t>
            </a: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つかれはて</a:t>
            </a:r>
            <a:r>
              <a:rPr lang="ja-JP" altLang="ja-JP" b="1" dirty="0">
                <a:latin typeface="KaiTi" panose="02010609060101010101" pitchFamily="49" charset="-122"/>
                <a:ea typeface="KaiTi" panose="02010609060101010101" pitchFamily="49" charset="-122"/>
              </a:rPr>
              <a:t>、うっとりしているので</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ちゃんと</a:t>
            </a:r>
            <a:r>
              <a:rPr lang="ja-JP" altLang="ja-JP" b="1" dirty="0">
                <a:latin typeface="KaiTi" panose="02010609060101010101" pitchFamily="49" charset="-122"/>
                <a:ea typeface="KaiTi" panose="02010609060101010101" pitchFamily="49" charset="-122"/>
              </a:rPr>
              <a:t>見つめなければならない。</a:t>
            </a: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好</a:t>
            </a:r>
            <a:r>
              <a:rPr lang="ja-JP" altLang="ja-JP" b="1" dirty="0">
                <a:latin typeface="KaiTi" panose="02010609060101010101" pitchFamily="49" charset="-122"/>
                <a:ea typeface="KaiTi" panose="02010609060101010101" pitchFamily="49" charset="-122"/>
              </a:rPr>
              <a:t>きな台所をもっと良く知ること。</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980430" y="5239529"/>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endParaRPr lang="en-US" altLang="ja-JP"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14914970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一番好きな場所</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50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765800" y="1605755"/>
            <a:ext cx="5880100" cy="3170099"/>
          </a:xfrm>
          <a:prstGeom prst="rect">
            <a:avLst/>
          </a:prstGeom>
          <a:ln>
            <a:solidFill>
              <a:schemeClr val="accent1"/>
            </a:solidFill>
          </a:ln>
        </p:spPr>
        <p:txBody>
          <a:bodyPr wrap="square">
            <a:spAutoFit/>
          </a:bodyPr>
          <a:lstStyle/>
          <a:p>
            <a:r>
              <a:rPr lang="ja-JP" altLang="en-US" sz="2000" b="1" dirty="0" smtClean="0"/>
              <a:t>　　</a:t>
            </a:r>
            <a:r>
              <a:rPr lang="ja-JP" altLang="ja-JP" sz="2000" b="1" dirty="0" smtClean="0"/>
              <a:t>田</a:t>
            </a:r>
            <a:r>
              <a:rPr lang="ja-JP" altLang="ja-JP" sz="2000" b="1" dirty="0"/>
              <a:t>辺家にひろわれる前に、毎日台所で眠っていた。</a:t>
            </a:r>
          </a:p>
          <a:p>
            <a:r>
              <a:rPr lang="ja-JP" altLang="en-US" sz="2000" b="1" dirty="0" smtClean="0"/>
              <a:t>　　</a:t>
            </a:r>
            <a:r>
              <a:rPr lang="ja-JP" altLang="ja-JP" sz="2000" b="1" dirty="0" smtClean="0"/>
              <a:t>どこにいても</a:t>
            </a:r>
            <a:r>
              <a:rPr lang="ja-JP" altLang="ja-JP" sz="2000" b="1" dirty="0"/>
              <a:t>何だか寝苦しいので、部屋からどんどん楽な方へと流れていったら、冷蔵庫の脇が一番よく眠れることに、ある夜明け気づいた</a:t>
            </a:r>
            <a:r>
              <a:rPr lang="ja-JP" altLang="ja-JP" sz="2000" b="1" dirty="0" smtClean="0"/>
              <a:t>。</a:t>
            </a:r>
            <a:endParaRPr lang="en-US" altLang="ja-JP" sz="2000" b="1" dirty="0" smtClean="0"/>
          </a:p>
          <a:p>
            <a:endParaRPr lang="en-US" altLang="ja-JP" sz="2000" b="1" dirty="0"/>
          </a:p>
          <a:p>
            <a:r>
              <a:rPr lang="ja-JP" altLang="en-US" sz="2000" b="1" dirty="0" smtClean="0"/>
              <a:t>　　</a:t>
            </a:r>
            <a:r>
              <a:rPr lang="ja-JP" altLang="ja-JP" sz="2000" b="1" dirty="0" smtClean="0"/>
              <a:t>私</a:t>
            </a:r>
            <a:r>
              <a:rPr lang="ja-JP" altLang="ja-JP" sz="2000" b="1" dirty="0"/>
              <a:t>、桜井みかげの両親は、そろって若死にしている。そこで祖父母が私を育ててくれた。中学校へあがる頃、祖父が死んだ。そして祖母と２人でずっとやってきたのだ。</a:t>
            </a:r>
          </a:p>
          <a:p>
            <a:r>
              <a:rPr lang="ja-JP" altLang="en-US" sz="2000" b="1" dirty="0" smtClean="0"/>
              <a:t>　　</a:t>
            </a:r>
            <a:r>
              <a:rPr lang="ja-JP" altLang="ja-JP" sz="2000" b="1" dirty="0" smtClean="0"/>
              <a:t>先</a:t>
            </a:r>
            <a:r>
              <a:rPr lang="ja-JP" altLang="ja-JP" sz="2000" b="1" dirty="0"/>
              <a:t>日、なんと祖母が死んでしまった。びっくりした</a:t>
            </a:r>
            <a:r>
              <a:rPr lang="ja-JP" altLang="ja-JP" sz="2000" b="1" dirty="0" smtClean="0"/>
              <a:t>。</a:t>
            </a:r>
            <a:endParaRPr lang="ja-JP" altLang="ja-JP" sz="2000" b="1" dirty="0"/>
          </a:p>
        </p:txBody>
      </p:sp>
      <p:sp>
        <p:nvSpPr>
          <p:cNvPr id="5" name="矩形 4"/>
          <p:cNvSpPr/>
          <p:nvPr/>
        </p:nvSpPr>
        <p:spPr>
          <a:xfrm>
            <a:off x="553466" y="1721834"/>
            <a:ext cx="4940299" cy="2827697"/>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本文を読んで、あっているものには○、間違っているものには×を（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pPr>
              <a:lnSpc>
                <a:spcPct val="150000"/>
              </a:lnSpc>
            </a:pPr>
            <a:endParaRPr lang="ja-JP" altLang="ja-JP" sz="1050" b="1" dirty="0">
              <a:latin typeface="KaiTi" panose="02010609060101010101" pitchFamily="49" charset="-122"/>
              <a:ea typeface="KaiTi" panose="02010609060101010101" pitchFamily="49" charset="-122"/>
            </a:endParaRPr>
          </a:p>
          <a:p>
            <a:pPr>
              <a:lnSpc>
                <a:spcPct val="150000"/>
              </a:lnSpc>
            </a:pPr>
            <a:r>
              <a:rPr lang="en-US" altLang="ja-JP" b="1" dirty="0" smtClean="0">
                <a:latin typeface="KaiTi" panose="02010609060101010101" pitchFamily="49" charset="-122"/>
                <a:ea typeface="KaiTi" panose="02010609060101010101" pitchFamily="49" charset="-122"/>
              </a:rPr>
              <a:t>1. </a:t>
            </a:r>
            <a:r>
              <a:rPr lang="ja-JP" altLang="ja-JP" b="1" dirty="0" smtClean="0">
                <a:latin typeface="KaiTi" panose="02010609060101010101" pitchFamily="49" charset="-122"/>
                <a:ea typeface="KaiTi" panose="02010609060101010101" pitchFamily="49" charset="-122"/>
              </a:rPr>
              <a:t>筆</a:t>
            </a:r>
            <a:r>
              <a:rPr lang="ja-JP" altLang="ja-JP" b="1" dirty="0">
                <a:latin typeface="KaiTi" panose="02010609060101010101" pitchFamily="49" charset="-122"/>
                <a:ea typeface="KaiTi" panose="02010609060101010101" pitchFamily="49" charset="-122"/>
              </a:rPr>
              <a:t>者は台所なら、どんなに汚くても好</a:t>
            </a:r>
            <a:r>
              <a:rPr lang="ja-JP" altLang="ja-JP" b="1" dirty="0" smtClean="0">
                <a:latin typeface="KaiTi" panose="02010609060101010101" pitchFamily="49" charset="-122"/>
                <a:ea typeface="KaiTi" panose="02010609060101010101" pitchFamily="49" charset="-122"/>
              </a:rPr>
              <a:t>きだ</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pPr>
              <a:lnSpc>
                <a:spcPct val="150000"/>
              </a:lnSpc>
            </a:pPr>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筆</a:t>
            </a:r>
            <a:r>
              <a:rPr lang="ja-JP" altLang="ja-JP" b="1" dirty="0">
                <a:latin typeface="KaiTi" panose="02010609060101010101" pitchFamily="49" charset="-122"/>
                <a:ea typeface="KaiTi" panose="02010609060101010101" pitchFamily="49" charset="-122"/>
              </a:rPr>
              <a:t>者は死ぬ時は、台所がいいと思</a:t>
            </a:r>
            <a:r>
              <a:rPr lang="ja-JP" altLang="ja-JP" b="1" dirty="0" smtClean="0">
                <a:latin typeface="KaiTi" panose="02010609060101010101" pitchFamily="49" charset="-122"/>
                <a:ea typeface="KaiTi" panose="02010609060101010101" pitchFamily="49" charset="-122"/>
              </a:rPr>
              <a:t>っている</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pPr>
              <a:lnSpc>
                <a:spcPct val="150000"/>
              </a:lnSpc>
            </a:pPr>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筆</a:t>
            </a:r>
            <a:r>
              <a:rPr lang="ja-JP" altLang="ja-JP" b="1" dirty="0">
                <a:latin typeface="KaiTi" panose="02010609060101010101" pitchFamily="49" charset="-122"/>
                <a:ea typeface="KaiTi" panose="02010609060101010101" pitchFamily="49" charset="-122"/>
              </a:rPr>
              <a:t>者は台所で寝るとよく眠</a:t>
            </a:r>
            <a:r>
              <a:rPr lang="ja-JP" altLang="ja-JP" b="1" dirty="0" smtClean="0">
                <a:latin typeface="KaiTi" panose="02010609060101010101" pitchFamily="49" charset="-122"/>
                <a:ea typeface="KaiTi" panose="02010609060101010101" pitchFamily="49" charset="-122"/>
              </a:rPr>
              <a:t>れる</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pPr>
              <a:lnSpc>
                <a:spcPct val="150000"/>
              </a:lnSpc>
            </a:pPr>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油</a:t>
            </a:r>
            <a:r>
              <a:rPr lang="ja-JP" altLang="ja-JP" b="1" dirty="0">
                <a:latin typeface="KaiTi" panose="02010609060101010101" pitchFamily="49" charset="-122"/>
                <a:ea typeface="KaiTi" panose="02010609060101010101" pitchFamily="49" charset="-122"/>
              </a:rPr>
              <a:t>が飛び散ったガス台は寂</a:t>
            </a:r>
            <a:r>
              <a:rPr lang="ja-JP" altLang="ja-JP" b="1" dirty="0" smtClean="0">
                <a:latin typeface="KaiTi" panose="02010609060101010101" pitchFamily="49" charset="-122"/>
                <a:ea typeface="KaiTi" panose="02010609060101010101" pitchFamily="49" charset="-122"/>
              </a:rPr>
              <a:t>しい</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p:txBody>
      </p:sp>
      <p:sp>
        <p:nvSpPr>
          <p:cNvPr id="7" name="矩形 6"/>
          <p:cNvSpPr/>
          <p:nvPr/>
        </p:nvSpPr>
        <p:spPr>
          <a:xfrm>
            <a:off x="952360" y="5237292"/>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は〇</a:t>
            </a:r>
            <a:r>
              <a:rPr lang="ja-JP" altLang="en-US" b="1" dirty="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1743" y="4900076"/>
            <a:ext cx="2761225" cy="145549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3380213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一番好きな場所</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1168400" y="1879938"/>
            <a:ext cx="7150100" cy="4247317"/>
          </a:xfrm>
          <a:prstGeom prst="rect">
            <a:avLst/>
          </a:prstGeom>
        </p:spPr>
        <p:txBody>
          <a:bodyPr wrap="square">
            <a:spAutoFit/>
          </a:bodyPr>
          <a:lstStyle/>
          <a:p>
            <a:pPr>
              <a:lnSpc>
                <a:spcPct val="150000"/>
              </a:lnSpc>
            </a:pPr>
            <a:r>
              <a:rPr lang="ja-JP" altLang="en-US" sz="2000" b="1" dirty="0" smtClean="0">
                <a:latin typeface="KaiTi" panose="02010609060101010101" pitchFamily="49" charset="-122"/>
                <a:ea typeface="KaiTi" panose="02010609060101010101" pitchFamily="49" charset="-122"/>
              </a:rPr>
              <a:t>ある人は、</a:t>
            </a:r>
            <a:endParaRPr lang="en-US" altLang="ja-JP" sz="2000" b="1" dirty="0" smtClean="0">
              <a:latin typeface="KaiTi" panose="02010609060101010101" pitchFamily="49" charset="-122"/>
              <a:ea typeface="KaiTi" panose="02010609060101010101" pitchFamily="49" charset="-122"/>
            </a:endParaRPr>
          </a:p>
          <a:p>
            <a:pPr>
              <a:lnSpc>
                <a:spcPct val="150000"/>
              </a:lnSpc>
            </a:pPr>
            <a:r>
              <a:rPr lang="ja-JP" altLang="en-US" sz="2000" b="1" dirty="0" smtClean="0">
                <a:latin typeface="KaiTi" panose="02010609060101010101" pitchFamily="49" charset="-122"/>
                <a:ea typeface="KaiTi" panose="02010609060101010101" pitchFamily="49" charset="-122"/>
              </a:rPr>
              <a:t>眠</a:t>
            </a:r>
            <a:r>
              <a:rPr lang="ja-JP" altLang="en-US" sz="2000" b="1" dirty="0">
                <a:latin typeface="KaiTi" panose="02010609060101010101" pitchFamily="49" charset="-122"/>
                <a:ea typeface="KaiTi" panose="02010609060101010101" pitchFamily="49" charset="-122"/>
              </a:rPr>
              <a:t>いときは村上春樹を、</a:t>
            </a:r>
            <a:br>
              <a:rPr lang="ja-JP" altLang="en-US" sz="2000" b="1" dirty="0">
                <a:latin typeface="KaiTi" panose="02010609060101010101" pitchFamily="49" charset="-122"/>
                <a:ea typeface="KaiTi" panose="02010609060101010101" pitchFamily="49" charset="-122"/>
              </a:rPr>
            </a:br>
            <a:r>
              <a:rPr lang="ja-JP" altLang="en-US" sz="2000" b="1" dirty="0">
                <a:latin typeface="KaiTi" panose="02010609060101010101" pitchFamily="49" charset="-122"/>
                <a:ea typeface="KaiTi" panose="02010609060101010101" pitchFamily="49" charset="-122"/>
              </a:rPr>
              <a:t>笑いたいときは太宰治を、</a:t>
            </a:r>
            <a:br>
              <a:rPr lang="ja-JP" altLang="en-US" sz="2000" b="1" dirty="0">
                <a:latin typeface="KaiTi" panose="02010609060101010101" pitchFamily="49" charset="-122"/>
                <a:ea typeface="KaiTi" panose="02010609060101010101" pitchFamily="49" charset="-122"/>
              </a:rPr>
            </a:br>
            <a:r>
              <a:rPr lang="ja-JP" altLang="en-US" sz="2000" b="1" dirty="0">
                <a:latin typeface="KaiTi" panose="02010609060101010101" pitchFamily="49" charset="-122"/>
                <a:ea typeface="KaiTi" panose="02010609060101010101" pitchFamily="49" charset="-122"/>
              </a:rPr>
              <a:t>無気力なときは堀辰雄を、</a:t>
            </a:r>
            <a:br>
              <a:rPr lang="ja-JP" altLang="en-US" sz="2000" b="1" dirty="0">
                <a:latin typeface="KaiTi" panose="02010609060101010101" pitchFamily="49" charset="-122"/>
                <a:ea typeface="KaiTi" panose="02010609060101010101" pitchFamily="49" charset="-122"/>
              </a:rPr>
            </a:br>
            <a:r>
              <a:rPr lang="ja-JP" altLang="en-US" sz="2000" b="1" dirty="0">
                <a:latin typeface="KaiTi" panose="02010609060101010101" pitchFamily="49" charset="-122"/>
                <a:ea typeface="KaiTi" panose="02010609060101010101" pitchFamily="49" charset="-122"/>
              </a:rPr>
              <a:t>お風呂に入るときは川上弘美を、</a:t>
            </a:r>
            <a:br>
              <a:rPr lang="ja-JP" altLang="en-US" sz="2000" b="1" dirty="0">
                <a:latin typeface="KaiTi" panose="02010609060101010101" pitchFamily="49" charset="-122"/>
                <a:ea typeface="KaiTi" panose="02010609060101010101" pitchFamily="49" charset="-122"/>
              </a:rPr>
            </a:br>
            <a:r>
              <a:rPr lang="ja-JP" altLang="en-US" sz="2000" b="1" dirty="0">
                <a:latin typeface="KaiTi" panose="02010609060101010101" pitchFamily="49" charset="-122"/>
                <a:ea typeface="KaiTi" panose="02010609060101010101" pitchFamily="49" charset="-122"/>
              </a:rPr>
              <a:t>体力があるときは三島由紀夫を、</a:t>
            </a:r>
            <a:br>
              <a:rPr lang="ja-JP" altLang="en-US" sz="2000" b="1" dirty="0">
                <a:latin typeface="KaiTi" panose="02010609060101010101" pitchFamily="49" charset="-122"/>
                <a:ea typeface="KaiTi" panose="02010609060101010101" pitchFamily="49" charset="-122"/>
              </a:rPr>
            </a:br>
            <a:r>
              <a:rPr lang="ja-JP" altLang="en-US" sz="2000" b="1" dirty="0">
                <a:latin typeface="KaiTi" panose="02010609060101010101" pitchFamily="49" charset="-122"/>
                <a:ea typeface="KaiTi" panose="02010609060101010101" pitchFamily="49" charset="-122"/>
              </a:rPr>
              <a:t>楽しい気分のときは江戸川乱歩を、</a:t>
            </a:r>
            <a:br>
              <a:rPr lang="ja-JP" altLang="en-US" sz="2000" b="1" dirty="0">
                <a:latin typeface="KaiTi" panose="02010609060101010101" pitchFamily="49" charset="-122"/>
                <a:ea typeface="KaiTi" panose="02010609060101010101" pitchFamily="49" charset="-122"/>
              </a:rPr>
            </a:br>
            <a:r>
              <a:rPr lang="ja-JP" altLang="en-US" sz="2000" b="1" dirty="0">
                <a:latin typeface="KaiTi" panose="02010609060101010101" pitchFamily="49" charset="-122"/>
                <a:ea typeface="KaiTi" panose="02010609060101010101" pitchFamily="49" charset="-122"/>
              </a:rPr>
              <a:t>リラックスしてるときは小川洋子を読みます</a:t>
            </a:r>
            <a:r>
              <a:rPr lang="ja-JP" altLang="en-US"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さて、あなたはどんな時、どんな本を読むでしょうか。</a:t>
            </a:r>
            <a:endParaRPr lang="ja-JP" altLang="en-US" sz="2000" b="1" dirty="0">
              <a:solidFill>
                <a:srgbClr val="0070C0"/>
              </a:solidFill>
              <a:latin typeface="KaiTi" panose="02010609060101010101" pitchFamily="49" charset="-122"/>
              <a:ea typeface="KaiTi" panose="02010609060101010101" pitchFamily="49" charset="-122"/>
            </a:endParaRPr>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56500" y="3860276"/>
            <a:ext cx="3568700" cy="2064100"/>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1433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49749" y="1453877"/>
            <a:ext cx="3025775" cy="180423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52900" y="1216666"/>
            <a:ext cx="3172300" cy="227865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359626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一番好きな場所</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2031325"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ja-JP" altLang="en-US" sz="2400" b="1" dirty="0">
                <a:solidFill>
                  <a:srgbClr val="FF0000"/>
                </a:solidFill>
                <a:latin typeface="BIZ UDPゴシック" panose="020B0400000000000000" pitchFamily="50" charset="-128"/>
                <a:ea typeface="BIZ UDPゴシック" panose="020B0400000000000000" pitchFamily="50" charset="-128"/>
              </a:rPr>
              <a:t>课程思政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50900" y="1835577"/>
            <a:ext cx="6705600" cy="4316566"/>
          </a:xfrm>
          <a:prstGeom prst="rect">
            <a:avLst/>
          </a:prstGeom>
        </p:spPr>
        <p:txBody>
          <a:bodyPr wrap="square">
            <a:spAutoFit/>
          </a:bodyPr>
          <a:lstStyle/>
          <a:p>
            <a:pPr algn="ctr"/>
            <a:r>
              <a:rPr lang="zh-CN" altLang="en-US" sz="2400" b="1" dirty="0">
                <a:solidFill>
                  <a:srgbClr val="FF0000"/>
                </a:solidFill>
                <a:latin typeface="KaiTi" panose="02010609060101010101" pitchFamily="49" charset="-122"/>
                <a:ea typeface="KaiTi" panose="02010609060101010101" pitchFamily="49" charset="-122"/>
              </a:rPr>
              <a:t>和人民在一起丨雪域高原气象万新</a:t>
            </a:r>
          </a:p>
          <a:p>
            <a:pPr algn="ctr"/>
            <a:r>
              <a:rPr lang="zh-CN" altLang="en-US" sz="2000" b="1" dirty="0">
                <a:latin typeface="KaiTi" panose="02010609060101010101" pitchFamily="49" charset="-122"/>
                <a:ea typeface="KaiTi" panose="02010609060101010101" pitchFamily="49" charset="-122"/>
              </a:rPr>
              <a:t>来源：央视新闻客户端</a:t>
            </a:r>
            <a:r>
              <a:rPr lang="en-US" altLang="zh-CN" sz="2000" b="1" dirty="0">
                <a:latin typeface="KaiTi" panose="02010609060101010101" pitchFamily="49" charset="-122"/>
                <a:ea typeface="KaiTi" panose="02010609060101010101" pitchFamily="49" charset="-122"/>
              </a:rPr>
              <a:t>2021</a:t>
            </a:r>
            <a:r>
              <a:rPr lang="zh-CN" altLang="en-US" sz="2000" b="1" dirty="0">
                <a:latin typeface="KaiTi" panose="02010609060101010101" pitchFamily="49" charset="-122"/>
                <a:ea typeface="KaiTi" panose="02010609060101010101" pitchFamily="49" charset="-122"/>
              </a:rPr>
              <a:t>年</a:t>
            </a:r>
            <a:r>
              <a:rPr lang="en-US" altLang="zh-CN" sz="2000" b="1" dirty="0">
                <a:latin typeface="KaiTi" panose="02010609060101010101" pitchFamily="49" charset="-122"/>
                <a:ea typeface="KaiTi" panose="02010609060101010101" pitchFamily="49" charset="-122"/>
              </a:rPr>
              <a:t>07</a:t>
            </a:r>
            <a:r>
              <a:rPr lang="zh-CN" altLang="en-US" sz="2000" b="1" dirty="0">
                <a:latin typeface="KaiTi" panose="02010609060101010101" pitchFamily="49" charset="-122"/>
                <a:ea typeface="KaiTi" panose="02010609060101010101" pitchFamily="49" charset="-122"/>
              </a:rPr>
              <a:t>月</a:t>
            </a:r>
            <a:r>
              <a:rPr lang="en-US" altLang="zh-CN" sz="2000" b="1" dirty="0">
                <a:latin typeface="KaiTi" panose="02010609060101010101" pitchFamily="49" charset="-122"/>
                <a:ea typeface="KaiTi" panose="02010609060101010101" pitchFamily="49" charset="-122"/>
              </a:rPr>
              <a:t>25</a:t>
            </a:r>
            <a:r>
              <a:rPr lang="zh-CN" altLang="en-US" sz="2000" b="1" dirty="0" smtClean="0">
                <a:latin typeface="KaiTi" panose="02010609060101010101" pitchFamily="49" charset="-122"/>
                <a:ea typeface="KaiTi" panose="02010609060101010101" pitchFamily="49" charset="-122"/>
              </a:rPr>
              <a:t>日</a:t>
            </a:r>
            <a:endParaRPr lang="en-US" altLang="zh-CN" sz="2000" b="1" dirty="0" smtClean="0">
              <a:latin typeface="KaiTi" panose="02010609060101010101" pitchFamily="49" charset="-122"/>
              <a:ea typeface="KaiTi" panose="02010609060101010101" pitchFamily="49" charset="-122"/>
            </a:endParaRPr>
          </a:p>
          <a:p>
            <a:endParaRPr lang="en-US" altLang="zh-CN" sz="1050" b="1" dirty="0">
              <a:latin typeface="KaiTi" panose="02010609060101010101" pitchFamily="49" charset="-122"/>
              <a:ea typeface="KaiTi" panose="02010609060101010101" pitchFamily="49" charset="-122"/>
            </a:endParaRPr>
          </a:p>
          <a:p>
            <a:r>
              <a:rPr lang="zh-CN" altLang="en-US" sz="2000" b="1" dirty="0" smtClean="0">
                <a:latin typeface="KaiTi" panose="02010609060101010101" pitchFamily="49" charset="-122"/>
                <a:ea typeface="KaiTi" panose="02010609060101010101" pitchFamily="49" charset="-122"/>
              </a:rPr>
              <a:t>    在</a:t>
            </a:r>
            <a:r>
              <a:rPr lang="zh-CN" altLang="en-US" sz="2000" b="1" dirty="0">
                <a:latin typeface="KaiTi" panose="02010609060101010101" pitchFamily="49" charset="-122"/>
                <a:ea typeface="KaiTi" panose="02010609060101010101" pitchFamily="49" charset="-122"/>
              </a:rPr>
              <a:t>庆祝西藏和平解放</a:t>
            </a:r>
            <a:r>
              <a:rPr lang="en-US" altLang="zh-CN" sz="2000" b="1" dirty="0">
                <a:latin typeface="KaiTi" panose="02010609060101010101" pitchFamily="49" charset="-122"/>
                <a:ea typeface="KaiTi" panose="02010609060101010101" pitchFamily="49" charset="-122"/>
              </a:rPr>
              <a:t>70</a:t>
            </a:r>
            <a:r>
              <a:rPr lang="zh-CN" altLang="en-US" sz="2000" b="1" dirty="0">
                <a:latin typeface="KaiTi" panose="02010609060101010101" pitchFamily="49" charset="-122"/>
                <a:ea typeface="KaiTi" panose="02010609060101010101" pitchFamily="49" charset="-122"/>
              </a:rPr>
              <a:t>周年之际，习近平总书记来到西藏</a:t>
            </a:r>
            <a:r>
              <a:rPr lang="zh-CN" altLang="en-US" sz="2000" b="1" dirty="0" smtClean="0">
                <a:latin typeface="KaiTi" panose="02010609060101010101" pitchFamily="49" charset="-122"/>
                <a:ea typeface="KaiTi" panose="02010609060101010101" pitchFamily="49" charset="-122"/>
              </a:rPr>
              <a:t>。</a:t>
            </a:r>
            <a:endParaRPr lang="en-US" altLang="zh-CN" sz="2000" b="1" dirty="0" smtClean="0">
              <a:latin typeface="KaiTi" panose="02010609060101010101" pitchFamily="49" charset="-122"/>
              <a:ea typeface="KaiTi" panose="02010609060101010101" pitchFamily="49" charset="-122"/>
            </a:endParaRPr>
          </a:p>
          <a:p>
            <a:r>
              <a:rPr lang="en-US" altLang="zh-CN" sz="2000" b="1" dirty="0" smtClean="0">
                <a:latin typeface="KaiTi" panose="02010609060101010101" pitchFamily="49" charset="-122"/>
                <a:ea typeface="KaiTi" panose="02010609060101010101" pitchFamily="49" charset="-122"/>
              </a:rPr>
              <a:t>    7</a:t>
            </a:r>
            <a:r>
              <a:rPr lang="zh-CN" altLang="en-US" sz="2000" b="1" dirty="0">
                <a:latin typeface="KaiTi" panose="02010609060101010101" pitchFamily="49" charset="-122"/>
                <a:ea typeface="KaiTi" panose="02010609060101010101" pitchFamily="49" charset="-122"/>
              </a:rPr>
              <a:t>月</a:t>
            </a:r>
            <a:r>
              <a:rPr lang="en-US" altLang="zh-CN" sz="2000" b="1" dirty="0">
                <a:latin typeface="KaiTi" panose="02010609060101010101" pitchFamily="49" charset="-122"/>
                <a:ea typeface="KaiTi" panose="02010609060101010101" pitchFamily="49" charset="-122"/>
              </a:rPr>
              <a:t>21</a:t>
            </a:r>
            <a:r>
              <a:rPr lang="zh-CN" altLang="en-US" sz="2000" b="1" dirty="0">
                <a:latin typeface="KaiTi" panose="02010609060101010101" pitchFamily="49" charset="-122"/>
                <a:ea typeface="KaiTi" panose="02010609060101010101" pitchFamily="49" charset="-122"/>
              </a:rPr>
              <a:t>日下午，习近平总书记来到嘎拉村。村民达瓦坚参热情迎接总书记到家中做客。习近平仔细察看卧室、厨房、储藏室、卫生间等，并同一家人围坐在客厅里聊家常。</a:t>
            </a:r>
          </a:p>
          <a:p>
            <a:r>
              <a:rPr lang="zh-CN" altLang="en-US" sz="2000" b="1" dirty="0">
                <a:latin typeface="KaiTi" panose="02010609060101010101" pitchFamily="49" charset="-122"/>
                <a:ea typeface="KaiTi" panose="02010609060101010101" pitchFamily="49" charset="-122"/>
              </a:rPr>
              <a:t>达瓦坚参告诉总书记，这些年他们家靠着跑运输、桃花节分红、土地流转、种植养殖，去年全家收入超过</a:t>
            </a:r>
            <a:r>
              <a:rPr lang="en-US" altLang="zh-CN" sz="2000" b="1" dirty="0">
                <a:latin typeface="KaiTi" panose="02010609060101010101" pitchFamily="49" charset="-122"/>
                <a:ea typeface="KaiTi" panose="02010609060101010101" pitchFamily="49" charset="-122"/>
              </a:rPr>
              <a:t>30</a:t>
            </a:r>
            <a:r>
              <a:rPr lang="zh-CN" altLang="en-US" sz="2000" b="1" dirty="0">
                <a:latin typeface="KaiTi" panose="02010609060101010101" pitchFamily="49" charset="-122"/>
                <a:ea typeface="KaiTi" panose="02010609060101010101" pitchFamily="49" charset="-122"/>
              </a:rPr>
              <a:t>万元。</a:t>
            </a:r>
          </a:p>
          <a:p>
            <a:r>
              <a:rPr lang="zh-CN" altLang="en-US" sz="2000" b="1" dirty="0">
                <a:latin typeface="KaiTi" panose="02010609060101010101" pitchFamily="49" charset="-122"/>
                <a:ea typeface="KaiTi" panose="02010609060101010101" pitchFamily="49" charset="-122"/>
              </a:rPr>
              <a:t>习近平听了十分高兴：“嘎拉村的美好生活是西藏和平解放</a:t>
            </a:r>
            <a:r>
              <a:rPr lang="en-US" altLang="zh-CN" sz="2000" b="1" dirty="0">
                <a:latin typeface="KaiTi" panose="02010609060101010101" pitchFamily="49" charset="-122"/>
                <a:ea typeface="KaiTi" panose="02010609060101010101" pitchFamily="49" charset="-122"/>
              </a:rPr>
              <a:t>70</a:t>
            </a:r>
            <a:r>
              <a:rPr lang="zh-CN" altLang="en-US" sz="2000" b="1" dirty="0">
                <a:latin typeface="KaiTi" panose="02010609060101010101" pitchFamily="49" charset="-122"/>
                <a:ea typeface="KaiTi" panose="02010609060101010101" pitchFamily="49" charset="-122"/>
              </a:rPr>
              <a:t>年来经济社会发展成就的一个缩影，这里是民族团结进步之花盛开的地方。</a:t>
            </a:r>
            <a:r>
              <a:rPr lang="zh-CN" altLang="en-US" sz="2000" b="1" dirty="0" smtClean="0">
                <a:latin typeface="KaiTi" panose="02010609060101010101" pitchFamily="49" charset="-122"/>
                <a:ea typeface="KaiTi" panose="02010609060101010101" pitchFamily="49" charset="-122"/>
              </a:rPr>
              <a:t>”</a:t>
            </a:r>
            <a:endParaRPr lang="zh-CN" altLang="en-US" sz="2000" b="1" dirty="0">
              <a:latin typeface="KaiTi" panose="02010609060101010101" pitchFamily="49" charset="-122"/>
              <a:ea typeface="KaiTi" panose="02010609060101010101" pitchFamily="49" charset="-122"/>
            </a:endParaRPr>
          </a:p>
        </p:txBody>
      </p:sp>
      <p:pic>
        <p:nvPicPr>
          <p:cNvPr id="15362"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53882"/>
          <a:stretch/>
        </p:blipFill>
        <p:spPr bwMode="auto">
          <a:xfrm>
            <a:off x="7923084" y="2314833"/>
            <a:ext cx="2997200" cy="25492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52803411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2935</Words>
  <Application>Microsoft Office PowerPoint</Application>
  <PresentationFormat>宽屏</PresentationFormat>
  <Paragraphs>201</Paragraphs>
  <Slides>17</Slides>
  <Notes>16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17</vt:i4>
      </vt:variant>
    </vt:vector>
  </HeadingPairs>
  <TitlesOfParts>
    <vt:vector size="29" baseType="lpstr">
      <vt:lpstr>BIZ UDPゴシック</vt:lpstr>
      <vt:lpstr>KaiTi</vt:lpstr>
      <vt:lpstr>ＭＳ 明朝</vt:lpstr>
      <vt:lpstr>ＭＳ Ｐゴシック</vt:lpstr>
      <vt:lpstr>楷体</vt:lpstr>
      <vt:lpstr>宋体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6</cp:revision>
  <dcterms:created xsi:type="dcterms:W3CDTF">2021-08-24T02:18:48Z</dcterms:created>
  <dcterms:modified xsi:type="dcterms:W3CDTF">2021-08-25T08:43:20Z</dcterms:modified>
</cp:coreProperties>
</file>