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BD43BFC-12E2-47CA-8631-0843440BEECA}" type="datetimeFigureOut">
              <a:rPr lang="zh-CN" altLang="en-US" smtClean="0"/>
              <a:t>2021/8/24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35DA0D-1441-4FFB-A477-9DFE77F50EAE}" type="slidenum">
              <a:rPr lang="zh-CN" altLang="en-US" smtClean="0"/>
              <a:t>‹#›</a:t>
            </a:fld>
            <a:endParaRPr lang="zh-CN" altLang="en-US"/>
          </a:p>
        </p:txBody>
      </p:sp>
    </p:spTree>
    <p:extLst>
      <p:ext uri="{BB962C8B-B14F-4D97-AF65-F5344CB8AC3E}">
        <p14:creationId xmlns:p14="http://schemas.microsoft.com/office/powerpoint/2010/main" val="25624497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65712193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1421959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24050656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20988028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16023718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3135972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29367291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1162391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18665986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28164064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4037038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38015459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28666162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2885319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13389013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34114833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90951629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2402758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42839F1F-2C77-42D3-A674-5082E7A9B479}"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12989655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839F1F-2C77-42D3-A674-5082E7A9B479}" type="datetimeFigureOut">
              <a:rPr lang="zh-CN" altLang="en-US" smtClean="0"/>
              <a:t>2021/8/24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5C8976C-DAC0-4E45-A58A-510B9A71B8C5}" type="slidenum">
              <a:rPr lang="zh-CN" altLang="en-US" smtClean="0"/>
              <a:t>‹#›</a:t>
            </a:fld>
            <a:endParaRPr lang="zh-CN" altLang="en-US"/>
          </a:p>
        </p:txBody>
      </p:sp>
    </p:spTree>
    <p:extLst>
      <p:ext uri="{BB962C8B-B14F-4D97-AF65-F5344CB8AC3E}">
        <p14:creationId xmlns:p14="http://schemas.microsoft.com/office/powerpoint/2010/main" val="90856991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047702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1276147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66152"/>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1516032"/>
            <a:ext cx="10528692" cy="2554545"/>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日本</a:t>
            </a:r>
            <a:r>
              <a:rPr lang="ja-JP" altLang="en-US" sz="2000" b="1" dirty="0">
                <a:latin typeface="KaiTi" panose="02010609060101010101" pitchFamily="49" charset="-122"/>
                <a:ea typeface="KaiTi" panose="02010609060101010101" pitchFamily="49" charset="-122"/>
              </a:rPr>
              <a:t>の霊長類学の父は京都大学の今西錦司さんだ</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あまり</a:t>
            </a:r>
            <a:r>
              <a:rPr lang="ja-JP" altLang="en-US" sz="2000" b="1" dirty="0">
                <a:latin typeface="KaiTi" panose="02010609060101010101" pitchFamily="49" charset="-122"/>
                <a:ea typeface="KaiTi" panose="02010609060101010101" pitchFamily="49" charset="-122"/>
              </a:rPr>
              <a:t>一般に意識されていないが，先進国の中でサルがすむ国は日本だけである。米独英仏など，北米とヨーロッパには土着のサルがいない。従って，イソップ物語にも，グリム童話にも，マザーグースの話にも，サルが主人公の話はない。日本には，桃太郎のサルや，サル・カニ合戦のサルの話がある。日本人はサルの民話に慣れ親しんで育ってきた。温泉につかるサルや寺の境内に出てくるサルを実際に見たという人も多い。一般の人々のこうしたサルへの高い関心が背景にあって，日本の霊長類学はユニークな発展を遂げた</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sp>
        <p:nvSpPr>
          <p:cNvPr id="14" name="矩形 13"/>
          <p:cNvSpPr/>
          <p:nvPr/>
        </p:nvSpPr>
        <p:spPr>
          <a:xfrm>
            <a:off x="875908" y="4070577"/>
            <a:ext cx="10693792" cy="2554545"/>
          </a:xfrm>
          <a:prstGeom prst="rect">
            <a:avLst/>
          </a:prstGeom>
        </p:spPr>
        <p:txBody>
          <a:bodyPr wrap="square">
            <a:spAutoFit/>
          </a:bodyPr>
          <a:lstStyle/>
          <a:p>
            <a:r>
              <a:rPr lang="ja-JP" altLang="en-US" sz="2000" b="1" dirty="0">
                <a:solidFill>
                  <a:srgbClr val="0070C0"/>
                </a:solidFill>
                <a:latin typeface="KaiTi" panose="02010609060101010101" pitchFamily="49" charset="-122"/>
                <a:ea typeface="KaiTi" panose="02010609060101010101" pitchFamily="49" charset="-122"/>
              </a:rPr>
              <a:t>◎関連知識</a:t>
            </a:r>
            <a:endParaRPr lang="en-US" altLang="ja-JP" sz="2000" b="1" dirty="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欧米</a:t>
            </a:r>
            <a:r>
              <a:rPr lang="ja-JP" altLang="en-US" sz="2000" b="1" dirty="0">
                <a:latin typeface="KaiTi" panose="02010609060101010101" pitchFamily="49" charset="-122"/>
                <a:ea typeface="KaiTi" panose="02010609060101010101" pitchFamily="49" charset="-122"/>
              </a:rPr>
              <a:t>にも霊長類学の伝統はある。しかし，それは日本のものとはだいぶ様子が違う。大航海の時代，ヨーロッパ人がはるばるとアフリカの奥地に分け入った。そこで，珍しいサルの仲間を見つけた。撃ち殺して持ち帰った。チンパンジーもその一つだ。</a:t>
            </a:r>
            <a:r>
              <a:rPr lang="en-US" altLang="ja-JP" sz="2000" b="1" dirty="0">
                <a:latin typeface="KaiTi" panose="02010609060101010101" pitchFamily="49" charset="-122"/>
                <a:ea typeface="KaiTi" panose="02010609060101010101" pitchFamily="49" charset="-122"/>
              </a:rPr>
              <a:t>17</a:t>
            </a:r>
            <a:r>
              <a:rPr lang="ja-JP" altLang="en-US" sz="2000" b="1" dirty="0">
                <a:latin typeface="KaiTi" panose="02010609060101010101" pitchFamily="49" charset="-122"/>
                <a:ea typeface="KaiTi" panose="02010609060101010101" pitchFamily="49" charset="-122"/>
              </a:rPr>
              <a:t>世紀にイギリス国王に献上されたのが記録としては一番古い。大学や博物館に，そうした骨格標本が今も多数残っている。やがて生け捕りにするようになった</a:t>
            </a:r>
            <a:r>
              <a:rPr lang="ja-JP" altLang="en-US"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19</a:t>
            </a:r>
            <a:r>
              <a:rPr lang="ja-JP" altLang="en-US" sz="2000" b="1" dirty="0">
                <a:latin typeface="KaiTi" panose="02010609060101010101" pitchFamily="49" charset="-122"/>
                <a:ea typeface="KaiTi" panose="02010609060101010101" pitchFamily="49" charset="-122"/>
              </a:rPr>
              <a:t>世紀には各地に動物園ができた。見せ物にする。そうした中で，サルの仲間の知性が人目をひいた。チンパンジーは道具を使いこなし作る。野生での暮らしを追う研究が本格的に始まったのは</a:t>
            </a:r>
            <a:r>
              <a:rPr lang="en-US" altLang="ja-JP" sz="2000" b="1" dirty="0">
                <a:latin typeface="KaiTi" panose="02010609060101010101" pitchFamily="49" charset="-122"/>
                <a:ea typeface="KaiTi" panose="02010609060101010101" pitchFamily="49" charset="-122"/>
              </a:rPr>
              <a:t>20</a:t>
            </a:r>
            <a:r>
              <a:rPr lang="ja-JP" altLang="en-US" sz="2000" b="1" dirty="0">
                <a:latin typeface="KaiTi" panose="02010609060101010101" pitchFamily="49" charset="-122"/>
                <a:ea typeface="KaiTi" panose="02010609060101010101" pitchFamily="49" charset="-122"/>
              </a:rPr>
              <a:t>世紀後半である。</a:t>
            </a:r>
          </a:p>
        </p:txBody>
      </p:sp>
      <p:sp>
        <p:nvSpPr>
          <p:cNvPr id="5" name="矩形 4"/>
          <p:cNvSpPr/>
          <p:nvPr/>
        </p:nvSpPr>
        <p:spPr>
          <a:xfrm>
            <a:off x="5791200" y="1054367"/>
            <a:ext cx="5613400" cy="523220"/>
          </a:xfrm>
          <a:prstGeom prst="rect">
            <a:avLst/>
          </a:prstGeom>
        </p:spPr>
        <p:txBody>
          <a:bodyPr wrap="square">
            <a:spAutoFit/>
          </a:bodyPr>
          <a:lstStyle/>
          <a:p>
            <a:r>
              <a:rPr lang="ja-JP" altLang="en-US" sz="1400" dirty="0">
                <a:solidFill>
                  <a:srgbClr val="0070C0"/>
                </a:solidFill>
              </a:rPr>
              <a:t>この記事は， 毎日新聞　連載</a:t>
            </a:r>
            <a:r>
              <a:rPr lang="en-US" altLang="ja-JP" sz="1400" dirty="0">
                <a:solidFill>
                  <a:srgbClr val="0070C0"/>
                </a:solidFill>
              </a:rPr>
              <a:t>"</a:t>
            </a:r>
            <a:r>
              <a:rPr lang="ja-JP" altLang="en-US" sz="1400" dirty="0">
                <a:solidFill>
                  <a:srgbClr val="0070C0"/>
                </a:solidFill>
              </a:rPr>
              <a:t>松沢哲郎のチンパンジーは進化の隣人</a:t>
            </a:r>
            <a:r>
              <a:rPr lang="en-US" altLang="ja-JP" sz="1400" dirty="0">
                <a:solidFill>
                  <a:srgbClr val="0070C0"/>
                </a:solidFill>
              </a:rPr>
              <a:t>" 2001</a:t>
            </a:r>
            <a:r>
              <a:rPr lang="ja-JP" altLang="en-US" sz="1400" dirty="0">
                <a:solidFill>
                  <a:srgbClr val="0070C0"/>
                </a:solidFill>
              </a:rPr>
              <a:t>年</a:t>
            </a:r>
            <a:r>
              <a:rPr lang="en-US" altLang="ja-JP" sz="1400" dirty="0">
                <a:solidFill>
                  <a:srgbClr val="0070C0"/>
                </a:solidFill>
              </a:rPr>
              <a:t>09</a:t>
            </a:r>
            <a:r>
              <a:rPr lang="ja-JP" altLang="en-US" sz="1400" dirty="0">
                <a:solidFill>
                  <a:srgbClr val="0070C0"/>
                </a:solidFill>
              </a:rPr>
              <a:t>月</a:t>
            </a:r>
            <a:r>
              <a:rPr lang="en-US" altLang="ja-JP" sz="1400" dirty="0">
                <a:solidFill>
                  <a:srgbClr val="0070C0"/>
                </a:solidFill>
              </a:rPr>
              <a:t>03</a:t>
            </a:r>
            <a:r>
              <a:rPr lang="ja-JP" altLang="en-US" sz="1400" dirty="0">
                <a:solidFill>
                  <a:srgbClr val="0070C0"/>
                </a:solidFill>
              </a:rPr>
              <a:t>日の、 </a:t>
            </a:r>
            <a:r>
              <a:rPr lang="en-US" altLang="ja-JP" sz="1400" dirty="0">
                <a:solidFill>
                  <a:srgbClr val="0070C0"/>
                </a:solidFill>
              </a:rPr>
              <a:t>『</a:t>
            </a:r>
            <a:r>
              <a:rPr lang="ja-JP" altLang="en-US" sz="1400" dirty="0">
                <a:solidFill>
                  <a:srgbClr val="0070C0"/>
                </a:solidFill>
              </a:rPr>
              <a:t>今西錦司生誕</a:t>
            </a:r>
            <a:r>
              <a:rPr lang="en-US" altLang="ja-JP" sz="1400" dirty="0">
                <a:solidFill>
                  <a:srgbClr val="0070C0"/>
                </a:solidFill>
              </a:rPr>
              <a:t>100</a:t>
            </a:r>
            <a:r>
              <a:rPr lang="ja-JP" altLang="en-US" sz="1400" dirty="0">
                <a:solidFill>
                  <a:srgbClr val="0070C0"/>
                </a:solidFill>
              </a:rPr>
              <a:t>年</a:t>
            </a:r>
            <a:r>
              <a:rPr lang="en-US" altLang="ja-JP" sz="1400" dirty="0">
                <a:solidFill>
                  <a:srgbClr val="0070C0"/>
                </a:solidFill>
              </a:rPr>
              <a:t>』</a:t>
            </a:r>
            <a:r>
              <a:rPr lang="ja-JP" altLang="en-US" sz="1400" dirty="0">
                <a:solidFill>
                  <a:srgbClr val="0070C0"/>
                </a:solidFill>
              </a:rPr>
              <a:t>を転載したものです。</a:t>
            </a:r>
          </a:p>
        </p:txBody>
      </p:sp>
    </p:spTree>
    <p:extLst>
      <p:ext uri="{BB962C8B-B14F-4D97-AF65-F5344CB8AC3E}">
        <p14:creationId xmlns:p14="http://schemas.microsoft.com/office/powerpoint/2010/main" val="1332415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054100" y="2162696"/>
            <a:ext cx="9829800" cy="15590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〇</a:t>
            </a:r>
            <a:r>
              <a:rPr lang="ja-JP" altLang="en-US" sz="2000" b="1" dirty="0">
                <a:latin typeface="KaiTi" panose="02010609060101010101" pitchFamily="49" charset="-122"/>
                <a:ea typeface="KaiTi" panose="02010609060101010101" pitchFamily="49" charset="-122"/>
              </a:rPr>
              <a:t>みなさんが好きな動物を</a:t>
            </a:r>
            <a:r>
              <a:rPr lang="en-US" altLang="ja-JP" sz="2000" b="1" dirty="0">
                <a:latin typeface="KaiTi" panose="02010609060101010101" pitchFamily="49" charset="-122"/>
                <a:ea typeface="KaiTi" panose="02010609060101010101" pitchFamily="49" charset="-122"/>
              </a:rPr>
              <a:t>3</a:t>
            </a:r>
            <a:r>
              <a:rPr lang="ja-JP" altLang="en-US" sz="2000" b="1" dirty="0">
                <a:latin typeface="KaiTi" panose="02010609060101010101" pitchFamily="49" charset="-122"/>
                <a:ea typeface="KaiTi" panose="02010609060101010101" pitchFamily="49" charset="-122"/>
              </a:rPr>
              <a:t>種類挙げ、その動物の特徴を書いてください。</a:t>
            </a:r>
            <a:endParaRPr lang="en-US" altLang="ja-JP" sz="2000" b="1" dirty="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〇</a:t>
            </a:r>
            <a:r>
              <a:rPr lang="ja-JP" altLang="en-US" sz="2000" b="1" dirty="0">
                <a:latin typeface="KaiTi" panose="02010609060101010101" pitchFamily="49" charset="-122"/>
                <a:ea typeface="KaiTi" panose="02010609060101010101" pitchFamily="49" charset="-122"/>
              </a:rPr>
              <a:t>どんな動物をペットにしたいですか。その理由を教えてください。</a:t>
            </a:r>
            <a:endParaRPr lang="en-US" altLang="ja-JP" sz="2000" b="1" dirty="0">
              <a:solidFill>
                <a:srgbClr val="0070C0"/>
              </a:solidFill>
              <a:latin typeface="KaiTi" panose="02010609060101010101" pitchFamily="49" charset="-122"/>
              <a:ea typeface="KaiTi" panose="02010609060101010101" pitchFamily="49" charset="-122"/>
            </a:endParaRPr>
          </a:p>
          <a:p>
            <a:pPr>
              <a:lnSpc>
                <a:spcPct val="150000"/>
              </a:lnSpc>
            </a:pP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1054100" y="3721777"/>
            <a:ext cx="10541392" cy="2246769"/>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〇</a:t>
            </a:r>
            <a:r>
              <a:rPr lang="ja-JP" altLang="en-US" sz="2000" b="1" dirty="0">
                <a:solidFill>
                  <a:srgbClr val="0070C0"/>
                </a:solidFill>
                <a:latin typeface="KaiTi" panose="02010609060101010101" pitchFamily="49" charset="-122"/>
                <a:ea typeface="KaiTi" panose="02010609060101010101" pitchFamily="49" charset="-122"/>
              </a:rPr>
              <a:t>チンパンジーは何歳まで生きるのだろう</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〇人間とチンパンジーのこどもの違いは？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〇人間とチンパンジーの子育ての違いは？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en-US" sz="2000" b="1" dirty="0">
                <a:solidFill>
                  <a:srgbClr val="0070C0"/>
                </a:solidFill>
                <a:latin typeface="KaiTi" panose="02010609060101010101" pitchFamily="49" charset="-122"/>
                <a:ea typeface="KaiTi" panose="02010609060101010101" pitchFamily="49" charset="-122"/>
              </a:rPr>
              <a:t>人</a:t>
            </a:r>
            <a:r>
              <a:rPr lang="ja-JP" altLang="en-US" sz="2000" b="1" dirty="0" smtClean="0">
                <a:solidFill>
                  <a:srgbClr val="0070C0"/>
                </a:solidFill>
                <a:latin typeface="KaiTi" panose="02010609060101010101" pitchFamily="49" charset="-122"/>
                <a:ea typeface="KaiTi" panose="02010609060101010101" pitchFamily="49" charset="-122"/>
              </a:rPr>
              <a:t>間の</a:t>
            </a:r>
            <a:r>
              <a:rPr lang="ja-JP" altLang="en-US" sz="2000" b="1" dirty="0">
                <a:solidFill>
                  <a:srgbClr val="0070C0"/>
                </a:solidFill>
                <a:latin typeface="KaiTi" panose="02010609060101010101" pitchFamily="49" charset="-122"/>
                <a:ea typeface="KaiTi" panose="02010609060101010101" pitchFamily="49" charset="-122"/>
              </a:rPr>
              <a:t>音楽活</a:t>
            </a:r>
            <a:r>
              <a:rPr lang="ja-JP" altLang="en-US" sz="2000" b="1" dirty="0" smtClean="0">
                <a:solidFill>
                  <a:srgbClr val="0070C0"/>
                </a:solidFill>
                <a:latin typeface="KaiTi" panose="02010609060101010101" pitchFamily="49" charset="-122"/>
                <a:ea typeface="KaiTi" panose="02010609060101010101" pitchFamily="49" charset="-122"/>
              </a:rPr>
              <a:t>動は</a:t>
            </a:r>
            <a:r>
              <a:rPr lang="ja-JP" altLang="en-US" sz="2000" b="1" dirty="0">
                <a:solidFill>
                  <a:srgbClr val="0070C0"/>
                </a:solidFill>
                <a:latin typeface="KaiTi" panose="02010609060101010101" pitchFamily="49" charset="-122"/>
                <a:ea typeface="KaiTi" panose="02010609060101010101" pitchFamily="49" charset="-122"/>
              </a:rPr>
              <a:t>、類人猿にもある程度</a:t>
            </a:r>
            <a:r>
              <a:rPr lang="ja-JP" altLang="en-US" sz="2000" b="1" dirty="0" smtClean="0">
                <a:solidFill>
                  <a:srgbClr val="0070C0"/>
                </a:solidFill>
                <a:latin typeface="KaiTi" panose="02010609060101010101" pitchFamily="49" charset="-122"/>
                <a:ea typeface="KaiTi" panose="02010609060101010101" pitchFamily="49" charset="-122"/>
              </a:rPr>
              <a:t>共有</a:t>
            </a:r>
            <a:r>
              <a:rPr lang="ja-JP" altLang="en-US" sz="2000" b="1" dirty="0">
                <a:solidFill>
                  <a:srgbClr val="0070C0"/>
                </a:solidFill>
                <a:latin typeface="KaiTi" panose="02010609060101010101" pitchFamily="49" charset="-122"/>
                <a:ea typeface="KaiTi" panose="02010609060101010101" pitchFamily="49" charset="-122"/>
              </a:rPr>
              <a:t>できるか。</a:t>
            </a:r>
            <a:endParaRPr lang="en-US" altLang="ja-JP" sz="2000" b="1" dirty="0">
              <a:solidFill>
                <a:srgbClr val="0070C0"/>
              </a:solidFill>
              <a:latin typeface="KaiTi" panose="02010609060101010101" pitchFamily="49" charset="-122"/>
              <a:ea typeface="KaiTi" panose="02010609060101010101" pitchFamily="49" charset="-122"/>
            </a:endParaRPr>
          </a:p>
          <a:p>
            <a:pPr>
              <a:lnSpc>
                <a:spcPct val="150000"/>
              </a:lnSpc>
            </a:pP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696950" y="3528767"/>
            <a:ext cx="3186950" cy="1589926"/>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140203" y="1038178"/>
            <a:ext cx="2658866" cy="133835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268"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339119" y="1038178"/>
            <a:ext cx="2198727" cy="133835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771135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53100" y="1177776"/>
            <a:ext cx="5969000" cy="5078313"/>
          </a:xfrm>
          <a:prstGeom prst="rect">
            <a:avLst/>
          </a:prstGeom>
          <a:ln>
            <a:solidFill>
              <a:schemeClr val="accent1"/>
            </a:solidFill>
          </a:ln>
        </p:spPr>
        <p:txBody>
          <a:bodyPr wrap="square">
            <a:spAutoFit/>
          </a:bodyPr>
          <a:lstStyle/>
          <a:p>
            <a:r>
              <a:rPr lang="en-US" altLang="ja-JP" b="1" dirty="0" smtClean="0"/>
              <a:t> </a:t>
            </a:r>
            <a:r>
              <a:rPr lang="ja-JP" altLang="ja-JP" b="1" dirty="0"/>
              <a:t>　ヒトとチンパンジーの知性の共通点は、道具しようについても顕著に認められる。多様な道具を使うのはヒトとチンパンジーだけだ。ゴリラやオランウータンはごく稀にしか道具を使わない。ニホンザルでは道具使用の例は皆無に近い。道具使用は、ヒトとチンパンジーの共通祖先が獲得した一つの知性だといえる。（中略）</a:t>
            </a:r>
          </a:p>
          <a:p>
            <a:r>
              <a:rPr lang="ja-JP" altLang="ja-JP" b="1" dirty="0"/>
              <a:t>　</a:t>
            </a:r>
            <a:r>
              <a:rPr lang="en-US" altLang="ja-JP" b="1" dirty="0" smtClean="0"/>
              <a:t> </a:t>
            </a:r>
            <a:r>
              <a:rPr lang="ja-JP" altLang="ja-JP" b="1" dirty="0" smtClean="0"/>
              <a:t>野生</a:t>
            </a:r>
            <a:r>
              <a:rPr lang="ja-JP" altLang="ja-JP" b="1" dirty="0"/>
              <a:t>の状態でのチンパンジーの道具使用は、ジェーン・グドールによって</a:t>
            </a:r>
            <a:r>
              <a:rPr lang="en-US" altLang="ja-JP" b="1" dirty="0"/>
              <a:t>1960</a:t>
            </a:r>
            <a:r>
              <a:rPr lang="ja-JP" altLang="ja-JP" b="1" dirty="0"/>
              <a:t>年に初めて報告された。ゴンベ･ストリームという、東アフリカはタンザニアのタンガニーカ湖畔である。チンパンジーは、草の茎を使ってシロアリを釣り上げて食べる。シロアリはチンパンジーの好物だが、素手で捕まえると咬まれてしまう。そのためにチンパンジーは、シロアリを釣り上げる道具として草の茎を用いるのである。</a:t>
            </a:r>
          </a:p>
          <a:p>
            <a:r>
              <a:rPr lang="ja-JP" altLang="ja-JP" b="1" dirty="0"/>
              <a:t>　</a:t>
            </a:r>
            <a:r>
              <a:rPr lang="en-US" altLang="ja-JP" b="1" dirty="0" smtClean="0"/>
              <a:t> </a:t>
            </a:r>
            <a:r>
              <a:rPr lang="ja-JP" altLang="ja-JP" b="1" dirty="0" smtClean="0"/>
              <a:t>その</a:t>
            </a:r>
            <a:r>
              <a:rPr lang="ja-JP" altLang="ja-JP" b="1" dirty="0"/>
              <a:t>後、草の茎を使ったシロアリ釣り以外にもチンパンジーのさまざまな道具使用が報告されてきた。西アフリカはギニアのボッソウに住むチンパンジーは、石を使って堅いアブラヤシの種を叩き割る。しかもハンマーと台石だけでなく、その台石を安定させるための支えとなる石までも使用する</a:t>
            </a:r>
            <a:r>
              <a:rPr lang="ja-JP" altLang="ja-JP" b="1" dirty="0" smtClean="0"/>
              <a:t>。</a:t>
            </a:r>
            <a:endParaRPr lang="ja-JP" altLang="ja-JP" b="1" dirty="0"/>
          </a:p>
        </p:txBody>
      </p:sp>
      <p:sp>
        <p:nvSpPr>
          <p:cNvPr id="6" name="矩形 5"/>
          <p:cNvSpPr/>
          <p:nvPr/>
        </p:nvSpPr>
        <p:spPr>
          <a:xfrm>
            <a:off x="523772" y="1843714"/>
            <a:ext cx="5115027" cy="270843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dirty="0">
              <a:latin typeface="KaiTi" panose="02010609060101010101" pitchFamily="49" charset="-122"/>
              <a:ea typeface="KaiTi" panose="02010609060101010101" pitchFamily="49" charset="-122"/>
            </a:endParaRPr>
          </a:p>
          <a:p>
            <a:r>
              <a:rPr lang="en-US" altLang="ja-JP" dirty="0" smtClean="0">
                <a:latin typeface="KaiTi" panose="02010609060101010101" pitchFamily="49" charset="-122"/>
                <a:ea typeface="KaiTi" panose="02010609060101010101" pitchFamily="49" charset="-122"/>
              </a:rPr>
              <a:t>1. </a:t>
            </a:r>
            <a:r>
              <a:rPr lang="ja-JP" altLang="ja-JP" dirty="0" smtClean="0">
                <a:latin typeface="KaiTi" panose="02010609060101010101" pitchFamily="49" charset="-122"/>
                <a:ea typeface="KaiTi" panose="02010609060101010101" pitchFamily="49" charset="-122"/>
              </a:rPr>
              <a:t>道具</a:t>
            </a:r>
            <a:r>
              <a:rPr lang="ja-JP" altLang="ja-JP" dirty="0">
                <a:latin typeface="KaiTi" panose="02010609060101010101" pitchFamily="49" charset="-122"/>
                <a:ea typeface="KaiTi" panose="02010609060101010101" pitchFamily="49" charset="-122"/>
              </a:rPr>
              <a:t>を使うのは、ヒトとチンパンジーだけだ</a:t>
            </a:r>
          </a:p>
          <a:p>
            <a:r>
              <a:rPr lang="en-US" altLang="ja-JP" dirty="0" smtClean="0">
                <a:latin typeface="KaiTi" panose="02010609060101010101" pitchFamily="49" charset="-122"/>
                <a:ea typeface="KaiTi" panose="02010609060101010101" pitchFamily="49" charset="-122"/>
              </a:rPr>
              <a:t>2. </a:t>
            </a:r>
            <a:r>
              <a:rPr lang="ja-JP" altLang="ja-JP" dirty="0" smtClean="0">
                <a:latin typeface="KaiTi" panose="02010609060101010101" pitchFamily="49" charset="-122"/>
                <a:ea typeface="KaiTi" panose="02010609060101010101" pitchFamily="49" charset="-122"/>
              </a:rPr>
              <a:t>チンパンジ</a:t>
            </a:r>
            <a:r>
              <a:rPr lang="ja-JP" altLang="ja-JP" dirty="0">
                <a:latin typeface="KaiTi" panose="02010609060101010101" pitchFamily="49" charset="-122"/>
                <a:ea typeface="KaiTi" panose="02010609060101010101" pitchFamily="49" charset="-122"/>
              </a:rPr>
              <a:t>ーは住む地域によって、使う</a:t>
            </a:r>
            <a:r>
              <a:rPr lang="ja-JP" altLang="ja-JP" dirty="0" smtClean="0">
                <a:latin typeface="KaiTi" panose="02010609060101010101" pitchFamily="49" charset="-122"/>
                <a:ea typeface="KaiTi" panose="02010609060101010101" pitchFamily="49" charset="-122"/>
              </a:rPr>
              <a:t>道具</a:t>
            </a:r>
            <a:endParaRPr lang="en-US" altLang="ja-JP" dirty="0" smtClean="0">
              <a:latin typeface="KaiTi" panose="02010609060101010101" pitchFamily="49" charset="-122"/>
              <a:ea typeface="KaiTi" panose="02010609060101010101" pitchFamily="49" charset="-122"/>
            </a:endParaRPr>
          </a:p>
          <a:p>
            <a:r>
              <a:rPr lang="en-US" altLang="ja-JP" dirty="0">
                <a:latin typeface="KaiTi" panose="02010609060101010101" pitchFamily="49" charset="-122"/>
                <a:ea typeface="KaiTi" panose="02010609060101010101" pitchFamily="49" charset="-122"/>
              </a:rPr>
              <a:t> </a:t>
            </a:r>
            <a:r>
              <a:rPr lang="en-US" altLang="ja-JP" dirty="0" smtClean="0">
                <a:latin typeface="KaiTi" panose="02010609060101010101" pitchFamily="49" charset="-122"/>
                <a:ea typeface="KaiTi" panose="02010609060101010101" pitchFamily="49" charset="-122"/>
              </a:rPr>
              <a:t> </a:t>
            </a:r>
            <a:r>
              <a:rPr lang="ja-JP" altLang="ja-JP" dirty="0" smtClean="0">
                <a:latin typeface="KaiTi" panose="02010609060101010101" pitchFamily="49" charset="-122"/>
                <a:ea typeface="KaiTi" panose="02010609060101010101" pitchFamily="49" charset="-122"/>
              </a:rPr>
              <a:t>が</a:t>
            </a:r>
            <a:r>
              <a:rPr lang="ja-JP" altLang="ja-JP" dirty="0">
                <a:latin typeface="KaiTi" panose="02010609060101010101" pitchFamily="49" charset="-122"/>
                <a:ea typeface="KaiTi" panose="02010609060101010101" pitchFamily="49" charset="-122"/>
              </a:rPr>
              <a:t>違う</a:t>
            </a:r>
          </a:p>
          <a:p>
            <a:r>
              <a:rPr lang="en-US" altLang="ja-JP" dirty="0" smtClean="0">
                <a:latin typeface="KaiTi" panose="02010609060101010101" pitchFamily="49" charset="-122"/>
                <a:ea typeface="KaiTi" panose="02010609060101010101" pitchFamily="49" charset="-122"/>
              </a:rPr>
              <a:t>3. </a:t>
            </a:r>
            <a:r>
              <a:rPr lang="ja-JP" altLang="ja-JP" dirty="0" smtClean="0">
                <a:latin typeface="KaiTi" panose="02010609060101010101" pitchFamily="49" charset="-122"/>
                <a:ea typeface="KaiTi" panose="02010609060101010101" pitchFamily="49" charset="-122"/>
              </a:rPr>
              <a:t>テッポウ</a:t>
            </a:r>
            <a:r>
              <a:rPr lang="ja-JP" altLang="ja-JP" dirty="0">
                <a:latin typeface="KaiTi" panose="02010609060101010101" pitchFamily="49" charset="-122"/>
                <a:ea typeface="KaiTi" panose="02010609060101010101" pitchFamily="49" charset="-122"/>
              </a:rPr>
              <a:t>魚は、水鉄砲を使ってえさをとる</a:t>
            </a:r>
          </a:p>
          <a:p>
            <a:r>
              <a:rPr lang="en-US" altLang="ja-JP" dirty="0" smtClean="0">
                <a:latin typeface="KaiTi" panose="02010609060101010101" pitchFamily="49" charset="-122"/>
                <a:ea typeface="KaiTi" panose="02010609060101010101" pitchFamily="49" charset="-122"/>
              </a:rPr>
              <a:t>4. </a:t>
            </a:r>
            <a:r>
              <a:rPr lang="ja-JP" altLang="ja-JP" dirty="0" smtClean="0">
                <a:latin typeface="KaiTi" panose="02010609060101010101" pitchFamily="49" charset="-122"/>
                <a:ea typeface="KaiTi" panose="02010609060101010101" pitchFamily="49" charset="-122"/>
              </a:rPr>
              <a:t>道具</a:t>
            </a:r>
            <a:r>
              <a:rPr lang="ja-JP" altLang="ja-JP" dirty="0">
                <a:latin typeface="KaiTi" panose="02010609060101010101" pitchFamily="49" charset="-122"/>
                <a:ea typeface="KaiTi" panose="02010609060101010101" pitchFamily="49" charset="-122"/>
              </a:rPr>
              <a:t>使用に地域差が見られるのは、学習</a:t>
            </a:r>
            <a:r>
              <a:rPr lang="ja-JP" altLang="ja-JP" dirty="0" smtClean="0">
                <a:latin typeface="KaiTi" panose="02010609060101010101" pitchFamily="49" charset="-122"/>
                <a:ea typeface="KaiTi" panose="02010609060101010101" pitchFamily="49" charset="-122"/>
              </a:rPr>
              <a:t>して</a:t>
            </a:r>
            <a:endParaRPr lang="en-US" altLang="ja-JP" dirty="0" smtClean="0">
              <a:latin typeface="KaiTi" panose="02010609060101010101" pitchFamily="49" charset="-122"/>
              <a:ea typeface="KaiTi" panose="02010609060101010101" pitchFamily="49" charset="-122"/>
            </a:endParaRPr>
          </a:p>
          <a:p>
            <a:r>
              <a:rPr lang="en-US" altLang="ja-JP" dirty="0">
                <a:latin typeface="KaiTi" panose="02010609060101010101" pitchFamily="49" charset="-122"/>
                <a:ea typeface="KaiTi" panose="02010609060101010101" pitchFamily="49" charset="-122"/>
              </a:rPr>
              <a:t> </a:t>
            </a:r>
            <a:r>
              <a:rPr lang="en-US" altLang="ja-JP" dirty="0" smtClean="0">
                <a:latin typeface="KaiTi" panose="02010609060101010101" pitchFamily="49" charset="-122"/>
                <a:ea typeface="KaiTi" panose="02010609060101010101" pitchFamily="49" charset="-122"/>
              </a:rPr>
              <a:t> </a:t>
            </a:r>
            <a:r>
              <a:rPr lang="ja-JP" altLang="ja-JP" dirty="0" smtClean="0">
                <a:latin typeface="KaiTi" panose="02010609060101010101" pitchFamily="49" charset="-122"/>
                <a:ea typeface="KaiTi" panose="02010609060101010101" pitchFamily="49" charset="-122"/>
              </a:rPr>
              <a:t>覚</a:t>
            </a:r>
            <a:r>
              <a:rPr lang="ja-JP" altLang="ja-JP" dirty="0">
                <a:latin typeface="KaiTi" panose="02010609060101010101" pitchFamily="49" charset="-122"/>
                <a:ea typeface="KaiTi" panose="02010609060101010101" pitchFamily="49" charset="-122"/>
              </a:rPr>
              <a:t>えたからだ</a:t>
            </a:r>
          </a:p>
        </p:txBody>
      </p:sp>
      <p:sp>
        <p:nvSpPr>
          <p:cNvPr id="7" name="矩形 6"/>
          <p:cNvSpPr/>
          <p:nvPr/>
        </p:nvSpPr>
        <p:spPr>
          <a:xfrm>
            <a:off x="750563" y="5046236"/>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417890347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64200" y="1300260"/>
            <a:ext cx="5791200" cy="4801314"/>
          </a:xfrm>
          <a:prstGeom prst="rect">
            <a:avLst/>
          </a:prstGeom>
          <a:ln>
            <a:solidFill>
              <a:schemeClr val="accent1"/>
            </a:solidFill>
          </a:ln>
        </p:spPr>
        <p:txBody>
          <a:bodyPr wrap="square">
            <a:spAutoFit/>
          </a:bodyPr>
          <a:lstStyle/>
          <a:p>
            <a:r>
              <a:rPr lang="ja-JP" altLang="ja-JP" b="1" dirty="0"/>
              <a:t>　このように見てくると、他の動物も道具を使っているという人がいるかも知れない。例えば、ファイチ（アトリ科の鳥）の一種は枝を使ってエサとなる虫を引きずり出す。テポウ魚は水鉄砲のように水を吹き出し、虫を叩き落とす。一見すると、枝が熊手がわりの、そして水が鉄砲がわりの道具として使用されている。しかし、その道具使用は遺伝的に決まっており、地域差は見られない。そのためこれらの行動は本能的行動だといえる。</a:t>
            </a:r>
          </a:p>
          <a:p>
            <a:r>
              <a:rPr lang="ja-JP" altLang="ja-JP" b="1" dirty="0"/>
              <a:t>　これに対して、チンパンジーの道具使用には明確な地域差が存在する。シロアリ釣りは東アフリカでは見られるが、西アフリカでは見られない。逆にヤシの種割りは西アフリカでは見られるが、東アフリカでは見られない。どちらにもシロアリや草の茎、ヤシの種や石が存在するにもかかわらず、道具使用には地域差が見られる。ということは、これらの道具使用は、その地域社会の中で学習により獲得され世代を超えて伝播する。チンパンジーの使う道具はヒトの使う道具と同様に上述の定義に合致している。</a:t>
            </a:r>
          </a:p>
        </p:txBody>
      </p:sp>
      <p:sp>
        <p:nvSpPr>
          <p:cNvPr id="5" name="矩形 4"/>
          <p:cNvSpPr/>
          <p:nvPr/>
        </p:nvSpPr>
        <p:spPr>
          <a:xfrm>
            <a:off x="508000" y="1956138"/>
            <a:ext cx="4927600" cy="270843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ヒトやチンパンジー以外の動物の道具の使い方を説明したもののうち、最もふさわしいものを選んでください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道具</a:t>
            </a:r>
            <a:r>
              <a:rPr lang="ja-JP" altLang="ja-JP" b="1" dirty="0">
                <a:latin typeface="KaiTi" panose="02010609060101010101" pitchFamily="49" charset="-122"/>
                <a:ea typeface="KaiTi" panose="02010609060101010101" pitchFamily="49" charset="-122"/>
              </a:rPr>
              <a:t>の使い方は遺伝的に決まっており</a:t>
            </a:r>
            <a:r>
              <a:rPr lang="ja-JP" altLang="ja-JP" b="1" dirty="0" smtClean="0">
                <a:latin typeface="KaiTi" panose="02010609060101010101" pitchFamily="49" charset="-122"/>
                <a:ea typeface="KaiTi" panose="02010609060101010101" pitchFamily="49" charset="-122"/>
              </a:rPr>
              <a:t>地</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域</a:t>
            </a:r>
            <a:r>
              <a:rPr lang="ja-JP" altLang="ja-JP" b="1" dirty="0">
                <a:latin typeface="KaiTi" panose="02010609060101010101" pitchFamily="49" charset="-122"/>
                <a:ea typeface="KaiTi" panose="02010609060101010101" pitchFamily="49" charset="-122"/>
              </a:rPr>
              <a:t>差はなく、本能的に使用している。</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枝</a:t>
            </a:r>
            <a:r>
              <a:rPr lang="ja-JP" altLang="ja-JP" b="1" dirty="0">
                <a:latin typeface="KaiTi" panose="02010609060101010101" pitchFamily="49" charset="-122"/>
                <a:ea typeface="KaiTi" panose="02010609060101010101" pitchFamily="49" charset="-122"/>
              </a:rPr>
              <a:t>を使ってエサとなる虫を引きずり出す。</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熊</a:t>
            </a:r>
            <a:r>
              <a:rPr lang="ja-JP" altLang="ja-JP" b="1" dirty="0">
                <a:latin typeface="KaiTi" panose="02010609060101010101" pitchFamily="49" charset="-122"/>
                <a:ea typeface="KaiTi" panose="02010609060101010101" pitchFamily="49" charset="-122"/>
              </a:rPr>
              <a:t>手がわりの、水鉄砲がわり道具</a:t>
            </a:r>
            <a:r>
              <a:rPr lang="ja-JP" altLang="ja-JP" b="1" dirty="0" smtClean="0">
                <a:latin typeface="KaiTi" panose="02010609060101010101" pitchFamily="49" charset="-122"/>
                <a:ea typeface="KaiTi" panose="02010609060101010101" pitchFamily="49" charset="-122"/>
              </a:rPr>
              <a:t>として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使用</a:t>
            </a:r>
            <a:r>
              <a:rPr lang="ja-JP" altLang="ja-JP" b="1" dirty="0">
                <a:latin typeface="KaiTi" panose="02010609060101010101" pitchFamily="49" charset="-122"/>
                <a:ea typeface="KaiTi" panose="02010609060101010101" pitchFamily="49" charset="-122"/>
              </a:rPr>
              <a:t>されている。</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他</a:t>
            </a:r>
            <a:r>
              <a:rPr lang="ja-JP" altLang="ja-JP" b="1" dirty="0">
                <a:latin typeface="KaiTi" panose="02010609060101010101" pitchFamily="49" charset="-122"/>
                <a:ea typeface="KaiTi" panose="02010609060101010101" pitchFamily="49" charset="-122"/>
              </a:rPr>
              <a:t>の動物では道具は使用しない。</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158483" y="507030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61289663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2" y="1060177"/>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81700" y="1336278"/>
            <a:ext cx="5765800" cy="4801314"/>
          </a:xfrm>
          <a:prstGeom prst="rect">
            <a:avLst/>
          </a:prstGeom>
          <a:ln>
            <a:solidFill>
              <a:schemeClr val="accent1"/>
            </a:solidFill>
          </a:ln>
        </p:spPr>
        <p:txBody>
          <a:bodyPr wrap="square">
            <a:spAutoFit/>
          </a:bodyPr>
          <a:lstStyle/>
          <a:p>
            <a:r>
              <a:rPr lang="ja-JP" altLang="ja-JP" b="1" dirty="0"/>
              <a:t>　このように見てくると、他の動物も道具を使っているという人がいるかも知れない。例えば、ファイチ（アトリ科の鳥）の一種は枝を使ってエサとなる虫を引きずり出す。テポウ魚は水鉄砲のように水を吹き出し、虫を叩き落とす。一見すると、枝が熊手がわりの、そして水が鉄砲がわりの道具として使用されている。しかし、その道具使用は遺伝的に決まっており、地域差は見られない。そのためこれらの行動は本能的行動だといえる。</a:t>
            </a:r>
          </a:p>
          <a:p>
            <a:r>
              <a:rPr lang="ja-JP" altLang="ja-JP" b="1" dirty="0"/>
              <a:t>　これに対して、チンパンジーの道具使用には明確な地域差が存在する。シロアリ釣りは東アフリカでは見られるが、西アフリカでは見られない。逆にヤシの種割りは西アフリカでは見られるが、東アフリカでは見られない。どちらにもシロアリや草の茎、ヤシの種や石が存在するにもかかわらず、道具使用には地域差が見られる。ということは、これらの道具使用は、その地域社会の中で学習により獲得され世代を超えて伝播する。チンパンジーの使う道具はヒトの使う道具と同様に上述の定義に合致している。</a:t>
            </a:r>
          </a:p>
        </p:txBody>
      </p:sp>
      <p:sp>
        <p:nvSpPr>
          <p:cNvPr id="6" name="矩形 5"/>
          <p:cNvSpPr/>
          <p:nvPr/>
        </p:nvSpPr>
        <p:spPr>
          <a:xfrm>
            <a:off x="533400" y="1754138"/>
            <a:ext cx="5207000" cy="3539430"/>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チンパンジーは他の動物と道具の使い方が違います。それはどのように違いますか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チンパンジ</a:t>
            </a:r>
            <a:r>
              <a:rPr lang="ja-JP" altLang="ja-JP" b="1" dirty="0">
                <a:latin typeface="KaiTi" panose="02010609060101010101" pitchFamily="49" charset="-122"/>
                <a:ea typeface="KaiTi" panose="02010609060101010101" pitchFamily="49" charset="-122"/>
              </a:rPr>
              <a:t>ーの道具の使い方は、人間と多</a:t>
            </a:r>
            <a:r>
              <a:rPr lang="ja-JP" altLang="ja-JP" b="1" dirty="0" smtClean="0">
                <a:latin typeface="KaiTi" panose="02010609060101010101" pitchFamily="49" charset="-122"/>
                <a:ea typeface="KaiTi" panose="02010609060101010101" pitchFamily="49" charset="-122"/>
              </a:rPr>
              <a:t>く</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a:t>
            </a:r>
            <a:r>
              <a:rPr lang="ja-JP" altLang="ja-JP" b="1" dirty="0">
                <a:latin typeface="KaiTi" panose="02010609060101010101" pitchFamily="49" charset="-122"/>
                <a:ea typeface="KaiTi" panose="02010609060101010101" pitchFamily="49" charset="-122"/>
              </a:rPr>
              <a:t>共通点があり、他の動物と一緒ではない。</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チンパンジ</a:t>
            </a:r>
            <a:r>
              <a:rPr lang="ja-JP" altLang="ja-JP" b="1" dirty="0">
                <a:latin typeface="KaiTi" panose="02010609060101010101" pitchFamily="49" charset="-122"/>
                <a:ea typeface="KaiTi" panose="02010609060101010101" pitchFamily="49" charset="-122"/>
              </a:rPr>
              <a:t>ーの道具の使い方は、他の動物</a:t>
            </a:r>
            <a:r>
              <a:rPr lang="ja-JP" altLang="ja-JP" b="1" dirty="0" smtClean="0">
                <a:latin typeface="KaiTi" panose="02010609060101010101" pitchFamily="49" charset="-122"/>
                <a:ea typeface="KaiTi" panose="02010609060101010101" pitchFamily="49" charset="-122"/>
              </a:rPr>
              <a:t>よ</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りも</a:t>
            </a:r>
            <a:r>
              <a:rPr lang="ja-JP" altLang="ja-JP" b="1" dirty="0">
                <a:latin typeface="KaiTi" panose="02010609060101010101" pitchFamily="49" charset="-122"/>
                <a:ea typeface="KaiTi" panose="02010609060101010101" pitchFamily="49" charset="-122"/>
              </a:rPr>
              <a:t>優れた能力で使い、高度な技術力を持</a:t>
            </a:r>
            <a:r>
              <a:rPr lang="ja-JP" altLang="ja-JP" b="1" dirty="0" smtClean="0">
                <a:latin typeface="KaiTi" panose="02010609060101010101" pitchFamily="49" charset="-122"/>
                <a:ea typeface="KaiTi" panose="02010609060101010101" pitchFamily="49" charset="-122"/>
              </a:rPr>
              <a:t>って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いる</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チンパンジ</a:t>
            </a:r>
            <a:r>
              <a:rPr lang="ja-JP" altLang="ja-JP" b="1" dirty="0">
                <a:latin typeface="KaiTi" panose="02010609060101010101" pitchFamily="49" charset="-122"/>
                <a:ea typeface="KaiTi" panose="02010609060101010101" pitchFamily="49" charset="-122"/>
              </a:rPr>
              <a:t>ーの道具の使い方は、ヒトの</a:t>
            </a:r>
            <a:r>
              <a:rPr lang="ja-JP" altLang="ja-JP" b="1" dirty="0" smtClean="0">
                <a:latin typeface="KaiTi" panose="02010609060101010101" pitchFamily="49" charset="-122"/>
                <a:ea typeface="KaiTi" panose="02010609060101010101" pitchFamily="49" charset="-122"/>
              </a:rPr>
              <a:t>道具</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a:t>
            </a:r>
            <a:r>
              <a:rPr lang="ja-JP" altLang="ja-JP" b="1" dirty="0">
                <a:latin typeface="KaiTi" panose="02010609060101010101" pitchFamily="49" charset="-122"/>
                <a:ea typeface="KaiTi" panose="02010609060101010101" pitchFamily="49" charset="-122"/>
              </a:rPr>
              <a:t>使い方と同じで地域社会の中で学習し、</a:t>
            </a:r>
            <a:r>
              <a:rPr lang="ja-JP" altLang="ja-JP" b="1" dirty="0" smtClean="0">
                <a:latin typeface="KaiTi" panose="02010609060101010101" pitchFamily="49" charset="-122"/>
                <a:ea typeface="KaiTi" panose="02010609060101010101" pitchFamily="49" charset="-122"/>
              </a:rPr>
              <a:t>必要</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時</a:t>
            </a:r>
            <a:r>
              <a:rPr lang="ja-JP" altLang="ja-JP" b="1" dirty="0">
                <a:latin typeface="KaiTi" panose="02010609060101010101" pitchFamily="49" charset="-122"/>
                <a:ea typeface="KaiTi" panose="02010609060101010101" pitchFamily="49" charset="-122"/>
              </a:rPr>
              <a:t>応じて使用されている</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チンパンジ</a:t>
            </a:r>
            <a:r>
              <a:rPr lang="ja-JP" altLang="ja-JP" b="1" dirty="0">
                <a:latin typeface="KaiTi" panose="02010609060101010101" pitchFamily="49" charset="-122"/>
                <a:ea typeface="KaiTi" panose="02010609060101010101" pitchFamily="49" charset="-122"/>
              </a:rPr>
              <a:t>ーの道具の使い方は、石を使</a:t>
            </a:r>
            <a:r>
              <a:rPr lang="ja-JP" altLang="ja-JP" b="1" dirty="0" smtClean="0">
                <a:latin typeface="KaiTi" panose="02010609060101010101" pitchFamily="49" charset="-122"/>
                <a:ea typeface="KaiTi" panose="02010609060101010101" pitchFamily="49" charset="-122"/>
              </a:rPr>
              <a:t>って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固</a:t>
            </a:r>
            <a:r>
              <a:rPr lang="ja-JP" altLang="ja-JP" b="1" dirty="0">
                <a:latin typeface="KaiTi" panose="02010609060101010101" pitchFamily="49" charset="-122"/>
                <a:ea typeface="KaiTi" panose="02010609060101010101" pitchFamily="49" charset="-122"/>
              </a:rPr>
              <a:t>いアブラヤシの種を叩き割ることができる。</a:t>
            </a:r>
          </a:p>
        </p:txBody>
      </p:sp>
      <p:sp>
        <p:nvSpPr>
          <p:cNvPr id="8" name="矩形 7"/>
          <p:cNvSpPr/>
          <p:nvPr/>
        </p:nvSpPr>
        <p:spPr>
          <a:xfrm>
            <a:off x="1272783" y="5392836"/>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67327309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618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016000" y="1475978"/>
            <a:ext cx="10160000" cy="4708981"/>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〇日本</a:t>
            </a:r>
            <a:r>
              <a:rPr lang="ja-JP" altLang="en-US" sz="2000" b="1" dirty="0">
                <a:solidFill>
                  <a:srgbClr val="0070C0"/>
                </a:solidFill>
                <a:latin typeface="KaiTi" panose="02010609060101010101" pitchFamily="49" charset="-122"/>
                <a:ea typeface="KaiTi" panose="02010609060101010101" pitchFamily="49" charset="-122"/>
              </a:rPr>
              <a:t>の霊長類学の父は京都大学の今西錦</a:t>
            </a:r>
            <a:r>
              <a:rPr lang="ja-JP" altLang="en-US" sz="2000" b="1" dirty="0" smtClean="0">
                <a:solidFill>
                  <a:srgbClr val="0070C0"/>
                </a:solidFill>
                <a:latin typeface="KaiTi" panose="02010609060101010101" pitchFamily="49" charset="-122"/>
                <a:ea typeface="KaiTi" panose="02010609060101010101" pitchFamily="49" charset="-122"/>
              </a:rPr>
              <a:t>司さんだ。その</a:t>
            </a:r>
            <a:r>
              <a:rPr lang="ja-JP" altLang="en-US" sz="2000" b="1" dirty="0">
                <a:solidFill>
                  <a:srgbClr val="0070C0"/>
                </a:solidFill>
                <a:latin typeface="KaiTi" panose="02010609060101010101" pitchFamily="49" charset="-122"/>
                <a:ea typeface="KaiTi" panose="02010609060101010101" pitchFamily="49" charset="-122"/>
              </a:rPr>
              <a:t>研究</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の</a:t>
            </a:r>
            <a:r>
              <a:rPr lang="ja-JP" altLang="en-US" sz="2000" b="1" dirty="0">
                <a:solidFill>
                  <a:srgbClr val="0070C0"/>
                </a:solidFill>
                <a:latin typeface="KaiTi" panose="02010609060101010101" pitchFamily="49" charset="-122"/>
                <a:ea typeface="KaiTi" panose="02010609060101010101" pitchFamily="49" charset="-122"/>
              </a:rPr>
              <a:t>出発点は，「棲み分け」の発見だ。渓流</a:t>
            </a:r>
            <a:r>
              <a:rPr lang="ja-JP" altLang="en-US" sz="2000" b="1" dirty="0" smtClean="0">
                <a:solidFill>
                  <a:srgbClr val="0070C0"/>
                </a:solidFill>
                <a:latin typeface="KaiTi" panose="02010609060101010101" pitchFamily="49" charset="-122"/>
                <a:ea typeface="KaiTi" panose="02010609060101010101" pitchFamily="49" charset="-122"/>
              </a:rPr>
              <a:t>に住</a:t>
            </a:r>
            <a:r>
              <a:rPr lang="ja-JP" altLang="en-US" sz="2000" b="1" dirty="0">
                <a:solidFill>
                  <a:srgbClr val="0070C0"/>
                </a:solidFill>
                <a:latin typeface="KaiTi" panose="02010609060101010101" pitchFamily="49" charset="-122"/>
                <a:ea typeface="KaiTi" panose="02010609060101010101" pitchFamily="49" charset="-122"/>
              </a:rPr>
              <a:t>む４種類のカゲ</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ロウの</a:t>
            </a:r>
            <a:r>
              <a:rPr lang="ja-JP" altLang="en-US" sz="2000" b="1" dirty="0">
                <a:solidFill>
                  <a:srgbClr val="0070C0"/>
                </a:solidFill>
                <a:latin typeface="KaiTi" panose="02010609060101010101" pitchFamily="49" charset="-122"/>
                <a:ea typeface="KaiTi" panose="02010609060101010101" pitchFamily="49" charset="-122"/>
              </a:rPr>
              <a:t>幼虫が，流れの速さに応じて</a:t>
            </a:r>
            <a:r>
              <a:rPr lang="ja-JP" altLang="en-US" sz="2000" b="1" dirty="0" smtClean="0">
                <a:solidFill>
                  <a:srgbClr val="0070C0"/>
                </a:solidFill>
                <a:latin typeface="KaiTi" panose="02010609060101010101" pitchFamily="49" charset="-122"/>
                <a:ea typeface="KaiTi" panose="02010609060101010101" pitchFamily="49" charset="-122"/>
              </a:rPr>
              <a:t>場所</a:t>
            </a:r>
            <a:r>
              <a:rPr lang="ja-JP" altLang="en-US" sz="2000" b="1" dirty="0">
                <a:solidFill>
                  <a:srgbClr val="0070C0"/>
                </a:solidFill>
                <a:latin typeface="KaiTi" panose="02010609060101010101" pitchFamily="49" charset="-122"/>
                <a:ea typeface="KaiTi" panose="02010609060101010101" pitchFamily="49" charset="-122"/>
              </a:rPr>
              <a:t>を「棲み分け</a:t>
            </a:r>
            <a:r>
              <a:rPr lang="ja-JP" altLang="en-US" sz="2000" b="1" dirty="0" smtClean="0">
                <a:solidFill>
                  <a:srgbClr val="0070C0"/>
                </a:solidFill>
                <a:latin typeface="KaiTi" panose="02010609060101010101" pitchFamily="49" charset="-122"/>
                <a:ea typeface="KaiTi" panose="02010609060101010101" pitchFamily="49" charset="-122"/>
              </a:rPr>
              <a:t>」ている。</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川</a:t>
            </a:r>
            <a:r>
              <a:rPr lang="ja-JP" altLang="en-US" sz="2000" b="1" dirty="0">
                <a:solidFill>
                  <a:srgbClr val="0070C0"/>
                </a:solidFill>
                <a:latin typeface="KaiTi" panose="02010609060101010101" pitchFamily="49" charset="-122"/>
                <a:ea typeface="KaiTi" panose="02010609060101010101" pitchFamily="49" charset="-122"/>
              </a:rPr>
              <a:t>底の石を丹念にひっくり返し</a:t>
            </a:r>
            <a:r>
              <a:rPr lang="ja-JP" altLang="en-US" sz="2000" b="1" dirty="0" smtClean="0">
                <a:solidFill>
                  <a:srgbClr val="0070C0"/>
                </a:solidFill>
                <a:latin typeface="KaiTi" panose="02010609060101010101" pitchFamily="49" charset="-122"/>
                <a:ea typeface="KaiTi" panose="02010609060101010101" pitchFamily="49" charset="-122"/>
              </a:rPr>
              <a:t>，その</a:t>
            </a:r>
            <a:r>
              <a:rPr lang="ja-JP" altLang="en-US" sz="2000" b="1" dirty="0">
                <a:solidFill>
                  <a:srgbClr val="0070C0"/>
                </a:solidFill>
                <a:latin typeface="KaiTi" panose="02010609060101010101" pitchFamily="49" charset="-122"/>
                <a:ea typeface="KaiTi" panose="02010609060101010101" pitchFamily="49" charset="-122"/>
              </a:rPr>
              <a:t>暮らしを確認</a:t>
            </a:r>
            <a:r>
              <a:rPr lang="ja-JP" altLang="en-US" sz="2000" b="1" dirty="0" smtClean="0">
                <a:solidFill>
                  <a:srgbClr val="0070C0"/>
                </a:solidFill>
                <a:latin typeface="KaiTi" panose="02010609060101010101" pitchFamily="49" charset="-122"/>
                <a:ea typeface="KaiTi" panose="02010609060101010101" pitchFamily="49" charset="-122"/>
              </a:rPr>
              <a:t>した。人</a:t>
            </a:r>
            <a:r>
              <a:rPr lang="ja-JP" altLang="en-US" sz="2000" b="1" dirty="0">
                <a:solidFill>
                  <a:srgbClr val="0070C0"/>
                </a:solidFill>
                <a:latin typeface="KaiTi" panose="02010609060101010101" pitchFamily="49" charset="-122"/>
                <a:ea typeface="KaiTi" panose="02010609060101010101" pitchFamily="49" charset="-122"/>
              </a:rPr>
              <a:t>間</a:t>
            </a:r>
            <a:r>
              <a:rPr lang="ja-JP" altLang="en-US" sz="2000" b="1" dirty="0" smtClean="0">
                <a:solidFill>
                  <a:srgbClr val="0070C0"/>
                </a:solidFill>
                <a:latin typeface="KaiTi" panose="02010609060101010101" pitchFamily="49" charset="-122"/>
                <a:ea typeface="KaiTi" panose="02010609060101010101" pitchFamily="49" charset="-122"/>
              </a:rPr>
              <a:t>の</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進</a:t>
            </a:r>
            <a:r>
              <a:rPr lang="ja-JP" altLang="en-US" sz="2000" b="1" dirty="0">
                <a:solidFill>
                  <a:srgbClr val="0070C0"/>
                </a:solidFill>
                <a:latin typeface="KaiTi" panose="02010609060101010101" pitchFamily="49" charset="-122"/>
                <a:ea typeface="KaiTi" panose="02010609060101010101" pitchFamily="49" charset="-122"/>
              </a:rPr>
              <a:t>化につながる霊長類の研究を志した</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〇今西さんらは</a:t>
            </a:r>
            <a:r>
              <a:rPr lang="ja-JP" altLang="en-US" sz="2000" b="1" dirty="0">
                <a:latin typeface="KaiTi" panose="02010609060101010101" pitchFamily="49" charset="-122"/>
                <a:ea typeface="KaiTi" panose="02010609060101010101" pitchFamily="49" charset="-122"/>
              </a:rPr>
              <a:t>，木々の間に見え隠れする野生ニホンザルの姿を追い，双眼鏡で観察し，行動を克明に野帳に記録した。そうした営みが学問になるとはまだ誰も思っていなかった。ニホンザルの社会の全容が見えてきた。秋から冬にかけてだけ交尾する。春から夏にかけて子供が生まれる。順位がある。「リーダー」がいる。群れとしてまとよっていつも一緒に行動する。時に「ハナレザル」「ヒトリザル」という単独者がいるかそれはすべて男性だ。男性は生まれた群れを出て行く母系社会だ。「芋洗い」など群れに固有な文化がある。すべてが新発見だった</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〇今西さんは</a:t>
            </a:r>
            <a:r>
              <a:rPr lang="en-US" altLang="ja-JP" sz="2000" b="1" dirty="0">
                <a:solidFill>
                  <a:srgbClr val="0070C0"/>
                </a:solidFill>
                <a:latin typeface="KaiTi" panose="02010609060101010101" pitchFamily="49" charset="-122"/>
                <a:ea typeface="KaiTi" panose="02010609060101010101" pitchFamily="49" charset="-122"/>
              </a:rPr>
              <a:t>79</a:t>
            </a:r>
            <a:r>
              <a:rPr lang="ja-JP" altLang="en-US" sz="2000" b="1" dirty="0">
                <a:solidFill>
                  <a:srgbClr val="0070C0"/>
                </a:solidFill>
                <a:latin typeface="KaiTi" panose="02010609060101010101" pitchFamily="49" charset="-122"/>
                <a:ea typeface="KaiTi" panose="02010609060101010101" pitchFamily="49" charset="-122"/>
              </a:rPr>
              <a:t>年に文化勲章を受章した。「霊長類学の確立」が授賞理由である。</a:t>
            </a:r>
          </a:p>
          <a:p>
            <a:r>
              <a:rPr lang="ja-JP" altLang="en-US" sz="2000" b="1" dirty="0">
                <a:solidFill>
                  <a:srgbClr val="0070C0"/>
                </a:solidFill>
                <a:latin typeface="KaiTi" panose="02010609060101010101" pitchFamily="49" charset="-122"/>
                <a:ea typeface="KaiTi" panose="02010609060101010101" pitchFamily="49" charset="-122"/>
              </a:rPr>
              <a:t>日本の豊かな自然とサルに親しむ文化が，日本の霊長類学をはぐくんだ。撃ち殺さない，生け捕りにしない，野生の暮らしの詳細な観察から学問が始まった。それを貴重に思</a:t>
            </a:r>
            <a:r>
              <a:rPr lang="ja-JP" altLang="en-US" sz="2000" b="1" dirty="0" smtClean="0">
                <a:solidFill>
                  <a:srgbClr val="0070C0"/>
                </a:solidFill>
                <a:latin typeface="KaiTi" panose="02010609060101010101" pitchFamily="49" charset="-122"/>
                <a:ea typeface="KaiTi" panose="02010609060101010101" pitchFamily="49" charset="-122"/>
              </a:rPr>
              <a:t>う。</a:t>
            </a:r>
            <a:endParaRPr lang="ja-JP" altLang="en-US" sz="2000" b="1" dirty="0">
              <a:solidFill>
                <a:srgbClr val="0070C0"/>
              </a:solidFill>
              <a:latin typeface="KaiTi" panose="02010609060101010101" pitchFamily="49" charset="-122"/>
              <a:ea typeface="KaiTi" panose="02010609060101010101" pitchFamily="49" charset="-122"/>
            </a:endParaRPr>
          </a:p>
        </p:txBody>
      </p:sp>
      <p:sp>
        <p:nvSpPr>
          <p:cNvPr id="5" name="矩形 4"/>
          <p:cNvSpPr/>
          <p:nvPr/>
        </p:nvSpPr>
        <p:spPr>
          <a:xfrm>
            <a:off x="5651500" y="6109900"/>
            <a:ext cx="5638800" cy="523220"/>
          </a:xfrm>
          <a:prstGeom prst="rect">
            <a:avLst/>
          </a:prstGeom>
        </p:spPr>
        <p:txBody>
          <a:bodyPr wrap="square">
            <a:spAutoFit/>
          </a:bodyPr>
          <a:lstStyle/>
          <a:p>
            <a:r>
              <a:rPr lang="ja-JP" altLang="en-US" sz="1400" dirty="0">
                <a:solidFill>
                  <a:srgbClr val="0070C0"/>
                </a:solidFill>
              </a:rPr>
              <a:t>この記事は， 毎日新聞　連載</a:t>
            </a:r>
            <a:r>
              <a:rPr lang="en-US" altLang="ja-JP" sz="1400" dirty="0">
                <a:solidFill>
                  <a:srgbClr val="0070C0"/>
                </a:solidFill>
              </a:rPr>
              <a:t>"</a:t>
            </a:r>
            <a:r>
              <a:rPr lang="ja-JP" altLang="en-US" sz="1400" dirty="0">
                <a:solidFill>
                  <a:srgbClr val="0070C0"/>
                </a:solidFill>
              </a:rPr>
              <a:t>松沢哲郎のチンパンジーは進化の隣人</a:t>
            </a:r>
            <a:r>
              <a:rPr lang="en-US" altLang="ja-JP" sz="1400" dirty="0">
                <a:solidFill>
                  <a:srgbClr val="0070C0"/>
                </a:solidFill>
              </a:rPr>
              <a:t>" 2001</a:t>
            </a:r>
            <a:r>
              <a:rPr lang="ja-JP" altLang="en-US" sz="1400" dirty="0">
                <a:solidFill>
                  <a:srgbClr val="0070C0"/>
                </a:solidFill>
              </a:rPr>
              <a:t>年</a:t>
            </a:r>
            <a:r>
              <a:rPr lang="en-US" altLang="ja-JP" sz="1400" dirty="0">
                <a:solidFill>
                  <a:srgbClr val="0070C0"/>
                </a:solidFill>
              </a:rPr>
              <a:t>09</a:t>
            </a:r>
            <a:r>
              <a:rPr lang="ja-JP" altLang="en-US" sz="1400" dirty="0">
                <a:solidFill>
                  <a:srgbClr val="0070C0"/>
                </a:solidFill>
              </a:rPr>
              <a:t>月</a:t>
            </a:r>
            <a:r>
              <a:rPr lang="en-US" altLang="ja-JP" sz="1400" dirty="0">
                <a:solidFill>
                  <a:srgbClr val="0070C0"/>
                </a:solidFill>
              </a:rPr>
              <a:t>03</a:t>
            </a:r>
            <a:r>
              <a:rPr lang="ja-JP" altLang="en-US" sz="1400" dirty="0">
                <a:solidFill>
                  <a:srgbClr val="0070C0"/>
                </a:solidFill>
              </a:rPr>
              <a:t>日の、 </a:t>
            </a:r>
            <a:r>
              <a:rPr lang="en-US" altLang="ja-JP" sz="1400" dirty="0">
                <a:solidFill>
                  <a:srgbClr val="0070C0"/>
                </a:solidFill>
              </a:rPr>
              <a:t>『</a:t>
            </a:r>
            <a:r>
              <a:rPr lang="ja-JP" altLang="en-US" sz="1400" dirty="0">
                <a:solidFill>
                  <a:srgbClr val="0070C0"/>
                </a:solidFill>
              </a:rPr>
              <a:t>今西錦司生誕</a:t>
            </a:r>
            <a:r>
              <a:rPr lang="en-US" altLang="ja-JP" sz="1400" dirty="0">
                <a:solidFill>
                  <a:srgbClr val="0070C0"/>
                </a:solidFill>
              </a:rPr>
              <a:t>100</a:t>
            </a:r>
            <a:r>
              <a:rPr lang="ja-JP" altLang="en-US" sz="1400" dirty="0">
                <a:solidFill>
                  <a:srgbClr val="0070C0"/>
                </a:solidFill>
              </a:rPr>
              <a:t>年</a:t>
            </a:r>
            <a:r>
              <a:rPr lang="en-US" altLang="ja-JP" sz="1400" dirty="0">
                <a:solidFill>
                  <a:srgbClr val="0070C0"/>
                </a:solidFill>
              </a:rPr>
              <a:t>』</a:t>
            </a:r>
            <a:r>
              <a:rPr lang="ja-JP" altLang="en-US" sz="1400" dirty="0">
                <a:solidFill>
                  <a:srgbClr val="0070C0"/>
                </a:solidFill>
              </a:rPr>
              <a:t>を転載したものです。</a:t>
            </a:r>
          </a:p>
        </p:txBody>
      </p:sp>
      <p:pic>
        <p:nvPicPr>
          <p:cNvPr id="1026" name="Picture 2" descr="C:\Users\chouk\AppData\Local\Temp\WeChat Files\9e00d2fc60521138866c6696e041b0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42350" y="1187177"/>
            <a:ext cx="2501900" cy="189674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3282711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７</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ヒトとチンパンジー</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a:t>
            </a:r>
            <a:r>
              <a:rPr lang="ja-JP" altLang="en-US" sz="2400" b="1" smtClean="0">
                <a:solidFill>
                  <a:srgbClr val="002060"/>
                </a:solidFill>
                <a:latin typeface="BIZ UDPゴシック" panose="020B0400000000000000" pitchFamily="50" charset="-128"/>
                <a:ea typeface="BIZ UDPゴシック" panose="020B0400000000000000" pitchFamily="50" charset="-128"/>
              </a:rPr>
              <a:t>　</a:t>
            </a:r>
            <a:r>
              <a:rPr lang="ja-JP" altLang="en-US" sz="2400" b="1">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1937" y="1066800"/>
            <a:ext cx="4375775" cy="537328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pic>
        <p:nvPicPr>
          <p:cNvPr id="1229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272732" y="1944805"/>
            <a:ext cx="4221604" cy="448139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5665092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781</Words>
  <Application>Microsoft Office PowerPoint</Application>
  <PresentationFormat>宽屏</PresentationFormat>
  <Paragraphs>97</Paragraphs>
  <Slides>9</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BIZ UDPゴシック</vt:lpstr>
      <vt:lpstr>KaiTi</vt:lpstr>
      <vt:lpstr>ＭＳ Ｐゴシック</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4</cp:revision>
  <dcterms:created xsi:type="dcterms:W3CDTF">2021-08-24T02:21:02Z</dcterms:created>
  <dcterms:modified xsi:type="dcterms:W3CDTF">2021-08-24T06:31:49Z</dcterms:modified>
</cp:coreProperties>
</file>