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65" r:id="rId2"/>
    <p:sldId id="257" r:id="rId3"/>
    <p:sldId id="258" r:id="rId4"/>
    <p:sldId id="259" r:id="rId5"/>
    <p:sldId id="260" r:id="rId6"/>
    <p:sldId id="261" r:id="rId7"/>
    <p:sldId id="262" r:id="rId8"/>
    <p:sldId id="263" r:id="rId9"/>
    <p:sldId id="264" r:id="rId1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36CACAC-DBE1-49C0-9F61-E755F81EB2A2}" type="datetimeFigureOut">
              <a:rPr lang="zh-CN" altLang="en-US" smtClean="0"/>
              <a:t>2021/8/25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F2B7BB3-2F7F-40D8-828D-DBA1E4DE9407}" type="slidenum">
              <a:rPr lang="zh-CN" altLang="en-US" smtClean="0"/>
              <a:t>‹#›</a:t>
            </a:fld>
            <a:endParaRPr lang="zh-CN" altLang="en-US"/>
          </a:p>
        </p:txBody>
      </p:sp>
    </p:spTree>
    <p:extLst>
      <p:ext uri="{BB962C8B-B14F-4D97-AF65-F5344CB8AC3E}">
        <p14:creationId xmlns:p14="http://schemas.microsoft.com/office/powerpoint/2010/main" val="286620600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kumimoji="1" lang="en-US" altLang="zh-CN" dirty="0" smtClean="0"/>
              <a:t>A-</a:t>
            </a:r>
            <a:r>
              <a:rPr kumimoji="1" lang="en-US" altLang="ja-JP" dirty="0" smtClean="0"/>
              <a:t>Japan. Endless Discovery </a:t>
            </a:r>
            <a:r>
              <a:rPr kumimoji="1" lang="ja-JP" altLang="en-US" dirty="0" smtClean="0"/>
              <a:t>ロゴ</a:t>
            </a:r>
            <a:r>
              <a:rPr kumimoji="1" lang="zh-CN" altLang="en-US" dirty="0" smtClean="0"/>
              <a:t>共享。 </a:t>
            </a:r>
            <a:r>
              <a:rPr kumimoji="1" lang="en-US" altLang="zh-CN" dirty="0" smtClean="0"/>
              <a:t>B-</a:t>
            </a:r>
            <a:r>
              <a:rPr kumimoji="1" lang="ja-JP" altLang="ja-JP" sz="1200" kern="1200" dirty="0" smtClean="0">
                <a:solidFill>
                  <a:schemeClr val="tx1"/>
                </a:solidFill>
                <a:effectLst/>
                <a:latin typeface="+mn-lt"/>
                <a:ea typeface="+mn-ea"/>
                <a:cs typeface="+mn-cs"/>
              </a:rPr>
              <a:t>安藤「復興と再生に向けて」『みなとっぷ』</a:t>
            </a:r>
            <a:r>
              <a:rPr kumimoji="1" lang="en-US" altLang="ja-JP" sz="1200" kern="1200" dirty="0" smtClean="0">
                <a:solidFill>
                  <a:schemeClr val="tx1"/>
                </a:solidFill>
                <a:effectLst/>
                <a:latin typeface="+mn-lt"/>
                <a:ea typeface="+mn-ea"/>
                <a:cs typeface="+mn-cs"/>
              </a:rPr>
              <a:t>2011</a:t>
            </a:r>
            <a:r>
              <a:rPr kumimoji="1" lang="ja-JP" altLang="ja-JP" sz="1200" kern="1200" dirty="0" smtClean="0">
                <a:solidFill>
                  <a:schemeClr val="tx1"/>
                </a:solidFill>
                <a:effectLst/>
                <a:latin typeface="+mn-lt"/>
                <a:ea typeface="+mn-ea"/>
                <a:cs typeface="+mn-cs"/>
              </a:rPr>
              <a:t>年</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月</a:t>
            </a:r>
            <a:r>
              <a:rPr kumimoji="1" lang="en-US" altLang="ja-JP" sz="1200" kern="1200" dirty="0" smtClean="0">
                <a:solidFill>
                  <a:schemeClr val="tx1"/>
                </a:solidFill>
                <a:effectLst/>
                <a:latin typeface="+mn-lt"/>
                <a:ea typeface="+mn-ea"/>
                <a:cs typeface="+mn-cs"/>
              </a:rPr>
              <a:t>Vol.16,</a:t>
            </a:r>
            <a:r>
              <a:rPr kumimoji="1" lang="ja-JP" altLang="ja-JP" sz="1200" kern="1200" dirty="0" smtClean="0">
                <a:solidFill>
                  <a:schemeClr val="tx1"/>
                </a:solidFill>
                <a:effectLst/>
                <a:latin typeface="+mn-lt"/>
                <a:ea typeface="+mn-ea"/>
                <a:cs typeface="+mn-cs"/>
              </a:rPr>
              <a:t> </a:t>
            </a:r>
            <a:r>
              <a:rPr kumimoji="1" lang="ja-JP" altLang="en-US" sz="1200" kern="1200" dirty="0" smtClean="0">
                <a:solidFill>
                  <a:schemeClr val="tx1"/>
                </a:solidFill>
                <a:effectLst/>
                <a:latin typeface="+mn-lt"/>
                <a:ea typeface="+mn-ea"/>
                <a:cs typeface="+mn-cs"/>
              </a:rPr>
              <a:t>。</a:t>
            </a:r>
            <a:r>
              <a:rPr lang="ja-JP" altLang="en-US" dirty="0" smtClean="0"/>
              <a:t>かつて熊本藩細川家の下屋敷があった。パワースポット。</a:t>
            </a:r>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2</a:t>
            </a:fld>
            <a:endParaRPr kumimoji="1" lang="ja-JP" altLang="en-US"/>
          </a:p>
        </p:txBody>
      </p:sp>
    </p:spTree>
    <p:extLst>
      <p:ext uri="{BB962C8B-B14F-4D97-AF65-F5344CB8AC3E}">
        <p14:creationId xmlns:p14="http://schemas.microsoft.com/office/powerpoint/2010/main" val="25355171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kumimoji="1" lang="en-US" altLang="zh-CN" dirty="0" smtClean="0"/>
              <a:t>A-</a:t>
            </a:r>
            <a:r>
              <a:rPr kumimoji="1" lang="en-US" altLang="ja-JP" dirty="0" smtClean="0"/>
              <a:t>Japan. Endless Discovery </a:t>
            </a:r>
            <a:r>
              <a:rPr kumimoji="1" lang="ja-JP" altLang="en-US" dirty="0" smtClean="0"/>
              <a:t>ロゴ</a:t>
            </a:r>
            <a:r>
              <a:rPr kumimoji="1" lang="zh-CN" altLang="en-US" dirty="0" smtClean="0"/>
              <a:t>共享。 </a:t>
            </a:r>
            <a:r>
              <a:rPr kumimoji="1" lang="en-US" altLang="zh-CN" dirty="0" smtClean="0"/>
              <a:t>B-</a:t>
            </a:r>
            <a:r>
              <a:rPr kumimoji="1" lang="ja-JP" altLang="ja-JP" sz="1200" kern="1200" dirty="0" smtClean="0">
                <a:solidFill>
                  <a:schemeClr val="tx1"/>
                </a:solidFill>
                <a:effectLst/>
                <a:latin typeface="+mn-lt"/>
                <a:ea typeface="+mn-ea"/>
                <a:cs typeface="+mn-cs"/>
              </a:rPr>
              <a:t>安藤「復興と再生に向けて」『みなとっぷ』</a:t>
            </a:r>
            <a:r>
              <a:rPr kumimoji="1" lang="en-US" altLang="ja-JP" sz="1200" kern="1200" dirty="0" smtClean="0">
                <a:solidFill>
                  <a:schemeClr val="tx1"/>
                </a:solidFill>
                <a:effectLst/>
                <a:latin typeface="+mn-lt"/>
                <a:ea typeface="+mn-ea"/>
                <a:cs typeface="+mn-cs"/>
              </a:rPr>
              <a:t>2011</a:t>
            </a:r>
            <a:r>
              <a:rPr kumimoji="1" lang="ja-JP" altLang="ja-JP" sz="1200" kern="1200" dirty="0" smtClean="0">
                <a:solidFill>
                  <a:schemeClr val="tx1"/>
                </a:solidFill>
                <a:effectLst/>
                <a:latin typeface="+mn-lt"/>
                <a:ea typeface="+mn-ea"/>
                <a:cs typeface="+mn-cs"/>
              </a:rPr>
              <a:t>年</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月</a:t>
            </a:r>
            <a:r>
              <a:rPr kumimoji="1" lang="en-US" altLang="ja-JP" sz="1200" kern="1200" dirty="0" smtClean="0">
                <a:solidFill>
                  <a:schemeClr val="tx1"/>
                </a:solidFill>
                <a:effectLst/>
                <a:latin typeface="+mn-lt"/>
                <a:ea typeface="+mn-ea"/>
                <a:cs typeface="+mn-cs"/>
              </a:rPr>
              <a:t>Vol.16,</a:t>
            </a:r>
            <a:r>
              <a:rPr kumimoji="1" lang="ja-JP" altLang="ja-JP" sz="1200" kern="1200" dirty="0" smtClean="0">
                <a:solidFill>
                  <a:schemeClr val="tx1"/>
                </a:solidFill>
                <a:effectLst/>
                <a:latin typeface="+mn-lt"/>
                <a:ea typeface="+mn-ea"/>
                <a:cs typeface="+mn-cs"/>
              </a:rPr>
              <a:t> </a:t>
            </a:r>
            <a:r>
              <a:rPr kumimoji="1" lang="ja-JP" altLang="en-US" sz="1200" kern="1200" dirty="0" smtClean="0">
                <a:solidFill>
                  <a:schemeClr val="tx1"/>
                </a:solidFill>
                <a:effectLst/>
                <a:latin typeface="+mn-lt"/>
                <a:ea typeface="+mn-ea"/>
                <a:cs typeface="+mn-cs"/>
              </a:rPr>
              <a:t>。</a:t>
            </a:r>
            <a:r>
              <a:rPr lang="ja-JP" altLang="en-US" dirty="0" smtClean="0"/>
              <a:t>かつて熊本藩細川家の下屋敷があった。パワースポット。</a:t>
            </a:r>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3</a:t>
            </a:fld>
            <a:endParaRPr kumimoji="1" lang="ja-JP" altLang="en-US"/>
          </a:p>
        </p:txBody>
      </p:sp>
    </p:spTree>
    <p:extLst>
      <p:ext uri="{BB962C8B-B14F-4D97-AF65-F5344CB8AC3E}">
        <p14:creationId xmlns:p14="http://schemas.microsoft.com/office/powerpoint/2010/main" val="5366660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4</a:t>
            </a:fld>
            <a:endParaRPr kumimoji="1" lang="ja-JP" altLang="en-US"/>
          </a:p>
        </p:txBody>
      </p:sp>
    </p:spTree>
    <p:extLst>
      <p:ext uri="{BB962C8B-B14F-4D97-AF65-F5344CB8AC3E}">
        <p14:creationId xmlns:p14="http://schemas.microsoft.com/office/powerpoint/2010/main" val="3842647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5</a:t>
            </a:fld>
            <a:endParaRPr kumimoji="1" lang="ja-JP" altLang="en-US"/>
          </a:p>
        </p:txBody>
      </p:sp>
    </p:spTree>
    <p:extLst>
      <p:ext uri="{BB962C8B-B14F-4D97-AF65-F5344CB8AC3E}">
        <p14:creationId xmlns:p14="http://schemas.microsoft.com/office/powerpoint/2010/main" val="2208394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6</a:t>
            </a:fld>
            <a:endParaRPr kumimoji="1" lang="ja-JP" altLang="en-US"/>
          </a:p>
        </p:txBody>
      </p:sp>
    </p:spTree>
    <p:extLst>
      <p:ext uri="{BB962C8B-B14F-4D97-AF65-F5344CB8AC3E}">
        <p14:creationId xmlns:p14="http://schemas.microsoft.com/office/powerpoint/2010/main" val="30400225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7</a:t>
            </a:fld>
            <a:endParaRPr kumimoji="1" lang="ja-JP" altLang="en-US"/>
          </a:p>
        </p:txBody>
      </p:sp>
    </p:spTree>
    <p:extLst>
      <p:ext uri="{BB962C8B-B14F-4D97-AF65-F5344CB8AC3E}">
        <p14:creationId xmlns:p14="http://schemas.microsoft.com/office/powerpoint/2010/main" val="165193925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8</a:t>
            </a:fld>
            <a:endParaRPr kumimoji="1" lang="ja-JP" altLang="en-US"/>
          </a:p>
        </p:txBody>
      </p:sp>
    </p:spTree>
    <p:extLst>
      <p:ext uri="{BB962C8B-B14F-4D97-AF65-F5344CB8AC3E}">
        <p14:creationId xmlns:p14="http://schemas.microsoft.com/office/powerpoint/2010/main" val="8333890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9</a:t>
            </a:fld>
            <a:endParaRPr kumimoji="1" lang="ja-JP" altLang="en-US"/>
          </a:p>
        </p:txBody>
      </p:sp>
    </p:spTree>
    <p:extLst>
      <p:ext uri="{BB962C8B-B14F-4D97-AF65-F5344CB8AC3E}">
        <p14:creationId xmlns:p14="http://schemas.microsoft.com/office/powerpoint/2010/main" val="256837309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97C57DE4-A6EB-4EBE-86FA-BC7224A7E70A}" type="datetimeFigureOut">
              <a:rPr lang="zh-CN" altLang="en-US" smtClean="0"/>
              <a:t>2021/8/25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C57EE77-B700-4B58-B396-5E7570C3B74B}" type="slidenum">
              <a:rPr lang="zh-CN" altLang="en-US" smtClean="0"/>
              <a:t>‹#›</a:t>
            </a:fld>
            <a:endParaRPr lang="zh-CN" altLang="en-US"/>
          </a:p>
        </p:txBody>
      </p:sp>
    </p:spTree>
    <p:extLst>
      <p:ext uri="{BB962C8B-B14F-4D97-AF65-F5344CB8AC3E}">
        <p14:creationId xmlns:p14="http://schemas.microsoft.com/office/powerpoint/2010/main" val="42732267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7C57DE4-A6EB-4EBE-86FA-BC7224A7E70A}" type="datetimeFigureOut">
              <a:rPr lang="zh-CN" altLang="en-US" smtClean="0"/>
              <a:t>2021/8/25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C57EE77-B700-4B58-B396-5E7570C3B74B}" type="slidenum">
              <a:rPr lang="zh-CN" altLang="en-US" smtClean="0"/>
              <a:t>‹#›</a:t>
            </a:fld>
            <a:endParaRPr lang="zh-CN" altLang="en-US"/>
          </a:p>
        </p:txBody>
      </p:sp>
    </p:spTree>
    <p:extLst>
      <p:ext uri="{BB962C8B-B14F-4D97-AF65-F5344CB8AC3E}">
        <p14:creationId xmlns:p14="http://schemas.microsoft.com/office/powerpoint/2010/main" val="248266054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7C57DE4-A6EB-4EBE-86FA-BC7224A7E70A}" type="datetimeFigureOut">
              <a:rPr lang="zh-CN" altLang="en-US" smtClean="0"/>
              <a:t>2021/8/25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C57EE77-B700-4B58-B396-5E7570C3B74B}" type="slidenum">
              <a:rPr lang="zh-CN" altLang="en-US" smtClean="0"/>
              <a:t>‹#›</a:t>
            </a:fld>
            <a:endParaRPr lang="zh-CN" altLang="en-US"/>
          </a:p>
        </p:txBody>
      </p:sp>
    </p:spTree>
    <p:extLst>
      <p:ext uri="{BB962C8B-B14F-4D97-AF65-F5344CB8AC3E}">
        <p14:creationId xmlns:p14="http://schemas.microsoft.com/office/powerpoint/2010/main" val="138818103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97C57DE4-A6EB-4EBE-86FA-BC7224A7E70A}" type="datetimeFigureOut">
              <a:rPr lang="zh-CN" altLang="en-US" smtClean="0"/>
              <a:t>2021/8/25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C57EE77-B700-4B58-B396-5E7570C3B74B}" type="slidenum">
              <a:rPr lang="zh-CN" altLang="en-US" smtClean="0"/>
              <a:t>‹#›</a:t>
            </a:fld>
            <a:endParaRPr lang="zh-CN" altLang="en-US"/>
          </a:p>
        </p:txBody>
      </p:sp>
    </p:spTree>
    <p:extLst>
      <p:ext uri="{BB962C8B-B14F-4D97-AF65-F5344CB8AC3E}">
        <p14:creationId xmlns:p14="http://schemas.microsoft.com/office/powerpoint/2010/main" val="11360924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97C57DE4-A6EB-4EBE-86FA-BC7224A7E70A}" type="datetimeFigureOut">
              <a:rPr lang="zh-CN" altLang="en-US" smtClean="0"/>
              <a:t>2021/8/25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C57EE77-B700-4B58-B396-5E7570C3B74B}" type="slidenum">
              <a:rPr lang="zh-CN" altLang="en-US" smtClean="0"/>
              <a:t>‹#›</a:t>
            </a:fld>
            <a:endParaRPr lang="zh-CN" altLang="en-US"/>
          </a:p>
        </p:txBody>
      </p:sp>
    </p:spTree>
    <p:extLst>
      <p:ext uri="{BB962C8B-B14F-4D97-AF65-F5344CB8AC3E}">
        <p14:creationId xmlns:p14="http://schemas.microsoft.com/office/powerpoint/2010/main" val="391333041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97C57DE4-A6EB-4EBE-86FA-BC7224A7E70A}" type="datetimeFigureOut">
              <a:rPr lang="zh-CN" altLang="en-US" smtClean="0"/>
              <a:t>2021/8/25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C57EE77-B700-4B58-B396-5E7570C3B74B}" type="slidenum">
              <a:rPr lang="zh-CN" altLang="en-US" smtClean="0"/>
              <a:t>‹#›</a:t>
            </a:fld>
            <a:endParaRPr lang="zh-CN" altLang="en-US"/>
          </a:p>
        </p:txBody>
      </p:sp>
    </p:spTree>
    <p:extLst>
      <p:ext uri="{BB962C8B-B14F-4D97-AF65-F5344CB8AC3E}">
        <p14:creationId xmlns:p14="http://schemas.microsoft.com/office/powerpoint/2010/main" val="15687652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97C57DE4-A6EB-4EBE-86FA-BC7224A7E70A}" type="datetimeFigureOut">
              <a:rPr lang="zh-CN" altLang="en-US" smtClean="0"/>
              <a:t>2021/8/25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C57EE77-B700-4B58-B396-5E7570C3B74B}" type="slidenum">
              <a:rPr lang="zh-CN" altLang="en-US" smtClean="0"/>
              <a:t>‹#›</a:t>
            </a:fld>
            <a:endParaRPr lang="zh-CN" altLang="en-US"/>
          </a:p>
        </p:txBody>
      </p:sp>
    </p:spTree>
    <p:extLst>
      <p:ext uri="{BB962C8B-B14F-4D97-AF65-F5344CB8AC3E}">
        <p14:creationId xmlns:p14="http://schemas.microsoft.com/office/powerpoint/2010/main" val="182157615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97C57DE4-A6EB-4EBE-86FA-BC7224A7E70A}" type="datetimeFigureOut">
              <a:rPr lang="zh-CN" altLang="en-US" smtClean="0"/>
              <a:t>2021/8/25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C57EE77-B700-4B58-B396-5E7570C3B74B}" type="slidenum">
              <a:rPr lang="zh-CN" altLang="en-US" smtClean="0"/>
              <a:t>‹#›</a:t>
            </a:fld>
            <a:endParaRPr lang="zh-CN" altLang="en-US"/>
          </a:p>
        </p:txBody>
      </p:sp>
    </p:spTree>
    <p:extLst>
      <p:ext uri="{BB962C8B-B14F-4D97-AF65-F5344CB8AC3E}">
        <p14:creationId xmlns:p14="http://schemas.microsoft.com/office/powerpoint/2010/main" val="5866397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7C57DE4-A6EB-4EBE-86FA-BC7224A7E70A}" type="datetimeFigureOut">
              <a:rPr lang="zh-CN" altLang="en-US" smtClean="0"/>
              <a:t>2021/8/25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C57EE77-B700-4B58-B396-5E7570C3B74B}" type="slidenum">
              <a:rPr lang="zh-CN" altLang="en-US" smtClean="0"/>
              <a:t>‹#›</a:t>
            </a:fld>
            <a:endParaRPr lang="zh-CN" altLang="en-US"/>
          </a:p>
        </p:txBody>
      </p:sp>
    </p:spTree>
    <p:extLst>
      <p:ext uri="{BB962C8B-B14F-4D97-AF65-F5344CB8AC3E}">
        <p14:creationId xmlns:p14="http://schemas.microsoft.com/office/powerpoint/2010/main" val="17865479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7C57DE4-A6EB-4EBE-86FA-BC7224A7E70A}" type="datetimeFigureOut">
              <a:rPr lang="zh-CN" altLang="en-US" smtClean="0"/>
              <a:t>2021/8/25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C57EE77-B700-4B58-B396-5E7570C3B74B}" type="slidenum">
              <a:rPr lang="zh-CN" altLang="en-US" smtClean="0"/>
              <a:t>‹#›</a:t>
            </a:fld>
            <a:endParaRPr lang="zh-CN" altLang="en-US"/>
          </a:p>
        </p:txBody>
      </p:sp>
    </p:spTree>
    <p:extLst>
      <p:ext uri="{BB962C8B-B14F-4D97-AF65-F5344CB8AC3E}">
        <p14:creationId xmlns:p14="http://schemas.microsoft.com/office/powerpoint/2010/main" val="39227546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97C57DE4-A6EB-4EBE-86FA-BC7224A7E70A}" type="datetimeFigureOut">
              <a:rPr lang="zh-CN" altLang="en-US" smtClean="0"/>
              <a:t>2021/8/25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C57EE77-B700-4B58-B396-5E7570C3B74B}" type="slidenum">
              <a:rPr lang="zh-CN" altLang="en-US" smtClean="0"/>
              <a:t>‹#›</a:t>
            </a:fld>
            <a:endParaRPr lang="zh-CN" altLang="en-US"/>
          </a:p>
        </p:txBody>
      </p:sp>
    </p:spTree>
    <p:extLst>
      <p:ext uri="{BB962C8B-B14F-4D97-AF65-F5344CB8AC3E}">
        <p14:creationId xmlns:p14="http://schemas.microsoft.com/office/powerpoint/2010/main" val="15826058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7C57DE4-A6EB-4EBE-86FA-BC7224A7E70A}" type="datetimeFigureOut">
              <a:rPr lang="zh-CN" altLang="en-US" smtClean="0"/>
              <a:t>2021/8/25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57EE77-B700-4B58-B396-5E7570C3B74B}" type="slidenum">
              <a:rPr lang="zh-CN" altLang="en-US" smtClean="0"/>
              <a:t>‹#›</a:t>
            </a:fld>
            <a:endParaRPr lang="zh-CN" altLang="en-US"/>
          </a:p>
        </p:txBody>
      </p:sp>
    </p:spTree>
    <p:extLst>
      <p:ext uri="{BB962C8B-B14F-4D97-AF65-F5344CB8AC3E}">
        <p14:creationId xmlns:p14="http://schemas.microsoft.com/office/powerpoint/2010/main" val="233114515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サブタイトル 2"/>
          <p:cNvSpPr>
            <a:spLocks noGrp="1"/>
          </p:cNvSpPr>
          <p:nvPr>
            <p:ph type="subTitle" idx="1"/>
          </p:nvPr>
        </p:nvSpPr>
        <p:spPr>
          <a:xfrm>
            <a:off x="2922649" y="5466874"/>
            <a:ext cx="6152738" cy="961571"/>
          </a:xfrm>
        </p:spPr>
        <p:txBody>
          <a:bodyPr>
            <a:normAutofit/>
          </a:bodyPr>
          <a:lstStyle/>
          <a:p>
            <a:r>
              <a:rPr lang="zh-CN" altLang="en-US" sz="2000" b="1" dirty="0" smtClean="0">
                <a:latin typeface="楷体" pitchFamily="49" charset="-122"/>
                <a:ea typeface="楷体" pitchFamily="49" charset="-122"/>
              </a:rPr>
              <a:t>东华</a:t>
            </a:r>
            <a:r>
              <a:rPr kumimoji="1" lang="ja-JP" altLang="en-US" sz="2000" b="1" dirty="0" smtClean="0">
                <a:latin typeface="楷体" pitchFamily="49" charset="-122"/>
                <a:ea typeface="楷体" pitchFamily="49" charset="-122"/>
              </a:rPr>
              <a:t>大学　張 厚泉</a:t>
            </a:r>
            <a:endParaRPr lang="en-US" altLang="ja-JP" sz="2000" b="1" dirty="0" smtClean="0">
              <a:latin typeface="楷体" pitchFamily="49" charset="-122"/>
              <a:ea typeface="楷体" pitchFamily="49" charset="-122"/>
            </a:endParaRPr>
          </a:p>
          <a:p>
            <a:r>
              <a:rPr lang="ja-JP" altLang="en-US" sz="2000" dirty="0" smtClean="0"/>
              <a:t>　</a:t>
            </a:r>
            <a:r>
              <a:rPr lang="en-US" altLang="ja-JP" sz="2000" b="1" dirty="0" smtClean="0">
                <a:latin typeface="楷体" pitchFamily="49" charset="-122"/>
                <a:ea typeface="楷体" pitchFamily="49" charset="-122"/>
              </a:rPr>
              <a:t>2021</a:t>
            </a:r>
            <a:r>
              <a:rPr lang="ja-JP" altLang="en-US" sz="2000" b="1" dirty="0" smtClean="0">
                <a:latin typeface="楷体" pitchFamily="49" charset="-122"/>
                <a:ea typeface="楷体" pitchFamily="49" charset="-122"/>
              </a:rPr>
              <a:t>年</a:t>
            </a:r>
            <a:r>
              <a:rPr lang="en-US" altLang="ja-JP" sz="2000" b="1" dirty="0" smtClean="0">
                <a:latin typeface="楷体" pitchFamily="49" charset="-122"/>
                <a:ea typeface="楷体" pitchFamily="49" charset="-122"/>
              </a:rPr>
              <a:t>8</a:t>
            </a:r>
            <a:r>
              <a:rPr lang="ja-JP" altLang="en-US" sz="2000" b="1" dirty="0" smtClean="0">
                <a:latin typeface="楷体" pitchFamily="49" charset="-122"/>
                <a:ea typeface="楷体" pitchFamily="49" charset="-122"/>
              </a:rPr>
              <a:t>月</a:t>
            </a:r>
            <a:r>
              <a:rPr lang="en-US" altLang="ja-JP" sz="2000" b="1" dirty="0" smtClean="0">
                <a:latin typeface="楷体" pitchFamily="49" charset="-122"/>
                <a:ea typeface="楷体" pitchFamily="49" charset="-122"/>
              </a:rPr>
              <a:t>25</a:t>
            </a:r>
            <a:r>
              <a:rPr lang="ja-JP" altLang="en-US" sz="2000" b="1" dirty="0" smtClean="0">
                <a:latin typeface="楷体" pitchFamily="49" charset="-122"/>
                <a:ea typeface="楷体" pitchFamily="49" charset="-122"/>
              </a:rPr>
              <a:t>日 </a:t>
            </a:r>
            <a:r>
              <a:rPr lang="en-US" altLang="ja-JP" sz="2000" b="1" dirty="0" smtClean="0">
                <a:latin typeface="KaiTi" panose="02010609060101010101" pitchFamily="49" charset="-122"/>
                <a:ea typeface="KaiTi" panose="02010609060101010101" pitchFamily="49" charset="-122"/>
              </a:rPr>
              <a:t>Ver.1.0</a:t>
            </a:r>
            <a:endParaRPr lang="ja-JP" altLang="en-US" sz="2000" b="1" dirty="0">
              <a:latin typeface="KaiTi" panose="02010609060101010101" pitchFamily="49" charset="-122"/>
              <a:ea typeface="KaiTi" panose="02010609060101010101" pitchFamily="49" charset="-122"/>
            </a:endParaRPr>
          </a:p>
          <a:p>
            <a:endParaRPr kumimoji="1" lang="ja-JP" altLang="en-US" sz="2000" b="1" dirty="0">
              <a:latin typeface="楷体" pitchFamily="49" charset="-122"/>
              <a:ea typeface="楷体" pitchFamily="49" charset="-122"/>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92960" y="545347"/>
            <a:ext cx="2762166" cy="366943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06848" y="1006837"/>
            <a:ext cx="1978268" cy="438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内容占位符 4"/>
          <p:cNvSpPr txBox="1">
            <a:spLocks/>
          </p:cNvSpPr>
          <p:nvPr/>
        </p:nvSpPr>
        <p:spPr>
          <a:xfrm>
            <a:off x="0" y="4839009"/>
            <a:ext cx="12192000" cy="475615"/>
          </a:xfrm>
          <a:prstGeom prst="rect">
            <a:avLst/>
          </a:prstGeom>
          <a:gradFill>
            <a:gsLst>
              <a:gs pos="49000">
                <a:srgbClr val="FFFF00"/>
              </a:gs>
              <a:gs pos="84000">
                <a:srgbClr val="FF7A00"/>
              </a:gs>
              <a:gs pos="77000">
                <a:srgbClr val="FF0300"/>
              </a:gs>
              <a:gs pos="93000">
                <a:srgbClr val="4D0808"/>
              </a:gs>
            </a:gsLst>
            <a:lin ang="2700000" scaled="1"/>
          </a:gra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zh-CN" altLang="en-US" b="1" dirty="0">
                <a:latin typeface="KaiTi" panose="02010609060101010101" pitchFamily="49" charset="-122"/>
                <a:ea typeface="KaiTi" panose="02010609060101010101" pitchFamily="49" charset="-122"/>
              </a:rPr>
              <a:t>课件</a:t>
            </a:r>
            <a:r>
              <a:rPr lang="en-US" altLang="zh-CN" b="1" dirty="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a:t>
            </a:r>
            <a:r>
              <a:rPr lang="ja-JP" altLang="ja-JP" b="1" dirty="0">
                <a:latin typeface="KaiTi" panose="02010609060101010101" pitchFamily="49" charset="-122"/>
                <a:ea typeface="KaiTi" panose="02010609060101010101" pitchFamily="49" charset="-122"/>
              </a:rPr>
              <a:t>新</a:t>
            </a:r>
            <a:r>
              <a:rPr lang="zh-CN" altLang="en-US" b="1" dirty="0">
                <a:latin typeface="KaiTi" panose="02010609060101010101" pitchFamily="49" charset="-122"/>
                <a:ea typeface="KaiTi" panose="02010609060101010101" pitchFamily="49" charset="-122"/>
              </a:rPr>
              <a:t>编</a:t>
            </a:r>
            <a:r>
              <a:rPr lang="ja-JP" altLang="ja-JP" b="1" dirty="0">
                <a:latin typeface="KaiTi" panose="02010609060101010101" pitchFamily="49" charset="-122"/>
                <a:ea typeface="KaiTi" panose="02010609060101010101" pitchFamily="49" charset="-122"/>
              </a:rPr>
              <a:t>日</a:t>
            </a:r>
            <a:r>
              <a:rPr lang="zh-CN" altLang="en-US" b="1" dirty="0">
                <a:latin typeface="KaiTi" panose="02010609060101010101" pitchFamily="49" charset="-122"/>
                <a:ea typeface="KaiTi" panose="02010609060101010101" pitchFamily="49" charset="-122"/>
              </a:rPr>
              <a:t>语泛读</a:t>
            </a:r>
            <a:r>
              <a:rPr lang="ja-JP" altLang="ja-JP" b="1" dirty="0">
                <a:latin typeface="KaiTi" panose="02010609060101010101" pitchFamily="49" charset="-122"/>
                <a:ea typeface="KaiTi" panose="02010609060101010101" pitchFamily="49" charset="-122"/>
              </a:rPr>
              <a:t>教程（第</a:t>
            </a:r>
            <a:r>
              <a:rPr lang="en-US" altLang="zh-CN" b="1" dirty="0">
                <a:latin typeface="KaiTi" panose="02010609060101010101" pitchFamily="49" charset="-122"/>
                <a:ea typeface="KaiTi" panose="02010609060101010101" pitchFamily="49" charset="-122"/>
              </a:rPr>
              <a:t>1</a:t>
            </a:r>
            <a:r>
              <a:rPr lang="ja-JP" altLang="ja-JP" b="1" dirty="0">
                <a:latin typeface="KaiTi" panose="02010609060101010101" pitchFamily="49" charset="-122"/>
                <a:ea typeface="KaiTi" panose="02010609060101010101" pitchFamily="49" charset="-122"/>
              </a:rPr>
              <a:t>册）</a:t>
            </a:r>
            <a:r>
              <a:rPr lang="en-US" altLang="ja-JP" b="1" dirty="0">
                <a:latin typeface="KaiTi" panose="02010609060101010101" pitchFamily="49" charset="-122"/>
                <a:ea typeface="KaiTi" panose="02010609060101010101" pitchFamily="49" charset="-122"/>
              </a:rPr>
              <a:t>》</a:t>
            </a:r>
            <a:r>
              <a:rPr lang="ja-JP" altLang="en-US" b="1" dirty="0">
                <a:latin typeface="KaiTi" panose="02010609060101010101" pitchFamily="49" charset="-122"/>
                <a:ea typeface="KaiTi" panose="02010609060101010101" pitchFamily="49" charset="-122"/>
              </a:rPr>
              <a:t>（</a:t>
            </a:r>
            <a:r>
              <a:rPr lang="zh-CN" altLang="en-US" b="1" dirty="0">
                <a:latin typeface="KaiTi" panose="02010609060101010101" pitchFamily="49" charset="-122"/>
                <a:ea typeface="KaiTi" panose="02010609060101010101" pitchFamily="49" charset="-122"/>
              </a:rPr>
              <a:t>第二版</a:t>
            </a:r>
            <a:r>
              <a:rPr lang="ja-JP" altLang="en-US" b="1" dirty="0">
                <a:latin typeface="KaiTi" panose="02010609060101010101" pitchFamily="49" charset="-122"/>
                <a:ea typeface="KaiTi" panose="02010609060101010101" pitchFamily="49" charset="-122"/>
              </a:rPr>
              <a:t>）</a:t>
            </a:r>
            <a:endParaRPr lang="ja-JP" altLang="en-US" b="1" dirty="0"/>
          </a:p>
        </p:txBody>
      </p:sp>
      <p:pic>
        <p:nvPicPr>
          <p:cNvPr id="1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428445"/>
            <a:ext cx="12192000" cy="429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descr="C:\Users\chouk\OneDrive\デスクトップ\メッセージ _ 東京カレッジ_files\スカイツリー.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51232" y="2028378"/>
            <a:ext cx="3763236" cy="2309258"/>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chouk\AppData\Local\Temp\WeChat Files\1ef5aa8d03e3fc8e037e341a90f2bb3.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274794" y="787798"/>
            <a:ext cx="3431746" cy="209394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2059" y="891280"/>
            <a:ext cx="2762166" cy="366943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370022" y="3448921"/>
            <a:ext cx="672785" cy="60931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9890944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0" y="2882900"/>
          <a:ext cx="12192000" cy="546100"/>
        </p:xfrm>
        <a:graphic>
          <a:graphicData uri="http://schemas.openxmlformats.org/drawingml/2006/table">
            <a:tbl>
              <a:tblPr firstRow="1" firstCol="1" bandRow="1">
                <a:tableStyleId>{69CF1AB2-1976-4502-BF36-3FF5EA218861}</a:tableStyleId>
              </a:tblPr>
              <a:tblGrid>
                <a:gridCol w="4165600"/>
                <a:gridCol w="8026400"/>
              </a:tblGrid>
              <a:tr h="546100">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１１</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ものまね</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8163" y="29027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5895244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１１</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ものまね</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088876"/>
            <a:ext cx="1814920" cy="552202"/>
          </a:xfrm>
          <a:prstGeom prst="rect">
            <a:avLst/>
          </a:prstGeom>
        </p:spPr>
        <p:txBody>
          <a:bodyPr wrap="none">
            <a:spAutoFit/>
          </a:bodyPr>
          <a:lstStyle/>
          <a:p>
            <a:pPr>
              <a:lnSpc>
                <a:spcPct val="150000"/>
              </a:lnSpc>
            </a:pPr>
            <a:r>
              <a:rPr lang="ja-JP" altLang="en-US" sz="2400" b="1" dirty="0">
                <a:solidFill>
                  <a:srgbClr val="002060"/>
                </a:solidFill>
                <a:latin typeface="BIZ UDPゴシック" panose="020B0400000000000000" pitchFamily="50" charset="-128"/>
                <a:ea typeface="BIZ UDPゴシック" panose="020B0400000000000000" pitchFamily="50" charset="-128"/>
              </a:rPr>
              <a:t>１　</a:t>
            </a:r>
            <a:r>
              <a:rPr lang="ja-JP" altLang="en-US" sz="2400" b="1" dirty="0" smtClean="0">
                <a:solidFill>
                  <a:srgbClr val="002060"/>
                </a:solidFill>
                <a:latin typeface="BIZ UDPゴシック" panose="020B0400000000000000" pitchFamily="50" charset="-128"/>
                <a:ea typeface="BIZ UDPゴシック" panose="020B0400000000000000" pitchFamily="50" charset="-128"/>
              </a:rPr>
              <a:t>背景知識</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877563" y="1690506"/>
            <a:ext cx="10438137" cy="2554545"/>
          </a:xfrm>
          <a:prstGeom prst="rect">
            <a:avLst/>
          </a:prstGeom>
        </p:spPr>
        <p:txBody>
          <a:bodyPr wrap="square">
            <a:spAutoFit/>
          </a:bodyPr>
          <a:lstStyle/>
          <a:p>
            <a:r>
              <a:rPr lang="ja-JP" altLang="en-US" sz="2000" b="1" dirty="0" smtClean="0">
                <a:solidFill>
                  <a:srgbClr val="0070C0"/>
                </a:solidFill>
                <a:latin typeface="KaiTi" panose="02010609060101010101" pitchFamily="49" charset="-122"/>
                <a:ea typeface="KaiTi" panose="02010609060101010101" pitchFamily="49" charset="-122"/>
              </a:rPr>
              <a:t>◎テキスト背景</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smtClean="0">
                <a:latin typeface="KaiTi" panose="02010609060101010101" pitchFamily="49" charset="-122"/>
                <a:ea typeface="KaiTi" panose="02010609060101010101" pitchFamily="49" charset="-122"/>
              </a:rPr>
              <a:t>　お</a:t>
            </a:r>
            <a:r>
              <a:rPr lang="ja-JP" altLang="en-US" sz="2000" b="1" dirty="0">
                <a:latin typeface="KaiTi" panose="02010609060101010101" pitchFamily="49" charset="-122"/>
                <a:ea typeface="KaiTi" panose="02010609060101010101" pitchFamily="49" charset="-122"/>
              </a:rPr>
              <a:t>笑いには欠かせない芸の一つである「ものまね」は、江戸時代にまでさかのぼる歴史がある。</a:t>
            </a:r>
            <a:r>
              <a:rPr lang="en-US" altLang="ja-JP" sz="2000" b="1" dirty="0">
                <a:latin typeface="KaiTi" panose="02010609060101010101" pitchFamily="49" charset="-122"/>
                <a:ea typeface="KaiTi" panose="02010609060101010101" pitchFamily="49" charset="-122"/>
              </a:rPr>
              <a:t>1920</a:t>
            </a:r>
            <a:r>
              <a:rPr lang="ja-JP" altLang="en-US" sz="2000" b="1" dirty="0">
                <a:latin typeface="KaiTi" panose="02010609060101010101" pitchFamily="49" charset="-122"/>
                <a:ea typeface="KaiTi" panose="02010609060101010101" pitchFamily="49" charset="-122"/>
              </a:rPr>
              <a:t>年代にラジオ文化が花開くと古川ロッパが「声帯模写（せいたいもしゃ）」と称して再流行。テレビ時代の</a:t>
            </a:r>
            <a:r>
              <a:rPr lang="en-US" altLang="ja-JP" sz="2000" b="1" dirty="0">
                <a:latin typeface="KaiTi" panose="02010609060101010101" pitchFamily="49" charset="-122"/>
                <a:ea typeface="KaiTi" panose="02010609060101010101" pitchFamily="49" charset="-122"/>
              </a:rPr>
              <a:t>1970</a:t>
            </a:r>
            <a:r>
              <a:rPr lang="ja-JP" altLang="en-US" sz="2000" b="1" dirty="0">
                <a:latin typeface="KaiTi" panose="02010609060101010101" pitchFamily="49" charset="-122"/>
                <a:ea typeface="KaiTi" panose="02010609060101010101" pitchFamily="49" charset="-122"/>
              </a:rPr>
              <a:t>年代後半、タモリが革新を起こし、</a:t>
            </a:r>
            <a:r>
              <a:rPr lang="en-US" altLang="ja-JP" sz="2000" b="1" dirty="0">
                <a:latin typeface="KaiTi" panose="02010609060101010101" pitchFamily="49" charset="-122"/>
                <a:ea typeface="KaiTi" panose="02010609060101010101" pitchFamily="49" charset="-122"/>
              </a:rPr>
              <a:t>1980</a:t>
            </a:r>
            <a:r>
              <a:rPr lang="ja-JP" altLang="en-US" sz="2000" b="1" dirty="0">
                <a:latin typeface="KaiTi" panose="02010609060101010101" pitchFamily="49" charset="-122"/>
                <a:ea typeface="KaiTi" panose="02010609060101010101" pitchFamily="49" charset="-122"/>
              </a:rPr>
              <a:t>年代には、コロッケら「ものまね四天王」がエンタメジャンルとして確立させた。時代の機微を取り込み、時に「金脈」を掘り当てることで進化してきた、ものまねの歴史をたどりながら、その魅力について考える。（ライター・鈴木旭）</a:t>
            </a:r>
            <a:endParaRPr lang="en-US" altLang="ja-JP" sz="2000" b="1" dirty="0" smtClean="0">
              <a:solidFill>
                <a:srgbClr val="0070C0"/>
              </a:solidFill>
              <a:latin typeface="KaiTi" panose="02010609060101010101" pitchFamily="49" charset="-122"/>
              <a:ea typeface="KaiTi" panose="02010609060101010101" pitchFamily="49" charset="-122"/>
            </a:endParaRPr>
          </a:p>
          <a:p>
            <a:endParaRPr lang="en-US" altLang="ja-JP" sz="2000" b="1" dirty="0">
              <a:solidFill>
                <a:srgbClr val="0070C0"/>
              </a:solidFill>
              <a:latin typeface="KaiTi" panose="02010609060101010101" pitchFamily="49" charset="-122"/>
              <a:ea typeface="KaiTi" panose="02010609060101010101" pitchFamily="49" charset="-122"/>
            </a:endParaRPr>
          </a:p>
        </p:txBody>
      </p:sp>
      <p:sp>
        <p:nvSpPr>
          <p:cNvPr id="14" name="矩形 13"/>
          <p:cNvSpPr/>
          <p:nvPr/>
        </p:nvSpPr>
        <p:spPr>
          <a:xfrm>
            <a:off x="875908" y="3848778"/>
            <a:ext cx="10439792" cy="2708434"/>
          </a:xfrm>
          <a:prstGeom prst="rect">
            <a:avLst/>
          </a:prstGeom>
        </p:spPr>
        <p:txBody>
          <a:bodyPr wrap="square">
            <a:spAutoFit/>
          </a:bodyPr>
          <a:lstStyle/>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◎関連知識</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smtClean="0">
                <a:latin typeface="KaiTi" panose="02010609060101010101" pitchFamily="49" charset="-122"/>
                <a:ea typeface="KaiTi" panose="02010609060101010101" pitchFamily="49" charset="-122"/>
              </a:rPr>
              <a:t>　日本</a:t>
            </a:r>
            <a:r>
              <a:rPr lang="ja-JP" altLang="en-US" sz="2000" b="1" dirty="0">
                <a:latin typeface="KaiTi" panose="02010609060101010101" pitchFamily="49" charset="-122"/>
                <a:ea typeface="KaiTi" panose="02010609060101010101" pitchFamily="49" charset="-122"/>
              </a:rPr>
              <a:t>で最初に物真似が言及される</a:t>
            </a:r>
            <a:r>
              <a:rPr lang="en-US" altLang="ja-JP" sz="2000" b="1" dirty="0">
                <a:latin typeface="KaiTi" panose="02010609060101010101" pitchFamily="49" charset="-122"/>
                <a:ea typeface="KaiTi" panose="02010609060101010101" pitchFamily="49" charset="-122"/>
              </a:rPr>
              <a:t>『</a:t>
            </a:r>
            <a:r>
              <a:rPr lang="ja-JP" altLang="en-US" sz="2000" b="1" dirty="0">
                <a:latin typeface="KaiTi" panose="02010609060101010101" pitchFamily="49" charset="-122"/>
                <a:ea typeface="KaiTi" panose="02010609060101010101" pitchFamily="49" charset="-122"/>
              </a:rPr>
              <a:t>日本書紀</a:t>
            </a:r>
            <a:r>
              <a:rPr lang="en-US" altLang="ja-JP" sz="2000" b="1" dirty="0">
                <a:latin typeface="KaiTi" panose="02010609060101010101" pitchFamily="49" charset="-122"/>
                <a:ea typeface="KaiTi" panose="02010609060101010101" pitchFamily="49" charset="-122"/>
              </a:rPr>
              <a:t>』</a:t>
            </a:r>
            <a:r>
              <a:rPr lang="ja-JP" altLang="en-US" sz="2000" b="1" dirty="0">
                <a:latin typeface="KaiTi" panose="02010609060101010101" pitchFamily="49" charset="-122"/>
                <a:ea typeface="KaiTi" panose="02010609060101010101" pitchFamily="49" charset="-122"/>
              </a:rPr>
              <a:t>の海幸</a:t>
            </a:r>
            <a:r>
              <a:rPr lang="en-US" altLang="ja-JP" sz="2000" b="1" dirty="0">
                <a:latin typeface="KaiTi" panose="02010609060101010101" pitchFamily="49" charset="-122"/>
                <a:ea typeface="KaiTi" panose="02010609060101010101" pitchFamily="49" charset="-122"/>
              </a:rPr>
              <a:t>(</a:t>
            </a:r>
            <a:r>
              <a:rPr lang="ja-JP" altLang="en-US" sz="2000" b="1" dirty="0">
                <a:latin typeface="KaiTi" panose="02010609060101010101" pitchFamily="49" charset="-122"/>
                <a:ea typeface="KaiTi" panose="02010609060101010101" pitchFamily="49" charset="-122"/>
              </a:rPr>
              <a:t>うみさち</a:t>
            </a:r>
            <a:r>
              <a:rPr lang="en-US" altLang="ja-JP" sz="2000" b="1" dirty="0">
                <a:latin typeface="KaiTi" panose="02010609060101010101" pitchFamily="49" charset="-122"/>
                <a:ea typeface="KaiTi" panose="02010609060101010101" pitchFamily="49" charset="-122"/>
              </a:rPr>
              <a:t>)</a:t>
            </a:r>
            <a:r>
              <a:rPr lang="ja-JP" altLang="en-US" sz="2000" b="1" dirty="0">
                <a:latin typeface="KaiTi" panose="02010609060101010101" pitchFamily="49" charset="-122"/>
                <a:ea typeface="KaiTi" panose="02010609060101010101" pitchFamily="49" charset="-122"/>
              </a:rPr>
              <a:t>・山幸</a:t>
            </a:r>
            <a:r>
              <a:rPr lang="en-US" altLang="ja-JP" sz="2000" b="1" dirty="0">
                <a:latin typeface="KaiTi" panose="02010609060101010101" pitchFamily="49" charset="-122"/>
                <a:ea typeface="KaiTi" panose="02010609060101010101" pitchFamily="49" charset="-122"/>
              </a:rPr>
              <a:t>(</a:t>
            </a:r>
            <a:r>
              <a:rPr lang="ja-JP" altLang="en-US" sz="2000" b="1" dirty="0">
                <a:latin typeface="KaiTi" panose="02010609060101010101" pitchFamily="49" charset="-122"/>
                <a:ea typeface="KaiTi" panose="02010609060101010101" pitchFamily="49" charset="-122"/>
              </a:rPr>
              <a:t>やまさち</a:t>
            </a:r>
            <a:r>
              <a:rPr lang="en-US" altLang="ja-JP" sz="2000" b="1" dirty="0">
                <a:latin typeface="KaiTi" panose="02010609060101010101" pitchFamily="49" charset="-122"/>
                <a:ea typeface="KaiTi" panose="02010609060101010101" pitchFamily="49" charset="-122"/>
              </a:rPr>
              <a:t>)</a:t>
            </a:r>
            <a:r>
              <a:rPr lang="ja-JP" altLang="en-US" sz="2000" b="1" dirty="0">
                <a:latin typeface="KaiTi" panose="02010609060101010101" pitchFamily="49" charset="-122"/>
                <a:ea typeface="KaiTi" panose="02010609060101010101" pitchFamily="49" charset="-122"/>
              </a:rPr>
              <a:t>説話でも、そこで物真似を行う「俳優</a:t>
            </a:r>
            <a:r>
              <a:rPr lang="en-US" altLang="ja-JP" sz="2000" b="1" dirty="0">
                <a:latin typeface="KaiTi" panose="02010609060101010101" pitchFamily="49" charset="-122"/>
                <a:ea typeface="KaiTi" panose="02010609060101010101" pitchFamily="49" charset="-122"/>
              </a:rPr>
              <a:t>(</a:t>
            </a:r>
            <a:r>
              <a:rPr lang="ja-JP" altLang="en-US" sz="2000" b="1" dirty="0">
                <a:latin typeface="KaiTi" panose="02010609060101010101" pitchFamily="49" charset="-122"/>
                <a:ea typeface="KaiTi" panose="02010609060101010101" pitchFamily="49" charset="-122"/>
              </a:rPr>
              <a:t>わざおぎ</a:t>
            </a:r>
            <a:r>
              <a:rPr lang="en-US" altLang="ja-JP" sz="2000" b="1" dirty="0">
                <a:latin typeface="KaiTi" panose="02010609060101010101" pitchFamily="49" charset="-122"/>
                <a:ea typeface="KaiTi" panose="02010609060101010101" pitchFamily="49" charset="-122"/>
              </a:rPr>
              <a:t>)</a:t>
            </a:r>
            <a:r>
              <a:rPr lang="ja-JP" altLang="en-US" sz="2000" b="1" dirty="0">
                <a:latin typeface="KaiTi" panose="02010609060101010101" pitchFamily="49" charset="-122"/>
                <a:ea typeface="KaiTi" panose="02010609060101010101" pitchFamily="49" charset="-122"/>
              </a:rPr>
              <a:t>」は神々をも楽しませる宇宙的次元をもった存在であったはずである</a:t>
            </a:r>
            <a:r>
              <a:rPr lang="ja-JP" altLang="en-US" sz="2000" b="1" dirty="0" smtClean="0">
                <a:latin typeface="KaiTi" panose="02010609060101010101" pitchFamily="49" charset="-122"/>
                <a:ea typeface="KaiTi" panose="02010609060101010101" pitchFamily="49" charset="-122"/>
              </a:rPr>
              <a:t>。広</a:t>
            </a:r>
            <a:r>
              <a:rPr lang="ja-JP" altLang="en-US" sz="2000" b="1" dirty="0">
                <a:latin typeface="KaiTi" panose="02010609060101010101" pitchFamily="49" charset="-122"/>
                <a:ea typeface="KaiTi" panose="02010609060101010101" pitchFamily="49" charset="-122"/>
              </a:rPr>
              <a:t>くプレイ（遊び、演技）とよばれる営みがそれで、物真似の営みが遊び論、演劇起源論のなかで論じられることが多いのはそのためである。子供のするままごとや兵隊ごっこといった「</a:t>
            </a:r>
            <a:r>
              <a:rPr lang="en-US" altLang="ja-JP" sz="2000" b="1" dirty="0">
                <a:latin typeface="KaiTi" panose="02010609060101010101" pitchFamily="49" charset="-122"/>
                <a:ea typeface="KaiTi" panose="02010609060101010101" pitchFamily="49" charset="-122"/>
              </a:rPr>
              <a:t>……</a:t>
            </a:r>
            <a:r>
              <a:rPr lang="ja-JP" altLang="en-US" sz="2000" b="1" dirty="0">
                <a:latin typeface="KaiTi" panose="02010609060101010101" pitchFamily="49" charset="-122"/>
                <a:ea typeface="KaiTi" panose="02010609060101010101" pitchFamily="49" charset="-122"/>
              </a:rPr>
              <a:t>ごっこ」の遊びは、母親や兵隊の物真似をする「あたかも</a:t>
            </a:r>
            <a:r>
              <a:rPr lang="en-US" altLang="ja-JP" sz="2000" b="1" dirty="0">
                <a:latin typeface="KaiTi" panose="02010609060101010101" pitchFamily="49" charset="-122"/>
                <a:ea typeface="KaiTi" panose="02010609060101010101" pitchFamily="49" charset="-122"/>
              </a:rPr>
              <a:t>……</a:t>
            </a:r>
            <a:r>
              <a:rPr lang="ja-JP" altLang="en-US" sz="2000" b="1" dirty="0">
                <a:latin typeface="KaiTi" panose="02010609060101010101" pitchFamily="49" charset="-122"/>
                <a:ea typeface="KaiTi" panose="02010609060101010101" pitchFamily="49" charset="-122"/>
              </a:rPr>
              <a:t>のごとく」という見立てや「振り」の構造において、そっくり演劇の起源にも通じている</a:t>
            </a:r>
            <a:r>
              <a:rPr lang="ja-JP" altLang="en-US" sz="2000" b="1" dirty="0" smtClean="0">
                <a:latin typeface="KaiTi" panose="02010609060101010101" pitchFamily="49" charset="-122"/>
                <a:ea typeface="KaiTi" panose="02010609060101010101" pitchFamily="49" charset="-122"/>
              </a:rPr>
              <a:t>。</a:t>
            </a:r>
            <a:endParaRPr lang="ja-JP" altLang="en-US" sz="2000" b="1" dirty="0">
              <a:latin typeface="KaiTi" panose="02010609060101010101" pitchFamily="49" charset="-122"/>
              <a:ea typeface="KaiTi" panose="02010609060101010101" pitchFamily="49" charset="-122"/>
            </a:endParaRPr>
          </a:p>
        </p:txBody>
      </p:sp>
      <p:pic>
        <p:nvPicPr>
          <p:cNvPr id="7"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855546" y="853439"/>
            <a:ext cx="1867428" cy="114204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557568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第１</a:t>
                      </a:r>
                      <a:r>
                        <a:rPr lang="ja-JP" altLang="en-US" sz="2400" b="1" kern="100" dirty="0" smtClean="0">
                          <a:solidFill>
                            <a:schemeClr val="bg1"/>
                          </a:solidFill>
                          <a:effectLst/>
                          <a:latin typeface="KaiTi" panose="02010609060101010101" pitchFamily="49" charset="-122"/>
                          <a:ea typeface="KaiTi" panose="02010609060101010101" pitchFamily="49" charset="-122"/>
                        </a:rPr>
                        <a:t>１</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ものまね</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361380"/>
            <a:ext cx="1954381"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２</a:t>
            </a:r>
            <a:r>
              <a:rPr lang="ja-JP" altLang="en-US" sz="2400" b="1" dirty="0">
                <a:solidFill>
                  <a:srgbClr val="002060"/>
                </a:solidFill>
                <a:latin typeface="BIZ UDPゴシック" panose="020B0400000000000000" pitchFamily="50" charset="-128"/>
                <a:ea typeface="BIZ UDPゴシック" panose="020B0400000000000000" pitchFamily="50" charset="-128"/>
              </a:rPr>
              <a:t>　読む前に </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750563" y="2100622"/>
            <a:ext cx="8088637" cy="1938992"/>
          </a:xfrm>
          <a:prstGeom prst="rect">
            <a:avLst/>
          </a:prstGeom>
        </p:spPr>
        <p:txBody>
          <a:bodyPr wrap="square">
            <a:spAutoFit/>
          </a:bodyPr>
          <a:lstStyle/>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◎みんなで</a:t>
            </a:r>
            <a:r>
              <a:rPr lang="ja-JP" altLang="en-US" sz="2000" b="1" dirty="0">
                <a:solidFill>
                  <a:srgbClr val="0070C0"/>
                </a:solidFill>
                <a:latin typeface="KaiTi" panose="02010609060101010101" pitchFamily="49" charset="-122"/>
                <a:ea typeface="KaiTi" panose="02010609060101010101" pitchFamily="49" charset="-122"/>
              </a:rPr>
              <a:t>考</a:t>
            </a:r>
            <a:r>
              <a:rPr lang="ja-JP" altLang="en-US" sz="2000" b="1" dirty="0" smtClean="0">
                <a:solidFill>
                  <a:srgbClr val="0070C0"/>
                </a:solidFill>
                <a:latin typeface="KaiTi" panose="02010609060101010101" pitchFamily="49" charset="-122"/>
                <a:ea typeface="KaiTi" panose="02010609060101010101" pitchFamily="49" charset="-122"/>
              </a:rPr>
              <a:t>えよう</a:t>
            </a:r>
            <a:endParaRPr lang="en-US" altLang="ja-JP" sz="2000" b="1" dirty="0" smtClean="0">
              <a:solidFill>
                <a:srgbClr val="0070C0"/>
              </a:solidFill>
              <a:latin typeface="KaiTi" panose="02010609060101010101" pitchFamily="49" charset="-122"/>
              <a:ea typeface="KaiTi" panose="02010609060101010101" pitchFamily="49" charset="-122"/>
            </a:endParaRPr>
          </a:p>
          <a:p>
            <a:pPr>
              <a:lnSpc>
                <a:spcPct val="150000"/>
              </a:lnSpc>
            </a:pPr>
            <a:r>
              <a:rPr lang="ja-JP" altLang="ja-JP" sz="2000" b="1" dirty="0">
                <a:latin typeface="KaiTi" panose="02010609060101010101" pitchFamily="49" charset="-122"/>
                <a:ea typeface="KaiTi" panose="02010609060101010101" pitchFamily="49" charset="-122"/>
              </a:rPr>
              <a:t>日本のテレビを見たことがありますか</a:t>
            </a:r>
            <a:r>
              <a:rPr lang="ja-JP" altLang="ja-JP" sz="2000" b="1" dirty="0" smtClean="0">
                <a:latin typeface="KaiTi" panose="02010609060101010101" pitchFamily="49" charset="-122"/>
                <a:ea typeface="KaiTi" panose="02010609060101010101" pitchFamily="49" charset="-122"/>
              </a:rPr>
              <a:t>。</a:t>
            </a:r>
            <a:endParaRPr lang="en-US" altLang="ja-JP" sz="2000" b="1" dirty="0" smtClean="0">
              <a:latin typeface="KaiTi" panose="02010609060101010101" pitchFamily="49" charset="-122"/>
              <a:ea typeface="KaiTi" panose="02010609060101010101" pitchFamily="49" charset="-122"/>
            </a:endParaRPr>
          </a:p>
          <a:p>
            <a:pPr>
              <a:lnSpc>
                <a:spcPct val="150000"/>
              </a:lnSpc>
            </a:pPr>
            <a:r>
              <a:rPr lang="ja-JP" altLang="ja-JP" sz="2000" b="1" dirty="0" smtClean="0">
                <a:latin typeface="KaiTi" panose="02010609060101010101" pitchFamily="49" charset="-122"/>
                <a:ea typeface="KaiTi" panose="02010609060101010101" pitchFamily="49" charset="-122"/>
              </a:rPr>
              <a:t>それはどんな</a:t>
            </a:r>
            <a:r>
              <a:rPr lang="ja-JP" altLang="ja-JP" sz="2000" b="1" dirty="0">
                <a:latin typeface="KaiTi" panose="02010609060101010101" pitchFamily="49" charset="-122"/>
                <a:ea typeface="KaiTi" panose="02010609060101010101" pitchFamily="49" charset="-122"/>
              </a:rPr>
              <a:t>番組ですか</a:t>
            </a:r>
            <a:r>
              <a:rPr lang="ja-JP" altLang="ja-JP" sz="2000" b="1" dirty="0" smtClean="0">
                <a:latin typeface="KaiTi" panose="02010609060101010101" pitchFamily="49" charset="-122"/>
                <a:ea typeface="KaiTi" panose="02010609060101010101" pitchFamily="49" charset="-122"/>
              </a:rPr>
              <a:t>。</a:t>
            </a:r>
            <a:endParaRPr lang="en-US" altLang="ja-JP" sz="2000" b="1" dirty="0" smtClean="0">
              <a:latin typeface="KaiTi" panose="02010609060101010101" pitchFamily="49" charset="-122"/>
              <a:ea typeface="KaiTi" panose="02010609060101010101" pitchFamily="49" charset="-122"/>
            </a:endParaRPr>
          </a:p>
          <a:p>
            <a:pPr>
              <a:lnSpc>
                <a:spcPct val="150000"/>
              </a:lnSpc>
            </a:pPr>
            <a:r>
              <a:rPr lang="ja-JP" altLang="ja-JP" sz="2000" b="1" dirty="0" smtClean="0">
                <a:latin typeface="KaiTi" panose="02010609060101010101" pitchFamily="49" charset="-122"/>
                <a:ea typeface="KaiTi" panose="02010609060101010101" pitchFamily="49" charset="-122"/>
              </a:rPr>
              <a:t>一番</a:t>
            </a:r>
            <a:r>
              <a:rPr lang="ja-JP" altLang="ja-JP" sz="2000" b="1" dirty="0">
                <a:latin typeface="KaiTi" panose="02010609060101010101" pitchFamily="49" charset="-122"/>
                <a:ea typeface="KaiTi" panose="02010609060101010101" pitchFamily="49" charset="-122"/>
              </a:rPr>
              <a:t>好きな番組と一番嫌いな番組を詳しく説明してください。</a:t>
            </a:r>
            <a:endParaRPr lang="en-US" altLang="ja-JP" sz="2000" b="1" dirty="0">
              <a:solidFill>
                <a:srgbClr val="0070C0"/>
              </a:solidFill>
              <a:latin typeface="KaiTi" panose="02010609060101010101" pitchFamily="49" charset="-122"/>
              <a:ea typeface="KaiTi" panose="02010609060101010101" pitchFamily="49" charset="-122"/>
            </a:endParaRPr>
          </a:p>
        </p:txBody>
      </p:sp>
      <p:sp>
        <p:nvSpPr>
          <p:cNvPr id="14" name="矩形 13"/>
          <p:cNvSpPr/>
          <p:nvPr/>
        </p:nvSpPr>
        <p:spPr>
          <a:xfrm>
            <a:off x="750562" y="4039614"/>
            <a:ext cx="9080893" cy="1938992"/>
          </a:xfrm>
          <a:prstGeom prst="rect">
            <a:avLst/>
          </a:prstGeom>
        </p:spPr>
        <p:txBody>
          <a:bodyPr wrap="square">
            <a:spAutoFit/>
          </a:bodyPr>
          <a:lstStyle/>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◎もう少し考えよう</a:t>
            </a:r>
            <a:endParaRPr lang="en-US" altLang="ja-JP" sz="2000" b="1" dirty="0" smtClean="0">
              <a:solidFill>
                <a:srgbClr val="0070C0"/>
              </a:solidFill>
              <a:latin typeface="KaiTi" panose="02010609060101010101" pitchFamily="49" charset="-122"/>
              <a:ea typeface="KaiTi" panose="02010609060101010101" pitchFamily="49" charset="-122"/>
            </a:endParaRPr>
          </a:p>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みなさんは、日本語の「ものまね」と聞いて、何を連想しますか。</a:t>
            </a:r>
            <a:endParaRPr lang="en-US" altLang="ja-JP" sz="2000" b="1" dirty="0" smtClean="0">
              <a:solidFill>
                <a:srgbClr val="0070C0"/>
              </a:solidFill>
              <a:latin typeface="KaiTi" panose="02010609060101010101" pitchFamily="49" charset="-122"/>
              <a:ea typeface="KaiTi" panose="02010609060101010101" pitchFamily="49" charset="-122"/>
            </a:endParaRPr>
          </a:p>
          <a:p>
            <a:pPr>
              <a:lnSpc>
                <a:spcPct val="150000"/>
              </a:lnSpc>
            </a:pPr>
            <a:r>
              <a:rPr lang="ja-JP" altLang="en-US" sz="2000" b="1" dirty="0">
                <a:solidFill>
                  <a:srgbClr val="0070C0"/>
                </a:solidFill>
                <a:latin typeface="KaiTi" panose="02010609060101010101" pitchFamily="49" charset="-122"/>
                <a:ea typeface="KaiTi" panose="02010609060101010101" pitchFamily="49" charset="-122"/>
              </a:rPr>
              <a:t>みなさんは、</a:t>
            </a:r>
            <a:r>
              <a:rPr lang="ja-JP" altLang="en-US" sz="2000" b="1" dirty="0" smtClean="0">
                <a:solidFill>
                  <a:srgbClr val="0070C0"/>
                </a:solidFill>
                <a:latin typeface="KaiTi" panose="02010609060101010101" pitchFamily="49" charset="-122"/>
                <a:ea typeface="KaiTi" panose="02010609060101010101" pitchFamily="49" charset="-122"/>
              </a:rPr>
              <a:t>中国語の</a:t>
            </a:r>
            <a:r>
              <a:rPr lang="zh-CN" altLang="en-US" sz="2000" b="1" dirty="0" smtClean="0">
                <a:solidFill>
                  <a:srgbClr val="0070C0"/>
                </a:solidFill>
                <a:latin typeface="KaiTi" panose="02010609060101010101" pitchFamily="49" charset="-122"/>
                <a:ea typeface="KaiTi" panose="02010609060101010101" pitchFamily="49" charset="-122"/>
              </a:rPr>
              <a:t>“模仿”</a:t>
            </a:r>
            <a:r>
              <a:rPr lang="ja-JP" altLang="en-US" sz="2000" b="1" dirty="0" smtClean="0">
                <a:solidFill>
                  <a:srgbClr val="0070C0"/>
                </a:solidFill>
                <a:latin typeface="KaiTi" panose="02010609060101010101" pitchFamily="49" charset="-122"/>
                <a:ea typeface="KaiTi" panose="02010609060101010101" pitchFamily="49" charset="-122"/>
              </a:rPr>
              <a:t>と聞いて、何を連想しますか。</a:t>
            </a:r>
            <a:endParaRPr lang="en-US" altLang="ja-JP" sz="2000" b="1" dirty="0" smtClean="0">
              <a:solidFill>
                <a:srgbClr val="0070C0"/>
              </a:solidFill>
              <a:latin typeface="KaiTi" panose="02010609060101010101" pitchFamily="49" charset="-122"/>
              <a:ea typeface="KaiTi" panose="02010609060101010101" pitchFamily="49" charset="-122"/>
            </a:endParaRPr>
          </a:p>
          <a:p>
            <a:pPr>
              <a:lnSpc>
                <a:spcPct val="150000"/>
              </a:lnSpc>
            </a:pPr>
            <a:r>
              <a:rPr lang="ja-JP" altLang="en-US" sz="2000" b="1" dirty="0">
                <a:solidFill>
                  <a:srgbClr val="0070C0"/>
                </a:solidFill>
                <a:latin typeface="KaiTi" panose="02010609060101010101" pitchFamily="49" charset="-122"/>
                <a:ea typeface="KaiTi" panose="02010609060101010101" pitchFamily="49" charset="-122"/>
              </a:rPr>
              <a:t>みなさんは</a:t>
            </a:r>
            <a:r>
              <a:rPr lang="ja-JP" altLang="en-US" sz="2000" b="1" dirty="0" smtClean="0">
                <a:solidFill>
                  <a:srgbClr val="0070C0"/>
                </a:solidFill>
                <a:latin typeface="KaiTi" panose="02010609060101010101" pitchFamily="49" charset="-122"/>
                <a:ea typeface="KaiTi" panose="02010609060101010101" pitchFamily="49" charset="-122"/>
              </a:rPr>
              <a:t>、英語の</a:t>
            </a:r>
            <a:r>
              <a:rPr lang="zh-CN" altLang="en-US" sz="2000" b="1" dirty="0">
                <a:solidFill>
                  <a:srgbClr val="0070C0"/>
                </a:solidFill>
                <a:latin typeface="KaiTi" panose="02010609060101010101" pitchFamily="49" charset="-122"/>
                <a:ea typeface="KaiTi" panose="02010609060101010101" pitchFamily="49" charset="-122"/>
              </a:rPr>
              <a:t>‘</a:t>
            </a:r>
            <a:r>
              <a:rPr lang="en-US" altLang="ja-JP" sz="2000" b="1" dirty="0" smtClean="0">
                <a:solidFill>
                  <a:srgbClr val="0070C0"/>
                </a:solidFill>
                <a:latin typeface="KaiTi" panose="02010609060101010101" pitchFamily="49" charset="-122"/>
                <a:ea typeface="KaiTi" panose="02010609060101010101" pitchFamily="49" charset="-122"/>
              </a:rPr>
              <a:t>imitate</a:t>
            </a:r>
            <a:r>
              <a:rPr lang="zh-CN" altLang="en-US" sz="2000" b="1" dirty="0" smtClean="0">
                <a:solidFill>
                  <a:srgbClr val="0070C0"/>
                </a:solidFill>
                <a:latin typeface="KaiTi" panose="02010609060101010101" pitchFamily="49" charset="-122"/>
                <a:ea typeface="KaiTi" panose="02010609060101010101" pitchFamily="49" charset="-122"/>
              </a:rPr>
              <a:t>’</a:t>
            </a:r>
            <a:r>
              <a:rPr lang="ja-JP" altLang="en-US" sz="2000" b="1" dirty="0" smtClean="0">
                <a:solidFill>
                  <a:srgbClr val="0070C0"/>
                </a:solidFill>
                <a:latin typeface="KaiTi" panose="02010609060101010101" pitchFamily="49" charset="-122"/>
                <a:ea typeface="KaiTi" panose="02010609060101010101" pitchFamily="49" charset="-122"/>
              </a:rPr>
              <a:t>や</a:t>
            </a:r>
            <a:r>
              <a:rPr lang="zh-CN" altLang="en-US" sz="2000" b="1" dirty="0" smtClean="0">
                <a:solidFill>
                  <a:srgbClr val="0070C0"/>
                </a:solidFill>
                <a:latin typeface="KaiTi" panose="02010609060101010101" pitchFamily="49" charset="-122"/>
                <a:ea typeface="KaiTi" panose="02010609060101010101" pitchFamily="49" charset="-122"/>
              </a:rPr>
              <a:t>‘</a:t>
            </a:r>
            <a:r>
              <a:rPr lang="en-US" altLang="zh-CN" sz="2000" b="1" dirty="0" smtClean="0">
                <a:solidFill>
                  <a:srgbClr val="0070C0"/>
                </a:solidFill>
                <a:latin typeface="KaiTi" panose="02010609060101010101" pitchFamily="49" charset="-122"/>
                <a:ea typeface="KaiTi" panose="02010609060101010101" pitchFamily="49" charset="-122"/>
              </a:rPr>
              <a:t>Mimic</a:t>
            </a:r>
            <a:r>
              <a:rPr lang="zh-CN" altLang="en-US" sz="2000" b="1" dirty="0" smtClean="0">
                <a:solidFill>
                  <a:srgbClr val="0070C0"/>
                </a:solidFill>
                <a:latin typeface="KaiTi" panose="02010609060101010101" pitchFamily="49" charset="-122"/>
                <a:ea typeface="KaiTi" panose="02010609060101010101" pitchFamily="49" charset="-122"/>
              </a:rPr>
              <a:t> </a:t>
            </a:r>
            <a:r>
              <a:rPr lang="zh-CN" altLang="en-US" sz="2000" b="1" dirty="0">
                <a:solidFill>
                  <a:srgbClr val="0070C0"/>
                </a:solidFill>
                <a:latin typeface="KaiTi" panose="02010609060101010101" pitchFamily="49" charset="-122"/>
                <a:ea typeface="KaiTi" panose="02010609060101010101" pitchFamily="49" charset="-122"/>
              </a:rPr>
              <a:t>’</a:t>
            </a:r>
            <a:r>
              <a:rPr lang="ja-JP" altLang="en-US" sz="2000" b="1" dirty="0" smtClean="0">
                <a:solidFill>
                  <a:srgbClr val="0070C0"/>
                </a:solidFill>
                <a:latin typeface="KaiTi" panose="02010609060101010101" pitchFamily="49" charset="-122"/>
                <a:ea typeface="KaiTi" panose="02010609060101010101" pitchFamily="49" charset="-122"/>
              </a:rPr>
              <a:t>と</a:t>
            </a:r>
            <a:r>
              <a:rPr lang="ja-JP" altLang="en-US" sz="2000" b="1" dirty="0">
                <a:solidFill>
                  <a:srgbClr val="0070C0"/>
                </a:solidFill>
                <a:latin typeface="KaiTi" panose="02010609060101010101" pitchFamily="49" charset="-122"/>
                <a:ea typeface="KaiTi" panose="02010609060101010101" pitchFamily="49" charset="-122"/>
              </a:rPr>
              <a:t>聞いて、何を連想しますか</a:t>
            </a:r>
            <a:r>
              <a:rPr lang="ja-JP" altLang="en-US" sz="2000" b="1" dirty="0" smtClean="0">
                <a:solidFill>
                  <a:srgbClr val="0070C0"/>
                </a:solidFill>
                <a:latin typeface="KaiTi" panose="02010609060101010101" pitchFamily="49" charset="-122"/>
                <a:ea typeface="KaiTi" panose="02010609060101010101" pitchFamily="49" charset="-122"/>
              </a:rPr>
              <a:t>。</a:t>
            </a:r>
            <a:endParaRPr lang="en-US" altLang="ja-JP" sz="2000" b="1" dirty="0">
              <a:solidFill>
                <a:srgbClr val="0070C0"/>
              </a:solidFill>
              <a:latin typeface="KaiTi" panose="02010609060101010101" pitchFamily="49" charset="-122"/>
              <a:ea typeface="KaiTi" panose="02010609060101010101" pitchFamily="49" charset="-122"/>
            </a:endParaRPr>
          </a:p>
        </p:txBody>
      </p:sp>
      <p:pic>
        <p:nvPicPr>
          <p:cNvPr id="2765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504362" y="1361380"/>
            <a:ext cx="1846721" cy="423172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7652" name="Picture 4"/>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08989" y="1468603"/>
            <a:ext cx="1822903" cy="1822903"/>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8093376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１１</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ものまね</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5499100" y="1453877"/>
            <a:ext cx="5956300" cy="4247317"/>
          </a:xfrm>
          <a:prstGeom prst="rect">
            <a:avLst/>
          </a:prstGeom>
          <a:ln>
            <a:solidFill>
              <a:srgbClr val="0070C0"/>
            </a:solidFill>
          </a:ln>
        </p:spPr>
        <p:txBody>
          <a:bodyPr wrap="square">
            <a:spAutoFit/>
          </a:bodyPr>
          <a:lstStyle/>
          <a:p>
            <a:pPr>
              <a:lnSpc>
                <a:spcPct val="150000"/>
              </a:lnSpc>
            </a:pPr>
            <a:r>
              <a:rPr lang="ja-JP" altLang="en-US" b="1" dirty="0" smtClean="0"/>
              <a:t>　　</a:t>
            </a:r>
            <a:r>
              <a:rPr lang="ja-JP" altLang="ja-JP" b="1" dirty="0" smtClean="0"/>
              <a:t>「</a:t>
            </a:r>
            <a:r>
              <a:rPr lang="ja-JP" altLang="ja-JP" b="1" dirty="0"/>
              <a:t>そっくりショウ」というテレビ番組を見たことがある。有名歌手やタレントに「そっくり」の素人を集めてきて、歌を歌わせ身振りをさせる。そして最も良く似た（というより、よく似せた）出場者に賞金をさしあげるという趣向の番組である。ご覧になった方も少なくはあるまい。私は最も「日本的」な番組の一つにこれを推したいとかねがね思っている。日本人は物真似が好きで上手で、だからこの番組が最も日本的だ――というわけではかならずしもない。物真似ということに、私たちが置いている（皮肉なことにそれこそ独自的）価値が、この番組には浮き彫りされていると思うからである</a:t>
            </a:r>
            <a:r>
              <a:rPr lang="ja-JP" altLang="ja-JP" b="1" dirty="0" smtClean="0"/>
              <a:t>。</a:t>
            </a:r>
            <a:endParaRPr lang="ja-JP" altLang="ja-JP" b="1" dirty="0"/>
          </a:p>
        </p:txBody>
      </p:sp>
      <p:sp>
        <p:nvSpPr>
          <p:cNvPr id="5" name="矩形 4"/>
          <p:cNvSpPr/>
          <p:nvPr/>
        </p:nvSpPr>
        <p:spPr>
          <a:xfrm>
            <a:off x="750563" y="1888490"/>
            <a:ext cx="4748537" cy="3300904"/>
          </a:xfrm>
          <a:prstGeom prst="rect">
            <a:avLst/>
          </a:prstGeom>
        </p:spPr>
        <p:txBody>
          <a:bodyPr wrap="square">
            <a:spAutoFit/>
          </a:bodyPr>
          <a:lstStyle/>
          <a:p>
            <a:r>
              <a:rPr lang="ja-JP" altLang="ja-JP" b="1" dirty="0">
                <a:solidFill>
                  <a:srgbClr val="FF0000"/>
                </a:solidFill>
                <a:latin typeface="KaiTi" panose="02010609060101010101" pitchFamily="49" charset="-122"/>
                <a:ea typeface="KaiTi" panose="02010609060101010101" pitchFamily="49" charset="-122"/>
              </a:rPr>
              <a:t>問題１　本文を読んで、あっているものには○、間違っているものには×を（　　）にいれてください</a:t>
            </a:r>
            <a:r>
              <a:rPr lang="ja-JP" altLang="ja-JP" b="1" dirty="0" smtClean="0">
                <a:solidFill>
                  <a:srgbClr val="FF0000"/>
                </a:solidFill>
                <a:latin typeface="KaiTi" panose="02010609060101010101" pitchFamily="49" charset="-122"/>
                <a:ea typeface="KaiTi" panose="02010609060101010101" pitchFamily="49" charset="-122"/>
              </a:rPr>
              <a:t>。</a:t>
            </a:r>
            <a:endParaRPr lang="en-US" altLang="ja-JP" b="1" dirty="0" smtClean="0">
              <a:solidFill>
                <a:srgbClr val="FF0000"/>
              </a:solidFill>
              <a:latin typeface="KaiTi" panose="02010609060101010101" pitchFamily="49" charset="-122"/>
              <a:ea typeface="KaiTi" panose="02010609060101010101" pitchFamily="49" charset="-122"/>
            </a:endParaRPr>
          </a:p>
          <a:p>
            <a:endParaRPr lang="ja-JP" altLang="ja-JP" sz="1050" b="1" dirty="0">
              <a:latin typeface="KaiTi" panose="02010609060101010101" pitchFamily="49" charset="-122"/>
              <a:ea typeface="KaiTi" panose="02010609060101010101" pitchFamily="49" charset="-122"/>
            </a:endParaRPr>
          </a:p>
          <a:p>
            <a:pPr marL="342900" indent="-342900">
              <a:buAutoNum type="arabicPeriod"/>
            </a:pPr>
            <a:r>
              <a:rPr lang="ja-JP" altLang="ja-JP" b="1" dirty="0" smtClean="0">
                <a:latin typeface="KaiTi" panose="02010609060101010101" pitchFamily="49" charset="-122"/>
                <a:ea typeface="KaiTi" panose="02010609060101010101" pitchFamily="49" charset="-122"/>
              </a:rPr>
              <a:t>筆</a:t>
            </a:r>
            <a:r>
              <a:rPr lang="ja-JP" altLang="ja-JP" b="1" dirty="0">
                <a:latin typeface="KaiTi" panose="02010609060101010101" pitchFamily="49" charset="-122"/>
                <a:ea typeface="KaiTi" panose="02010609060101010101" pitchFamily="49" charset="-122"/>
              </a:rPr>
              <a:t>者は「そっくりショウ」という番組</a:t>
            </a:r>
            <a:r>
              <a:rPr lang="ja-JP" altLang="ja-JP" b="1" dirty="0" smtClean="0">
                <a:latin typeface="KaiTi" panose="02010609060101010101" pitchFamily="49" charset="-122"/>
                <a:ea typeface="KaiTi" panose="02010609060101010101" pitchFamily="49" charset="-122"/>
              </a:rPr>
              <a:t>が</a:t>
            </a:r>
            <a:endParaRPr lang="en-US" altLang="ja-JP" b="1" dirty="0" smtClean="0">
              <a:latin typeface="KaiTi" panose="02010609060101010101" pitchFamily="49" charset="-122"/>
              <a:ea typeface="KaiTi" panose="02010609060101010101" pitchFamily="49" charset="-122"/>
            </a:endParaRPr>
          </a:p>
          <a:p>
            <a:r>
              <a:rPr lang="ja-JP" altLang="en-US"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もっとも</a:t>
            </a:r>
            <a:r>
              <a:rPr lang="ja-JP" altLang="ja-JP" b="1" dirty="0">
                <a:latin typeface="KaiTi" panose="02010609060101010101" pitchFamily="49" charset="-122"/>
                <a:ea typeface="KaiTi" panose="02010609060101010101" pitchFamily="49" charset="-122"/>
              </a:rPr>
              <a:t>日本的な番組だと思</a:t>
            </a:r>
            <a:r>
              <a:rPr lang="ja-JP" altLang="ja-JP" b="1" dirty="0" smtClean="0">
                <a:latin typeface="KaiTi" panose="02010609060101010101" pitchFamily="49" charset="-122"/>
                <a:ea typeface="KaiTi" panose="02010609060101010101" pitchFamily="49" charset="-122"/>
              </a:rPr>
              <a:t>っている</a:t>
            </a:r>
            <a:r>
              <a:rPr lang="ja-JP" altLang="en-US" b="1" dirty="0" smtClean="0">
                <a:latin typeface="KaiTi" panose="02010609060101010101" pitchFamily="49" charset="-122"/>
                <a:ea typeface="KaiTi" panose="02010609060101010101" pitchFamily="49" charset="-122"/>
              </a:rPr>
              <a:t>。</a:t>
            </a:r>
            <a:endParaRPr lang="ja-JP" altLang="ja-JP" b="1" dirty="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2. </a:t>
            </a:r>
            <a:r>
              <a:rPr lang="ja-JP" altLang="ja-JP" b="1" dirty="0" smtClean="0">
                <a:latin typeface="KaiTi" panose="02010609060101010101" pitchFamily="49" charset="-122"/>
                <a:ea typeface="KaiTi" panose="02010609060101010101" pitchFamily="49" charset="-122"/>
              </a:rPr>
              <a:t>筆</a:t>
            </a:r>
            <a:r>
              <a:rPr lang="ja-JP" altLang="ja-JP" b="1" dirty="0">
                <a:latin typeface="KaiTi" panose="02010609060101010101" pitchFamily="49" charset="-122"/>
                <a:ea typeface="KaiTi" panose="02010609060101010101" pitchFamily="49" charset="-122"/>
              </a:rPr>
              <a:t>者、日本人は物真似が好きだから</a:t>
            </a:r>
            <a:r>
              <a:rPr lang="ja-JP" altLang="ja-JP" b="1" dirty="0" smtClean="0">
                <a:latin typeface="KaiTi" panose="02010609060101010101" pitchFamily="49" charset="-122"/>
                <a:ea typeface="KaiTi" panose="02010609060101010101" pitchFamily="49" charset="-122"/>
              </a:rPr>
              <a:t>、</a:t>
            </a:r>
            <a:r>
              <a:rPr lang="ja-JP" altLang="en-US" b="1" dirty="0" smtClean="0">
                <a:latin typeface="KaiTi" panose="02010609060101010101" pitchFamily="49" charset="-122"/>
                <a:ea typeface="KaiTi" panose="02010609060101010101" pitchFamily="49" charset="-122"/>
              </a:rPr>
              <a:t>　</a:t>
            </a:r>
            <a:endParaRPr lang="en-US" altLang="ja-JP" b="1" dirty="0" smtClean="0">
              <a:latin typeface="KaiTi" panose="02010609060101010101" pitchFamily="49" charset="-122"/>
              <a:ea typeface="KaiTi" panose="02010609060101010101" pitchFamily="49" charset="-122"/>
            </a:endParaRPr>
          </a:p>
          <a:p>
            <a:r>
              <a:rPr lang="ja-JP" altLang="en-US"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a:t>
            </a:r>
            <a:r>
              <a:rPr lang="ja-JP" altLang="ja-JP" b="1" dirty="0">
                <a:latin typeface="KaiTi" panose="02010609060101010101" pitchFamily="49" charset="-122"/>
                <a:ea typeface="KaiTi" panose="02010609060101010101" pitchFamily="49" charset="-122"/>
              </a:rPr>
              <a:t>そっくりショウ」が最も日本的</a:t>
            </a:r>
            <a:r>
              <a:rPr lang="ja-JP" altLang="ja-JP" b="1" dirty="0" smtClean="0">
                <a:latin typeface="KaiTi" panose="02010609060101010101" pitchFamily="49" charset="-122"/>
                <a:ea typeface="KaiTi" panose="02010609060101010101" pitchFamily="49" charset="-122"/>
              </a:rPr>
              <a:t>だと</a:t>
            </a:r>
            <a:endParaRPr lang="en-US" altLang="ja-JP" b="1" dirty="0" smtClean="0">
              <a:latin typeface="KaiTi" panose="02010609060101010101" pitchFamily="49" charset="-122"/>
              <a:ea typeface="KaiTi" panose="02010609060101010101" pitchFamily="49" charset="-122"/>
            </a:endParaRPr>
          </a:p>
          <a:p>
            <a:r>
              <a:rPr lang="ja-JP" altLang="en-US"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思</a:t>
            </a:r>
            <a:r>
              <a:rPr lang="ja-JP" altLang="ja-JP" b="1" dirty="0">
                <a:latin typeface="KaiTi" panose="02010609060101010101" pitchFamily="49" charset="-122"/>
                <a:ea typeface="KaiTi" panose="02010609060101010101" pitchFamily="49" charset="-122"/>
              </a:rPr>
              <a:t>っている。</a:t>
            </a:r>
          </a:p>
          <a:p>
            <a:r>
              <a:rPr lang="en-US" altLang="ja-JP" b="1" dirty="0" smtClean="0">
                <a:latin typeface="KaiTi" panose="02010609060101010101" pitchFamily="49" charset="-122"/>
                <a:ea typeface="KaiTi" panose="02010609060101010101" pitchFamily="49" charset="-122"/>
              </a:rPr>
              <a:t>3. </a:t>
            </a:r>
            <a:r>
              <a:rPr lang="ja-JP" altLang="ja-JP" b="1" dirty="0" smtClean="0">
                <a:latin typeface="KaiTi" panose="02010609060101010101" pitchFamily="49" charset="-122"/>
                <a:ea typeface="KaiTi" panose="02010609060101010101" pitchFamily="49" charset="-122"/>
              </a:rPr>
              <a:t>日本人</a:t>
            </a:r>
            <a:r>
              <a:rPr lang="ja-JP" altLang="ja-JP" b="1" dirty="0">
                <a:latin typeface="KaiTi" panose="02010609060101010101" pitchFamily="49" charset="-122"/>
                <a:ea typeface="KaiTi" panose="02010609060101010101" pitchFamily="49" charset="-122"/>
              </a:rPr>
              <a:t>は物真似を悪いと思</a:t>
            </a:r>
            <a:r>
              <a:rPr lang="ja-JP" altLang="ja-JP" b="1" dirty="0" smtClean="0">
                <a:latin typeface="KaiTi" panose="02010609060101010101" pitchFamily="49" charset="-122"/>
                <a:ea typeface="KaiTi" panose="02010609060101010101" pitchFamily="49" charset="-122"/>
              </a:rPr>
              <a:t>っている</a:t>
            </a:r>
            <a:r>
              <a:rPr lang="ja-JP" altLang="en-US" b="1" dirty="0" smtClean="0">
                <a:latin typeface="KaiTi" panose="02010609060101010101" pitchFamily="49" charset="-122"/>
                <a:ea typeface="KaiTi" panose="02010609060101010101" pitchFamily="49" charset="-122"/>
              </a:rPr>
              <a:t>。</a:t>
            </a:r>
            <a:endParaRPr lang="ja-JP" altLang="ja-JP" b="1" dirty="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4. </a:t>
            </a:r>
            <a:r>
              <a:rPr lang="ja-JP" altLang="ja-JP" b="1" dirty="0" smtClean="0">
                <a:latin typeface="KaiTi" panose="02010609060101010101" pitchFamily="49" charset="-122"/>
                <a:ea typeface="KaiTi" panose="02010609060101010101" pitchFamily="49" charset="-122"/>
              </a:rPr>
              <a:t>日本</a:t>
            </a:r>
            <a:r>
              <a:rPr lang="ja-JP" altLang="ja-JP" b="1" dirty="0">
                <a:latin typeface="KaiTi" panose="02010609060101010101" pitchFamily="49" charset="-122"/>
                <a:ea typeface="KaiTi" panose="02010609060101010101" pitchFamily="49" charset="-122"/>
              </a:rPr>
              <a:t>の聴視者も真似芸を愉快とは思</a:t>
            </a:r>
            <a:r>
              <a:rPr lang="ja-JP" altLang="ja-JP" b="1" dirty="0" smtClean="0">
                <a:latin typeface="KaiTi" panose="02010609060101010101" pitchFamily="49" charset="-122"/>
                <a:ea typeface="KaiTi" panose="02010609060101010101" pitchFamily="49" charset="-122"/>
              </a:rPr>
              <a:t>って</a:t>
            </a:r>
            <a:endParaRPr lang="en-US" altLang="ja-JP" b="1" dirty="0" smtClean="0">
              <a:latin typeface="KaiTi" panose="02010609060101010101" pitchFamily="49" charset="-122"/>
              <a:ea typeface="KaiTi" panose="02010609060101010101" pitchFamily="49" charset="-122"/>
            </a:endParaRPr>
          </a:p>
          <a:p>
            <a:r>
              <a:rPr lang="ja-JP" altLang="en-US"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いない</a:t>
            </a:r>
            <a:r>
              <a:rPr lang="ja-JP" altLang="en-US" b="1" dirty="0" smtClean="0">
                <a:latin typeface="KaiTi" panose="02010609060101010101" pitchFamily="49" charset="-122"/>
                <a:ea typeface="KaiTi" panose="02010609060101010101" pitchFamily="49" charset="-122"/>
              </a:rPr>
              <a:t>。</a:t>
            </a:r>
            <a:endParaRPr lang="ja-JP" altLang="en-US" b="1" dirty="0">
              <a:latin typeface="KaiTi" panose="02010609060101010101" pitchFamily="49" charset="-122"/>
              <a:ea typeface="KaiTi" panose="02010609060101010101" pitchFamily="49" charset="-122"/>
            </a:endParaRPr>
          </a:p>
        </p:txBody>
      </p:sp>
      <p:sp>
        <p:nvSpPr>
          <p:cNvPr id="7" name="矩形 6"/>
          <p:cNvSpPr/>
          <p:nvPr/>
        </p:nvSpPr>
        <p:spPr>
          <a:xfrm>
            <a:off x="952361" y="5412538"/>
            <a:ext cx="4142510" cy="369332"/>
          </a:xfrm>
          <a:prstGeom prst="rect">
            <a:avLst/>
          </a:prstGeom>
        </p:spPr>
        <p:txBody>
          <a:bodyPr wrap="squar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1</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1</a:t>
            </a:r>
            <a:r>
              <a:rPr lang="ja-JP" altLang="en-US" b="1" dirty="0" smtClean="0">
                <a:solidFill>
                  <a:srgbClr val="0070C0"/>
                </a:solidFill>
                <a:latin typeface="KaiTi" panose="02010609060101010101" pitchFamily="49" charset="-122"/>
                <a:ea typeface="KaiTi" panose="02010609060101010101" pitchFamily="49" charset="-122"/>
              </a:rPr>
              <a:t>は〇、</a:t>
            </a:r>
            <a:r>
              <a:rPr lang="en-US" altLang="ja-JP" b="1" dirty="0">
                <a:solidFill>
                  <a:srgbClr val="0070C0"/>
                </a:solidFill>
                <a:latin typeface="KaiTi" panose="02010609060101010101" pitchFamily="49" charset="-122"/>
                <a:ea typeface="KaiTi" panose="02010609060101010101" pitchFamily="49" charset="-122"/>
              </a:rPr>
              <a:t>2</a:t>
            </a:r>
            <a:r>
              <a:rPr lang="ja-JP" altLang="en-US" b="1" dirty="0" smtClean="0">
                <a:solidFill>
                  <a:srgbClr val="0070C0"/>
                </a:solidFill>
                <a:latin typeface="KaiTi" panose="02010609060101010101" pitchFamily="49" charset="-122"/>
                <a:ea typeface="KaiTi" panose="02010609060101010101" pitchFamily="49" charset="-122"/>
              </a:rPr>
              <a:t>と</a:t>
            </a:r>
            <a:r>
              <a:rPr lang="en-US" altLang="ja-JP" b="1" dirty="0">
                <a:solidFill>
                  <a:srgbClr val="0070C0"/>
                </a:solidFill>
                <a:latin typeface="KaiTi" panose="02010609060101010101" pitchFamily="49" charset="-122"/>
                <a:ea typeface="KaiTi" panose="02010609060101010101" pitchFamily="49" charset="-122"/>
              </a:rPr>
              <a:t>3</a:t>
            </a:r>
            <a:r>
              <a:rPr lang="ja-JP" altLang="en-US" b="1" dirty="0" smtClean="0">
                <a:solidFill>
                  <a:srgbClr val="0070C0"/>
                </a:solidFill>
                <a:latin typeface="KaiTi" panose="02010609060101010101" pitchFamily="49" charset="-122"/>
                <a:ea typeface="KaiTi" panose="02010609060101010101" pitchFamily="49" charset="-122"/>
              </a:rPr>
              <a:t>と</a:t>
            </a:r>
            <a:r>
              <a:rPr lang="en-US" altLang="ja-JP" b="1" dirty="0">
                <a:solidFill>
                  <a:srgbClr val="0070C0"/>
                </a:solidFill>
                <a:latin typeface="KaiTi" panose="02010609060101010101" pitchFamily="49" charset="-122"/>
                <a:ea typeface="KaiTi" panose="02010609060101010101" pitchFamily="49" charset="-122"/>
              </a:rPr>
              <a:t>4</a:t>
            </a:r>
            <a:r>
              <a:rPr lang="ja-JP" altLang="en-US" b="1" dirty="0" smtClean="0">
                <a:solidFill>
                  <a:srgbClr val="0070C0"/>
                </a:solidFill>
                <a:latin typeface="KaiTi" panose="02010609060101010101" pitchFamily="49" charset="-122"/>
                <a:ea typeface="KaiTi" panose="02010609060101010101" pitchFamily="49" charset="-122"/>
              </a:rPr>
              <a:t>は</a:t>
            </a:r>
            <a:r>
              <a:rPr lang="en-US" altLang="ja-JP" b="1" dirty="0" smtClean="0">
                <a:solidFill>
                  <a:srgbClr val="0070C0"/>
                </a:solidFill>
                <a:latin typeface="KaiTi" panose="02010609060101010101" pitchFamily="49" charset="-122"/>
                <a:ea typeface="KaiTi" panose="02010609060101010101" pitchFamily="49" charset="-122"/>
              </a:rPr>
              <a:t>×</a:t>
            </a:r>
            <a:r>
              <a:rPr lang="ja-JP" altLang="en-US" b="1" dirty="0" smtClean="0">
                <a:solidFill>
                  <a:srgbClr val="0070C0"/>
                </a:solidFill>
                <a:latin typeface="KaiTi" panose="02010609060101010101" pitchFamily="49" charset="-122"/>
                <a:ea typeface="KaiTi" panose="02010609060101010101" pitchFamily="49" charset="-122"/>
              </a:rPr>
              <a:t>。</a:t>
            </a:r>
            <a:endParaRPr lang="ja-JP" altLang="en-US" dirty="0">
              <a:latin typeface="KaiTi" panose="02010609060101010101" pitchFamily="49" charset="-122"/>
              <a:ea typeface="KaiTi" panose="02010609060101010101" pitchFamily="49" charset="-122"/>
            </a:endParaRPr>
          </a:p>
        </p:txBody>
      </p:sp>
      <p:sp>
        <p:nvSpPr>
          <p:cNvPr id="6" name="Rectangle 1"/>
          <p:cNvSpPr>
            <a:spLocks noChangeArrowheads="1"/>
          </p:cNvSpPr>
          <p:nvPr/>
        </p:nvSpPr>
        <p:spPr bwMode="auto">
          <a:xfrm>
            <a:off x="5499100" y="5921263"/>
            <a:ext cx="595630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１　もの真似</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lang="ja-JP" altLang="en-US" sz="1400" dirty="0">
                <a:latin typeface="ＭＳ 明朝" pitchFamily="17" charset="-128"/>
                <a:ea typeface="ＭＳ 明朝" pitchFamily="17" charset="-128"/>
                <a:cs typeface="Times New Roman" pitchFamily="18" charset="0"/>
              </a:rPr>
              <a:t>ま</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ね</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ja-JP" altLang="en-US"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：模仿人或动物的动作、声音的一种演技。</a:t>
            </a:r>
            <a:r>
              <a:rPr kumimoji="1" lang="ja-JP" altLang="en-US" sz="14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rPr>
              <a:t> </a:t>
            </a:r>
          </a:p>
        </p:txBody>
      </p:sp>
    </p:spTree>
    <p:extLst>
      <p:ext uri="{BB962C8B-B14F-4D97-AF65-F5344CB8AC3E}">
        <p14:creationId xmlns:p14="http://schemas.microsoft.com/office/powerpoint/2010/main" val="167513556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１１</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ものまね</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6327689" y="3464316"/>
            <a:ext cx="5029200" cy="2585323"/>
          </a:xfrm>
          <a:prstGeom prst="rect">
            <a:avLst/>
          </a:prstGeom>
          <a:ln>
            <a:solidFill>
              <a:srgbClr val="0070C0"/>
            </a:solidFill>
          </a:ln>
        </p:spPr>
        <p:txBody>
          <a:bodyPr wrap="square">
            <a:spAutoFit/>
          </a:bodyPr>
          <a:lstStyle/>
          <a:p>
            <a:pPr>
              <a:lnSpc>
                <a:spcPct val="150000"/>
              </a:lnSpc>
            </a:pPr>
            <a:r>
              <a:rPr lang="ja-JP" altLang="ja-JP" b="1" dirty="0"/>
              <a:t>　簡単に言ってしまえば、私たちは心の底では、物真似を悪いとは思っていないということなのだ。悪いどころかいくぶんなつかしくさえ感じているのではないか。そうでなければ「そっくりショウ」という物真似を眼目とする異様なあの独自のショーが大衆に受け入れられるはずがないのである</a:t>
            </a:r>
            <a:r>
              <a:rPr lang="ja-JP" altLang="ja-JP" b="1" dirty="0" smtClean="0"/>
              <a:t>。</a:t>
            </a:r>
            <a:endParaRPr lang="ja-JP" altLang="ja-JP" b="1" dirty="0"/>
          </a:p>
        </p:txBody>
      </p:sp>
      <p:sp>
        <p:nvSpPr>
          <p:cNvPr id="5" name="矩形 4"/>
          <p:cNvSpPr/>
          <p:nvPr/>
        </p:nvSpPr>
        <p:spPr>
          <a:xfrm>
            <a:off x="750563" y="2031559"/>
            <a:ext cx="5167637" cy="3577903"/>
          </a:xfrm>
          <a:prstGeom prst="rect">
            <a:avLst/>
          </a:prstGeom>
        </p:spPr>
        <p:txBody>
          <a:bodyPr wrap="square">
            <a:spAutoFit/>
          </a:bodyPr>
          <a:lstStyle/>
          <a:p>
            <a:r>
              <a:rPr lang="ja-JP" altLang="ja-JP" b="1" dirty="0">
                <a:solidFill>
                  <a:srgbClr val="FF0000"/>
                </a:solidFill>
                <a:latin typeface="KaiTi" panose="02010609060101010101" pitchFamily="49" charset="-122"/>
                <a:ea typeface="KaiTi" panose="02010609060101010101" pitchFamily="49" charset="-122"/>
              </a:rPr>
              <a:t>問題</a:t>
            </a:r>
            <a:r>
              <a:rPr lang="en-US" altLang="ja-JP" b="1" dirty="0">
                <a:solidFill>
                  <a:srgbClr val="FF0000"/>
                </a:solidFill>
                <a:latin typeface="KaiTi" panose="02010609060101010101" pitchFamily="49" charset="-122"/>
                <a:ea typeface="KaiTi" panose="02010609060101010101" pitchFamily="49" charset="-122"/>
              </a:rPr>
              <a:t>2</a:t>
            </a:r>
            <a:r>
              <a:rPr lang="ja-JP" altLang="ja-JP" b="1" dirty="0">
                <a:solidFill>
                  <a:srgbClr val="FF0000"/>
                </a:solidFill>
                <a:latin typeface="KaiTi" panose="02010609060101010101" pitchFamily="49" charset="-122"/>
                <a:ea typeface="KaiTi" panose="02010609060101010101" pitchFamily="49" charset="-122"/>
              </a:rPr>
              <a:t>　筆者が「そっくりショウ」という番組が日本的だと思う最も適切な理由は何ですか</a:t>
            </a:r>
            <a:r>
              <a:rPr lang="ja-JP" altLang="ja-JP" b="1" dirty="0" smtClean="0">
                <a:solidFill>
                  <a:srgbClr val="FF0000"/>
                </a:solidFill>
                <a:latin typeface="KaiTi" panose="02010609060101010101" pitchFamily="49" charset="-122"/>
                <a:ea typeface="KaiTi" panose="02010609060101010101" pitchFamily="49" charset="-122"/>
              </a:rPr>
              <a:t>。</a:t>
            </a:r>
            <a:endParaRPr lang="en-US" altLang="ja-JP" b="1" dirty="0" smtClean="0">
              <a:solidFill>
                <a:srgbClr val="FF0000"/>
              </a:solidFill>
              <a:latin typeface="KaiTi" panose="02010609060101010101" pitchFamily="49" charset="-122"/>
              <a:ea typeface="KaiTi" panose="02010609060101010101" pitchFamily="49" charset="-122"/>
            </a:endParaRPr>
          </a:p>
          <a:p>
            <a:endParaRPr lang="en-US" altLang="ja-JP" sz="1050" b="1" dirty="0" smtClean="0">
              <a:latin typeface="KaiTi" panose="02010609060101010101" pitchFamily="49" charset="-122"/>
              <a:ea typeface="KaiTi" panose="02010609060101010101" pitchFamily="49" charset="-122"/>
            </a:endParaRPr>
          </a:p>
          <a:p>
            <a:pPr marL="342900" indent="-342900">
              <a:buAutoNum type="arabicPeriod"/>
            </a:pPr>
            <a:r>
              <a:rPr lang="ja-JP" altLang="ja-JP" b="1" dirty="0" smtClean="0">
                <a:latin typeface="KaiTi" panose="02010609060101010101" pitchFamily="49" charset="-122"/>
                <a:ea typeface="KaiTi" panose="02010609060101010101" pitchFamily="49" charset="-122"/>
              </a:rPr>
              <a:t>物</a:t>
            </a:r>
            <a:r>
              <a:rPr lang="ja-JP" altLang="ja-JP" b="1" dirty="0">
                <a:latin typeface="KaiTi" panose="02010609060101010101" pitchFamily="49" charset="-122"/>
                <a:ea typeface="KaiTi" panose="02010609060101010101" pitchFamily="49" charset="-122"/>
              </a:rPr>
              <a:t>真似ということに私たちが置いている</a:t>
            </a:r>
            <a:r>
              <a:rPr lang="ja-JP" altLang="ja-JP" b="1" dirty="0" smtClean="0">
                <a:latin typeface="KaiTi" panose="02010609060101010101" pitchFamily="49" charset="-122"/>
                <a:ea typeface="KaiTi" panose="02010609060101010101" pitchFamily="49" charset="-122"/>
              </a:rPr>
              <a:t>価値</a:t>
            </a:r>
            <a:r>
              <a:rPr lang="ja-JP" altLang="ja-JP" b="1" dirty="0">
                <a:latin typeface="KaiTi" panose="02010609060101010101" pitchFamily="49" charset="-122"/>
                <a:ea typeface="KaiTi" panose="02010609060101010101" pitchFamily="49" charset="-122"/>
              </a:rPr>
              <a:t>が、この番組には浮き彫</a:t>
            </a:r>
            <a:r>
              <a:rPr lang="ja-JP" altLang="ja-JP" b="1" dirty="0" smtClean="0">
                <a:latin typeface="KaiTi" panose="02010609060101010101" pitchFamily="49" charset="-122"/>
                <a:ea typeface="KaiTi" panose="02010609060101010101" pitchFamily="49" charset="-122"/>
              </a:rPr>
              <a:t>りにされていると思</a:t>
            </a:r>
            <a:r>
              <a:rPr lang="ja-JP" altLang="ja-JP" b="1" dirty="0">
                <a:latin typeface="KaiTi" panose="02010609060101010101" pitchFamily="49" charset="-122"/>
                <a:ea typeface="KaiTi" panose="02010609060101010101" pitchFamily="49" charset="-122"/>
              </a:rPr>
              <a:t>うから。</a:t>
            </a:r>
          </a:p>
          <a:p>
            <a:r>
              <a:rPr lang="en-US" altLang="ja-JP" b="1" dirty="0">
                <a:latin typeface="KaiTi" panose="02010609060101010101" pitchFamily="49" charset="-122"/>
                <a:ea typeface="KaiTi" panose="02010609060101010101" pitchFamily="49" charset="-122"/>
              </a:rPr>
              <a:t>2</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日本人</a:t>
            </a:r>
            <a:r>
              <a:rPr lang="ja-JP" altLang="ja-JP" b="1" dirty="0">
                <a:latin typeface="KaiTi" panose="02010609060101010101" pitchFamily="49" charset="-122"/>
                <a:ea typeface="KaiTi" panose="02010609060101010101" pitchFamily="49" charset="-122"/>
              </a:rPr>
              <a:t>は、独創を真似ることに不快を感じず</a:t>
            </a:r>
            <a:r>
              <a:rPr lang="ja-JP" altLang="ja-JP" b="1" dirty="0" smtClean="0">
                <a:latin typeface="KaiTi" panose="02010609060101010101" pitchFamily="49" charset="-122"/>
                <a:ea typeface="KaiTi" panose="02010609060101010101" pitchFamily="49" charset="-122"/>
              </a:rPr>
              <a:t>、</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心</a:t>
            </a:r>
            <a:r>
              <a:rPr lang="ja-JP" altLang="ja-JP" b="1" dirty="0">
                <a:latin typeface="KaiTi" panose="02010609060101010101" pitchFamily="49" charset="-122"/>
                <a:ea typeface="KaiTi" panose="02010609060101010101" pitchFamily="49" charset="-122"/>
              </a:rPr>
              <a:t>の底ではものまねを悪いことだとは思</a:t>
            </a:r>
            <a:r>
              <a:rPr lang="ja-JP" altLang="ja-JP" b="1" dirty="0" smtClean="0">
                <a:latin typeface="KaiTi" panose="02010609060101010101" pitchFamily="49" charset="-122"/>
                <a:ea typeface="KaiTi" panose="02010609060101010101" pitchFamily="49" charset="-122"/>
              </a:rPr>
              <a:t>って</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いないから</a:t>
            </a:r>
            <a:r>
              <a:rPr lang="ja-JP" altLang="ja-JP" b="1" dirty="0">
                <a:latin typeface="KaiTi" panose="02010609060101010101" pitchFamily="49" charset="-122"/>
                <a:ea typeface="KaiTi" panose="02010609060101010101" pitchFamily="49" charset="-122"/>
              </a:rPr>
              <a:t>。</a:t>
            </a:r>
          </a:p>
          <a:p>
            <a:r>
              <a:rPr lang="en-US" altLang="ja-JP" b="1" dirty="0">
                <a:latin typeface="KaiTi" panose="02010609060101010101" pitchFamily="49" charset="-122"/>
                <a:ea typeface="KaiTi" panose="02010609060101010101" pitchFamily="49" charset="-122"/>
              </a:rPr>
              <a:t>3</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日本人</a:t>
            </a:r>
            <a:r>
              <a:rPr lang="ja-JP" altLang="ja-JP" b="1" dirty="0">
                <a:latin typeface="KaiTi" panose="02010609060101010101" pitchFamily="49" charset="-122"/>
                <a:ea typeface="KaiTi" panose="02010609060101010101" pitchFamily="49" charset="-122"/>
              </a:rPr>
              <a:t>は、物真似が好きで上手なうえに賞</a:t>
            </a:r>
            <a:r>
              <a:rPr lang="ja-JP" altLang="ja-JP" b="1" dirty="0" smtClean="0">
                <a:latin typeface="KaiTi" panose="02010609060101010101" pitchFamily="49" charset="-122"/>
                <a:ea typeface="KaiTi" panose="02010609060101010101" pitchFamily="49" charset="-122"/>
              </a:rPr>
              <a:t>金</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をもらえるという</a:t>
            </a:r>
            <a:r>
              <a:rPr lang="ja-JP" altLang="ja-JP" b="1" dirty="0">
                <a:latin typeface="KaiTi" panose="02010609060101010101" pitchFamily="49" charset="-122"/>
                <a:ea typeface="KaiTi" panose="02010609060101010101" pitchFamily="49" charset="-122"/>
              </a:rPr>
              <a:t>趣向を持っているから。</a:t>
            </a:r>
          </a:p>
          <a:p>
            <a:r>
              <a:rPr lang="en-US" altLang="ja-JP" b="1" dirty="0">
                <a:latin typeface="KaiTi" panose="02010609060101010101" pitchFamily="49" charset="-122"/>
                <a:ea typeface="KaiTi" panose="02010609060101010101" pitchFamily="49" charset="-122"/>
              </a:rPr>
              <a:t>4</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日本人</a:t>
            </a:r>
            <a:r>
              <a:rPr lang="ja-JP" altLang="ja-JP" b="1" dirty="0">
                <a:latin typeface="KaiTi" panose="02010609060101010101" pitchFamily="49" charset="-122"/>
                <a:ea typeface="KaiTi" panose="02010609060101010101" pitchFamily="49" charset="-122"/>
              </a:rPr>
              <a:t>は真似芸を愉快だと感じ、真似</a:t>
            </a:r>
            <a:r>
              <a:rPr lang="ja-JP" altLang="ja-JP" b="1" dirty="0" smtClean="0">
                <a:latin typeface="KaiTi" panose="02010609060101010101" pitchFamily="49" charset="-122"/>
                <a:ea typeface="KaiTi" panose="02010609060101010101" pitchFamily="49" charset="-122"/>
              </a:rPr>
              <a:t>られる</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ことに</a:t>
            </a:r>
            <a:r>
              <a:rPr lang="ja-JP" altLang="ja-JP" b="1" dirty="0">
                <a:latin typeface="KaiTi" panose="02010609060101010101" pitchFamily="49" charset="-122"/>
                <a:ea typeface="KaiTi" panose="02010609060101010101" pitchFamily="49" charset="-122"/>
              </a:rPr>
              <a:t>不快は全くないから。</a:t>
            </a:r>
            <a:endParaRPr lang="ja-JP" altLang="en-US" b="1" dirty="0">
              <a:latin typeface="KaiTi" panose="02010609060101010101" pitchFamily="49" charset="-122"/>
              <a:ea typeface="KaiTi" panose="02010609060101010101" pitchFamily="49" charset="-122"/>
            </a:endParaRPr>
          </a:p>
        </p:txBody>
      </p:sp>
      <p:sp>
        <p:nvSpPr>
          <p:cNvPr id="7" name="矩形 6"/>
          <p:cNvSpPr/>
          <p:nvPr/>
        </p:nvSpPr>
        <p:spPr>
          <a:xfrm>
            <a:off x="1263157" y="5673444"/>
            <a:ext cx="1813317" cy="369332"/>
          </a:xfrm>
          <a:prstGeom prst="rect">
            <a:avLst/>
          </a:prstGeom>
        </p:spPr>
        <p:txBody>
          <a:bodyPr wrap="non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2</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2</a:t>
            </a:r>
            <a:endParaRPr lang="en-US" altLang="ja-JP" b="1" dirty="0">
              <a:solidFill>
                <a:srgbClr val="0070C0"/>
              </a:solidFill>
              <a:latin typeface="KaiTi" panose="02010609060101010101" pitchFamily="49" charset="-122"/>
              <a:ea typeface="KaiTi" panose="02010609060101010101" pitchFamily="49" charset="-122"/>
            </a:endParaRPr>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425299" y="1189981"/>
            <a:ext cx="2952750" cy="197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9476903" y="1928874"/>
            <a:ext cx="2262016" cy="738664"/>
          </a:xfrm>
          <a:prstGeom prst="rect">
            <a:avLst/>
          </a:prstGeom>
        </p:spPr>
        <p:txBody>
          <a:bodyPr wrap="square">
            <a:spAutoFit/>
          </a:bodyPr>
          <a:lstStyle/>
          <a:p>
            <a:r>
              <a:rPr lang="ja-JP" altLang="en-US" sz="1400" dirty="0"/>
              <a:t>トランプ氏物まねの米俳優写真を本人として誤</a:t>
            </a:r>
            <a:r>
              <a:rPr lang="ja-JP" altLang="en-US" sz="1400" dirty="0" smtClean="0"/>
              <a:t>用</a:t>
            </a:r>
            <a:endParaRPr lang="en-US" altLang="ja-JP" sz="1400" dirty="0" smtClean="0"/>
          </a:p>
          <a:p>
            <a:r>
              <a:rPr lang="ja-JP" altLang="en-US" sz="1400" dirty="0" smtClean="0"/>
              <a:t> </a:t>
            </a:r>
            <a:r>
              <a:rPr lang="en-US" altLang="ja-JP" sz="1400" dirty="0"/>
              <a:t>- BBC</a:t>
            </a:r>
            <a:r>
              <a:rPr lang="ja-JP" altLang="en-US" sz="1400" dirty="0"/>
              <a:t>ニュース</a:t>
            </a:r>
          </a:p>
        </p:txBody>
      </p:sp>
    </p:spTree>
    <p:extLst>
      <p:ext uri="{BB962C8B-B14F-4D97-AF65-F5344CB8AC3E}">
        <p14:creationId xmlns:p14="http://schemas.microsoft.com/office/powerpoint/2010/main" val="233295687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１１</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ものまね</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5" name="矩形 4"/>
          <p:cNvSpPr/>
          <p:nvPr/>
        </p:nvSpPr>
        <p:spPr>
          <a:xfrm>
            <a:off x="750563" y="1903778"/>
            <a:ext cx="5650237" cy="3539430"/>
          </a:xfrm>
          <a:prstGeom prst="rect">
            <a:avLst/>
          </a:prstGeom>
        </p:spPr>
        <p:txBody>
          <a:bodyPr wrap="square">
            <a:spAutoFit/>
          </a:bodyPr>
          <a:lstStyle/>
          <a:p>
            <a:r>
              <a:rPr lang="ja-JP" altLang="ja-JP" b="1" dirty="0">
                <a:solidFill>
                  <a:srgbClr val="FF0000"/>
                </a:solidFill>
                <a:latin typeface="KaiTi" panose="02010609060101010101" pitchFamily="49" charset="-122"/>
                <a:ea typeface="KaiTi" panose="02010609060101010101" pitchFamily="49" charset="-122"/>
              </a:rPr>
              <a:t>問題</a:t>
            </a:r>
            <a:r>
              <a:rPr lang="en-US" altLang="ja-JP" b="1" dirty="0">
                <a:solidFill>
                  <a:srgbClr val="FF0000"/>
                </a:solidFill>
                <a:latin typeface="KaiTi" panose="02010609060101010101" pitchFamily="49" charset="-122"/>
                <a:ea typeface="KaiTi" panose="02010609060101010101" pitchFamily="49" charset="-122"/>
              </a:rPr>
              <a:t>3</a:t>
            </a:r>
            <a:r>
              <a:rPr lang="ja-JP" altLang="ja-JP" b="1" dirty="0">
                <a:solidFill>
                  <a:srgbClr val="FF0000"/>
                </a:solidFill>
                <a:latin typeface="KaiTi" panose="02010609060101010101" pitchFamily="49" charset="-122"/>
                <a:ea typeface="KaiTi" panose="02010609060101010101" pitchFamily="49" charset="-122"/>
              </a:rPr>
              <a:t>　 日本人とフランス人の「物真似」に対する考え方は違います。どう違いますか</a:t>
            </a:r>
            <a:r>
              <a:rPr lang="ja-JP" altLang="ja-JP" b="1" dirty="0" smtClean="0">
                <a:solidFill>
                  <a:srgbClr val="FF0000"/>
                </a:solidFill>
                <a:latin typeface="KaiTi" panose="02010609060101010101" pitchFamily="49" charset="-122"/>
                <a:ea typeface="KaiTi" panose="02010609060101010101" pitchFamily="49" charset="-122"/>
              </a:rPr>
              <a:t>。</a:t>
            </a:r>
            <a:endParaRPr lang="en-US" altLang="ja-JP" b="1" dirty="0" smtClean="0">
              <a:solidFill>
                <a:srgbClr val="FF0000"/>
              </a:solidFill>
              <a:latin typeface="KaiTi" panose="02010609060101010101" pitchFamily="49" charset="-122"/>
              <a:ea typeface="KaiTi" panose="02010609060101010101" pitchFamily="49" charset="-122"/>
            </a:endParaRPr>
          </a:p>
          <a:p>
            <a:endParaRPr lang="ja-JP" altLang="ja-JP" sz="800" b="1" dirty="0">
              <a:latin typeface="KaiTi" panose="02010609060101010101" pitchFamily="49" charset="-122"/>
              <a:ea typeface="KaiTi" panose="02010609060101010101" pitchFamily="49" charset="-122"/>
            </a:endParaRPr>
          </a:p>
          <a:p>
            <a:pPr marL="342900" indent="-342900">
              <a:buAutoNum type="arabicPeriod"/>
            </a:pPr>
            <a:r>
              <a:rPr lang="ja-JP" altLang="ja-JP" b="1" dirty="0" smtClean="0">
                <a:latin typeface="KaiTi" panose="02010609060101010101" pitchFamily="49" charset="-122"/>
                <a:ea typeface="KaiTi" panose="02010609060101010101" pitchFamily="49" charset="-122"/>
              </a:rPr>
              <a:t>日本人</a:t>
            </a:r>
            <a:r>
              <a:rPr lang="ja-JP" altLang="ja-JP" b="1" dirty="0">
                <a:latin typeface="KaiTi" panose="02010609060101010101" pitchFamily="49" charset="-122"/>
                <a:ea typeface="KaiTi" panose="02010609060101010101" pitchFamily="49" charset="-122"/>
              </a:rPr>
              <a:t>は、物真似に対して悪</a:t>
            </a:r>
            <a:r>
              <a:rPr lang="ja-JP" altLang="ja-JP" b="1" dirty="0" smtClean="0">
                <a:latin typeface="KaiTi" panose="02010609060101010101" pitchFamily="49" charset="-122"/>
                <a:ea typeface="KaiTi" panose="02010609060101010101" pitchFamily="49" charset="-122"/>
              </a:rPr>
              <a:t>いどころかいくぶん</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なつかしくさえ</a:t>
            </a:r>
            <a:r>
              <a:rPr lang="ja-JP" altLang="ja-JP" b="1" dirty="0">
                <a:latin typeface="KaiTi" panose="02010609060101010101" pitchFamily="49" charset="-122"/>
                <a:ea typeface="KaiTi" panose="02010609060101010101" pitchFamily="49" charset="-122"/>
              </a:rPr>
              <a:t>感じているが、フランス人は</a:t>
            </a:r>
            <a:r>
              <a:rPr lang="ja-JP" altLang="ja-JP" b="1" dirty="0" smtClean="0">
                <a:latin typeface="KaiTi" panose="02010609060101010101" pitchFamily="49" charset="-122"/>
                <a:ea typeface="KaiTi" panose="02010609060101010101" pitchFamily="49" charset="-122"/>
              </a:rPr>
              <a:t>自分</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の</a:t>
            </a:r>
            <a:r>
              <a:rPr lang="ja-JP" altLang="ja-JP" b="1" dirty="0">
                <a:latin typeface="KaiTi" panose="02010609060101010101" pitchFamily="49" charset="-122"/>
                <a:ea typeface="KaiTi" panose="02010609060101010101" pitchFamily="49" charset="-122"/>
              </a:rPr>
              <a:t>独創を真似られることに不快さを感じる。</a:t>
            </a:r>
          </a:p>
          <a:p>
            <a:r>
              <a:rPr lang="en-US" altLang="ja-JP" b="1" dirty="0">
                <a:latin typeface="KaiTi" panose="02010609060101010101" pitchFamily="49" charset="-122"/>
                <a:ea typeface="KaiTi" panose="02010609060101010101" pitchFamily="49" charset="-122"/>
              </a:rPr>
              <a:t>2</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日本人</a:t>
            </a:r>
            <a:r>
              <a:rPr lang="ja-JP" altLang="ja-JP" b="1" dirty="0">
                <a:latin typeface="KaiTi" panose="02010609060101010101" pitchFamily="49" charset="-122"/>
                <a:ea typeface="KaiTi" panose="02010609060101010101" pitchFamily="49" charset="-122"/>
              </a:rPr>
              <a:t>は、物真似で賞金をもらうことに愉快</a:t>
            </a:r>
            <a:r>
              <a:rPr lang="ja-JP" altLang="ja-JP" b="1" dirty="0" smtClean="0">
                <a:latin typeface="KaiTi" panose="02010609060101010101" pitchFamily="49" charset="-122"/>
                <a:ea typeface="KaiTi" panose="02010609060101010101" pitchFamily="49" charset="-122"/>
              </a:rPr>
              <a:t>だと</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感</a:t>
            </a:r>
            <a:r>
              <a:rPr lang="ja-JP" altLang="ja-JP" b="1" dirty="0">
                <a:latin typeface="KaiTi" panose="02010609060101010101" pitchFamily="49" charset="-122"/>
                <a:ea typeface="KaiTi" panose="02010609060101010101" pitchFamily="49" charset="-122"/>
              </a:rPr>
              <a:t>じ、フランス人は物真似で賞金</a:t>
            </a:r>
            <a:r>
              <a:rPr lang="ja-JP" altLang="ja-JP" b="1" dirty="0" smtClean="0">
                <a:latin typeface="KaiTi" panose="02010609060101010101" pitchFamily="49" charset="-122"/>
                <a:ea typeface="KaiTi" panose="02010609060101010101" pitchFamily="49" charset="-122"/>
              </a:rPr>
              <a:t>をもらうことに</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不</a:t>
            </a:r>
            <a:r>
              <a:rPr lang="ja-JP" altLang="ja-JP" b="1" dirty="0">
                <a:latin typeface="KaiTi" panose="02010609060101010101" pitchFamily="49" charset="-122"/>
                <a:ea typeface="KaiTi" panose="02010609060101010101" pitchFamily="49" charset="-122"/>
              </a:rPr>
              <a:t>愉快だと感じる。</a:t>
            </a:r>
          </a:p>
          <a:p>
            <a:r>
              <a:rPr lang="en-US" altLang="ja-JP" b="1" dirty="0">
                <a:latin typeface="KaiTi" panose="02010609060101010101" pitchFamily="49" charset="-122"/>
                <a:ea typeface="KaiTi" panose="02010609060101010101" pitchFamily="49" charset="-122"/>
              </a:rPr>
              <a:t>3</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日本人</a:t>
            </a:r>
            <a:r>
              <a:rPr lang="ja-JP" altLang="ja-JP" b="1" dirty="0">
                <a:latin typeface="KaiTi" panose="02010609060101010101" pitchFamily="49" charset="-122"/>
                <a:ea typeface="KaiTi" panose="02010609060101010101" pitchFamily="49" charset="-122"/>
              </a:rPr>
              <a:t>もフランス人も、物真似好きではあるが</a:t>
            </a:r>
            <a:r>
              <a:rPr lang="ja-JP" altLang="ja-JP" b="1" dirty="0" smtClean="0">
                <a:latin typeface="KaiTi" panose="02010609060101010101" pitchFamily="49" charset="-122"/>
                <a:ea typeface="KaiTi" panose="02010609060101010101" pitchFamily="49" charset="-122"/>
              </a:rPr>
              <a:t>、</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それぞれ</a:t>
            </a:r>
            <a:r>
              <a:rPr lang="ja-JP" altLang="ja-JP" b="1" dirty="0">
                <a:latin typeface="KaiTi" panose="02010609060101010101" pitchFamily="49" charset="-122"/>
                <a:ea typeface="KaiTi" panose="02010609060101010101" pitchFamily="49" charset="-122"/>
              </a:rPr>
              <a:t>価値観が違う。</a:t>
            </a:r>
          </a:p>
          <a:p>
            <a:r>
              <a:rPr lang="en-US" altLang="ja-JP" b="1" dirty="0">
                <a:latin typeface="KaiTi" panose="02010609060101010101" pitchFamily="49" charset="-122"/>
                <a:ea typeface="KaiTi" panose="02010609060101010101" pitchFamily="49" charset="-122"/>
              </a:rPr>
              <a:t>4</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日本人</a:t>
            </a:r>
            <a:r>
              <a:rPr lang="ja-JP" altLang="ja-JP" b="1" dirty="0">
                <a:latin typeface="KaiTi" panose="02010609060101010101" pitchFamily="49" charset="-122"/>
                <a:ea typeface="KaiTi" panose="02010609060101010101" pitchFamily="49" charset="-122"/>
              </a:rPr>
              <a:t>もフランス人も、物真似に対して同じ趣</a:t>
            </a:r>
            <a:r>
              <a:rPr lang="ja-JP" altLang="ja-JP" b="1" dirty="0" smtClean="0">
                <a:latin typeface="KaiTi" panose="02010609060101010101" pitchFamily="49" charset="-122"/>
                <a:ea typeface="KaiTi" panose="02010609060101010101" pitchFamily="49" charset="-122"/>
              </a:rPr>
              <a:t>向</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を</a:t>
            </a:r>
            <a:r>
              <a:rPr lang="ja-JP" altLang="ja-JP" b="1" dirty="0">
                <a:latin typeface="KaiTi" panose="02010609060101010101" pitchFamily="49" charset="-122"/>
                <a:ea typeface="KaiTi" panose="02010609060101010101" pitchFamily="49" charset="-122"/>
              </a:rPr>
              <a:t>持っているが、日本人の方が物真似が上手である。</a:t>
            </a:r>
            <a:endParaRPr lang="ja-JP" altLang="en-US" b="1" dirty="0">
              <a:latin typeface="KaiTi" panose="02010609060101010101" pitchFamily="49" charset="-122"/>
              <a:ea typeface="KaiTi" panose="02010609060101010101" pitchFamily="49" charset="-122"/>
            </a:endParaRPr>
          </a:p>
        </p:txBody>
      </p:sp>
      <p:sp>
        <p:nvSpPr>
          <p:cNvPr id="7" name="矩形 6"/>
          <p:cNvSpPr/>
          <p:nvPr/>
        </p:nvSpPr>
        <p:spPr>
          <a:xfrm>
            <a:off x="6635750" y="1751533"/>
            <a:ext cx="4991100" cy="3416320"/>
          </a:xfrm>
          <a:prstGeom prst="rect">
            <a:avLst/>
          </a:prstGeom>
          <a:ln>
            <a:solidFill>
              <a:srgbClr val="0070C0"/>
            </a:solidFill>
          </a:ln>
        </p:spPr>
        <p:txBody>
          <a:bodyPr wrap="square">
            <a:spAutoFit/>
          </a:bodyPr>
          <a:lstStyle/>
          <a:p>
            <a:pPr>
              <a:lnSpc>
                <a:spcPct val="150000"/>
              </a:lnSpc>
            </a:pPr>
            <a:r>
              <a:rPr lang="ja-JP" altLang="ja-JP" b="1" dirty="0" smtClean="0"/>
              <a:t>たとえばフランス</a:t>
            </a:r>
            <a:r>
              <a:rPr lang="ja-JP" altLang="ja-JP" b="1" dirty="0"/>
              <a:t>国営放送の番組にイブ・モンタンそっくりの素人が出演して、イブ・モンタンを真似ることで喝采を博するといったことは想像もできない。万一、そのような光景が出現したとしても、モンタンは自分の独創を真似られることに不快を感じるであろうし、聴視者も真似芸を愉快とは思うまい。（もっとも、気楽な寄席ふうのところで真似芸がないというわけではないが）</a:t>
            </a:r>
          </a:p>
        </p:txBody>
      </p:sp>
      <p:sp>
        <p:nvSpPr>
          <p:cNvPr id="8" name="矩形 7"/>
          <p:cNvSpPr/>
          <p:nvPr/>
        </p:nvSpPr>
        <p:spPr>
          <a:xfrm>
            <a:off x="1325388" y="5623457"/>
            <a:ext cx="1813317" cy="369332"/>
          </a:xfrm>
          <a:prstGeom prst="rect">
            <a:avLst/>
          </a:prstGeom>
        </p:spPr>
        <p:txBody>
          <a:bodyPr wrap="non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3</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1</a:t>
            </a:r>
            <a:endParaRPr lang="en-US" altLang="ja-JP" b="1" dirty="0">
              <a:solidFill>
                <a:srgbClr val="0070C0"/>
              </a:solidFill>
              <a:latin typeface="KaiTi" panose="02010609060101010101" pitchFamily="49" charset="-122"/>
              <a:ea typeface="KaiTi" panose="02010609060101010101" pitchFamily="49" charset="-122"/>
            </a:endParaRPr>
          </a:p>
        </p:txBody>
      </p:sp>
      <p:sp>
        <p:nvSpPr>
          <p:cNvPr id="6" name="Rectangle 1"/>
          <p:cNvSpPr>
            <a:spLocks noChangeArrowheads="1"/>
          </p:cNvSpPr>
          <p:nvPr/>
        </p:nvSpPr>
        <p:spPr bwMode="auto">
          <a:xfrm>
            <a:off x="6616700" y="5443208"/>
            <a:ext cx="51308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kumimoji="1" lang="en-US" altLang="zh-CN"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1</a:t>
            </a:r>
            <a:r>
              <a:rPr kumimoji="1" lang="zh-CN"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　</a:t>
            </a:r>
            <a:r>
              <a:rPr kumimoji="1" lang="zh-CN"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聴視者</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lang="ja-JP" altLang="en-US" sz="1400" dirty="0">
                <a:latin typeface="ＭＳ 明朝" pitchFamily="17" charset="-128"/>
                <a:ea typeface="ＭＳ 明朝" pitchFamily="17" charset="-128"/>
                <a:cs typeface="Times New Roman" pitchFamily="18" charset="0"/>
              </a:rPr>
              <a:t>ちょうし</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しゃ</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zh-CN"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 視聴。</a:t>
            </a:r>
            <a:r>
              <a:rPr kumimoji="1" lang="ja-JP" altLang="en-US" sz="1400" b="0" i="0" u="none" strike="noStrike" cap="none" normalizeH="0" baseline="0" dirty="0" smtClean="0">
                <a:ln>
                  <a:noFill/>
                </a:ln>
                <a:solidFill>
                  <a:schemeClr val="tx1"/>
                </a:solidFill>
                <a:effectLst/>
                <a:latin typeface="ＭＳ 明朝" pitchFamily="17" charset="-128"/>
                <a:ea typeface="SimSun" pitchFamily="2" charset="-122"/>
                <a:cs typeface="Times New Roman" pitchFamily="18" charset="0"/>
              </a:rPr>
              <a:t>观众、听众。</a:t>
            </a:r>
            <a:endParaRPr kumimoji="1" lang="ja-JP" altLang="en-US" sz="14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a:p>
            <a:pPr lvl="0" eaLnBrk="0" fontAlgn="base" hangingPunct="0">
              <a:spcBef>
                <a:spcPct val="0"/>
              </a:spcBef>
              <a:spcAft>
                <a:spcPct val="0"/>
              </a:spcAft>
            </a:pP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2</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　寄席</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lang="ja-JP" altLang="en-US" sz="1400" dirty="0">
                <a:latin typeface="ＭＳ 明朝" pitchFamily="17" charset="-128"/>
                <a:ea typeface="ＭＳ 明朝" pitchFamily="17" charset="-128"/>
                <a:cs typeface="Times New Roman" pitchFamily="18" charset="0"/>
              </a:rPr>
              <a:t>よ</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せ</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ja-JP" altLang="en-US"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：日本曲艺。</a:t>
            </a:r>
            <a:endParaRPr kumimoji="1" lang="ja-JP" altLang="en-US" sz="14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Tree>
    <p:extLst>
      <p:ext uri="{BB962C8B-B14F-4D97-AF65-F5344CB8AC3E}">
        <p14:creationId xmlns:p14="http://schemas.microsoft.com/office/powerpoint/2010/main" val="48666982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１</a:t>
                      </a:r>
                      <a:r>
                        <a:rPr lang="ja-JP" sz="2400" b="1" kern="100" dirty="0" smtClean="0">
                          <a:solidFill>
                            <a:schemeClr val="bg1"/>
                          </a:solidFill>
                          <a:effectLst/>
                          <a:latin typeface="KaiTi" panose="02010609060101010101" pitchFamily="49" charset="-122"/>
                          <a:ea typeface="KaiTi" panose="02010609060101010101" pitchFamily="49" charset="-122"/>
                        </a:rPr>
                        <a:t>１</a:t>
                      </a:r>
                      <a:r>
                        <a:rPr lang="ja-JP" sz="2400" b="1" kern="100" dirty="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ものまね</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038076"/>
            <a:ext cx="1854995" cy="552202"/>
          </a:xfrm>
          <a:prstGeom prst="rect">
            <a:avLst/>
          </a:prstGeom>
        </p:spPr>
        <p:txBody>
          <a:bodyPr wrap="none">
            <a:spAutoFit/>
          </a:bodyPr>
          <a:lstStyle/>
          <a:p>
            <a:pPr>
              <a:lnSpc>
                <a:spcPct val="150000"/>
              </a:lnSpc>
            </a:pPr>
            <a:r>
              <a:rPr lang="en-US" altLang="ja-JP" sz="2400" b="1" dirty="0" smtClean="0">
                <a:solidFill>
                  <a:srgbClr val="002060"/>
                </a:solidFill>
                <a:latin typeface="BIZ UDPゴシック" panose="020B0400000000000000" pitchFamily="50" charset="-128"/>
                <a:ea typeface="BIZ UDPゴシック" panose="020B0400000000000000" pitchFamily="50" charset="-128"/>
              </a:rPr>
              <a:t>4</a:t>
            </a:r>
            <a:r>
              <a:rPr lang="ja-JP" altLang="en-US" sz="2400" b="1" dirty="0" smtClean="0">
                <a:solidFill>
                  <a:srgbClr val="002060"/>
                </a:solidFill>
                <a:latin typeface="BIZ UDPゴシック" panose="020B0400000000000000" pitchFamily="50" charset="-128"/>
                <a:ea typeface="BIZ UDPゴシック" panose="020B0400000000000000" pitchFamily="50" charset="-128"/>
              </a:rPr>
              <a:t>　内容発展</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1055116" y="1602491"/>
            <a:ext cx="10109200" cy="4616648"/>
          </a:xfrm>
          <a:prstGeom prst="rect">
            <a:avLst/>
          </a:prstGeom>
        </p:spPr>
        <p:txBody>
          <a:bodyPr wrap="square">
            <a:spAutoFit/>
          </a:bodyPr>
          <a:lstStyle/>
          <a:p>
            <a:r>
              <a:rPr lang="ja-JP" altLang="en-US" b="1" dirty="0" smtClean="0">
                <a:solidFill>
                  <a:srgbClr val="0070C0"/>
                </a:solidFill>
                <a:latin typeface="KaiTi" panose="02010609060101010101" pitchFamily="49" charset="-122"/>
                <a:ea typeface="KaiTi" panose="02010609060101010101" pitchFamily="49" charset="-122"/>
              </a:rPr>
              <a:t>〇</a:t>
            </a:r>
            <a:r>
              <a:rPr lang="ja-JP" altLang="ja-JP" b="1" dirty="0" smtClean="0">
                <a:solidFill>
                  <a:srgbClr val="0070C0"/>
                </a:solidFill>
                <a:latin typeface="KaiTi" panose="02010609060101010101" pitchFamily="49" charset="-122"/>
                <a:ea typeface="KaiTi" panose="02010609060101010101" pitchFamily="49" charset="-122"/>
              </a:rPr>
              <a:t>子</a:t>
            </a:r>
            <a:r>
              <a:rPr lang="ja-JP" altLang="ja-JP" b="1" dirty="0">
                <a:solidFill>
                  <a:srgbClr val="0070C0"/>
                </a:solidFill>
                <a:latin typeface="KaiTi" panose="02010609060101010101" pitchFamily="49" charset="-122"/>
                <a:ea typeface="KaiTi" panose="02010609060101010101" pitchFamily="49" charset="-122"/>
              </a:rPr>
              <a:t>供のころ、友達の真似をしたことがありますか。どのような真似でしたか。詳しく説明</a:t>
            </a:r>
            <a:r>
              <a:rPr lang="ja-JP" altLang="ja-JP" b="1" dirty="0" smtClean="0">
                <a:solidFill>
                  <a:srgbClr val="0070C0"/>
                </a:solidFill>
                <a:latin typeface="KaiTi" panose="02010609060101010101" pitchFamily="49" charset="-122"/>
                <a:ea typeface="KaiTi" panose="02010609060101010101" pitchFamily="49" charset="-122"/>
              </a:rPr>
              <a:t>して</a:t>
            </a:r>
            <a:endParaRPr lang="en-US" altLang="ja-JP" b="1" dirty="0" smtClean="0">
              <a:solidFill>
                <a:srgbClr val="0070C0"/>
              </a:solidFill>
              <a:latin typeface="KaiTi" panose="02010609060101010101" pitchFamily="49" charset="-122"/>
              <a:ea typeface="KaiTi" panose="02010609060101010101" pitchFamily="49" charset="-122"/>
            </a:endParaRPr>
          </a:p>
          <a:p>
            <a:r>
              <a:rPr lang="ja-JP" altLang="ja-JP" b="1" dirty="0" smtClean="0">
                <a:solidFill>
                  <a:srgbClr val="0070C0"/>
                </a:solidFill>
                <a:latin typeface="KaiTi" panose="02010609060101010101" pitchFamily="49" charset="-122"/>
                <a:ea typeface="KaiTi" panose="02010609060101010101" pitchFamily="49" charset="-122"/>
              </a:rPr>
              <a:t>ください。真</a:t>
            </a:r>
            <a:r>
              <a:rPr lang="ja-JP" altLang="ja-JP" b="1" dirty="0">
                <a:solidFill>
                  <a:srgbClr val="0070C0"/>
                </a:solidFill>
                <a:latin typeface="KaiTi" panose="02010609060101010101" pitchFamily="49" charset="-122"/>
                <a:ea typeface="KaiTi" panose="02010609060101010101" pitchFamily="49" charset="-122"/>
              </a:rPr>
              <a:t>似をしたことがない人は、どうして真似をしないのですか</a:t>
            </a:r>
            <a:r>
              <a:rPr lang="ja-JP" altLang="ja-JP" b="1" dirty="0" smtClean="0">
                <a:solidFill>
                  <a:srgbClr val="0070C0"/>
                </a:solidFill>
                <a:latin typeface="KaiTi" panose="02010609060101010101" pitchFamily="49" charset="-122"/>
                <a:ea typeface="KaiTi" panose="02010609060101010101" pitchFamily="49" charset="-122"/>
              </a:rPr>
              <a:t>。</a:t>
            </a:r>
            <a:endParaRPr lang="en-US" altLang="ja-JP" b="1" dirty="0" smtClean="0">
              <a:solidFill>
                <a:srgbClr val="0070C0"/>
              </a:solidFill>
              <a:latin typeface="KaiTi" panose="02010609060101010101" pitchFamily="49" charset="-122"/>
              <a:ea typeface="KaiTi" panose="02010609060101010101" pitchFamily="49" charset="-122"/>
            </a:endParaRPr>
          </a:p>
          <a:p>
            <a:endParaRPr lang="en-US" altLang="ja-JP" sz="800" b="1" dirty="0">
              <a:latin typeface="KaiTi" panose="02010609060101010101" pitchFamily="49" charset="-122"/>
              <a:ea typeface="KaiTi" panose="02010609060101010101" pitchFamily="49" charset="-122"/>
            </a:endParaRPr>
          </a:p>
          <a:p>
            <a:r>
              <a:rPr lang="ja-JP" altLang="en-US" b="1" dirty="0" smtClean="0">
                <a:latin typeface="KaiTi" panose="02010609060101010101" pitchFamily="49" charset="-122"/>
                <a:ea typeface="KaiTi" panose="02010609060101010101" pitchFamily="49" charset="-122"/>
              </a:rPr>
              <a:t>〇日本</a:t>
            </a:r>
            <a:r>
              <a:rPr lang="ja-JP" altLang="en-US" b="1" dirty="0">
                <a:latin typeface="KaiTi" panose="02010609060101010101" pitchFamily="49" charset="-122"/>
                <a:ea typeface="KaiTi" panose="02010609060101010101" pitchFamily="49" charset="-122"/>
              </a:rPr>
              <a:t>で「ものまね芸」の起点となったのは、 江戸時代の後期に誕生したとされる「声色遣い（こわいろづかい）」だ。舞台に登場する歌舞伎役者をまねたもので、これが「有名人のものまね」の元祖と言われている</a:t>
            </a:r>
            <a:r>
              <a:rPr lang="ja-JP" altLang="en-US" b="1" dirty="0" smtClean="0">
                <a:latin typeface="KaiTi" panose="02010609060101010101" pitchFamily="49" charset="-122"/>
                <a:ea typeface="KaiTi" panose="02010609060101010101" pitchFamily="49" charset="-122"/>
              </a:rPr>
              <a:t>。昭和</a:t>
            </a:r>
            <a:r>
              <a:rPr lang="ja-JP" altLang="en-US" b="1" dirty="0">
                <a:latin typeface="KaiTi" panose="02010609060101010101" pitchFamily="49" charset="-122"/>
                <a:ea typeface="KaiTi" panose="02010609060101010101" pitchFamily="49" charset="-122"/>
              </a:rPr>
              <a:t>初期に活躍したコメディアン・古川ロッパが、声色を「声帯模写（せいたいもしゃ）」と命名。人のしぐさやなんらかの動きをまねる寄席の芸「形態模写」をもじったこの言葉が一般に浸透し、洗練された芸としてものまねは再び注目を集めることになった。（矢野誠一著</a:t>
            </a:r>
            <a:r>
              <a:rPr lang="en-US" altLang="ja-JP" b="1" dirty="0">
                <a:latin typeface="KaiTi" panose="02010609060101010101" pitchFamily="49" charset="-122"/>
                <a:ea typeface="KaiTi" panose="02010609060101010101" pitchFamily="49" charset="-122"/>
              </a:rPr>
              <a:t>『</a:t>
            </a:r>
            <a:r>
              <a:rPr lang="ja-JP" altLang="en-US" b="1" dirty="0">
                <a:latin typeface="KaiTi" panose="02010609060101010101" pitchFamily="49" charset="-122"/>
                <a:ea typeface="KaiTi" panose="02010609060101010101" pitchFamily="49" charset="-122"/>
              </a:rPr>
              <a:t>エノケン・ロッパの時代</a:t>
            </a:r>
            <a:r>
              <a:rPr lang="en-US" altLang="ja-JP" b="1" dirty="0">
                <a:latin typeface="KaiTi" panose="02010609060101010101" pitchFamily="49" charset="-122"/>
                <a:ea typeface="KaiTi" panose="02010609060101010101" pitchFamily="49" charset="-122"/>
              </a:rPr>
              <a:t>』</a:t>
            </a:r>
            <a:r>
              <a:rPr lang="ja-JP" altLang="en-US" b="1" dirty="0">
                <a:latin typeface="KaiTi" panose="02010609060101010101" pitchFamily="49" charset="-122"/>
                <a:ea typeface="KaiTi" panose="02010609060101010101" pitchFamily="49" charset="-122"/>
              </a:rPr>
              <a:t>（岩波新書）より</a:t>
            </a:r>
            <a:r>
              <a:rPr lang="ja-JP" altLang="en-US" b="1" dirty="0" smtClean="0">
                <a:latin typeface="KaiTi" panose="02010609060101010101" pitchFamily="49" charset="-122"/>
                <a:ea typeface="KaiTi" panose="02010609060101010101" pitchFamily="49" charset="-122"/>
              </a:rPr>
              <a:t>）</a:t>
            </a:r>
            <a:endParaRPr lang="en-US" altLang="ja-JP" b="1" dirty="0" smtClean="0">
              <a:latin typeface="KaiTi" panose="02010609060101010101" pitchFamily="49" charset="-122"/>
              <a:ea typeface="KaiTi" panose="02010609060101010101" pitchFamily="49" charset="-122"/>
            </a:endParaRPr>
          </a:p>
          <a:p>
            <a:endParaRPr lang="en-US" altLang="ja-JP" sz="800" b="1" dirty="0" smtClean="0">
              <a:latin typeface="KaiTi" panose="02010609060101010101" pitchFamily="49" charset="-122"/>
              <a:ea typeface="KaiTi" panose="02010609060101010101" pitchFamily="49" charset="-122"/>
            </a:endParaRPr>
          </a:p>
          <a:p>
            <a:r>
              <a:rPr lang="ja-JP" altLang="en-US" b="1" dirty="0" smtClean="0">
                <a:solidFill>
                  <a:srgbClr val="0070C0"/>
                </a:solidFill>
                <a:latin typeface="KaiTi" panose="02010609060101010101" pitchFamily="49" charset="-122"/>
                <a:ea typeface="KaiTi" panose="02010609060101010101" pitchFamily="49" charset="-122"/>
              </a:rPr>
              <a:t>〇テレビが</a:t>
            </a:r>
            <a:r>
              <a:rPr lang="ja-JP" altLang="en-US" b="1" dirty="0">
                <a:solidFill>
                  <a:srgbClr val="0070C0"/>
                </a:solidFill>
                <a:latin typeface="KaiTi" panose="02010609060101010101" pitchFamily="49" charset="-122"/>
                <a:ea typeface="KaiTi" panose="02010609060101010101" pitchFamily="49" charset="-122"/>
              </a:rPr>
              <a:t>一般に普及すると、声帯模写は死語となり衰退していく。当時はあくまで声をまねることが主軸にあり、視覚的な派手さに欠けた芸だったのだ。ビジュアルが優先の時代に入って、舞台役者や映画俳優だけでなく、政治家や評論家など、ものまねの幅も広がっていった</a:t>
            </a:r>
            <a:r>
              <a:rPr lang="ja-JP" altLang="en-US" b="1" dirty="0" smtClean="0">
                <a:solidFill>
                  <a:srgbClr val="0070C0"/>
                </a:solidFill>
                <a:latin typeface="KaiTi" panose="02010609060101010101" pitchFamily="49" charset="-122"/>
                <a:ea typeface="KaiTi" panose="02010609060101010101" pitchFamily="49" charset="-122"/>
              </a:rPr>
              <a:t>。</a:t>
            </a:r>
            <a:endParaRPr lang="en-US" altLang="ja-JP" b="1" dirty="0" smtClean="0">
              <a:solidFill>
                <a:srgbClr val="0070C0"/>
              </a:solidFill>
              <a:latin typeface="KaiTi" panose="02010609060101010101" pitchFamily="49" charset="-122"/>
              <a:ea typeface="KaiTi" panose="02010609060101010101" pitchFamily="49" charset="-122"/>
            </a:endParaRPr>
          </a:p>
          <a:p>
            <a:endParaRPr lang="en-US" altLang="ja-JP" sz="800" b="1" dirty="0" smtClean="0">
              <a:solidFill>
                <a:srgbClr val="0070C0"/>
              </a:solidFill>
              <a:latin typeface="KaiTi" panose="02010609060101010101" pitchFamily="49" charset="-122"/>
              <a:ea typeface="KaiTi" panose="02010609060101010101" pitchFamily="49" charset="-122"/>
            </a:endParaRPr>
          </a:p>
          <a:p>
            <a:r>
              <a:rPr lang="ja-JP" altLang="en-US" b="1" dirty="0">
                <a:latin typeface="KaiTi" panose="02010609060101010101" pitchFamily="49" charset="-122"/>
                <a:ea typeface="KaiTi" panose="02010609060101010101" pitchFamily="49" charset="-122"/>
              </a:rPr>
              <a:t>〇</a:t>
            </a:r>
            <a:r>
              <a:rPr lang="en-US" altLang="ja-JP" b="1" dirty="0" smtClean="0">
                <a:latin typeface="KaiTi" panose="02010609060101010101" pitchFamily="49" charset="-122"/>
                <a:ea typeface="KaiTi" panose="02010609060101010101" pitchFamily="49" charset="-122"/>
              </a:rPr>
              <a:t>1970</a:t>
            </a:r>
            <a:r>
              <a:rPr lang="ja-JP" altLang="en-US" b="1" dirty="0">
                <a:latin typeface="KaiTi" panose="02010609060101010101" pitchFamily="49" charset="-122"/>
                <a:ea typeface="KaiTi" panose="02010609060101010101" pitchFamily="49" charset="-122"/>
              </a:rPr>
              <a:t>年代後半、そんなものまね芸に革新を起こしたのが、デビュー間もないタモリだった</a:t>
            </a:r>
            <a:r>
              <a:rPr lang="ja-JP" altLang="en-US" b="1" dirty="0" smtClean="0">
                <a:latin typeface="KaiTi" panose="02010609060101010101" pitchFamily="49" charset="-122"/>
                <a:ea typeface="KaiTi" panose="02010609060101010101" pitchFamily="49" charset="-122"/>
              </a:rPr>
              <a:t>。</a:t>
            </a:r>
            <a:endParaRPr lang="en-US" altLang="ja-JP" b="1" dirty="0" smtClean="0">
              <a:latin typeface="KaiTi" panose="02010609060101010101" pitchFamily="49" charset="-122"/>
              <a:ea typeface="KaiTi" panose="02010609060101010101" pitchFamily="49" charset="-122"/>
            </a:endParaRPr>
          </a:p>
          <a:p>
            <a:r>
              <a:rPr lang="ja-JP" altLang="en-US" b="1" dirty="0">
                <a:latin typeface="KaiTi" panose="02010609060101010101" pitchFamily="49" charset="-122"/>
                <a:ea typeface="KaiTi" panose="02010609060101010101" pitchFamily="49" charset="-122"/>
              </a:rPr>
              <a:t>〇</a:t>
            </a:r>
            <a:r>
              <a:rPr lang="en-US" altLang="ja-JP" b="1" dirty="0" smtClean="0">
                <a:latin typeface="KaiTi" panose="02010609060101010101" pitchFamily="49" charset="-122"/>
                <a:ea typeface="KaiTi" panose="02010609060101010101" pitchFamily="49" charset="-122"/>
              </a:rPr>
              <a:t>2000</a:t>
            </a:r>
            <a:r>
              <a:rPr lang="ja-JP" altLang="en-US" b="1" dirty="0">
                <a:latin typeface="KaiTi" panose="02010609060101010101" pitchFamily="49" charset="-122"/>
                <a:ea typeface="KaiTi" panose="02010609060101010101" pitchFamily="49" charset="-122"/>
              </a:rPr>
              <a:t>年代初頭にブレークしたものまねタレントの原口あきまさ、コージー冨田は、明石家さんまやタモリといったタレント本人とそっくりな表情、しぐさ、言動で注目を集めている。その原点は、新人時代のタモリのスタイルにあると言っていいだろう。</a:t>
            </a:r>
          </a:p>
        </p:txBody>
      </p:sp>
    </p:spTree>
    <p:extLst>
      <p:ext uri="{BB962C8B-B14F-4D97-AF65-F5344CB8AC3E}">
        <p14:creationId xmlns:p14="http://schemas.microsoft.com/office/powerpoint/2010/main" val="266129480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１</a:t>
                      </a:r>
                      <a:r>
                        <a:rPr lang="ja-JP" sz="2400" b="1" kern="100" dirty="0" smtClean="0">
                          <a:solidFill>
                            <a:schemeClr val="bg1"/>
                          </a:solidFill>
                          <a:effectLst/>
                          <a:latin typeface="KaiTi" panose="02010609060101010101" pitchFamily="49" charset="-122"/>
                          <a:ea typeface="KaiTi" panose="02010609060101010101" pitchFamily="49" charset="-122"/>
                        </a:rPr>
                        <a:t>１</a:t>
                      </a:r>
                      <a:r>
                        <a:rPr lang="ja-JP" sz="2400" b="1" kern="100" dirty="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ものまね</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998286"/>
            <a:ext cx="1856598" cy="646331"/>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５　</a:t>
            </a:r>
            <a:r>
              <a:rPr lang="zh-CN" altLang="en-US" sz="2400" b="1" dirty="0">
                <a:solidFill>
                  <a:srgbClr val="FF0000"/>
                </a:solidFill>
                <a:latin typeface="BIZ UDPゴシック" panose="020B0400000000000000" pitchFamily="50" charset="-128"/>
                <a:ea typeface="BIZ UDPゴシック" panose="020B0400000000000000" pitchFamily="50" charset="-128"/>
              </a:rPr>
              <a:t>课程思政</a:t>
            </a:r>
            <a:endParaRPr lang="en-US" altLang="ja-JP" sz="2400" b="1" dirty="0" smtClean="0">
              <a:solidFill>
                <a:srgbClr val="FF0000"/>
              </a:solidFill>
              <a:latin typeface="BIZ UDPゴシック" panose="020B0400000000000000" pitchFamily="50" charset="-128"/>
              <a:ea typeface="BIZ UDPゴシック" panose="020B0400000000000000" pitchFamily="50" charset="-128"/>
            </a:endParaRPr>
          </a:p>
        </p:txBody>
      </p:sp>
      <p:pic>
        <p:nvPicPr>
          <p:cNvPr id="28674" name="Picture 2"/>
          <p:cNvPicPr>
            <a:picLocks noChangeAspect="1" noChangeArrowheads="1"/>
          </p:cNvPicPr>
          <p:nvPr/>
        </p:nvPicPr>
        <p:blipFill rotWithShape="1">
          <a:blip r:embed="rId4">
            <a:extLst>
              <a:ext uri="{28A0092B-C50C-407E-A947-70E740481C1C}">
                <a14:useLocalDpi xmlns:a14="http://schemas.microsoft.com/office/drawing/2010/main" val="0"/>
              </a:ext>
            </a:extLst>
          </a:blip>
          <a:srcRect t="77299"/>
          <a:stretch/>
        </p:blipFill>
        <p:spPr bwMode="auto">
          <a:xfrm>
            <a:off x="4350756" y="4300150"/>
            <a:ext cx="3937023" cy="1139569"/>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867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038519" y="1649064"/>
            <a:ext cx="3630120" cy="214823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Rectangle 4"/>
          <p:cNvSpPr>
            <a:spLocks noChangeArrowheads="1"/>
          </p:cNvSpPr>
          <p:nvPr/>
        </p:nvSpPr>
        <p:spPr bwMode="auto">
          <a:xfrm>
            <a:off x="524815" y="3994148"/>
            <a:ext cx="3630120" cy="2439069"/>
          </a:xfrm>
          <a:prstGeom prst="rect">
            <a:avLst/>
          </a:prstGeom>
          <a:solidFill>
            <a:srgbClr val="FF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190440" numCol="1" anchor="ctr" anchorCtr="0" compatLnSpc="1">
            <a:prstTxWarp prst="textNoShape">
              <a:avLst/>
            </a:prstTxWarp>
            <a:spAutoFit/>
          </a:bodyPr>
          <a:lstStyle>
            <a:lvl1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1pPr>
            <a:lvl2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2pPr>
            <a:lvl3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3pPr>
            <a:lvl4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4pPr>
            <a:lvl5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5pPr>
            <a:lvl6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6pPr>
            <a:lvl7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7pPr>
            <a:lvl8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8pPr>
            <a:lvl9pPr fontAlgn="base">
              <a:spcBef>
                <a:spcPct val="0"/>
              </a:spcBef>
              <a:spcAft>
                <a:spcPct val="0"/>
              </a:spcAft>
              <a:defRPr kumimoji="1">
                <a:solidFill>
                  <a:schemeClr val="tx1"/>
                </a:solidFill>
                <a:latin typeface="Arial" pitchFamily="34" charset="0"/>
                <a:ea typeface="ＭＳ Ｐゴシック" pitchFamily="50" charset="-128"/>
                <a:cs typeface="ＭＳ Ｐゴシック" pitchFamily="50" charset="-128"/>
              </a:defRPr>
            </a:lvl9pPr>
          </a:lstStyle>
          <a:p>
            <a:pPr marL="0" marR="0" lvl="0" indent="0" algn="ctr" defTabSz="914400" rtl="0" eaLnBrk="1" fontAlgn="base" latinLnBrk="0" hangingPunct="1">
              <a:lnSpc>
                <a:spcPct val="100000"/>
              </a:lnSpc>
              <a:spcBef>
                <a:spcPct val="0"/>
              </a:spcBef>
              <a:spcAft>
                <a:spcPct val="0"/>
              </a:spcAft>
              <a:buClrTx/>
              <a:buSzTx/>
              <a:buFontTx/>
              <a:buNone/>
              <a:tabLst/>
            </a:pPr>
            <a:r>
              <a:rPr kumimoji="1" lang="ja-JP" altLang="ja-JP" sz="1600" b="1" i="0" u="none" strike="noStrike" cap="none" normalizeH="0" baseline="0" dirty="0" smtClean="0">
                <a:ln>
                  <a:noFill/>
                </a:ln>
                <a:solidFill>
                  <a:srgbClr val="FF0000"/>
                </a:solidFill>
                <a:effectLst/>
                <a:latin typeface="Microsoft YaHei" pitchFamily="34" charset="-122"/>
                <a:ea typeface="Microsoft YaHei" pitchFamily="34" charset="-122"/>
                <a:cs typeface="ＭＳ Ｐゴシック" pitchFamily="50" charset="-128"/>
              </a:rPr>
              <a:t>坚持创新核心地位，习近平有何考量</a:t>
            </a:r>
          </a:p>
          <a:p>
            <a:pPr marL="0" marR="0" lvl="0" indent="0" algn="ctr" defTabSz="914400" rtl="0" eaLnBrk="0" fontAlgn="base" latinLnBrk="0" hangingPunct="0">
              <a:lnSpc>
                <a:spcPct val="100000"/>
              </a:lnSpc>
              <a:spcBef>
                <a:spcPct val="0"/>
              </a:spcBef>
              <a:spcAft>
                <a:spcPct val="0"/>
              </a:spcAft>
              <a:buClrTx/>
              <a:buSzTx/>
              <a:buFontTx/>
              <a:buNone/>
              <a:tabLst/>
            </a:pPr>
            <a:r>
              <a:rPr kumimoji="1" lang="ja-JP" altLang="ja-JP" sz="900" b="1" i="0" u="none" strike="noStrike" cap="none" normalizeH="0" baseline="0" dirty="0" smtClean="0">
                <a:ln>
                  <a:noFill/>
                </a:ln>
                <a:effectLst/>
                <a:ea typeface="PingFang SC"/>
                <a:cs typeface="ＭＳ Ｐゴシック" pitchFamily="50" charset="-128"/>
              </a:rPr>
              <a:t>2020年11月02日 12:22:39 </a:t>
            </a:r>
            <a:r>
              <a:rPr kumimoji="1" lang="ja-JP" altLang="ja-JP" sz="1000" b="1" i="0" u="none" strike="noStrike" cap="none" normalizeH="0" baseline="0" dirty="0" smtClean="0">
                <a:ln>
                  <a:noFill/>
                </a:ln>
                <a:effectLst/>
                <a:ea typeface="PingFang SC"/>
                <a:cs typeface="ＭＳ Ｐゴシック" pitchFamily="50" charset="-128"/>
              </a:rPr>
              <a:t>来源： 新华网　作者： 金佳绪</a:t>
            </a:r>
            <a:endParaRPr kumimoji="1" lang="en-US" altLang="ja-JP" sz="1000" b="1" i="0" u="none" strike="noStrike" cap="none" normalizeH="0" baseline="0" dirty="0" smtClean="0">
              <a:ln>
                <a:noFill/>
              </a:ln>
              <a:effectLst/>
              <a:ea typeface="PingFang SC"/>
              <a:cs typeface="ＭＳ Ｐゴシック" pitchFamily="50" charset="-128"/>
            </a:endParaRPr>
          </a:p>
          <a:p>
            <a:pPr marL="0" marR="0" lvl="0" indent="0" algn="ctr" defTabSz="914400" rtl="0" eaLnBrk="0" fontAlgn="base" latinLnBrk="0" hangingPunct="0">
              <a:lnSpc>
                <a:spcPct val="100000"/>
              </a:lnSpc>
              <a:spcBef>
                <a:spcPct val="0"/>
              </a:spcBef>
              <a:spcAft>
                <a:spcPct val="0"/>
              </a:spcAft>
              <a:buClrTx/>
              <a:buSzTx/>
              <a:buFontTx/>
              <a:buNone/>
              <a:tabLst/>
            </a:pPr>
            <a:endParaRPr kumimoji="1" lang="ja-JP" altLang="ja-JP" sz="800" b="1" i="0" u="none" strike="noStrike" cap="none" normalizeH="0" baseline="0" dirty="0" smtClean="0">
              <a:ln>
                <a:noFill/>
              </a:ln>
              <a:effectLst/>
              <a:cs typeface="ＭＳ Ｐゴシック"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ja-JP" altLang="ja-JP" sz="1400" b="1" i="0" u="none" strike="noStrike" cap="none" normalizeH="0" baseline="0" dirty="0" smtClean="0">
                <a:ln>
                  <a:noFill/>
                </a:ln>
                <a:solidFill>
                  <a:srgbClr val="2B2B2B"/>
                </a:solidFill>
                <a:effectLst/>
                <a:ea typeface="PingFang SC"/>
                <a:cs typeface="ＭＳ Ｐゴシック" pitchFamily="50" charset="-128"/>
              </a:rPr>
              <a:t>　　【学习进行时】10月26日至29日，中国共产党第十九届中央委员会第五次全体会议召开，习近平总书记作重要讲话。会议对即将开始的“十四五”时期进行细致谋划和周密部署，提出了到二〇三五年基本实现社会主义现代化远景目标。其中处处都蕴含着总书记的重要考量。新华社《学习进行时》原创品牌栏目“讲习所”推出文章，为您解读。</a:t>
            </a:r>
            <a:endParaRPr kumimoji="1" lang="ja-JP" altLang="ja-JP" sz="1400" b="1" i="0" u="none" strike="noStrike" cap="none" normalizeH="0" baseline="0" dirty="0" smtClean="0">
              <a:ln>
                <a:noFill/>
              </a:ln>
              <a:solidFill>
                <a:schemeClr val="tx1"/>
              </a:solidFill>
              <a:effectLst/>
              <a:cs typeface="ＭＳ Ｐゴシック" pitchFamily="50" charset="-128"/>
            </a:endParaRPr>
          </a:p>
        </p:txBody>
      </p:sp>
      <p:pic>
        <p:nvPicPr>
          <p:cNvPr id="28677"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677813" y="1648311"/>
            <a:ext cx="3501236" cy="224681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矩形 4"/>
          <p:cNvSpPr/>
          <p:nvPr/>
        </p:nvSpPr>
        <p:spPr>
          <a:xfrm>
            <a:off x="8483600" y="4146548"/>
            <a:ext cx="3390899" cy="1938992"/>
          </a:xfrm>
          <a:prstGeom prst="rect">
            <a:avLst/>
          </a:prstGeom>
          <a:ln>
            <a:solidFill>
              <a:srgbClr val="0070C0"/>
            </a:solidFill>
          </a:ln>
        </p:spPr>
        <p:txBody>
          <a:bodyPr wrap="square">
            <a:spAutoFit/>
          </a:bodyPr>
          <a:lstStyle/>
          <a:p>
            <a:pPr algn="ctr"/>
            <a:r>
              <a:rPr lang="zh-CN" altLang="en-US" sz="1400" b="1" dirty="0">
                <a:solidFill>
                  <a:srgbClr val="FF0000"/>
                </a:solidFill>
              </a:rPr>
              <a:t>党建网微平台：习近平谈自主创新</a:t>
            </a:r>
          </a:p>
          <a:p>
            <a:pPr algn="ctr"/>
            <a:r>
              <a:rPr lang="en-US" altLang="zh-CN" sz="1100" b="1" dirty="0"/>
              <a:t>2019</a:t>
            </a:r>
            <a:r>
              <a:rPr lang="zh-CN" altLang="en-US" sz="1100" b="1" dirty="0"/>
              <a:t>年</a:t>
            </a:r>
            <a:r>
              <a:rPr lang="en-US" altLang="zh-CN" sz="1100" b="1" dirty="0"/>
              <a:t>05</a:t>
            </a:r>
            <a:r>
              <a:rPr lang="zh-CN" altLang="en-US" sz="1100" b="1" dirty="0"/>
              <a:t>月</a:t>
            </a:r>
            <a:r>
              <a:rPr lang="en-US" altLang="zh-CN" sz="1100" b="1" dirty="0"/>
              <a:t>27</a:t>
            </a:r>
            <a:r>
              <a:rPr lang="zh-CN" altLang="en-US" sz="1100" b="1" dirty="0"/>
              <a:t>日 </a:t>
            </a:r>
            <a:r>
              <a:rPr lang="en-US" altLang="zh-CN" sz="1100" b="1" dirty="0"/>
              <a:t>07:41:18 </a:t>
            </a:r>
            <a:r>
              <a:rPr lang="zh-CN" altLang="en-US" sz="1100" b="1" dirty="0"/>
              <a:t>来源： 党建网微</a:t>
            </a:r>
            <a:r>
              <a:rPr lang="zh-CN" altLang="en-US" sz="1100" b="1" dirty="0" smtClean="0"/>
              <a:t>平台</a:t>
            </a:r>
            <a:endParaRPr lang="en-US" altLang="zh-CN" sz="1100" b="1" dirty="0" smtClean="0"/>
          </a:p>
          <a:p>
            <a:r>
              <a:rPr lang="zh-CN" altLang="en-US" sz="1100" b="1" dirty="0"/>
              <a:t>　</a:t>
            </a:r>
            <a:endParaRPr lang="en-US" altLang="zh-CN" sz="1100" b="1" dirty="0" smtClean="0"/>
          </a:p>
          <a:p>
            <a:r>
              <a:rPr lang="en-US" altLang="zh-CN" sz="1400" b="1" dirty="0"/>
              <a:t> </a:t>
            </a:r>
            <a:r>
              <a:rPr lang="en-US" altLang="zh-CN" sz="1400" b="1" dirty="0" smtClean="0"/>
              <a:t>     </a:t>
            </a:r>
            <a:r>
              <a:rPr lang="zh-CN" altLang="en-US" sz="1400" b="1" dirty="0" smtClean="0"/>
              <a:t>中华民族</a:t>
            </a:r>
            <a:r>
              <a:rPr lang="zh-CN" altLang="en-US" sz="1400" b="1" dirty="0"/>
              <a:t>奋斗的基点是自力更生，攀登世界科技高峰的必由之路是自主创新。党的十八大以来，习近平总书记在多个场合发表关于自主创新的重要论述。立场一以贯之，要求不断深化。今天，党建网微平台邀您一起回顾总书记的相关论述。</a:t>
            </a:r>
            <a:endParaRPr lang="ja-JP" altLang="en-US" sz="1400" b="1" dirty="0"/>
          </a:p>
        </p:txBody>
      </p:sp>
    </p:spTree>
    <p:extLst>
      <p:ext uri="{BB962C8B-B14F-4D97-AF65-F5344CB8AC3E}">
        <p14:creationId xmlns:p14="http://schemas.microsoft.com/office/powerpoint/2010/main" val="25804652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1256</Words>
  <Application>Microsoft Office PowerPoint</Application>
  <PresentationFormat>宽屏</PresentationFormat>
  <Paragraphs>108</Paragraphs>
  <Slides>9</Slides>
  <Notes>8</Notes>
  <HiddenSlides>0</HiddenSlides>
  <MMClips>0</MMClips>
  <ScaleCrop>false</ScaleCrop>
  <HeadingPairs>
    <vt:vector size="6" baseType="variant">
      <vt:variant>
        <vt:lpstr>已用的字体</vt:lpstr>
      </vt:variant>
      <vt:variant>
        <vt:i4>13</vt:i4>
      </vt:variant>
      <vt:variant>
        <vt:lpstr>主题</vt:lpstr>
      </vt:variant>
      <vt:variant>
        <vt:i4>1</vt:i4>
      </vt:variant>
      <vt:variant>
        <vt:lpstr>幻灯片标题</vt:lpstr>
      </vt:variant>
      <vt:variant>
        <vt:i4>9</vt:i4>
      </vt:variant>
    </vt:vector>
  </HeadingPairs>
  <TitlesOfParts>
    <vt:vector size="23" baseType="lpstr">
      <vt:lpstr>BIZ UDPゴシック</vt:lpstr>
      <vt:lpstr>KaiTi</vt:lpstr>
      <vt:lpstr>ＭＳ 明朝</vt:lpstr>
      <vt:lpstr>ＭＳ Ｐゴシック</vt:lpstr>
      <vt:lpstr>PingFang SC</vt:lpstr>
      <vt:lpstr>楷体</vt:lpstr>
      <vt:lpstr>宋体</vt:lpstr>
      <vt:lpstr>宋体</vt:lpstr>
      <vt:lpstr>Microsoft YaHei</vt:lpstr>
      <vt:lpstr>Arial</vt:lpstr>
      <vt:lpstr>Calibri</vt:lpstr>
      <vt:lpstr>Calibri 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Windows 用户</cp:lastModifiedBy>
  <cp:revision>2</cp:revision>
  <dcterms:created xsi:type="dcterms:W3CDTF">2021-08-25T08:13:10Z</dcterms:created>
  <dcterms:modified xsi:type="dcterms:W3CDTF">2021-08-25T08:36:40Z</dcterms:modified>
</cp:coreProperties>
</file>