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F36B200-7DC9-46FE-8389-C25512870CEB}" type="datetimeFigureOut">
              <a:rPr lang="zh-CN" altLang="en-US" smtClean="0"/>
              <a:t>2021/8/24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2C8793-7AE3-4143-9129-BA34E8BBE7E8}" type="slidenum">
              <a:rPr lang="zh-CN" altLang="en-US" smtClean="0"/>
              <a:t>‹#›</a:t>
            </a:fld>
            <a:endParaRPr lang="zh-CN" altLang="en-US"/>
          </a:p>
        </p:txBody>
      </p:sp>
    </p:spTree>
    <p:extLst>
      <p:ext uri="{BB962C8B-B14F-4D97-AF65-F5344CB8AC3E}">
        <p14:creationId xmlns:p14="http://schemas.microsoft.com/office/powerpoint/2010/main" val="2118137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4888856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2842746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462041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10989659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29583689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2147828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34619814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2742658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238375079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16531848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31674476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360629948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28700445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1599383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19749322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40485303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5320736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1374432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1BF00DD-C26B-4048-A13B-05EF9A0F4243}"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3287734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1BF00DD-C26B-4048-A13B-05EF9A0F4243}" type="datetimeFigureOut">
              <a:rPr lang="zh-CN" altLang="en-US" smtClean="0"/>
              <a:t>2021/8/24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86EDD0F-5C15-4D81-8119-1E08D31E34D2}" type="slidenum">
              <a:rPr lang="zh-CN" altLang="en-US" smtClean="0"/>
              <a:t>‹#›</a:t>
            </a:fld>
            <a:endParaRPr lang="zh-CN" altLang="en-US"/>
          </a:p>
        </p:txBody>
      </p:sp>
    </p:spTree>
    <p:extLst>
      <p:ext uri="{BB962C8B-B14F-4D97-AF65-F5344CB8AC3E}">
        <p14:creationId xmlns:p14="http://schemas.microsoft.com/office/powerpoint/2010/main" val="33369953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898441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1051965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47453"/>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2" y="1543798"/>
            <a:ext cx="10692137"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所得倍増計画は、</a:t>
            </a:r>
            <a:r>
              <a:rPr lang="en-US" altLang="ja-JP" sz="2000" b="1" dirty="0">
                <a:latin typeface="KaiTi" panose="02010609060101010101" pitchFamily="49" charset="-122"/>
                <a:ea typeface="KaiTi" panose="02010609060101010101" pitchFamily="49" charset="-122"/>
              </a:rPr>
              <a:t>1960</a:t>
            </a:r>
            <a:r>
              <a:rPr lang="ja-JP" altLang="en-US" sz="2000" b="1" dirty="0">
                <a:latin typeface="KaiTi" panose="02010609060101010101" pitchFamily="49" charset="-122"/>
                <a:ea typeface="KaiTi" panose="02010609060101010101" pitchFamily="49" charset="-122"/>
              </a:rPr>
              <a:t>年</a:t>
            </a:r>
            <a:r>
              <a:rPr lang="en-US" altLang="ja-JP" sz="2000" b="1" dirty="0">
                <a:latin typeface="KaiTi" panose="02010609060101010101" pitchFamily="49" charset="-122"/>
                <a:ea typeface="KaiTi" panose="02010609060101010101" pitchFamily="49" charset="-122"/>
              </a:rPr>
              <a:t>12</a:t>
            </a:r>
            <a:r>
              <a:rPr lang="ja-JP" altLang="en-US" sz="2000" b="1" dirty="0">
                <a:latin typeface="KaiTi" panose="02010609060101010101" pitchFamily="49" charset="-122"/>
                <a:ea typeface="KaiTi" panose="02010609060101010101" pitchFamily="49" charset="-122"/>
              </a:rPr>
              <a:t>月に第二次池田勇人内閣が閣議決定した経済対策の基本計画です</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1961</a:t>
            </a:r>
            <a:r>
              <a:rPr lang="ja-JP" altLang="en-US" sz="2000" b="1" dirty="0">
                <a:latin typeface="KaiTi" panose="02010609060101010101" pitchFamily="49" charset="-122"/>
                <a:ea typeface="KaiTi" panose="02010609060101010101" pitchFamily="49" charset="-122"/>
              </a:rPr>
              <a:t>年度～</a:t>
            </a:r>
            <a:r>
              <a:rPr lang="en-US" altLang="ja-JP" sz="2000" b="1" dirty="0">
                <a:latin typeface="KaiTi" panose="02010609060101010101" pitchFamily="49" charset="-122"/>
                <a:ea typeface="KaiTi" panose="02010609060101010101" pitchFamily="49" charset="-122"/>
              </a:rPr>
              <a:t>1970</a:t>
            </a:r>
            <a:r>
              <a:rPr lang="ja-JP" altLang="en-US" sz="2000" b="1" dirty="0">
                <a:latin typeface="KaiTi" panose="02010609060101010101" pitchFamily="49" charset="-122"/>
                <a:ea typeface="KaiTi" panose="02010609060101010101" pitchFamily="49" charset="-122"/>
              </a:rPr>
              <a:t>年度までの</a:t>
            </a:r>
            <a:r>
              <a:rPr lang="en-US" altLang="ja-JP" sz="2000" b="1" dirty="0">
                <a:latin typeface="KaiTi" panose="02010609060101010101" pitchFamily="49" charset="-122"/>
                <a:ea typeface="KaiTi" panose="02010609060101010101" pitchFamily="49" charset="-122"/>
              </a:rPr>
              <a:t>10</a:t>
            </a:r>
            <a:r>
              <a:rPr lang="ja-JP" altLang="en-US" sz="2000" b="1" dirty="0">
                <a:latin typeface="KaiTi" panose="02010609060101010101" pitchFamily="49" charset="-122"/>
                <a:ea typeface="KaiTi" panose="02010609060101010101" pitchFamily="49" charset="-122"/>
              </a:rPr>
              <a:t>年間で、実質国民総生産（実質</a:t>
            </a:r>
            <a:r>
              <a:rPr lang="en-US" altLang="ja-JP" sz="2000" b="1" dirty="0">
                <a:latin typeface="KaiTi" panose="02010609060101010101" pitchFamily="49" charset="-122"/>
                <a:ea typeface="KaiTi" panose="02010609060101010101" pitchFamily="49" charset="-122"/>
              </a:rPr>
              <a:t>GNP</a:t>
            </a:r>
            <a:r>
              <a:rPr lang="ja-JP" altLang="en-US" sz="2000" b="1" dirty="0">
                <a:latin typeface="KaiTi" panose="02010609060101010101" pitchFamily="49" charset="-122"/>
                <a:ea typeface="KaiTi" panose="02010609060101010101" pitchFamily="49" charset="-122"/>
              </a:rPr>
              <a:t>）の年平均成長率</a:t>
            </a:r>
            <a:r>
              <a:rPr lang="en-US" altLang="ja-JP" sz="2000" b="1" dirty="0">
                <a:latin typeface="KaiTi" panose="02010609060101010101" pitchFamily="49" charset="-122"/>
                <a:ea typeface="KaiTi" panose="02010609060101010101" pitchFamily="49" charset="-122"/>
              </a:rPr>
              <a:t>7.2</a:t>
            </a:r>
            <a:r>
              <a:rPr lang="ja-JP" altLang="en-US" sz="2000" b="1" dirty="0">
                <a:latin typeface="KaiTi" panose="02010609060101010101" pitchFamily="49" charset="-122"/>
                <a:ea typeface="KaiTi" panose="02010609060101010101" pitchFamily="49" charset="-122"/>
              </a:rPr>
              <a:t>％を達成し、実質国民所得を倍増させることが目標として掲げられました</a:t>
            </a:r>
            <a:r>
              <a:rPr lang="ja-JP" altLang="en-US" sz="2000" b="1" dirty="0" smtClean="0">
                <a:latin typeface="KaiTi" panose="02010609060101010101" pitchFamily="49" charset="-122"/>
                <a:ea typeface="KaiTi" panose="02010609060101010101" pitchFamily="49" charset="-122"/>
              </a:rPr>
              <a:t>。この</a:t>
            </a:r>
            <a:r>
              <a:rPr lang="ja-JP" altLang="en-US" sz="2000" b="1" dirty="0">
                <a:latin typeface="KaiTi" panose="02010609060101010101" pitchFamily="49" charset="-122"/>
                <a:ea typeface="KaiTi" panose="02010609060101010101" pitchFamily="49" charset="-122"/>
              </a:rPr>
              <a:t>計画をもとに、高度経済成長を支えるさまざまな政策が行われました</a:t>
            </a:r>
            <a:r>
              <a:rPr lang="ja-JP" altLang="en-US" sz="2000" b="1" dirty="0" smtClean="0">
                <a:latin typeface="KaiTi" panose="02010609060101010101" pitchFamily="49" charset="-122"/>
                <a:ea typeface="KaiTi" panose="02010609060101010101" pitchFamily="49" charset="-122"/>
              </a:rPr>
              <a:t>。その</a:t>
            </a:r>
            <a:r>
              <a:rPr lang="ja-JP" altLang="en-US" sz="2000" b="1" dirty="0">
                <a:latin typeface="KaiTi" panose="02010609060101010101" pitchFamily="49" charset="-122"/>
                <a:ea typeface="KaiTi" panose="02010609060101010101" pitchFamily="49" charset="-122"/>
              </a:rPr>
              <a:t>結果、日本は当初の計画を上回るペースで経済成長を遂げました</a:t>
            </a:r>
            <a:r>
              <a:rPr lang="ja-JP" altLang="en-US" sz="2000" b="1" dirty="0" smtClean="0">
                <a:latin typeface="KaiTi" panose="02010609060101010101" pitchFamily="49" charset="-122"/>
                <a:ea typeface="KaiTi" panose="02010609060101010101" pitchFamily="49" charset="-122"/>
              </a:rPr>
              <a:t>。しかし</a:t>
            </a:r>
            <a:r>
              <a:rPr lang="ja-JP" altLang="en-US" sz="2000" b="1" dirty="0">
                <a:latin typeface="KaiTi" panose="02010609060101010101" pitchFamily="49" charset="-122"/>
                <a:ea typeface="KaiTi" panose="02010609060101010101" pitchFamily="49" charset="-122"/>
              </a:rPr>
              <a:t>、それと同時に、都市部の過密化や農村の過疎化、物価の上昇、公害の発生などのひずみを生むことにもなりました</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sp>
        <p:nvSpPr>
          <p:cNvPr id="14" name="矩形 13"/>
          <p:cNvSpPr/>
          <p:nvPr/>
        </p:nvSpPr>
        <p:spPr>
          <a:xfrm>
            <a:off x="813233" y="3880955"/>
            <a:ext cx="10629465"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所得倍増計画の目的は、国民の生活水準を改善することにありました</a:t>
            </a:r>
            <a:r>
              <a:rPr lang="ja-JP" altLang="en-US" sz="2000" b="1" dirty="0" smtClean="0">
                <a:latin typeface="KaiTi" panose="02010609060101010101" pitchFamily="49" charset="-122"/>
                <a:ea typeface="KaiTi" panose="02010609060101010101" pitchFamily="49" charset="-122"/>
              </a:rPr>
              <a:t>。閣</a:t>
            </a:r>
            <a:r>
              <a:rPr lang="ja-JP" altLang="en-US" sz="2000" b="1" dirty="0">
                <a:latin typeface="KaiTi" panose="02010609060101010101" pitchFamily="49" charset="-122"/>
                <a:ea typeface="KaiTi" panose="02010609060101010101" pitchFamily="49" charset="-122"/>
              </a:rPr>
              <a:t>議決定の文書によれば、国民の完全雇用を達成すること、国民の間にある格差をなくすことが目的に掲げられています。しかし、この計画にはもう一つの目的がありました。それは</a:t>
            </a:r>
            <a:r>
              <a:rPr lang="ja-JP" altLang="en-US" sz="2000" b="1" dirty="0" smtClean="0">
                <a:latin typeface="KaiTi" panose="02010609060101010101" pitchFamily="49" charset="-122"/>
                <a:ea typeface="KaiTi" panose="02010609060101010101" pitchFamily="49" charset="-122"/>
              </a:rPr>
              <a:t>、安保</a:t>
            </a:r>
            <a:r>
              <a:rPr lang="ja-JP" altLang="en-US" sz="2000" b="1" dirty="0">
                <a:latin typeface="KaiTi" panose="02010609060101010101" pitchFamily="49" charset="-122"/>
                <a:ea typeface="KaiTi" panose="02010609060101010101" pitchFamily="49" charset="-122"/>
              </a:rPr>
              <a:t>闘争から国内の経済政策へと、国民の目を向け変えさせるというものでした</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改定された新日米安全保障条約が発効</a:t>
            </a:r>
            <a:r>
              <a:rPr lang="ja-JP" altLang="en-US" sz="2000" b="1" dirty="0" smtClean="0">
                <a:latin typeface="KaiTi" panose="02010609060101010101" pitchFamily="49" charset="-122"/>
                <a:ea typeface="KaiTi" panose="02010609060101010101" pitchFamily="49" charset="-122"/>
              </a:rPr>
              <a:t>した</a:t>
            </a:r>
            <a:r>
              <a:rPr lang="en-US" altLang="ja-JP" sz="2000" b="1" dirty="0" smtClean="0">
                <a:latin typeface="KaiTi" panose="02010609060101010101" pitchFamily="49" charset="-122"/>
                <a:ea typeface="KaiTi" panose="02010609060101010101" pitchFamily="49" charset="-122"/>
              </a:rPr>
              <a:t>1960</a:t>
            </a:r>
            <a:r>
              <a:rPr lang="ja-JP" altLang="en-US" sz="2000" b="1" dirty="0" smtClean="0">
                <a:latin typeface="KaiTi" panose="02010609060101010101" pitchFamily="49" charset="-122"/>
                <a:ea typeface="KaiTi" panose="02010609060101010101" pitchFamily="49" charset="-122"/>
              </a:rPr>
              <a:t>年</a:t>
            </a:r>
            <a:r>
              <a:rPr lang="en-US" altLang="ja-JP" sz="2000" b="1" dirty="0" smtClean="0">
                <a:latin typeface="KaiTi" panose="02010609060101010101" pitchFamily="49" charset="-122"/>
                <a:ea typeface="KaiTi" panose="02010609060101010101" pitchFamily="49" charset="-122"/>
              </a:rPr>
              <a:t>6</a:t>
            </a:r>
            <a:r>
              <a:rPr lang="ja-JP" altLang="en-US" sz="2000" b="1" dirty="0">
                <a:latin typeface="KaiTi" panose="02010609060101010101" pitchFamily="49" charset="-122"/>
                <a:ea typeface="KaiTi" panose="02010609060101010101" pitchFamily="49" charset="-122"/>
              </a:rPr>
              <a:t>月</a:t>
            </a:r>
            <a:r>
              <a:rPr lang="en-US" altLang="ja-JP" sz="2000" b="1" dirty="0">
                <a:latin typeface="KaiTi" panose="02010609060101010101" pitchFamily="49" charset="-122"/>
                <a:ea typeface="KaiTi" panose="02010609060101010101" pitchFamily="49" charset="-122"/>
              </a:rPr>
              <a:t>23</a:t>
            </a:r>
            <a:r>
              <a:rPr lang="ja-JP" altLang="en-US" sz="2000" b="1" dirty="0">
                <a:latin typeface="KaiTi" panose="02010609060101010101" pitchFamily="49" charset="-122"/>
                <a:ea typeface="KaiTi" panose="02010609060101010101" pitchFamily="49" charset="-122"/>
              </a:rPr>
              <a:t>日に、当時の岸信介首相は辞意を表明し、翌月に内閣は総辞職しました</a:t>
            </a:r>
            <a:r>
              <a:rPr lang="ja-JP" altLang="en-US" sz="2000" b="1" dirty="0" smtClean="0">
                <a:latin typeface="KaiTi" panose="02010609060101010101" pitchFamily="49" charset="-122"/>
                <a:ea typeface="KaiTi" panose="02010609060101010101" pitchFamily="49" charset="-122"/>
              </a:rPr>
              <a:t>。後任の池田勇人首相は</a:t>
            </a:r>
            <a:r>
              <a:rPr lang="ja-JP" altLang="en-US" sz="2000" b="1" dirty="0">
                <a:latin typeface="KaiTi" panose="02010609060101010101" pitchFamily="49" charset="-122"/>
                <a:ea typeface="KaiTi" panose="02010609060101010101" pitchFamily="49" charset="-122"/>
              </a:rPr>
              <a:t>、混乱していた政治状況を正常化するため「寛容と忍耐」をスローガンに掲げ</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その目玉政策となったのが、所得倍増計画だったのです。</a:t>
            </a:r>
            <a:endParaRPr lang="en-US" altLang="ja-JP" sz="2000" b="1" dirty="0" smtClean="0">
              <a:solidFill>
                <a:srgbClr val="0070C0"/>
              </a:solidFill>
              <a:latin typeface="KaiTi" panose="02010609060101010101" pitchFamily="49" charset="-122"/>
              <a:ea typeface="KaiTi" panose="02010609060101010101" pitchFamily="49" charset="-122"/>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99100" y="1025377"/>
            <a:ext cx="2623732" cy="92051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213536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37864" y="1943693"/>
            <a:ext cx="8307712"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〇</a:t>
            </a:r>
            <a:r>
              <a:rPr lang="ja-JP" altLang="ja-JP" sz="2000" b="1" dirty="0" smtClean="0">
                <a:latin typeface="KaiTi" panose="02010609060101010101" pitchFamily="49" charset="-122"/>
                <a:ea typeface="KaiTi" panose="02010609060101010101" pitchFamily="49" charset="-122"/>
              </a:rPr>
              <a:t>みなさんは</a:t>
            </a:r>
            <a:r>
              <a:rPr lang="ja-JP" altLang="ja-JP" sz="2000" b="1" dirty="0">
                <a:latin typeface="KaiTi" panose="02010609060101010101" pitchFamily="49" charset="-122"/>
                <a:ea typeface="KaiTi" panose="02010609060101010101" pitchFamily="49" charset="-122"/>
              </a:rPr>
              <a:t>、「ウソ」をついたことがありますか。それは、どんなウソですか。また</a:t>
            </a:r>
            <a:r>
              <a:rPr lang="ja-JP" altLang="ja-JP" sz="2000" b="1" dirty="0" smtClean="0">
                <a:latin typeface="KaiTi" panose="02010609060101010101" pitchFamily="49" charset="-122"/>
                <a:ea typeface="KaiTi" panose="02010609060101010101" pitchFamily="49" charset="-122"/>
              </a:rPr>
              <a:t>、どんな</a:t>
            </a:r>
            <a:r>
              <a:rPr lang="ja-JP" altLang="ja-JP" sz="2000" b="1" dirty="0">
                <a:latin typeface="KaiTi" panose="02010609060101010101" pitchFamily="49" charset="-122"/>
                <a:ea typeface="KaiTi" panose="02010609060101010101" pitchFamily="49" charset="-122"/>
              </a:rPr>
              <a:t>「ウソ」ならついてもいいと思いますか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〇</a:t>
            </a:r>
            <a:r>
              <a:rPr lang="ja-JP" altLang="ja-JP" sz="2000" b="1" dirty="0" smtClean="0">
                <a:latin typeface="KaiTi" panose="02010609060101010101" pitchFamily="49" charset="-122"/>
                <a:ea typeface="KaiTi" panose="02010609060101010101" pitchFamily="49" charset="-122"/>
              </a:rPr>
              <a:t>みなさんは</a:t>
            </a:r>
            <a:r>
              <a:rPr lang="ja-JP" altLang="ja-JP" sz="2000" b="1" dirty="0">
                <a:latin typeface="KaiTi" panose="02010609060101010101" pitchFamily="49" charset="-122"/>
                <a:ea typeface="KaiTi" panose="02010609060101010101" pitchFamily="49" charset="-122"/>
              </a:rPr>
              <a:t>、どんな「ウソ」をつかれると、腹が立ちますか。</a:t>
            </a:r>
            <a:r>
              <a:rPr lang="ja-JP" altLang="ja-JP" sz="2000" b="1" dirty="0" smtClean="0">
                <a:latin typeface="KaiTi" panose="02010609060101010101" pitchFamily="49" charset="-122"/>
                <a:ea typeface="KaiTi" panose="02010609060101010101" pitchFamily="49" charset="-122"/>
              </a:rPr>
              <a:t>ついてはいけないウソとはどんなウソだと</a:t>
            </a:r>
            <a:r>
              <a:rPr lang="ja-JP" altLang="ja-JP" sz="2000" b="1" dirty="0">
                <a:latin typeface="KaiTi" panose="02010609060101010101" pitchFamily="49" charset="-122"/>
                <a:ea typeface="KaiTi" panose="02010609060101010101" pitchFamily="49" charset="-122"/>
              </a:rPr>
              <a:t>思いますか</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sp>
        <p:nvSpPr>
          <p:cNvPr id="14" name="矩形 13"/>
          <p:cNvSpPr/>
          <p:nvPr/>
        </p:nvSpPr>
        <p:spPr>
          <a:xfrm>
            <a:off x="875908" y="4172572"/>
            <a:ext cx="8039492" cy="1938992"/>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〇「うそ」と</a:t>
            </a:r>
            <a:r>
              <a:rPr lang="zh-CN" altLang="en-US" sz="2000" b="1" dirty="0" smtClean="0">
                <a:solidFill>
                  <a:srgbClr val="0070C0"/>
                </a:solidFill>
                <a:latin typeface="KaiTi" panose="02010609060101010101" pitchFamily="49" charset="-122"/>
                <a:ea typeface="KaiTi" panose="02010609060101010101" pitchFamily="49" charset="-122"/>
              </a:rPr>
              <a:t>“说谎”</a:t>
            </a:r>
            <a:r>
              <a:rPr lang="ja-JP" altLang="en-US" sz="2000" b="1" dirty="0" smtClean="0">
                <a:solidFill>
                  <a:srgbClr val="0070C0"/>
                </a:solidFill>
                <a:latin typeface="KaiTi" panose="02010609060101010101" pitchFamily="49" charset="-122"/>
                <a:ea typeface="KaiTi" panose="02010609060101010101" pitchFamily="49" charset="-122"/>
              </a:rPr>
              <a:t>と </a:t>
            </a:r>
            <a:r>
              <a:rPr lang="en-US" altLang="ja-JP" sz="2000" b="1" dirty="0" smtClean="0">
                <a:solidFill>
                  <a:srgbClr val="0070C0"/>
                </a:solidFill>
                <a:latin typeface="KaiTi" panose="02010609060101010101" pitchFamily="49" charset="-122"/>
                <a:ea typeface="KaiTi" panose="02010609060101010101" pitchFamily="49" charset="-122"/>
              </a:rPr>
              <a:t>Lie </a:t>
            </a:r>
            <a:r>
              <a:rPr lang="ja-JP" altLang="en-US" sz="2000" b="1" dirty="0" smtClean="0">
                <a:solidFill>
                  <a:srgbClr val="0070C0"/>
                </a:solidFill>
                <a:latin typeface="KaiTi" panose="02010609060101010101" pitchFamily="49" charset="-122"/>
                <a:ea typeface="KaiTi" panose="02010609060101010101" pitchFamily="49" charset="-122"/>
              </a:rPr>
              <a:t>は、同じ意味でしょうか。</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〇違いがあれば、説明して</a:t>
            </a:r>
            <a:r>
              <a:rPr lang="ja-JP" altLang="en-US" sz="2000" b="1" dirty="0">
                <a:solidFill>
                  <a:srgbClr val="0070C0"/>
                </a:solidFill>
                <a:latin typeface="KaiTi" panose="02010609060101010101" pitchFamily="49" charset="-122"/>
                <a:ea typeface="KaiTi" panose="02010609060101010101" pitchFamily="49" charset="-122"/>
              </a:rPr>
              <a:t>ください</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〇説</a:t>
            </a:r>
            <a:r>
              <a:rPr lang="ja-JP" altLang="en-US" sz="2000" b="1" dirty="0">
                <a:solidFill>
                  <a:srgbClr val="0070C0"/>
                </a:solidFill>
                <a:latin typeface="KaiTi" panose="02010609060101010101" pitchFamily="49" charset="-122"/>
                <a:ea typeface="KaiTi" panose="02010609060101010101" pitchFamily="49" charset="-122"/>
              </a:rPr>
              <a:t>明</a:t>
            </a:r>
            <a:r>
              <a:rPr lang="ja-JP" altLang="en-US" sz="2000" b="1" dirty="0" smtClean="0">
                <a:solidFill>
                  <a:srgbClr val="0070C0"/>
                </a:solidFill>
                <a:latin typeface="KaiTi" panose="02010609060101010101" pitchFamily="49" charset="-122"/>
                <a:ea typeface="KaiTi" panose="02010609060101010101" pitchFamily="49" charset="-122"/>
              </a:rPr>
              <a:t>が難しい場合、例文で比較してみてください。</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133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45575" y="1511798"/>
            <a:ext cx="2257425" cy="298132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8537999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286500" y="1996956"/>
            <a:ext cx="5422900" cy="2862322"/>
          </a:xfrm>
          <a:prstGeom prst="rect">
            <a:avLst/>
          </a:prstGeom>
          <a:ln>
            <a:solidFill>
              <a:srgbClr val="002060"/>
            </a:solidFill>
          </a:ln>
        </p:spPr>
        <p:txBody>
          <a:bodyPr wrap="square">
            <a:spAutoFit/>
          </a:bodyPr>
          <a:lstStyle/>
          <a:p>
            <a:r>
              <a:rPr lang="ja-JP" altLang="ja-JP" b="1" dirty="0"/>
              <a:t>　私が小学生五年生のとき、池田勇人総理大臣がテレビのコマーシャルに登場し、「皆さんの所得を十年で二倍にします。私はウソを申しません」と大見得を切りました。</a:t>
            </a:r>
          </a:p>
          <a:p>
            <a:r>
              <a:rPr lang="ja-JP" altLang="ja-JP" b="1" dirty="0"/>
              <a:t>　「私はウソを申しません」というフレーズを何度も繰り返したため、私は子ども心に「総理大臣がウソをつかないのは当然のはずなのに、へんなことを言うなあ」と不思議な気がしたものです。「政治家はウソをつくこともある」というのが一般的な常識になっていることを、小学生の私は知りませんでした</a:t>
            </a:r>
            <a:r>
              <a:rPr lang="ja-JP" altLang="ja-JP" b="1" dirty="0" smtClean="0"/>
              <a:t>。</a:t>
            </a:r>
            <a:endParaRPr lang="ja-JP" altLang="ja-JP" b="1" dirty="0"/>
          </a:p>
        </p:txBody>
      </p:sp>
      <p:sp>
        <p:nvSpPr>
          <p:cNvPr id="5" name="矩形 4"/>
          <p:cNvSpPr/>
          <p:nvPr/>
        </p:nvSpPr>
        <p:spPr>
          <a:xfrm>
            <a:off x="750563" y="1851948"/>
            <a:ext cx="5384800" cy="3539430"/>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筆者は、「私はウソを申しません」というスローガンをいつ、どうやって知りましたか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池</a:t>
            </a:r>
            <a:r>
              <a:rPr lang="ja-JP" altLang="ja-JP" b="1" dirty="0">
                <a:latin typeface="KaiTi" panose="02010609060101010101" pitchFamily="49" charset="-122"/>
                <a:ea typeface="KaiTi" panose="02010609060101010101" pitchFamily="49" charset="-122"/>
              </a:rPr>
              <a:t>田内閣誕生したときに発表した「所得倍増</a:t>
            </a:r>
            <a:r>
              <a:rPr lang="ja-JP" altLang="ja-JP" b="1" dirty="0" smtClean="0">
                <a:latin typeface="KaiTi" panose="02010609060101010101" pitchFamily="49" charset="-122"/>
                <a:ea typeface="KaiTi" panose="02010609060101010101" pitchFamily="49" charset="-122"/>
              </a:rPr>
              <a:t>計</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画</a:t>
            </a:r>
            <a:r>
              <a:rPr lang="ja-JP" altLang="ja-JP" b="1" dirty="0">
                <a:latin typeface="KaiTi" panose="02010609060101010101" pitchFamily="49" charset="-122"/>
                <a:ea typeface="KaiTi" panose="02010609060101010101" pitchFamily="49" charset="-122"/>
              </a:rPr>
              <a:t>」で、コマーシャルの言葉がスロー</a:t>
            </a:r>
            <a:r>
              <a:rPr lang="ja-JP" altLang="ja-JP" b="1" dirty="0" smtClean="0">
                <a:latin typeface="KaiTi" panose="02010609060101010101" pitchFamily="49" charset="-122"/>
                <a:ea typeface="KaiTi" panose="02010609060101010101" pitchFamily="49" charset="-122"/>
              </a:rPr>
              <a:t>ガンだと</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知</a:t>
            </a:r>
            <a:r>
              <a:rPr lang="ja-JP" altLang="ja-JP" b="1" dirty="0">
                <a:latin typeface="KaiTi" panose="02010609060101010101" pitchFamily="49" charset="-122"/>
                <a:ea typeface="KaiTi" panose="02010609060101010101" pitchFamily="49" charset="-122"/>
              </a:rPr>
              <a:t>った。</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社会</a:t>
            </a:r>
            <a:r>
              <a:rPr lang="ja-JP" altLang="ja-JP" b="1" dirty="0">
                <a:latin typeface="KaiTi" panose="02010609060101010101" pitchFamily="49" charset="-122"/>
                <a:ea typeface="KaiTi" panose="02010609060101010101" pitchFamily="49" charset="-122"/>
              </a:rPr>
              <a:t>が「政治の季節」から「経済の季節」</a:t>
            </a:r>
            <a:r>
              <a:rPr lang="ja-JP" altLang="ja-JP" b="1" dirty="0" smtClean="0">
                <a:latin typeface="KaiTi" panose="02010609060101010101" pitchFamily="49" charset="-122"/>
                <a:ea typeface="KaiTi" panose="02010609060101010101" pitchFamily="49" charset="-122"/>
              </a:rPr>
              <a:t>へと</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きく転換するときに、コマーシャルの言葉</a:t>
            </a:r>
            <a:r>
              <a:rPr lang="ja-JP" altLang="ja-JP" b="1" dirty="0" smtClean="0">
                <a:latin typeface="KaiTi" panose="02010609060101010101" pitchFamily="49" charset="-122"/>
                <a:ea typeface="KaiTi" panose="02010609060101010101" pitchFamily="49" charset="-122"/>
              </a:rPr>
              <a:t>がス</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ロ</a:t>
            </a:r>
            <a:r>
              <a:rPr lang="ja-JP" altLang="ja-JP" b="1" dirty="0">
                <a:latin typeface="KaiTi" panose="02010609060101010101" pitchFamily="49" charset="-122"/>
                <a:ea typeface="KaiTi" panose="02010609060101010101" pitchFamily="49" charset="-122"/>
              </a:rPr>
              <a:t>ーガンだと知った。</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者が小学生のときに見た、総理大臣が登場</a:t>
            </a:r>
            <a:r>
              <a:rPr lang="ja-JP" altLang="ja-JP" b="1" dirty="0" smtClean="0">
                <a:latin typeface="KaiTi" panose="02010609060101010101" pitchFamily="49" charset="-122"/>
                <a:ea typeface="KaiTi" panose="02010609060101010101" pitchFamily="49" charset="-122"/>
              </a:rPr>
              <a:t>し</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たテレビコマ</a:t>
            </a:r>
            <a:r>
              <a:rPr lang="ja-JP" altLang="ja-JP" b="1" dirty="0">
                <a:latin typeface="KaiTi" panose="02010609060101010101" pitchFamily="49" charset="-122"/>
                <a:ea typeface="KaiTi" panose="02010609060101010101" pitchFamily="49" charset="-122"/>
              </a:rPr>
              <a:t>ーシャルで知った。</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者が子供のときに、総理大臣</a:t>
            </a:r>
            <a:r>
              <a:rPr lang="ja-JP" altLang="ja-JP" b="1" dirty="0" smtClean="0">
                <a:latin typeface="KaiTi" panose="02010609060101010101" pitchFamily="49" charset="-122"/>
                <a:ea typeface="KaiTi" panose="02010609060101010101" pitchFamily="49" charset="-122"/>
              </a:rPr>
              <a:t>がウソをついて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いるテレビコマ</a:t>
            </a:r>
            <a:r>
              <a:rPr lang="ja-JP" altLang="ja-JP" b="1" dirty="0">
                <a:latin typeface="KaiTi" panose="02010609060101010101" pitchFamily="49" charset="-122"/>
                <a:ea typeface="KaiTi" panose="02010609060101010101" pitchFamily="49" charset="-122"/>
              </a:rPr>
              <a:t>ーシャルを見て知った。</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10299" y="5539316"/>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6286500" y="5117982"/>
            <a:ext cx="54229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SimSun" pitchFamily="2" charset="-122"/>
              </a:rPr>
              <a:t>1</a:t>
            </a:r>
            <a:r>
              <a:rPr lang="ja-JP" altLang="en-US" sz="1400" dirty="0">
                <a:latin typeface="ＭＳ 明朝" pitchFamily="17" charset="-128"/>
                <a:ea typeface="ＭＳ 明朝" pitchFamily="17" charset="-128"/>
                <a:cs typeface="SimSun" pitchFamily="2" charset="-122"/>
              </a:rPr>
              <a:t> </a:t>
            </a:r>
            <a:r>
              <a:rPr lang="ja-JP" altLang="en-US" sz="1400" dirty="0" smtClean="0">
                <a:latin typeface="ＭＳ 明朝" pitchFamily="17" charset="-128"/>
                <a:ea typeface="ＭＳ 明朝" pitchFamily="17" charset="-128"/>
                <a:cs typeface="SimSun" pitchFamily="2" charset="-122"/>
              </a:rPr>
              <a:t>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気</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き</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がする</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：感到那样，觉得那样。</a:t>
            </a:r>
            <a:endPar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marL="342900" indent="-342900">
              <a:buAutoNum type="arabicPlain" startAt="2"/>
            </a:pPr>
            <a:r>
              <a:rPr lang="en-US" altLang="ja-JP" sz="1400" dirty="0" err="1" smtClean="0"/>
              <a:t>大見得</a:t>
            </a:r>
            <a:r>
              <a:rPr lang="en-US" altLang="ja-JP" sz="1400" dirty="0" smtClean="0"/>
              <a:t>(</a:t>
            </a:r>
            <a:r>
              <a:rPr lang="ja-JP" altLang="en-US" sz="1400" dirty="0"/>
              <a:t>おおみ</a:t>
            </a:r>
            <a:r>
              <a:rPr lang="ja-JP" altLang="en-US" sz="1400" dirty="0" smtClean="0"/>
              <a:t>え</a:t>
            </a:r>
            <a:r>
              <a:rPr lang="en-US" altLang="ja-JP" sz="1400" dirty="0"/>
              <a:t>)</a:t>
            </a:r>
            <a:r>
              <a:rPr lang="en-US" altLang="ja-JP" sz="1400" dirty="0" err="1"/>
              <a:t>を切</a:t>
            </a:r>
            <a:r>
              <a:rPr lang="ja-JP" altLang="ja-JP" sz="1400" dirty="0"/>
              <a:t>る：　</a:t>
            </a:r>
            <a:r>
              <a:rPr lang="ja-JP" altLang="ja-JP" sz="1400" dirty="0" smtClean="0"/>
              <a:t>演员大</a:t>
            </a:r>
            <a:r>
              <a:rPr lang="ja-JP" altLang="ja-JP" sz="1400" dirty="0"/>
              <a:t>亮相的定型动作。</a:t>
            </a:r>
            <a:r>
              <a:rPr lang="zh-CN" altLang="ja-JP" sz="1400" dirty="0"/>
              <a:t>这里是指</a:t>
            </a:r>
            <a:r>
              <a:rPr lang="zh-CN" altLang="ja-JP" sz="1400" dirty="0" smtClean="0"/>
              <a:t>说话人</a:t>
            </a:r>
            <a:r>
              <a:rPr lang="en-US" altLang="ja-JP" sz="1400" dirty="0" smtClean="0"/>
              <a:t> </a:t>
            </a:r>
            <a:r>
              <a:rPr lang="zh-CN" altLang="ja-JP" sz="1400" dirty="0"/>
              <a:t>因自信而夸海口的意思。</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5204315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842000" y="1258217"/>
            <a:ext cx="5664200" cy="3693319"/>
          </a:xfrm>
          <a:prstGeom prst="rect">
            <a:avLst/>
          </a:prstGeom>
          <a:ln>
            <a:solidFill>
              <a:srgbClr val="002060"/>
            </a:solidFill>
          </a:ln>
        </p:spPr>
        <p:txBody>
          <a:bodyPr wrap="square">
            <a:spAutoFit/>
          </a:bodyPr>
          <a:lstStyle/>
          <a:p>
            <a:r>
              <a:rPr lang="ja-JP" altLang="ja-JP" b="1" dirty="0"/>
              <a:t>　　安保改定をめぐって日本中が騒然とした後、岸信介内閣に代わって誕生した池田内閣は、日本国内の人心の安定をめざして、「所得倍増計画」を発表した。社会が「政治の季節」から「経済の季節」へと大きく転換するきっかけとなった計画でした。私が見たテレビコマーシャルは、</a:t>
            </a:r>
            <a:r>
              <a:rPr lang="en-US" altLang="ja-JP" b="1" dirty="0"/>
              <a:t>1960</a:t>
            </a:r>
            <a:r>
              <a:rPr lang="ja-JP" altLang="ja-JP" b="1" dirty="0"/>
              <a:t>年（昭和</a:t>
            </a:r>
            <a:r>
              <a:rPr lang="en-US" altLang="ja-JP" b="1" dirty="0"/>
              <a:t>25</a:t>
            </a:r>
            <a:r>
              <a:rPr lang="ja-JP" altLang="ja-JP" b="1" dirty="0"/>
              <a:t>年）</a:t>
            </a:r>
            <a:r>
              <a:rPr lang="en-US" altLang="ja-JP" b="1" dirty="0"/>
              <a:t>11</a:t>
            </a:r>
            <a:r>
              <a:rPr lang="ja-JP" altLang="ja-JP" b="1" dirty="0"/>
              <a:t>月の衆議院選挙中の池田の選挙スローガンだったのです。</a:t>
            </a:r>
          </a:p>
          <a:p>
            <a:r>
              <a:rPr lang="ja-JP" altLang="ja-JP" b="1" dirty="0"/>
              <a:t>　池田勇人は、日本経済がまだまだ発展すると考え、総理大臣に就任する前から「月給二倍論」をぶっていました。池田を取材する記者たちに向かって、「</a:t>
            </a:r>
            <a:r>
              <a:rPr lang="ja-JP" altLang="ja-JP" b="1" u="sng" dirty="0"/>
              <a:t>君たちの給料はそのうち二倍になるよ</a:t>
            </a:r>
            <a:r>
              <a:rPr lang="ja-JP" altLang="ja-JP" b="1" dirty="0"/>
              <a:t>」としばしば語っていました。聞く記者の側は、「池田さんの大風呂敷がまた始まった」と受け止められていました</a:t>
            </a:r>
            <a:r>
              <a:rPr lang="ja-JP" altLang="ja-JP" b="1" dirty="0" smtClean="0"/>
              <a:t>。</a:t>
            </a:r>
            <a:endParaRPr lang="ja-JP" altLang="ja-JP" b="1" dirty="0"/>
          </a:p>
        </p:txBody>
      </p:sp>
      <p:sp>
        <p:nvSpPr>
          <p:cNvPr id="5" name="Rectangle 1"/>
          <p:cNvSpPr>
            <a:spLocks noChangeArrowheads="1"/>
          </p:cNvSpPr>
          <p:nvPr/>
        </p:nvSpPr>
        <p:spPr bwMode="auto">
          <a:xfrm>
            <a:off x="5842000" y="4997390"/>
            <a:ext cx="5664200" cy="1600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ja-JP" sz="1400" i="0" u="none" strike="noStrike" cap="none" normalizeH="0" baseline="0" dirty="0" smtClean="0">
                <a:ln>
                  <a:noFill/>
                </a:ln>
                <a:solidFill>
                  <a:schemeClr val="tx1"/>
                </a:solidFill>
                <a:effectLst/>
                <a:latin typeface="+mn-ea"/>
                <a:cs typeface="Times New Roman" pitchFamily="18" charset="0"/>
              </a:rPr>
              <a:t>1</a:t>
            </a:r>
            <a:r>
              <a:rPr kumimoji="1" lang="ja-JP" altLang="en-US" sz="1400" i="0" u="none" strike="noStrike" cap="none" normalizeH="0" baseline="0" dirty="0" smtClean="0">
                <a:ln>
                  <a:noFill/>
                </a:ln>
                <a:solidFill>
                  <a:schemeClr val="tx1"/>
                </a:solidFill>
                <a:effectLst/>
                <a:latin typeface="+mn-ea"/>
                <a:cs typeface="Times New Roman" pitchFamily="18" charset="0"/>
              </a:rPr>
              <a:t>　</a:t>
            </a:r>
            <a:r>
              <a:rPr kumimoji="1" lang="zh-CN" altLang="en-US" sz="1400" i="0" u="none" strike="noStrike" cap="none" normalizeH="0" baseline="0" dirty="0" smtClean="0">
                <a:ln>
                  <a:noFill/>
                </a:ln>
                <a:solidFill>
                  <a:schemeClr val="tx1"/>
                </a:solidFill>
                <a:effectLst/>
                <a:latin typeface="+mn-ea"/>
                <a:cs typeface="Times New Roman" pitchFamily="18" charset="0"/>
              </a:rPr>
              <a:t>安保改定</a:t>
            </a:r>
            <a:r>
              <a:rPr kumimoji="1" lang="en-US" altLang="ja-JP" sz="1400" i="0" u="none" strike="noStrike" cap="none" normalizeH="0" baseline="0" dirty="0" smtClean="0">
                <a:ln>
                  <a:noFill/>
                </a:ln>
                <a:solidFill>
                  <a:schemeClr val="tx1"/>
                </a:solidFill>
                <a:effectLst/>
                <a:latin typeface="+mn-ea"/>
                <a:cs typeface="Times New Roman" pitchFamily="18" charset="0"/>
              </a:rPr>
              <a:t>(</a:t>
            </a:r>
            <a:r>
              <a:rPr lang="ja-JP" altLang="en-US" sz="1400" dirty="0">
                <a:latin typeface="+mn-ea"/>
                <a:cs typeface="Times New Roman" pitchFamily="18" charset="0"/>
              </a:rPr>
              <a:t>あんぽかい</a:t>
            </a:r>
            <a:r>
              <a:rPr kumimoji="1" lang="ja-JP" altLang="en-US" sz="1400" i="0" u="none" strike="noStrike" cap="none" normalizeH="0" baseline="0" dirty="0" smtClean="0">
                <a:ln>
                  <a:noFill/>
                </a:ln>
                <a:solidFill>
                  <a:schemeClr val="tx1"/>
                </a:solidFill>
                <a:effectLst/>
                <a:latin typeface="+mn-ea"/>
                <a:cs typeface="Times New Roman" pitchFamily="18" charset="0"/>
              </a:rPr>
              <a:t>てい</a:t>
            </a:r>
            <a:r>
              <a:rPr kumimoji="1" lang="en-US" altLang="ja-JP" sz="1400" i="0" u="none" strike="noStrike" cap="none" normalizeH="0" baseline="0" dirty="0" smtClean="0">
                <a:ln>
                  <a:noFill/>
                </a:ln>
                <a:solidFill>
                  <a:schemeClr val="tx1"/>
                </a:solidFill>
                <a:effectLst/>
                <a:latin typeface="+mn-ea"/>
                <a:cs typeface="Times New Roman" pitchFamily="18" charset="0"/>
              </a:rPr>
              <a:t>)</a:t>
            </a:r>
            <a:r>
              <a:rPr kumimoji="1" lang="zh-CN" altLang="en-US" sz="1400" i="0" u="none" strike="noStrike" cap="none" normalizeH="0" baseline="0" dirty="0" smtClean="0">
                <a:ln>
                  <a:noFill/>
                </a:ln>
                <a:solidFill>
                  <a:schemeClr val="tx1"/>
                </a:solidFill>
                <a:effectLst/>
                <a:latin typeface="+mn-ea"/>
                <a:cs typeface="Times New Roman" pitchFamily="18" charset="0"/>
              </a:rPr>
              <a:t>：日本自</a:t>
            </a:r>
            <a:r>
              <a:rPr kumimoji="1" lang="en-US" altLang="zh-CN" sz="1400" i="0" u="none" strike="noStrike" cap="none" normalizeH="0" baseline="0" dirty="0" smtClean="0">
                <a:ln>
                  <a:noFill/>
                </a:ln>
                <a:solidFill>
                  <a:schemeClr val="tx1"/>
                </a:solidFill>
                <a:effectLst/>
                <a:latin typeface="+mn-ea"/>
                <a:cs typeface="Times New Roman" pitchFamily="18" charset="0"/>
              </a:rPr>
              <a:t>1959</a:t>
            </a:r>
            <a:r>
              <a:rPr kumimoji="1" lang="zh-CN" altLang="en-US" sz="1400" i="0" u="none" strike="noStrike" cap="none" normalizeH="0" baseline="0" dirty="0" smtClean="0">
                <a:ln>
                  <a:noFill/>
                </a:ln>
                <a:solidFill>
                  <a:schemeClr val="tx1"/>
                </a:solidFill>
                <a:effectLst/>
                <a:latin typeface="+mn-ea"/>
                <a:cs typeface="Times New Roman" pitchFamily="18" charset="0"/>
              </a:rPr>
              <a:t>年至</a:t>
            </a:r>
            <a:r>
              <a:rPr kumimoji="1" lang="en-US" altLang="zh-CN" sz="1400" i="0" u="none" strike="noStrike" cap="none" normalizeH="0" baseline="0" dirty="0" smtClean="0">
                <a:ln>
                  <a:noFill/>
                </a:ln>
                <a:solidFill>
                  <a:schemeClr val="tx1"/>
                </a:solidFill>
                <a:effectLst/>
                <a:latin typeface="+mn-ea"/>
                <a:cs typeface="Times New Roman" pitchFamily="18" charset="0"/>
              </a:rPr>
              <a:t>1960</a:t>
            </a:r>
            <a:r>
              <a:rPr kumimoji="1" lang="zh-CN" altLang="en-US" sz="1400" i="0" u="none" strike="noStrike" cap="none" normalizeH="0" baseline="0" dirty="0" smtClean="0">
                <a:ln>
                  <a:noFill/>
                </a:ln>
                <a:solidFill>
                  <a:schemeClr val="tx1"/>
                </a:solidFill>
                <a:effectLst/>
                <a:latin typeface="+mn-ea"/>
                <a:cs typeface="Times New Roman" pitchFamily="18" charset="0"/>
              </a:rPr>
              <a:t>年爆发了以大学</a:t>
            </a:r>
            <a:r>
              <a:rPr lang="zh-CN" altLang="en-US" sz="1400" dirty="0">
                <a:latin typeface="+mn-ea"/>
                <a:cs typeface="Times New Roman" pitchFamily="18" charset="0"/>
              </a:rPr>
              <a:t>生</a:t>
            </a:r>
            <a:endParaRPr lang="en-US" altLang="zh-CN" sz="1400" dirty="0">
              <a:latin typeface="+mn-ea"/>
              <a:cs typeface="Times New Roman" pitchFamily="18" charset="0"/>
            </a:endParaRPr>
          </a:p>
          <a:p>
            <a:pPr lvl="0" fontAlgn="base">
              <a:spcBef>
                <a:spcPct val="0"/>
              </a:spcBef>
              <a:spcAft>
                <a:spcPct val="0"/>
              </a:spcAft>
            </a:pPr>
            <a:r>
              <a:rPr kumimoji="1" lang="zh-CN" altLang="en-US" sz="1400" i="0" u="none" strike="noStrike" cap="none" normalizeH="0" baseline="0" dirty="0" smtClean="0">
                <a:ln>
                  <a:noFill/>
                </a:ln>
                <a:solidFill>
                  <a:schemeClr val="tx1"/>
                </a:solidFill>
                <a:effectLst/>
                <a:latin typeface="+mn-ea"/>
                <a:cs typeface="SimSun" pitchFamily="2" charset="-122"/>
              </a:rPr>
              <a:t>   为</a:t>
            </a:r>
            <a:r>
              <a:rPr kumimoji="1" lang="zh-CN" altLang="en-US" sz="1400" i="0" u="none" strike="noStrike" cap="none" normalizeH="0" baseline="0" dirty="0" smtClean="0">
                <a:ln>
                  <a:noFill/>
                </a:ln>
                <a:solidFill>
                  <a:schemeClr val="tx1"/>
                </a:solidFill>
                <a:effectLst/>
                <a:latin typeface="+mn-ea"/>
                <a:cs typeface="Times New Roman" pitchFamily="18" charset="0"/>
              </a:rPr>
              <a:t>主的反</a:t>
            </a:r>
            <a:r>
              <a:rPr kumimoji="1" lang="zh-CN" altLang="en-US" sz="1400" i="0" u="none" strike="noStrike" cap="none" normalizeH="0" baseline="0" dirty="0" smtClean="0">
                <a:ln>
                  <a:noFill/>
                </a:ln>
                <a:solidFill>
                  <a:schemeClr val="tx1"/>
                </a:solidFill>
                <a:effectLst/>
                <a:latin typeface="+mn-ea"/>
                <a:cs typeface="SimSun" pitchFamily="2" charset="-122"/>
              </a:rPr>
              <a:t>对</a:t>
            </a:r>
            <a:r>
              <a:rPr kumimoji="1" lang="zh-CN" altLang="en-US" sz="1400" i="0" u="none" strike="noStrike" cap="none" normalizeH="0" baseline="0" dirty="0" smtClean="0">
                <a:ln>
                  <a:noFill/>
                </a:ln>
                <a:solidFill>
                  <a:schemeClr val="tx1"/>
                </a:solidFill>
                <a:effectLst/>
                <a:latin typeface="+mn-ea"/>
                <a:cs typeface="Times New Roman" pitchFamily="18" charset="0"/>
              </a:rPr>
              <a:t>修改</a:t>
            </a:r>
            <a:r>
              <a:rPr kumimoji="1" lang="en-US" altLang="zh-CN" sz="1400" i="0" u="none" strike="noStrike" cap="none" normalizeH="0" baseline="0" dirty="0" smtClean="0">
                <a:ln>
                  <a:noFill/>
                </a:ln>
                <a:solidFill>
                  <a:schemeClr val="tx1"/>
                </a:solidFill>
                <a:effectLst/>
                <a:latin typeface="+mn-ea"/>
                <a:cs typeface="Times New Roman" pitchFamily="18" charset="0"/>
              </a:rPr>
              <a:t>《</a:t>
            </a:r>
            <a:r>
              <a:rPr kumimoji="1" lang="zh-CN" altLang="en-US" sz="1400" i="0" u="none" strike="noStrike" cap="none" normalizeH="0" baseline="0" dirty="0" smtClean="0">
                <a:ln>
                  <a:noFill/>
                </a:ln>
                <a:solidFill>
                  <a:schemeClr val="tx1"/>
                </a:solidFill>
                <a:effectLst/>
                <a:latin typeface="+mn-ea"/>
                <a:cs typeface="Times New Roman" pitchFamily="18" charset="0"/>
              </a:rPr>
              <a:t>日美安全保障条</a:t>
            </a:r>
            <a:r>
              <a:rPr kumimoji="1" lang="zh-CN" altLang="en-US" sz="1400" i="0" u="none" strike="noStrike" cap="none" normalizeH="0" baseline="0" dirty="0" smtClean="0">
                <a:ln>
                  <a:noFill/>
                </a:ln>
                <a:solidFill>
                  <a:schemeClr val="tx1"/>
                </a:solidFill>
                <a:effectLst/>
                <a:latin typeface="+mn-ea"/>
                <a:cs typeface="SimSun" pitchFamily="2" charset="-122"/>
              </a:rPr>
              <a:t>约</a:t>
            </a:r>
            <a:r>
              <a:rPr kumimoji="1" lang="en-US" altLang="zh-CN" sz="1400" i="0" u="none" strike="noStrike" cap="none" normalizeH="0" baseline="0" dirty="0" smtClean="0">
                <a:ln>
                  <a:noFill/>
                </a:ln>
                <a:solidFill>
                  <a:schemeClr val="tx1"/>
                </a:solidFill>
                <a:effectLst/>
                <a:latin typeface="+mn-ea"/>
                <a:cs typeface="Times New Roman" pitchFamily="18" charset="0"/>
              </a:rPr>
              <a:t>》</a:t>
            </a:r>
            <a:r>
              <a:rPr kumimoji="1" lang="zh-CN" altLang="en-US" sz="1400" i="0" u="none" strike="noStrike" cap="none" normalizeH="0" baseline="0" dirty="0" smtClean="0">
                <a:ln>
                  <a:noFill/>
                </a:ln>
                <a:solidFill>
                  <a:schemeClr val="tx1"/>
                </a:solidFill>
                <a:effectLst/>
                <a:latin typeface="+mn-ea"/>
                <a:cs typeface="Times New Roman" pitchFamily="18" charset="0"/>
              </a:rPr>
              <a:t>的国民运</a:t>
            </a:r>
            <a:r>
              <a:rPr kumimoji="1" lang="zh-CN" altLang="en-US" sz="1400" i="0" u="none" strike="noStrike" cap="none" normalizeH="0" baseline="0" dirty="0" smtClean="0">
                <a:ln>
                  <a:noFill/>
                </a:ln>
                <a:solidFill>
                  <a:schemeClr val="tx1"/>
                </a:solidFill>
                <a:effectLst/>
                <a:latin typeface="+mn-ea"/>
                <a:cs typeface="SimSun" pitchFamily="2" charset="-122"/>
              </a:rPr>
              <a:t>动</a:t>
            </a:r>
            <a:r>
              <a:rPr kumimoji="1" lang="zh-CN" altLang="en-US" sz="1400" i="0" u="none" strike="noStrike" cap="none" normalizeH="0" baseline="0" dirty="0" smtClean="0">
                <a:ln>
                  <a:noFill/>
                </a:ln>
                <a:solidFill>
                  <a:schemeClr val="tx1"/>
                </a:solidFill>
                <a:effectLst/>
                <a:latin typeface="+mn-ea"/>
                <a:cs typeface="Times New Roman" pitchFamily="18" charset="0"/>
              </a:rPr>
              <a:t>。</a:t>
            </a:r>
            <a:r>
              <a:rPr kumimoji="1" lang="zh-CN" altLang="en-US" sz="1400" i="0" u="none" strike="noStrike" cap="none" normalizeH="0" baseline="0" dirty="0" smtClean="0">
                <a:ln>
                  <a:noFill/>
                </a:ln>
                <a:solidFill>
                  <a:schemeClr val="tx1"/>
                </a:solidFill>
                <a:effectLst/>
                <a:latin typeface="+mn-ea"/>
                <a:cs typeface="SimSun" pitchFamily="2" charset="-122"/>
              </a:rPr>
              <a:t>结</a:t>
            </a:r>
            <a:r>
              <a:rPr kumimoji="1" lang="zh-CN" altLang="en-US" sz="1400" i="0" u="none" strike="noStrike" cap="none" normalizeH="0" baseline="0" dirty="0" smtClean="0">
                <a:ln>
                  <a:noFill/>
                </a:ln>
                <a:solidFill>
                  <a:schemeClr val="tx1"/>
                </a:solidFill>
                <a:effectLst/>
                <a:latin typeface="+mn-ea"/>
                <a:cs typeface="Times New Roman" pitchFamily="18" charset="0"/>
              </a:rPr>
              <a:t>果</a:t>
            </a:r>
            <a:r>
              <a:rPr kumimoji="1" lang="zh-CN" altLang="en-US" sz="1400" i="0" u="none" strike="noStrike" cap="none" normalizeH="0" baseline="0" dirty="0" smtClean="0">
                <a:ln>
                  <a:noFill/>
                </a:ln>
                <a:solidFill>
                  <a:schemeClr val="tx1"/>
                </a:solidFill>
                <a:effectLst/>
                <a:latin typeface="+mn-ea"/>
                <a:cs typeface="SimSun" pitchFamily="2" charset="-122"/>
              </a:rPr>
              <a:t>导</a:t>
            </a:r>
            <a:r>
              <a:rPr kumimoji="1" lang="zh-CN" altLang="en-US" sz="1400" i="0" u="none" strike="noStrike" cap="none" normalizeH="0" baseline="0" dirty="0" smtClean="0">
                <a:ln>
                  <a:noFill/>
                </a:ln>
                <a:solidFill>
                  <a:schemeClr val="tx1"/>
                </a:solidFill>
                <a:effectLst/>
                <a:latin typeface="+mn-ea"/>
                <a:cs typeface="Times New Roman" pitchFamily="18" charset="0"/>
              </a:rPr>
              <a:t>致岸</a:t>
            </a:r>
            <a:endParaRPr kumimoji="1" lang="en-US" altLang="zh-CN" sz="1400" i="0" u="none" strike="noStrike" cap="none" normalizeH="0" baseline="0" dirty="0" smtClean="0">
              <a:ln>
                <a:noFill/>
              </a:ln>
              <a:solidFill>
                <a:schemeClr val="tx1"/>
              </a:solidFill>
              <a:effectLst/>
              <a:latin typeface="+mn-ea"/>
              <a:cs typeface="Times New Roman" pitchFamily="18" charset="0"/>
            </a:endParaRPr>
          </a:p>
          <a:p>
            <a:pPr lvl="0" fontAlgn="base">
              <a:spcBef>
                <a:spcPct val="0"/>
              </a:spcBef>
              <a:spcAft>
                <a:spcPct val="0"/>
              </a:spcAft>
            </a:pPr>
            <a:r>
              <a:rPr lang="en-US" altLang="zh-CN" sz="1400" dirty="0">
                <a:latin typeface="+mn-ea"/>
                <a:cs typeface="Times New Roman" pitchFamily="18" charset="0"/>
              </a:rPr>
              <a:t> </a:t>
            </a:r>
            <a:r>
              <a:rPr lang="en-US" altLang="zh-CN" sz="1400" dirty="0" smtClean="0">
                <a:latin typeface="+mn-ea"/>
                <a:cs typeface="Times New Roman" pitchFamily="18" charset="0"/>
              </a:rPr>
              <a:t>  </a:t>
            </a:r>
            <a:r>
              <a:rPr kumimoji="1" lang="zh-CN" altLang="en-US" sz="1400" i="0" u="none" strike="noStrike" cap="none" normalizeH="0" baseline="0" dirty="0" smtClean="0">
                <a:ln>
                  <a:noFill/>
                </a:ln>
                <a:solidFill>
                  <a:schemeClr val="tx1"/>
                </a:solidFill>
                <a:effectLst/>
                <a:latin typeface="+mn-ea"/>
                <a:cs typeface="Times New Roman" pitchFamily="18" charset="0"/>
              </a:rPr>
              <a:t>信介内</a:t>
            </a:r>
            <a:r>
              <a:rPr kumimoji="1" lang="zh-CN" altLang="en-US" sz="1400" i="0" u="none" strike="noStrike" cap="none" normalizeH="0" baseline="0" dirty="0" smtClean="0">
                <a:ln>
                  <a:noFill/>
                </a:ln>
                <a:solidFill>
                  <a:schemeClr val="tx1"/>
                </a:solidFill>
                <a:effectLst/>
                <a:latin typeface="+mn-ea"/>
                <a:cs typeface="SimSun" pitchFamily="2" charset="-122"/>
              </a:rPr>
              <a:t>阁</a:t>
            </a:r>
            <a:r>
              <a:rPr kumimoji="1" lang="zh-CN" altLang="en-US" sz="1400" i="0" u="none" strike="noStrike" cap="none" normalizeH="0" baseline="0" dirty="0" smtClean="0">
                <a:ln>
                  <a:noFill/>
                </a:ln>
                <a:solidFill>
                  <a:schemeClr val="tx1"/>
                </a:solidFill>
                <a:effectLst/>
                <a:latin typeface="+mn-ea"/>
                <a:cs typeface="Times New Roman" pitchFamily="18" charset="0"/>
              </a:rPr>
              <a:t>的</a:t>
            </a:r>
            <a:r>
              <a:rPr kumimoji="1" lang="zh-CN" altLang="en-US" sz="1400" i="0" u="none" strike="noStrike" cap="none" normalizeH="0" baseline="0" dirty="0" smtClean="0">
                <a:ln>
                  <a:noFill/>
                </a:ln>
                <a:solidFill>
                  <a:schemeClr val="tx1"/>
                </a:solidFill>
                <a:effectLst/>
                <a:latin typeface="+mn-ea"/>
                <a:cs typeface="SimSun" pitchFamily="2" charset="-122"/>
              </a:rPr>
              <a:t>垮</a:t>
            </a:r>
            <a:r>
              <a:rPr kumimoji="1" lang="zh-CN" altLang="en-US" sz="1400" i="0" u="none" strike="noStrike" cap="none" normalizeH="0" baseline="0" dirty="0" smtClean="0">
                <a:ln>
                  <a:noFill/>
                </a:ln>
                <a:solidFill>
                  <a:schemeClr val="tx1"/>
                </a:solidFill>
                <a:effectLst/>
                <a:latin typeface="+mn-ea"/>
                <a:cs typeface="Times New Roman" pitchFamily="18" charset="0"/>
              </a:rPr>
              <a:t>台</a:t>
            </a:r>
            <a:r>
              <a:rPr lang="zh-CN" altLang="en-US" sz="1400" dirty="0" smtClean="0">
                <a:latin typeface="+mn-ea"/>
                <a:cs typeface="Times New Roman" pitchFamily="18" charset="0"/>
              </a:rPr>
              <a:t>。</a:t>
            </a:r>
            <a:endParaRPr lang="en-US" altLang="zh-CN" sz="1400" dirty="0" smtClean="0">
              <a:latin typeface="+mn-ea"/>
              <a:cs typeface="Times New Roman" pitchFamily="18" charset="0"/>
            </a:endParaRPr>
          </a:p>
          <a:p>
            <a:pPr lvl="0" fontAlgn="base">
              <a:spcBef>
                <a:spcPct val="0"/>
              </a:spcBef>
              <a:spcAft>
                <a:spcPct val="0"/>
              </a:spcAft>
            </a:pPr>
            <a:r>
              <a:rPr lang="en-US" altLang="zh-CN" sz="1400" dirty="0" smtClean="0">
                <a:latin typeface="+mn-ea"/>
              </a:rPr>
              <a:t>2  </a:t>
            </a:r>
            <a:r>
              <a:rPr lang="zh-CN" altLang="ja-JP" sz="1400" dirty="0" smtClean="0">
                <a:latin typeface="+mn-ea"/>
              </a:rPr>
              <a:t>所得倍増計画</a:t>
            </a:r>
            <a:r>
              <a:rPr lang="en-US" altLang="ja-JP" sz="1400" dirty="0" smtClean="0">
                <a:latin typeface="+mn-ea"/>
              </a:rPr>
              <a:t>(</a:t>
            </a:r>
            <a:r>
              <a:rPr lang="ja-JP" altLang="en-US" sz="1400" dirty="0">
                <a:latin typeface="+mn-ea"/>
              </a:rPr>
              <a:t>しょとくばいぞうけい</a:t>
            </a:r>
            <a:r>
              <a:rPr lang="ja-JP" altLang="en-US" sz="1400" dirty="0" smtClean="0">
                <a:latin typeface="+mn-ea"/>
              </a:rPr>
              <a:t>かく</a:t>
            </a:r>
            <a:r>
              <a:rPr lang="en-US" altLang="ja-JP" sz="1400" dirty="0">
                <a:latin typeface="+mn-ea"/>
              </a:rPr>
              <a:t>)</a:t>
            </a:r>
            <a:r>
              <a:rPr lang="zh-CN" altLang="ja-JP" sz="1400" dirty="0" smtClean="0">
                <a:latin typeface="+mn-ea"/>
              </a:rPr>
              <a:t>：</a:t>
            </a:r>
            <a:r>
              <a:rPr lang="en-US" altLang="ja-JP" sz="1400" dirty="0" smtClean="0">
                <a:latin typeface="+mn-ea"/>
              </a:rPr>
              <a:t>1960</a:t>
            </a:r>
            <a:r>
              <a:rPr lang="zh-CN" altLang="ja-JP" sz="1400" dirty="0">
                <a:latin typeface="+mn-ea"/>
              </a:rPr>
              <a:t>年池田勇人内阁</a:t>
            </a:r>
            <a:r>
              <a:rPr lang="zh-CN" altLang="ja-JP" sz="1400" dirty="0" smtClean="0">
                <a:latin typeface="+mn-ea"/>
              </a:rPr>
              <a:t>成立</a:t>
            </a:r>
            <a:endParaRPr lang="en-US" altLang="zh-CN" sz="1400" dirty="0" smtClean="0">
              <a:latin typeface="+mn-ea"/>
            </a:endParaRPr>
          </a:p>
          <a:p>
            <a:pPr lvl="0" fontAlgn="base">
              <a:spcBef>
                <a:spcPct val="0"/>
              </a:spcBef>
              <a:spcAft>
                <a:spcPct val="0"/>
              </a:spcAft>
            </a:pPr>
            <a:r>
              <a:rPr lang="en-US" altLang="zh-CN" sz="1400" dirty="0" smtClean="0">
                <a:latin typeface="+mn-ea"/>
              </a:rPr>
              <a:t>   </a:t>
            </a:r>
            <a:r>
              <a:rPr lang="zh-CN" altLang="ja-JP" sz="1400" dirty="0" smtClean="0">
                <a:latin typeface="+mn-ea"/>
              </a:rPr>
              <a:t>后提出</a:t>
            </a:r>
            <a:r>
              <a:rPr lang="zh-CN" altLang="ja-JP" sz="1400" dirty="0">
                <a:latin typeface="+mn-ea"/>
              </a:rPr>
              <a:t>的国民收入十年倍增的计划</a:t>
            </a:r>
            <a:r>
              <a:rPr lang="zh-CN" altLang="ja-JP" sz="1400" dirty="0" smtClean="0">
                <a:latin typeface="+mn-ea"/>
              </a:rPr>
              <a:t>。</a:t>
            </a:r>
            <a:endParaRPr lang="en-US" altLang="zh-CN" sz="1400" dirty="0" smtClean="0">
              <a:latin typeface="+mn-ea"/>
            </a:endParaRPr>
          </a:p>
          <a:p>
            <a:pPr lvl="0" fontAlgn="base">
              <a:spcBef>
                <a:spcPct val="0"/>
              </a:spcBef>
              <a:spcAft>
                <a:spcPct val="0"/>
              </a:spcAft>
            </a:pPr>
            <a:r>
              <a:rPr lang="en-US" altLang="ja-JP" sz="1400" dirty="0" smtClean="0">
                <a:latin typeface="+mn-ea"/>
              </a:rPr>
              <a:t>3    </a:t>
            </a:r>
            <a:r>
              <a:rPr lang="ja-JP" altLang="ja-JP" sz="1400" dirty="0" smtClean="0">
                <a:latin typeface="+mn-ea"/>
              </a:rPr>
              <a:t>大</a:t>
            </a:r>
            <a:r>
              <a:rPr lang="ja-JP" altLang="ja-JP" sz="1400" dirty="0">
                <a:latin typeface="+mn-ea"/>
              </a:rPr>
              <a:t>風呂敷：大風呂敷を広げる</a:t>
            </a:r>
            <a:r>
              <a:rPr lang="ja-JP" altLang="ja-JP" sz="1400" dirty="0" smtClean="0">
                <a:latin typeface="+mn-ea"/>
              </a:rPr>
              <a:t>。</a:t>
            </a:r>
            <a:r>
              <a:rPr lang="zh-CN" altLang="ja-JP" sz="1400" dirty="0" smtClean="0">
                <a:latin typeface="+mn-ea"/>
              </a:rPr>
              <a:t>什么</a:t>
            </a:r>
            <a:r>
              <a:rPr lang="zh-CN" altLang="ja-JP" sz="1400" dirty="0">
                <a:latin typeface="+mn-ea"/>
              </a:rPr>
              <a:t>东西都可以包裹得非常体面。</a:t>
            </a:r>
            <a:r>
              <a:rPr lang="zh-CN" altLang="ja-JP" sz="1400" dirty="0" smtClean="0">
                <a:latin typeface="+mn-ea"/>
              </a:rPr>
              <a:t>意</a:t>
            </a:r>
            <a:endParaRPr lang="en-US" altLang="zh-CN" sz="1400" dirty="0" smtClean="0">
              <a:latin typeface="+mn-ea"/>
            </a:endParaRPr>
          </a:p>
          <a:p>
            <a:pPr lvl="0" fontAlgn="base">
              <a:spcBef>
                <a:spcPct val="0"/>
              </a:spcBef>
              <a:spcAft>
                <a:spcPct val="0"/>
              </a:spcAft>
            </a:pPr>
            <a:r>
              <a:rPr lang="en-US" altLang="zh-CN" sz="1400" dirty="0" smtClean="0">
                <a:latin typeface="+mn-ea"/>
              </a:rPr>
              <a:t>   </a:t>
            </a:r>
            <a:r>
              <a:rPr lang="zh-CN" altLang="ja-JP" sz="1400" dirty="0" smtClean="0">
                <a:latin typeface="+mn-ea"/>
              </a:rPr>
              <a:t>为</a:t>
            </a:r>
            <a:r>
              <a:rPr lang="zh-CN" altLang="ja-JP" sz="1400" dirty="0">
                <a:latin typeface="+mn-ea"/>
              </a:rPr>
              <a:t>夸夸其谈，说大话。</a:t>
            </a:r>
            <a:endParaRPr kumimoji="1" lang="ja-JP" altLang="en-US" sz="1400" i="0" u="none" strike="noStrike" cap="none" normalizeH="0" baseline="0" dirty="0" smtClean="0">
              <a:ln>
                <a:noFill/>
              </a:ln>
              <a:solidFill>
                <a:schemeClr val="tx1"/>
              </a:solidFill>
              <a:effectLst/>
              <a:latin typeface="+mn-ea"/>
              <a:cs typeface="ＭＳ Ｐゴシック" pitchFamily="50" charset="-128"/>
            </a:endParaRPr>
          </a:p>
        </p:txBody>
      </p:sp>
      <p:sp>
        <p:nvSpPr>
          <p:cNvPr id="6" name="矩形 5"/>
          <p:cNvSpPr/>
          <p:nvPr/>
        </p:nvSpPr>
        <p:spPr>
          <a:xfrm>
            <a:off x="636263" y="1869638"/>
            <a:ext cx="5027937" cy="3139321"/>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池田勇人は記者たちに、どうして、「君たちの給与はそのうち二倍になるよ」と言ったのですか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記</a:t>
            </a:r>
            <a:r>
              <a:rPr lang="ja-JP" altLang="ja-JP" b="1" dirty="0">
                <a:latin typeface="KaiTi" panose="02010609060101010101" pitchFamily="49" charset="-122"/>
                <a:ea typeface="KaiTi" panose="02010609060101010101" pitchFamily="49" charset="-122"/>
              </a:rPr>
              <a:t>者たちに伝えることで、記事</a:t>
            </a:r>
            <a:r>
              <a:rPr lang="ja-JP" altLang="ja-JP" b="1" dirty="0" smtClean="0">
                <a:latin typeface="KaiTi" panose="02010609060101010101" pitchFamily="49" charset="-122"/>
                <a:ea typeface="KaiTi" panose="02010609060101010101" pitchFamily="49" charset="-122"/>
              </a:rPr>
              <a:t>にしてもら</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おうと</a:t>
            </a:r>
            <a:r>
              <a:rPr lang="ja-JP" altLang="ja-JP" b="1" dirty="0">
                <a:latin typeface="KaiTi" panose="02010609060101010101" pitchFamily="49" charset="-122"/>
                <a:ea typeface="KaiTi" panose="02010609060101010101" pitchFamily="49" charset="-122"/>
              </a:rPr>
              <a:t>考えていたから。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風呂敷を広げることを考えていたから。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が「もはや戦後ではない」と『経済</a:t>
            </a:r>
            <a:r>
              <a:rPr lang="ja-JP" altLang="ja-JP" b="1" dirty="0" smtClean="0">
                <a:latin typeface="KaiTi" panose="02010609060101010101" pitchFamily="49" charset="-122"/>
                <a:ea typeface="KaiTi" panose="02010609060101010101" pitchFamily="49" charset="-122"/>
              </a:rPr>
              <a:t>白</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書</a:t>
            </a:r>
            <a:r>
              <a:rPr lang="ja-JP" altLang="ja-JP" b="1" dirty="0">
                <a:latin typeface="KaiTi" panose="02010609060101010101" pitchFamily="49" charset="-122"/>
                <a:ea typeface="KaiTi" panose="02010609060101010101" pitchFamily="49" charset="-122"/>
              </a:rPr>
              <a:t>』が述べていたから。</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経済が歴史的勃興期にあり、</a:t>
            </a:r>
            <a:r>
              <a:rPr lang="ja-JP" altLang="ja-JP" b="1" dirty="0" smtClean="0">
                <a:latin typeface="KaiTi" panose="02010609060101010101" pitchFamily="49" charset="-122"/>
                <a:ea typeface="KaiTi" panose="02010609060101010101" pitchFamily="49" charset="-122"/>
              </a:rPr>
              <a:t>まだまだ</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発</a:t>
            </a:r>
            <a:r>
              <a:rPr lang="ja-JP" altLang="ja-JP" b="1" dirty="0">
                <a:latin typeface="KaiTi" panose="02010609060101010101" pitchFamily="49" charset="-122"/>
                <a:ea typeface="KaiTi" panose="02010609060101010101" pitchFamily="49" charset="-122"/>
              </a:rPr>
              <a:t>展すると考えていたから。</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1210299" y="519686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72043763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829300" y="1450578"/>
            <a:ext cx="5549900" cy="3368871"/>
          </a:xfrm>
          <a:prstGeom prst="rect">
            <a:avLst/>
          </a:prstGeom>
          <a:ln>
            <a:solidFill>
              <a:srgbClr val="002060"/>
            </a:solidFill>
          </a:ln>
        </p:spPr>
        <p:txBody>
          <a:bodyPr wrap="square">
            <a:spAutoFit/>
          </a:bodyPr>
          <a:lstStyle/>
          <a:p>
            <a:pPr>
              <a:lnSpc>
                <a:spcPct val="150000"/>
              </a:lnSpc>
            </a:pPr>
            <a:r>
              <a:rPr lang="ja-JP" altLang="ja-JP" b="1" dirty="0"/>
              <a:t>　　総理になった池田を理論的に支えたのが、元大蔵省のエコノミスト下村治です。戦後の荒廃から復興した日本経済は、次第に力をつけていました。下村は、その生命力に目をつけ、適切な経済政策をとれば、日本経済が飛躍的に発展すると考えたのです。これを下村は「日本経済は歴史的勃興期にある」と表現しました。「もはや戦後ではない」と『経済白書』が述べてから四年の時がたっていました。</a:t>
            </a:r>
          </a:p>
        </p:txBody>
      </p:sp>
      <p:sp>
        <p:nvSpPr>
          <p:cNvPr id="5" name="Rectangle 1"/>
          <p:cNvSpPr>
            <a:spLocks noChangeArrowheads="1"/>
          </p:cNvSpPr>
          <p:nvPr/>
        </p:nvSpPr>
        <p:spPr bwMode="auto">
          <a:xfrm>
            <a:off x="5829300" y="4971703"/>
            <a:ext cx="5549900" cy="13849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lvl="0"/>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lang="ja-JP" altLang="en-US" sz="1400" dirty="0" smtClean="0">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大蔵省</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おおくら</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しょう</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：设立于明治</a:t>
            </a:r>
            <a:r>
              <a:rPr kumimoji="1" lang="en-US" altLang="zh-CN"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2</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年，</a:t>
            </a:r>
            <a:r>
              <a:rPr kumimoji="1" lang="zh-CN"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主管国家预算、财务、货币、金融、证券等事物。</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2000</a:t>
            </a:r>
            <a:r>
              <a:rPr kumimoji="1" lang="ja-JP"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年改组为现在的财务省。</a:t>
            </a:r>
            <a:endParaRPr kumimoji="1" lang="ja-JP" altLang="en-US"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lang="ja-JP" altLang="en-US" sz="1400" dirty="0">
                <a:latin typeface="ＭＳ 明朝" pitchFamily="17" charset="-128"/>
                <a:ea typeface="ＭＳ 明朝" pitchFamily="17" charset="-128"/>
                <a:cs typeface="Times New Roman" pitchFamily="18" charset="0"/>
              </a:rPr>
              <a:t>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もはや戦後ではない：</a:t>
            </a:r>
            <a:r>
              <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1956</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年，日本经济企划厅在经济白皮书中的</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「日本経済の成長と近代化」</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的一节里，以</a:t>
            </a:r>
            <a:r>
              <a:rPr kumimoji="1" lang="ja-JP" altLang="en-US" sz="1400" b="0" i="0" u="none" strike="noStrike" cap="none" normalizeH="0" baseline="0" dirty="0" smtClean="0">
                <a:ln>
                  <a:noFill/>
                </a:ln>
                <a:solidFill>
                  <a:schemeClr val="tx1"/>
                </a:solidFill>
                <a:effectLst/>
                <a:latin typeface="Arial"/>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もはや戦後ではない</a:t>
            </a:r>
            <a:r>
              <a:rPr kumimoji="1" lang="ja-JP" altLang="en-US" sz="1400" b="0" i="0" u="none" strike="noStrike" cap="none" normalizeH="0" baseline="0" dirty="0" smtClean="0">
                <a:ln>
                  <a:noFill/>
                </a:ln>
                <a:solidFill>
                  <a:schemeClr val="tx1"/>
                </a:solidFill>
                <a:effectLst/>
                <a:latin typeface="Arial"/>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结尾而流行。</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这一年，日本的</a:t>
            </a:r>
            <a:r>
              <a:rPr kumimoji="1" lang="en-US" altLang="zh-CN"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GNP</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恢复到了战前水准，拉开了经济高度成长的序幕。</a:t>
            </a:r>
            <a:endParaRPr kumimoji="1" lang="zh-CN" altLang="en-US" sz="1400" b="0" i="0" u="none" strike="noStrike" cap="none" normalizeH="0" baseline="0" dirty="0" smtClean="0">
              <a:ln>
                <a:noFill/>
              </a:ln>
              <a:solidFill>
                <a:schemeClr val="tx1"/>
              </a:solidFill>
              <a:effectLst/>
            </a:endParaRPr>
          </a:p>
        </p:txBody>
      </p:sp>
      <p:sp>
        <p:nvSpPr>
          <p:cNvPr id="6" name="矩形 5"/>
          <p:cNvSpPr/>
          <p:nvPr/>
        </p:nvSpPr>
        <p:spPr>
          <a:xfrm>
            <a:off x="750563" y="1872166"/>
            <a:ext cx="4748537" cy="302390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政治家</a:t>
            </a:r>
            <a:r>
              <a:rPr lang="ja-JP" altLang="ja-JP" b="1" dirty="0">
                <a:latin typeface="KaiTi" panose="02010609060101010101" pitchFamily="49" charset="-122"/>
                <a:ea typeface="KaiTi" panose="02010609060101010101" pitchFamily="49" charset="-122"/>
              </a:rPr>
              <a:t>はウソをつかない</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私はウソを申しません」は選挙</a:t>
            </a:r>
            <a:r>
              <a:rPr lang="ja-JP" altLang="ja-JP" b="1" dirty="0" smtClean="0">
                <a:latin typeface="KaiTi" panose="02010609060101010101" pitchFamily="49" charset="-122"/>
                <a:ea typeface="KaiTi" panose="02010609060101010101" pitchFamily="49" charset="-122"/>
              </a:rPr>
              <a:t>のス</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ロ</a:t>
            </a:r>
            <a:r>
              <a:rPr lang="ja-JP" altLang="ja-JP" b="1" dirty="0">
                <a:latin typeface="KaiTi" panose="02010609060101010101" pitchFamily="49" charset="-122"/>
                <a:ea typeface="KaiTi" panose="02010609060101010101" pitchFamily="49" charset="-122"/>
              </a:rPr>
              <a:t>ーガンだった</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記</a:t>
            </a:r>
            <a:r>
              <a:rPr lang="ja-JP" altLang="ja-JP" b="1" dirty="0">
                <a:latin typeface="KaiTi" panose="02010609060101010101" pitchFamily="49" charset="-122"/>
                <a:ea typeface="KaiTi" panose="02010609060101010101" pitchFamily="49" charset="-122"/>
              </a:rPr>
              <a:t>者は「所得倍増計画」を信</a:t>
            </a:r>
            <a:r>
              <a:rPr lang="ja-JP" altLang="ja-JP" b="1" dirty="0" smtClean="0">
                <a:latin typeface="KaiTi" panose="02010609060101010101" pitchFamily="49" charset="-122"/>
                <a:ea typeface="KaiTi" panose="02010609060101010101" pitchFamily="49" charset="-122"/>
              </a:rPr>
              <a:t>じていな</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かった</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池田勇</a:t>
            </a:r>
            <a:r>
              <a:rPr lang="ja-JP" altLang="ja-JP" b="1" dirty="0">
                <a:latin typeface="KaiTi" panose="02010609060101010101" pitchFamily="49" charset="-122"/>
                <a:ea typeface="KaiTi" panose="02010609060101010101" pitchFamily="49" charset="-122"/>
              </a:rPr>
              <a:t>人の「所得倍増計画」を手助</a:t>
            </a:r>
            <a:r>
              <a:rPr lang="ja-JP" altLang="ja-JP" b="1" dirty="0" smtClean="0">
                <a:latin typeface="KaiTi" panose="02010609060101010101" pitchFamily="49" charset="-122"/>
                <a:ea typeface="KaiTi" panose="02010609060101010101" pitchFamily="49" charset="-122"/>
              </a:rPr>
              <a:t>けし</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たのは</a:t>
            </a:r>
            <a:r>
              <a:rPr lang="ja-JP" altLang="ja-JP" b="1" dirty="0">
                <a:latin typeface="KaiTi" panose="02010609060101010101" pitchFamily="49" charset="-122"/>
                <a:ea typeface="KaiTi" panose="02010609060101010101" pitchFamily="49" charset="-122"/>
              </a:rPr>
              <a:t>、下村治だった</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852163" y="5324554"/>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60096685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512562" y="979613"/>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464" y="1665177"/>
            <a:ext cx="4512785" cy="425938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5080001" y="1255714"/>
            <a:ext cx="6604000" cy="5078313"/>
          </a:xfrm>
          <a:prstGeom prst="rect">
            <a:avLst/>
          </a:prstGeom>
          <a:ln>
            <a:solidFill>
              <a:srgbClr val="0070C0"/>
            </a:solidFill>
          </a:ln>
        </p:spPr>
        <p:txBody>
          <a:bodyPr wrap="square">
            <a:spAutoFit/>
          </a:bodyPr>
          <a:lstStyle/>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国土</a:t>
            </a:r>
            <a:r>
              <a:rPr lang="ja-JP" altLang="ja-JP" b="1" dirty="0">
                <a:latin typeface="KaiTi" panose="02010609060101010101" pitchFamily="49" charset="-122"/>
                <a:ea typeface="KaiTi" panose="02010609060101010101" pitchFamily="49" charset="-122"/>
              </a:rPr>
              <a:t>交通省の発表による平成年 </a:t>
            </a:r>
            <a:r>
              <a:rPr lang="en-US" altLang="ja-JP" b="1" dirty="0">
                <a:latin typeface="KaiTi" panose="02010609060101010101" pitchFamily="49" charset="-122"/>
                <a:ea typeface="KaiTi" panose="02010609060101010101" pitchFamily="49" charset="-122"/>
              </a:rPr>
              <a:t>18 </a:t>
            </a:r>
            <a:r>
              <a:rPr lang="ja-JP" altLang="ja-JP" b="1" dirty="0">
                <a:latin typeface="KaiTi" panose="02010609060101010101" pitchFamily="49" charset="-122"/>
                <a:ea typeface="KaiTi" panose="02010609060101010101" pitchFamily="49" charset="-122"/>
              </a:rPr>
              <a:t>地価公示によると、平成 </a:t>
            </a:r>
            <a:r>
              <a:rPr lang="en-US" altLang="ja-JP" b="1" dirty="0">
                <a:latin typeface="KaiTi" panose="02010609060101010101" pitchFamily="49" charset="-122"/>
                <a:ea typeface="KaiTi" panose="02010609060101010101" pitchFamily="49" charset="-122"/>
              </a:rPr>
              <a:t>17 </a:t>
            </a:r>
            <a:r>
              <a:rPr lang="ja-JP" altLang="ja-JP" b="1" dirty="0">
                <a:latin typeface="KaiTi" panose="02010609060101010101" pitchFamily="49" charset="-122"/>
                <a:ea typeface="KaiTi" panose="02010609060101010101" pitchFamily="49" charset="-122"/>
              </a:rPr>
              <a:t>年１月以降の </a:t>
            </a:r>
            <a:r>
              <a:rPr lang="en-US" altLang="ja-JP" b="1" dirty="0">
                <a:latin typeface="KaiTi" panose="02010609060101010101" pitchFamily="49" charset="-122"/>
                <a:ea typeface="KaiTi" panose="02010609060101010101" pitchFamily="49" charset="-122"/>
              </a:rPr>
              <a:t>1 </a:t>
            </a:r>
            <a:r>
              <a:rPr lang="ja-JP" altLang="ja-JP" b="1" dirty="0">
                <a:latin typeface="KaiTi" panose="02010609060101010101" pitchFamily="49" charset="-122"/>
                <a:ea typeface="KaiTi" panose="02010609060101010101" pitchFamily="49" charset="-122"/>
              </a:rPr>
              <a:t>年間の地価は、全国平均で引き続き下落しているが、住宅地、商業地とも下落幅は縮小している</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平成</a:t>
            </a:r>
            <a:r>
              <a:rPr lang="ja-JP" altLang="ja-JP" b="1" dirty="0">
                <a:latin typeface="KaiTi" panose="02010609060101010101" pitchFamily="49" charset="-122"/>
                <a:ea typeface="KaiTi" panose="02010609060101010101" pitchFamily="49" charset="-122"/>
              </a:rPr>
              <a:t>７年から平成１８年までの住宅地における地価公示の推移を東京都心から の距離圏別で見ると下図のようになっている。平成７年頃までは都心部ほど下落率が大きく、郊外ほど下落率が小さかったが、近年ではこの傾向が逆転し、都心部が上昇に転じているにもかかわらず、郊外では依然として下落傾向にあり、しかも遠距離になるほど下落率が高いという減少が特徴的である</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これは</a:t>
            </a:r>
            <a:r>
              <a:rPr lang="ja-JP" altLang="ja-JP" b="1" dirty="0">
                <a:latin typeface="KaiTi" panose="02010609060101010101" pitchFamily="49" charset="-122"/>
                <a:ea typeface="KaiTi" panose="02010609060101010101" pitchFamily="49" charset="-122"/>
              </a:rPr>
              <a:t>近年の都心回帰への影響で都心部でのマンション居住需要が増大したこ とと、この需要を狙って </a:t>
            </a:r>
            <a:r>
              <a:rPr lang="en-US" altLang="ja-JP" b="1" dirty="0">
                <a:latin typeface="KaiTi" panose="02010609060101010101" pitchFamily="49" charset="-122"/>
                <a:ea typeface="KaiTi" panose="02010609060101010101" pitchFamily="49" charset="-122"/>
              </a:rPr>
              <a:t>REIT </a:t>
            </a:r>
            <a:r>
              <a:rPr lang="ja-JP" altLang="ja-JP" b="1" dirty="0">
                <a:latin typeface="KaiTi" panose="02010609060101010101" pitchFamily="49" charset="-122"/>
                <a:ea typeface="KaiTi" panose="02010609060101010101" pitchFamily="49" charset="-122"/>
              </a:rPr>
              <a:t>等の投資ファンドが都心部の土地を高値で購入していることに起因しているものと考えられる。したがって、地価上昇はかつてのバブル期のように全般を押し上げるようなものではなく、キャッシュフローの裏付けのある良好な立地にある実需のある地域の土地のみが上昇していっているもので、今後はますます土地の選別と二極化が進んでいくものと考えられる。</a:t>
            </a:r>
            <a:endParaRPr lang="ja-JP" altLang="en-US" b="1"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948369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９</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私はウソを申しません</a:t>
                      </a: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a:t>
            </a:r>
            <a:r>
              <a:rPr lang="ja-JP" altLang="en-US" sz="2400" b="1" smtClean="0">
                <a:solidFill>
                  <a:srgbClr val="002060"/>
                </a:solidFill>
                <a:latin typeface="BIZ UDPゴシック" panose="020B0400000000000000" pitchFamily="50" charset="-128"/>
                <a:ea typeface="BIZ UDPゴシック" panose="020B0400000000000000" pitchFamily="50" charset="-128"/>
              </a:rPr>
              <a:t>　</a:t>
            </a:r>
            <a:r>
              <a:rPr lang="ja-JP" altLang="en-US" sz="2400" b="1">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0499" y="3210957"/>
            <a:ext cx="6502401" cy="175814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4" name="矩形 3"/>
          <p:cNvSpPr/>
          <p:nvPr/>
        </p:nvSpPr>
        <p:spPr>
          <a:xfrm>
            <a:off x="5245099" y="5007203"/>
            <a:ext cx="6602413" cy="1631216"/>
          </a:xfrm>
          <a:prstGeom prst="rect">
            <a:avLst/>
          </a:prstGeom>
          <a:ln>
            <a:solidFill>
              <a:srgbClr val="0070C0"/>
            </a:solidFill>
          </a:ln>
        </p:spPr>
        <p:txBody>
          <a:bodyPr wrap="square">
            <a:spAutoFit/>
          </a:bodyPr>
          <a:lstStyle/>
          <a:p>
            <a:r>
              <a:rPr lang="zh-CN" altLang="en-US" sz="2000" b="1" dirty="0">
                <a:solidFill>
                  <a:srgbClr val="FF0000"/>
                </a:solidFill>
                <a:latin typeface="KaiTi" panose="02010609060101010101" pitchFamily="49" charset="-122"/>
                <a:ea typeface="KaiTi" panose="02010609060101010101" pitchFamily="49" charset="-122"/>
              </a:rPr>
              <a:t>经历七十载砥砺奋进，今日之中国，正站在实现“两个一百年”奋斗目标的历史交汇点上。</a:t>
            </a:r>
            <a:r>
              <a:rPr lang="en-US" altLang="zh-CN" sz="2000" b="1" dirty="0">
                <a:solidFill>
                  <a:srgbClr val="FF0000"/>
                </a:solidFill>
                <a:latin typeface="KaiTi" panose="02010609060101010101" pitchFamily="49" charset="-122"/>
                <a:ea typeface="KaiTi" panose="02010609060101010101" pitchFamily="49" charset="-122"/>
              </a:rPr>
              <a:t>2020</a:t>
            </a:r>
            <a:r>
              <a:rPr lang="zh-CN" altLang="en-US" sz="2000" b="1" dirty="0">
                <a:solidFill>
                  <a:srgbClr val="FF0000"/>
                </a:solidFill>
                <a:latin typeface="KaiTi" panose="02010609060101010101" pitchFamily="49" charset="-122"/>
                <a:ea typeface="KaiTi" panose="02010609060101010101" pitchFamily="49" charset="-122"/>
              </a:rPr>
              <a:t>年，我国将全面建成小康社会、实现第一个百年奋斗目标，开启实现第二个百年奋斗目标新征程。新中国取得的历史性成就充分证明，中国特色社会主义制度是当代中国发展进步的根本保证。</a:t>
            </a:r>
            <a:endParaRPr lang="ja-JP" altLang="en-US" sz="2000" b="1" dirty="0">
              <a:solidFill>
                <a:srgbClr val="FF0000"/>
              </a:solidFill>
              <a:latin typeface="KaiTi" panose="02010609060101010101" pitchFamily="49" charset="-122"/>
              <a:ea typeface="KaiTi" panose="02010609060101010101" pitchFamily="49" charset="-122"/>
            </a:endParaRPr>
          </a:p>
        </p:txBody>
      </p:sp>
      <p:pic>
        <p:nvPicPr>
          <p:cNvPr id="921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0563" y="1777449"/>
            <a:ext cx="4148137" cy="47085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922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45099" y="929639"/>
            <a:ext cx="6527802" cy="2185247"/>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410276512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1088</Words>
  <Application>Microsoft Office PowerPoint</Application>
  <PresentationFormat>宽屏</PresentationFormat>
  <Paragraphs>101</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4</cp:revision>
  <dcterms:created xsi:type="dcterms:W3CDTF">2021-08-24T02:22:14Z</dcterms:created>
  <dcterms:modified xsi:type="dcterms:W3CDTF">2021-08-24T06:32:47Z</dcterms:modified>
</cp:coreProperties>
</file>