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5"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436420D-6FF4-4D38-887C-E5EEBF43ADAC}"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F4BA09A-020A-4E58-B205-28C26D76684F}" type="slidenum">
              <a:rPr lang="zh-CN" altLang="en-US" smtClean="0"/>
              <a:t>‹#›</a:t>
            </a:fld>
            <a:endParaRPr lang="zh-CN" altLang="en-US"/>
          </a:p>
        </p:txBody>
      </p:sp>
    </p:spTree>
    <p:extLst>
      <p:ext uri="{BB962C8B-B14F-4D97-AF65-F5344CB8AC3E}">
        <p14:creationId xmlns:p14="http://schemas.microsoft.com/office/powerpoint/2010/main" val="40738297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560330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27988977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17762867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15192167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530475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41470724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13191888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1490976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567640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3489602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36366200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27525985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2219904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509557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40351344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17181307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16932295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36477830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0222E002-D36B-45A4-B2A0-C1B166524CBF}"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7070078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22E002-D36B-45A4-B2A0-C1B166524CBF}" type="datetimeFigureOut">
              <a:rPr lang="zh-CN" altLang="en-US" smtClean="0"/>
              <a:t>2021/8/25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C7BB92-A63F-4B6C-BC48-C8E7C1323711}" type="slidenum">
              <a:rPr lang="zh-CN" altLang="en-US" smtClean="0"/>
              <a:t>‹#›</a:t>
            </a:fld>
            <a:endParaRPr lang="zh-CN" altLang="en-US"/>
          </a:p>
        </p:txBody>
      </p:sp>
    </p:spTree>
    <p:extLst>
      <p:ext uri="{BB962C8B-B14F-4D97-AF65-F5344CB8AC3E}">
        <p14:creationId xmlns:p14="http://schemas.microsoft.com/office/powerpoint/2010/main" val="13601024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820439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８</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私語はいけない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8885489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39238"/>
        </p:xfrm>
        <a:graphic>
          <a:graphicData uri="http://schemas.openxmlformats.org/drawingml/2006/table">
            <a:tbl>
              <a:tblPr firstRow="1" firstCol="1" bandRow="1">
                <a:tableStyleId>{69CF1AB2-1976-4502-BF36-3FF5EA218861}</a:tableStyleId>
              </a:tblPr>
              <a:tblGrid>
                <a:gridCol w="4413504"/>
                <a:gridCol w="7778496"/>
              </a:tblGrid>
              <a:tr h="539238">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８</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私語はいけない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79163" y="2118620"/>
            <a:ext cx="10323837" cy="2246769"/>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最近</a:t>
            </a:r>
            <a:r>
              <a:rPr lang="ja-JP" altLang="en-US" sz="2000" b="1" dirty="0">
                <a:latin typeface="KaiTi" panose="02010609060101010101" pitchFamily="49" charset="-122"/>
                <a:ea typeface="KaiTi" panose="02010609060101010101" pitchFamily="49" charset="-122"/>
              </a:rPr>
              <a:t>，いわゆる「学級崩壊」といわれる現象が話題になっています。こうし た現象は決</a:t>
            </a:r>
            <a:r>
              <a:rPr lang="ja-JP" altLang="en-US" sz="2000" b="1" dirty="0" smtClean="0">
                <a:latin typeface="KaiTi" panose="02010609060101010101" pitchFamily="49" charset="-122"/>
                <a:ea typeface="KaiTi" panose="02010609060101010101" pitchFamily="49" charset="-122"/>
              </a:rPr>
              <a:t>して</a:t>
            </a:r>
            <a:r>
              <a:rPr lang="ja-JP" altLang="en-US" sz="2000" b="1" dirty="0">
                <a:latin typeface="KaiTi" panose="02010609060101010101" pitchFamily="49" charset="-122"/>
                <a:ea typeface="KaiTi" panose="02010609060101010101" pitchFamily="49" charset="-122"/>
              </a:rPr>
              <a:t>多くの学校で起きているわけではありませんが，文部省におい てもその実態を把握する </a:t>
            </a:r>
            <a:r>
              <a:rPr lang="ja-JP" altLang="en-US" sz="2000" b="1" dirty="0" smtClean="0">
                <a:latin typeface="KaiTi" panose="02010609060101010101" pitchFamily="49" charset="-122"/>
                <a:ea typeface="KaiTi" panose="02010609060101010101" pitchFamily="49" charset="-122"/>
              </a:rPr>
              <a:t>ため</a:t>
            </a:r>
            <a:r>
              <a:rPr lang="ja-JP" altLang="en-US" sz="2000" b="1" dirty="0">
                <a:latin typeface="KaiTi" panose="02010609060101010101" pitchFamily="49" charset="-122"/>
                <a:ea typeface="KaiTi" panose="02010609060101010101" pitchFamily="49" charset="-122"/>
              </a:rPr>
              <a:t>，平成１ １ 年２月に「学級経営研究会」（国立教育 研究所内外の研究者や学校現</a:t>
            </a:r>
            <a:r>
              <a:rPr lang="ja-JP" altLang="en-US" sz="2000" b="1" dirty="0" smtClean="0">
                <a:latin typeface="KaiTi" panose="02010609060101010101" pitchFamily="49" charset="-122"/>
                <a:ea typeface="KaiTi" panose="02010609060101010101" pitchFamily="49" charset="-122"/>
              </a:rPr>
              <a:t>場の</a:t>
            </a:r>
            <a:r>
              <a:rPr lang="ja-JP" altLang="en-US" sz="2000" b="1" dirty="0">
                <a:latin typeface="KaiTi" panose="02010609060101010101" pitchFamily="49" charset="-122"/>
                <a:ea typeface="KaiTi" panose="02010609060101010101" pitchFamily="49" charset="-122"/>
              </a:rPr>
              <a:t>関係者等で構成）にその研究委嘱をしまし た。同研究会では，全国各地で小学校</a:t>
            </a:r>
            <a:r>
              <a:rPr lang="ja-JP" altLang="en-US" sz="2000" b="1" dirty="0" smtClean="0">
                <a:latin typeface="KaiTi" panose="02010609060101010101" pitchFamily="49" charset="-122"/>
                <a:ea typeface="KaiTi" panose="02010609060101010101" pitchFamily="49" charset="-122"/>
              </a:rPr>
              <a:t>における</a:t>
            </a:r>
            <a:r>
              <a:rPr lang="ja-JP" altLang="en-US" sz="2000" b="1" dirty="0">
                <a:latin typeface="KaiTi" panose="02010609060101010101" pitchFamily="49" charset="-122"/>
                <a:ea typeface="KaiTi" panose="02010609060101010101" pitchFamily="49" charset="-122"/>
              </a:rPr>
              <a:t>学級経営に関して関係者から聞 き取り調査を行い，９月に中間まとめを発表しました</a:t>
            </a:r>
            <a:r>
              <a:rPr lang="ja-JP" altLang="en-US" sz="2000" b="1" dirty="0" smtClean="0">
                <a:latin typeface="KaiTi" panose="02010609060101010101" pitchFamily="49" charset="-122"/>
                <a:ea typeface="KaiTi" panose="02010609060101010101" pitchFamily="49" charset="-122"/>
              </a:rPr>
              <a:t>。</a:t>
            </a:r>
            <a:endParaRPr lang="en-US" altLang="ja-JP" sz="2000" b="1" dirty="0">
              <a:latin typeface="KaiTi" panose="02010609060101010101" pitchFamily="49" charset="-122"/>
              <a:ea typeface="KaiTi" panose="02010609060101010101" pitchFamily="49" charset="-122"/>
            </a:endParaRPr>
          </a:p>
        </p:txBody>
      </p:sp>
      <p:sp>
        <p:nvSpPr>
          <p:cNvPr id="14" name="矩形 13"/>
          <p:cNvSpPr/>
          <p:nvPr/>
        </p:nvSpPr>
        <p:spPr>
          <a:xfrm>
            <a:off x="979163" y="4429567"/>
            <a:ext cx="10427092" cy="1631216"/>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en-US" sz="2000" b="1" dirty="0">
                <a:latin typeface="KaiTi" panose="02010609060101010101" pitchFamily="49" charset="-122"/>
                <a:ea typeface="KaiTi" panose="02010609060101010101" pitchFamily="49" charset="-122"/>
              </a:rPr>
              <a:t>学級がうまく機能しない状況」とは，「子どもたちが教室内で勝手な 行動をして教師</a:t>
            </a:r>
            <a:r>
              <a:rPr lang="ja-JP" altLang="en-US" sz="2000" b="1" dirty="0" smtClean="0">
                <a:latin typeface="KaiTi" panose="02010609060101010101" pitchFamily="49" charset="-122"/>
                <a:ea typeface="KaiTi" panose="02010609060101010101" pitchFamily="49" charset="-122"/>
              </a:rPr>
              <a:t>の指</a:t>
            </a:r>
            <a:r>
              <a:rPr lang="ja-JP" altLang="en-US" sz="2000" b="1" dirty="0">
                <a:latin typeface="KaiTi" panose="02010609060101010101" pitchFamily="49" charset="-122"/>
                <a:ea typeface="KaiTi" panose="02010609060101010101" pitchFamily="49" charset="-122"/>
              </a:rPr>
              <a:t>導に従わず，授業が成立しないなど，集団教育という 学校の機能が成立しない学級の</a:t>
            </a:r>
            <a:r>
              <a:rPr lang="ja-JP" altLang="en-US" sz="2000" b="1" dirty="0" smtClean="0">
                <a:latin typeface="KaiTi" panose="02010609060101010101" pitchFamily="49" charset="-122"/>
                <a:ea typeface="KaiTi" panose="02010609060101010101" pitchFamily="49" charset="-122"/>
              </a:rPr>
              <a:t>状態</a:t>
            </a:r>
            <a:r>
              <a:rPr lang="ja-JP" altLang="en-US" sz="2000" b="1" dirty="0">
                <a:latin typeface="KaiTi" panose="02010609060101010101" pitchFamily="49" charset="-122"/>
                <a:ea typeface="KaiTi" panose="02010609060101010101" pitchFamily="49" charset="-122"/>
              </a:rPr>
              <a:t>が一定期間継続し，学級担任による通 常の手法では問題解決ができない状態に立ち至</a:t>
            </a:r>
            <a:r>
              <a:rPr lang="ja-JP" altLang="en-US" sz="2000" b="1" dirty="0" smtClean="0">
                <a:latin typeface="KaiTi" panose="02010609060101010101" pitchFamily="49" charset="-122"/>
                <a:ea typeface="KaiTi" panose="02010609060101010101" pitchFamily="49" charset="-122"/>
              </a:rPr>
              <a:t>っている</a:t>
            </a:r>
            <a:r>
              <a:rPr lang="ja-JP" altLang="en-US" sz="2000" b="1" dirty="0">
                <a:latin typeface="KaiTi" panose="02010609060101010101" pitchFamily="49" charset="-122"/>
                <a:ea typeface="KaiTi" panose="02010609060101010101" pitchFamily="49" charset="-122"/>
              </a:rPr>
              <a:t>場合」を指してい ます</a:t>
            </a:r>
            <a:r>
              <a:rPr lang="ja-JP" altLang="en-US" sz="2000" b="1" dirty="0" smtClean="0">
                <a:latin typeface="KaiTi" panose="02010609060101010101" pitchFamily="49" charset="-122"/>
                <a:ea typeface="KaiTi" panose="02010609060101010101" pitchFamily="49" charset="-122"/>
              </a:rPr>
              <a:t>。</a:t>
            </a:r>
            <a:endParaRPr lang="ja-JP" altLang="en-US" sz="2000" b="1" dirty="0">
              <a:latin typeface="KaiTi" panose="02010609060101010101" pitchFamily="49" charset="-122"/>
              <a:ea typeface="KaiTi" panose="02010609060101010101" pitchFamily="49" charset="-122"/>
            </a:endParaRPr>
          </a:p>
        </p:txBody>
      </p:sp>
      <p:pic>
        <p:nvPicPr>
          <p:cNvPr id="7"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21240722">
            <a:off x="5668091" y="1083978"/>
            <a:ext cx="2366598" cy="12920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Tree>
    <p:extLst>
      <p:ext uri="{BB962C8B-B14F-4D97-AF65-F5344CB8AC3E}">
        <p14:creationId xmlns:p14="http://schemas.microsoft.com/office/powerpoint/2010/main" val="24672328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８</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私語はいけない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1945878"/>
            <a:ext cx="10463537" cy="1323439"/>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みなさんは</a:t>
            </a:r>
            <a:r>
              <a:rPr lang="ja-JP" altLang="ja-JP" sz="2000" b="1" dirty="0">
                <a:latin typeface="KaiTi" panose="02010609060101010101" pitchFamily="49" charset="-122"/>
                <a:ea typeface="KaiTi" panose="02010609060101010101" pitchFamily="49" charset="-122"/>
              </a:rPr>
              <a:t>、授業中に友達と話をしますか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それは</a:t>
            </a:r>
            <a:r>
              <a:rPr lang="ja-JP" altLang="ja-JP" sz="2000" b="1" dirty="0">
                <a:latin typeface="KaiTi" panose="02010609060101010101" pitchFamily="49" charset="-122"/>
                <a:ea typeface="KaiTi" panose="02010609060101010101" pitchFamily="49" charset="-122"/>
              </a:rPr>
              <a:t>、なぜですか。どんな話をしていますか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どうして</a:t>
            </a:r>
            <a:r>
              <a:rPr lang="ja-JP" altLang="ja-JP" sz="2000" b="1" dirty="0">
                <a:latin typeface="KaiTi" panose="02010609060101010101" pitchFamily="49" charset="-122"/>
                <a:ea typeface="KaiTi" panose="02010609060101010101" pitchFamily="49" charset="-122"/>
              </a:rPr>
              <a:t>授業中に話</a:t>
            </a:r>
            <a:r>
              <a:rPr lang="ja-JP" altLang="ja-JP" sz="2000" b="1" dirty="0" smtClean="0">
                <a:latin typeface="KaiTi" panose="02010609060101010101" pitchFamily="49" charset="-122"/>
                <a:ea typeface="KaiTi" panose="02010609060101010101" pitchFamily="49" charset="-122"/>
              </a:rPr>
              <a:t>をしますか</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p:txBody>
      </p:sp>
      <p:sp>
        <p:nvSpPr>
          <p:cNvPr id="14" name="矩形 13"/>
          <p:cNvSpPr/>
          <p:nvPr/>
        </p:nvSpPr>
        <p:spPr>
          <a:xfrm>
            <a:off x="795911" y="3880142"/>
            <a:ext cx="9942837" cy="1323439"/>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en-US" altLang="ja-JP" sz="2000" b="1" dirty="0" smtClean="0">
                <a:latin typeface="KaiTi" panose="02010609060101010101" pitchFamily="49" charset="-122"/>
                <a:ea typeface="KaiTi" panose="02010609060101010101" pitchFamily="49" charset="-122"/>
              </a:rPr>
              <a:t>  </a:t>
            </a:r>
            <a:r>
              <a:rPr lang="ja-JP" altLang="ja-JP" sz="2000" b="1" dirty="0" smtClean="0">
                <a:solidFill>
                  <a:srgbClr val="0070C0"/>
                </a:solidFill>
                <a:latin typeface="KaiTi" panose="02010609060101010101" pitchFamily="49" charset="-122"/>
                <a:ea typeface="KaiTi" panose="02010609060101010101" pitchFamily="49" charset="-122"/>
              </a:rPr>
              <a:t>私</a:t>
            </a:r>
            <a:r>
              <a:rPr lang="ja-JP" altLang="ja-JP" sz="2000" b="1" dirty="0">
                <a:solidFill>
                  <a:srgbClr val="0070C0"/>
                </a:solidFill>
                <a:latin typeface="KaiTi" panose="02010609060101010101" pitchFamily="49" charset="-122"/>
                <a:ea typeface="KaiTi" panose="02010609060101010101" pitchFamily="49" charset="-122"/>
              </a:rPr>
              <a:t>語はいけないと思いますか。思いませんか。どうしてそう思うか具体的に理由</a:t>
            </a:r>
            <a:r>
              <a:rPr lang="ja-JP" altLang="ja-JP" sz="2000" b="1" dirty="0" smtClean="0">
                <a:solidFill>
                  <a:srgbClr val="0070C0"/>
                </a:solidFill>
                <a:latin typeface="KaiTi" panose="02010609060101010101" pitchFamily="49" charset="-122"/>
                <a:ea typeface="KaiTi" panose="02010609060101010101" pitchFamily="49" charset="-122"/>
              </a:rPr>
              <a:t>を</a:t>
            </a:r>
            <a:r>
              <a:rPr lang="en-US" altLang="ja-JP" sz="2000" b="1" dirty="0" smtClean="0">
                <a:solidFill>
                  <a:srgbClr val="0070C0"/>
                </a:solidFill>
                <a:latin typeface="KaiTi" panose="02010609060101010101" pitchFamily="49" charset="-122"/>
                <a:ea typeface="KaiTi" panose="02010609060101010101" pitchFamily="49" charset="-122"/>
              </a:rPr>
              <a:t> </a:t>
            </a:r>
            <a:r>
              <a:rPr lang="ja-JP" altLang="ja-JP" sz="2000" b="1" dirty="0" smtClean="0">
                <a:solidFill>
                  <a:srgbClr val="0070C0"/>
                </a:solidFill>
                <a:latin typeface="KaiTi" panose="02010609060101010101" pitchFamily="49" charset="-122"/>
                <a:ea typeface="KaiTi" panose="02010609060101010101" pitchFamily="49" charset="-122"/>
              </a:rPr>
              <a:t>説</a:t>
            </a:r>
            <a:r>
              <a:rPr lang="ja-JP" altLang="ja-JP" sz="2000" b="1" dirty="0">
                <a:solidFill>
                  <a:srgbClr val="0070C0"/>
                </a:solidFill>
                <a:latin typeface="KaiTi" panose="02010609060101010101" pitchFamily="49" charset="-122"/>
                <a:ea typeface="KaiTi" panose="02010609060101010101" pitchFamily="49" charset="-122"/>
              </a:rPr>
              <a:t>明してください。また、注意されても私語がやめられない人はどんな人ですか。そんな人が隣に座っていたら、みなさんはどう対処しますか。</a:t>
            </a:r>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1729978"/>
            <a:ext cx="4256297" cy="215016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116454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８</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私語はいけない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6" name="矩形 5"/>
          <p:cNvSpPr/>
          <p:nvPr/>
        </p:nvSpPr>
        <p:spPr>
          <a:xfrm>
            <a:off x="5765800" y="1424076"/>
            <a:ext cx="5765800" cy="3784369"/>
          </a:xfrm>
          <a:prstGeom prst="rect">
            <a:avLst/>
          </a:prstGeom>
          <a:ln>
            <a:solidFill>
              <a:schemeClr val="accent1"/>
            </a:solidFill>
          </a:ln>
        </p:spPr>
        <p:txBody>
          <a:bodyPr wrap="square">
            <a:spAutoFit/>
          </a:bodyPr>
          <a:lstStyle/>
          <a:p>
            <a:pPr>
              <a:lnSpc>
                <a:spcPct val="150000"/>
              </a:lnSpc>
            </a:pPr>
            <a:r>
              <a:rPr lang="ja-JP" altLang="en-US" b="1" dirty="0"/>
              <a:t>　</a:t>
            </a:r>
            <a:r>
              <a:rPr lang="ja-JP" altLang="en-US" b="1" dirty="0" smtClean="0"/>
              <a:t>　</a:t>
            </a:r>
            <a:r>
              <a:rPr lang="ja-JP" altLang="ja-JP" b="1" dirty="0" smtClean="0"/>
              <a:t>私</a:t>
            </a:r>
            <a:r>
              <a:rPr lang="ja-JP" altLang="ja-JP" b="1" dirty="0"/>
              <a:t>語というのは禁止されている</a:t>
            </a:r>
            <a:r>
              <a:rPr lang="ja-JP" altLang="ja-JP" b="1" dirty="0" smtClean="0"/>
              <a:t>。大学</a:t>
            </a:r>
            <a:r>
              <a:rPr lang="ja-JP" altLang="ja-JP" b="1" dirty="0"/>
              <a:t>での私語が問題になってから何年経つか。しかし、研究室に来た学生などに聞くと、どうして私語をしてはいけないのか、と逆に平然と質問し返してくるものもいる。</a:t>
            </a:r>
          </a:p>
          <a:p>
            <a:pPr>
              <a:lnSpc>
                <a:spcPct val="150000"/>
              </a:lnSpc>
            </a:pPr>
            <a:r>
              <a:rPr lang="ja-JP" altLang="en-US" b="1" dirty="0" smtClean="0"/>
              <a:t>　　</a:t>
            </a:r>
            <a:r>
              <a:rPr lang="ja-JP" altLang="ja-JP" b="1" dirty="0" smtClean="0"/>
              <a:t>つまらない</a:t>
            </a:r>
            <a:r>
              <a:rPr lang="ja-JP" altLang="ja-JP" b="1" dirty="0"/>
              <a:t>授業をする教師が悪い、ちっとも聞きたいと思わない、もっと面白い授業なら集中できるのだ、云々。</a:t>
            </a:r>
          </a:p>
          <a:p>
            <a:pPr>
              <a:lnSpc>
                <a:spcPct val="150000"/>
              </a:lnSpc>
            </a:pPr>
            <a:r>
              <a:rPr lang="ja-JP" altLang="en-US" b="1" dirty="0" smtClean="0"/>
              <a:t>　　</a:t>
            </a:r>
            <a:r>
              <a:rPr lang="ja-JP" altLang="ja-JP" b="1" dirty="0" smtClean="0"/>
              <a:t>しかし</a:t>
            </a:r>
            <a:r>
              <a:rPr lang="ja-JP" altLang="ja-JP" b="1" dirty="0"/>
              <a:t>、とりあえず、私語はいけない。どうしても聞いているのがつらいのなら、せめて他人の迷惑にならないように静かに内職をするとか、眠っているとかしたほうがいい</a:t>
            </a:r>
            <a:r>
              <a:rPr lang="ja-JP" altLang="ja-JP" b="1" dirty="0" smtClean="0"/>
              <a:t>。</a:t>
            </a:r>
            <a:endParaRPr lang="ja-JP" altLang="ja-JP" b="1" dirty="0"/>
          </a:p>
        </p:txBody>
      </p:sp>
      <p:sp>
        <p:nvSpPr>
          <p:cNvPr id="5" name="矩形 4"/>
          <p:cNvSpPr/>
          <p:nvPr/>
        </p:nvSpPr>
        <p:spPr>
          <a:xfrm>
            <a:off x="647700" y="1944638"/>
            <a:ext cx="4991100" cy="2985433"/>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筆者は、授業中に私語をするより、眠っている方がいいと言っています。それはなぜですか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私</a:t>
            </a:r>
            <a:r>
              <a:rPr lang="ja-JP" altLang="ja-JP" b="1" dirty="0">
                <a:latin typeface="KaiTi" panose="02010609060101010101" pitchFamily="49" charset="-122"/>
                <a:ea typeface="KaiTi" panose="02010609060101010101" pitchFamily="49" charset="-122"/>
              </a:rPr>
              <a:t>語は禁止されているが、眠ることは</a:t>
            </a:r>
            <a:r>
              <a:rPr lang="ja-JP" altLang="ja-JP" b="1" dirty="0" smtClean="0">
                <a:latin typeface="KaiTi" panose="02010609060101010101" pitchFamily="49" charset="-122"/>
                <a:ea typeface="KaiTi" panose="02010609060101010101" pitchFamily="49" charset="-122"/>
              </a:rPr>
              <a:t>禁止</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されていないから</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内</a:t>
            </a:r>
            <a:r>
              <a:rPr lang="ja-JP" altLang="ja-JP" b="1" dirty="0">
                <a:latin typeface="KaiTi" panose="02010609060101010101" pitchFamily="49" charset="-122"/>
                <a:ea typeface="KaiTi" panose="02010609060101010101" pitchFamily="49" charset="-122"/>
              </a:rPr>
              <a:t>職と違い、眠っている方が教師</a:t>
            </a:r>
            <a:r>
              <a:rPr lang="ja-JP" altLang="ja-JP" b="1" dirty="0" smtClean="0">
                <a:latin typeface="KaiTi" panose="02010609060101010101" pitchFamily="49" charset="-122"/>
                <a:ea typeface="KaiTi" panose="02010609060101010101" pitchFamily="49" charset="-122"/>
              </a:rPr>
              <a:t>にとって</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楽</a:t>
            </a:r>
            <a:r>
              <a:rPr lang="ja-JP" altLang="ja-JP" b="1" dirty="0">
                <a:latin typeface="KaiTi" panose="02010609060101010101" pitchFamily="49" charset="-122"/>
                <a:ea typeface="KaiTi" panose="02010609060101010101" pitchFamily="49" charset="-122"/>
              </a:rPr>
              <a:t>だから。</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眠</a:t>
            </a:r>
            <a:r>
              <a:rPr lang="ja-JP" altLang="ja-JP" b="1" dirty="0">
                <a:latin typeface="KaiTi" panose="02010609060101010101" pitchFamily="49" charset="-122"/>
                <a:ea typeface="KaiTi" panose="02010609060101010101" pitchFamily="49" charset="-122"/>
              </a:rPr>
              <a:t>っている方が、マナーがいいから。</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私</a:t>
            </a:r>
            <a:r>
              <a:rPr lang="ja-JP" altLang="ja-JP" b="1" dirty="0">
                <a:latin typeface="KaiTi" panose="02010609060101010101" pitchFamily="49" charset="-122"/>
                <a:ea typeface="KaiTi" panose="02010609060101010101" pitchFamily="49" charset="-122"/>
              </a:rPr>
              <a:t>語に比べて、眠っている方が他の人の</a:t>
            </a:r>
            <a:r>
              <a:rPr lang="ja-JP" altLang="ja-JP" b="1" dirty="0" smtClean="0">
                <a:latin typeface="KaiTi" panose="02010609060101010101" pitchFamily="49" charset="-122"/>
                <a:ea typeface="KaiTi" panose="02010609060101010101" pitchFamily="49" charset="-122"/>
              </a:rPr>
              <a:t>迷</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惑</a:t>
            </a:r>
            <a:r>
              <a:rPr lang="ja-JP" altLang="ja-JP" b="1" dirty="0">
                <a:latin typeface="KaiTi" panose="02010609060101010101" pitchFamily="49" charset="-122"/>
                <a:ea typeface="KaiTi" panose="02010609060101010101" pitchFamily="49" charset="-122"/>
              </a:rPr>
              <a:t>にならないから。</a:t>
            </a:r>
            <a:endParaRPr lang="ja-JP" altLang="en-US" b="1" dirty="0">
              <a:latin typeface="KaiTi" panose="02010609060101010101" pitchFamily="49" charset="-122"/>
              <a:ea typeface="KaiTi" panose="02010609060101010101" pitchFamily="49" charset="-122"/>
            </a:endParaRPr>
          </a:p>
        </p:txBody>
      </p:sp>
      <p:sp>
        <p:nvSpPr>
          <p:cNvPr id="8" name="矩形 7"/>
          <p:cNvSpPr/>
          <p:nvPr/>
        </p:nvSpPr>
        <p:spPr>
          <a:xfrm>
            <a:off x="1158483" y="5233602"/>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7" name="Rectangle 1"/>
          <p:cNvSpPr>
            <a:spLocks noChangeArrowheads="1"/>
          </p:cNvSpPr>
          <p:nvPr/>
        </p:nvSpPr>
        <p:spPr bwMode="auto">
          <a:xfrm>
            <a:off x="5765800" y="5259002"/>
            <a:ext cx="57658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a:t>
            </a:r>
            <a:r>
              <a:rPr kumimoji="1" lang="zh-CN"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私語</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しご</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：开会或上课时，私下小声说话。</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研究室</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けんきゅうしつ</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：日本专职教师个人专用的办公室。</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3</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云々</a:t>
            </a: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うんぬん</a:t>
            </a: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：等等。</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表示以上所述之外，以下省略的意思。</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4</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内職</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ないしょく</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：副业。</a:t>
            </a:r>
            <a:r>
              <a:rPr lang="zh-CN" altLang="en-US" sz="1400" dirty="0" smtClean="0">
                <a:latin typeface="SimSun" pitchFamily="2" charset="-122"/>
                <a:ea typeface="SimSun" pitchFamily="2" charset="-122"/>
                <a:cs typeface="Times New Roman" pitchFamily="18" charset="0"/>
              </a:rPr>
              <a:t>这里指学生分心做其他事。</a:t>
            </a:r>
            <a:endParaRPr kumimoji="1" lang="zh-CN"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33140870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８</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私語はいけない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6" name="矩形 5"/>
          <p:cNvSpPr/>
          <p:nvPr/>
        </p:nvSpPr>
        <p:spPr>
          <a:xfrm>
            <a:off x="6146800" y="2157949"/>
            <a:ext cx="5359400" cy="2169825"/>
          </a:xfrm>
          <a:prstGeom prst="rect">
            <a:avLst/>
          </a:prstGeom>
          <a:ln>
            <a:solidFill>
              <a:schemeClr val="accent1"/>
            </a:solidFill>
          </a:ln>
        </p:spPr>
        <p:txBody>
          <a:bodyPr wrap="square">
            <a:spAutoFit/>
          </a:bodyPr>
          <a:lstStyle/>
          <a:p>
            <a:pPr>
              <a:lnSpc>
                <a:spcPct val="150000"/>
              </a:lnSpc>
            </a:pPr>
            <a:r>
              <a:rPr lang="ja-JP" altLang="en-US" b="1" dirty="0"/>
              <a:t>　</a:t>
            </a:r>
            <a:r>
              <a:rPr lang="ja-JP" altLang="en-US" b="1" dirty="0" smtClean="0"/>
              <a:t>　①</a:t>
            </a:r>
            <a:r>
              <a:rPr lang="ja-JP" altLang="ja-JP" b="1" u="sng" dirty="0" smtClean="0"/>
              <a:t>私</a:t>
            </a:r>
            <a:r>
              <a:rPr lang="ja-JP" altLang="ja-JP" b="1" u="sng" dirty="0"/>
              <a:t>語は、テレビの影響であるという</a:t>
            </a:r>
            <a:r>
              <a:rPr lang="ja-JP" altLang="ja-JP" b="1" dirty="0"/>
              <a:t>。テレビを見ながらご飯を食べる。テレビを見ながら、ツッコミを入れる。テレビを見ながら電話をする。遠くで先生が話しているのは、テレビを見ているのと同じなのだ</a:t>
            </a:r>
            <a:r>
              <a:rPr lang="ja-JP" altLang="ja-JP" b="1" dirty="0" smtClean="0"/>
              <a:t>。教室</a:t>
            </a:r>
            <a:r>
              <a:rPr lang="ja-JP" altLang="ja-JP" b="1" dirty="0"/>
              <a:t>の先生はテレビタレントのように、遠い存在なのだ</a:t>
            </a:r>
            <a:r>
              <a:rPr lang="ja-JP" altLang="ja-JP" b="1" dirty="0" smtClean="0"/>
              <a:t>。</a:t>
            </a:r>
            <a:endParaRPr lang="ja-JP" altLang="ja-JP" b="1" dirty="0"/>
          </a:p>
        </p:txBody>
      </p:sp>
      <p:sp>
        <p:nvSpPr>
          <p:cNvPr id="4" name="矩形 3"/>
          <p:cNvSpPr/>
          <p:nvPr/>
        </p:nvSpPr>
        <p:spPr>
          <a:xfrm>
            <a:off x="647700" y="1846640"/>
            <a:ext cx="5461000" cy="3262432"/>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下線部①「私語は、テレビの影響である」と考えている理由は何ですか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1. </a:t>
            </a:r>
            <a:r>
              <a:rPr lang="ja-JP" altLang="ja-JP" b="1" dirty="0" smtClean="0">
                <a:latin typeface="KaiTi" panose="02010609060101010101" pitchFamily="49" charset="-122"/>
                <a:ea typeface="KaiTi" panose="02010609060101010101" pitchFamily="49" charset="-122"/>
              </a:rPr>
              <a:t>普</a:t>
            </a:r>
            <a:r>
              <a:rPr lang="ja-JP" altLang="ja-JP" b="1" dirty="0">
                <a:latin typeface="KaiTi" panose="02010609060101010101" pitchFamily="49" charset="-122"/>
                <a:ea typeface="KaiTi" panose="02010609060101010101" pitchFamily="49" charset="-122"/>
              </a:rPr>
              <a:t>段から見ているテレビと同じように、</a:t>
            </a:r>
            <a:r>
              <a:rPr lang="ja-JP" altLang="ja-JP" b="1" dirty="0" smtClean="0">
                <a:latin typeface="KaiTi" panose="02010609060101010101" pitchFamily="49" charset="-122"/>
                <a:ea typeface="KaiTi" panose="02010609060101010101" pitchFamily="49" charset="-122"/>
              </a:rPr>
              <a:t>何度</a:t>
            </a:r>
            <a:r>
              <a:rPr lang="en-US" altLang="ja-JP" b="1" dirty="0" smtClean="0">
                <a:latin typeface="KaiTi" panose="02010609060101010101" pitchFamily="49" charset="-122"/>
                <a:ea typeface="KaiTi" panose="02010609060101010101" pitchFamily="49" charset="-122"/>
              </a:rPr>
              <a:t> </a:t>
            </a: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でも</a:t>
            </a:r>
            <a:r>
              <a:rPr lang="ja-JP" altLang="ja-JP" b="1" dirty="0">
                <a:latin typeface="KaiTi" panose="02010609060101010101" pitchFamily="49" charset="-122"/>
                <a:ea typeface="KaiTi" panose="02010609060101010101" pitchFamily="49" charset="-122"/>
              </a:rPr>
              <a:t>授業を受けることができると勘違</a:t>
            </a:r>
            <a:r>
              <a:rPr lang="ja-JP" altLang="ja-JP" b="1" dirty="0" smtClean="0">
                <a:latin typeface="KaiTi" panose="02010609060101010101" pitchFamily="49" charset="-122"/>
                <a:ea typeface="KaiTi" panose="02010609060101010101" pitchFamily="49" charset="-122"/>
              </a:rPr>
              <a:t>いしている</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授</a:t>
            </a:r>
            <a:r>
              <a:rPr lang="ja-JP" altLang="ja-JP" b="1" dirty="0">
                <a:latin typeface="KaiTi" panose="02010609060101010101" pitchFamily="49" charset="-122"/>
                <a:ea typeface="KaiTi" panose="02010609060101010101" pitchFamily="49" charset="-122"/>
              </a:rPr>
              <a:t>業に対して受講者として参加</a:t>
            </a:r>
            <a:r>
              <a:rPr lang="ja-JP" altLang="ja-JP" b="1" dirty="0" smtClean="0">
                <a:latin typeface="KaiTi" panose="02010609060101010101" pitchFamily="49" charset="-122"/>
                <a:ea typeface="KaiTi" panose="02010609060101010101" pitchFamily="49" charset="-122"/>
              </a:rPr>
              <a:t>している意</a:t>
            </a:r>
            <a:r>
              <a:rPr lang="ja-JP" altLang="ja-JP" b="1" dirty="0">
                <a:latin typeface="KaiTi" panose="02010609060101010101" pitchFamily="49" charset="-122"/>
                <a:ea typeface="KaiTi" panose="02010609060101010101" pitchFamily="49" charset="-122"/>
              </a:rPr>
              <a:t>識</a:t>
            </a:r>
            <a:r>
              <a:rPr lang="ja-JP" altLang="ja-JP" b="1" dirty="0" smtClean="0">
                <a:latin typeface="KaiTi" panose="02010609060101010101" pitchFamily="49" charset="-122"/>
                <a:ea typeface="KaiTi" panose="02010609060101010101" pitchFamily="49" charset="-122"/>
              </a:rPr>
              <a:t>で</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はなく</a:t>
            </a:r>
            <a:r>
              <a:rPr lang="ja-JP" altLang="ja-JP" b="1" dirty="0">
                <a:latin typeface="KaiTi" panose="02010609060101010101" pitchFamily="49" charset="-122"/>
                <a:ea typeface="KaiTi" panose="02010609060101010101" pitchFamily="49" charset="-122"/>
              </a:rPr>
              <a:t>、まるでテレビを見</a:t>
            </a:r>
            <a:r>
              <a:rPr lang="ja-JP" altLang="ja-JP" b="1" dirty="0" smtClean="0">
                <a:latin typeface="KaiTi" panose="02010609060101010101" pitchFamily="49" charset="-122"/>
                <a:ea typeface="KaiTi" panose="02010609060101010101" pitchFamily="49" charset="-122"/>
              </a:rPr>
              <a:t>ているかのようになん</a:t>
            </a:r>
            <a:r>
              <a:rPr lang="en-US" altLang="ja-JP" b="1" dirty="0" smtClean="0">
                <a:latin typeface="KaiTi" panose="02010609060101010101" pitchFamily="49" charset="-122"/>
                <a:ea typeface="KaiTi" panose="02010609060101010101" pitchFamily="49" charset="-122"/>
              </a:rPr>
              <a:t> </a:t>
            </a: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となく</a:t>
            </a:r>
            <a:r>
              <a:rPr lang="ja-JP" altLang="ja-JP" b="1" dirty="0">
                <a:latin typeface="KaiTi" panose="02010609060101010101" pitchFamily="49" charset="-122"/>
                <a:ea typeface="KaiTi" panose="02010609060101010101" pitchFamily="49" charset="-122"/>
              </a:rPr>
              <a:t>受動的に授業を聞いている。</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授</a:t>
            </a:r>
            <a:r>
              <a:rPr lang="ja-JP" altLang="ja-JP" b="1" dirty="0">
                <a:latin typeface="KaiTi" panose="02010609060101010101" pitchFamily="49" charset="-122"/>
                <a:ea typeface="KaiTi" panose="02010609060101010101" pitchFamily="49" charset="-122"/>
              </a:rPr>
              <a:t>業をまるでテレビでも見</a:t>
            </a:r>
            <a:r>
              <a:rPr lang="ja-JP" altLang="ja-JP" b="1" dirty="0" smtClean="0">
                <a:latin typeface="KaiTi" panose="02010609060101010101" pitchFamily="49" charset="-122"/>
                <a:ea typeface="KaiTi" panose="02010609060101010101" pitchFamily="49" charset="-122"/>
              </a:rPr>
              <a:t>るかのように軽</a:t>
            </a:r>
            <a:r>
              <a:rPr lang="ja-JP" altLang="ja-JP" b="1" dirty="0">
                <a:latin typeface="KaiTi" panose="02010609060101010101" pitchFamily="49" charset="-122"/>
                <a:ea typeface="KaiTi" panose="02010609060101010101" pitchFamily="49" charset="-122"/>
              </a:rPr>
              <a:t>い</a:t>
            </a:r>
            <a:r>
              <a:rPr lang="ja-JP" altLang="ja-JP" b="1" dirty="0" smtClean="0">
                <a:latin typeface="KaiTi" panose="02010609060101010101" pitchFamily="49" charset="-122"/>
                <a:ea typeface="KaiTi" panose="02010609060101010101" pitchFamily="49" charset="-122"/>
              </a:rPr>
              <a:t>気</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持</a:t>
            </a:r>
            <a:r>
              <a:rPr lang="ja-JP" altLang="ja-JP" b="1" dirty="0">
                <a:latin typeface="KaiTi" panose="02010609060101010101" pitchFamily="49" charset="-122"/>
                <a:ea typeface="KaiTi" panose="02010609060101010101" pitchFamily="49" charset="-122"/>
              </a:rPr>
              <a:t>ちで受け止めている。</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テレビの</a:t>
            </a:r>
            <a:r>
              <a:rPr lang="ja-JP" altLang="ja-JP" b="1" dirty="0">
                <a:latin typeface="KaiTi" panose="02010609060101010101" pitchFamily="49" charset="-122"/>
                <a:ea typeface="KaiTi" panose="02010609060101010101" pitchFamily="49" charset="-122"/>
              </a:rPr>
              <a:t>見過ぎで集中力</a:t>
            </a:r>
            <a:r>
              <a:rPr lang="ja-JP" altLang="ja-JP" b="1" dirty="0" smtClean="0">
                <a:latin typeface="KaiTi" panose="02010609060101010101" pitchFamily="49" charset="-122"/>
                <a:ea typeface="KaiTi" panose="02010609060101010101" pitchFamily="49" charset="-122"/>
              </a:rPr>
              <a:t>がなくなってしまった</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ようになっている</a:t>
            </a:r>
            <a:r>
              <a:rPr lang="ja-JP" altLang="ja-JP" b="1" dirty="0">
                <a:latin typeface="KaiTi" panose="02010609060101010101" pitchFamily="49" charset="-122"/>
                <a:ea typeface="KaiTi" panose="02010609060101010101" pitchFamily="49" charset="-122"/>
              </a:rPr>
              <a:t>。</a:t>
            </a:r>
            <a:endParaRPr lang="ja-JP" altLang="en-US" b="1" dirty="0">
              <a:latin typeface="KaiTi" panose="02010609060101010101" pitchFamily="49" charset="-122"/>
              <a:ea typeface="KaiTi" panose="02010609060101010101" pitchFamily="49" charset="-122"/>
            </a:endParaRPr>
          </a:p>
        </p:txBody>
      </p:sp>
      <p:sp>
        <p:nvSpPr>
          <p:cNvPr id="8" name="矩形 7"/>
          <p:cNvSpPr/>
          <p:nvPr/>
        </p:nvSpPr>
        <p:spPr>
          <a:xfrm>
            <a:off x="1210299" y="5643772"/>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7" name="Rectangle 1"/>
          <p:cNvSpPr>
            <a:spLocks noChangeArrowheads="1"/>
          </p:cNvSpPr>
          <p:nvPr/>
        </p:nvSpPr>
        <p:spPr bwMode="auto">
          <a:xfrm>
            <a:off x="5994400" y="4632018"/>
            <a:ext cx="57023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ja-JP" sz="1400" dirty="0" smtClean="0">
                <a:ea typeface="ＭＳ 明朝" pitchFamily="17" charset="-128"/>
                <a:cs typeface="Times New Roman" pitchFamily="18" charset="0"/>
              </a:rPr>
              <a:t>1  </a:t>
            </a:r>
            <a:r>
              <a:rPr kumimoji="1" lang="ja-JP" altLang="ja-JP" sz="1400" b="0" i="0" u="none" strike="noStrike" cap="none" normalizeH="0" baseline="0" dirty="0" smtClean="0">
                <a:ln>
                  <a:noFill/>
                </a:ln>
                <a:solidFill>
                  <a:schemeClr val="tx1"/>
                </a:solidFill>
                <a:effectLst/>
                <a:ea typeface="ＭＳ 明朝" pitchFamily="17" charset="-128"/>
                <a:cs typeface="Times New Roman" pitchFamily="18" charset="0"/>
              </a:rPr>
              <a:t>ツッコミを</a:t>
            </a:r>
            <a:r>
              <a:rPr kumimoji="1" lang="ja-JP" altLang="en-US" sz="1400" b="0" i="0" u="none" strike="noStrike" cap="none" normalizeH="0" baseline="0" dirty="0" smtClean="0">
                <a:ln>
                  <a:noFill/>
                </a:ln>
                <a:solidFill>
                  <a:schemeClr val="tx1"/>
                </a:solidFill>
                <a:effectLst/>
                <a:ea typeface="ＭＳ 明朝" pitchFamily="17" charset="-128"/>
                <a:cs typeface="Times New Roman" pitchFamily="18" charset="0"/>
              </a:rPr>
              <a:t>入</a:t>
            </a:r>
            <a:r>
              <a:rPr kumimoji="1" lang="en-US" altLang="ja-JP" sz="1400" b="0" i="0" u="none" strike="noStrike" cap="none" normalizeH="0" baseline="0" dirty="0" smtClean="0">
                <a:ln>
                  <a:noFill/>
                </a:ln>
                <a:solidFill>
                  <a:schemeClr val="tx1"/>
                </a:solidFill>
                <a:effectLst/>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ea typeface="ＭＳ 明朝" pitchFamily="17" charset="-128"/>
                <a:cs typeface="Times New Roman" pitchFamily="18" charset="0"/>
              </a:rPr>
              <a:t>い</a:t>
            </a:r>
            <a:r>
              <a:rPr kumimoji="1" lang="en-US" altLang="ja-JP" sz="1400" b="0" i="0" u="none" strike="noStrike" cap="none" normalizeH="0" baseline="0" dirty="0" smtClean="0">
                <a:ln>
                  <a:noFill/>
                </a:ln>
                <a:solidFill>
                  <a:schemeClr val="tx1"/>
                </a:solidFill>
                <a:effectLst/>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ea typeface="ＭＳ 明朝" pitchFamily="17" charset="-128"/>
                <a:cs typeface="Times New Roman" pitchFamily="18" charset="0"/>
              </a:rPr>
              <a:t>れる</a:t>
            </a:r>
            <a:r>
              <a:rPr kumimoji="1" lang="ja-JP" altLang="en-US" sz="1400" b="0" i="0" u="none" strike="noStrike" cap="none" normalizeH="0" baseline="0" dirty="0" smtClean="0">
                <a:ln>
                  <a:noFill/>
                </a:ln>
                <a:solidFill>
                  <a:schemeClr val="tx1"/>
                </a:solidFill>
                <a:effectLst/>
                <a:ea typeface="SimSun" pitchFamily="2" charset="-122"/>
                <a:cs typeface="Times New Roman" pitchFamily="18" charset="0"/>
              </a:rPr>
              <a:t>：类似对口相声中的捧眼和逗眼中的逗眼角色。</a:t>
            </a:r>
            <a:endParaRPr kumimoji="1" lang="en-US" altLang="ja-JP" sz="1400" b="0" i="0" u="none" strike="noStrike" cap="none" normalizeH="0" baseline="0" dirty="0" smtClean="0">
              <a:ln>
                <a:noFill/>
              </a:ln>
              <a:solidFill>
                <a:schemeClr val="tx1"/>
              </a:solidFill>
              <a:effectLst/>
              <a:ea typeface="SimSun"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en-US" altLang="zh-CN" sz="1400" dirty="0">
                <a:ea typeface="SimSun" pitchFamily="2" charset="-122"/>
                <a:cs typeface="Times New Roman" pitchFamily="18" charset="0"/>
              </a:rPr>
              <a:t> </a:t>
            </a:r>
            <a:r>
              <a:rPr lang="en-US" altLang="zh-CN" sz="1400" dirty="0" smtClean="0">
                <a:ea typeface="SimSun" pitchFamily="2" charset="-122"/>
                <a:cs typeface="Times New Roman" pitchFamily="18" charset="0"/>
              </a:rPr>
              <a:t> </a:t>
            </a:r>
            <a:r>
              <a:rPr kumimoji="1" lang="zh-CN" altLang="en-US" sz="1400" b="0" i="0" u="none" strike="noStrike" cap="none" normalizeH="0" baseline="0" dirty="0" smtClean="0">
                <a:ln>
                  <a:noFill/>
                </a:ln>
                <a:solidFill>
                  <a:schemeClr val="tx1"/>
                </a:solidFill>
                <a:effectLst/>
                <a:ea typeface="SimSun" pitchFamily="2" charset="-122"/>
                <a:cs typeface="Times New Roman" pitchFamily="18" charset="0"/>
              </a:rPr>
              <a:t>用于指出对方话语中不合常理的部分，有讽刺</a:t>
            </a:r>
            <a:r>
              <a:rPr lang="zh-CN" altLang="en-US" sz="1400" dirty="0" smtClean="0">
                <a:ea typeface="SimSun" pitchFamily="2" charset="-122"/>
                <a:cs typeface="Times New Roman" pitchFamily="18" charset="0"/>
              </a:rPr>
              <a:t>之义</a:t>
            </a:r>
            <a:r>
              <a:rPr kumimoji="1" lang="zh-CN" altLang="en-US" sz="1400" b="0" i="0" u="none" strike="noStrike" cap="none" normalizeH="0" baseline="0" dirty="0" smtClean="0">
                <a:ln>
                  <a:noFill/>
                </a:ln>
                <a:solidFill>
                  <a:schemeClr val="tx1"/>
                </a:solidFill>
                <a:effectLst/>
                <a:ea typeface="SimSun" pitchFamily="2" charset="-122"/>
                <a:cs typeface="Times New Roman" pitchFamily="18" charset="0"/>
              </a:rPr>
              <a:t>。</a:t>
            </a:r>
            <a:r>
              <a:rPr kumimoji="1" lang="ja-JP" altLang="en-US" sz="1400" b="0" i="0" u="none" strike="noStrike" cap="none" normalizeH="0" baseline="0" dirty="0" smtClean="0">
                <a:ln>
                  <a:noFill/>
                </a:ln>
                <a:solidFill>
                  <a:schemeClr val="tx1"/>
                </a:solidFill>
                <a:effectLst/>
                <a:ea typeface="ＭＳ 明朝" pitchFamily="17" charset="-128"/>
                <a:cs typeface="Times New Roman" pitchFamily="18" charset="0"/>
              </a:rPr>
              <a:t>「ミ突っ込み」</a:t>
            </a:r>
            <a:r>
              <a:rPr kumimoji="1" lang="ja-JP" altLang="en-US" sz="1400" b="0" i="0" u="none" strike="noStrike" cap="none" normalizeH="0" baseline="0" dirty="0" smtClean="0">
                <a:ln>
                  <a:noFill/>
                </a:ln>
                <a:solidFill>
                  <a:schemeClr val="tx1"/>
                </a:solidFill>
                <a:effectLst/>
                <a:ea typeface="SimSun" pitchFamily="2" charset="-122"/>
                <a:cs typeface="Times New Roman" pitchFamily="18" charset="0"/>
              </a:rPr>
              <a:t>。</a:t>
            </a:r>
            <a:endParaRPr kumimoji="1" lang="ja-JP" altLang="en-US" sz="1400" b="0" i="0" u="none" strike="noStrike" cap="none" normalizeH="0" baseline="0" dirty="0" smtClean="0">
              <a:ln>
                <a:noFill/>
              </a:ln>
              <a:solidFill>
                <a:schemeClr val="tx1"/>
              </a:solidFill>
              <a:effectLst/>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ja-JP" sz="1400" b="0" i="0" u="none" strike="noStrike" cap="none" normalizeH="0" baseline="0" dirty="0" smtClean="0">
                <a:ln>
                  <a:noFill/>
                </a:ln>
                <a:solidFill>
                  <a:schemeClr val="tx1"/>
                </a:solidFill>
                <a:effectLst/>
                <a:ea typeface="ＭＳ 明朝" pitchFamily="17" charset="-128"/>
                <a:cs typeface="Times New Roman" pitchFamily="18" charset="0"/>
              </a:rPr>
              <a:t>2</a:t>
            </a:r>
            <a:r>
              <a:rPr lang="ja-JP" altLang="en-US" sz="1400" dirty="0">
                <a:ea typeface="ＭＳ 明朝" pitchFamily="17" charset="-128"/>
                <a:cs typeface="Times New Roman" pitchFamily="18" charset="0"/>
              </a:rPr>
              <a:t> </a:t>
            </a:r>
            <a:r>
              <a:rPr lang="ja-JP" altLang="en-US" sz="1400" dirty="0" smtClean="0">
                <a:ea typeface="ＭＳ 明朝" pitchFamily="17" charset="-128"/>
                <a:cs typeface="Times New Roman" pitchFamily="18" charset="0"/>
              </a:rPr>
              <a:t> </a:t>
            </a:r>
            <a:r>
              <a:rPr kumimoji="1" lang="ja-JP" altLang="en-US" sz="1400" b="0" i="0" u="none" strike="noStrike" cap="none" normalizeH="0" baseline="0" dirty="0" smtClean="0">
                <a:ln>
                  <a:noFill/>
                </a:ln>
                <a:solidFill>
                  <a:schemeClr val="tx1"/>
                </a:solidFill>
                <a:effectLst/>
                <a:ea typeface="ＭＳ 明朝" pitchFamily="17" charset="-128"/>
                <a:cs typeface="Times New Roman" pitchFamily="18" charset="0"/>
              </a:rPr>
              <a:t>タレント（</a:t>
            </a:r>
            <a:r>
              <a:rPr kumimoji="1" lang="en-US" altLang="ja-JP" sz="1400" b="0" i="0" u="none" strike="noStrike" cap="none" normalizeH="0" baseline="0" dirty="0" smtClean="0">
                <a:ln>
                  <a:noFill/>
                </a:ln>
                <a:solidFill>
                  <a:schemeClr val="tx1"/>
                </a:solidFill>
                <a:effectLst/>
                <a:ea typeface="ＭＳ 明朝" pitchFamily="17" charset="-128"/>
                <a:cs typeface="Times New Roman" pitchFamily="18" charset="0"/>
              </a:rPr>
              <a:t>talent</a:t>
            </a:r>
            <a:r>
              <a:rPr kumimoji="1" lang="ja-JP" altLang="en-US" sz="1400" b="0" i="0" u="none" strike="noStrike" cap="none" normalizeH="0" baseline="0" dirty="0" smtClean="0">
                <a:ln>
                  <a:noFill/>
                </a:ln>
                <a:solidFill>
                  <a:schemeClr val="tx1"/>
                </a:solidFill>
                <a:effectLst/>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ea typeface="SimSun" pitchFamily="2" charset="-122"/>
                <a:cs typeface="Times New Roman" pitchFamily="18" charset="0"/>
              </a:rPr>
              <a:t>艺人。</a:t>
            </a:r>
            <a:r>
              <a:rPr kumimoji="1" lang="zh-CN" altLang="en-US" sz="1400" b="0" i="0" u="none" strike="noStrike" cap="none" normalizeH="0" baseline="0" dirty="0" smtClean="0">
                <a:ln>
                  <a:noFill/>
                </a:ln>
                <a:solidFill>
                  <a:schemeClr val="tx1"/>
                </a:solidFill>
                <a:effectLst/>
                <a:ea typeface="SimSun" pitchFamily="2" charset="-122"/>
                <a:cs typeface="Times New Roman" pitchFamily="18" charset="0"/>
              </a:rPr>
              <a:t>电视、电台节目里出现的歌手、演员、</a:t>
            </a:r>
            <a:endParaRPr kumimoji="1" lang="en-US" altLang="zh-CN" sz="1400" b="0" i="0" u="none" strike="noStrike" cap="none" normalizeH="0" baseline="0" dirty="0" smtClean="0">
              <a:ln>
                <a:noFill/>
              </a:ln>
              <a:solidFill>
                <a:schemeClr val="tx1"/>
              </a:solidFill>
              <a:effectLst/>
              <a:ea typeface="SimSun" pitchFamily="2" charset="-122"/>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zh-CN" sz="1400" dirty="0">
                <a:ea typeface="SimSun" pitchFamily="2" charset="-122"/>
                <a:cs typeface="Times New Roman" pitchFamily="18" charset="0"/>
              </a:rPr>
              <a:t> </a:t>
            </a:r>
            <a:r>
              <a:rPr kumimoji="1" lang="zh-CN" altLang="en-US" sz="1400" b="0" i="0" u="none" strike="noStrike" cap="none" normalizeH="0" baseline="0" dirty="0" smtClean="0">
                <a:ln>
                  <a:noFill/>
                </a:ln>
                <a:solidFill>
                  <a:schemeClr val="tx1"/>
                </a:solidFill>
                <a:effectLst/>
                <a:ea typeface="SimSun" pitchFamily="2" charset="-122"/>
                <a:cs typeface="Times New Roman" pitchFamily="18" charset="0"/>
              </a:rPr>
              <a:t>文化名人等。</a:t>
            </a:r>
            <a:r>
              <a:rPr kumimoji="1" lang="ja-JP" altLang="en-US" sz="1400" b="0" i="0" u="none" strike="noStrike" cap="none" normalizeH="0" baseline="0" dirty="0" smtClean="0">
                <a:ln>
                  <a:noFill/>
                </a:ln>
                <a:solidFill>
                  <a:schemeClr val="tx1"/>
                </a:solidFill>
                <a:effectLst/>
                <a:ea typeface="ＭＳ Ｐゴシック" pitchFamily="50" charset="-128"/>
                <a:cs typeface="ＭＳ Ｐゴシック" pitchFamily="50" charset="-128"/>
              </a:rPr>
              <a:t> </a:t>
            </a:r>
          </a:p>
        </p:txBody>
      </p:sp>
    </p:spTree>
    <p:extLst>
      <p:ext uri="{BB962C8B-B14F-4D97-AF65-F5344CB8AC3E}">
        <p14:creationId xmlns:p14="http://schemas.microsoft.com/office/powerpoint/2010/main" val="19434045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８</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私語はいけない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2071638"/>
            <a:ext cx="4786637" cy="2708434"/>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1. </a:t>
            </a:r>
            <a:r>
              <a:rPr lang="ja-JP" altLang="ja-JP" b="1" dirty="0" smtClean="0">
                <a:latin typeface="KaiTi" panose="02010609060101010101" pitchFamily="49" charset="-122"/>
                <a:ea typeface="KaiTi" panose="02010609060101010101" pitchFamily="49" charset="-122"/>
              </a:rPr>
              <a:t>私</a:t>
            </a:r>
            <a:r>
              <a:rPr lang="ja-JP" altLang="ja-JP" b="1" dirty="0">
                <a:latin typeface="KaiTi" panose="02010609060101010101" pitchFamily="49" charset="-122"/>
                <a:ea typeface="KaiTi" panose="02010609060101010101" pitchFamily="49" charset="-122"/>
              </a:rPr>
              <a:t>語は悪</a:t>
            </a:r>
            <a:r>
              <a:rPr lang="ja-JP" altLang="ja-JP" b="1" dirty="0" smtClean="0">
                <a:latin typeface="KaiTi" panose="02010609060101010101" pitchFamily="49" charset="-122"/>
                <a:ea typeface="KaiTi" panose="02010609060101010101" pitchFamily="49" charset="-122"/>
              </a:rPr>
              <a:t>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つまらない</a:t>
            </a:r>
            <a:r>
              <a:rPr lang="ja-JP" altLang="ja-JP" b="1" dirty="0">
                <a:latin typeface="KaiTi" panose="02010609060101010101" pitchFamily="49" charset="-122"/>
                <a:ea typeface="KaiTi" panose="02010609060101010101" pitchFamily="49" charset="-122"/>
              </a:rPr>
              <a:t>授業する教師が悪いので</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私</a:t>
            </a:r>
            <a:r>
              <a:rPr lang="ja-JP" altLang="ja-JP" b="1" dirty="0">
                <a:latin typeface="KaiTi" panose="02010609060101010101" pitchFamily="49" charset="-122"/>
                <a:ea typeface="KaiTi" panose="02010609060101010101" pitchFamily="49" charset="-122"/>
              </a:rPr>
              <a:t>語</a:t>
            </a:r>
            <a:r>
              <a:rPr lang="ja-JP" altLang="ja-JP" b="1" dirty="0" smtClean="0">
                <a:latin typeface="KaiTi" panose="02010609060101010101" pitchFamily="49" charset="-122"/>
                <a:ea typeface="KaiTi" panose="02010609060101010101" pitchFamily="49" charset="-122"/>
              </a:rPr>
              <a:t>はかまわない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うずうずするくらい</a:t>
            </a:r>
            <a:r>
              <a:rPr lang="ja-JP" altLang="ja-JP" b="1" dirty="0">
                <a:latin typeface="KaiTi" panose="02010609060101010101" pitchFamily="49" charset="-122"/>
                <a:ea typeface="KaiTi" panose="02010609060101010101" pitchFamily="49" charset="-122"/>
              </a:rPr>
              <a:t>言</a:t>
            </a:r>
            <a:r>
              <a:rPr lang="ja-JP" altLang="ja-JP" b="1" dirty="0" smtClean="0">
                <a:latin typeface="KaiTi" panose="02010609060101010101" pitchFamily="49" charset="-122"/>
                <a:ea typeface="KaiTi" panose="02010609060101010101" pitchFamily="49" charset="-122"/>
              </a:rPr>
              <a:t>いたいことがある</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なら</a:t>
            </a:r>
            <a:r>
              <a:rPr lang="ja-JP" altLang="ja-JP" b="1" dirty="0">
                <a:latin typeface="KaiTi" panose="02010609060101010101" pitchFamily="49" charset="-122"/>
                <a:ea typeface="KaiTi" panose="02010609060101010101" pitchFamily="49" charset="-122"/>
              </a:rPr>
              <a:t>、私語</a:t>
            </a:r>
            <a:r>
              <a:rPr lang="ja-JP" altLang="ja-JP" b="1" dirty="0" smtClean="0">
                <a:latin typeface="KaiTi" panose="02010609060101010101" pitchFamily="49" charset="-122"/>
                <a:ea typeface="KaiTi" panose="02010609060101010101" pitchFamily="49" charset="-122"/>
              </a:rPr>
              <a:t>はかまわない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私</a:t>
            </a:r>
            <a:r>
              <a:rPr lang="ja-JP" altLang="ja-JP" b="1" dirty="0">
                <a:latin typeface="KaiTi" panose="02010609060101010101" pitchFamily="49" charset="-122"/>
                <a:ea typeface="KaiTi" panose="02010609060101010101" pitchFamily="49" charset="-122"/>
              </a:rPr>
              <a:t>語は大人</a:t>
            </a:r>
            <a:r>
              <a:rPr lang="ja-JP" altLang="ja-JP" b="1" dirty="0" smtClean="0">
                <a:latin typeface="KaiTi" panose="02010609060101010101" pitchFamily="49" charset="-122"/>
                <a:ea typeface="KaiTi" panose="02010609060101010101" pitchFamily="49" charset="-122"/>
              </a:rPr>
              <a:t>もする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6" name="矩形 5"/>
          <p:cNvSpPr/>
          <p:nvPr/>
        </p:nvSpPr>
        <p:spPr>
          <a:xfrm>
            <a:off x="5664200" y="2092553"/>
            <a:ext cx="5867400" cy="3416320"/>
          </a:xfrm>
          <a:prstGeom prst="rect">
            <a:avLst/>
          </a:prstGeom>
          <a:ln>
            <a:solidFill>
              <a:schemeClr val="accent1"/>
            </a:solidFill>
          </a:ln>
        </p:spPr>
        <p:txBody>
          <a:bodyPr wrap="square">
            <a:spAutoFit/>
          </a:bodyPr>
          <a:lstStyle/>
          <a:p>
            <a:pPr>
              <a:lnSpc>
                <a:spcPct val="150000"/>
              </a:lnSpc>
            </a:pPr>
            <a:r>
              <a:rPr lang="ja-JP" altLang="en-US" b="1" dirty="0"/>
              <a:t>　</a:t>
            </a:r>
            <a:r>
              <a:rPr lang="ja-JP" altLang="en-US" b="1" dirty="0" smtClean="0"/>
              <a:t>　</a:t>
            </a:r>
            <a:r>
              <a:rPr lang="ja-JP" altLang="ja-JP" b="1" dirty="0" smtClean="0"/>
              <a:t>実</a:t>
            </a:r>
            <a:r>
              <a:rPr lang="ja-JP" altLang="ja-JP" b="1" dirty="0"/>
              <a:t>を言うと、私語は学生だけのものではなく、教師同士の会合になると、もっと私語がひどい。学生のことを言えない。</a:t>
            </a:r>
            <a:r>
              <a:rPr lang="en-US" altLang="ja-JP" b="1" dirty="0"/>
              <a:t>PTA</a:t>
            </a:r>
            <a:r>
              <a:rPr lang="ja-JP" altLang="ja-JP" b="1" dirty="0"/>
              <a:t>もひどい。子どものことを言えない</a:t>
            </a:r>
            <a:r>
              <a:rPr lang="ja-JP" altLang="ja-JP" b="1" dirty="0" smtClean="0"/>
              <a:t>。大人</a:t>
            </a:r>
            <a:r>
              <a:rPr lang="ja-JP" altLang="ja-JP" b="1" dirty="0"/>
              <a:t>は、聞くだけという状況に慣れていない。まして教師は、何かを話したくなってうずうずするらしい。</a:t>
            </a:r>
          </a:p>
          <a:p>
            <a:pPr>
              <a:lnSpc>
                <a:spcPct val="150000"/>
              </a:lnSpc>
            </a:pPr>
            <a:r>
              <a:rPr lang="ja-JP" altLang="en-US" b="1" dirty="0" smtClean="0"/>
              <a:t>　　</a:t>
            </a:r>
            <a:r>
              <a:rPr lang="ja-JP" altLang="ja-JP" b="1" dirty="0" smtClean="0"/>
              <a:t>若</a:t>
            </a:r>
            <a:r>
              <a:rPr lang="ja-JP" altLang="ja-JP" b="1" dirty="0"/>
              <a:t>者のマナーを云々するのは楽しいけれど、そんなことを言えるのかどうか、大人も自分のことをまず振り返ってほしい。</a:t>
            </a:r>
          </a:p>
        </p:txBody>
      </p:sp>
      <p:sp>
        <p:nvSpPr>
          <p:cNvPr id="8" name="矩形 7"/>
          <p:cNvSpPr/>
          <p:nvPr/>
        </p:nvSpPr>
        <p:spPr>
          <a:xfrm>
            <a:off x="852163" y="5103078"/>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0879417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８</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私語はいけない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50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pic>
        <p:nvPicPr>
          <p:cNvPr id="3584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3200" y="868917"/>
            <a:ext cx="1727200" cy="129318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1155700" y="1914388"/>
            <a:ext cx="9982200" cy="4093428"/>
          </a:xfrm>
          <a:prstGeom prst="rect">
            <a:avLst/>
          </a:prstGeom>
        </p:spPr>
        <p:txBody>
          <a:bodyPr wrap="square">
            <a:spAutoFit/>
          </a:bodyPr>
          <a:lstStyle/>
          <a:p>
            <a:endParaRPr lang="en-US" altLang="ja-JP" sz="800" b="1" dirty="0" smtClean="0">
              <a:latin typeface="KaiTi" panose="02010609060101010101" pitchFamily="49" charset="-122"/>
              <a:ea typeface="KaiTi" panose="02010609060101010101" pitchFamily="49" charset="-122"/>
            </a:endParaRPr>
          </a:p>
          <a:p>
            <a:pPr fontAlgn="base"/>
            <a:r>
              <a:rPr lang="ja-JP" altLang="en-US" b="1" dirty="0" smtClean="0">
                <a:latin typeface="KaiTi" panose="02010609060101010101" pitchFamily="49" charset="-122"/>
                <a:ea typeface="KaiTi" panose="02010609060101010101" pitchFamily="49" charset="-122"/>
              </a:rPr>
              <a:t>〇職</a:t>
            </a:r>
            <a:r>
              <a:rPr lang="ja-JP" altLang="en-US" b="1" dirty="0">
                <a:latin typeface="KaiTi" panose="02010609060101010101" pitchFamily="49" charset="-122"/>
                <a:ea typeface="KaiTi" panose="02010609060101010101" pitchFamily="49" charset="-122"/>
              </a:rPr>
              <a:t>場のコミュニケーション活性化のためには、会話が必要です</a:t>
            </a:r>
            <a:r>
              <a:rPr lang="ja-JP" altLang="en-US" b="1" dirty="0" smtClean="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ではその会話がどこでどのように交わされるようにすれば</a:t>
            </a:r>
            <a:r>
              <a:rPr lang="ja-JP" altLang="en-US" b="1" dirty="0" smtClean="0">
                <a:latin typeface="KaiTi" panose="02010609060101010101" pitchFamily="49" charset="-122"/>
                <a:ea typeface="KaiTi" panose="02010609060101010101" pitchFamily="49" charset="-122"/>
              </a:rPr>
              <a:t>、同僚に</a:t>
            </a:r>
            <a:r>
              <a:rPr lang="ja-JP" altLang="en-US" b="1" dirty="0">
                <a:latin typeface="KaiTi" panose="02010609060101010101" pitchFamily="49" charset="-122"/>
                <a:ea typeface="KaiTi" panose="02010609060101010101" pitchFamily="49" charset="-122"/>
              </a:rPr>
              <a:t>「私語」ではなく「雑談」として受け入れられるのか。</a:t>
            </a:r>
            <a:endParaRPr lang="en-US" altLang="ja-JP" b="1" dirty="0" smtClean="0">
              <a:latin typeface="KaiTi" panose="02010609060101010101" pitchFamily="49" charset="-122"/>
              <a:ea typeface="KaiTi" panose="02010609060101010101" pitchFamily="49" charset="-122"/>
            </a:endParaRPr>
          </a:p>
          <a:p>
            <a:pPr fontAlgn="base"/>
            <a:r>
              <a:rPr lang="ja-JP" altLang="en-US" b="1" dirty="0" smtClean="0">
                <a:solidFill>
                  <a:srgbClr val="0070C0"/>
                </a:solidFill>
                <a:latin typeface="KaiTi" panose="02010609060101010101" pitchFamily="49" charset="-122"/>
                <a:ea typeface="KaiTi" panose="02010609060101010101" pitchFamily="49" charset="-122"/>
              </a:rPr>
              <a:t>〇</a:t>
            </a:r>
            <a:r>
              <a:rPr lang="ja-JP" altLang="en-US" b="1" dirty="0">
                <a:solidFill>
                  <a:srgbClr val="0070C0"/>
                </a:solidFill>
                <a:latin typeface="KaiTi" panose="02010609060101010101" pitchFamily="49" charset="-122"/>
                <a:ea typeface="KaiTi" panose="02010609060101010101" pitchFamily="49" charset="-122"/>
              </a:rPr>
              <a:t>そもそも「私語」には、「厳粛な場や会話をすべきでない場において、その場を取り仕切っている人に断りなく場の流れを乱すような会話をする」という意味がありますので、会話を「私語」と捉える場合、「ここは話してはいけない場所」という大前提があります。</a:t>
            </a:r>
          </a:p>
          <a:p>
            <a:pPr fontAlgn="base"/>
            <a:r>
              <a:rPr lang="ja-JP" altLang="en-US" b="1" dirty="0" smtClean="0">
                <a:latin typeface="KaiTi" panose="02010609060101010101" pitchFamily="49" charset="-122"/>
                <a:ea typeface="KaiTi" panose="02010609060101010101" pitchFamily="49" charset="-122"/>
              </a:rPr>
              <a:t>〇職</a:t>
            </a:r>
            <a:r>
              <a:rPr lang="ja-JP" altLang="en-US" b="1" dirty="0">
                <a:latin typeface="KaiTi" panose="02010609060101010101" pitchFamily="49" charset="-122"/>
                <a:ea typeface="KaiTi" panose="02010609060101010101" pitchFamily="49" charset="-122"/>
              </a:rPr>
              <a:t>場でのコミュニケーションを「私語」として受け止める人が多いのであれば、その職場には「仕事中は会話をすべきではない」という暗黙のルールや認識があるのでしょう。</a:t>
            </a:r>
            <a:br>
              <a:rPr lang="ja-JP" altLang="en-US" b="1" dirty="0">
                <a:latin typeface="KaiTi" panose="02010609060101010101" pitchFamily="49" charset="-122"/>
                <a:ea typeface="KaiTi" panose="02010609060101010101" pitchFamily="49" charset="-122"/>
              </a:rPr>
            </a:br>
            <a:r>
              <a:rPr lang="ja-JP" altLang="en-US" b="1" dirty="0">
                <a:latin typeface="KaiTi" panose="02010609060101010101" pitchFamily="49" charset="-122"/>
                <a:ea typeface="KaiTi" panose="02010609060101010101" pitchFamily="49" charset="-122"/>
              </a:rPr>
              <a:t>そのような職場での会話は、静かにすべきルールを破っていることになりますから、うるさく迷惑なものとなります。</a:t>
            </a:r>
          </a:p>
          <a:p>
            <a:pPr fontAlgn="base"/>
            <a:r>
              <a:rPr lang="ja-JP" altLang="en-US" b="1" dirty="0" smtClean="0">
                <a:solidFill>
                  <a:srgbClr val="0070C0"/>
                </a:solidFill>
                <a:latin typeface="KaiTi" panose="02010609060101010101" pitchFamily="49" charset="-122"/>
                <a:ea typeface="KaiTi" panose="02010609060101010101" pitchFamily="49" charset="-122"/>
              </a:rPr>
              <a:t>〇一方</a:t>
            </a:r>
            <a:r>
              <a:rPr lang="ja-JP" altLang="en-US" b="1" dirty="0">
                <a:solidFill>
                  <a:srgbClr val="0070C0"/>
                </a:solidFill>
                <a:latin typeface="KaiTi" panose="02010609060101010101" pitchFamily="49" charset="-122"/>
                <a:ea typeface="KaiTi" panose="02010609060101010101" pitchFamily="49" charset="-122"/>
              </a:rPr>
              <a:t>「雑談」は、「様々な内容を、テーマを決めずにとりとめもなく話す」という意味です。そこには、「私語」のように「この場所で会話をすべきでない」という場所に関する制約はありません。</a:t>
            </a:r>
          </a:p>
          <a:p>
            <a:pPr fontAlgn="base"/>
            <a:r>
              <a:rPr lang="ja-JP" altLang="en-US" b="1" dirty="0" smtClean="0">
                <a:latin typeface="KaiTi" panose="02010609060101010101" pitchFamily="49" charset="-122"/>
                <a:ea typeface="KaiTi" panose="02010609060101010101" pitchFamily="49" charset="-122"/>
              </a:rPr>
              <a:t>〇このように</a:t>
            </a:r>
            <a:r>
              <a:rPr lang="ja-JP" altLang="en-US" b="1" dirty="0">
                <a:latin typeface="KaiTi" panose="02010609060101010101" pitchFamily="49" charset="-122"/>
                <a:ea typeface="KaiTi" panose="02010609060101010101" pitchFamily="49" charset="-122"/>
              </a:rPr>
              <a:t>職場で会話</a:t>
            </a:r>
            <a:r>
              <a:rPr lang="ja-JP" altLang="en-US" b="1" dirty="0" smtClean="0">
                <a:latin typeface="KaiTi" panose="02010609060101010101" pitchFamily="49" charset="-122"/>
                <a:ea typeface="KaiTi" panose="02010609060101010101" pitchFamily="49" charset="-122"/>
              </a:rPr>
              <a:t>をすることをよしとするかどうか、</a:t>
            </a:r>
            <a:r>
              <a:rPr lang="ja-JP" altLang="en-US" b="1" dirty="0">
                <a:latin typeface="KaiTi" panose="02010609060101010101" pitchFamily="49" charset="-122"/>
                <a:ea typeface="KaiTi" panose="02010609060101010101" pitchFamily="49" charset="-122"/>
              </a:rPr>
              <a:t>もしくは個人レベルでの認識の違いが、職場での会話を「私語」とするか、「雑談」とするか判断の分かれ目となります。</a:t>
            </a:r>
          </a:p>
        </p:txBody>
      </p:sp>
    </p:spTree>
    <p:extLst>
      <p:ext uri="{BB962C8B-B14F-4D97-AF65-F5344CB8AC3E}">
        <p14:creationId xmlns:p14="http://schemas.microsoft.com/office/powerpoint/2010/main" val="32974508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８</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私語はいけない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2031325"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a:t>
            </a:r>
            <a:r>
              <a:rPr lang="ja-JP" altLang="en-US" sz="2400" b="1" smtClean="0">
                <a:solidFill>
                  <a:srgbClr val="002060"/>
                </a:solidFill>
                <a:latin typeface="BIZ UDPゴシック" panose="020B0400000000000000" pitchFamily="50" charset="-128"/>
                <a:ea typeface="BIZ UDPゴシック" panose="020B0400000000000000" pitchFamily="50" charset="-128"/>
              </a:rPr>
              <a:t>　</a:t>
            </a:r>
            <a:r>
              <a:rPr lang="ja-JP" altLang="en-US" sz="2400" b="1">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4064000" y="1340137"/>
            <a:ext cx="7226300" cy="4801314"/>
          </a:xfrm>
          <a:prstGeom prst="rect">
            <a:avLst/>
          </a:prstGeom>
          <a:ln>
            <a:solidFill>
              <a:srgbClr val="FF0000"/>
            </a:solidFill>
          </a:ln>
        </p:spPr>
        <p:txBody>
          <a:bodyPr wrap="square">
            <a:spAutoFit/>
          </a:bodyPr>
          <a:lstStyle/>
          <a:p>
            <a:pPr algn="ctr"/>
            <a:r>
              <a:rPr lang="zh-CN" altLang="en-US" sz="2000" b="1" dirty="0">
                <a:solidFill>
                  <a:srgbClr val="FF0000"/>
                </a:solidFill>
              </a:rPr>
              <a:t>思政课是落实立德树人根本任务的关键</a:t>
            </a:r>
            <a:r>
              <a:rPr lang="zh-CN" altLang="en-US" sz="2000" b="1" dirty="0" smtClean="0">
                <a:solidFill>
                  <a:srgbClr val="FF0000"/>
                </a:solidFill>
              </a:rPr>
              <a:t>课程</a:t>
            </a:r>
            <a:endParaRPr lang="en-US" altLang="zh-CN" sz="2000" b="1" dirty="0" smtClean="0">
              <a:solidFill>
                <a:srgbClr val="FF0000"/>
              </a:solidFill>
            </a:endParaRPr>
          </a:p>
          <a:p>
            <a:pPr algn="ctr"/>
            <a:r>
              <a:rPr lang="zh-CN" altLang="en-US" sz="1400" b="1" dirty="0"/>
              <a:t>来源：</a:t>
            </a:r>
            <a:r>
              <a:rPr lang="en-US" altLang="zh-CN" sz="1400" b="1" dirty="0"/>
              <a:t>《</a:t>
            </a:r>
            <a:r>
              <a:rPr lang="zh-CN" altLang="en-US" sz="1400" b="1" dirty="0"/>
              <a:t>求是</a:t>
            </a:r>
            <a:r>
              <a:rPr lang="en-US" altLang="zh-CN" sz="1400" b="1" dirty="0"/>
              <a:t>》2020/17 </a:t>
            </a:r>
            <a:r>
              <a:rPr lang="zh-CN" altLang="en-US" sz="1400" b="1" dirty="0"/>
              <a:t>作者：习近平 </a:t>
            </a:r>
            <a:r>
              <a:rPr lang="en-US" altLang="zh-CN" sz="1400" b="1" dirty="0"/>
              <a:t>2020-08-31 </a:t>
            </a:r>
            <a:r>
              <a:rPr lang="en-US" altLang="zh-CN" sz="1400" b="1" dirty="0" smtClean="0"/>
              <a:t>15:06:23</a:t>
            </a:r>
          </a:p>
          <a:p>
            <a:endParaRPr lang="en-US" altLang="zh-CN" sz="1050" b="1" dirty="0"/>
          </a:p>
          <a:p>
            <a:r>
              <a:rPr lang="zh-CN" altLang="en-US" b="1" dirty="0"/>
              <a:t>　今天，我们在这里召开学校思想政治理论课教师座谈会。参加会议的主要是大中小学思政课一线教师。首先，我向在座各位老师，向全国大中小学思政课教师，致以诚挚的问候</a:t>
            </a:r>
            <a:r>
              <a:rPr lang="en-US" altLang="zh-CN" b="1" dirty="0"/>
              <a:t>!</a:t>
            </a:r>
          </a:p>
          <a:p>
            <a:r>
              <a:rPr lang="zh-CN" altLang="en-US" b="1" dirty="0"/>
              <a:t>　　古人说：“敬教劝学，建国之大本；兴贤育才，为政之先务。”教育是民族振兴、社会进步的重要基石，是功在当代、利在千秋的德政工程，对提高人民综合素质、促进人的全面发展、增强中华民族创新创造活力、实现中华民族伟大复兴具有决定性意义。</a:t>
            </a:r>
          </a:p>
          <a:p>
            <a:r>
              <a:rPr lang="zh-CN" altLang="en-US" b="1" dirty="0"/>
              <a:t>青少年是祖国的</a:t>
            </a:r>
            <a:r>
              <a:rPr lang="zh-CN" altLang="en-US" b="1" dirty="0" smtClean="0"/>
              <a:t>未来</a:t>
            </a:r>
            <a:r>
              <a:rPr lang="zh-CN" altLang="en-US" b="1" dirty="0"/>
              <a:t>、民族的希望。现在，我国各级各类学历教育在校生达到</a:t>
            </a:r>
            <a:r>
              <a:rPr lang="en-US" altLang="zh-CN" b="1" dirty="0"/>
              <a:t>2.7</a:t>
            </a:r>
            <a:r>
              <a:rPr lang="zh-CN" altLang="en-US" b="1" dirty="0"/>
              <a:t>亿，全国各类高等教育在学总规模达到</a:t>
            </a:r>
            <a:r>
              <a:rPr lang="en-US" altLang="zh-CN" b="1" dirty="0"/>
              <a:t>3779</a:t>
            </a:r>
            <a:r>
              <a:rPr lang="zh-CN" altLang="en-US" b="1" dirty="0"/>
              <a:t>万人。青少年阶段是人生的“拔节孕穗期”，这一时期心智逐渐健全，思维进入最活跃状态，最需要精心引导和栽培。“蒙以养正，圣功也。”就是说青少年教育最重要的是教给他们正确的思想，引导他们走正路。思政课是落实立德树人根本任务的关键课程，思政课作用不可替代，思政课教师队伍责任重大。</a:t>
            </a:r>
          </a:p>
        </p:txBody>
      </p:sp>
      <p:sp>
        <p:nvSpPr>
          <p:cNvPr id="5" name="矩形 4"/>
          <p:cNvSpPr/>
          <p:nvPr/>
        </p:nvSpPr>
        <p:spPr>
          <a:xfrm>
            <a:off x="811084" y="2336111"/>
            <a:ext cx="2933700" cy="1323439"/>
          </a:xfrm>
          <a:prstGeom prst="rect">
            <a:avLst/>
          </a:prstGeom>
          <a:ln>
            <a:solidFill>
              <a:srgbClr val="FF0000"/>
            </a:solidFill>
          </a:ln>
        </p:spPr>
        <p:txBody>
          <a:bodyPr wrap="square">
            <a:spAutoFit/>
          </a:bodyPr>
          <a:lstStyle/>
          <a:p>
            <a:r>
              <a:rPr lang="en-US" altLang="zh-CN" sz="1600" b="1" dirty="0"/>
              <a:t>2019</a:t>
            </a:r>
            <a:r>
              <a:rPr lang="zh-CN" altLang="en-US" sz="1600" b="1" dirty="0"/>
              <a:t>年</a:t>
            </a:r>
            <a:r>
              <a:rPr lang="en-US" altLang="zh-CN" sz="1600" b="1" dirty="0"/>
              <a:t>3</a:t>
            </a:r>
            <a:r>
              <a:rPr lang="zh-CN" altLang="en-US" sz="1600" b="1" dirty="0"/>
              <a:t>月</a:t>
            </a:r>
            <a:r>
              <a:rPr lang="en-US" altLang="zh-CN" sz="1600" b="1" dirty="0"/>
              <a:t>18</a:t>
            </a:r>
            <a:r>
              <a:rPr lang="zh-CN" altLang="en-US" sz="1600" b="1" dirty="0"/>
              <a:t>日，中共中央总书记、国家主席、中央军委主席习近平在北京主持召开学校思想政治理论课教师座谈会并发表重要讲话</a:t>
            </a:r>
            <a:r>
              <a:rPr lang="zh-CN" altLang="en-US" sz="1600" b="1" dirty="0" smtClean="0"/>
              <a:t>。</a:t>
            </a:r>
            <a:endParaRPr lang="ja-JP" altLang="en-US" sz="1600" b="1" dirty="0"/>
          </a:p>
        </p:txBody>
      </p:sp>
    </p:spTree>
    <p:extLst>
      <p:ext uri="{BB962C8B-B14F-4D97-AF65-F5344CB8AC3E}">
        <p14:creationId xmlns:p14="http://schemas.microsoft.com/office/powerpoint/2010/main" val="86953599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835</Words>
  <Application>Microsoft Office PowerPoint</Application>
  <PresentationFormat>宽屏</PresentationFormat>
  <Paragraphs>104</Paragraphs>
  <Slides>9</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vt:i4>
      </vt:variant>
    </vt:vector>
  </HeadingPairs>
  <TitlesOfParts>
    <vt:vector size="21" baseType="lpstr">
      <vt:lpstr>BIZ UDPゴシック</vt:lpstr>
      <vt:lpstr>KaiTi</vt:lpstr>
      <vt:lpstr>ＭＳ 明朝</vt:lpstr>
      <vt:lpstr>ＭＳ Ｐゴシック</vt:lpstr>
      <vt:lpstr>楷体</vt:lpstr>
      <vt:lpstr>宋体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5</cp:revision>
  <dcterms:created xsi:type="dcterms:W3CDTF">2021-08-24T02:21:39Z</dcterms:created>
  <dcterms:modified xsi:type="dcterms:W3CDTF">2021-08-25T08:35:34Z</dcterms:modified>
</cp:coreProperties>
</file>