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3793F345-894D-411D-AB9A-976737B56FAF}" type="datetimeFigureOut">
              <a:rPr lang="zh-CN" altLang="en-US" smtClean="0"/>
              <a:t>2021/8/24</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33DBA0-08D2-4360-BF29-4FC8619E16CC}" type="slidenum">
              <a:rPr lang="zh-CN" altLang="en-US" smtClean="0"/>
              <a:t>‹#›</a:t>
            </a:fld>
            <a:endParaRPr lang="zh-CN" altLang="en-US"/>
          </a:p>
        </p:txBody>
      </p:sp>
    </p:spTree>
    <p:extLst>
      <p:ext uri="{BB962C8B-B14F-4D97-AF65-F5344CB8AC3E}">
        <p14:creationId xmlns:p14="http://schemas.microsoft.com/office/powerpoint/2010/main" val="16159890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223241823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38447303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12</a:t>
            </a:fld>
            <a:endParaRPr kumimoji="1" lang="ja-JP" altLang="en-US"/>
          </a:p>
        </p:txBody>
      </p:sp>
    </p:spTree>
    <p:extLst>
      <p:ext uri="{BB962C8B-B14F-4D97-AF65-F5344CB8AC3E}">
        <p14:creationId xmlns:p14="http://schemas.microsoft.com/office/powerpoint/2010/main" val="495721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13</a:t>
            </a:fld>
            <a:endParaRPr kumimoji="1" lang="ja-JP" altLang="en-US"/>
          </a:p>
        </p:txBody>
      </p:sp>
    </p:spTree>
    <p:extLst>
      <p:ext uri="{BB962C8B-B14F-4D97-AF65-F5344CB8AC3E}">
        <p14:creationId xmlns:p14="http://schemas.microsoft.com/office/powerpoint/2010/main" val="391520798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14</a:t>
            </a:fld>
            <a:endParaRPr kumimoji="1" lang="ja-JP" altLang="en-US"/>
          </a:p>
        </p:txBody>
      </p:sp>
    </p:spTree>
    <p:extLst>
      <p:ext uri="{BB962C8B-B14F-4D97-AF65-F5344CB8AC3E}">
        <p14:creationId xmlns:p14="http://schemas.microsoft.com/office/powerpoint/2010/main" val="234400463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15</a:t>
            </a:fld>
            <a:endParaRPr kumimoji="1" lang="ja-JP" altLang="en-US"/>
          </a:p>
        </p:txBody>
      </p:sp>
    </p:spTree>
    <p:extLst>
      <p:ext uri="{BB962C8B-B14F-4D97-AF65-F5344CB8AC3E}">
        <p14:creationId xmlns:p14="http://schemas.microsoft.com/office/powerpoint/2010/main" val="29053836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16</a:t>
            </a:fld>
            <a:endParaRPr kumimoji="1" lang="ja-JP" altLang="en-US"/>
          </a:p>
        </p:txBody>
      </p:sp>
    </p:spTree>
    <p:extLst>
      <p:ext uri="{BB962C8B-B14F-4D97-AF65-F5344CB8AC3E}">
        <p14:creationId xmlns:p14="http://schemas.microsoft.com/office/powerpoint/2010/main" val="1719742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17</a:t>
            </a:fld>
            <a:endParaRPr kumimoji="1" lang="ja-JP" altLang="en-US"/>
          </a:p>
        </p:txBody>
      </p:sp>
    </p:spTree>
    <p:extLst>
      <p:ext uri="{BB962C8B-B14F-4D97-AF65-F5344CB8AC3E}">
        <p14:creationId xmlns:p14="http://schemas.microsoft.com/office/powerpoint/2010/main" val="33013253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240487784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13199365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24069027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91093807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235455807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71071358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871643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25898888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320726044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9251685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308111463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5292360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9287761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62396869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7013890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3155799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285783886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37743840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5CB0F10-6709-46F2-A733-0DC250ECCAFC}" type="datetimeFigureOut">
              <a:rPr lang="zh-CN" altLang="en-US" smtClean="0"/>
              <a:t>2021/8/24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20493464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5CB0F10-6709-46F2-A733-0DC250ECCAFC}" type="datetimeFigureOut">
              <a:rPr lang="zh-CN" altLang="en-US" smtClean="0"/>
              <a:t>2021/8/24</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DA2E39-25D4-4D58-BBBE-26E5EAC0A387}" type="slidenum">
              <a:rPr lang="zh-CN" altLang="en-US" smtClean="0"/>
              <a:t>‹#›</a:t>
            </a:fld>
            <a:endParaRPr lang="zh-CN" altLang="en-US"/>
          </a:p>
        </p:txBody>
      </p:sp>
    </p:spTree>
    <p:extLst>
      <p:ext uri="{BB962C8B-B14F-4D97-AF65-F5344CB8AC3E}">
        <p14:creationId xmlns:p14="http://schemas.microsoft.com/office/powerpoint/2010/main" val="1228433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16.png"/><Relationship Id="rId4" Type="http://schemas.openxmlformats.org/officeDocument/2006/relationships/image" Target="../media/image15.png"/></Relationships>
</file>

<file path=ppt/slides/_rels/slide1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5" Type="http://schemas.openxmlformats.org/officeDocument/2006/relationships/image" Target="../media/image19.png"/><Relationship Id="rId4" Type="http://schemas.openxmlformats.org/officeDocument/2006/relationships/image" Target="../media/image18.png"/></Relationships>
</file>

<file path=ppt/slides/_rels/slide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6.xml"/><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8.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58554447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356100"/>
                <a:gridCol w="78359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1917215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96308"/>
                <a:gridCol w="76956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015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70285" y="1596226"/>
            <a:ext cx="10416201"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en-US" altLang="ja-JP" sz="2000" b="1" dirty="0">
                <a:latin typeface="KaiTi" panose="02010609060101010101" pitchFamily="49" charset="-122"/>
                <a:ea typeface="KaiTi" panose="02010609060101010101" pitchFamily="49" charset="-122"/>
              </a:rPr>
              <a:t>1887</a:t>
            </a:r>
            <a:r>
              <a:rPr lang="ja-JP" altLang="en-US" sz="2000" b="1" dirty="0">
                <a:latin typeface="KaiTi" panose="02010609060101010101" pitchFamily="49" charset="-122"/>
                <a:ea typeface="KaiTi" panose="02010609060101010101" pitchFamily="49" charset="-122"/>
              </a:rPr>
              <a:t>年、日本初の下水道敷設により、横浜の外国人居留地に英国製の水洗トイレ（洋式）が設置されたのが、日本の水洗トイレのはじまりです。日本製の和式の水洗トイレが開発・設置されたのは、その</a:t>
            </a:r>
            <a:r>
              <a:rPr lang="en-US" altLang="ja-JP" sz="2000" b="1" dirty="0">
                <a:latin typeface="KaiTi" panose="02010609060101010101" pitchFamily="49" charset="-122"/>
                <a:ea typeface="KaiTi" panose="02010609060101010101" pitchFamily="49" charset="-122"/>
              </a:rPr>
              <a:t>15</a:t>
            </a:r>
            <a:r>
              <a:rPr lang="ja-JP" altLang="en-US" sz="2000" b="1" dirty="0">
                <a:latin typeface="KaiTi" panose="02010609060101010101" pitchFamily="49" charset="-122"/>
                <a:ea typeface="KaiTi" panose="02010609060101010101" pitchFamily="49" charset="-122"/>
              </a:rPr>
              <a:t>年後の</a:t>
            </a:r>
            <a:r>
              <a:rPr lang="en-US" altLang="ja-JP" sz="2000" b="1" dirty="0">
                <a:latin typeface="KaiTi" panose="02010609060101010101" pitchFamily="49" charset="-122"/>
                <a:ea typeface="KaiTi" panose="02010609060101010101" pitchFamily="49" charset="-122"/>
              </a:rPr>
              <a:t>1902</a:t>
            </a:r>
            <a:r>
              <a:rPr lang="ja-JP" altLang="en-US" sz="2000" b="1" dirty="0">
                <a:latin typeface="KaiTi" panose="02010609060101010101" pitchFamily="49" charset="-122"/>
                <a:ea typeface="KaiTi" panose="02010609060101010101" pitchFamily="49" charset="-122"/>
              </a:rPr>
              <a:t>年のこと</a:t>
            </a:r>
            <a:r>
              <a:rPr lang="ja-JP" altLang="en-US" sz="2000" b="1" dirty="0" smtClean="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1960</a:t>
            </a:r>
            <a:r>
              <a:rPr lang="ja-JP" altLang="en-US" sz="2000" b="1" dirty="0">
                <a:latin typeface="KaiTi" panose="02010609060101010101" pitchFamily="49" charset="-122"/>
                <a:ea typeface="KaiTi" panose="02010609060101010101" pitchFamily="49" charset="-122"/>
              </a:rPr>
              <a:t>年に、住宅公団の団地建設にあたって、洋式トイレが標準装備になりました。ここから一気に洋式便器が普及していき、</a:t>
            </a:r>
            <a:r>
              <a:rPr lang="en-US" altLang="ja-JP" sz="2000" b="1" dirty="0">
                <a:latin typeface="KaiTi" panose="02010609060101010101" pitchFamily="49" charset="-122"/>
                <a:ea typeface="KaiTi" panose="02010609060101010101" pitchFamily="49" charset="-122"/>
              </a:rPr>
              <a:t>1980</a:t>
            </a:r>
            <a:r>
              <a:rPr lang="ja-JP" altLang="en-US" sz="2000" b="1" dirty="0">
                <a:latin typeface="KaiTi" panose="02010609060101010101" pitchFamily="49" charset="-122"/>
                <a:ea typeface="KaiTi" panose="02010609060101010101" pitchFamily="49" charset="-122"/>
              </a:rPr>
              <a:t>年には洋式トイレが全体の出荷量の</a:t>
            </a:r>
            <a:r>
              <a:rPr lang="en-US" altLang="ja-JP" sz="2000" b="1" dirty="0">
                <a:latin typeface="KaiTi" panose="02010609060101010101" pitchFamily="49" charset="-122"/>
                <a:ea typeface="KaiTi" panose="02010609060101010101" pitchFamily="49" charset="-122"/>
              </a:rPr>
              <a:t>60</a:t>
            </a:r>
            <a:r>
              <a:rPr lang="ja-JP" altLang="en-US" sz="2000" b="1" dirty="0">
                <a:latin typeface="KaiTi" panose="02010609060101010101" pitchFamily="49" charset="-122"/>
                <a:ea typeface="KaiTi" panose="02010609060101010101" pitchFamily="49" charset="-122"/>
              </a:rPr>
              <a:t>％を占めるようになり、</a:t>
            </a:r>
            <a:r>
              <a:rPr lang="en-US" altLang="ja-JP" sz="2000" b="1" dirty="0">
                <a:latin typeface="KaiTi" panose="02010609060101010101" pitchFamily="49" charset="-122"/>
                <a:ea typeface="KaiTi" panose="02010609060101010101" pitchFamily="49" charset="-122"/>
              </a:rPr>
              <a:t>1990</a:t>
            </a:r>
            <a:r>
              <a:rPr lang="ja-JP" altLang="en-US" sz="2000" b="1" dirty="0">
                <a:latin typeface="KaiTi" panose="02010609060101010101" pitchFamily="49" charset="-122"/>
                <a:ea typeface="KaiTi" panose="02010609060101010101" pitchFamily="49" charset="-122"/>
              </a:rPr>
              <a:t>年にはついに</a:t>
            </a:r>
            <a:r>
              <a:rPr lang="en-US" altLang="ja-JP" sz="2000" b="1" dirty="0">
                <a:latin typeface="KaiTi" panose="02010609060101010101" pitchFamily="49" charset="-122"/>
                <a:ea typeface="KaiTi" panose="02010609060101010101" pitchFamily="49" charset="-122"/>
              </a:rPr>
              <a:t>85</a:t>
            </a:r>
            <a:r>
              <a:rPr lang="ja-JP" altLang="en-US" sz="2000" b="1" dirty="0">
                <a:latin typeface="KaiTi" panose="02010609060101010101" pitchFamily="49" charset="-122"/>
                <a:ea typeface="KaiTi" panose="02010609060101010101" pitchFamily="49" charset="-122"/>
              </a:rPr>
              <a:t>％と大きく上回るようになりました</a:t>
            </a:r>
            <a:r>
              <a:rPr lang="ja-JP" altLang="en-US" sz="2000" b="1" dirty="0" smtClean="0">
                <a:latin typeface="KaiTi" panose="02010609060101010101" pitchFamily="49" charset="-122"/>
                <a:ea typeface="KaiTi" panose="02010609060101010101" pitchFamily="49" charset="-122"/>
              </a:rPr>
              <a:t>。。</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70285" y="4017878"/>
            <a:ext cx="10416201"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温</a:t>
            </a:r>
            <a:r>
              <a:rPr lang="ja-JP" altLang="en-US" sz="2000" b="1" dirty="0">
                <a:latin typeface="KaiTi" panose="02010609060101010101" pitchFamily="49" charset="-122"/>
                <a:ea typeface="KaiTi" panose="02010609060101010101" pitchFamily="49" charset="-122"/>
              </a:rPr>
              <a:t>水洗浄便座</a:t>
            </a:r>
            <a:r>
              <a:rPr lang="ja-JP" altLang="en-US" sz="2000" b="1" dirty="0" smtClean="0">
                <a:latin typeface="KaiTi" panose="02010609060101010101" pitchFamily="49" charset="-122"/>
                <a:ea typeface="KaiTi" panose="02010609060101010101" pitchFamily="49" charset="-122"/>
              </a:rPr>
              <a:t>は、もともと</a:t>
            </a:r>
            <a:r>
              <a:rPr lang="ja-JP" altLang="en-US" sz="2000" b="1" dirty="0">
                <a:latin typeface="KaiTi" panose="02010609060101010101" pitchFamily="49" charset="-122"/>
                <a:ea typeface="KaiTi" panose="02010609060101010101" pitchFamily="49" charset="-122"/>
              </a:rPr>
              <a:t>、欧米で医療用として販売されていた製品を</a:t>
            </a:r>
            <a:r>
              <a:rPr lang="ja-JP" altLang="en-US"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1967</a:t>
            </a:r>
            <a:r>
              <a:rPr lang="ja-JP" altLang="en-US" sz="2000" b="1" dirty="0">
                <a:latin typeface="KaiTi" panose="02010609060101010101" pitchFamily="49" charset="-122"/>
                <a:ea typeface="KaiTi" panose="02010609060101010101" pitchFamily="49" charset="-122"/>
              </a:rPr>
              <a:t>年には伊奈製陶（現・</a:t>
            </a:r>
            <a:r>
              <a:rPr lang="en-US" altLang="ja-JP" sz="2000" b="1" dirty="0">
                <a:latin typeface="KaiTi" panose="02010609060101010101" pitchFamily="49" charset="-122"/>
                <a:ea typeface="KaiTi" panose="02010609060101010101" pitchFamily="49" charset="-122"/>
              </a:rPr>
              <a:t>LIXIL</a:t>
            </a:r>
            <a:r>
              <a:rPr lang="ja-JP" altLang="en-US" sz="2000" b="1" dirty="0">
                <a:latin typeface="KaiTi" panose="02010609060101010101" pitchFamily="49" charset="-122"/>
                <a:ea typeface="KaiTi" panose="02010609060101010101" pitchFamily="49" charset="-122"/>
              </a:rPr>
              <a:t>）により国産化され、</a:t>
            </a:r>
            <a:r>
              <a:rPr lang="en-US" altLang="ja-JP" sz="2000" b="1" dirty="0">
                <a:latin typeface="KaiTi" panose="02010609060101010101" pitchFamily="49" charset="-122"/>
                <a:ea typeface="KaiTi" panose="02010609060101010101" pitchFamily="49" charset="-122"/>
              </a:rPr>
              <a:t>1980</a:t>
            </a:r>
            <a:r>
              <a:rPr lang="ja-JP" altLang="en-US" sz="2000" b="1" dirty="0">
                <a:latin typeface="KaiTi" panose="02010609060101010101" pitchFamily="49" charset="-122"/>
                <a:ea typeface="KaiTi" panose="02010609060101010101" pitchFamily="49" charset="-122"/>
              </a:rPr>
              <a:t>年には抜本的に改良した</a:t>
            </a:r>
            <a:r>
              <a:rPr lang="en-US" altLang="ja-JP" sz="2000" b="1" dirty="0">
                <a:latin typeface="KaiTi" panose="02010609060101010101" pitchFamily="49" charset="-122"/>
                <a:ea typeface="KaiTi" panose="02010609060101010101" pitchFamily="49" charset="-122"/>
              </a:rPr>
              <a:t>TOTO</a:t>
            </a:r>
            <a:r>
              <a:rPr lang="ja-JP" altLang="en-US" sz="2000" b="1" dirty="0" smtClean="0">
                <a:latin typeface="KaiTi" panose="02010609060101010101" pitchFamily="49" charset="-122"/>
                <a:ea typeface="KaiTi" panose="02010609060101010101" pitchFamily="49" charset="-122"/>
              </a:rPr>
              <a:t>の「ウォシュレット」が</a:t>
            </a:r>
            <a:r>
              <a:rPr lang="ja-JP" altLang="en-US" sz="2000" b="1" dirty="0">
                <a:latin typeface="KaiTi" panose="02010609060101010101" pitchFamily="49" charset="-122"/>
                <a:ea typeface="KaiTi" panose="02010609060101010101" pitchFamily="49" charset="-122"/>
              </a:rPr>
              <a:t>登場します</a:t>
            </a:r>
            <a:r>
              <a:rPr lang="ja-JP" altLang="en-US" sz="2000" b="1" dirty="0" smtClean="0">
                <a:latin typeface="KaiTi" panose="02010609060101010101" pitchFamily="49" charset="-122"/>
                <a:ea typeface="KaiTi" panose="02010609060101010101" pitchFamily="49" charset="-122"/>
              </a:rPr>
              <a:t>。その</a:t>
            </a:r>
            <a:r>
              <a:rPr lang="ja-JP" altLang="en-US" sz="2000" b="1" dirty="0">
                <a:latin typeface="KaiTi" panose="02010609060101010101" pitchFamily="49" charset="-122"/>
                <a:ea typeface="KaiTi" panose="02010609060101010101" pitchFamily="49" charset="-122"/>
              </a:rPr>
              <a:t>後、</a:t>
            </a:r>
            <a:r>
              <a:rPr lang="en-US" altLang="ja-JP" sz="2000" b="1" dirty="0">
                <a:latin typeface="KaiTi" panose="02010609060101010101" pitchFamily="49" charset="-122"/>
                <a:ea typeface="KaiTi" panose="02010609060101010101" pitchFamily="49" charset="-122"/>
              </a:rPr>
              <a:t>1988</a:t>
            </a:r>
            <a:r>
              <a:rPr lang="ja-JP" altLang="en-US" sz="2000" b="1" dirty="0">
                <a:latin typeface="KaiTi" panose="02010609060101010101" pitchFamily="49" charset="-122"/>
                <a:ea typeface="KaiTi" panose="02010609060101010101" pitchFamily="49" charset="-122"/>
              </a:rPr>
              <a:t>年に着座センサーがついた便座が、</a:t>
            </a:r>
            <a:r>
              <a:rPr lang="en-US" altLang="ja-JP" sz="2000" b="1" dirty="0">
                <a:latin typeface="KaiTi" panose="02010609060101010101" pitchFamily="49" charset="-122"/>
                <a:ea typeface="KaiTi" panose="02010609060101010101" pitchFamily="49" charset="-122"/>
              </a:rPr>
              <a:t>1992</a:t>
            </a:r>
            <a:r>
              <a:rPr lang="ja-JP" altLang="en-US" sz="2000" b="1" dirty="0">
                <a:latin typeface="KaiTi" panose="02010609060101010101" pitchFamily="49" charset="-122"/>
                <a:ea typeface="KaiTi" panose="02010609060101010101" pitchFamily="49" charset="-122"/>
              </a:rPr>
              <a:t>年には脱臭機能がついた便座が、そして</a:t>
            </a:r>
            <a:r>
              <a:rPr lang="en-US" altLang="ja-JP" sz="2000" b="1" dirty="0">
                <a:latin typeface="KaiTi" panose="02010609060101010101" pitchFamily="49" charset="-122"/>
                <a:ea typeface="KaiTi" panose="02010609060101010101" pitchFamily="49" charset="-122"/>
              </a:rPr>
              <a:t>2003</a:t>
            </a:r>
            <a:r>
              <a:rPr lang="ja-JP" altLang="en-US" sz="2000" b="1" dirty="0">
                <a:latin typeface="KaiTi" panose="02010609060101010101" pitchFamily="49" charset="-122"/>
                <a:ea typeface="KaiTi" panose="02010609060101010101" pitchFamily="49" charset="-122"/>
              </a:rPr>
              <a:t>年には便座オート洗浄機能がつくなど、日本の温水洗浄便座は年を追うごとに進化を遂</a:t>
            </a:r>
            <a:r>
              <a:rPr lang="ja-JP" altLang="en-US" sz="2000" b="1" dirty="0" smtClean="0">
                <a:latin typeface="KaiTi" panose="02010609060101010101" pitchFamily="49" charset="-122"/>
                <a:ea typeface="KaiTi" panose="02010609060101010101" pitchFamily="49" charset="-122"/>
              </a:rPr>
              <a:t>げています。現</a:t>
            </a:r>
            <a:r>
              <a:rPr lang="ja-JP" altLang="en-US" sz="2000" b="1" dirty="0">
                <a:latin typeface="KaiTi" panose="02010609060101010101" pitchFamily="49" charset="-122"/>
                <a:ea typeface="KaiTi" panose="02010609060101010101" pitchFamily="49" charset="-122"/>
              </a:rPr>
              <a:t>在では全体の出荷量の</a:t>
            </a:r>
            <a:r>
              <a:rPr lang="en-US" altLang="ja-JP" sz="2000" b="1" dirty="0">
                <a:latin typeface="KaiTi" panose="02010609060101010101" pitchFamily="49" charset="-122"/>
                <a:ea typeface="KaiTi" panose="02010609060101010101" pitchFamily="49" charset="-122"/>
              </a:rPr>
              <a:t>99</a:t>
            </a:r>
            <a:r>
              <a:rPr lang="ja-JP" altLang="en-US" sz="2000" b="1" dirty="0">
                <a:latin typeface="KaiTi" panose="02010609060101010101" pitchFamily="49" charset="-122"/>
                <a:ea typeface="KaiTi" panose="02010609060101010101" pitchFamily="49" charset="-122"/>
              </a:rPr>
              <a:t>％が洋式</a:t>
            </a:r>
            <a:r>
              <a:rPr lang="ja-JP" altLang="en-US" sz="2000" b="1" dirty="0" smtClean="0">
                <a:latin typeface="KaiTi" panose="02010609060101010101" pitchFamily="49" charset="-122"/>
                <a:ea typeface="KaiTi" panose="02010609060101010101" pitchFamily="49" charset="-122"/>
              </a:rPr>
              <a:t>となり、一般</a:t>
            </a:r>
            <a:r>
              <a:rPr lang="ja-JP" altLang="en-US" sz="2000" b="1" dirty="0">
                <a:latin typeface="KaiTi" panose="02010609060101010101" pitchFamily="49" charset="-122"/>
                <a:ea typeface="KaiTi" panose="02010609060101010101" pitchFamily="49" charset="-122"/>
              </a:rPr>
              <a:t>家庭にも広く普及</a:t>
            </a:r>
            <a:r>
              <a:rPr lang="ja-JP" altLang="en-US" sz="2000" b="1" dirty="0" smtClean="0">
                <a:latin typeface="KaiTi" panose="02010609060101010101" pitchFamily="49" charset="-122"/>
                <a:ea typeface="KaiTi" panose="02010609060101010101" pitchFamily="49" charset="-122"/>
              </a:rPr>
              <a:t>している。</a:t>
            </a:r>
            <a:endParaRPr lang="en-US" altLang="ja-JP" sz="2000" b="1" dirty="0" smtClean="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06738070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34408"/>
                <a:gridCol w="76575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821548"/>
            <a:ext cx="10069837"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みなさんはトイレが</a:t>
            </a:r>
            <a:r>
              <a:rPr lang="ja-JP" altLang="ja-JP" sz="2000" b="1" dirty="0">
                <a:latin typeface="KaiTi" panose="02010609060101010101" pitchFamily="49" charset="-122"/>
                <a:ea typeface="KaiTi" panose="02010609060101010101" pitchFamily="49" charset="-122"/>
              </a:rPr>
              <a:t>好きですか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トイレの</a:t>
            </a:r>
            <a:r>
              <a:rPr lang="ja-JP" altLang="ja-JP" sz="2000" b="1" dirty="0">
                <a:latin typeface="KaiTi" panose="02010609060101010101" pitchFamily="49" charset="-122"/>
                <a:ea typeface="KaiTi" panose="02010609060101010101" pitchFamily="49" charset="-122"/>
              </a:rPr>
              <a:t>中で何</a:t>
            </a:r>
            <a:r>
              <a:rPr lang="ja-JP" altLang="ja-JP" sz="2000" b="1" dirty="0" smtClean="0">
                <a:latin typeface="KaiTi" panose="02010609060101010101" pitchFamily="49" charset="-122"/>
                <a:ea typeface="KaiTi" panose="02010609060101010101" pitchFamily="49" charset="-122"/>
              </a:rPr>
              <a:t>かしますか</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みなさんはトイレに</a:t>
            </a:r>
            <a:r>
              <a:rPr lang="ja-JP" altLang="ja-JP" sz="2000" b="1" dirty="0">
                <a:latin typeface="KaiTi" panose="02010609060101010101" pitchFamily="49" charset="-122"/>
                <a:ea typeface="KaiTi" panose="02010609060101010101" pitchFamily="49" charset="-122"/>
              </a:rPr>
              <a:t>対してどんなイメージを持っていますか。</a:t>
            </a:r>
          </a:p>
          <a:p>
            <a:r>
              <a:rPr lang="ja-JP" altLang="ja-JP" sz="2000" b="1" dirty="0">
                <a:latin typeface="KaiTi" panose="02010609060101010101" pitchFamily="49" charset="-122"/>
                <a:ea typeface="KaiTi" panose="02010609060101010101" pitchFamily="49" charset="-122"/>
              </a:rPr>
              <a:t>　汚い、狭い、臭い、怖いなど悪いイメージや</a:t>
            </a:r>
            <a:r>
              <a:rPr lang="ja-JP"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ひとり</a:t>
            </a:r>
            <a:r>
              <a:rPr lang="ja-JP" altLang="ja-JP" sz="2000" b="1" dirty="0" smtClean="0">
                <a:latin typeface="KaiTi" panose="02010609060101010101" pitchFamily="49" charset="-122"/>
                <a:ea typeface="KaiTi" panose="02010609060101010101" pitchFamily="49" charset="-122"/>
              </a:rPr>
              <a:t>になれる</a:t>
            </a:r>
            <a:endParaRPr lang="en-US" altLang="ja-JP" sz="2000" b="1" dirty="0" smtClean="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場</a:t>
            </a:r>
            <a:r>
              <a:rPr lang="ja-JP" altLang="ja-JP" sz="2000" b="1" dirty="0">
                <a:latin typeface="KaiTi" panose="02010609060101010101" pitchFamily="49" charset="-122"/>
                <a:ea typeface="KaiTi" panose="02010609060101010101" pitchFamily="49" charset="-122"/>
              </a:rPr>
              <a:t>所、落ち着く場所などいいイメージも引き出してください。</a:t>
            </a:r>
          </a:p>
          <a:p>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50563" y="4014556"/>
            <a:ext cx="10261166"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温水洗浄便</a:t>
            </a:r>
            <a:r>
              <a:rPr lang="ja-JP" altLang="ja-JP" sz="2000" b="1" dirty="0" smtClean="0">
                <a:latin typeface="KaiTi" panose="02010609060101010101" pitchFamily="49" charset="-122"/>
                <a:ea typeface="KaiTi" panose="02010609060101010101" pitchFamily="49" charset="-122"/>
              </a:rPr>
              <a:t>座」</a:t>
            </a:r>
            <a:r>
              <a:rPr lang="ja-JP" altLang="ja-JP" sz="2000" b="1" dirty="0">
                <a:latin typeface="KaiTi" panose="02010609060101010101" pitchFamily="49" charset="-122"/>
                <a:ea typeface="KaiTi" panose="02010609060101010101" pitchFamily="49" charset="-122"/>
              </a:rPr>
              <a:t>という言葉を聞いたことがありますか。お尻を</a:t>
            </a:r>
            <a:r>
              <a:rPr lang="en-US" altLang="ja-JP" sz="2000" b="1" dirty="0" smtClean="0">
                <a:latin typeface="KaiTi" panose="02010609060101010101" pitchFamily="49" charset="-122"/>
                <a:ea typeface="KaiTi" panose="02010609060101010101" pitchFamily="49" charset="-122"/>
              </a:rPr>
              <a:t>洗</a:t>
            </a:r>
            <a:r>
              <a:rPr lang="ja-JP" altLang="ja-JP" sz="2000" b="1" dirty="0" smtClean="0">
                <a:latin typeface="KaiTi" panose="02010609060101010101" pitchFamily="49" charset="-122"/>
                <a:ea typeface="KaiTi" panose="02010609060101010101" pitchFamily="49" charset="-122"/>
              </a:rPr>
              <a:t>うことができるト</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イレのことです</a:t>
            </a:r>
            <a:r>
              <a:rPr lang="ja-JP" altLang="ja-JP" sz="2000" b="1" dirty="0">
                <a:latin typeface="KaiTi" panose="02010609060101010101" pitchFamily="49" charset="-122"/>
                <a:ea typeface="KaiTi" panose="02010609060101010101" pitchFamily="49" charset="-122"/>
              </a:rPr>
              <a:t>。使ったことがありますか。また、使ってみたいですか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使</a:t>
            </a:r>
            <a:r>
              <a:rPr lang="ja-JP" altLang="ja-JP" sz="2000" b="1" dirty="0">
                <a:latin typeface="KaiTi" panose="02010609060101010101" pitchFamily="49" charset="-122"/>
                <a:ea typeface="KaiTi" panose="02010609060101010101" pitchFamily="49" charset="-122"/>
              </a:rPr>
              <a:t>ったことがある人には感想を聞いてください。使ったことがない人は友達の感想</a:t>
            </a:r>
            <a:r>
              <a:rPr lang="ja-JP" altLang="ja-JP" sz="2000" b="1" dirty="0" smtClean="0">
                <a:latin typeface="KaiTi" panose="02010609060101010101" pitchFamily="49" charset="-122"/>
                <a:ea typeface="KaiTi" panose="02010609060101010101" pitchFamily="49" charset="-122"/>
              </a:rPr>
              <a:t>を</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聞</a:t>
            </a:r>
            <a:r>
              <a:rPr lang="ja-JP" altLang="ja-JP" sz="2000" b="1" dirty="0">
                <a:latin typeface="KaiTi" panose="02010609060101010101" pitchFamily="49" charset="-122"/>
                <a:ea typeface="KaiTi" panose="02010609060101010101" pitchFamily="49" charset="-122"/>
              </a:rPr>
              <a:t>いて、使ってみたいと思ったかどうか、その理由を聞いてください。</a:t>
            </a:r>
          </a:p>
          <a:p>
            <a:endParaRPr lang="ja-JP" altLang="en-US" sz="2000" b="1" dirty="0">
              <a:latin typeface="KaiTi" panose="02010609060101010101" pitchFamily="49" charset="-122"/>
              <a:ea typeface="KaiTi" panose="02010609060101010101" pitchFamily="49" charset="-122"/>
            </a:endParaRPr>
          </a:p>
        </p:txBody>
      </p:sp>
      <p:pic>
        <p:nvPicPr>
          <p:cNvPr id="205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346008" y="1009472"/>
            <a:ext cx="2553391" cy="187145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2051"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18498" y="2085578"/>
            <a:ext cx="3058761" cy="2283854"/>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8670670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08885" y="102265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24500" y="1181583"/>
            <a:ext cx="6096000" cy="5170646"/>
          </a:xfrm>
          <a:prstGeom prst="rect">
            <a:avLst/>
          </a:prstGeom>
          <a:ln>
            <a:solidFill>
              <a:srgbClr val="0070C0"/>
            </a:solidFill>
          </a:ln>
        </p:spPr>
        <p:txBody>
          <a:bodyPr>
            <a:spAutoFit/>
          </a:bodyPr>
          <a:lstStyle/>
          <a:p>
            <a:pPr>
              <a:lnSpc>
                <a:spcPct val="150000"/>
              </a:lnSpc>
            </a:pPr>
            <a:r>
              <a:rPr lang="ja-JP" altLang="ja-JP" sz="2000" b="1" dirty="0"/>
              <a:t>　フランス国内ではまだ普及していないが、知名度の高い日本の温水洗浄便座。フランス人女性</a:t>
            </a:r>
            <a:r>
              <a:rPr lang="ja-JP" altLang="ja-JP" sz="2000" b="1" dirty="0" smtClean="0"/>
              <a:t>のブログでは</a:t>
            </a:r>
            <a:r>
              <a:rPr lang="ja-JP" altLang="ja-JP" sz="2000" b="1" dirty="0"/>
              <a:t>、日本での温水洗浄便座について自身の体験を交えながらつづっている。</a:t>
            </a:r>
            <a:endParaRPr lang="ja-JP" altLang="ja-JP" sz="2000" dirty="0"/>
          </a:p>
          <a:p>
            <a:pPr>
              <a:lnSpc>
                <a:spcPct val="150000"/>
              </a:lnSpc>
            </a:pPr>
            <a:r>
              <a:rPr lang="ja-JP" altLang="ja-JP" sz="2000" b="1" dirty="0"/>
              <a:t>　まず、日本のトイレは遊園地のようだと表現。無料ではありながら、そこでしかできない体験ができると、好印象を抱いている。</a:t>
            </a:r>
            <a:endParaRPr lang="ja-JP" altLang="ja-JP" sz="2000" dirty="0"/>
          </a:p>
          <a:p>
            <a:pPr>
              <a:lnSpc>
                <a:spcPct val="150000"/>
              </a:lnSpc>
            </a:pPr>
            <a:r>
              <a:rPr lang="ja-JP" altLang="ja-JP" sz="2000" b="1" dirty="0"/>
              <a:t>　ある日、筆者はレストランでますます進化したトイレに出会ったという。そのトイレはアナウンスが流れるタイプのものだった。便座に座ると、あいさつとともに自動的に水が流れるシステムだと</a:t>
            </a:r>
            <a:r>
              <a:rPr lang="ja-JP" altLang="ja-JP" sz="2000" b="1" u="sng" dirty="0"/>
              <a:t>①説明された</a:t>
            </a:r>
            <a:r>
              <a:rPr lang="ja-JP" altLang="ja-JP" sz="2000" b="1" dirty="0"/>
              <a:t>と説</a:t>
            </a:r>
            <a:r>
              <a:rPr lang="ja-JP" altLang="ja-JP" sz="2000" b="1" dirty="0" smtClean="0"/>
              <a:t>明</a:t>
            </a:r>
            <a:r>
              <a:rPr lang="ja-JP" altLang="en-US" sz="2000" b="1" dirty="0" smtClean="0"/>
              <a:t>している</a:t>
            </a:r>
            <a:r>
              <a:rPr lang="ja-JP" altLang="ja-JP" sz="2000" b="1" dirty="0" smtClean="0"/>
              <a:t>。</a:t>
            </a:r>
            <a:endParaRPr lang="ja-JP" altLang="ja-JP" sz="2000" dirty="0"/>
          </a:p>
        </p:txBody>
      </p:sp>
      <p:sp>
        <p:nvSpPr>
          <p:cNvPr id="5" name="Rectangle 1"/>
          <p:cNvSpPr>
            <a:spLocks noChangeArrowheads="1"/>
          </p:cNvSpPr>
          <p:nvPr/>
        </p:nvSpPr>
        <p:spPr bwMode="auto">
          <a:xfrm>
            <a:off x="2247900" y="5873232"/>
            <a:ext cx="3276600" cy="584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ja-JP" sz="1600" b="0" i="0" u="none" strike="noStrike" cap="none" normalizeH="0" baseline="0" dirty="0" smtClean="0">
                <a:ln>
                  <a:noFill/>
                </a:ln>
                <a:solidFill>
                  <a:schemeClr val="tx1"/>
                </a:solidFill>
                <a:effectLst/>
                <a:ea typeface="ＭＳ 明朝" pitchFamily="17" charset="-128"/>
                <a:cs typeface="Times New Roman" pitchFamily="18" charset="0"/>
              </a:rPr>
              <a:t>1</a:t>
            </a:r>
            <a:r>
              <a:rPr kumimoji="1" lang="ja-JP" altLang="en-US" sz="1600" b="0" i="0" u="none" strike="noStrike" cap="none" normalizeH="0" baseline="0" dirty="0" smtClean="0">
                <a:ln>
                  <a:noFill/>
                </a:ln>
                <a:solidFill>
                  <a:schemeClr val="tx1"/>
                </a:solidFill>
                <a:effectLst/>
                <a:ea typeface="ＭＳ 明朝" pitchFamily="17" charset="-128"/>
                <a:cs typeface="Times New Roman" pitchFamily="18" charset="0"/>
              </a:rPr>
              <a:t>　</a:t>
            </a:r>
            <a:r>
              <a:rPr kumimoji="1" lang="ja-JP" altLang="en-US" sz="1600" b="0" i="0" u="none" strike="noStrike" cap="none" normalizeH="0" baseline="0" dirty="0" smtClean="0">
                <a:ln>
                  <a:noFill/>
                </a:ln>
                <a:solidFill>
                  <a:srgbClr val="000000"/>
                </a:solidFill>
                <a:effectLst/>
                <a:ea typeface="ＭＳ 明朝" pitchFamily="17" charset="-128"/>
                <a:cs typeface="Times New Roman" pitchFamily="18" charset="0"/>
              </a:rPr>
              <a:t>ブログ（</a:t>
            </a:r>
            <a:r>
              <a:rPr kumimoji="1" lang="en-US" altLang="ja-JP" sz="1600" b="0" i="0" u="none" strike="noStrike" cap="none" normalizeH="0" baseline="0" dirty="0" smtClean="0">
                <a:ln>
                  <a:noFill/>
                </a:ln>
                <a:solidFill>
                  <a:srgbClr val="000000"/>
                </a:solidFill>
                <a:effectLst/>
                <a:ea typeface="ＭＳ 明朝" pitchFamily="17" charset="-128"/>
                <a:cs typeface="Times New Roman" pitchFamily="18" charset="0"/>
              </a:rPr>
              <a:t>blog</a:t>
            </a:r>
            <a:r>
              <a:rPr kumimoji="1" lang="ja-JP" altLang="en-US" sz="1600" b="0" i="0" u="none" strike="noStrike" cap="none" normalizeH="0" baseline="0" dirty="0" smtClean="0">
                <a:ln>
                  <a:noFill/>
                </a:ln>
                <a:solidFill>
                  <a:srgbClr val="000000"/>
                </a:solidFill>
                <a:effectLst/>
                <a:ea typeface="ＭＳ 明朝" pitchFamily="17" charset="-128"/>
                <a:cs typeface="Times New Roman" pitchFamily="18" charset="0"/>
              </a:rPr>
              <a:t>）</a:t>
            </a:r>
            <a:r>
              <a:rPr kumimoji="1" lang="ja-JP" altLang="en-US" sz="1600" b="0" i="0" u="none" strike="noStrike" cap="none" normalizeH="0" baseline="0" dirty="0" smtClean="0">
                <a:ln>
                  <a:noFill/>
                </a:ln>
                <a:solidFill>
                  <a:schemeClr val="tx1"/>
                </a:solidFill>
                <a:effectLst/>
                <a:ea typeface="ＭＳ 明朝" pitchFamily="17" charset="-128"/>
                <a:cs typeface="Times New Roman" pitchFamily="18" charset="0"/>
              </a:rPr>
              <a:t>：</a:t>
            </a:r>
            <a:r>
              <a:rPr kumimoji="1" lang="ja-JP" altLang="en-US" sz="1600" b="0" i="0" u="none" strike="noStrike" cap="none" normalizeH="0" baseline="0" dirty="0" smtClean="0">
                <a:ln>
                  <a:noFill/>
                </a:ln>
                <a:solidFill>
                  <a:schemeClr val="tx1"/>
                </a:solidFill>
                <a:effectLst/>
                <a:ea typeface="SimSun" pitchFamily="2" charset="-122"/>
                <a:cs typeface="Times New Roman" pitchFamily="18" charset="0"/>
              </a:rPr>
              <a:t>网上的博客。</a:t>
            </a:r>
            <a:endParaRPr kumimoji="1" lang="ja-JP" altLang="en-US" sz="1600" b="0" i="0" u="none" strike="noStrike" cap="none" normalizeH="0" baseline="0" dirty="0" smtClean="0">
              <a:ln>
                <a:noFill/>
              </a:ln>
              <a:solidFill>
                <a:schemeClr val="tx1"/>
              </a:solidFill>
              <a:effectLst/>
              <a:ea typeface="ＭＳ 明朝" pitchFamily="17" charset="-128"/>
              <a:cs typeface="Times New Roman" pitchFamily="18" charset="0"/>
            </a:endParaRPr>
          </a:p>
          <a:p>
            <a:pPr lvl="0" eaLnBrk="0" fontAlgn="base" hangingPunct="0">
              <a:spcBef>
                <a:spcPct val="0"/>
              </a:spcBef>
              <a:spcAft>
                <a:spcPct val="0"/>
              </a:spcAft>
            </a:pPr>
            <a:r>
              <a:rPr kumimoji="1" lang="en-US" altLang="ja-JP" sz="1600" b="0" i="0" u="none" strike="noStrike" cap="none" normalizeH="0" baseline="0" dirty="0" smtClean="0">
                <a:ln>
                  <a:noFill/>
                </a:ln>
                <a:solidFill>
                  <a:schemeClr val="tx1"/>
                </a:solidFill>
                <a:effectLst/>
                <a:ea typeface="ＭＳ 明朝" pitchFamily="17" charset="-128"/>
                <a:cs typeface="Times New Roman" pitchFamily="18" charset="0"/>
              </a:rPr>
              <a:t>2</a:t>
            </a:r>
            <a:r>
              <a:rPr kumimoji="1" lang="ja-JP" altLang="en-US" sz="1600" b="0" i="0" u="none" strike="noStrike" cap="none" normalizeH="0" baseline="0" dirty="0" smtClean="0">
                <a:ln>
                  <a:noFill/>
                </a:ln>
                <a:solidFill>
                  <a:schemeClr val="tx1"/>
                </a:solidFill>
                <a:effectLst/>
                <a:ea typeface="ＭＳ 明朝" pitchFamily="17" charset="-128"/>
                <a:cs typeface="Times New Roman" pitchFamily="18" charset="0"/>
              </a:rPr>
              <a:t>　綴</a:t>
            </a:r>
            <a:r>
              <a:rPr kumimoji="1" lang="en-US" altLang="ja-JP" sz="1600" b="0" i="0" u="none" strike="noStrike" cap="none" normalizeH="0" baseline="0" dirty="0" smtClean="0">
                <a:ln>
                  <a:noFill/>
                </a:ln>
                <a:solidFill>
                  <a:schemeClr val="tx1"/>
                </a:solidFill>
                <a:effectLst/>
                <a:ea typeface="SimSun" pitchFamily="2" charset="-122"/>
                <a:cs typeface="Times New Roman" pitchFamily="18" charset="0"/>
              </a:rPr>
              <a:t>(</a:t>
            </a:r>
            <a:r>
              <a:rPr kumimoji="1" lang="ja-JP" altLang="en-US" sz="1600" b="0" i="0" u="none" strike="noStrike" cap="none" normalizeH="0" baseline="0" dirty="0" smtClean="0">
                <a:ln>
                  <a:noFill/>
                </a:ln>
                <a:solidFill>
                  <a:schemeClr val="tx1"/>
                </a:solidFill>
                <a:effectLst/>
                <a:ea typeface="SimSun" pitchFamily="2" charset="-122"/>
                <a:cs typeface="Times New Roman" pitchFamily="18" charset="0"/>
              </a:rPr>
              <a:t>つづ</a:t>
            </a:r>
            <a:r>
              <a:rPr kumimoji="1" lang="en-US" altLang="ja-JP" sz="1600" b="0" i="0" u="none" strike="noStrike" cap="none" normalizeH="0" baseline="0" dirty="0" smtClean="0">
                <a:ln>
                  <a:noFill/>
                </a:ln>
                <a:solidFill>
                  <a:schemeClr val="tx1"/>
                </a:solidFill>
                <a:effectLst/>
                <a:ea typeface="SimSun" pitchFamily="2" charset="-122"/>
                <a:cs typeface="Times New Roman" pitchFamily="18" charset="0"/>
              </a:rPr>
              <a:t>)</a:t>
            </a:r>
            <a:r>
              <a:rPr kumimoji="1" lang="ja-JP" altLang="en-US" sz="1600" b="0" i="0" u="none" strike="noStrike" cap="none" normalizeH="0" baseline="0" dirty="0" smtClean="0">
                <a:ln>
                  <a:noFill/>
                </a:ln>
                <a:solidFill>
                  <a:schemeClr val="tx1"/>
                </a:solidFill>
                <a:effectLst/>
                <a:ea typeface="ＭＳ 明朝" pitchFamily="17" charset="-128"/>
                <a:cs typeface="Times New Roman" pitchFamily="18" charset="0"/>
              </a:rPr>
              <a:t>る</a:t>
            </a:r>
            <a:r>
              <a:rPr lang="ja-JP" altLang="en-US" sz="1600" dirty="0" smtClean="0">
                <a:ea typeface="ＭＳ 明朝" pitchFamily="17" charset="-128"/>
                <a:cs typeface="Times New Roman" pitchFamily="18" charset="0"/>
              </a:rPr>
              <a:t>：</a:t>
            </a:r>
            <a:r>
              <a:rPr kumimoji="1" lang="ja-JP" altLang="en-US" sz="1600" b="0" i="0" u="none" strike="noStrike" cap="none" normalizeH="0" baseline="0" dirty="0" smtClean="0">
                <a:ln>
                  <a:noFill/>
                </a:ln>
                <a:solidFill>
                  <a:schemeClr val="tx1"/>
                </a:solidFill>
                <a:effectLst/>
                <a:ea typeface="SimSun" pitchFamily="2" charset="-122"/>
                <a:cs typeface="Times New Roman" pitchFamily="18" charset="0"/>
              </a:rPr>
              <a:t>作文，写文章。</a:t>
            </a:r>
            <a:r>
              <a:rPr kumimoji="1" lang="ja-JP" altLang="en-US" sz="1600" b="0" i="0" u="none" strike="noStrike" cap="none" normalizeH="0" baseline="0" dirty="0" smtClean="0">
                <a:ln>
                  <a:noFill/>
                </a:ln>
                <a:solidFill>
                  <a:schemeClr val="tx1"/>
                </a:solidFill>
                <a:effectLst/>
                <a:ea typeface="ＭＳ Ｐゴシック" pitchFamily="50" charset="-128"/>
                <a:cs typeface="ＭＳ Ｐゴシック" pitchFamily="50" charset="-128"/>
              </a:rPr>
              <a:t> </a:t>
            </a:r>
          </a:p>
        </p:txBody>
      </p:sp>
      <p:sp>
        <p:nvSpPr>
          <p:cNvPr id="6" name="矩形 5"/>
          <p:cNvSpPr/>
          <p:nvPr/>
        </p:nvSpPr>
        <p:spPr>
          <a:xfrm>
            <a:off x="419100" y="1783517"/>
            <a:ext cx="4940300" cy="3016210"/>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下線部①「説明されたと説明」というのは、誰が誰に何を説明したのですか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フランス</a:t>
            </a:r>
            <a:r>
              <a:rPr lang="ja-JP" altLang="ja-JP" b="1" dirty="0">
                <a:latin typeface="KaiTi" panose="02010609060101010101" pitchFamily="49" charset="-122"/>
                <a:ea typeface="KaiTi" panose="02010609060101010101" pitchFamily="49" charset="-122"/>
              </a:rPr>
              <a:t>人女性がブログで読者</a:t>
            </a:r>
            <a:r>
              <a:rPr lang="ja-JP" altLang="ja-JP" b="1" dirty="0" smtClean="0">
                <a:latin typeface="KaiTi" panose="02010609060101010101" pitchFamily="49" charset="-122"/>
                <a:ea typeface="KaiTi" panose="02010609060101010101" pitchFamily="49" charset="-122"/>
              </a:rPr>
              <a:t>にトイレのアナウンスを</a:t>
            </a:r>
            <a:r>
              <a:rPr lang="ja-JP" altLang="ja-JP" b="1" dirty="0">
                <a:latin typeface="KaiTi" panose="02010609060101010101" pitchFamily="49" charset="-122"/>
                <a:ea typeface="KaiTi" panose="02010609060101010101" pitchFamily="49" charset="-122"/>
              </a:rPr>
              <a:t>説明した。</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トイレのアナウンスが</a:t>
            </a:r>
            <a:r>
              <a:rPr lang="ja-JP" altLang="ja-JP" b="1" dirty="0">
                <a:latin typeface="KaiTi" panose="02010609060101010101" pitchFamily="49" charset="-122"/>
                <a:ea typeface="KaiTi" panose="02010609060101010101" pitchFamily="49" charset="-122"/>
              </a:rPr>
              <a:t>、フランス人</a:t>
            </a:r>
            <a:r>
              <a:rPr lang="ja-JP" altLang="ja-JP" b="1" dirty="0" smtClean="0">
                <a:latin typeface="KaiTi" panose="02010609060101010101" pitchFamily="49" charset="-122"/>
                <a:ea typeface="KaiTi" panose="02010609060101010101" pitchFamily="49" charset="-122"/>
              </a:rPr>
              <a:t>女性</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に</a:t>
            </a:r>
            <a:r>
              <a:rPr lang="ja-JP" altLang="ja-JP" b="1" dirty="0">
                <a:latin typeface="KaiTi" panose="02010609060101010101" pitchFamily="49" charset="-122"/>
                <a:ea typeface="KaiTi" panose="02010609060101010101" pitchFamily="49" charset="-122"/>
              </a:rPr>
              <a:t>使</a:t>
            </a:r>
            <a:r>
              <a:rPr lang="ja-JP" altLang="ja-JP" b="1" dirty="0" smtClean="0">
                <a:latin typeface="KaiTi" panose="02010609060101010101" pitchFamily="49" charset="-122"/>
                <a:ea typeface="KaiTi" panose="02010609060101010101" pitchFamily="49" charset="-122"/>
              </a:rPr>
              <a:t>い方</a:t>
            </a:r>
            <a:r>
              <a:rPr lang="ja-JP" altLang="ja-JP" b="1" dirty="0">
                <a:latin typeface="KaiTi" panose="02010609060101010101" pitchFamily="49" charset="-122"/>
                <a:ea typeface="KaiTi" panose="02010609060101010101" pitchFamily="49" charset="-122"/>
              </a:rPr>
              <a:t>を説明した。</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フランス</a:t>
            </a:r>
            <a:r>
              <a:rPr lang="ja-JP" altLang="ja-JP" b="1" dirty="0">
                <a:latin typeface="KaiTi" panose="02010609060101010101" pitchFamily="49" charset="-122"/>
                <a:ea typeface="KaiTi" panose="02010609060101010101" pitchFamily="49" charset="-122"/>
              </a:rPr>
              <a:t>人女性がブログで読者</a:t>
            </a:r>
            <a:r>
              <a:rPr lang="ja-JP" altLang="ja-JP" b="1" dirty="0" smtClean="0">
                <a:latin typeface="KaiTi" panose="02010609060101010101" pitchFamily="49" charset="-122"/>
                <a:ea typeface="KaiTi" panose="02010609060101010101" pitchFamily="49" charset="-122"/>
              </a:rPr>
              <a:t>にトイレ</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のシステムを</a:t>
            </a:r>
            <a:r>
              <a:rPr lang="ja-JP" altLang="ja-JP" b="1" dirty="0">
                <a:latin typeface="KaiTi" panose="02010609060101010101" pitchFamily="49" charset="-122"/>
                <a:ea typeface="KaiTi" panose="02010609060101010101" pitchFamily="49" charset="-122"/>
              </a:rPr>
              <a:t>説明した。</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トイレのアナウンスが</a:t>
            </a:r>
            <a:r>
              <a:rPr lang="ja-JP" altLang="ja-JP" b="1" dirty="0">
                <a:latin typeface="KaiTi" panose="02010609060101010101" pitchFamily="49" charset="-122"/>
                <a:ea typeface="KaiTi" panose="02010609060101010101" pitchFamily="49" charset="-122"/>
              </a:rPr>
              <a:t>説明した使い方を</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フランス</a:t>
            </a:r>
            <a:r>
              <a:rPr lang="ja-JP" altLang="ja-JP" b="1" dirty="0">
                <a:latin typeface="KaiTi" panose="02010609060101010101" pitchFamily="49" charset="-122"/>
                <a:ea typeface="KaiTi" panose="02010609060101010101" pitchFamily="49" charset="-122"/>
              </a:rPr>
              <a:t>人女性がブログの読者に説明した。</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729723" y="5373626"/>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89304853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575300" y="1459723"/>
            <a:ext cx="6096000" cy="4656275"/>
          </a:xfrm>
          <a:prstGeom prst="rect">
            <a:avLst/>
          </a:prstGeom>
          <a:ln>
            <a:solidFill>
              <a:srgbClr val="0070C0"/>
            </a:solidFill>
          </a:ln>
        </p:spPr>
        <p:txBody>
          <a:bodyPr>
            <a:spAutoFit/>
          </a:bodyPr>
          <a:lstStyle/>
          <a:p>
            <a:pPr>
              <a:lnSpc>
                <a:spcPct val="150000"/>
              </a:lnSpc>
            </a:pPr>
            <a:r>
              <a:rPr lang="ja-JP" altLang="en-US" sz="2000" b="1" dirty="0"/>
              <a:t>　</a:t>
            </a:r>
            <a:r>
              <a:rPr lang="ja-JP" altLang="ja-JP" sz="2000" b="1" dirty="0" smtClean="0"/>
              <a:t>筆者はこのトイレには少し違和感を感じたという。まず、このトイレはセンサーなどにより管理されているシステムだと頭では理解しているものの、どうしても誰かが実際に見ているのではないかという気持ちにさせられてしまったと述べている。</a:t>
            </a:r>
          </a:p>
          <a:p>
            <a:pPr>
              <a:lnSpc>
                <a:spcPct val="150000"/>
              </a:lnSpc>
            </a:pPr>
            <a:r>
              <a:rPr lang="ja-JP" altLang="ja-JP" sz="2000" b="1" dirty="0"/>
              <a:t>　次に、いきなりトイレで「話された」ことに驚いた筆者は、座った時の位置があまりよくなかったが、位置を変更するために腰を浮かせると、水が自動的に出てきて、足などにかかる恐れがあるため、</a:t>
            </a:r>
            <a:r>
              <a:rPr lang="ja-JP" altLang="ja-JP" sz="2000" b="1" u="sng" dirty="0"/>
              <a:t>②そのままの姿勢</a:t>
            </a:r>
            <a:r>
              <a:rPr lang="ja-JP" altLang="ja-JP" sz="2000" b="1" dirty="0"/>
              <a:t>を維持せざるを得なかったと説明</a:t>
            </a:r>
            <a:r>
              <a:rPr lang="ja-JP" altLang="ja-JP" sz="2000" b="1" dirty="0" smtClean="0"/>
              <a:t>。</a:t>
            </a:r>
            <a:endParaRPr lang="ja-JP" altLang="ja-JP" sz="2000" b="1" dirty="0"/>
          </a:p>
        </p:txBody>
      </p:sp>
      <p:sp>
        <p:nvSpPr>
          <p:cNvPr id="6" name="矩形 5"/>
          <p:cNvSpPr/>
          <p:nvPr/>
        </p:nvSpPr>
        <p:spPr>
          <a:xfrm>
            <a:off x="1058688" y="5568704"/>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5" name="矩形 4"/>
          <p:cNvSpPr/>
          <p:nvPr/>
        </p:nvSpPr>
        <p:spPr>
          <a:xfrm>
            <a:off x="750562" y="1831578"/>
            <a:ext cx="4672337" cy="3539430"/>
          </a:xfrm>
          <a:prstGeom prst="rect">
            <a:avLst/>
          </a:prstGeom>
        </p:spPr>
        <p:txBody>
          <a:bodyPr wrap="square">
            <a:spAutoFit/>
          </a:bodyPr>
          <a:lstStyle/>
          <a:p>
            <a:r>
              <a:rPr lang="ja-JP" altLang="ja-JP" b="1" dirty="0">
                <a:latin typeface="KaiTi" panose="02010609060101010101" pitchFamily="49" charset="-122"/>
                <a:ea typeface="KaiTi" panose="02010609060101010101" pitchFamily="49" charset="-122"/>
              </a:rPr>
              <a:t>問</a:t>
            </a:r>
            <a:r>
              <a:rPr lang="ja-JP" altLang="ja-JP" b="1" dirty="0" smtClean="0">
                <a:latin typeface="KaiTi" panose="02010609060101010101" pitchFamily="49" charset="-122"/>
                <a:ea typeface="KaiTi" panose="02010609060101010101" pitchFamily="49" charset="-122"/>
              </a:rPr>
              <a:t>題</a:t>
            </a:r>
            <a:r>
              <a:rPr lang="en-US" altLang="ja-JP" b="1" dirty="0" smtClean="0">
                <a:latin typeface="KaiTi" panose="02010609060101010101" pitchFamily="49" charset="-122"/>
                <a:ea typeface="KaiTi" panose="02010609060101010101" pitchFamily="49" charset="-122"/>
              </a:rPr>
              <a:t>2</a:t>
            </a:r>
            <a:r>
              <a:rPr lang="ja-JP" altLang="ja-JP" b="1" dirty="0">
                <a:latin typeface="KaiTi" panose="02010609060101010101" pitchFamily="49" charset="-122"/>
                <a:ea typeface="KaiTi" panose="02010609060101010101" pitchFamily="49" charset="-122"/>
              </a:rPr>
              <a:t>　下線部②「そのままの姿勢」でいたのは、なぜですか</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説</a:t>
            </a:r>
            <a:r>
              <a:rPr lang="ja-JP" altLang="ja-JP" b="1" dirty="0">
                <a:latin typeface="KaiTi" panose="02010609060101010101" pitchFamily="49" charset="-122"/>
                <a:ea typeface="KaiTi" panose="02010609060101010101" pitchFamily="49" charset="-122"/>
              </a:rPr>
              <a:t>明が理解できず、どうすれば良</a:t>
            </a:r>
            <a:r>
              <a:rPr lang="ja-JP" altLang="ja-JP" b="1" dirty="0" smtClean="0">
                <a:latin typeface="KaiTi" panose="02010609060101010101" pitchFamily="49" charset="-122"/>
                <a:ea typeface="KaiTi" panose="02010609060101010101" pitchFamily="49" charset="-122"/>
              </a:rPr>
              <a:t>いか</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分</a:t>
            </a:r>
            <a:r>
              <a:rPr lang="ja-JP" altLang="ja-JP" b="1" dirty="0">
                <a:latin typeface="KaiTi" panose="02010609060101010101" pitchFamily="49" charset="-122"/>
                <a:ea typeface="KaiTi" panose="02010609060101010101" pitchFamily="49" charset="-122"/>
              </a:rPr>
              <a:t>からなかったため。</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位置</a:t>
            </a:r>
            <a:r>
              <a:rPr lang="ja-JP" altLang="ja-JP" b="1" dirty="0">
                <a:latin typeface="KaiTi" panose="02010609060101010101" pitchFamily="49" charset="-122"/>
                <a:ea typeface="KaiTi" panose="02010609060101010101" pitchFamily="49" charset="-122"/>
              </a:rPr>
              <a:t>を変更するために腰を受かせると</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水</a:t>
            </a:r>
            <a:r>
              <a:rPr lang="ja-JP" altLang="ja-JP" b="1" dirty="0">
                <a:latin typeface="KaiTi" panose="02010609060101010101" pitchFamily="49" charset="-122"/>
                <a:ea typeface="KaiTi" panose="02010609060101010101" pitchFamily="49" charset="-122"/>
              </a:rPr>
              <a:t>が自動的に出てきて、足</a:t>
            </a:r>
            <a:r>
              <a:rPr lang="ja-JP" altLang="ja-JP" b="1" dirty="0" smtClean="0">
                <a:latin typeface="KaiTi" panose="02010609060101010101" pitchFamily="49" charset="-122"/>
                <a:ea typeface="KaiTi" panose="02010609060101010101" pitchFamily="49" charset="-122"/>
              </a:rPr>
              <a:t>などにかかる</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恐</a:t>
            </a:r>
            <a:r>
              <a:rPr lang="ja-JP" altLang="ja-JP" b="1" dirty="0">
                <a:latin typeface="KaiTi" panose="02010609060101010101" pitchFamily="49" charset="-122"/>
                <a:ea typeface="KaiTi" panose="02010609060101010101" pitchFamily="49" charset="-122"/>
              </a:rPr>
              <a:t>れがあるため。</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このようなトイレの</a:t>
            </a:r>
            <a:r>
              <a:rPr lang="ja-JP" altLang="ja-JP" b="1" dirty="0">
                <a:latin typeface="KaiTi" panose="02010609060101010101" pitchFamily="49" charset="-122"/>
                <a:ea typeface="KaiTi" panose="02010609060101010101" pitchFamily="49" charset="-122"/>
              </a:rPr>
              <a:t>使用法が初</a:t>
            </a:r>
            <a:r>
              <a:rPr lang="ja-JP" altLang="ja-JP" b="1" dirty="0" smtClean="0">
                <a:latin typeface="KaiTi" panose="02010609060101010101" pitchFamily="49" charset="-122"/>
                <a:ea typeface="KaiTi" panose="02010609060101010101" pitchFamily="49" charset="-122"/>
              </a:rPr>
              <a:t>めて</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だったので</a:t>
            </a:r>
            <a:r>
              <a:rPr lang="ja-JP" altLang="ja-JP" b="1" dirty="0">
                <a:latin typeface="KaiTi" panose="02010609060101010101" pitchFamily="49" charset="-122"/>
                <a:ea typeface="KaiTi" panose="02010609060101010101" pitchFamily="49" charset="-122"/>
              </a:rPr>
              <a:t>、その姿勢のままでいる方</a:t>
            </a:r>
            <a:r>
              <a:rPr lang="ja-JP" altLang="ja-JP" b="1" dirty="0" smtClean="0">
                <a:latin typeface="KaiTi" panose="02010609060101010101" pitchFamily="49" charset="-122"/>
                <a:ea typeface="KaiTi" panose="02010609060101010101" pitchFamily="49" charset="-122"/>
              </a:rPr>
              <a:t>が</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良</a:t>
            </a:r>
            <a:r>
              <a:rPr lang="ja-JP" altLang="ja-JP" b="1" dirty="0">
                <a:latin typeface="KaiTi" panose="02010609060101010101" pitchFamily="49" charset="-122"/>
                <a:ea typeface="KaiTi" panose="02010609060101010101" pitchFamily="49" charset="-122"/>
              </a:rPr>
              <a:t>いと思ったため。</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トイレでいきなり</a:t>
            </a:r>
            <a:r>
              <a:rPr lang="ja-JP" altLang="ja-JP" b="1" dirty="0">
                <a:latin typeface="KaiTi" panose="02010609060101010101" pitchFamily="49" charset="-122"/>
                <a:ea typeface="KaiTi" panose="02010609060101010101" pitchFamily="49" charset="-122"/>
              </a:rPr>
              <a:t>「話された」</a:t>
            </a:r>
            <a:r>
              <a:rPr lang="ja-JP" altLang="ja-JP" b="1" dirty="0" smtClean="0">
                <a:latin typeface="KaiTi" panose="02010609060101010101" pitchFamily="49" charset="-122"/>
                <a:ea typeface="KaiTi" panose="02010609060101010101" pitchFamily="49" charset="-122"/>
              </a:rPr>
              <a:t>ことに</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驚</a:t>
            </a:r>
            <a:r>
              <a:rPr lang="ja-JP" altLang="ja-JP" b="1" dirty="0">
                <a:latin typeface="KaiTi" panose="02010609060101010101" pitchFamily="49" charset="-122"/>
                <a:ea typeface="KaiTi" panose="02010609060101010101" pitchFamily="49" charset="-122"/>
              </a:rPr>
              <a:t>いたため。</a:t>
            </a:r>
            <a:endParaRPr lang="ja-JP" altLang="en-US" b="1"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387173166"/>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05500" y="3263184"/>
            <a:ext cx="5664200" cy="2862322"/>
          </a:xfrm>
          <a:prstGeom prst="rect">
            <a:avLst/>
          </a:prstGeom>
          <a:ln>
            <a:solidFill>
              <a:srgbClr val="0070C0"/>
            </a:solidFill>
          </a:ln>
        </p:spPr>
        <p:txBody>
          <a:bodyPr wrap="square">
            <a:spAutoFit/>
          </a:bodyPr>
          <a:lstStyle/>
          <a:p>
            <a:pPr>
              <a:lnSpc>
                <a:spcPct val="200000"/>
              </a:lnSpc>
            </a:pPr>
            <a:r>
              <a:rPr lang="ja-JP" altLang="ja-JP" b="1" dirty="0"/>
              <a:t>　さらに、自動で水が流れるにもかかわらず、便座の脇には多くのボタンがあり、ますます訳が分らなかったという</a:t>
            </a:r>
            <a:r>
              <a:rPr lang="ja-JP" altLang="ja-JP" b="1" dirty="0" smtClean="0"/>
              <a:t>。</a:t>
            </a:r>
            <a:endParaRPr lang="en-US" altLang="ja-JP" dirty="0"/>
          </a:p>
          <a:p>
            <a:pPr>
              <a:lnSpc>
                <a:spcPct val="200000"/>
              </a:lnSpc>
            </a:pPr>
            <a:r>
              <a:rPr lang="ja-JP" altLang="en-US" b="1" dirty="0"/>
              <a:t>　</a:t>
            </a:r>
            <a:r>
              <a:rPr lang="ja-JP" altLang="ja-JP" b="1" dirty="0" smtClean="0"/>
              <a:t>筆</a:t>
            </a:r>
            <a:r>
              <a:rPr lang="ja-JP" altLang="ja-JP" b="1" dirty="0"/>
              <a:t>者は、このアナウンス付きのトイレから、日本の高性能のトイレがますます進化している様子が伝わってくると述べている。</a:t>
            </a:r>
            <a:endParaRPr lang="ja-JP" altLang="ja-JP" dirty="0"/>
          </a:p>
        </p:txBody>
      </p:sp>
      <p:sp>
        <p:nvSpPr>
          <p:cNvPr id="5" name="矩形 4"/>
          <p:cNvSpPr/>
          <p:nvPr/>
        </p:nvSpPr>
        <p:spPr>
          <a:xfrm>
            <a:off x="952361" y="1891584"/>
            <a:ext cx="4864239" cy="3023905"/>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p>
          <a:p>
            <a:r>
              <a:rPr lang="en-US" altLang="ja-JP" sz="1050" b="1" dirty="0">
                <a:latin typeface="KaiTi" panose="02010609060101010101" pitchFamily="49" charset="-122"/>
                <a:ea typeface="KaiTi" panose="02010609060101010101" pitchFamily="49" charset="-122"/>
              </a:rPr>
              <a:t> </a:t>
            </a:r>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日本</a:t>
            </a:r>
            <a:r>
              <a:rPr lang="ja-JP" altLang="ja-JP" b="1" dirty="0">
                <a:latin typeface="KaiTi" panose="02010609060101010101" pitchFamily="49" charset="-122"/>
                <a:ea typeface="KaiTi" panose="02010609060101010101" pitchFamily="49" charset="-122"/>
              </a:rPr>
              <a:t>のトイレは遊園地のようだと思ったのは</a:t>
            </a:r>
            <a:r>
              <a:rPr lang="ja-JP" altLang="ja-JP" b="1" dirty="0" smtClean="0">
                <a:latin typeface="KaiTi" panose="02010609060101010101" pitchFamily="49" charset="-122"/>
                <a:ea typeface="KaiTi" panose="02010609060101010101" pitchFamily="49" charset="-122"/>
              </a:rPr>
              <a:t>、フランス</a:t>
            </a:r>
            <a:r>
              <a:rPr lang="ja-JP" altLang="ja-JP" b="1" dirty="0">
                <a:latin typeface="KaiTi" panose="02010609060101010101" pitchFamily="49" charset="-122"/>
                <a:ea typeface="KaiTi" panose="02010609060101010101" pitchFamily="49" charset="-122"/>
              </a:rPr>
              <a:t>人女性だ</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アナウンスが</a:t>
            </a:r>
            <a:r>
              <a:rPr lang="ja-JP" altLang="ja-JP" b="1" dirty="0">
                <a:latin typeface="KaiTi" panose="02010609060101010101" pitchFamily="49" charset="-122"/>
                <a:ea typeface="KaiTi" panose="02010609060101010101" pitchFamily="49" charset="-122"/>
              </a:rPr>
              <a:t>流れるのは、誰かが実際</a:t>
            </a:r>
            <a:r>
              <a:rPr lang="ja-JP" altLang="ja-JP" b="1" dirty="0" smtClean="0">
                <a:latin typeface="KaiTi" panose="02010609060101010101" pitchFamily="49" charset="-122"/>
                <a:ea typeface="KaiTi" panose="02010609060101010101" pitchFamily="49" charset="-122"/>
              </a:rPr>
              <a:t>に</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見ているからだ</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このトイレの</a:t>
            </a:r>
            <a:r>
              <a:rPr lang="ja-JP" altLang="ja-JP" b="1" dirty="0">
                <a:latin typeface="KaiTi" panose="02010609060101010101" pitchFamily="49" charset="-122"/>
                <a:ea typeface="KaiTi" panose="02010609060101010101" pitchFamily="49" charset="-122"/>
              </a:rPr>
              <a:t>水は自動で流れる</a:t>
            </a: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フランス</a:t>
            </a:r>
            <a:r>
              <a:rPr lang="ja-JP" altLang="ja-JP" b="1" dirty="0">
                <a:latin typeface="KaiTi" panose="02010609060101010101" pitchFamily="49" charset="-122"/>
                <a:ea typeface="KaiTi" panose="02010609060101010101" pitchFamily="49" charset="-122"/>
              </a:rPr>
              <a:t>人女性は、</a:t>
            </a:r>
            <a:r>
              <a:rPr lang="ja-JP" altLang="ja-JP" b="1" dirty="0" smtClean="0">
                <a:latin typeface="KaiTi" panose="02010609060101010101" pitchFamily="49" charset="-122"/>
                <a:ea typeface="KaiTi" panose="02010609060101010101" pitchFamily="49" charset="-122"/>
              </a:rPr>
              <a:t>レストランでトイレ</a:t>
            </a:r>
            <a:r>
              <a:rPr lang="en-US" altLang="ja-JP" b="1" dirty="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に</a:t>
            </a:r>
            <a:r>
              <a:rPr lang="ja-JP" altLang="ja-JP" b="1" dirty="0">
                <a:latin typeface="KaiTi" panose="02010609060101010101" pitchFamily="49" charset="-122"/>
                <a:ea typeface="KaiTi" panose="02010609060101010101" pitchFamily="49" charset="-122"/>
              </a:rPr>
              <a:t>入</a:t>
            </a:r>
            <a:r>
              <a:rPr lang="ja-JP" altLang="ja-JP" b="1" dirty="0" smtClean="0">
                <a:latin typeface="KaiTi" panose="02010609060101010101" pitchFamily="49" charset="-122"/>
                <a:ea typeface="KaiTi" panose="02010609060101010101" pitchFamily="49" charset="-122"/>
              </a:rPr>
              <a:t>りたくないと</a:t>
            </a:r>
            <a:r>
              <a:rPr lang="ja-JP" altLang="ja-JP" b="1" dirty="0">
                <a:latin typeface="KaiTi" panose="02010609060101010101" pitchFamily="49" charset="-122"/>
                <a:ea typeface="KaiTi" panose="02010609060101010101" pitchFamily="49" charset="-122"/>
              </a:rPr>
              <a:t>思っている</a:t>
            </a:r>
          </a:p>
        </p:txBody>
      </p:sp>
      <p:sp>
        <p:nvSpPr>
          <p:cNvPr id="7" name="矩形 6"/>
          <p:cNvSpPr/>
          <p:nvPr/>
        </p:nvSpPr>
        <p:spPr>
          <a:xfrm>
            <a:off x="1117461" y="5512765"/>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pic>
        <p:nvPicPr>
          <p:cNvPr id="819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94549" y="1129180"/>
            <a:ext cx="3086102" cy="2014761"/>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962741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2" y="936451"/>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928324" y="1554956"/>
            <a:ext cx="9942876" cy="3416320"/>
          </a:xfrm>
          <a:prstGeom prst="rect">
            <a:avLst/>
          </a:prstGeom>
        </p:spPr>
        <p:txBody>
          <a:bodyPr wrap="square">
            <a:spAutoFit/>
          </a:bodyPr>
          <a:lstStyle/>
          <a:p>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トイレで</a:t>
            </a:r>
            <a:r>
              <a:rPr lang="ja-JP" altLang="ja-JP" sz="2000" b="1" dirty="0">
                <a:latin typeface="KaiTi" panose="02010609060101010101" pitchFamily="49" charset="-122"/>
                <a:ea typeface="KaiTi" panose="02010609060101010101" pitchFamily="49" charset="-122"/>
              </a:rPr>
              <a:t>突然話しかけられたら、どんな気持ちになりますか。</a:t>
            </a: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驚</a:t>
            </a:r>
            <a:r>
              <a:rPr lang="ja-JP" altLang="ja-JP" sz="2000" b="1" dirty="0">
                <a:latin typeface="KaiTi" panose="02010609060101010101" pitchFamily="49" charset="-122"/>
                <a:ea typeface="KaiTi" panose="02010609060101010101" pitchFamily="49" charset="-122"/>
              </a:rPr>
              <a:t>く、怖い、透明人間がいるようだ、一人</a:t>
            </a:r>
            <a:r>
              <a:rPr lang="ja-JP" altLang="ja-JP" sz="2000" b="1" dirty="0" smtClean="0">
                <a:latin typeface="KaiTi" panose="02010609060101010101" pitchFamily="49" charset="-122"/>
                <a:ea typeface="KaiTi" panose="02010609060101010101" pitchFamily="49" charset="-122"/>
              </a:rPr>
              <a:t>じゃないようでトイレ</a:t>
            </a:r>
            <a:endParaRPr lang="en-US" altLang="ja-JP" sz="2000" b="1" dirty="0" smtClean="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が怖</a:t>
            </a:r>
            <a:r>
              <a:rPr lang="ja-JP" altLang="ja-JP" sz="2000" b="1" dirty="0">
                <a:latin typeface="KaiTi" panose="02010609060101010101" pitchFamily="49" charset="-122"/>
                <a:ea typeface="KaiTi" panose="02010609060101010101" pitchFamily="49" charset="-122"/>
              </a:rPr>
              <a:t>くなくなるなど</a:t>
            </a:r>
            <a:r>
              <a:rPr lang="ja-JP" altLang="ja-JP" sz="2000" b="1" dirty="0" smtClean="0">
                <a:latin typeface="KaiTi" panose="02010609060101010101" pitchFamily="49" charset="-122"/>
                <a:ea typeface="KaiTi" panose="02010609060101010101" pitchFamily="49" charset="-122"/>
              </a:rPr>
              <a:t>、答</a:t>
            </a:r>
            <a:r>
              <a:rPr lang="ja-JP" altLang="ja-JP" sz="2000" b="1" dirty="0">
                <a:latin typeface="KaiTi" panose="02010609060101010101" pitchFamily="49" charset="-122"/>
                <a:ea typeface="KaiTi" panose="02010609060101010101" pitchFamily="49" charset="-122"/>
              </a:rPr>
              <a:t>えられない場合は、例を出してください</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endParaRPr lang="en-US" altLang="ja-JP" sz="800" b="1" dirty="0" smtClean="0">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ja-JP" sz="2000" b="1" dirty="0" smtClean="0">
                <a:solidFill>
                  <a:srgbClr val="0070C0"/>
                </a:solidFill>
                <a:latin typeface="KaiTi" panose="02010609060101010101" pitchFamily="49" charset="-122"/>
                <a:ea typeface="KaiTi" panose="02010609060101010101" pitchFamily="49" charset="-122"/>
              </a:rPr>
              <a:t>学</a:t>
            </a:r>
            <a:r>
              <a:rPr lang="ja-JP" altLang="ja-JP" sz="2000" b="1" dirty="0">
                <a:solidFill>
                  <a:srgbClr val="0070C0"/>
                </a:solidFill>
                <a:latin typeface="KaiTi" panose="02010609060101010101" pitchFamily="49" charset="-122"/>
                <a:ea typeface="KaiTi" panose="02010609060101010101" pitchFamily="49" charset="-122"/>
              </a:rPr>
              <a:t>習者自身に調べさせるのでもいいです</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　</a:t>
            </a:r>
            <a:r>
              <a:rPr lang="ja-JP" altLang="ja-JP" sz="2000" b="1" dirty="0" smtClean="0">
                <a:solidFill>
                  <a:srgbClr val="0070C0"/>
                </a:solidFill>
                <a:latin typeface="KaiTi" panose="02010609060101010101" pitchFamily="49" charset="-122"/>
                <a:ea typeface="KaiTi" panose="02010609060101010101" pitchFamily="49" charset="-122"/>
              </a:rPr>
              <a:t>日本</a:t>
            </a:r>
            <a:r>
              <a:rPr lang="ja-JP" altLang="ja-JP" sz="2000" b="1" dirty="0">
                <a:solidFill>
                  <a:srgbClr val="0070C0"/>
                </a:solidFill>
                <a:latin typeface="KaiTi" panose="02010609060101010101" pitchFamily="49" charset="-122"/>
                <a:ea typeface="KaiTi" panose="02010609060101010101" pitchFamily="49" charset="-122"/>
              </a:rPr>
              <a:t>では洋式トイレの普及が進んでいます。しかし、学校内のトイレは遅れていて和式トイレが中心です。そのため、子供たちの中には学校でトイレに入れない人もいるそうです。このような事情が学習者の国内にもあるかどうか聞いてください。教師が調べて紹介してもいいです</a:t>
            </a:r>
            <a:r>
              <a:rPr lang="ja-JP" altLang="ja-JP" sz="2000" b="1" dirty="0" smtClean="0">
                <a:solidFill>
                  <a:srgbClr val="0070C0"/>
                </a:solidFill>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a:p>
            <a:endParaRPr lang="en-US" altLang="ja-JP" sz="8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〇</a:t>
            </a:r>
            <a:r>
              <a:rPr lang="ja-JP" altLang="ja-JP" sz="2000" b="1" dirty="0">
                <a:latin typeface="KaiTi" panose="02010609060101010101" pitchFamily="49" charset="-122"/>
                <a:ea typeface="KaiTi" panose="02010609060101010101" pitchFamily="49" charset="-122"/>
              </a:rPr>
              <a:t>インターネットなどで、和式トイレと洋式トイレの写真</a:t>
            </a:r>
            <a:r>
              <a:rPr lang="ja-JP" altLang="ja-JP" sz="2000" b="1" dirty="0" smtClean="0">
                <a:latin typeface="KaiTi" panose="02010609060101010101" pitchFamily="49" charset="-122"/>
                <a:ea typeface="KaiTi" panose="02010609060101010101" pitchFamily="49" charset="-122"/>
              </a:rPr>
              <a:t>を</a:t>
            </a:r>
            <a:r>
              <a:rPr lang="ja-JP" altLang="ja-JP" sz="2000" b="1" dirty="0">
                <a:latin typeface="KaiTi" panose="02010609060101010101" pitchFamily="49" charset="-122"/>
                <a:ea typeface="KaiTi" panose="02010609060101010101" pitchFamily="49" charset="-122"/>
              </a:rPr>
              <a:t>提示したり、</a:t>
            </a:r>
            <a:endParaRPr lang="en-US" altLang="ja-JP" sz="2000" b="1" dirty="0" smtClean="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中国</a:t>
            </a:r>
            <a:r>
              <a:rPr lang="ja-JP" altLang="ja-JP" sz="2000" b="1" dirty="0">
                <a:latin typeface="KaiTi" panose="02010609060101010101" pitchFamily="49" charset="-122"/>
                <a:ea typeface="KaiTi" panose="02010609060101010101" pitchFamily="49" charset="-122"/>
              </a:rPr>
              <a:t>のトイレの写真があれば紹介したりしてください</a:t>
            </a:r>
            <a:r>
              <a:rPr lang="ja-JP" altLang="ja-JP" sz="2000" b="1" dirty="0" smtClean="0">
                <a:latin typeface="KaiTi" panose="02010609060101010101" pitchFamily="49" charset="-122"/>
                <a:ea typeface="KaiTi" panose="02010609060101010101" pitchFamily="49" charset="-122"/>
              </a:rPr>
              <a:t>。</a:t>
            </a:r>
            <a:endParaRPr lang="en-US" altLang="ja-JP" sz="2000" b="1" dirty="0">
              <a:latin typeface="KaiTi" panose="02010609060101010101" pitchFamily="49" charset="-122"/>
              <a:ea typeface="KaiTi" panose="02010609060101010101" pitchFamily="49" charset="-122"/>
            </a:endParaRPr>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949754" y="1453876"/>
            <a:ext cx="2035746" cy="1333403"/>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a:extLst/>
        </p:spPr>
      </p:pic>
      <p:pic>
        <p:nvPicPr>
          <p:cNvPr id="7173" name="Picture 5"/>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611833" y="4058898"/>
            <a:ext cx="1400940" cy="151640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矩形 4"/>
          <p:cNvSpPr/>
          <p:nvPr/>
        </p:nvSpPr>
        <p:spPr>
          <a:xfrm>
            <a:off x="928323" y="4947737"/>
            <a:ext cx="8279177"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〇「</a:t>
            </a:r>
            <a:r>
              <a:rPr lang="ja-JP" altLang="en-US" sz="2000" b="1" dirty="0">
                <a:solidFill>
                  <a:srgbClr val="0070C0"/>
                </a:solidFill>
                <a:latin typeface="KaiTi" panose="02010609060101010101" pitchFamily="49" charset="-122"/>
                <a:ea typeface="KaiTi" panose="02010609060101010101" pitchFamily="49" charset="-122"/>
              </a:rPr>
              <a:t>トイレ川柳</a:t>
            </a:r>
            <a:r>
              <a:rPr lang="ja-JP" altLang="en-US" sz="2000" b="1" dirty="0" smtClean="0">
                <a:solidFill>
                  <a:srgbClr val="0070C0"/>
                </a:solidFill>
                <a:latin typeface="KaiTi" panose="02010609060101010101" pitchFamily="49" charset="-122"/>
                <a:ea typeface="KaiTi" panose="02010609060101010101" pitchFamily="49" charset="-122"/>
              </a:rPr>
              <a:t>」鑑賞</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まいったな</a:t>
            </a:r>
            <a:r>
              <a:rPr lang="ja-JP" altLang="en-US" sz="2000" b="1" dirty="0">
                <a:solidFill>
                  <a:srgbClr val="0070C0"/>
                </a:solidFill>
                <a:latin typeface="KaiTi" panose="02010609060101010101" pitchFamily="49" charset="-122"/>
                <a:ea typeface="KaiTi" panose="02010609060101010101" pitchFamily="49" charset="-122"/>
              </a:rPr>
              <a:t>　外で待ってた　のは社</a:t>
            </a:r>
            <a:r>
              <a:rPr lang="ja-JP" altLang="en-US" sz="2000" b="1" dirty="0" smtClean="0">
                <a:solidFill>
                  <a:srgbClr val="0070C0"/>
                </a:solidFill>
                <a:latin typeface="KaiTi" panose="02010609060101010101" pitchFamily="49" charset="-122"/>
                <a:ea typeface="KaiTi" panose="02010609060101010101" pitchFamily="49" charset="-122"/>
              </a:rPr>
              <a:t>長</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行</a:t>
            </a:r>
            <a:r>
              <a:rPr lang="ja-JP" altLang="en-US" sz="2000" b="1" dirty="0">
                <a:solidFill>
                  <a:srgbClr val="0070C0"/>
                </a:solidFill>
                <a:latin typeface="KaiTi" panose="02010609060101010101" pitchFamily="49" charset="-122"/>
                <a:ea typeface="KaiTi" panose="02010609060101010101" pitchFamily="49" charset="-122"/>
              </a:rPr>
              <a:t>けるとき行っておくのが旅の知</a:t>
            </a:r>
            <a:r>
              <a:rPr lang="ja-JP" altLang="en-US" sz="2000" b="1" dirty="0" smtClean="0">
                <a:solidFill>
                  <a:srgbClr val="0070C0"/>
                </a:solidFill>
                <a:latin typeface="KaiTi" panose="02010609060101010101" pitchFamily="49" charset="-122"/>
                <a:ea typeface="KaiTi" panose="02010609060101010101" pitchFamily="49" charset="-122"/>
              </a:rPr>
              <a:t>恵</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友</a:t>
            </a:r>
            <a:r>
              <a:rPr lang="ja-JP" altLang="en-US" sz="2000" b="1" dirty="0">
                <a:solidFill>
                  <a:srgbClr val="0070C0"/>
                </a:solidFill>
                <a:latin typeface="KaiTi" panose="02010609060101010101" pitchFamily="49" charset="-122"/>
                <a:ea typeface="KaiTi" panose="02010609060101010101" pitchFamily="49" charset="-122"/>
              </a:rPr>
              <a:t>の家トイレの本で趣味を知</a:t>
            </a:r>
            <a:r>
              <a:rPr lang="ja-JP" altLang="en-US" sz="2000" b="1" dirty="0" smtClean="0">
                <a:solidFill>
                  <a:srgbClr val="0070C0"/>
                </a:solidFill>
                <a:latin typeface="KaiTi" panose="02010609060101010101" pitchFamily="49" charset="-122"/>
                <a:ea typeface="KaiTi" panose="02010609060101010101" pitchFamily="49" charset="-122"/>
              </a:rPr>
              <a:t>る</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solidFill>
                  <a:srgbClr val="0070C0"/>
                </a:solidFill>
                <a:latin typeface="KaiTi" panose="02010609060101010101" pitchFamily="49" charset="-122"/>
                <a:ea typeface="KaiTi" panose="02010609060101010101" pitchFamily="49" charset="-122"/>
              </a:rPr>
              <a:t>　一流</a:t>
            </a:r>
            <a:r>
              <a:rPr lang="ja-JP" altLang="en-US" sz="2000" b="1" dirty="0">
                <a:solidFill>
                  <a:srgbClr val="0070C0"/>
                </a:solidFill>
                <a:latin typeface="KaiTi" panose="02010609060101010101" pitchFamily="49" charset="-122"/>
                <a:ea typeface="KaiTi" panose="02010609060101010101" pitchFamily="49" charset="-122"/>
              </a:rPr>
              <a:t>の会社はどこもピカピカだ　</a:t>
            </a:r>
          </a:p>
        </p:txBody>
      </p:sp>
      <p:sp>
        <p:nvSpPr>
          <p:cNvPr id="6" name="矩形 5"/>
          <p:cNvSpPr/>
          <p:nvPr/>
        </p:nvSpPr>
        <p:spPr>
          <a:xfrm>
            <a:off x="5740400" y="5761495"/>
            <a:ext cx="5512409" cy="646331"/>
          </a:xfrm>
          <a:prstGeom prst="rect">
            <a:avLst/>
          </a:prstGeom>
          <a:ln>
            <a:solidFill>
              <a:schemeClr val="accent1"/>
            </a:solidFill>
          </a:ln>
        </p:spPr>
        <p:txBody>
          <a:bodyPr wrap="square">
            <a:spAutoFit/>
          </a:bodyPr>
          <a:lstStyle/>
          <a:p>
            <a:r>
              <a:rPr lang="ja-JP" altLang="en-US" dirty="0">
                <a:solidFill>
                  <a:srgbClr val="002060"/>
                </a:solidFill>
                <a:latin typeface="KaiTi" panose="02010609060101010101" pitchFamily="49" charset="-122"/>
                <a:ea typeface="KaiTi" panose="02010609060101010101" pitchFamily="49" charset="-122"/>
              </a:rPr>
              <a:t>川柳を読んだことはありますか</a:t>
            </a:r>
            <a:r>
              <a:rPr lang="ja-JP" altLang="en-US" dirty="0" smtClean="0">
                <a:solidFill>
                  <a:srgbClr val="002060"/>
                </a:solidFill>
                <a:latin typeface="KaiTi" panose="02010609060101010101" pitchFamily="49" charset="-122"/>
                <a:ea typeface="KaiTi" panose="02010609060101010101" pitchFamily="49" charset="-122"/>
              </a:rPr>
              <a:t>。</a:t>
            </a:r>
            <a:endParaRPr lang="en-US" altLang="ja-JP" dirty="0" smtClean="0">
              <a:solidFill>
                <a:srgbClr val="002060"/>
              </a:solidFill>
              <a:latin typeface="KaiTi" panose="02010609060101010101" pitchFamily="49" charset="-122"/>
              <a:ea typeface="KaiTi" panose="02010609060101010101" pitchFamily="49" charset="-122"/>
            </a:endParaRPr>
          </a:p>
          <a:p>
            <a:r>
              <a:rPr lang="ja-JP" altLang="en-US" dirty="0" smtClean="0">
                <a:solidFill>
                  <a:srgbClr val="002060"/>
                </a:solidFill>
                <a:latin typeface="KaiTi" panose="02010609060101010101" pitchFamily="49" charset="-122"/>
                <a:ea typeface="KaiTi" panose="02010609060101010101" pitchFamily="49" charset="-122"/>
              </a:rPr>
              <a:t>川</a:t>
            </a:r>
            <a:r>
              <a:rPr lang="ja-JP" altLang="en-US" dirty="0">
                <a:solidFill>
                  <a:srgbClr val="002060"/>
                </a:solidFill>
                <a:latin typeface="KaiTi" panose="02010609060101010101" pitchFamily="49" charset="-122"/>
                <a:ea typeface="KaiTi" panose="02010609060101010101" pitchFamily="49" charset="-122"/>
              </a:rPr>
              <a:t>柳は五・七・五の</a:t>
            </a:r>
            <a:r>
              <a:rPr lang="en-US" altLang="ja-JP" dirty="0">
                <a:solidFill>
                  <a:srgbClr val="002060"/>
                </a:solidFill>
                <a:latin typeface="KaiTi" panose="02010609060101010101" pitchFamily="49" charset="-122"/>
                <a:ea typeface="KaiTi" panose="02010609060101010101" pitchFamily="49" charset="-122"/>
              </a:rPr>
              <a:t>17</a:t>
            </a:r>
            <a:r>
              <a:rPr lang="ja-JP" altLang="en-US" dirty="0">
                <a:solidFill>
                  <a:srgbClr val="002060"/>
                </a:solidFill>
                <a:latin typeface="KaiTi" panose="02010609060101010101" pitchFamily="49" charset="-122"/>
                <a:ea typeface="KaiTi" panose="02010609060101010101" pitchFamily="49" charset="-122"/>
              </a:rPr>
              <a:t>音で詠む詩のことをいいます。</a:t>
            </a:r>
          </a:p>
        </p:txBody>
      </p:sp>
    </p:spTree>
    <p:extLst>
      <p:ext uri="{BB962C8B-B14F-4D97-AF65-F5344CB8AC3E}">
        <p14:creationId xmlns:p14="http://schemas.microsoft.com/office/powerpoint/2010/main" val="1723318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en-US" altLang="ja-JP" sz="2400" b="1" kern="1200" dirty="0" smtClean="0">
                          <a:solidFill>
                            <a:schemeClr val="bg1"/>
                          </a:solidFill>
                          <a:effectLst/>
                          <a:latin typeface="KaiTi" panose="02010609060101010101" pitchFamily="49" charset="-122"/>
                          <a:ea typeface="KaiTi" panose="02010609060101010101" pitchFamily="49" charset="-122"/>
                          <a:cs typeface="+mn-cs"/>
                        </a:rPr>
                        <a:t>B</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日本のトイレは「遊園地のよう」だ</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a:t>
            </a:r>
            <a:r>
              <a:rPr lang="ja-JP" altLang="en-US" sz="2400" b="1" dirty="0">
                <a:solidFill>
                  <a:srgbClr val="FF0000"/>
                </a:solidFill>
                <a:latin typeface="BIZ UDPゴシック" panose="020B0400000000000000" pitchFamily="50" charset="-128"/>
                <a:ea typeface="BIZ UDPゴシック" panose="020B0400000000000000" pitchFamily="50" charset="-128"/>
              </a:rPr>
              <a:t>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330200" y="3841394"/>
            <a:ext cx="8229600" cy="2616101"/>
          </a:xfrm>
          <a:prstGeom prst="rect">
            <a:avLst/>
          </a:prstGeom>
          <a:ln>
            <a:solidFill>
              <a:schemeClr val="accent1"/>
            </a:solidFill>
          </a:ln>
        </p:spPr>
        <p:txBody>
          <a:bodyPr wrap="square">
            <a:spAutoFit/>
          </a:bodyPr>
          <a:lstStyle/>
          <a:p>
            <a:r>
              <a:rPr lang="ja-JP" altLang="en-US" b="1" dirty="0">
                <a:latin typeface="KaiTi" panose="02010609060101010101" pitchFamily="49" charset="-122"/>
                <a:ea typeface="KaiTi" panose="02010609060101010101" pitchFamily="49" charset="-122"/>
              </a:rPr>
              <a:t>〇</a:t>
            </a:r>
            <a:r>
              <a:rPr lang="ja-JP" altLang="en-US" b="1" dirty="0" smtClean="0">
                <a:solidFill>
                  <a:srgbClr val="FF0000"/>
                </a:solidFill>
                <a:latin typeface="KaiTi" panose="02010609060101010101" pitchFamily="49" charset="-122"/>
                <a:ea typeface="KaiTi" panose="02010609060101010101" pitchFamily="49" charset="-122"/>
              </a:rPr>
              <a:t> </a:t>
            </a:r>
            <a:r>
              <a:rPr lang="ja-JP" altLang="en-US" sz="2000" b="1" dirty="0" smtClean="0">
                <a:solidFill>
                  <a:srgbClr val="FF0000"/>
                </a:solidFill>
                <a:latin typeface="KaiTi" panose="02010609060101010101" pitchFamily="49" charset="-122"/>
                <a:ea typeface="KaiTi" panose="02010609060101010101" pitchFamily="49" charset="-122"/>
              </a:rPr>
              <a:t>トイレ革命は農</a:t>
            </a:r>
            <a:r>
              <a:rPr lang="ja-JP" altLang="en-US" sz="2000" b="1" dirty="0">
                <a:solidFill>
                  <a:srgbClr val="FF0000"/>
                </a:solidFill>
                <a:latin typeface="KaiTi" panose="02010609060101010101" pitchFamily="49" charset="-122"/>
                <a:ea typeface="KaiTi" panose="02010609060101010101" pitchFamily="49" charset="-122"/>
              </a:rPr>
              <a:t>村振興のための重要な活動</a:t>
            </a:r>
            <a:r>
              <a:rPr lang="ja-JP" altLang="en-US" sz="2000" b="1" dirty="0" smtClean="0">
                <a:solidFill>
                  <a:srgbClr val="FF0000"/>
                </a:solidFill>
                <a:latin typeface="KaiTi" panose="02010609060101010101" pitchFamily="49" charset="-122"/>
                <a:ea typeface="KaiTi" panose="02010609060101010101" pitchFamily="49" charset="-122"/>
              </a:rPr>
              <a:t>だ</a:t>
            </a:r>
            <a:r>
              <a:rPr lang="ja-JP" altLang="en-US" sz="2000" b="1" dirty="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2021</a:t>
            </a:r>
            <a:r>
              <a:rPr lang="zh-CN" altLang="en-US" b="1" dirty="0" smtClean="0">
                <a:latin typeface="KaiTi" panose="02010609060101010101" pitchFamily="49" charset="-122"/>
                <a:ea typeface="KaiTi" panose="02010609060101010101" pitchFamily="49" charset="-122"/>
              </a:rPr>
              <a:t>年</a:t>
            </a:r>
            <a:r>
              <a:rPr lang="en-US" altLang="zh-CN" b="1" dirty="0" smtClean="0">
                <a:latin typeface="KaiTi" panose="02010609060101010101" pitchFamily="49" charset="-122"/>
                <a:ea typeface="KaiTi" panose="02010609060101010101" pitchFamily="49" charset="-122"/>
              </a:rPr>
              <a:t>7</a:t>
            </a:r>
            <a:r>
              <a:rPr lang="ja-JP" altLang="en-US" b="1" dirty="0" smtClean="0">
                <a:latin typeface="KaiTi" panose="02010609060101010101" pitchFamily="49" charset="-122"/>
                <a:ea typeface="KaiTi" panose="02010609060101010101" pitchFamily="49" charset="-122"/>
              </a:rPr>
              <a:t>月</a:t>
            </a:r>
            <a:r>
              <a:rPr lang="en-US" altLang="ja-JP" b="1" dirty="0" smtClean="0">
                <a:latin typeface="KaiTi" panose="02010609060101010101" pitchFamily="49" charset="-122"/>
                <a:ea typeface="KaiTi" panose="02010609060101010101" pitchFamily="49" charset="-122"/>
              </a:rPr>
              <a:t>23</a:t>
            </a:r>
            <a:r>
              <a:rPr lang="ja-JP" altLang="en-US" b="1" dirty="0" smtClean="0">
                <a:latin typeface="KaiTi" panose="02010609060101010101" pitchFamily="49" charset="-122"/>
                <a:ea typeface="KaiTi" panose="02010609060101010101" pitchFamily="49" charset="-122"/>
              </a:rPr>
              <a:t>日、湖南省</a:t>
            </a:r>
            <a:r>
              <a:rPr lang="ja-JP" altLang="en-US" b="1" dirty="0">
                <a:latin typeface="KaiTi" panose="02010609060101010101" pitchFamily="49" charset="-122"/>
                <a:ea typeface="KaiTi" panose="02010609060101010101" pitchFamily="49" charset="-122"/>
              </a:rPr>
              <a:t>で「全国農村トイレ革命現場会議」が開かれた。</a:t>
            </a:r>
          </a:p>
          <a:p>
            <a:r>
              <a:rPr lang="ja-JP" altLang="en-US" b="1" dirty="0" smtClean="0">
                <a:latin typeface="KaiTi" panose="02010609060101010101" pitchFamily="49" charset="-122"/>
                <a:ea typeface="KaiTi" panose="02010609060101010101" pitchFamily="49" charset="-122"/>
              </a:rPr>
              <a:t>　新</a:t>
            </a:r>
            <a:r>
              <a:rPr lang="ja-JP" altLang="en-US" b="1" dirty="0">
                <a:latin typeface="KaiTi" panose="02010609060101010101" pitchFamily="49" charset="-122"/>
                <a:ea typeface="KaiTi" panose="02010609060101010101" pitchFamily="49" charset="-122"/>
              </a:rPr>
              <a:t>華社は２３日、習近平国家主席が「農村トイレ革命」推進の重要指示を出したと伝えた。垂れ流しのトイレの水洗化などを進める。習氏は「農村振興のための重要な活動だ」と強調した。</a:t>
            </a:r>
            <a:br>
              <a:rPr lang="ja-JP" altLang="en-US" b="1" dirty="0">
                <a:latin typeface="KaiTi" panose="02010609060101010101" pitchFamily="49" charset="-122"/>
                <a:ea typeface="KaiTi" panose="02010609060101010101" pitchFamily="49" charset="-122"/>
              </a:rPr>
            </a:br>
            <a:r>
              <a:rPr lang="ja-JP" altLang="en-US" b="1" dirty="0" smtClean="0">
                <a:latin typeface="KaiTi" panose="02010609060101010101" pitchFamily="49" charset="-122"/>
                <a:ea typeface="KaiTi" panose="02010609060101010101" pitchFamily="49" charset="-122"/>
              </a:rPr>
              <a:t>　</a:t>
            </a:r>
            <a:r>
              <a:rPr lang="ja-JP" altLang="en-US" b="1" dirty="0" smtClean="0">
                <a:solidFill>
                  <a:srgbClr val="FF0000"/>
                </a:solidFill>
                <a:latin typeface="KaiTi" panose="02010609060101010101" pitchFamily="49" charset="-122"/>
                <a:ea typeface="KaiTi" panose="02010609060101010101" pitchFamily="49" charset="-122"/>
              </a:rPr>
              <a:t>習</a:t>
            </a:r>
            <a:r>
              <a:rPr lang="ja-JP" altLang="en-US" b="1" dirty="0">
                <a:solidFill>
                  <a:srgbClr val="FF0000"/>
                </a:solidFill>
                <a:latin typeface="KaiTi" panose="02010609060101010101" pitchFamily="49" charset="-122"/>
                <a:ea typeface="KaiTi" panose="02010609060101010101" pitchFamily="49" charset="-122"/>
              </a:rPr>
              <a:t>近平氏が最初に「トイレ革命」を唱えたのは</a:t>
            </a:r>
            <a:r>
              <a:rPr lang="en-US" altLang="ja-JP" b="1" dirty="0">
                <a:solidFill>
                  <a:srgbClr val="FF0000"/>
                </a:solidFill>
                <a:latin typeface="KaiTi" panose="02010609060101010101" pitchFamily="49" charset="-122"/>
                <a:ea typeface="KaiTi" panose="02010609060101010101" pitchFamily="49" charset="-122"/>
              </a:rPr>
              <a:t>2015</a:t>
            </a:r>
            <a:r>
              <a:rPr lang="ja-JP" altLang="en-US" b="1" dirty="0">
                <a:solidFill>
                  <a:srgbClr val="FF0000"/>
                </a:solidFill>
                <a:latin typeface="KaiTi" panose="02010609060101010101" pitchFamily="49" charset="-122"/>
                <a:ea typeface="KaiTi" panose="02010609060101010101" pitchFamily="49" charset="-122"/>
              </a:rPr>
              <a:t>年</a:t>
            </a:r>
            <a:r>
              <a:rPr lang="en-US" altLang="ja-JP" b="1" dirty="0">
                <a:solidFill>
                  <a:srgbClr val="FF0000"/>
                </a:solidFill>
                <a:latin typeface="KaiTi" panose="02010609060101010101" pitchFamily="49" charset="-122"/>
                <a:ea typeface="KaiTi" panose="02010609060101010101" pitchFamily="49" charset="-122"/>
              </a:rPr>
              <a:t>4</a:t>
            </a:r>
            <a:r>
              <a:rPr lang="ja-JP" altLang="en-US" b="1" dirty="0">
                <a:solidFill>
                  <a:srgbClr val="FF0000"/>
                </a:solidFill>
                <a:latin typeface="KaiTi" panose="02010609060101010101" pitchFamily="49" charset="-122"/>
                <a:ea typeface="KaiTi" panose="02010609060101010101" pitchFamily="49" charset="-122"/>
              </a:rPr>
              <a:t>月のことで、その際に国民生活の改善のみならず旅行業の発展にも、「衛生的なトイレ」が必要だと説かれたのは、うなずける話だと言えよう。それ以来、国家旅游局によれば合計</a:t>
            </a:r>
            <a:r>
              <a:rPr lang="en-US" altLang="ja-JP" b="1" dirty="0">
                <a:solidFill>
                  <a:srgbClr val="FF0000"/>
                </a:solidFill>
                <a:latin typeface="KaiTi" panose="02010609060101010101" pitchFamily="49" charset="-122"/>
                <a:ea typeface="KaiTi" panose="02010609060101010101" pitchFamily="49" charset="-122"/>
              </a:rPr>
              <a:t>6</a:t>
            </a:r>
            <a:r>
              <a:rPr lang="ja-JP" altLang="en-US" b="1" dirty="0">
                <a:solidFill>
                  <a:srgbClr val="FF0000"/>
                </a:solidFill>
                <a:latin typeface="KaiTi" panose="02010609060101010101" pitchFamily="49" charset="-122"/>
                <a:ea typeface="KaiTi" panose="02010609060101010101" pitchFamily="49" charset="-122"/>
              </a:rPr>
              <a:t>万</a:t>
            </a:r>
            <a:r>
              <a:rPr lang="en-US" altLang="ja-JP" b="1" dirty="0">
                <a:solidFill>
                  <a:srgbClr val="FF0000"/>
                </a:solidFill>
                <a:latin typeface="KaiTi" panose="02010609060101010101" pitchFamily="49" charset="-122"/>
                <a:ea typeface="KaiTi" panose="02010609060101010101" pitchFamily="49" charset="-122"/>
              </a:rPr>
              <a:t>8</a:t>
            </a:r>
            <a:r>
              <a:rPr lang="ja-JP" altLang="en-US" b="1" dirty="0">
                <a:solidFill>
                  <a:srgbClr val="FF0000"/>
                </a:solidFill>
                <a:latin typeface="KaiTi" panose="02010609060101010101" pitchFamily="49" charset="-122"/>
                <a:ea typeface="KaiTi" panose="02010609060101010101" pitchFamily="49" charset="-122"/>
              </a:rPr>
              <a:t>千か所のトイレが、全国各地で新築あるいは改築されたという</a:t>
            </a:r>
            <a:r>
              <a:rPr lang="ja-JP" altLang="en-US" b="1" dirty="0" smtClean="0">
                <a:solidFill>
                  <a:srgbClr val="FF0000"/>
                </a:solidFill>
                <a:latin typeface="KaiTi" panose="02010609060101010101" pitchFamily="49" charset="-122"/>
                <a:ea typeface="KaiTi" panose="02010609060101010101" pitchFamily="49" charset="-122"/>
              </a:rPr>
              <a:t>。</a:t>
            </a:r>
            <a:endParaRPr lang="en-US" altLang="ja-JP" b="1" dirty="0">
              <a:solidFill>
                <a:srgbClr val="FF0000"/>
              </a:solidFill>
              <a:latin typeface="KaiTi" panose="02010609060101010101" pitchFamily="49" charset="-122"/>
              <a:ea typeface="KaiTi" panose="02010609060101010101" pitchFamily="49" charset="-122"/>
            </a:endParaRPr>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58637" y="1147364"/>
            <a:ext cx="5401163" cy="2381339"/>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06549" y="1930400"/>
            <a:ext cx="2496664" cy="124936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矩形 5"/>
          <p:cNvSpPr/>
          <p:nvPr/>
        </p:nvSpPr>
        <p:spPr>
          <a:xfrm>
            <a:off x="8686800" y="1064919"/>
            <a:ext cx="3314700" cy="5632311"/>
          </a:xfrm>
          <a:prstGeom prst="rect">
            <a:avLst/>
          </a:prstGeom>
          <a:ln>
            <a:solidFill>
              <a:schemeClr val="accent1"/>
            </a:solidFill>
          </a:ln>
        </p:spPr>
        <p:txBody>
          <a:bodyPr wrap="square">
            <a:spAutoFit/>
          </a:bodyPr>
          <a:lstStyle/>
          <a:p>
            <a:r>
              <a:rPr lang="zh-CN" altLang="en-US" b="1" dirty="0"/>
              <a:t>距今五千年的西安半坡村氏族部落遗址里发现的一个土坑，被视作中国厕所的起源</a:t>
            </a:r>
            <a:r>
              <a:rPr lang="zh-CN" altLang="en-US" b="1" dirty="0" smtClean="0"/>
              <a:t>。古时</a:t>
            </a:r>
            <a:r>
              <a:rPr lang="zh-CN" altLang="en-US" b="1" dirty="0"/>
              <a:t>对厕所的重视，起</a:t>
            </a:r>
            <a:r>
              <a:rPr lang="zh-CN" altLang="en-US" b="1" dirty="0" smtClean="0"/>
              <a:t>于秦汉，</a:t>
            </a:r>
            <a:r>
              <a:rPr lang="zh-CN" altLang="en-US" b="1" dirty="0"/>
              <a:t>盛于唐宋</a:t>
            </a:r>
            <a:r>
              <a:rPr lang="zh-CN" altLang="en-US" b="1" dirty="0" smtClean="0"/>
              <a:t>。</a:t>
            </a:r>
            <a:endParaRPr lang="en-US" altLang="zh-CN" b="1" dirty="0" smtClean="0"/>
          </a:p>
          <a:p>
            <a:r>
              <a:rPr lang="zh-CN" altLang="en-US" b="1" dirty="0">
                <a:solidFill>
                  <a:srgbClr val="0070C0"/>
                </a:solidFill>
              </a:rPr>
              <a:t>新中国成立初期，全国上下建厕所、管粪便、除四害</a:t>
            </a:r>
            <a:r>
              <a:rPr lang="zh-CN" altLang="en-US" b="1" dirty="0" smtClean="0">
                <a:solidFill>
                  <a:srgbClr val="0070C0"/>
                </a:solidFill>
              </a:rPr>
              <a:t>。</a:t>
            </a:r>
            <a:endParaRPr lang="en-US" altLang="zh-CN" b="1" dirty="0" smtClean="0">
              <a:solidFill>
                <a:srgbClr val="0070C0"/>
              </a:solidFill>
            </a:endParaRPr>
          </a:p>
          <a:p>
            <a:r>
              <a:rPr lang="en-US" altLang="zh-CN" b="1" dirty="0">
                <a:solidFill>
                  <a:srgbClr val="FF0000"/>
                </a:solidFill>
              </a:rPr>
              <a:t>2015</a:t>
            </a:r>
            <a:r>
              <a:rPr lang="zh-CN" altLang="en-US" b="1" dirty="0">
                <a:solidFill>
                  <a:srgbClr val="FF0000"/>
                </a:solidFill>
              </a:rPr>
              <a:t>年</a:t>
            </a:r>
            <a:r>
              <a:rPr lang="en-US" altLang="zh-CN" b="1" dirty="0">
                <a:solidFill>
                  <a:srgbClr val="FF0000"/>
                </a:solidFill>
              </a:rPr>
              <a:t>4</a:t>
            </a:r>
            <a:r>
              <a:rPr lang="zh-CN" altLang="en-US" b="1" dirty="0">
                <a:solidFill>
                  <a:srgbClr val="FF0000"/>
                </a:solidFill>
              </a:rPr>
              <a:t>月</a:t>
            </a:r>
            <a:r>
              <a:rPr lang="en-US" altLang="zh-CN" b="1" dirty="0">
                <a:solidFill>
                  <a:srgbClr val="FF0000"/>
                </a:solidFill>
              </a:rPr>
              <a:t>1</a:t>
            </a:r>
            <a:r>
              <a:rPr lang="zh-CN" altLang="en-US" b="1" dirty="0">
                <a:solidFill>
                  <a:srgbClr val="FF0000"/>
                </a:solidFill>
              </a:rPr>
              <a:t>日，习近平总书记专门就厕所革命和文明旅游作出重要批示，</a:t>
            </a:r>
            <a:r>
              <a:rPr lang="zh-CN" altLang="en-US" b="1" dirty="0"/>
              <a:t>要求我们从小处着眼，从实处着手，不断提升旅游品质；要发扬钉钉子精神，采取有针对性措施，一件接着一件抓，抓一件成一件，积小胜为大胜，推动我国旅游业迈上新台阶</a:t>
            </a:r>
            <a:r>
              <a:rPr lang="zh-CN" altLang="en-US" b="1" dirty="0" smtClean="0"/>
              <a:t>。</a:t>
            </a:r>
            <a:r>
              <a:rPr lang="en-US" altLang="zh-CN" b="1" dirty="0">
                <a:solidFill>
                  <a:srgbClr val="FF0000"/>
                </a:solidFill>
              </a:rPr>
              <a:t>2017</a:t>
            </a:r>
            <a:r>
              <a:rPr lang="zh-CN" altLang="en-US" b="1" dirty="0">
                <a:solidFill>
                  <a:srgbClr val="FF0000"/>
                </a:solidFill>
              </a:rPr>
              <a:t>年</a:t>
            </a:r>
            <a:r>
              <a:rPr lang="en-US" altLang="zh-CN" b="1" dirty="0">
                <a:solidFill>
                  <a:srgbClr val="FF0000"/>
                </a:solidFill>
              </a:rPr>
              <a:t>11</a:t>
            </a:r>
            <a:r>
              <a:rPr lang="zh-CN" altLang="en-US" b="1" dirty="0">
                <a:solidFill>
                  <a:srgbClr val="FF0000"/>
                </a:solidFill>
              </a:rPr>
              <a:t>月，中共中央总书记、国家主席、中央军委主席习近平近日就旅游系统推进“厕所革命”工作取得的成效作出重要指示。</a:t>
            </a:r>
            <a:endParaRPr lang="ja-JP" altLang="en-US" b="1" dirty="0">
              <a:solidFill>
                <a:srgbClr val="FF0000"/>
              </a:solidFill>
            </a:endParaRPr>
          </a:p>
        </p:txBody>
      </p:sp>
    </p:spTree>
    <p:extLst>
      <p:ext uri="{BB962C8B-B14F-4D97-AF65-F5344CB8AC3E}">
        <p14:creationId xmlns:p14="http://schemas.microsoft.com/office/powerpoint/2010/main" val="1113982052"/>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413504"/>
                <a:gridCol w="7778496"/>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04164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96308"/>
                <a:gridCol w="76956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842093"/>
            <a:ext cx="7948937" cy="1477328"/>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「世界の壁」は倉島長正著『日本語から日本が見える』</a:t>
            </a:r>
            <a:r>
              <a:rPr lang="ja-JP" altLang="ja-JP" sz="2000" b="1" dirty="0" smtClean="0">
                <a:latin typeface="KaiTi" panose="02010609060101010101" pitchFamily="49" charset="-122"/>
                <a:ea typeface="KaiTi" panose="02010609060101010101" pitchFamily="49" charset="-122"/>
              </a:rPr>
              <a:t>から選んだ</a:t>
            </a:r>
            <a:endParaRPr lang="en-US" altLang="ja-JP" sz="2000" b="1" dirty="0" smtClean="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一</a:t>
            </a:r>
            <a:r>
              <a:rPr lang="ja-JP" altLang="ja-JP" sz="2000" b="1" dirty="0">
                <a:latin typeface="KaiTi" panose="02010609060101010101" pitchFamily="49" charset="-122"/>
                <a:ea typeface="KaiTi" panose="02010609060101010101" pitchFamily="49" charset="-122"/>
              </a:rPr>
              <a:t>節である。原著は日本語の表現形式を分析</a:t>
            </a:r>
            <a:r>
              <a:rPr lang="ja-JP" altLang="ja-JP" sz="2000" b="1" dirty="0" smtClean="0">
                <a:latin typeface="KaiTi" panose="02010609060101010101" pitchFamily="49" charset="-122"/>
                <a:ea typeface="KaiTi" panose="02010609060101010101" pitchFamily="49" charset="-122"/>
              </a:rPr>
              <a:t>することによって</a:t>
            </a:r>
            <a:r>
              <a:rPr lang="ja-JP" altLang="ja-JP" sz="2000" b="1" dirty="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多</a:t>
            </a:r>
            <a:endParaRPr lang="en-US" altLang="ja-JP" sz="2000" b="1" dirty="0" smtClean="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角度</a:t>
            </a:r>
            <a:r>
              <a:rPr lang="ja-JP" altLang="ja-JP" sz="2000" b="1" dirty="0">
                <a:latin typeface="KaiTi" panose="02010609060101010101" pitchFamily="49" charset="-122"/>
                <a:ea typeface="KaiTi" panose="02010609060101010101" pitchFamily="49" charset="-122"/>
              </a:rPr>
              <a:t>で日本を観察し、紹介するポピューラ的</a:t>
            </a:r>
            <a:r>
              <a:rPr lang="ja-JP" altLang="ja-JP" sz="2000" b="1" dirty="0" smtClean="0">
                <a:latin typeface="KaiTi" panose="02010609060101010101" pitchFamily="49" charset="-122"/>
                <a:ea typeface="KaiTi" panose="02010609060101010101" pitchFamily="49" charset="-122"/>
              </a:rPr>
              <a:t>な読</a:t>
            </a:r>
            <a:r>
              <a:rPr lang="ja-JP" altLang="ja-JP" sz="2000" b="1" dirty="0">
                <a:latin typeface="KaiTi" panose="02010609060101010101" pitchFamily="49" charset="-122"/>
                <a:ea typeface="KaiTi" panose="02010609060101010101" pitchFamily="49" charset="-122"/>
              </a:rPr>
              <a:t>み物である。</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750563" y="3415664"/>
            <a:ext cx="10416201" cy="3016210"/>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sz="2000" b="1" dirty="0">
                <a:latin typeface="KaiTi" panose="02010609060101010101" pitchFamily="49" charset="-122"/>
                <a:ea typeface="KaiTi" panose="02010609060101010101" pitchFamily="49" charset="-122"/>
              </a:rPr>
              <a:t>日本はここ二十数年の努力を経て、男女サッカーは共に目まぐるしい進歩を遂げた</a:t>
            </a:r>
            <a:r>
              <a:rPr lang="ja-JP" altLang="ja-JP" sz="2000" b="1" dirty="0" smtClean="0">
                <a:latin typeface="KaiTi" panose="02010609060101010101" pitchFamily="49" charset="-122"/>
                <a:ea typeface="KaiTi" panose="02010609060101010101" pitchFamily="49" charset="-122"/>
              </a:rPr>
              <a:t>。</a:t>
            </a:r>
            <a:r>
              <a:rPr lang="en-US" altLang="ja-JP" sz="2000" b="1" dirty="0" smtClean="0">
                <a:latin typeface="KaiTi" panose="02010609060101010101" pitchFamily="49" charset="-122"/>
                <a:ea typeface="KaiTi" panose="02010609060101010101" pitchFamily="49" charset="-122"/>
              </a:rPr>
              <a:t>2012</a:t>
            </a:r>
            <a:r>
              <a:rPr lang="ja-JP" altLang="ja-JP" sz="2000" b="1" dirty="0">
                <a:latin typeface="KaiTi" panose="02010609060101010101" pitchFamily="49" charset="-122"/>
                <a:ea typeface="KaiTi" panose="02010609060101010101" pitchFamily="49" charset="-122"/>
              </a:rPr>
              <a:t>年のロンドンオリンピック大会では、男子チームは第</a:t>
            </a:r>
            <a:r>
              <a:rPr lang="en-US" altLang="ja-JP" sz="2000" b="1" dirty="0">
                <a:latin typeface="KaiTi" panose="02010609060101010101" pitchFamily="49" charset="-122"/>
                <a:ea typeface="KaiTi" panose="02010609060101010101" pitchFamily="49" charset="-122"/>
              </a:rPr>
              <a:t>4</a:t>
            </a:r>
            <a:r>
              <a:rPr lang="ja-JP" altLang="ja-JP" sz="2000" b="1" dirty="0">
                <a:latin typeface="KaiTi" panose="02010609060101010101" pitchFamily="49" charset="-122"/>
                <a:ea typeface="KaiTi" panose="02010609060101010101" pitchFamily="49" charset="-122"/>
              </a:rPr>
              <a:t>位、女子チームは銀</a:t>
            </a:r>
            <a:r>
              <a:rPr lang="ja-JP" altLang="ja-JP" sz="2000" b="1" dirty="0" smtClean="0">
                <a:latin typeface="KaiTi" panose="02010609060101010101" pitchFamily="49" charset="-122"/>
                <a:ea typeface="KaiTi" panose="02010609060101010101" pitchFamily="49" charset="-122"/>
              </a:rPr>
              <a:t>メダルという</a:t>
            </a:r>
            <a:r>
              <a:rPr lang="ja-JP" altLang="ja-JP" sz="2000" b="1" dirty="0">
                <a:latin typeface="KaiTi" panose="02010609060101010101" pitchFamily="49" charset="-122"/>
                <a:ea typeface="KaiTi" panose="02010609060101010101" pitchFamily="49" charset="-122"/>
              </a:rPr>
              <a:t>史上最上位の好成績を遂げた</a:t>
            </a:r>
            <a:r>
              <a:rPr lang="ja-JP" altLang="ja-JP" sz="2000" b="1" dirty="0" smtClean="0">
                <a:latin typeface="KaiTi" panose="02010609060101010101" pitchFamily="49" charset="-122"/>
                <a:ea typeface="KaiTi" panose="02010609060101010101" pitchFamily="49" charset="-122"/>
              </a:rPr>
              <a:t>。岡</a:t>
            </a:r>
            <a:r>
              <a:rPr lang="ja-JP" altLang="ja-JP" sz="2000" b="1" dirty="0">
                <a:latin typeface="KaiTi" panose="02010609060101010101" pitchFamily="49" charset="-122"/>
                <a:ea typeface="KaiTi" panose="02010609060101010101" pitchFamily="49" charset="-122"/>
              </a:rPr>
              <a:t>田武史氏は、日本ナショナルチームの監督を務</a:t>
            </a:r>
            <a:r>
              <a:rPr lang="ja-JP" altLang="ja-JP" sz="2000" b="1" dirty="0" smtClean="0">
                <a:latin typeface="KaiTi" panose="02010609060101010101" pitchFamily="49" charset="-122"/>
                <a:ea typeface="KaiTi" panose="02010609060101010101" pitchFamily="49" charset="-122"/>
              </a:rPr>
              <a:t>めたことがある方</a:t>
            </a:r>
            <a:r>
              <a:rPr lang="ja-JP" altLang="ja-JP" sz="2000" b="1" dirty="0">
                <a:latin typeface="KaiTi" panose="02010609060101010101" pitchFamily="49" charset="-122"/>
                <a:ea typeface="KaiTi" panose="02010609060101010101" pitchFamily="49" charset="-122"/>
              </a:rPr>
              <a:t>で、</a:t>
            </a:r>
            <a:r>
              <a:rPr lang="en-US" altLang="ja-JP" sz="2000" b="1" dirty="0">
                <a:latin typeface="KaiTi" panose="02010609060101010101" pitchFamily="49" charset="-122"/>
                <a:ea typeface="KaiTi" panose="02010609060101010101" pitchFamily="49" charset="-122"/>
              </a:rPr>
              <a:t>2009</a:t>
            </a:r>
            <a:r>
              <a:rPr lang="ja-JP" altLang="ja-JP" sz="2000" b="1" dirty="0">
                <a:latin typeface="KaiTi" panose="02010609060101010101" pitchFamily="49" charset="-122"/>
                <a:ea typeface="KaiTi" panose="02010609060101010101" pitchFamily="49" charset="-122"/>
              </a:rPr>
              <a:t>年に日本チームを導いてワールドカップに参戦した際、</a:t>
            </a:r>
            <a:r>
              <a:rPr lang="en-US" altLang="ja-JP" sz="2000" b="1" dirty="0">
                <a:latin typeface="KaiTi" panose="02010609060101010101" pitchFamily="49" charset="-122"/>
                <a:ea typeface="KaiTi" panose="02010609060101010101" pitchFamily="49" charset="-122"/>
              </a:rPr>
              <a:t>4</a:t>
            </a:r>
            <a:r>
              <a:rPr lang="ja-JP" altLang="ja-JP" sz="2000" b="1" dirty="0">
                <a:latin typeface="KaiTi" panose="02010609060101010101" pitchFamily="49" charset="-122"/>
                <a:ea typeface="KaiTi" panose="02010609060101010101" pitchFamily="49" charset="-122"/>
              </a:rPr>
              <a:t>ゲーム続けて敗退され、サッカーファンに罵倒された。しかし、日本チームは結果として</a:t>
            </a:r>
            <a:r>
              <a:rPr lang="en-US" altLang="ja-JP" sz="2000" b="1" dirty="0">
                <a:latin typeface="KaiTi" panose="02010609060101010101" pitchFamily="49" charset="-122"/>
                <a:ea typeface="KaiTi" panose="02010609060101010101" pitchFamily="49" charset="-122"/>
              </a:rPr>
              <a:t>16</a:t>
            </a:r>
            <a:r>
              <a:rPr lang="ja-JP" altLang="ja-JP" sz="2000" b="1" dirty="0">
                <a:latin typeface="KaiTi" panose="02010609060101010101" pitchFamily="49" charset="-122"/>
                <a:ea typeface="KaiTi" panose="02010609060101010101" pitchFamily="49" charset="-122"/>
              </a:rPr>
              <a:t>入りを果たし、多くのサッカー評論家の予言が外</a:t>
            </a:r>
            <a:r>
              <a:rPr lang="ja-JP" altLang="ja-JP" sz="2000" b="1" dirty="0" smtClean="0">
                <a:latin typeface="KaiTi" panose="02010609060101010101" pitchFamily="49" charset="-122"/>
                <a:ea typeface="KaiTi" panose="02010609060101010101" pitchFamily="49" charset="-122"/>
              </a:rPr>
              <a:t>れた。</a:t>
            </a:r>
            <a:r>
              <a:rPr lang="ja-JP" altLang="ja-JP" sz="2000" b="1" dirty="0">
                <a:latin typeface="KaiTi" panose="02010609060101010101" pitchFamily="49" charset="-122"/>
                <a:ea typeface="KaiTi" panose="02010609060101010101" pitchFamily="49" charset="-122"/>
              </a:rPr>
              <a:t>岡田武史氏を罵倒したファン達も相次いでネットで謝ったのである。「岡ちゃん、ごめんね」というフレーズは</a:t>
            </a:r>
            <a:r>
              <a:rPr lang="en-US" altLang="ja-JP" sz="2000" b="1" dirty="0">
                <a:latin typeface="KaiTi" panose="02010609060101010101" pitchFamily="49" charset="-122"/>
                <a:ea typeface="KaiTi" panose="02010609060101010101" pitchFamily="49" charset="-122"/>
              </a:rPr>
              <a:t>2010</a:t>
            </a:r>
            <a:r>
              <a:rPr lang="ja-JP" altLang="ja-JP" sz="2000" b="1" dirty="0">
                <a:latin typeface="KaiTi" panose="02010609060101010101" pitchFamily="49" charset="-122"/>
                <a:ea typeface="KaiTi" panose="02010609060101010101" pitchFamily="49" charset="-122"/>
              </a:rPr>
              <a:t>年の新語・流行語大賞にノミネートされたほどである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solidFill>
                <a:srgbClr val="0070C0"/>
              </a:solidFill>
              <a:latin typeface="KaiTi" panose="02010609060101010101" pitchFamily="49" charset="-122"/>
              <a:ea typeface="KaiTi" panose="02010609060101010101" pitchFamily="49" charset="-122"/>
            </a:endParaRPr>
          </a:p>
        </p:txBody>
      </p:sp>
      <p:pic>
        <p:nvPicPr>
          <p:cNvPr id="14338"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699500" y="1842093"/>
            <a:ext cx="2278418" cy="167517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24696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34408"/>
                <a:gridCol w="76575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821548"/>
            <a:ext cx="6158237"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1</a:t>
            </a:r>
            <a:r>
              <a:rPr lang="ja-JP" altLang="en-US" sz="2000" b="1" dirty="0" smtClean="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オリンピックやサッカ</a:t>
            </a:r>
            <a:r>
              <a:rPr lang="ja-JP" altLang="ja-JP" sz="2000" b="1" dirty="0">
                <a:latin typeface="KaiTi" panose="02010609060101010101" pitchFamily="49" charset="-122"/>
                <a:ea typeface="KaiTi" panose="02010609060101010101" pitchFamily="49" charset="-122"/>
              </a:rPr>
              <a:t>ーのワールドカップなど、国と国で行われるスポーツを見たことがありますか。みなさんはどんなスポーツを応援していますか。魅力はなんですか。</a:t>
            </a:r>
          </a:p>
          <a:p>
            <a:r>
              <a:rPr lang="en-US" altLang="ja-JP" sz="2000" b="1" dirty="0" smtClean="0">
                <a:latin typeface="KaiTi" panose="02010609060101010101" pitchFamily="49" charset="-122"/>
                <a:ea typeface="KaiTi" panose="02010609060101010101" pitchFamily="49" charset="-122"/>
              </a:rPr>
              <a:t>2</a:t>
            </a:r>
            <a:r>
              <a:rPr lang="ja-JP" altLang="en-US" sz="2000" b="1" dirty="0" smtClean="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壁」</a:t>
            </a:r>
            <a:r>
              <a:rPr lang="ja-JP" altLang="ja-JP" sz="2000" b="1" dirty="0" smtClean="0">
                <a:latin typeface="KaiTi" panose="02010609060101010101" pitchFamily="49" charset="-122"/>
                <a:ea typeface="KaiTi" panose="02010609060101010101" pitchFamily="49" charset="-122"/>
              </a:rPr>
              <a:t>と</a:t>
            </a:r>
            <a:r>
              <a:rPr lang="ja-JP" altLang="en-US" sz="2000" b="1" dirty="0">
                <a:latin typeface="KaiTi" panose="02010609060101010101" pitchFamily="49" charset="-122"/>
                <a:ea typeface="KaiTi" panose="02010609060101010101" pitchFamily="49" charset="-122"/>
              </a:rPr>
              <a:t>言</a:t>
            </a:r>
            <a:r>
              <a:rPr lang="ja-JP" altLang="en-US" sz="2000" b="1" dirty="0" smtClean="0">
                <a:latin typeface="KaiTi" panose="02010609060101010101" pitchFamily="49" charset="-122"/>
                <a:ea typeface="KaiTi" panose="02010609060101010101" pitchFamily="49" charset="-122"/>
              </a:rPr>
              <a:t>えば、どんなものが思い浮ぶのか</a:t>
            </a:r>
            <a:r>
              <a:rPr lang="ja-JP" altLang="en-US" sz="2000" b="1" dirty="0">
                <a:latin typeface="KaiTi" panose="02010609060101010101" pitchFamily="49" charset="-122"/>
                <a:ea typeface="KaiTi" panose="02010609060101010101" pitchFamily="49" charset="-122"/>
              </a:rPr>
              <a:t>。</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13235" y="4014556"/>
            <a:ext cx="10249292" cy="209288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東京オリンピック、</a:t>
            </a:r>
            <a:r>
              <a:rPr lang="en-US" altLang="ja-JP" sz="2000" b="1" dirty="0">
                <a:latin typeface="KaiTi" panose="02010609060101010101" pitchFamily="49" charset="-122"/>
                <a:ea typeface="KaiTi" panose="02010609060101010101" pitchFamily="49" charset="-122"/>
              </a:rPr>
              <a:t>2021</a:t>
            </a:r>
            <a:r>
              <a:rPr lang="ja-JP" altLang="en-US" sz="2000" b="1" dirty="0">
                <a:latin typeface="KaiTi" panose="02010609060101010101" pitchFamily="49" charset="-122"/>
                <a:ea typeface="KaiTi" panose="02010609060101010101" pitchFamily="49" charset="-122"/>
              </a:rPr>
              <a:t>年</a:t>
            </a:r>
            <a:r>
              <a:rPr lang="en-US" altLang="ja-JP" sz="2000" b="1" dirty="0">
                <a:latin typeface="KaiTi" panose="02010609060101010101" pitchFamily="49" charset="-122"/>
                <a:ea typeface="KaiTi" panose="02010609060101010101" pitchFamily="49" charset="-122"/>
              </a:rPr>
              <a:t>8</a:t>
            </a:r>
            <a:r>
              <a:rPr lang="ja-JP" altLang="en-US" sz="2000" b="1" dirty="0">
                <a:latin typeface="KaiTi" panose="02010609060101010101" pitchFamily="49" charset="-122"/>
                <a:ea typeface="KaiTi" panose="02010609060101010101" pitchFamily="49" charset="-122"/>
              </a:rPr>
              <a:t>月</a:t>
            </a:r>
            <a:r>
              <a:rPr lang="en-US" altLang="ja-JP" sz="2000" b="1" dirty="0">
                <a:latin typeface="KaiTi" panose="02010609060101010101" pitchFamily="49" charset="-122"/>
                <a:ea typeface="KaiTi" panose="02010609060101010101" pitchFamily="49" charset="-122"/>
              </a:rPr>
              <a:t>5</a:t>
            </a:r>
            <a:r>
              <a:rPr lang="ja-JP" altLang="en-US" sz="2000" b="1" dirty="0">
                <a:latin typeface="KaiTi" panose="02010609060101010101" pitchFamily="49" charset="-122"/>
                <a:ea typeface="KaiTi" panose="02010609060101010101" pitchFamily="49" charset="-122"/>
              </a:rPr>
              <a:t>日に行われた女子団体決勝で</a:t>
            </a:r>
            <a:r>
              <a:rPr lang="ja-JP" altLang="en-US" sz="2000" b="1" dirty="0" smtClean="0">
                <a:latin typeface="KaiTi" panose="02010609060101010101" pitchFamily="49" charset="-122"/>
                <a:ea typeface="KaiTi" panose="02010609060101010101" pitchFamily="49" charset="-122"/>
              </a:rPr>
              <a:t>、日本は中国に敗れ銀メダルでした。今大会、日本は混合ダブルスで金メダルを獲得し、</a:t>
            </a:r>
            <a:r>
              <a:rPr lang="en-US" altLang="ja-JP" sz="2000" b="1" dirty="0" smtClean="0">
                <a:latin typeface="KaiTi" panose="02010609060101010101" pitchFamily="49" charset="-122"/>
                <a:ea typeface="KaiTi" panose="02010609060101010101" pitchFamily="49" charset="-122"/>
              </a:rPr>
              <a:t>1</a:t>
            </a:r>
            <a:r>
              <a:rPr lang="ja-JP" altLang="en-US" sz="2000" b="1" dirty="0" smtClean="0">
                <a:latin typeface="KaiTi" panose="02010609060101010101" pitchFamily="49" charset="-122"/>
                <a:ea typeface="KaiTi" panose="02010609060101010101" pitchFamily="49" charset="-122"/>
              </a:rPr>
              <a:t>度は乗り越えた中国の壁でしたが、その壁はさらに高くなって日本のマエニ立ちはだかり卓球王国の底力を示される結果となりました。</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サッカー、卓球のほか、「壁」と考えているスポーツはありますか。</a:t>
            </a:r>
            <a:endParaRPr lang="ja-JP" altLang="en-US" sz="2000" b="1" dirty="0">
              <a:latin typeface="KaiTi" panose="02010609060101010101" pitchFamily="49" charset="-122"/>
              <a:ea typeface="KaiTi" panose="02010609060101010101" pitchFamily="49" charset="-122"/>
            </a:endParaRPr>
          </a:p>
        </p:txBody>
      </p:sp>
      <p:pic>
        <p:nvPicPr>
          <p:cNvPr id="13314"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764589" y="2873358"/>
            <a:ext cx="2969523" cy="1437747"/>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3315"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989889" y="1145124"/>
            <a:ext cx="2969523" cy="1579214"/>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90543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21708"/>
                <a:gridCol w="76702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3"/>
          <p:cNvSpPr>
            <a:spLocks noChangeArrowheads="1"/>
          </p:cNvSpPr>
          <p:nvPr/>
        </p:nvSpPr>
        <p:spPr bwMode="auto">
          <a:xfrm>
            <a:off x="5537200" y="1177776"/>
            <a:ext cx="6160516" cy="5170646"/>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lvl="0" fontAlgn="base">
              <a:lnSpc>
                <a:spcPct val="150000"/>
              </a:lnSpc>
              <a:spcBef>
                <a:spcPct val="0"/>
              </a:spcBef>
              <a:spcAft>
                <a:spcPct val="0"/>
              </a:spcAf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lang="ja-JP" altLang="ja-JP" sz="2000" b="1" dirty="0" smtClean="0"/>
              <a:t>サッカ</a:t>
            </a:r>
            <a:r>
              <a:rPr lang="ja-JP" altLang="ja-JP" sz="2000" b="1" dirty="0"/>
              <a:t>ーの前々回のワールドカップ（</a:t>
            </a:r>
            <a:r>
              <a:rPr lang="en-US" altLang="ja-JP" sz="2000" b="1" dirty="0"/>
              <a:t>1998</a:t>
            </a:r>
            <a:r>
              <a:rPr lang="ja-JP" altLang="ja-JP" sz="2000" b="1" dirty="0"/>
              <a:t>年、フランス）で、初出場の日本が一戦、二戦とも惜敗したときのことだったが、「世界の壁」という言葉があちこちで飛び交った。その「世界の壁」を受けての表現がいろいろになったのがおもしろかった</a:t>
            </a:r>
            <a:r>
              <a:rPr lang="ja-JP" altLang="ja-JP" sz="2000" b="1" dirty="0" smtClean="0"/>
              <a:t>。</a:t>
            </a:r>
            <a:endParaRPr lang="en-US" altLang="ja-JP" sz="2000" b="1" dirty="0" smtClean="0"/>
          </a:p>
          <a:p>
            <a:pPr lvl="0" fontAlgn="base">
              <a:lnSpc>
                <a:spcPct val="150000"/>
              </a:lnSpc>
              <a:spcBef>
                <a:spcPct val="0"/>
              </a:spcBef>
              <a:spcAft>
                <a:spcPct val="0"/>
              </a:spcAft>
            </a:pPr>
            <a:r>
              <a:rPr kumimoji="1" lang="ja-JP" altLang="en-US" sz="2000" b="1" i="0" u="none" strike="noStrike" cap="none" normalizeH="0" baseline="0" dirty="0">
                <a:ln>
                  <a:noFill/>
                </a:ln>
                <a:solidFill>
                  <a:schemeClr val="tx1"/>
                </a:solidFill>
                <a:effectLst/>
                <a:latin typeface="ＭＳ 明朝" pitchFamily="17" charset="-128"/>
                <a:ea typeface="ＭＳ 明朝" pitchFamily="17" charset="-128"/>
                <a:cs typeface="Times New Roman" pitchFamily="18" charset="0"/>
              </a:rPr>
              <a:t>　</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世界の壁は厚かった</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世界の壁は高かった</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世界の壁は遠かった</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大方は右の三つの形に収斂したが、「世界の壁、ホイッスル無情」とか、「世界の壁を超えるのは容易ではない」といった記事もあった。</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矩形 5"/>
          <p:cNvSpPr/>
          <p:nvPr/>
        </p:nvSpPr>
        <p:spPr>
          <a:xfrm>
            <a:off x="750563" y="2169636"/>
            <a:ext cx="4519937" cy="215443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「世界の壁」とはどんな壁ですか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a:lnSpc>
                <a:spcPct val="150000"/>
              </a:lnSpc>
            </a:pPr>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　超えるのが厚い壁</a:t>
            </a:r>
          </a:p>
          <a:p>
            <a:pPr>
              <a:lnSpc>
                <a:spcPct val="150000"/>
              </a:lnSpc>
            </a:pPr>
            <a:r>
              <a:rPr lang="en-US" altLang="ja-JP" b="1" dirty="0">
                <a:latin typeface="KaiTi" panose="02010609060101010101" pitchFamily="49" charset="-122"/>
                <a:ea typeface="KaiTi" panose="02010609060101010101" pitchFamily="49" charset="-122"/>
              </a:rPr>
              <a:t>2.</a:t>
            </a:r>
            <a:r>
              <a:rPr lang="ja-JP" altLang="ja-JP" b="1" dirty="0">
                <a:latin typeface="KaiTi" panose="02010609060101010101" pitchFamily="49" charset="-122"/>
                <a:ea typeface="KaiTi" panose="02010609060101010101" pitchFamily="49" charset="-122"/>
              </a:rPr>
              <a:t>　超えるのが高い壁</a:t>
            </a:r>
          </a:p>
          <a:p>
            <a:pPr>
              <a:lnSpc>
                <a:spcPct val="150000"/>
              </a:lnSpc>
            </a:pPr>
            <a:r>
              <a:rPr lang="en-US" altLang="ja-JP" b="1" dirty="0">
                <a:latin typeface="KaiTi" panose="02010609060101010101" pitchFamily="49" charset="-122"/>
                <a:ea typeface="KaiTi" panose="02010609060101010101" pitchFamily="49" charset="-122"/>
              </a:rPr>
              <a:t>3.</a:t>
            </a:r>
            <a:r>
              <a:rPr lang="ja-JP" altLang="ja-JP" b="1" dirty="0">
                <a:latin typeface="KaiTi" panose="02010609060101010101" pitchFamily="49" charset="-122"/>
                <a:ea typeface="KaiTi" panose="02010609060101010101" pitchFamily="49" charset="-122"/>
              </a:rPr>
              <a:t>　超えるのが遠い壁</a:t>
            </a:r>
          </a:p>
          <a:p>
            <a:pPr>
              <a:lnSpc>
                <a:spcPct val="150000"/>
              </a:lnSpc>
            </a:pPr>
            <a:r>
              <a:rPr lang="en-US" altLang="ja-JP" b="1" dirty="0">
                <a:latin typeface="KaiTi" panose="02010609060101010101" pitchFamily="49" charset="-122"/>
                <a:ea typeface="KaiTi" panose="02010609060101010101" pitchFamily="49" charset="-122"/>
              </a:rPr>
              <a:t>4.</a:t>
            </a:r>
            <a:r>
              <a:rPr lang="ja-JP" altLang="ja-JP" b="1" dirty="0">
                <a:latin typeface="KaiTi" panose="02010609060101010101" pitchFamily="49" charset="-122"/>
                <a:ea typeface="KaiTi" panose="02010609060101010101" pitchFamily="49" charset="-122"/>
              </a:rPr>
              <a:t>　超えるのが容易でない壁</a:t>
            </a:r>
            <a:endParaRPr lang="ja-JP" altLang="en-US" b="1" dirty="0">
              <a:latin typeface="KaiTi" panose="02010609060101010101" pitchFamily="49" charset="-122"/>
              <a:ea typeface="KaiTi" panose="02010609060101010101" pitchFamily="49" charset="-122"/>
            </a:endParaRPr>
          </a:p>
        </p:txBody>
      </p:sp>
      <p:sp>
        <p:nvSpPr>
          <p:cNvPr id="9" name="矩形 8"/>
          <p:cNvSpPr/>
          <p:nvPr/>
        </p:nvSpPr>
        <p:spPr>
          <a:xfrm>
            <a:off x="1134888" y="48196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Rectangle 4"/>
          <p:cNvSpPr>
            <a:spLocks noChangeArrowheads="1"/>
          </p:cNvSpPr>
          <p:nvPr/>
        </p:nvSpPr>
        <p:spPr bwMode="auto">
          <a:xfrm>
            <a:off x="750563" y="5684560"/>
            <a:ext cx="4673600"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 </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大方</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ja-JP"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おおかた</a:t>
            </a:r>
            <a:r>
              <a:rPr kumimoji="1" lang="en-US" altLang="ja-JP"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多半，大半。</a:t>
            </a:r>
            <a:endParaRPr kumimoji="1" lang="en-US" altLang="zh-CN" sz="14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endParaRPr>
          </a:p>
          <a:p>
            <a:pPr lvl="0" fontAlgn="base">
              <a:spcBef>
                <a:spcPct val="0"/>
              </a:spcBef>
              <a:spcAft>
                <a:spcPct val="0"/>
              </a:spcAft>
            </a:pPr>
            <a:r>
              <a:rPr lang="en-US" altLang="ja-JP" sz="1400" dirty="0" smtClean="0">
                <a:latin typeface="SimSun" pitchFamily="2" charset="-122"/>
                <a:ea typeface="SimSun" pitchFamily="2" charset="-122"/>
                <a:cs typeface="Times New Roman" pitchFamily="18" charset="0"/>
              </a:rPr>
              <a:t>2 </a:t>
            </a:r>
            <a:r>
              <a:rPr lang="ja-JP" altLang="en-US" sz="1400" dirty="0" smtClean="0">
                <a:latin typeface="SimSun" pitchFamily="2" charset="-122"/>
                <a:ea typeface="SimSun" pitchFamily="2" charset="-122"/>
                <a:cs typeface="Times New Roman" pitchFamily="18" charset="0"/>
              </a:rPr>
              <a:t>右（みぎ）：</a:t>
            </a:r>
            <a:r>
              <a:rPr lang="zh-CN" altLang="ja-JP" sz="1400" dirty="0"/>
              <a:t>原文为</a:t>
            </a:r>
            <a:r>
              <a:rPr lang="zh-CN" altLang="ja-JP" sz="1400" dirty="0" smtClean="0"/>
              <a:t>竖版</a:t>
            </a:r>
            <a:r>
              <a:rPr lang="zh-CN" altLang="ja-JP" sz="1400" dirty="0"/>
              <a:t>。这里指前文、上文的意思。</a:t>
            </a:r>
            <a:r>
              <a:rPr kumimoji="1" lang="ja-JP" altLang="en-US" sz="14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Tree>
    <p:extLst>
      <p:ext uri="{BB962C8B-B14F-4D97-AF65-F5344CB8AC3E}">
        <p14:creationId xmlns:p14="http://schemas.microsoft.com/office/powerpoint/2010/main" val="111592402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21708"/>
                <a:gridCol w="76702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3542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3"/>
          <p:cNvSpPr>
            <a:spLocks noChangeArrowheads="1"/>
          </p:cNvSpPr>
          <p:nvPr/>
        </p:nvSpPr>
        <p:spPr bwMode="auto">
          <a:xfrm>
            <a:off x="5867400" y="1587628"/>
            <a:ext cx="5867400" cy="424731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その時の日本の岡田武史監督の談話に発するものだったが、テレビで聞いた限りでは「世界の壁は遠かった」であったように思う。ちょっと奇異な感じを受けたが、各新聞は監督の意を汲んで、それぞれ工夫して報じた。</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世界の壁、ゴールの壁は遠かった（朝日）</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世界の壁は厚く、ゴールは遠かった（読売）</a:t>
            </a:r>
            <a:endParaRPr kumimoji="1" lang="ja-JP" altLang="ja-JP"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世界のゴールは遠かった（産経）</a:t>
            </a:r>
            <a:endPar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endPar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矩形 5"/>
          <p:cNvSpPr/>
          <p:nvPr/>
        </p:nvSpPr>
        <p:spPr>
          <a:xfrm>
            <a:off x="750563" y="1624388"/>
            <a:ext cx="4977137" cy="3262432"/>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ja-JP" b="1" dirty="0">
                <a:solidFill>
                  <a:srgbClr val="FF0000"/>
                </a:solidFill>
                <a:latin typeface="KaiTi" panose="02010609060101010101" pitchFamily="49" charset="-122"/>
                <a:ea typeface="KaiTi" panose="02010609060101010101" pitchFamily="49" charset="-122"/>
              </a:rPr>
              <a:t>　本文を読んで、あっているものには○、間違っているものには×を（　　）にいれてください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en-US" altLang="ja-JP" b="1" dirty="0" smtClean="0">
                <a:latin typeface="KaiTi" panose="02010609060101010101" pitchFamily="49" charset="-122"/>
                <a:ea typeface="KaiTi" panose="02010609060101010101" pitchFamily="49" charset="-122"/>
              </a:rPr>
              <a:t>1998</a:t>
            </a:r>
            <a:r>
              <a:rPr lang="ja-JP" altLang="ja-JP" b="1" dirty="0">
                <a:latin typeface="KaiTi" panose="02010609060101010101" pitchFamily="49" charset="-122"/>
                <a:ea typeface="KaiTi" panose="02010609060101010101" pitchFamily="49" charset="-122"/>
              </a:rPr>
              <a:t>年のサッカーのワールドカップで、日本</a:t>
            </a:r>
            <a:r>
              <a:rPr lang="ja-JP" altLang="ja-JP" b="1" dirty="0" smtClean="0">
                <a:latin typeface="KaiTi" panose="02010609060101010101" pitchFamily="49" charset="-122"/>
                <a:ea typeface="KaiTi" panose="02010609060101010101" pitchFamily="49" charset="-122"/>
              </a:rPr>
              <a:t>は一</a:t>
            </a:r>
            <a:r>
              <a:rPr lang="ja-JP" altLang="ja-JP" b="1" dirty="0">
                <a:latin typeface="KaiTi" panose="02010609060101010101" pitchFamily="49" charset="-122"/>
                <a:ea typeface="KaiTi" panose="02010609060101010101" pitchFamily="49" charset="-122"/>
              </a:rPr>
              <a:t>戦目に勝ったが、二戦目に負</a:t>
            </a:r>
            <a:r>
              <a:rPr lang="ja-JP" altLang="ja-JP" b="1" dirty="0" smtClean="0">
                <a:latin typeface="KaiTi" panose="02010609060101010101" pitchFamily="49" charset="-122"/>
                <a:ea typeface="KaiTi" panose="02010609060101010101" pitchFamily="49" charset="-122"/>
              </a:rPr>
              <a:t>けた</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岡</a:t>
            </a:r>
            <a:r>
              <a:rPr lang="ja-JP" altLang="ja-JP" b="1" dirty="0">
                <a:latin typeface="KaiTi" panose="02010609060101010101" pitchFamily="49" charset="-122"/>
                <a:ea typeface="KaiTi" panose="02010609060101010101" pitchFamily="49" charset="-122"/>
              </a:rPr>
              <a:t>田武史監督は、世界のチームに勝</a:t>
            </a:r>
            <a:r>
              <a:rPr lang="ja-JP" altLang="ja-JP" b="1" dirty="0" smtClean="0">
                <a:latin typeface="KaiTi" panose="02010609060101010101" pitchFamily="49" charset="-122"/>
                <a:ea typeface="KaiTi" panose="02010609060101010101" pitchFamily="49" charset="-122"/>
              </a:rPr>
              <a:t>つのは</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簡単</a:t>
            </a:r>
            <a:r>
              <a:rPr lang="ja-JP" altLang="ja-JP" b="1" dirty="0">
                <a:latin typeface="KaiTi" panose="02010609060101010101" pitchFamily="49" charset="-122"/>
                <a:ea typeface="KaiTi" panose="02010609060101010101" pitchFamily="49" charset="-122"/>
              </a:rPr>
              <a:t>だったと言</a:t>
            </a:r>
            <a:r>
              <a:rPr lang="ja-JP" altLang="ja-JP" b="1" dirty="0" smtClean="0">
                <a:latin typeface="KaiTi" panose="02010609060101010101" pitchFamily="49" charset="-122"/>
                <a:ea typeface="KaiTi" panose="02010609060101010101" pitchFamily="49" charset="-122"/>
              </a:rPr>
              <a:t>っている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伝</a:t>
            </a:r>
            <a:r>
              <a:rPr lang="ja-JP" altLang="ja-JP" b="1" dirty="0">
                <a:latin typeface="KaiTi" panose="02010609060101010101" pitchFamily="49" charset="-122"/>
                <a:ea typeface="KaiTi" panose="02010609060101010101" pitchFamily="49" charset="-122"/>
              </a:rPr>
              <a:t>えることができれば、いろいろな表現</a:t>
            </a:r>
            <a:r>
              <a:rPr lang="ja-JP" altLang="ja-JP" b="1" dirty="0" smtClean="0">
                <a:latin typeface="KaiTi" panose="02010609060101010101" pitchFamily="49" charset="-122"/>
                <a:ea typeface="KaiTi" panose="02010609060101010101" pitchFamily="49" charset="-122"/>
              </a:rPr>
              <a:t>が</a:t>
            </a:r>
            <a:r>
              <a:rPr lang="en-US" altLang="ja-JP" b="1" dirty="0" smtClean="0">
                <a:latin typeface="KaiTi" panose="02010609060101010101" pitchFamily="49" charset="-122"/>
                <a:ea typeface="KaiTi" panose="02010609060101010101" pitchFamily="49" charset="-122"/>
              </a:rPr>
              <a:t>  </a:t>
            </a: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あっていい</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 </a:t>
            </a:r>
            <a:r>
              <a:rPr lang="ja-JP" altLang="ja-JP" b="1" dirty="0" smtClean="0">
                <a:latin typeface="KaiTi" panose="02010609060101010101" pitchFamily="49" charset="-122"/>
                <a:ea typeface="KaiTi" panose="02010609060101010101" pitchFamily="49" charset="-122"/>
              </a:rPr>
              <a:t>表</a:t>
            </a:r>
            <a:r>
              <a:rPr lang="ja-JP" altLang="ja-JP" b="1" dirty="0">
                <a:latin typeface="KaiTi" panose="02010609060101010101" pitchFamily="49" charset="-122"/>
                <a:ea typeface="KaiTi" panose="02010609060101010101" pitchFamily="49" charset="-122"/>
              </a:rPr>
              <a:t>現の仕方はいろいろあるが、どれも</a:t>
            </a:r>
            <a:r>
              <a:rPr lang="ja-JP" altLang="ja-JP" b="1" dirty="0" smtClean="0">
                <a:latin typeface="KaiTi" panose="02010609060101010101" pitchFamily="49" charset="-122"/>
                <a:ea typeface="KaiTi" panose="02010609060101010101" pitchFamily="49" charset="-122"/>
              </a:rPr>
              <a:t>世界</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と日本</a:t>
            </a:r>
            <a:r>
              <a:rPr lang="ja-JP" altLang="ja-JP" b="1" dirty="0">
                <a:latin typeface="KaiTi" panose="02010609060101010101" pitchFamily="49" charset="-122"/>
                <a:ea typeface="KaiTi" panose="02010609060101010101" pitchFamily="49" charset="-122"/>
              </a:rPr>
              <a:t>の差は大きいと言</a:t>
            </a:r>
            <a:r>
              <a:rPr lang="ja-JP" altLang="ja-JP" b="1" dirty="0" smtClean="0">
                <a:latin typeface="KaiTi" panose="02010609060101010101" pitchFamily="49" charset="-122"/>
                <a:ea typeface="KaiTi" panose="02010609060101010101" pitchFamily="49" charset="-122"/>
              </a:rPr>
              <a:t>っている</a:t>
            </a:r>
            <a:r>
              <a:rPr lang="ja-JP" altLang="en-US"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9" name="矩形 8"/>
          <p:cNvSpPr/>
          <p:nvPr/>
        </p:nvSpPr>
        <p:spPr>
          <a:xfrm>
            <a:off x="1053961" y="530562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209354290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21708"/>
                <a:gridCol w="7670292"/>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3"/>
          <p:cNvSpPr>
            <a:spLocks noChangeArrowheads="1"/>
          </p:cNvSpPr>
          <p:nvPr/>
        </p:nvSpPr>
        <p:spPr bwMode="auto">
          <a:xfrm>
            <a:off x="5899150" y="1729978"/>
            <a:ext cx="5854700" cy="3323987"/>
          </a:xfrm>
          <a:prstGeom prst="rect">
            <a:avLst/>
          </a:prstGeom>
          <a:noFill/>
          <a:ln w="9525">
            <a:solidFill>
              <a:schemeClr val="tx1"/>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敵ゴール前でシュートを再三つぶされたのを見た実感としては「世界のゴールは遠かった」というのはおかしく、やはり「世界の壁は厚かった」というのが </a:t>
            </a:r>
            <a:r>
              <a:rPr kumimoji="1" lang="ja-JP" altLang="en-US" sz="2000" b="1" i="0" u="sng"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① ふさわしかろうと思った</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ものだった。いずれにしても、こういう情緒的な表現がゆれるのはごく当然であって、それぞれに、気分で言い気分で受けとめればいいものだろう。</a:t>
            </a:r>
            <a:r>
              <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rPr>
              <a:t> </a:t>
            </a:r>
          </a:p>
        </p:txBody>
      </p:sp>
      <p:sp>
        <p:nvSpPr>
          <p:cNvPr id="4" name="矩形 3"/>
          <p:cNvSpPr/>
          <p:nvPr/>
        </p:nvSpPr>
        <p:spPr>
          <a:xfrm>
            <a:off x="750563" y="2006976"/>
            <a:ext cx="5002537" cy="2769989"/>
          </a:xfrm>
          <a:prstGeom prst="rect">
            <a:avLst/>
          </a:prstGeom>
        </p:spPr>
        <p:txBody>
          <a:bodyPr wrap="square">
            <a:spAutoFit/>
          </a:bodyPr>
          <a:lstStyle/>
          <a:p>
            <a:pPr>
              <a:lnSpc>
                <a:spcPct val="150000"/>
              </a:lnSpc>
            </a:pPr>
            <a:r>
              <a:rPr lang="ja-JP" altLang="ja-JP" b="1" dirty="0">
                <a:solidFill>
                  <a:srgbClr val="FF0000"/>
                </a:solidFill>
                <a:latin typeface="KaiTi" panose="02010609060101010101" pitchFamily="49" charset="-122"/>
                <a:ea typeface="KaiTi" panose="02010609060101010101" pitchFamily="49" charset="-122"/>
              </a:rPr>
              <a:t>問題</a:t>
            </a:r>
            <a:r>
              <a:rPr lang="en-US" altLang="ja-JP" b="1" dirty="0">
                <a:solidFill>
                  <a:srgbClr val="FF0000"/>
                </a:solidFill>
                <a:latin typeface="KaiTi" panose="02010609060101010101" pitchFamily="49" charset="-122"/>
                <a:ea typeface="KaiTi" panose="02010609060101010101" pitchFamily="49" charset="-122"/>
              </a:rPr>
              <a:t>3</a:t>
            </a:r>
            <a:r>
              <a:rPr lang="ja-JP" altLang="ja-JP" b="1" dirty="0">
                <a:solidFill>
                  <a:srgbClr val="FF0000"/>
                </a:solidFill>
                <a:latin typeface="KaiTi" panose="02010609060101010101" pitchFamily="49" charset="-122"/>
                <a:ea typeface="KaiTi" panose="02010609060101010101" pitchFamily="49" charset="-122"/>
              </a:rPr>
              <a:t>　下線部①「ふさわしかろうと思った」のは、なぜですか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pPr>
              <a:lnSpc>
                <a:spcPct val="150000"/>
              </a:lnSpc>
            </a:pPr>
            <a:endParaRPr lang="ja-JP" altLang="ja-JP" sz="800" b="1" dirty="0">
              <a:latin typeface="KaiTi" panose="02010609060101010101" pitchFamily="49" charset="-122"/>
              <a:ea typeface="KaiTi" panose="02010609060101010101" pitchFamily="49" charset="-122"/>
            </a:endParaRPr>
          </a:p>
          <a:p>
            <a:pPr>
              <a:lnSpc>
                <a:spcPct val="150000"/>
              </a:lnSpc>
            </a:pPr>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　状況を表すのに最も適切な日本語だから。</a:t>
            </a:r>
          </a:p>
          <a:p>
            <a:pPr>
              <a:lnSpc>
                <a:spcPct val="150000"/>
              </a:lnSpc>
            </a:pPr>
            <a:r>
              <a:rPr lang="en-US" altLang="ja-JP" b="1" dirty="0">
                <a:latin typeface="KaiTi" panose="02010609060101010101" pitchFamily="49" charset="-122"/>
                <a:ea typeface="KaiTi" panose="02010609060101010101" pitchFamily="49" charset="-122"/>
              </a:rPr>
              <a:t>2.</a:t>
            </a:r>
            <a:r>
              <a:rPr lang="ja-JP" altLang="ja-JP" b="1" dirty="0">
                <a:latin typeface="KaiTi" panose="02010609060101010101" pitchFamily="49" charset="-122"/>
                <a:ea typeface="KaiTi" panose="02010609060101010101" pitchFamily="49" charset="-122"/>
              </a:rPr>
              <a:t>　文法に間違いがないからか。</a:t>
            </a:r>
          </a:p>
          <a:p>
            <a:pPr>
              <a:lnSpc>
                <a:spcPct val="150000"/>
              </a:lnSpc>
            </a:pPr>
            <a:r>
              <a:rPr lang="en-US" altLang="ja-JP" b="1" dirty="0">
                <a:latin typeface="KaiTi" panose="02010609060101010101" pitchFamily="49" charset="-122"/>
                <a:ea typeface="KaiTi" panose="02010609060101010101" pitchFamily="49" charset="-122"/>
              </a:rPr>
              <a:t>3.</a:t>
            </a:r>
            <a:r>
              <a:rPr lang="ja-JP" altLang="ja-JP" b="1" dirty="0">
                <a:latin typeface="KaiTi" panose="02010609060101010101" pitchFamily="49" charset="-122"/>
                <a:ea typeface="KaiTi" panose="02010609060101010101" pitchFamily="49" charset="-122"/>
              </a:rPr>
              <a:t>　監督の意を汲んだ表現だから。</a:t>
            </a:r>
          </a:p>
          <a:p>
            <a:pPr>
              <a:lnSpc>
                <a:spcPct val="150000"/>
              </a:lnSpc>
            </a:pPr>
            <a:r>
              <a:rPr lang="en-US" altLang="ja-JP" b="1" dirty="0">
                <a:latin typeface="KaiTi" panose="02010609060101010101" pitchFamily="49" charset="-122"/>
                <a:ea typeface="KaiTi" panose="02010609060101010101" pitchFamily="49" charset="-122"/>
              </a:rPr>
              <a:t>4.</a:t>
            </a:r>
            <a:r>
              <a:rPr lang="ja-JP" altLang="ja-JP" b="1" dirty="0">
                <a:latin typeface="KaiTi" panose="02010609060101010101" pitchFamily="49" charset="-122"/>
                <a:ea typeface="KaiTi" panose="02010609060101010101" pitchFamily="49" charset="-122"/>
              </a:rPr>
              <a:t>　情緒的な表現だから。</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069330" y="5188960"/>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81775474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7" name="TextBox 6"/>
          <p:cNvSpPr txBox="1"/>
          <p:nvPr/>
        </p:nvSpPr>
        <p:spPr>
          <a:xfrm>
            <a:off x="1206500" y="1742678"/>
            <a:ext cx="9639300" cy="1938992"/>
          </a:xfrm>
          <a:prstGeom prst="rect">
            <a:avLst/>
          </a:prstGeom>
          <a:noFill/>
        </p:spPr>
        <p:txBody>
          <a:bodyPr wrap="square" rtlCol="0">
            <a:spAutoFit/>
          </a:bodyPr>
          <a:lstStyle/>
          <a:p>
            <a:pPr>
              <a:lnSpc>
                <a:spcPct val="150000"/>
              </a:lnSpc>
            </a:pPr>
            <a:r>
              <a:rPr kumimoji="1" lang="ja-JP" altLang="en-US" sz="2000" b="1" dirty="0" smtClean="0">
                <a:latin typeface="KaiTi" panose="02010609060101010101" pitchFamily="49" charset="-122"/>
                <a:ea typeface="KaiTi" panose="02010609060101010101" pitchFamily="49" charset="-122"/>
              </a:rPr>
              <a:t>〇みなさんの周りにもいろいろな「壁」があると思います。いろいろな気持ちで「壁」を使って表現し　てみてください。</a:t>
            </a:r>
            <a:endParaRPr kumimoji="1" lang="en-US" altLang="ja-JP" sz="2000" b="1" dirty="0" smtClean="0">
              <a:latin typeface="KaiTi" panose="02010609060101010101" pitchFamily="49" charset="-122"/>
              <a:ea typeface="KaiTi" panose="02010609060101010101" pitchFamily="49" charset="-122"/>
            </a:endParaRPr>
          </a:p>
          <a:p>
            <a:pPr>
              <a:lnSpc>
                <a:spcPct val="150000"/>
              </a:lnSpc>
            </a:pPr>
            <a:r>
              <a:rPr kumimoji="1" lang="ja-JP" altLang="en-US" sz="2000" b="1" dirty="0" smtClean="0">
                <a:latin typeface="KaiTi" panose="02010609060101010101" pitchFamily="49" charset="-122"/>
                <a:ea typeface="KaiTi" panose="02010609060101010101" pitchFamily="49" charset="-122"/>
              </a:rPr>
              <a:t>〇異文化交流にとって、一番「壁」となるものは何か、みんなで話し合ってみてください。</a:t>
            </a:r>
            <a:endParaRPr kumimoji="1" lang="ja-JP" altLang="en-US" sz="2000" b="1" dirty="0">
              <a:latin typeface="KaiTi" panose="02010609060101010101" pitchFamily="49" charset="-122"/>
              <a:ea typeface="KaiTi" panose="02010609060101010101" pitchFamily="49" charset="-122"/>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511300" y="3681670"/>
            <a:ext cx="3962400" cy="2205751"/>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flipH="1">
            <a:off x="6756398" y="3687791"/>
            <a:ext cx="3670299" cy="2199630"/>
          </a:xfrm>
          <a:prstGeom prst="roundRect">
            <a:avLst>
              <a:gd name="adj" fmla="val 16667"/>
            </a:avLst>
          </a:prstGeom>
          <a:ln>
            <a:noFill/>
          </a:ln>
          <a:effectLst>
            <a:outerShdw blurRad="152400" dist="12000" dir="900000" sy="98000" kx="110000" ky="200000" algn="tl" rotWithShape="0">
              <a:srgbClr val="000000">
                <a:alpha val="30000"/>
              </a:srgbClr>
            </a:outerShdw>
          </a:effectLst>
          <a:scene3d>
            <a:camera prst="perspectiveRelaxed">
              <a:rot lat="19800000" lon="1200000" rev="20820000"/>
            </a:camera>
            <a:lightRig rig="threePt" dir="t"/>
          </a:scene3d>
          <a:sp3d contourW="6350" prstMaterial="matte">
            <a:bevelT w="101600" h="101600"/>
            <a:contourClr>
              <a:srgbClr val="969696"/>
            </a:contourClr>
          </a:sp3d>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2877180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２</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世界の壁</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a:t>
            </a:r>
            <a:r>
              <a:rPr lang="ja-JP" altLang="en-US" sz="2400" b="1" dirty="0">
                <a:solidFill>
                  <a:srgbClr val="FF0000"/>
                </a:solidFill>
                <a:latin typeface="BIZ UDPゴシック" panose="020B0400000000000000" pitchFamily="50" charset="-128"/>
                <a:ea typeface="BIZ UDPゴシック" panose="020B0400000000000000" pitchFamily="50" charset="-128"/>
              </a:rPr>
              <a:t>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TextBox 3"/>
          <p:cNvSpPr txBox="1"/>
          <p:nvPr/>
        </p:nvSpPr>
        <p:spPr>
          <a:xfrm>
            <a:off x="1206518" y="1811407"/>
            <a:ext cx="8331054" cy="4247317"/>
          </a:xfrm>
          <a:prstGeom prst="rect">
            <a:avLst/>
          </a:prstGeom>
          <a:noFill/>
        </p:spPr>
        <p:txBody>
          <a:bodyPr wrap="square" rtlCol="0">
            <a:spAutoFit/>
          </a:bodyPr>
          <a:lstStyle/>
          <a:p>
            <a:pPr>
              <a:lnSpc>
                <a:spcPct val="150000"/>
              </a:lnSpc>
            </a:pPr>
            <a:r>
              <a:rPr lang="ja-JP" altLang="en-US" sz="2000" b="1" dirty="0" smtClean="0">
                <a:latin typeface="KaiTi" panose="02010609060101010101" pitchFamily="49" charset="-122"/>
                <a:ea typeface="KaiTi" panose="02010609060101010101" pitchFamily="49" charset="-122"/>
              </a:rPr>
              <a:t>〇</a:t>
            </a:r>
            <a:r>
              <a:rPr lang="zh-CN" altLang="en-US" sz="2000" b="1" dirty="0">
                <a:latin typeface="KaiTi" panose="02010609060101010101" pitchFamily="49" charset="-122"/>
                <a:ea typeface="KaiTi" panose="02010609060101010101" pitchFamily="49" charset="-122"/>
              </a:rPr>
              <a:t>中国日报</a:t>
            </a:r>
            <a:r>
              <a:rPr lang="zh-CN" altLang="en-US" sz="2000" b="1" dirty="0" smtClean="0">
                <a:latin typeface="KaiTi" panose="02010609060101010101" pitchFamily="49" charset="-122"/>
                <a:ea typeface="KaiTi" panose="02010609060101010101" pitchFamily="49" charset="-122"/>
              </a:rPr>
              <a:t>网</a:t>
            </a:r>
            <a:r>
              <a:rPr lang="en-US" altLang="zh-CN" sz="2000" b="1" dirty="0" smtClean="0">
                <a:latin typeface="KaiTi" panose="02010609060101010101" pitchFamily="49" charset="-122"/>
                <a:ea typeface="KaiTi" panose="02010609060101010101" pitchFamily="49" charset="-122"/>
              </a:rPr>
              <a:t>2015</a:t>
            </a:r>
            <a:r>
              <a:rPr lang="zh-CN" altLang="en-US" sz="2000" b="1" dirty="0" smtClean="0">
                <a:latin typeface="KaiTi" panose="02010609060101010101" pitchFamily="49" charset="-122"/>
                <a:ea typeface="KaiTi" panose="02010609060101010101" pitchFamily="49" charset="-122"/>
              </a:rPr>
              <a:t>年</a:t>
            </a:r>
            <a:r>
              <a:rPr lang="en-US" altLang="zh-CN" sz="2000" b="1" dirty="0" smtClean="0">
                <a:latin typeface="KaiTi" panose="02010609060101010101" pitchFamily="49" charset="-122"/>
                <a:ea typeface="KaiTi" panose="02010609060101010101" pitchFamily="49" charset="-122"/>
              </a:rPr>
              <a:t>10</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19</a:t>
            </a:r>
            <a:r>
              <a:rPr lang="zh-CN" altLang="en-US" sz="2000" b="1" dirty="0">
                <a:latin typeface="KaiTi" panose="02010609060101010101" pitchFamily="49" charset="-122"/>
                <a:ea typeface="KaiTi" panose="02010609060101010101" pitchFamily="49" charset="-122"/>
              </a:rPr>
              <a:t>日电 在对英国进行国事访问前夕，国家主席</a:t>
            </a:r>
            <a:r>
              <a:rPr lang="zh-CN" altLang="en-US" sz="2000" b="1" dirty="0" smtClean="0">
                <a:latin typeface="KaiTi" panose="02010609060101010101" pitchFamily="49" charset="-122"/>
                <a:ea typeface="KaiTi" panose="02010609060101010101" pitchFamily="49" charset="-122"/>
              </a:rPr>
              <a:t>习近平</a:t>
            </a:r>
            <a:r>
              <a:rPr lang="en-US" altLang="zh-CN" sz="2000" b="1" dirty="0" smtClean="0">
                <a:latin typeface="KaiTi" panose="02010609060101010101" pitchFamily="49" charset="-122"/>
                <a:ea typeface="KaiTi" panose="02010609060101010101" pitchFamily="49" charset="-122"/>
              </a:rPr>
              <a:t>10</a:t>
            </a:r>
            <a:r>
              <a:rPr lang="zh-CN" altLang="en-US" sz="2000" b="1" dirty="0">
                <a:latin typeface="KaiTi" panose="02010609060101010101" pitchFamily="49" charset="-122"/>
                <a:ea typeface="KaiTi" panose="02010609060101010101" pitchFamily="49" charset="-122"/>
              </a:rPr>
              <a:t>月</a:t>
            </a:r>
            <a:r>
              <a:rPr lang="en-US" altLang="zh-CN" sz="2000" b="1" dirty="0">
                <a:latin typeface="KaiTi" panose="02010609060101010101" pitchFamily="49" charset="-122"/>
                <a:ea typeface="KaiTi" panose="02010609060101010101" pitchFamily="49" charset="-122"/>
              </a:rPr>
              <a:t>18</a:t>
            </a:r>
            <a:r>
              <a:rPr lang="zh-CN" altLang="en-US" sz="2000" b="1" dirty="0">
                <a:latin typeface="KaiTi" panose="02010609060101010101" pitchFamily="49" charset="-122"/>
                <a:ea typeface="KaiTi" panose="02010609060101010101" pitchFamily="49" charset="-122"/>
              </a:rPr>
              <a:t>日接受了路透社采访。在谈及中国足球运动问题时，</a:t>
            </a:r>
            <a:r>
              <a:rPr lang="zh-CN" altLang="en-US" sz="2000" b="1" dirty="0">
                <a:solidFill>
                  <a:srgbClr val="FF0000"/>
                </a:solidFill>
                <a:latin typeface="KaiTi" panose="02010609060101010101" pitchFamily="49" charset="-122"/>
                <a:ea typeface="KaiTi" panose="02010609060101010101" pitchFamily="49" charset="-122"/>
              </a:rPr>
              <a:t>习近平主席表示</a:t>
            </a:r>
            <a:r>
              <a:rPr lang="zh-CN" altLang="en-US" sz="2000" b="1" dirty="0" smtClean="0">
                <a:solidFill>
                  <a:srgbClr val="FF0000"/>
                </a:solidFill>
                <a:latin typeface="KaiTi" panose="02010609060101010101" pitchFamily="49" charset="-122"/>
                <a:ea typeface="KaiTi" panose="02010609060101010101" pitchFamily="49" charset="-122"/>
              </a:rPr>
              <a:t>，中国</a:t>
            </a:r>
            <a:r>
              <a:rPr lang="zh-CN" altLang="en-US" sz="2000" b="1" dirty="0">
                <a:solidFill>
                  <a:srgbClr val="FF0000"/>
                </a:solidFill>
                <a:latin typeface="KaiTi" panose="02010609060101010101" pitchFamily="49" charset="-122"/>
                <a:ea typeface="KaiTi" panose="02010609060101010101" pitchFamily="49" charset="-122"/>
              </a:rPr>
              <a:t>足球一定会得到更大发展，也将为世界足球运动作出自己的贡献</a:t>
            </a:r>
            <a:r>
              <a:rPr lang="zh-CN" altLang="en-US" sz="2000" b="1" dirty="0" smtClean="0">
                <a:solidFill>
                  <a:srgbClr val="FF0000"/>
                </a:solidFill>
                <a:latin typeface="KaiTi" panose="02010609060101010101" pitchFamily="49" charset="-122"/>
                <a:ea typeface="KaiTi" panose="02010609060101010101" pitchFamily="49" charset="-122"/>
              </a:rPr>
              <a:t>。</a:t>
            </a:r>
            <a:endParaRPr lang="en-US" altLang="zh-CN" sz="2000" b="1" dirty="0" smtClean="0">
              <a:solidFill>
                <a:srgbClr val="FF0000"/>
              </a:solidFill>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a:t>
            </a:r>
            <a:r>
              <a:rPr lang="en-US" altLang="ja-JP" sz="2000" b="1" dirty="0" smtClean="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习近平讲故事</a:t>
            </a:r>
            <a:r>
              <a:rPr lang="en-US" altLang="ja-JP"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第三季第一集</a:t>
            </a:r>
            <a:r>
              <a:rPr lang="en-US" altLang="ja-JP"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精忠报国</a:t>
            </a:r>
            <a:r>
              <a:rPr lang="en-US" altLang="ja-JP" sz="2000" b="1" dirty="0">
                <a:latin typeface="KaiTi" panose="02010609060101010101" pitchFamily="49" charset="-122"/>
                <a:ea typeface="KaiTi" panose="02010609060101010101" pitchFamily="49" charset="-122"/>
              </a:rPr>
              <a:t>》</a:t>
            </a:r>
            <a:r>
              <a:rPr lang="zh-CN" altLang="en-US" sz="2000" b="1" dirty="0">
                <a:latin typeface="KaiTi" panose="02010609060101010101" pitchFamily="49" charset="-122"/>
                <a:ea typeface="KaiTi" panose="02010609060101010101" pitchFamily="49" charset="-122"/>
              </a:rPr>
              <a:t>（人民日报评论部、</a:t>
            </a:r>
            <a:r>
              <a:rPr lang="zh-CN" altLang="en-US" sz="2000" b="1" dirty="0" smtClean="0">
                <a:latin typeface="KaiTi" panose="02010609060101010101" pitchFamily="49" charset="-122"/>
                <a:ea typeface="KaiTi" panose="02010609060101010101" pitchFamily="49" charset="-122"/>
              </a:rPr>
              <a:t>人民出版社 </a:t>
            </a:r>
            <a:r>
              <a:rPr lang="en-US" altLang="zh-CN" sz="2000" b="1" dirty="0" smtClean="0">
                <a:latin typeface="KaiTi" panose="02010609060101010101" pitchFamily="49" charset="-122"/>
                <a:ea typeface="KaiTi" panose="02010609060101010101" pitchFamily="49" charset="-122"/>
              </a:rPr>
              <a:t>2018</a:t>
            </a:r>
            <a:r>
              <a:rPr lang="zh-CN" altLang="en-US" sz="2000" b="1" dirty="0">
                <a:latin typeface="KaiTi" panose="02010609060101010101" pitchFamily="49" charset="-122"/>
                <a:ea typeface="KaiTi" panose="02010609060101010101" pitchFamily="49" charset="-122"/>
              </a:rPr>
              <a:t>年）。</a:t>
            </a:r>
            <a:endParaRPr lang="ja-JP" altLang="en-US" sz="2000" b="1" dirty="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〇</a:t>
            </a:r>
            <a:r>
              <a:rPr lang="zh-CN" altLang="en-US" sz="2000" b="1" dirty="0" smtClean="0">
                <a:latin typeface="KaiTi" panose="02010609060101010101" pitchFamily="49" charset="-122"/>
                <a:ea typeface="KaiTi" panose="02010609060101010101" pitchFamily="49" charset="-122"/>
              </a:rPr>
              <a:t>中国女排拼搏精神。</a:t>
            </a:r>
            <a:endParaRPr lang="en-US" altLang="zh-CN" sz="2000" b="1" dirty="0" smtClean="0">
              <a:latin typeface="KaiTi" panose="02010609060101010101" pitchFamily="49" charset="-122"/>
              <a:ea typeface="KaiTi" panose="02010609060101010101" pitchFamily="49" charset="-122"/>
            </a:endParaRPr>
          </a:p>
          <a:p>
            <a:pPr>
              <a:lnSpc>
                <a:spcPct val="150000"/>
              </a:lnSpc>
            </a:pPr>
            <a:r>
              <a:rPr kumimoji="1" lang="ja-JP" altLang="en-US" sz="2000" b="1" dirty="0" smtClean="0">
                <a:latin typeface="KaiTi" panose="02010609060101010101" pitchFamily="49" charset="-122"/>
                <a:ea typeface="KaiTi" panose="02010609060101010101" pitchFamily="49" charset="-122"/>
              </a:rPr>
              <a:t>〇</a:t>
            </a:r>
            <a:r>
              <a:rPr kumimoji="1" lang="zh-CN" altLang="en-US" sz="2000" b="1" dirty="0" smtClean="0">
                <a:latin typeface="KaiTi" panose="02010609060101010101" pitchFamily="49" charset="-122"/>
                <a:ea typeface="KaiTi" panose="02010609060101010101" pitchFamily="49" charset="-122"/>
              </a:rPr>
              <a:t>中国乒乓球队的国乒传承精神。</a:t>
            </a:r>
            <a:endParaRPr kumimoji="1" lang="en-US" altLang="zh-CN"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a:t>
            </a:r>
            <a:r>
              <a:rPr lang="zh-CN" altLang="en-US" sz="2000" b="1" dirty="0" smtClean="0">
                <a:latin typeface="KaiTi" panose="02010609060101010101" pitchFamily="49" charset="-122"/>
                <a:ea typeface="KaiTi" panose="02010609060101010101" pitchFamily="49" charset="-122"/>
              </a:rPr>
              <a:t>家</a:t>
            </a:r>
            <a:r>
              <a:rPr lang="zh-CN" altLang="en-US" sz="2000" b="1" dirty="0">
                <a:latin typeface="KaiTi" panose="02010609060101010101" pitchFamily="49" charset="-122"/>
                <a:ea typeface="KaiTi" panose="02010609060101010101" pitchFamily="49" charset="-122"/>
              </a:rPr>
              <a:t>国情怀是中国几千年来一以贯之的文化</a:t>
            </a:r>
            <a:r>
              <a:rPr lang="zh-CN" altLang="en-US" sz="2000" b="1" dirty="0" smtClean="0">
                <a:latin typeface="KaiTi" panose="02010609060101010101" pitchFamily="49" charset="-122"/>
                <a:ea typeface="KaiTi" panose="02010609060101010101" pitchFamily="49" charset="-122"/>
              </a:rPr>
              <a:t>传统。</a:t>
            </a:r>
            <a:endParaRPr kumimoji="1" lang="en-US" altLang="zh-CN" sz="2000" b="1" dirty="0" smtClean="0">
              <a:latin typeface="KaiTi" panose="02010609060101010101" pitchFamily="49" charset="-122"/>
              <a:ea typeface="KaiTi" panose="02010609060101010101" pitchFamily="49" charset="-122"/>
            </a:endParaRPr>
          </a:p>
        </p:txBody>
      </p:sp>
      <p:pic>
        <p:nvPicPr>
          <p:cNvPr id="11" name="Picture 4"/>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0069349" y="1698477"/>
            <a:ext cx="1771702" cy="257553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5"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443332" y="2732242"/>
            <a:ext cx="1820444" cy="2613180"/>
          </a:xfrm>
          <a:prstGeom prst="rect">
            <a:avLst/>
          </a:prstGeom>
          <a:ln w="9525">
            <a:solidFill>
              <a:schemeClr val="tx1"/>
            </a:solidFill>
            <a:miter lim="800000"/>
            <a:headEnd/>
            <a:tailEnd/>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496701527"/>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2618</Words>
  <Application>Microsoft Office PowerPoint</Application>
  <PresentationFormat>宽屏</PresentationFormat>
  <Paragraphs>215</Paragraphs>
  <Slides>17</Slides>
  <Notes>16</Notes>
  <HiddenSlides>0</HiddenSlides>
  <MMClips>0</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17</vt:i4>
      </vt:variant>
    </vt:vector>
  </HeadingPairs>
  <TitlesOfParts>
    <vt:vector size="29" baseType="lpstr">
      <vt:lpstr>BIZ UDPゴシック</vt:lpstr>
      <vt:lpstr>KaiTi</vt:lpstr>
      <vt:lpstr>ＭＳ 明朝</vt:lpstr>
      <vt:lpstr>ＭＳ Ｐゴシック</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3</cp:revision>
  <dcterms:created xsi:type="dcterms:W3CDTF">2021-08-24T02:07:52Z</dcterms:created>
  <dcterms:modified xsi:type="dcterms:W3CDTF">2021-08-24T05:25:31Z</dcterms:modified>
</cp:coreProperties>
</file>