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5"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0DB3487-71EA-45C9-BECD-E8FF0FB9E0A9}"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80015EB-A2E5-4F49-A88A-381AC70E1F5C}" type="slidenum">
              <a:rPr lang="zh-CN" altLang="en-US" smtClean="0"/>
              <a:t>‹#›</a:t>
            </a:fld>
            <a:endParaRPr lang="zh-CN" altLang="en-US"/>
          </a:p>
        </p:txBody>
      </p:sp>
    </p:spTree>
    <p:extLst>
      <p:ext uri="{BB962C8B-B14F-4D97-AF65-F5344CB8AC3E}">
        <p14:creationId xmlns:p14="http://schemas.microsoft.com/office/powerpoint/2010/main" val="23938274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33563246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1734231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41316344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403218755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330578310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22876727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435708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306156776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2201232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30419774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259518719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419592517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232132976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22341072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38594418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34165784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14906135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11657441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953FD31-34C4-42D9-BB48-99CF4E352F57}"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58677061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953FD31-34C4-42D9-BB48-99CF4E352F57}" type="datetimeFigureOut">
              <a:rPr lang="zh-CN" altLang="en-US" smtClean="0"/>
              <a:t>2021/8/25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B6762C4-3989-4AF5-9082-C74CEB820346}" type="slidenum">
              <a:rPr lang="zh-CN" altLang="en-US" smtClean="0"/>
              <a:t>‹#›</a:t>
            </a:fld>
            <a:endParaRPr lang="zh-CN" altLang="en-US"/>
          </a:p>
        </p:txBody>
      </p:sp>
    </p:spTree>
    <p:extLst>
      <p:ext uri="{BB962C8B-B14F-4D97-AF65-F5344CB8AC3E}">
        <p14:creationId xmlns:p14="http://schemas.microsoft.com/office/powerpoint/2010/main" val="364740780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jpe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hyperlink" Target="http://business.nikkeibp.co.jp/article/NBD/20120126/226536/?ST=pc"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image" Target="../media/image1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09274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zh-CN" altLang="ja-JP" sz="2400" b="1" kern="1200" dirty="0" smtClean="0">
                          <a:solidFill>
                            <a:schemeClr val="bg1"/>
                          </a:solidFill>
                          <a:effectLst/>
                          <a:latin typeface="KaiTi" panose="02010609060101010101" pitchFamily="49" charset="-122"/>
                          <a:ea typeface="KaiTi" panose="02010609060101010101" pitchFamily="49" charset="-122"/>
                          <a:cs typeface="+mn-cs"/>
                        </a:rPr>
                        <a:t>霞町物語</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090389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zh-CN" altLang="ja-JP" sz="2400" b="1" kern="1200" dirty="0" smtClean="0">
                          <a:solidFill>
                            <a:schemeClr val="bg1"/>
                          </a:solidFill>
                          <a:effectLst/>
                          <a:latin typeface="KaiTi" panose="02010609060101010101" pitchFamily="49" charset="-122"/>
                          <a:ea typeface="KaiTi" panose="02010609060101010101" pitchFamily="49" charset="-122"/>
                          <a:cs typeface="+mn-cs"/>
                        </a:rPr>
                        <a:t>霞町物語</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96135"/>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52162" y="1551115"/>
            <a:ext cx="10361937" cy="2062103"/>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日本では、天保</a:t>
            </a:r>
            <a:r>
              <a:rPr lang="en-US" altLang="ja-JP" b="1" dirty="0">
                <a:latin typeface="KaiTi" panose="02010609060101010101" pitchFamily="49" charset="-122"/>
                <a:ea typeface="KaiTi" panose="02010609060101010101" pitchFamily="49" charset="-122"/>
              </a:rPr>
              <a:t>14</a:t>
            </a:r>
            <a:r>
              <a:rPr lang="ja-JP" altLang="en-US"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1843</a:t>
            </a:r>
            <a:r>
              <a:rPr lang="ja-JP" altLang="en-US" b="1" dirty="0">
                <a:latin typeface="KaiTi" panose="02010609060101010101" pitchFamily="49" charset="-122"/>
                <a:ea typeface="KaiTi" panose="02010609060101010101" pitchFamily="49" charset="-122"/>
              </a:rPr>
              <a:t>）年に長崎で写真器材一式の輸入が試みられ</a:t>
            </a:r>
            <a:r>
              <a:rPr lang="ja-JP" altLang="en-US"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5</a:t>
            </a:r>
            <a:r>
              <a:rPr lang="ja-JP" altLang="en-US" b="1" dirty="0">
                <a:latin typeface="KaiTi" panose="02010609060101010101" pitchFamily="49" charset="-122"/>
                <a:ea typeface="KaiTi" panose="02010609060101010101" pitchFamily="49" charset="-122"/>
              </a:rPr>
              <a:t>年後の再挑戦で成功</a:t>
            </a:r>
            <a:r>
              <a:rPr lang="ja-JP" altLang="en-US" b="1" dirty="0" smtClean="0">
                <a:latin typeface="KaiTi" panose="02010609060101010101" pitchFamily="49" charset="-122"/>
                <a:ea typeface="KaiTi" panose="02010609060101010101" pitchFamily="49" charset="-122"/>
              </a:rPr>
              <a:t>。開</a:t>
            </a:r>
            <a:r>
              <a:rPr lang="ja-JP" altLang="en-US" b="1" dirty="0">
                <a:latin typeface="KaiTi" panose="02010609060101010101" pitchFamily="49" charset="-122"/>
                <a:ea typeface="KaiTi" panose="02010609060101010101" pitchFamily="49" charset="-122"/>
              </a:rPr>
              <a:t>港した横浜には日本初の写真館が登場し</a:t>
            </a:r>
            <a:r>
              <a:rPr lang="ja-JP" altLang="en-US"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ここで</a:t>
            </a:r>
            <a:r>
              <a:rPr lang="ja-JP" altLang="en-US" b="1" dirty="0">
                <a:latin typeface="KaiTi" panose="02010609060101010101" pitchFamily="49" charset="-122"/>
                <a:ea typeface="KaiTi" panose="02010609060101010101" pitchFamily="49" charset="-122"/>
              </a:rPr>
              <a:t>写真術を取得した鵜飼玉川が日本人初の写真家として江戸で開業します。文久</a:t>
            </a:r>
            <a:r>
              <a:rPr lang="en-US" altLang="ja-JP" b="1" dirty="0">
                <a:latin typeface="KaiTi" panose="02010609060101010101" pitchFamily="49" charset="-122"/>
                <a:ea typeface="KaiTi" panose="02010609060101010101" pitchFamily="49" charset="-122"/>
              </a:rPr>
              <a:t>2</a:t>
            </a:r>
            <a:r>
              <a:rPr lang="ja-JP" altLang="en-US"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1862</a:t>
            </a:r>
            <a:r>
              <a:rPr lang="ja-JP" altLang="en-US" b="1" dirty="0">
                <a:latin typeface="KaiTi" panose="02010609060101010101" pitchFamily="49" charset="-122"/>
                <a:ea typeface="KaiTi" panose="02010609060101010101" pitchFamily="49" charset="-122"/>
              </a:rPr>
              <a:t>）年には横浜で下岡蓮杖が、長崎で上野彦馬がそれぞれ開業</a:t>
            </a:r>
            <a:r>
              <a:rPr lang="ja-JP" altLang="en-US" b="1" dirty="0" smtClean="0">
                <a:latin typeface="KaiTi" panose="02010609060101010101" pitchFamily="49" charset="-122"/>
                <a:ea typeface="KaiTi" panose="02010609060101010101" pitchFamily="49" charset="-122"/>
              </a:rPr>
              <a:t>しました。</a:t>
            </a:r>
            <a:r>
              <a:rPr lang="ja-JP" altLang="en-US" b="1" dirty="0">
                <a:latin typeface="KaiTi" panose="02010609060101010101" pitchFamily="49" charset="-122"/>
                <a:ea typeface="KaiTi" panose="02010609060101010101" pitchFamily="49" charset="-122"/>
              </a:rPr>
              <a:t>彼らを師とする第二世代が慶応～明治初年に開業し、更に弟子を輩出するかたちで写真文化が日本に定着していきます。</a:t>
            </a:r>
            <a:endParaRPr lang="en-US" altLang="ja-JP" b="1" dirty="0" smtClean="0">
              <a:solidFill>
                <a:srgbClr val="0070C0"/>
              </a:solidFill>
              <a:latin typeface="KaiTi" panose="02010609060101010101" pitchFamily="49" charset="-122"/>
              <a:ea typeface="KaiTi" panose="02010609060101010101" pitchFamily="49" charset="-122"/>
            </a:endParaRPr>
          </a:p>
          <a:p>
            <a:endParaRPr lang="en-US" altLang="ja-JP"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75908" y="3316056"/>
            <a:ext cx="10350892" cy="3170099"/>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世界で初めてのカメラは</a:t>
            </a:r>
            <a:r>
              <a:rPr lang="en-US" altLang="ja-JP" b="1" dirty="0">
                <a:latin typeface="KaiTi" panose="02010609060101010101" pitchFamily="49" charset="-122"/>
                <a:ea typeface="KaiTi" panose="02010609060101010101" pitchFamily="49" charset="-122"/>
              </a:rPr>
              <a:t>1021</a:t>
            </a:r>
            <a:r>
              <a:rPr lang="ja-JP" altLang="en-US" b="1" dirty="0">
                <a:latin typeface="KaiTi" panose="02010609060101010101" pitchFamily="49" charset="-122"/>
                <a:ea typeface="KaiTi" panose="02010609060101010101" pitchFamily="49" charset="-122"/>
              </a:rPr>
              <a:t>年、アラブの科学者によって作られました。その名も「カメラ・オブスクラ」。ラテン語で「カメラ」は「部屋」、「オブスクラ」は「暗い」、つまり暗い部屋という意味ですね。仕組みは、暗い部屋では壁に空いた穴に外から光が入ると、その外の景色が穴の向かい側の壁に映るという原理を利用したものです。そんな時代がしばらく続きます。そして</a:t>
            </a:r>
            <a:r>
              <a:rPr lang="en-US" altLang="ja-JP" b="1" dirty="0">
                <a:latin typeface="KaiTi" panose="02010609060101010101" pitchFamily="49" charset="-122"/>
                <a:ea typeface="KaiTi" panose="02010609060101010101" pitchFamily="49" charset="-122"/>
              </a:rPr>
              <a:t>1826</a:t>
            </a:r>
            <a:r>
              <a:rPr lang="ja-JP" altLang="en-US" b="1" dirty="0">
                <a:latin typeface="KaiTi" panose="02010609060101010101" pitchFamily="49" charset="-122"/>
                <a:ea typeface="KaiTi" panose="02010609060101010101" pitchFamily="49" charset="-122"/>
              </a:rPr>
              <a:t>年フランスで自動的に記録するカメラの開発が成功しました</a:t>
            </a:r>
            <a:r>
              <a:rPr lang="ja-JP" altLang="en-US" b="1" dirty="0" smtClean="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自動</a:t>
            </a:r>
            <a:r>
              <a:rPr lang="ja-JP" altLang="en-US" b="1" dirty="0" smtClean="0">
                <a:latin typeface="KaiTi" panose="02010609060101010101" pitchFamily="49" charset="-122"/>
                <a:ea typeface="KaiTi" panose="02010609060101010101" pitchFamily="49" charset="-122"/>
              </a:rPr>
              <a:t>といっても一枚の写真を取るのにはなんと</a:t>
            </a:r>
            <a:r>
              <a:rPr lang="en-US" altLang="ja-JP" b="1" dirty="0" smtClean="0">
                <a:latin typeface="KaiTi" panose="02010609060101010101" pitchFamily="49" charset="-122"/>
                <a:ea typeface="KaiTi" panose="02010609060101010101" pitchFamily="49" charset="-122"/>
              </a:rPr>
              <a:t>8</a:t>
            </a:r>
            <a:r>
              <a:rPr lang="ja-JP" altLang="en-US" b="1" dirty="0" smtClean="0">
                <a:latin typeface="KaiTi" panose="02010609060101010101" pitchFamily="49" charset="-122"/>
                <a:ea typeface="KaiTi" panose="02010609060101010101" pitchFamily="49" charset="-122"/>
              </a:rPr>
              <a:t>時間もかかりました。</a:t>
            </a:r>
            <a:r>
              <a:rPr lang="en-US" altLang="ja-JP" b="1" dirty="0" smtClean="0">
                <a:latin typeface="KaiTi" panose="02010609060101010101" pitchFamily="49" charset="-122"/>
                <a:ea typeface="KaiTi" panose="02010609060101010101" pitchFamily="49" charset="-122"/>
              </a:rPr>
              <a:t>1839</a:t>
            </a:r>
            <a:r>
              <a:rPr lang="ja-JP" altLang="en-US" b="1" dirty="0">
                <a:latin typeface="KaiTi" panose="02010609060101010101" pitchFamily="49" charset="-122"/>
                <a:ea typeface="KaiTi" panose="02010609060101010101" pitchFamily="49" charset="-122"/>
              </a:rPr>
              <a:t>年にはフランスで「ジルー・ダゲレオタイプ・カメラ」という世界で初めての一般向けのカメラが発売されました</a:t>
            </a:r>
            <a:r>
              <a:rPr lang="ja-JP" altLang="en-US" b="1" dirty="0" smtClean="0">
                <a:latin typeface="KaiTi" panose="02010609060101010101" pitchFamily="49" charset="-122"/>
                <a:ea typeface="KaiTi" panose="02010609060101010101" pitchFamily="49" charset="-122"/>
              </a:rPr>
              <a:t>。それでも</a:t>
            </a:r>
            <a:r>
              <a:rPr lang="ja-JP" altLang="en-US" b="1" dirty="0">
                <a:latin typeface="KaiTi" panose="02010609060101010101" pitchFamily="49" charset="-122"/>
                <a:ea typeface="KaiTi" panose="02010609060101010101" pitchFamily="49" charset="-122"/>
              </a:rPr>
              <a:t>一枚の写真を撮るのに</a:t>
            </a:r>
            <a:r>
              <a:rPr lang="en-US" altLang="ja-JP" b="1" dirty="0">
                <a:latin typeface="KaiTi" panose="02010609060101010101" pitchFamily="49" charset="-122"/>
                <a:ea typeface="KaiTi" panose="02010609060101010101" pitchFamily="49" charset="-122"/>
              </a:rPr>
              <a:t>30</a:t>
            </a:r>
            <a:r>
              <a:rPr lang="ja-JP" altLang="en-US" b="1" dirty="0">
                <a:latin typeface="KaiTi" panose="02010609060101010101" pitchFamily="49" charset="-122"/>
                <a:ea typeface="KaiTi" panose="02010609060101010101" pitchFamily="49" charset="-122"/>
              </a:rPr>
              <a:t>分程の時</a:t>
            </a:r>
            <a:r>
              <a:rPr lang="ja-JP" altLang="en-US" b="1" dirty="0" smtClean="0">
                <a:latin typeface="KaiTi" panose="02010609060101010101" pitchFamily="49" charset="-122"/>
                <a:ea typeface="KaiTi" panose="02010609060101010101" pitchFamily="49" charset="-122"/>
              </a:rPr>
              <a:t>間を要しました。</a:t>
            </a:r>
            <a:r>
              <a:rPr lang="en-US" altLang="ja-JP" b="1" dirty="0" smtClean="0">
                <a:latin typeface="KaiTi" panose="02010609060101010101" pitchFamily="49" charset="-122"/>
                <a:ea typeface="KaiTi" panose="02010609060101010101" pitchFamily="49" charset="-122"/>
              </a:rPr>
              <a:t>1841</a:t>
            </a:r>
            <a:r>
              <a:rPr lang="ja-JP" altLang="en-US" b="1" dirty="0">
                <a:latin typeface="KaiTi" panose="02010609060101010101" pitchFamily="49" charset="-122"/>
                <a:ea typeface="KaiTi" panose="02010609060101010101" pitchFamily="49" charset="-122"/>
              </a:rPr>
              <a:t>年、イギリスの科学者により「ネガ・ポジ法」が開発され焼き増しができるようになりました。一枚の写真を撮るのに必要な時間</a:t>
            </a:r>
            <a:r>
              <a:rPr lang="ja-JP" altLang="en-US" b="1" dirty="0" smtClean="0">
                <a:latin typeface="KaiTi" panose="02010609060101010101" pitchFamily="49" charset="-122"/>
                <a:ea typeface="KaiTi" panose="02010609060101010101" pitchFamily="49" charset="-122"/>
              </a:rPr>
              <a:t>も</a:t>
            </a:r>
            <a:r>
              <a:rPr lang="en-US" altLang="ja-JP" b="1" dirty="0" smtClean="0">
                <a:latin typeface="KaiTi" panose="02010609060101010101" pitchFamily="49" charset="-122"/>
                <a:ea typeface="KaiTi" panose="02010609060101010101" pitchFamily="49" charset="-122"/>
              </a:rPr>
              <a:t>2</a:t>
            </a:r>
            <a:r>
              <a:rPr lang="ja-JP" altLang="en-US" b="1" dirty="0" smtClean="0">
                <a:latin typeface="KaiTi" panose="02010609060101010101" pitchFamily="49" charset="-122"/>
                <a:ea typeface="KaiTi" panose="02010609060101010101" pitchFamily="49" charset="-122"/>
              </a:rPr>
              <a:t>，</a:t>
            </a:r>
            <a:r>
              <a:rPr lang="en-US" altLang="ja-JP" b="1" dirty="0" smtClean="0">
                <a:latin typeface="KaiTi" panose="02010609060101010101" pitchFamily="49" charset="-122"/>
                <a:ea typeface="KaiTi" panose="02010609060101010101" pitchFamily="49" charset="-122"/>
              </a:rPr>
              <a:t>3</a:t>
            </a:r>
            <a:r>
              <a:rPr lang="ja-JP" altLang="en-US" b="1" dirty="0" smtClean="0">
                <a:latin typeface="KaiTi" panose="02010609060101010101" pitchFamily="49" charset="-122"/>
                <a:ea typeface="KaiTi" panose="02010609060101010101" pitchFamily="49" charset="-122"/>
              </a:rPr>
              <a:t>分</a:t>
            </a:r>
            <a:r>
              <a:rPr lang="ja-JP" altLang="en-US" b="1" dirty="0">
                <a:latin typeface="KaiTi" panose="02010609060101010101" pitchFamily="49" charset="-122"/>
                <a:ea typeface="KaiTi" panose="02010609060101010101" pitchFamily="49" charset="-122"/>
              </a:rPr>
              <a:t>と大幅に短</a:t>
            </a:r>
            <a:r>
              <a:rPr lang="ja-JP" altLang="en-US" b="1" dirty="0" smtClean="0">
                <a:latin typeface="KaiTi" panose="02010609060101010101" pitchFamily="49" charset="-122"/>
                <a:ea typeface="KaiTi" panose="02010609060101010101" pitchFamily="49" charset="-122"/>
              </a:rPr>
              <a:t>くなりました</a:t>
            </a:r>
            <a:r>
              <a:rPr lang="ja-JP" altLang="en-US" b="1" dirty="0">
                <a:latin typeface="KaiTi" panose="02010609060101010101" pitchFamily="49" charset="-122"/>
                <a:ea typeface="KaiTi" panose="02010609060101010101" pitchFamily="49" charset="-122"/>
              </a:rPr>
              <a:t>。</a:t>
            </a:r>
            <a:r>
              <a:rPr lang="en-US" altLang="ja-JP" b="1" dirty="0" smtClean="0">
                <a:latin typeface="KaiTi" panose="02010609060101010101" pitchFamily="49" charset="-122"/>
                <a:ea typeface="KaiTi" panose="02010609060101010101" pitchFamily="49" charset="-122"/>
              </a:rPr>
              <a:t>1902</a:t>
            </a:r>
            <a:r>
              <a:rPr lang="ja-JP" altLang="en-US" b="1" dirty="0">
                <a:latin typeface="KaiTi" panose="02010609060101010101" pitchFamily="49" charset="-122"/>
                <a:ea typeface="KaiTi" panose="02010609060101010101" pitchFamily="49" charset="-122"/>
              </a:rPr>
              <a:t>年日本ではじめてカメラが発</a:t>
            </a:r>
            <a:r>
              <a:rPr lang="ja-JP" altLang="en-US" b="1" dirty="0" smtClean="0">
                <a:latin typeface="KaiTi" panose="02010609060101010101" pitchFamily="49" charset="-122"/>
                <a:ea typeface="KaiTi" panose="02010609060101010101" pitchFamily="49" charset="-122"/>
              </a:rPr>
              <a:t>売し、</a:t>
            </a:r>
            <a:r>
              <a:rPr lang="en-US" altLang="ja-JP" b="1" dirty="0" smtClean="0">
                <a:latin typeface="KaiTi" panose="02010609060101010101" pitchFamily="49" charset="-122"/>
                <a:ea typeface="KaiTi" panose="02010609060101010101" pitchFamily="49" charset="-122"/>
              </a:rPr>
              <a:t>1935</a:t>
            </a:r>
            <a:r>
              <a:rPr lang="ja-JP" altLang="en-US" b="1" dirty="0">
                <a:latin typeface="KaiTi" panose="02010609060101010101" pitchFamily="49" charset="-122"/>
                <a:ea typeface="KaiTi" panose="02010609060101010101" pitchFamily="49" charset="-122"/>
              </a:rPr>
              <a:t>年コダックから日本初カラー写真が誕</a:t>
            </a:r>
            <a:r>
              <a:rPr lang="ja-JP" altLang="en-US" b="1" dirty="0" smtClean="0">
                <a:latin typeface="KaiTi" panose="02010609060101010101" pitchFamily="49" charset="-122"/>
                <a:ea typeface="KaiTi" panose="02010609060101010101" pitchFamily="49" charset="-122"/>
              </a:rPr>
              <a:t>生</a:t>
            </a:r>
            <a:r>
              <a:rPr lang="ja-JP" altLang="en-US" b="1" dirty="0">
                <a:latin typeface="KaiTi" panose="02010609060101010101" pitchFamily="49" charset="-122"/>
                <a:ea typeface="KaiTi" panose="02010609060101010101" pitchFamily="49" charset="-122"/>
              </a:rPr>
              <a:t>しました。</a:t>
            </a:r>
          </a:p>
        </p:txBody>
      </p:sp>
      <p:pic>
        <p:nvPicPr>
          <p:cNvPr id="5122"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74458" y="996135"/>
            <a:ext cx="2797605" cy="136400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268965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第１</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zh-CN" altLang="ja-JP" sz="2400" b="1" kern="1200" dirty="0" smtClean="0">
                          <a:solidFill>
                            <a:schemeClr val="bg1"/>
                          </a:solidFill>
                          <a:effectLst/>
                          <a:latin typeface="KaiTi" panose="02010609060101010101" pitchFamily="49" charset="-122"/>
                          <a:ea typeface="KaiTi" panose="02010609060101010101" pitchFamily="49" charset="-122"/>
                          <a:cs typeface="+mn-cs"/>
                        </a:rPr>
                        <a:t>霞町物語</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699254"/>
            <a:ext cx="7948937" cy="178510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ja-JP" sz="2000" b="1" dirty="0">
                <a:latin typeface="KaiTi" panose="02010609060101010101" pitchFamily="49" charset="-122"/>
                <a:ea typeface="KaiTi" panose="02010609060101010101" pitchFamily="49" charset="-122"/>
              </a:rPr>
              <a:t>どんなとき、写真を撮りますか。写真館で写真を撮ったことがありますか。写真館で写真を撮るなら、どんな人に撮影してほしいですか。具体的に書いてください。また、どんな服装がいいですか</a:t>
            </a:r>
            <a:r>
              <a:rPr lang="ja-JP" altLang="ja-JP" sz="2000" b="1" dirty="0" smtClean="0">
                <a:latin typeface="KaiTi" panose="02010609060101010101" pitchFamily="49" charset="-122"/>
                <a:ea typeface="KaiTi" panose="02010609060101010101" pitchFamily="49" charset="-122"/>
              </a:rPr>
              <a:t>。その</a:t>
            </a:r>
            <a:r>
              <a:rPr lang="ja-JP" altLang="ja-JP" sz="2000" b="1" dirty="0">
                <a:latin typeface="KaiTi" panose="02010609060101010101" pitchFamily="49" charset="-122"/>
                <a:ea typeface="KaiTi" panose="02010609060101010101" pitchFamily="49" charset="-122"/>
              </a:rPr>
              <a:t>写真にどんな思いをこめたいですか</a:t>
            </a:r>
            <a:r>
              <a:rPr lang="ja-JP" altLang="ja-JP"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p:txBody>
      </p:sp>
      <p:sp>
        <p:nvSpPr>
          <p:cNvPr id="14" name="矩形 13"/>
          <p:cNvSpPr/>
          <p:nvPr/>
        </p:nvSpPr>
        <p:spPr>
          <a:xfrm>
            <a:off x="750561" y="3576688"/>
            <a:ext cx="7847339" cy="2862322"/>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昨今、カメラがあまり使わなくなったが、代わりに、カメラ付きのケータイで写真を撮るが一般的</a:t>
            </a:r>
            <a:r>
              <a:rPr lang="ja-JP" altLang="en-US" sz="2000" b="1" dirty="0">
                <a:solidFill>
                  <a:srgbClr val="0070C0"/>
                </a:solidFill>
                <a:latin typeface="KaiTi" panose="02010609060101010101" pitchFamily="49" charset="-122"/>
                <a:ea typeface="KaiTi" panose="02010609060101010101" pitchFamily="49" charset="-122"/>
              </a:rPr>
              <a:t>になってきました</a:t>
            </a:r>
            <a:r>
              <a:rPr lang="ja-JP" altLang="en-US" sz="2000" b="1" dirty="0" smtClean="0">
                <a:solidFill>
                  <a:srgbClr val="0070C0"/>
                </a:solidFill>
                <a:latin typeface="KaiTi" panose="02010609060101010101" pitchFamily="49" charset="-122"/>
                <a:ea typeface="KaiTi" panose="02010609060101010101" pitchFamily="49" charset="-122"/>
              </a:rPr>
              <a:t>。</a:t>
            </a:r>
            <a:r>
              <a:rPr lang="en-US" altLang="ja-JP" sz="2000" b="1" dirty="0" err="1" smtClean="0">
                <a:solidFill>
                  <a:srgbClr val="0070C0"/>
                </a:solidFill>
                <a:ea typeface="KaiTi" panose="02010609060101010101" pitchFamily="49" charset="-122"/>
              </a:rPr>
              <a:t>Wechat</a:t>
            </a:r>
            <a:r>
              <a:rPr lang="ja-JP" altLang="en-US" sz="2000" b="1" dirty="0" smtClean="0">
                <a:solidFill>
                  <a:srgbClr val="0070C0"/>
                </a:solidFill>
                <a:ea typeface="KaiTi" panose="02010609060101010101" pitchFamily="49" charset="-122"/>
              </a:rPr>
              <a:t>や</a:t>
            </a:r>
            <a:r>
              <a:rPr lang="en-US" altLang="ja-JP" sz="2000" b="1" dirty="0" err="1" smtClean="0">
                <a:solidFill>
                  <a:srgbClr val="0070C0"/>
                </a:solidFill>
                <a:ea typeface="KaiTi" panose="02010609060101010101" pitchFamily="49" charset="-122"/>
              </a:rPr>
              <a:t>Tiktok</a:t>
            </a:r>
            <a:r>
              <a:rPr lang="ja-JP" altLang="en-US" sz="2000" b="1" dirty="0" smtClean="0">
                <a:solidFill>
                  <a:srgbClr val="0070C0"/>
                </a:solidFill>
                <a:ea typeface="KaiTi" panose="02010609060101010101" pitchFamily="49" charset="-122"/>
              </a:rPr>
              <a:t>、インスタグラムなど</a:t>
            </a:r>
            <a:r>
              <a:rPr lang="en-US" altLang="ja-JP" sz="2000" b="1" dirty="0">
                <a:solidFill>
                  <a:srgbClr val="0070C0"/>
                </a:solidFill>
                <a:ea typeface="KaiTi" panose="02010609060101010101" pitchFamily="49" charset="-122"/>
              </a:rPr>
              <a:t>SNS</a:t>
            </a:r>
            <a:r>
              <a:rPr lang="ja-JP" altLang="en-US" sz="2000" b="1" dirty="0">
                <a:solidFill>
                  <a:srgbClr val="0070C0"/>
                </a:solidFill>
                <a:ea typeface="KaiTi" panose="02010609060101010101" pitchFamily="49" charset="-122"/>
              </a:rPr>
              <a:t>が</a:t>
            </a:r>
            <a:r>
              <a:rPr lang="ja-JP" altLang="en-US" sz="2000" b="1" dirty="0">
                <a:solidFill>
                  <a:srgbClr val="0070C0"/>
                </a:solidFill>
                <a:latin typeface="KaiTi" panose="02010609060101010101" pitchFamily="49" charset="-122"/>
                <a:ea typeface="KaiTi" panose="02010609060101010101" pitchFamily="49" charset="-122"/>
              </a:rPr>
              <a:t>普及したことにより、きれいな写真を撮ってそれを公開することが趣味の人も多くいるのではないでしょうか。「カメラ女子」という言葉もここ最近耳にするようになりました</a:t>
            </a:r>
            <a:r>
              <a:rPr lang="ja-JP" altLang="en-US" sz="2000" b="1" dirty="0" smtClean="0">
                <a:solidFill>
                  <a:srgbClr val="0070C0"/>
                </a:solidFill>
                <a:latin typeface="KaiTi" panose="02010609060101010101" pitchFamily="49" charset="-122"/>
                <a:ea typeface="KaiTi" panose="02010609060101010101" pitchFamily="49" charset="-122"/>
              </a:rPr>
              <a:t>。しかし、美顔加工アプリを多用する日本と中国と対照的に、欧米の写真では美顔加工をあまりしないようです。それはなぜでしょうか。</a:t>
            </a: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6148"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61140" y="1246288"/>
            <a:ext cx="2084980" cy="2441613"/>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8699500" y="3558500"/>
            <a:ext cx="2504212" cy="369332"/>
          </a:xfrm>
          <a:prstGeom prst="rect">
            <a:avLst/>
          </a:prstGeom>
        </p:spPr>
        <p:txBody>
          <a:bodyPr wrap="none">
            <a:spAutoFit/>
          </a:bodyPr>
          <a:lstStyle/>
          <a:p>
            <a:r>
              <a:rPr lang="ja-JP" altLang="en-US" b="1" dirty="0">
                <a:solidFill>
                  <a:srgbClr val="002060"/>
                </a:solidFill>
                <a:latin typeface="KaiTi" panose="02010609060101010101" pitchFamily="49" charset="-122"/>
                <a:ea typeface="KaiTi" panose="02010609060101010101" pitchFamily="49" charset="-122"/>
              </a:rPr>
              <a:t>福沢諭吉と写真屋の娘</a:t>
            </a:r>
          </a:p>
        </p:txBody>
      </p:sp>
      <p:pic>
        <p:nvPicPr>
          <p:cNvPr id="1026"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9000" y="4200069"/>
            <a:ext cx="2989260" cy="183798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73382673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zh-CN" altLang="ja-JP" sz="2400" b="1" kern="1200" dirty="0" smtClean="0">
                          <a:solidFill>
                            <a:schemeClr val="bg1"/>
                          </a:solidFill>
                          <a:effectLst/>
                          <a:latin typeface="KaiTi" panose="02010609060101010101" pitchFamily="49" charset="-122"/>
                          <a:ea typeface="KaiTi" panose="02010609060101010101" pitchFamily="49" charset="-122"/>
                          <a:cs typeface="+mn-cs"/>
                        </a:rPr>
                        <a:t>霞町物語</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765798" y="1453877"/>
            <a:ext cx="5970264" cy="4447371"/>
          </a:xfrm>
          <a:prstGeom prst="rect">
            <a:avLst/>
          </a:prstGeom>
          <a:ln>
            <a:solidFill>
              <a:srgbClr val="0070C0"/>
            </a:solidFill>
          </a:ln>
        </p:spPr>
        <p:txBody>
          <a:bodyPr wrap="square">
            <a:spAutoFit/>
          </a:bodyPr>
          <a:lstStyle/>
          <a:p>
            <a:r>
              <a:rPr lang="ja-JP" altLang="en-US" sz="1600" b="1" dirty="0"/>
              <a:t>（</a:t>
            </a:r>
            <a:r>
              <a:rPr lang="ja-JP" altLang="ja-JP" sz="1600" b="1" dirty="0" smtClean="0"/>
              <a:t>写真</a:t>
            </a:r>
            <a:r>
              <a:rPr lang="ja-JP" altLang="ja-JP" sz="1600" b="1" dirty="0"/>
              <a:t>家である祖父に、孫の僕と、友人のキーチ、良次の三人が、高校卒業の記念写真を、一人ずつとってもらっている場面である</a:t>
            </a:r>
            <a:r>
              <a:rPr lang="ja-JP" altLang="ja-JP" sz="1600" b="1" dirty="0" smtClean="0"/>
              <a:t>。</a:t>
            </a:r>
            <a:r>
              <a:rPr lang="ja-JP" altLang="en-US" sz="1600" b="1" dirty="0" smtClean="0"/>
              <a:t>）</a:t>
            </a:r>
            <a:endParaRPr lang="ja-JP" altLang="ja-JP" sz="1600" b="1" dirty="0"/>
          </a:p>
          <a:p>
            <a:r>
              <a:rPr lang="en-US" altLang="ja-JP" sz="800" b="1" dirty="0"/>
              <a:t> </a:t>
            </a:r>
            <a:endParaRPr lang="ja-JP" altLang="ja-JP" sz="800" b="1" dirty="0"/>
          </a:p>
          <a:p>
            <a:pPr>
              <a:lnSpc>
                <a:spcPct val="150000"/>
              </a:lnSpc>
            </a:pPr>
            <a:r>
              <a:rPr lang="ja-JP" altLang="ja-JP" b="1" dirty="0"/>
              <a:t>「オッケー。ハイ。撮りまあす。一、二、三」</a:t>
            </a:r>
          </a:p>
          <a:p>
            <a:pPr>
              <a:lnSpc>
                <a:spcPct val="150000"/>
              </a:lnSpc>
            </a:pPr>
            <a:r>
              <a:rPr lang="ja-JP" altLang="ja-JP" b="1" dirty="0"/>
              <a:t>　祖父はシャッターを切った。</a:t>
            </a:r>
          </a:p>
          <a:p>
            <a:pPr>
              <a:lnSpc>
                <a:spcPct val="150000"/>
              </a:lnSpc>
            </a:pPr>
            <a:r>
              <a:rPr lang="ja-JP" altLang="ja-JP" b="1" dirty="0"/>
              <a:t>「いい顔だったぜ。おめえはおやじよりか、兄貴たちの誰よりか色男だ。さて、次が問題――」</a:t>
            </a:r>
          </a:p>
          <a:p>
            <a:pPr>
              <a:lnSpc>
                <a:spcPct val="150000"/>
              </a:lnSpc>
            </a:pPr>
            <a:r>
              <a:rPr lang="ja-JP" altLang="ja-JP" b="1" dirty="0"/>
              <a:t>　学生服を着、詰襟のホックを留める。三人で着回せるほど、僕らの体型は同じくらいだった。</a:t>
            </a:r>
          </a:p>
          <a:p>
            <a:pPr>
              <a:lnSpc>
                <a:spcPct val="150000"/>
              </a:lnSpc>
            </a:pPr>
            <a:r>
              <a:rPr lang="ja-JP" altLang="ja-JP" b="1" dirty="0"/>
              <a:t>　椅子に腰を下ろして、僕とキーチと良次に目配せをした</a:t>
            </a:r>
            <a:r>
              <a:rPr lang="ja-JP" altLang="ja-JP" b="1" dirty="0" smtClean="0"/>
              <a:t>。</a:t>
            </a:r>
            <a:r>
              <a:rPr lang="ja-JP" altLang="en-US" b="1" dirty="0" smtClean="0"/>
              <a:t>①</a:t>
            </a:r>
            <a:r>
              <a:rPr lang="ja-JP" altLang="ja-JP" b="1" u="sng" dirty="0" smtClean="0"/>
              <a:t>悪</a:t>
            </a:r>
            <a:r>
              <a:rPr lang="ja-JP" altLang="ja-JP" b="1" u="sng" dirty="0"/>
              <a:t>いな、これで終わりだから</a:t>
            </a:r>
            <a:r>
              <a:rPr lang="ja-JP" altLang="ja-JP" b="1" dirty="0"/>
              <a:t>、という意味だ。友人たちは文句も言わずに付き合っていてくれた</a:t>
            </a:r>
            <a:r>
              <a:rPr lang="ja-JP" altLang="ja-JP" b="1" dirty="0" smtClean="0"/>
              <a:t>。</a:t>
            </a:r>
            <a:endParaRPr lang="ja-JP" altLang="ja-JP" b="1" dirty="0"/>
          </a:p>
        </p:txBody>
      </p:sp>
      <p:sp>
        <p:nvSpPr>
          <p:cNvPr id="5" name="矩形 4"/>
          <p:cNvSpPr/>
          <p:nvPr/>
        </p:nvSpPr>
        <p:spPr>
          <a:xfrm>
            <a:off x="750561" y="1858077"/>
            <a:ext cx="5015237" cy="3023905"/>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作者は、下線部①「悪いな、これで終わりだから」と思っているのはなぜですか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友人</a:t>
            </a:r>
            <a:r>
              <a:rPr lang="ja-JP" altLang="ja-JP" b="1" dirty="0">
                <a:latin typeface="KaiTi" panose="02010609060101010101" pitchFamily="49" charset="-122"/>
                <a:ea typeface="KaiTi" panose="02010609060101010101" pitchFamily="49" charset="-122"/>
              </a:rPr>
              <a:t>たちが文句も言わずに写真家である祖</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父</a:t>
            </a:r>
            <a:r>
              <a:rPr lang="ja-JP" altLang="ja-JP" b="1" dirty="0">
                <a:latin typeface="KaiTi" panose="02010609060101010101" pitchFamily="49" charset="-122"/>
                <a:ea typeface="KaiTi" panose="02010609060101010101" pitchFamily="49" charset="-122"/>
              </a:rPr>
              <a:t>の写真撮影につきあってくれているから。</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写真</a:t>
            </a:r>
            <a:r>
              <a:rPr lang="ja-JP" altLang="ja-JP" b="1" dirty="0">
                <a:latin typeface="KaiTi" panose="02010609060101010101" pitchFamily="49" charset="-122"/>
                <a:ea typeface="KaiTi" panose="02010609060101010101" pitchFamily="49" charset="-122"/>
              </a:rPr>
              <a:t>家の祖父には写真を撮る力がもう残</a:t>
            </a:r>
            <a:r>
              <a:rPr lang="ja-JP" altLang="ja-JP" b="1" dirty="0" smtClean="0">
                <a:latin typeface="KaiTi" panose="02010609060101010101" pitchFamily="49" charset="-122"/>
                <a:ea typeface="KaiTi" panose="02010609060101010101" pitchFamily="49" charset="-122"/>
              </a:rPr>
              <a:t>っ</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ていないと</a:t>
            </a:r>
            <a:r>
              <a:rPr lang="ja-JP" altLang="ja-JP" b="1" dirty="0">
                <a:latin typeface="KaiTi" panose="02010609060101010101" pitchFamily="49" charset="-122"/>
                <a:ea typeface="KaiTi" panose="02010609060101010101" pitchFamily="49" charset="-122"/>
              </a:rPr>
              <a:t>分かっていながら、正気を信</a:t>
            </a:r>
            <a:r>
              <a:rPr lang="ja-JP" altLang="ja-JP" b="1" dirty="0" smtClean="0">
                <a:latin typeface="KaiTi" panose="02010609060101010101" pitchFamily="49" charset="-122"/>
                <a:ea typeface="KaiTi" panose="02010609060101010101" pitchFamily="49" charset="-122"/>
              </a:rPr>
              <a:t>じて</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疑</a:t>
            </a:r>
            <a:r>
              <a:rPr lang="ja-JP" altLang="ja-JP" b="1" dirty="0">
                <a:latin typeface="KaiTi" panose="02010609060101010101" pitchFamily="49" charset="-122"/>
                <a:ea typeface="KaiTi" panose="02010609060101010101" pitchFamily="49" charset="-122"/>
              </a:rPr>
              <a:t>わない祖父に何も言えないから。</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写真</a:t>
            </a:r>
            <a:r>
              <a:rPr lang="ja-JP" altLang="ja-JP" b="1" dirty="0">
                <a:latin typeface="KaiTi" panose="02010609060101010101" pitchFamily="49" charset="-122"/>
                <a:ea typeface="KaiTi" panose="02010609060101010101" pitchFamily="49" charset="-122"/>
              </a:rPr>
              <a:t>家である祖父の取る写真が、実</a:t>
            </a:r>
            <a:r>
              <a:rPr lang="ja-JP" altLang="ja-JP" b="1" dirty="0" smtClean="0">
                <a:latin typeface="KaiTi" panose="02010609060101010101" pitchFamily="49" charset="-122"/>
                <a:ea typeface="KaiTi" panose="02010609060101010101" pitchFamily="49" charset="-122"/>
              </a:rPr>
              <a:t>はピン</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ボケであることが</a:t>
            </a:r>
            <a:r>
              <a:rPr lang="ja-JP" altLang="ja-JP" b="1" dirty="0">
                <a:latin typeface="KaiTi" panose="02010609060101010101" pitchFamily="49" charset="-122"/>
                <a:ea typeface="KaiTi" panose="02010609060101010101" pitchFamily="49" charset="-122"/>
              </a:rPr>
              <a:t>分かっているから。</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制服</a:t>
            </a:r>
            <a:r>
              <a:rPr lang="ja-JP" altLang="ja-JP" b="1" dirty="0">
                <a:latin typeface="KaiTi" panose="02010609060101010101" pitchFamily="49" charset="-122"/>
                <a:ea typeface="KaiTi" panose="02010609060101010101" pitchFamily="49" charset="-122"/>
              </a:rPr>
              <a:t>を三人で着回しているから。</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479057" y="5204019"/>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93186137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zh-CN" altLang="ja-JP" sz="2400" b="1" kern="1200" dirty="0" smtClean="0">
                          <a:solidFill>
                            <a:schemeClr val="bg1"/>
                          </a:solidFill>
                          <a:effectLst/>
                          <a:latin typeface="KaiTi" panose="02010609060101010101" pitchFamily="49" charset="-122"/>
                          <a:ea typeface="KaiTi" panose="02010609060101010101" pitchFamily="49" charset="-122"/>
                          <a:cs typeface="+mn-cs"/>
                        </a:rPr>
                        <a:t>霞町物語</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499100" y="3199722"/>
            <a:ext cx="5626100" cy="2585323"/>
          </a:xfrm>
          <a:prstGeom prst="rect">
            <a:avLst/>
          </a:prstGeom>
          <a:ln>
            <a:solidFill>
              <a:srgbClr val="0070C0"/>
            </a:solidFill>
          </a:ln>
        </p:spPr>
        <p:txBody>
          <a:bodyPr wrap="square">
            <a:spAutoFit/>
          </a:bodyPr>
          <a:lstStyle/>
          <a:p>
            <a:pPr>
              <a:lnSpc>
                <a:spcPct val="150000"/>
              </a:lnSpc>
            </a:pPr>
            <a:r>
              <a:rPr lang="ja-JP" altLang="ja-JP" b="1" dirty="0"/>
              <a:t>　祖父の体に写真を撮る力など残っていないことを、僕はよく知っていた。暮れには僕の出願用の写真を撮ると言って譲らず、ひどいピンボケの肖像を撮った。大学に提出したものは、こっそり父が撮り直したプリントだった。</a:t>
            </a:r>
          </a:p>
          <a:p>
            <a:pPr>
              <a:lnSpc>
                <a:spcPct val="150000"/>
              </a:lnSpc>
            </a:pPr>
            <a:r>
              <a:rPr lang="ja-JP" altLang="ja-JP" b="1" dirty="0"/>
              <a:t>　やはりその時と同じように、正気を信じて疑わぬ祖父が悲しかった</a:t>
            </a:r>
            <a:r>
              <a:rPr lang="ja-JP" altLang="ja-JP" b="1" dirty="0" smtClean="0"/>
              <a:t>。</a:t>
            </a:r>
            <a:endParaRPr lang="ja-JP" altLang="ja-JP" b="1" dirty="0"/>
          </a:p>
        </p:txBody>
      </p:sp>
      <p:sp>
        <p:nvSpPr>
          <p:cNvPr id="5" name="矩形 4"/>
          <p:cNvSpPr/>
          <p:nvPr/>
        </p:nvSpPr>
        <p:spPr>
          <a:xfrm>
            <a:off x="750563" y="2294572"/>
            <a:ext cx="4443737" cy="2469907"/>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大学に提出した写真は誰が撮った写真ですか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a:lnSpc>
                <a:spcPct val="150000"/>
              </a:lnSpc>
            </a:pPr>
            <a:r>
              <a:rPr lang="en-US" altLang="ja-JP" b="1" dirty="0">
                <a:latin typeface="KaiTi" panose="02010609060101010101" pitchFamily="49" charset="-122"/>
                <a:ea typeface="KaiTi" panose="02010609060101010101" pitchFamily="49" charset="-122"/>
              </a:rPr>
              <a:t>1</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父</a:t>
            </a:r>
            <a:r>
              <a:rPr lang="ja-JP" altLang="ja-JP" b="1" dirty="0">
                <a:latin typeface="KaiTi" panose="02010609060101010101" pitchFamily="49" charset="-122"/>
                <a:ea typeface="KaiTi" panose="02010609060101010101" pitchFamily="49" charset="-122"/>
              </a:rPr>
              <a:t>が取り直したピンボケの</a:t>
            </a:r>
            <a:r>
              <a:rPr lang="ja-JP" altLang="ja-JP" b="1" dirty="0" smtClean="0">
                <a:latin typeface="KaiTi" panose="02010609060101010101" pitchFamily="49" charset="-122"/>
                <a:ea typeface="KaiTi" panose="02010609060101010101" pitchFamily="49" charset="-122"/>
              </a:rPr>
              <a:t>写真</a:t>
            </a:r>
            <a:r>
              <a:rPr lang="zh-CN"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pPr>
              <a:lnSpc>
                <a:spcPct val="150000"/>
              </a:lnSpc>
            </a:pPr>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祖父</a:t>
            </a:r>
            <a:r>
              <a:rPr lang="ja-JP" altLang="ja-JP" b="1" dirty="0">
                <a:latin typeface="KaiTi" panose="02010609060101010101" pitchFamily="49" charset="-122"/>
                <a:ea typeface="KaiTi" panose="02010609060101010101" pitchFamily="49" charset="-122"/>
              </a:rPr>
              <a:t>が撮ったプリント写真。</a:t>
            </a:r>
          </a:p>
          <a:p>
            <a:pPr>
              <a:lnSpc>
                <a:spcPct val="150000"/>
              </a:lnSpc>
            </a:pPr>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父</a:t>
            </a:r>
            <a:r>
              <a:rPr lang="ja-JP" altLang="ja-JP" b="1" dirty="0">
                <a:latin typeface="KaiTi" panose="02010609060101010101" pitchFamily="49" charset="-122"/>
                <a:ea typeface="KaiTi" panose="02010609060101010101" pitchFamily="49" charset="-122"/>
              </a:rPr>
              <a:t>が取り直したプリント写真。</a:t>
            </a:r>
          </a:p>
          <a:p>
            <a:pPr>
              <a:lnSpc>
                <a:spcPct val="150000"/>
              </a:lnSpc>
            </a:pPr>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祖父</a:t>
            </a:r>
            <a:r>
              <a:rPr lang="ja-JP" altLang="ja-JP" b="1" dirty="0">
                <a:latin typeface="KaiTi" panose="02010609060101010101" pitchFamily="49" charset="-122"/>
                <a:ea typeface="KaiTi" panose="02010609060101010101" pitchFamily="49" charset="-122"/>
              </a:rPr>
              <a:t>が取り直したピンボケの写真。</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1468415" y="5197710"/>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498498" y="1028815"/>
            <a:ext cx="1537552" cy="1917585"/>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424606306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zh-CN" altLang="ja-JP" sz="2400" b="1" kern="1200" dirty="0" smtClean="0">
                          <a:solidFill>
                            <a:schemeClr val="bg1"/>
                          </a:solidFill>
                          <a:effectLst/>
                          <a:latin typeface="KaiTi" panose="02010609060101010101" pitchFamily="49" charset="-122"/>
                          <a:ea typeface="KaiTi" panose="02010609060101010101" pitchFamily="49" charset="-122"/>
                          <a:cs typeface="+mn-cs"/>
                        </a:rPr>
                        <a:t>霞町物語</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816600" y="2607648"/>
            <a:ext cx="5562600" cy="3416320"/>
          </a:xfrm>
          <a:prstGeom prst="rect">
            <a:avLst/>
          </a:prstGeom>
          <a:ln>
            <a:solidFill>
              <a:srgbClr val="0070C0"/>
            </a:solidFill>
          </a:ln>
        </p:spPr>
        <p:txBody>
          <a:bodyPr wrap="square">
            <a:spAutoFit/>
          </a:bodyPr>
          <a:lstStyle/>
          <a:p>
            <a:pPr>
              <a:lnSpc>
                <a:spcPct val="150000"/>
              </a:lnSpc>
            </a:pPr>
            <a:r>
              <a:rPr lang="ja-JP" altLang="ja-JP" b="1" dirty="0" smtClean="0"/>
              <a:t>「</a:t>
            </a:r>
            <a:r>
              <a:rPr lang="ja-JP" altLang="ja-JP" b="1" dirty="0"/>
              <a:t>ハイ、こっち向いて。鳩ポッポが出るよ」</a:t>
            </a:r>
          </a:p>
          <a:p>
            <a:pPr>
              <a:lnSpc>
                <a:spcPct val="150000"/>
              </a:lnSpc>
            </a:pPr>
            <a:r>
              <a:rPr lang="ja-JP" altLang="ja-JP" b="1" dirty="0"/>
              <a:t>まっすぐにレンズを見ることができなかった。僕は祖父に促されてもしばらくの間、中腰に構えた祖父の足元を見ていた。祖父は震える膝を筋立った両手でかろうじて支えていた。</a:t>
            </a:r>
          </a:p>
          <a:p>
            <a:pPr>
              <a:lnSpc>
                <a:spcPct val="150000"/>
              </a:lnSpc>
            </a:pPr>
            <a:r>
              <a:rPr lang="ja-JP" altLang="ja-JP" b="1" dirty="0"/>
              <a:t>「ポッ、ポッ、ポッ……ほらほら、こっち向いて。ポッ、ポッ、ポッ……」</a:t>
            </a:r>
          </a:p>
          <a:p>
            <a:pPr>
              <a:lnSpc>
                <a:spcPct val="150000"/>
              </a:lnSpc>
            </a:pPr>
            <a:r>
              <a:rPr lang="ja-JP" altLang="ja-JP" b="1" dirty="0"/>
              <a:t>　もういいよ、おじいちゃん、と僕は胸の中でつぶやいた。</a:t>
            </a:r>
          </a:p>
        </p:txBody>
      </p:sp>
      <p:sp>
        <p:nvSpPr>
          <p:cNvPr id="5" name="矩形 4"/>
          <p:cNvSpPr/>
          <p:nvPr/>
        </p:nvSpPr>
        <p:spPr>
          <a:xfrm>
            <a:off x="571500" y="2045038"/>
            <a:ext cx="5118100" cy="2746906"/>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問題１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写真</a:t>
            </a:r>
            <a:r>
              <a:rPr lang="ja-JP" altLang="ja-JP" b="1" dirty="0">
                <a:latin typeface="KaiTi" panose="02010609060101010101" pitchFamily="49" charset="-122"/>
                <a:ea typeface="KaiTi" panose="02010609060101010101" pitchFamily="49" charset="-122"/>
              </a:rPr>
              <a:t>家である祖父は写真を撮る技術</a:t>
            </a:r>
            <a:r>
              <a:rPr lang="ja-JP" altLang="ja-JP" b="1" dirty="0" smtClean="0">
                <a:latin typeface="KaiTi" panose="02010609060101010101" pitchFamily="49" charset="-122"/>
                <a:ea typeface="KaiTi" panose="02010609060101010101" pitchFamily="49" charset="-122"/>
              </a:rPr>
              <a:t>がすば</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らしい</a:t>
            </a:r>
            <a:r>
              <a:rPr lang="zh-CN"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僕</a:t>
            </a:r>
            <a:r>
              <a:rPr lang="ja-JP" altLang="ja-JP" b="1" dirty="0">
                <a:latin typeface="KaiTi" panose="02010609060101010101" pitchFamily="49" charset="-122"/>
                <a:ea typeface="KaiTi" panose="02010609060101010101" pitchFamily="49" charset="-122"/>
              </a:rPr>
              <a:t>と友人二人は同じサイズの制服を着</a:t>
            </a:r>
            <a:r>
              <a:rPr lang="ja-JP" altLang="ja-JP" b="1" dirty="0" smtClean="0">
                <a:latin typeface="KaiTi" panose="02010609060101010101" pitchFamily="49" charset="-122"/>
                <a:ea typeface="KaiTi" panose="02010609060101010101" pitchFamily="49" charset="-122"/>
              </a:rPr>
              <a:t>るこ</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とができる</a:t>
            </a:r>
            <a:r>
              <a:rPr lang="zh-CN"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僕</a:t>
            </a:r>
            <a:r>
              <a:rPr lang="ja-JP" altLang="ja-JP" b="1" dirty="0">
                <a:latin typeface="KaiTi" panose="02010609060101010101" pitchFamily="49" charset="-122"/>
                <a:ea typeface="KaiTi" panose="02010609060101010101" pitchFamily="49" charset="-122"/>
              </a:rPr>
              <a:t>は祖父を大切に思</a:t>
            </a:r>
            <a:r>
              <a:rPr lang="ja-JP" altLang="ja-JP" b="1" dirty="0" smtClean="0">
                <a:latin typeface="KaiTi" panose="02010609060101010101" pitchFamily="49" charset="-122"/>
                <a:ea typeface="KaiTi" panose="02010609060101010101" pitchFamily="49" charset="-122"/>
              </a:rPr>
              <a:t>っている</a:t>
            </a:r>
            <a:r>
              <a:rPr lang="zh-CN"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写真</a:t>
            </a:r>
            <a:r>
              <a:rPr lang="ja-JP" altLang="ja-JP" b="1" dirty="0">
                <a:latin typeface="KaiTi" panose="02010609060101010101" pitchFamily="49" charset="-122"/>
                <a:ea typeface="KaiTi" panose="02010609060101010101" pitchFamily="49" charset="-122"/>
              </a:rPr>
              <a:t>を撮る祖父は悲</a:t>
            </a:r>
            <a:r>
              <a:rPr lang="ja-JP" altLang="ja-JP" b="1" dirty="0" smtClean="0">
                <a:latin typeface="KaiTi" panose="02010609060101010101" pitchFamily="49" charset="-122"/>
                <a:ea typeface="KaiTi" panose="02010609060101010101" pitchFamily="49" charset="-122"/>
              </a:rPr>
              <a:t>しがっている</a:t>
            </a:r>
            <a:r>
              <a:rPr lang="zh-CN" altLang="en-US" b="1" dirty="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1014845" y="4961632"/>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001000" y="853439"/>
            <a:ext cx="1546950" cy="171333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9445671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zh-CN" altLang="ja-JP" sz="2400" b="1" kern="1200" dirty="0" smtClean="0">
                          <a:solidFill>
                            <a:schemeClr val="bg1"/>
                          </a:solidFill>
                          <a:effectLst/>
                          <a:latin typeface="KaiTi" panose="02010609060101010101" pitchFamily="49" charset="-122"/>
                          <a:ea typeface="KaiTi" panose="02010609060101010101" pitchFamily="49" charset="-122"/>
                          <a:cs typeface="+mn-cs"/>
                        </a:rPr>
                        <a:t>霞町物語</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634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041400" y="1720503"/>
            <a:ext cx="10287000" cy="4801314"/>
          </a:xfrm>
          <a:prstGeom prst="rect">
            <a:avLst/>
          </a:prstGeom>
          <a:ln>
            <a:solidFill>
              <a:srgbClr val="00B050"/>
            </a:solidFill>
          </a:ln>
        </p:spPr>
        <p:txBody>
          <a:bodyPr wrap="square">
            <a:spAutoFit/>
          </a:bodyPr>
          <a:lstStyle/>
          <a:p>
            <a:r>
              <a:rPr lang="ja-JP" altLang="en-US" b="1" dirty="0" smtClean="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2012</a:t>
            </a:r>
            <a:r>
              <a:rPr lang="ja-JP" altLang="en-US" b="1" dirty="0">
                <a:latin typeface="KaiTi" panose="02010609060101010101" pitchFamily="49" charset="-122"/>
                <a:ea typeface="KaiTi" panose="02010609060101010101" pitchFamily="49" charset="-122"/>
              </a:rPr>
              <a:t>年、フィルムメーカーの象徴的存在だった米イーストマン・コダックが経営破綻したというニュースが当時話題となりました。コダックは全盛期は全米フィルム市場の</a:t>
            </a:r>
            <a:r>
              <a:rPr lang="en-US" altLang="ja-JP" b="1" dirty="0">
                <a:latin typeface="KaiTi" panose="02010609060101010101" pitchFamily="49" charset="-122"/>
                <a:ea typeface="KaiTi" panose="02010609060101010101" pitchFamily="49" charset="-122"/>
              </a:rPr>
              <a:t>9</a:t>
            </a:r>
            <a:r>
              <a:rPr lang="ja-JP" altLang="en-US" b="1" dirty="0">
                <a:latin typeface="KaiTi" panose="02010609060101010101" pitchFamily="49" charset="-122"/>
                <a:ea typeface="KaiTi" panose="02010609060101010101" pitchFamily="49" charset="-122"/>
              </a:rPr>
              <a:t>割を占め、カメラ市場においても</a:t>
            </a:r>
            <a:r>
              <a:rPr lang="en-US" altLang="ja-JP" b="1" dirty="0">
                <a:latin typeface="KaiTi" panose="02010609060101010101" pitchFamily="49" charset="-122"/>
                <a:ea typeface="KaiTi" panose="02010609060101010101" pitchFamily="49" charset="-122"/>
              </a:rPr>
              <a:t>8</a:t>
            </a:r>
            <a:r>
              <a:rPr lang="ja-JP" altLang="en-US" b="1" dirty="0">
                <a:latin typeface="KaiTi" panose="02010609060101010101" pitchFamily="49" charset="-122"/>
                <a:ea typeface="KaiTi" panose="02010609060101010101" pitchFamily="49" charset="-122"/>
              </a:rPr>
              <a:t>割以上を支配していた大企業でした。</a:t>
            </a:r>
          </a:p>
          <a:p>
            <a:r>
              <a:rPr lang="ja-JP" altLang="en-US" b="1" dirty="0">
                <a:latin typeface="KaiTi" panose="02010609060101010101" pitchFamily="49" charset="-122"/>
                <a:ea typeface="KaiTi" panose="02010609060101010101" pitchFamily="49" charset="-122"/>
              </a:rPr>
              <a:t> </a:t>
            </a:r>
            <a:r>
              <a:rPr lang="ja-JP" altLang="en-US" b="1" dirty="0" smtClean="0">
                <a:solidFill>
                  <a:srgbClr val="0070C0"/>
                </a:solidFill>
                <a:latin typeface="KaiTi" panose="02010609060101010101" pitchFamily="49" charset="-122"/>
                <a:ea typeface="KaiTi" panose="02010609060101010101" pitchFamily="49" charset="-122"/>
              </a:rPr>
              <a:t>しかし</a:t>
            </a:r>
            <a:r>
              <a:rPr lang="ja-JP" altLang="en-US" b="1" dirty="0">
                <a:solidFill>
                  <a:srgbClr val="0070C0"/>
                </a:solidFill>
                <a:latin typeface="KaiTi" panose="02010609060101010101" pitchFamily="49" charset="-122"/>
                <a:ea typeface="KaiTi" panose="02010609060101010101" pitchFamily="49" charset="-122"/>
              </a:rPr>
              <a:t>、</a:t>
            </a:r>
            <a:r>
              <a:rPr lang="en-US" altLang="ja-JP" b="1" dirty="0">
                <a:solidFill>
                  <a:srgbClr val="0070C0"/>
                </a:solidFill>
                <a:latin typeface="KaiTi" panose="02010609060101010101" pitchFamily="49" charset="-122"/>
                <a:ea typeface="KaiTi" panose="02010609060101010101" pitchFamily="49" charset="-122"/>
              </a:rPr>
              <a:t>2000</a:t>
            </a:r>
            <a:r>
              <a:rPr lang="ja-JP" altLang="en-US" b="1" dirty="0">
                <a:solidFill>
                  <a:srgbClr val="0070C0"/>
                </a:solidFill>
                <a:latin typeface="KaiTi" panose="02010609060101010101" pitchFamily="49" charset="-122"/>
                <a:ea typeface="KaiTi" panose="02010609060101010101" pitchFamily="49" charset="-122"/>
              </a:rPr>
              <a:t>年頃からデジタル化する流れについていくことができず、</a:t>
            </a:r>
            <a:r>
              <a:rPr lang="en-US" altLang="ja-JP" b="1" dirty="0">
                <a:solidFill>
                  <a:srgbClr val="0070C0"/>
                </a:solidFill>
                <a:latin typeface="KaiTi" panose="02010609060101010101" pitchFamily="49" charset="-122"/>
                <a:ea typeface="KaiTi" panose="02010609060101010101" pitchFamily="49" charset="-122"/>
              </a:rPr>
              <a:t>2012</a:t>
            </a:r>
            <a:r>
              <a:rPr lang="ja-JP" altLang="en-US" b="1" dirty="0">
                <a:solidFill>
                  <a:srgbClr val="0070C0"/>
                </a:solidFill>
                <a:latin typeface="KaiTi" panose="02010609060101010101" pitchFamily="49" charset="-122"/>
                <a:ea typeface="KaiTi" panose="02010609060101010101" pitchFamily="49" charset="-122"/>
              </a:rPr>
              <a:t>年の初めに破産法の適用を連邦地裁に申請、実質的に破たんとなりました</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一方</a:t>
            </a:r>
            <a:r>
              <a:rPr lang="ja-JP" altLang="en-US" b="1" dirty="0">
                <a:latin typeface="KaiTi" panose="02010609060101010101" pitchFamily="49" charset="-122"/>
                <a:ea typeface="KaiTi" panose="02010609060101010101" pitchFamily="49" charset="-122"/>
              </a:rPr>
              <a:t>、当時日本のフィルム市場でトップシェアを誇っていた富士フイルムは、市場の縮小により一時は苦境に立たせられるもデジタルカメラ事業に上手く転化、さらに液晶技術を生かして他分野事業への積極的な参入を始めました</a:t>
            </a:r>
            <a:r>
              <a:rPr lang="ja-JP" altLang="en-US"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smtClean="0">
                <a:solidFill>
                  <a:srgbClr val="0070C0"/>
                </a:solidFill>
                <a:latin typeface="KaiTi" panose="02010609060101010101" pitchFamily="49" charset="-122"/>
                <a:ea typeface="KaiTi" panose="02010609060101010101" pitchFamily="49" charset="-122"/>
              </a:rPr>
              <a:t>　ではなぜ</a:t>
            </a:r>
            <a:r>
              <a:rPr lang="ja-JP" altLang="en-US" b="1" dirty="0">
                <a:solidFill>
                  <a:srgbClr val="0070C0"/>
                </a:solidFill>
                <a:latin typeface="KaiTi" panose="02010609060101010101" pitchFamily="49" charset="-122"/>
                <a:ea typeface="KaiTi" panose="02010609060101010101" pitchFamily="49" charset="-122"/>
              </a:rPr>
              <a:t>富士フイルムはデジタル化の波に対応できて、コダックにはそれができなかったのでしょうか。その理由について当時の日経ビジネスの記事</a:t>
            </a:r>
            <a:r>
              <a:rPr lang="ja-JP" altLang="en-US" b="1" dirty="0" smtClean="0">
                <a:solidFill>
                  <a:srgbClr val="0070C0"/>
                </a:solidFill>
                <a:latin typeface="KaiTi" panose="02010609060101010101" pitchFamily="49" charset="-122"/>
                <a:ea typeface="KaiTi" panose="02010609060101010101" pitchFamily="49" charset="-122"/>
              </a:rPr>
              <a:t>では</a:t>
            </a:r>
            <a:endParaRPr lang="ja-JP" altLang="en-US" b="1" dirty="0">
              <a:solidFill>
                <a:srgbClr val="0070C0"/>
              </a:solidFill>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en-US" b="1" dirty="0">
                <a:latin typeface="KaiTi" panose="02010609060101010101" pitchFamily="49" charset="-122"/>
                <a:ea typeface="KaiTi" panose="02010609060101010101" pitchFamily="49" charset="-122"/>
              </a:rPr>
              <a:t>コダックは日本軍と同様に、過去の成功体験への過剰適応があったのではないか。結果として知識破壊企業になった。一方の富士フイルムは、まさに知識創造企業だ。モノづくりを捨てずに、銀塩フィルムで培った技術をベースに新しい事業ドメインを生み出すことができた</a:t>
            </a:r>
            <a:r>
              <a:rPr lang="ja-JP" altLang="en-US" b="1" dirty="0" smtClean="0">
                <a:latin typeface="KaiTi" panose="02010609060101010101" pitchFamily="49" charset="-122"/>
                <a:ea typeface="KaiTi" panose="02010609060101010101" pitchFamily="49" charset="-122"/>
              </a:rPr>
              <a:t>」</a:t>
            </a:r>
            <a:endParaRPr lang="ja-JP" altLang="en-US" b="1" dirty="0">
              <a:latin typeface="KaiTi" panose="02010609060101010101" pitchFamily="49" charset="-122"/>
              <a:ea typeface="KaiTi" panose="02010609060101010101" pitchFamily="49" charset="-122"/>
            </a:endParaRPr>
          </a:p>
          <a:p>
            <a:r>
              <a:rPr lang="ja-JP" altLang="en-US" b="1" dirty="0">
                <a:solidFill>
                  <a:srgbClr val="0070C0"/>
                </a:solidFill>
                <a:latin typeface="KaiTi" panose="02010609060101010101" pitchFamily="49" charset="-122"/>
                <a:ea typeface="KaiTi" panose="02010609060101010101" pitchFamily="49" charset="-122"/>
              </a:rPr>
              <a:t>と指摘。</a:t>
            </a:r>
            <a:r>
              <a:rPr lang="ja-JP" altLang="en-US" b="1" dirty="0" smtClean="0">
                <a:solidFill>
                  <a:srgbClr val="0070C0"/>
                </a:solidFill>
                <a:latin typeface="KaiTi" panose="02010609060101010101" pitchFamily="49" charset="-122"/>
                <a:ea typeface="KaiTi" panose="02010609060101010101" pitchFamily="49" charset="-122"/>
              </a:rPr>
              <a:t>さらに</a:t>
            </a:r>
            <a:endParaRPr lang="ja-JP" altLang="en-US" b="1" dirty="0">
              <a:solidFill>
                <a:srgbClr val="0070C0"/>
              </a:solidFill>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en-US" b="1" dirty="0">
                <a:latin typeface="KaiTi" panose="02010609060101010101" pitchFamily="49" charset="-122"/>
                <a:ea typeface="KaiTi" panose="02010609060101010101" pitchFamily="49" charset="-122"/>
              </a:rPr>
              <a:t>コダックは米国企業にありがちな特許を売ってしのごうという守りに入り、最終的には経営破綻に陥った。成長戦略ではなく、防御戦略をとったことがコダックの敗因だった</a:t>
            </a:r>
            <a:r>
              <a:rPr lang="ja-JP" altLang="en-US" b="1" dirty="0" smtClean="0">
                <a:latin typeface="KaiTi" panose="02010609060101010101" pitchFamily="49" charset="-122"/>
                <a:ea typeface="KaiTi" panose="02010609060101010101" pitchFamily="49" charset="-122"/>
              </a:rPr>
              <a:t>」と</a:t>
            </a:r>
            <a:r>
              <a:rPr lang="ja-JP" altLang="en-US" b="1" dirty="0">
                <a:latin typeface="KaiTi" panose="02010609060101010101" pitchFamily="49" charset="-122"/>
                <a:ea typeface="KaiTi" panose="02010609060101010101" pitchFamily="49" charset="-122"/>
              </a:rPr>
              <a:t>語りました</a:t>
            </a:r>
            <a:r>
              <a:rPr lang="ja-JP" altLang="en-US" b="1" dirty="0" smtClean="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 （参照：</a:t>
            </a:r>
            <a:r>
              <a:rPr lang="ja-JP" altLang="en-US" b="1" dirty="0">
                <a:latin typeface="KaiTi" panose="02010609060101010101" pitchFamily="49" charset="-122"/>
                <a:ea typeface="KaiTi" panose="02010609060101010101" pitchFamily="49" charset="-122"/>
                <a:hlinkClick r:id="rId4"/>
              </a:rPr>
              <a:t>日経ビジネスオンライン</a:t>
            </a:r>
            <a:r>
              <a:rPr lang="ja-JP" altLang="en-US" b="1" dirty="0">
                <a:latin typeface="KaiTi" panose="02010609060101010101" pitchFamily="49" charset="-122"/>
                <a:ea typeface="KaiTi" panose="02010609060101010101" pitchFamily="49" charset="-122"/>
              </a:rPr>
              <a:t>）</a:t>
            </a:r>
          </a:p>
        </p:txBody>
      </p:sp>
      <p:pic>
        <p:nvPicPr>
          <p:cNvPr id="819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42000" y="1016289"/>
            <a:ext cx="1522628" cy="73931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6" name="Picture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4920" y="978800"/>
            <a:ext cx="1301988" cy="76410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7" name="Picture 5"/>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001000" y="1023477"/>
            <a:ext cx="1353065" cy="71807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8" name="Picture 6"/>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925049" y="1001509"/>
            <a:ext cx="1196031" cy="78311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0247958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zh-CN" altLang="ja-JP" sz="2400" b="1" kern="1200" dirty="0" smtClean="0">
                          <a:solidFill>
                            <a:schemeClr val="bg1"/>
                          </a:solidFill>
                          <a:effectLst/>
                          <a:latin typeface="KaiTi" panose="02010609060101010101" pitchFamily="49" charset="-122"/>
                          <a:ea typeface="KaiTi" panose="02010609060101010101" pitchFamily="49" charset="-122"/>
                          <a:cs typeface="+mn-cs"/>
                        </a:rPr>
                        <a:t>霞町物語</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01576"/>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pic>
        <p:nvPicPr>
          <p:cNvPr id="4098"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b="55380"/>
          <a:stretch/>
        </p:blipFill>
        <p:spPr bwMode="auto">
          <a:xfrm>
            <a:off x="1556807" y="1747907"/>
            <a:ext cx="4324924" cy="236449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4099"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93614" y="1005816"/>
            <a:ext cx="4025037" cy="133721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4" name="矩形 3"/>
          <p:cNvSpPr/>
          <p:nvPr/>
        </p:nvSpPr>
        <p:spPr>
          <a:xfrm>
            <a:off x="7752050" y="2466840"/>
            <a:ext cx="4130102" cy="4278094"/>
          </a:xfrm>
          <a:prstGeom prst="rect">
            <a:avLst/>
          </a:prstGeom>
          <a:ln>
            <a:solidFill>
              <a:srgbClr val="FF0000"/>
            </a:solidFill>
          </a:ln>
        </p:spPr>
        <p:txBody>
          <a:bodyPr wrap="square">
            <a:spAutoFit/>
          </a:bodyPr>
          <a:lstStyle/>
          <a:p>
            <a:r>
              <a:rPr lang="zh-CN" altLang="en-US" sz="1600" dirty="0"/>
              <a:t>　中华民族历来注重家庭、家教、家风，古语有云“天下之本在家”。党的十八大以来，习近平总书记对家庭、家教和家风建设有许多重要论述。</a:t>
            </a:r>
          </a:p>
          <a:p>
            <a:r>
              <a:rPr lang="zh-CN" altLang="en-US" sz="1600" dirty="0"/>
              <a:t>　　他指出，千家万户都好，国家才能好，民族才能好。他强调，家庭是人生的第一个课堂，父母是孩子的第一任老师；有什么样的家教，就有什么样的人；家风是社会风气的重要组成部分。他尤其强调，领导干部的家风，不仅关系自己的家庭，而且关系党风政风。他要求，把家风建设作为领导干部作风建设重要内容。</a:t>
            </a:r>
          </a:p>
          <a:p>
            <a:r>
              <a:rPr lang="zh-CN" altLang="en-US" sz="1600" dirty="0"/>
              <a:t>　　</a:t>
            </a:r>
            <a:r>
              <a:rPr lang="en-US" altLang="zh-CN" sz="1600" dirty="0"/>
              <a:t>《</a:t>
            </a:r>
            <a:r>
              <a:rPr lang="zh-CN" altLang="en-US" sz="1600" dirty="0"/>
              <a:t>人民日报海外版</a:t>
            </a:r>
            <a:r>
              <a:rPr lang="en-US" altLang="zh-CN" sz="1600" dirty="0"/>
              <a:t>》</a:t>
            </a:r>
            <a:r>
              <a:rPr lang="zh-CN" altLang="en-US" sz="1600" dirty="0"/>
              <a:t>对习近平总书记有关家庭、家教和家风建设的部分论述，进行了整理，供读者参考学习。</a:t>
            </a:r>
          </a:p>
          <a:p>
            <a:r>
              <a:rPr lang="zh-CN" altLang="en-US" sz="1600" dirty="0"/>
              <a:t>　</a:t>
            </a:r>
            <a:r>
              <a:rPr lang="zh-CN" altLang="en-US" sz="1600" b="1" dirty="0" smtClean="0">
                <a:solidFill>
                  <a:srgbClr val="FF0000"/>
                </a:solidFill>
              </a:rPr>
              <a:t>千家万户</a:t>
            </a:r>
            <a:r>
              <a:rPr lang="zh-CN" altLang="en-US" sz="1600" b="1" dirty="0">
                <a:solidFill>
                  <a:srgbClr val="FF0000"/>
                </a:solidFill>
              </a:rPr>
              <a:t>都好，国家才能好，民族才能好</a:t>
            </a:r>
            <a:endParaRPr lang="zh-CN" altLang="en-US" sz="1600" dirty="0">
              <a:solidFill>
                <a:srgbClr val="FF0000"/>
              </a:solidFill>
            </a:endParaRPr>
          </a:p>
          <a:p>
            <a:r>
              <a:rPr lang="zh-CN" altLang="en-US" sz="1600" dirty="0">
                <a:solidFill>
                  <a:srgbClr val="FF0000"/>
                </a:solidFill>
              </a:rPr>
              <a:t>　　</a:t>
            </a:r>
            <a:r>
              <a:rPr lang="zh-CN" altLang="en-US" sz="1600" b="1" dirty="0">
                <a:solidFill>
                  <a:srgbClr val="FF0000"/>
                </a:solidFill>
              </a:rPr>
              <a:t>注重家庭、注重家教、注重家风</a:t>
            </a:r>
            <a:endParaRPr lang="zh-CN" altLang="en-US" sz="1600" dirty="0">
              <a:solidFill>
                <a:srgbClr val="FF0000"/>
              </a:solidFill>
            </a:endParaRPr>
          </a:p>
        </p:txBody>
      </p:sp>
      <p:sp>
        <p:nvSpPr>
          <p:cNvPr id="5" name="矩形 4"/>
          <p:cNvSpPr/>
          <p:nvPr/>
        </p:nvSpPr>
        <p:spPr>
          <a:xfrm>
            <a:off x="2464033" y="4504088"/>
            <a:ext cx="3059040" cy="2031325"/>
          </a:xfrm>
          <a:prstGeom prst="rect">
            <a:avLst/>
          </a:prstGeom>
          <a:ln>
            <a:solidFill>
              <a:srgbClr val="FF0000"/>
            </a:solidFill>
          </a:ln>
        </p:spPr>
        <p:txBody>
          <a:bodyPr wrap="square">
            <a:spAutoFit/>
          </a:bodyPr>
          <a:lstStyle/>
          <a:p>
            <a:r>
              <a:rPr lang="zh-CN" altLang="en-US" sz="1400" b="1" dirty="0">
                <a:solidFill>
                  <a:srgbClr val="FF0000"/>
                </a:solidFill>
              </a:rPr>
              <a:t>“希望从父亲这里继承和吸取的宝贵与高尚品质很多”</a:t>
            </a:r>
            <a:endParaRPr lang="zh-CN" altLang="en-US" sz="1400" dirty="0">
              <a:solidFill>
                <a:srgbClr val="FF0000"/>
              </a:solidFill>
            </a:endParaRPr>
          </a:p>
          <a:p>
            <a:r>
              <a:rPr lang="zh-CN" altLang="en-US" sz="1400" dirty="0"/>
              <a:t>　　习近平的办公室里，醒目位置摆放着数张不同年代的家庭生活照。其中一张照片，是他用轮椅推着年事已高的父亲，和妻子、女儿一起散步</a:t>
            </a:r>
            <a:r>
              <a:rPr lang="en-US" altLang="zh-CN" sz="1400" dirty="0"/>
              <a:t>……</a:t>
            </a:r>
          </a:p>
          <a:p>
            <a:r>
              <a:rPr lang="zh-CN" altLang="en-US" sz="1400" dirty="0"/>
              <a:t>　　珍视家庭、孝敬父母，这一中华民族传统美德深深植根在习近平心中。</a:t>
            </a:r>
          </a:p>
        </p:txBody>
      </p:sp>
    </p:spTree>
    <p:extLst>
      <p:ext uri="{BB962C8B-B14F-4D97-AF65-F5344CB8AC3E}">
        <p14:creationId xmlns:p14="http://schemas.microsoft.com/office/powerpoint/2010/main" val="244365818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1301</Words>
  <Application>Microsoft Office PowerPoint</Application>
  <PresentationFormat>宽屏</PresentationFormat>
  <Paragraphs>100</Paragraphs>
  <Slides>9</Slides>
  <Notes>8</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9</vt:i4>
      </vt:variant>
    </vt:vector>
  </HeadingPairs>
  <TitlesOfParts>
    <vt:vector size="19" baseType="lpstr">
      <vt:lpstr>BIZ UDPゴシック</vt:lpstr>
      <vt:lpstr>KaiTi</vt:lpstr>
      <vt:lpstr>ＭＳ Ｐゴシック</vt:lpstr>
      <vt:lpstr>楷体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2</cp:revision>
  <dcterms:created xsi:type="dcterms:W3CDTF">2021-08-25T08:21:45Z</dcterms:created>
  <dcterms:modified xsi:type="dcterms:W3CDTF">2021-08-25T08:38:19Z</dcterms:modified>
</cp:coreProperties>
</file>