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65" r:id="rId2"/>
    <p:sldId id="257" r:id="rId3"/>
    <p:sldId id="258" r:id="rId4"/>
    <p:sldId id="259" r:id="rId5"/>
    <p:sldId id="260" r:id="rId6"/>
    <p:sldId id="261" r:id="rId7"/>
    <p:sldId id="262" r:id="rId8"/>
    <p:sldId id="263" r:id="rId9"/>
    <p:sldId id="264" r:id="rId1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CC63CDE-A816-47B4-A79B-05DF05831973}" type="datetimeFigureOut">
              <a:rPr lang="zh-CN" altLang="en-US" smtClean="0"/>
              <a:t>2021/8/25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B8E2287-08B5-4723-9631-2B4016A871B6}" type="slidenum">
              <a:rPr lang="zh-CN" altLang="en-US" smtClean="0"/>
              <a:t>‹#›</a:t>
            </a:fld>
            <a:endParaRPr lang="zh-CN" altLang="en-US"/>
          </a:p>
        </p:txBody>
      </p:sp>
    </p:spTree>
    <p:extLst>
      <p:ext uri="{BB962C8B-B14F-4D97-AF65-F5344CB8AC3E}">
        <p14:creationId xmlns:p14="http://schemas.microsoft.com/office/powerpoint/2010/main" val="68887168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kumimoji="1" lang="en-US" altLang="zh-CN" dirty="0" smtClean="0"/>
              <a:t>A-</a:t>
            </a:r>
            <a:r>
              <a:rPr kumimoji="1" lang="en-US" altLang="ja-JP" dirty="0" smtClean="0"/>
              <a:t>Japan. Endless Discovery </a:t>
            </a:r>
            <a:r>
              <a:rPr kumimoji="1" lang="ja-JP" altLang="en-US" dirty="0" smtClean="0"/>
              <a:t>ロゴ</a:t>
            </a:r>
            <a:r>
              <a:rPr kumimoji="1" lang="zh-CN" altLang="en-US" dirty="0" smtClean="0"/>
              <a:t>共享。 </a:t>
            </a:r>
            <a:r>
              <a:rPr kumimoji="1" lang="en-US" altLang="zh-CN" dirty="0" smtClean="0"/>
              <a:t>B-</a:t>
            </a:r>
            <a:r>
              <a:rPr kumimoji="1" lang="ja-JP" altLang="ja-JP" sz="1200" kern="1200" dirty="0" smtClean="0">
                <a:solidFill>
                  <a:schemeClr val="tx1"/>
                </a:solidFill>
                <a:effectLst/>
                <a:latin typeface="+mn-lt"/>
                <a:ea typeface="+mn-ea"/>
                <a:cs typeface="+mn-cs"/>
              </a:rPr>
              <a:t>安藤「復興と再生に向けて」『みなとっぷ』</a:t>
            </a:r>
            <a:r>
              <a:rPr kumimoji="1" lang="en-US" altLang="ja-JP" sz="1200" kern="1200" dirty="0" smtClean="0">
                <a:solidFill>
                  <a:schemeClr val="tx1"/>
                </a:solidFill>
                <a:effectLst/>
                <a:latin typeface="+mn-lt"/>
                <a:ea typeface="+mn-ea"/>
                <a:cs typeface="+mn-cs"/>
              </a:rPr>
              <a:t>2011</a:t>
            </a:r>
            <a:r>
              <a:rPr kumimoji="1" lang="ja-JP" altLang="ja-JP" sz="1200" kern="1200" dirty="0" smtClean="0">
                <a:solidFill>
                  <a:schemeClr val="tx1"/>
                </a:solidFill>
                <a:effectLst/>
                <a:latin typeface="+mn-lt"/>
                <a:ea typeface="+mn-ea"/>
                <a:cs typeface="+mn-cs"/>
              </a:rPr>
              <a:t>年</a:t>
            </a:r>
            <a:r>
              <a:rPr kumimoji="1" lang="en-US" altLang="ja-JP" sz="1200" kern="1200" dirty="0" smtClean="0">
                <a:solidFill>
                  <a:schemeClr val="tx1"/>
                </a:solidFill>
                <a:effectLst/>
                <a:latin typeface="+mn-lt"/>
                <a:ea typeface="+mn-ea"/>
                <a:cs typeface="+mn-cs"/>
              </a:rPr>
              <a:t>10</a:t>
            </a:r>
            <a:r>
              <a:rPr kumimoji="1" lang="ja-JP" altLang="ja-JP" sz="1200" kern="1200" dirty="0" smtClean="0">
                <a:solidFill>
                  <a:schemeClr val="tx1"/>
                </a:solidFill>
                <a:effectLst/>
                <a:latin typeface="+mn-lt"/>
                <a:ea typeface="+mn-ea"/>
                <a:cs typeface="+mn-cs"/>
              </a:rPr>
              <a:t>月</a:t>
            </a:r>
            <a:r>
              <a:rPr kumimoji="1" lang="en-US" altLang="ja-JP" sz="1200" kern="1200" dirty="0" smtClean="0">
                <a:solidFill>
                  <a:schemeClr val="tx1"/>
                </a:solidFill>
                <a:effectLst/>
                <a:latin typeface="+mn-lt"/>
                <a:ea typeface="+mn-ea"/>
                <a:cs typeface="+mn-cs"/>
              </a:rPr>
              <a:t>Vol.16,</a:t>
            </a:r>
            <a:r>
              <a:rPr kumimoji="1" lang="ja-JP" altLang="ja-JP" sz="1200" kern="1200" dirty="0" smtClean="0">
                <a:solidFill>
                  <a:schemeClr val="tx1"/>
                </a:solidFill>
                <a:effectLst/>
                <a:latin typeface="+mn-lt"/>
                <a:ea typeface="+mn-ea"/>
                <a:cs typeface="+mn-cs"/>
              </a:rPr>
              <a:t> </a:t>
            </a:r>
            <a:r>
              <a:rPr kumimoji="1" lang="ja-JP" altLang="en-US" sz="1200" kern="1200" dirty="0" smtClean="0">
                <a:solidFill>
                  <a:schemeClr val="tx1"/>
                </a:solidFill>
                <a:effectLst/>
                <a:latin typeface="+mn-lt"/>
                <a:ea typeface="+mn-ea"/>
                <a:cs typeface="+mn-cs"/>
              </a:rPr>
              <a:t>。</a:t>
            </a:r>
            <a:r>
              <a:rPr lang="ja-JP" altLang="en-US" dirty="0" smtClean="0"/>
              <a:t>かつて熊本藩細川家の下屋敷があった。パワースポット。</a:t>
            </a:r>
          </a:p>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2</a:t>
            </a:fld>
            <a:endParaRPr kumimoji="1" lang="ja-JP" altLang="en-US"/>
          </a:p>
        </p:txBody>
      </p:sp>
    </p:spTree>
    <p:extLst>
      <p:ext uri="{BB962C8B-B14F-4D97-AF65-F5344CB8AC3E}">
        <p14:creationId xmlns:p14="http://schemas.microsoft.com/office/powerpoint/2010/main" val="29451139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kumimoji="1" lang="en-US" altLang="zh-CN" dirty="0" smtClean="0"/>
              <a:t>A-</a:t>
            </a:r>
            <a:r>
              <a:rPr kumimoji="1" lang="en-US" altLang="ja-JP" dirty="0" smtClean="0"/>
              <a:t>Japan. Endless Discovery </a:t>
            </a:r>
            <a:r>
              <a:rPr kumimoji="1" lang="ja-JP" altLang="en-US" dirty="0" smtClean="0"/>
              <a:t>ロゴ</a:t>
            </a:r>
            <a:r>
              <a:rPr kumimoji="1" lang="zh-CN" altLang="en-US" dirty="0" smtClean="0"/>
              <a:t>共享。 </a:t>
            </a:r>
            <a:r>
              <a:rPr kumimoji="1" lang="en-US" altLang="zh-CN" dirty="0" smtClean="0"/>
              <a:t>B-</a:t>
            </a:r>
            <a:r>
              <a:rPr kumimoji="1" lang="ja-JP" altLang="ja-JP" sz="1200" kern="1200" dirty="0" smtClean="0">
                <a:solidFill>
                  <a:schemeClr val="tx1"/>
                </a:solidFill>
                <a:effectLst/>
                <a:latin typeface="+mn-lt"/>
                <a:ea typeface="+mn-ea"/>
                <a:cs typeface="+mn-cs"/>
              </a:rPr>
              <a:t>安藤「復興と再生に向けて」『みなとっぷ』</a:t>
            </a:r>
            <a:r>
              <a:rPr kumimoji="1" lang="en-US" altLang="ja-JP" sz="1200" kern="1200" dirty="0" smtClean="0">
                <a:solidFill>
                  <a:schemeClr val="tx1"/>
                </a:solidFill>
                <a:effectLst/>
                <a:latin typeface="+mn-lt"/>
                <a:ea typeface="+mn-ea"/>
                <a:cs typeface="+mn-cs"/>
              </a:rPr>
              <a:t>2011</a:t>
            </a:r>
            <a:r>
              <a:rPr kumimoji="1" lang="ja-JP" altLang="ja-JP" sz="1200" kern="1200" dirty="0" smtClean="0">
                <a:solidFill>
                  <a:schemeClr val="tx1"/>
                </a:solidFill>
                <a:effectLst/>
                <a:latin typeface="+mn-lt"/>
                <a:ea typeface="+mn-ea"/>
                <a:cs typeface="+mn-cs"/>
              </a:rPr>
              <a:t>年</a:t>
            </a:r>
            <a:r>
              <a:rPr kumimoji="1" lang="en-US" altLang="ja-JP" sz="1200" kern="1200" dirty="0" smtClean="0">
                <a:solidFill>
                  <a:schemeClr val="tx1"/>
                </a:solidFill>
                <a:effectLst/>
                <a:latin typeface="+mn-lt"/>
                <a:ea typeface="+mn-ea"/>
                <a:cs typeface="+mn-cs"/>
              </a:rPr>
              <a:t>10</a:t>
            </a:r>
            <a:r>
              <a:rPr kumimoji="1" lang="ja-JP" altLang="ja-JP" sz="1200" kern="1200" dirty="0" smtClean="0">
                <a:solidFill>
                  <a:schemeClr val="tx1"/>
                </a:solidFill>
                <a:effectLst/>
                <a:latin typeface="+mn-lt"/>
                <a:ea typeface="+mn-ea"/>
                <a:cs typeface="+mn-cs"/>
              </a:rPr>
              <a:t>月</a:t>
            </a:r>
            <a:r>
              <a:rPr kumimoji="1" lang="en-US" altLang="ja-JP" sz="1200" kern="1200" dirty="0" smtClean="0">
                <a:solidFill>
                  <a:schemeClr val="tx1"/>
                </a:solidFill>
                <a:effectLst/>
                <a:latin typeface="+mn-lt"/>
                <a:ea typeface="+mn-ea"/>
                <a:cs typeface="+mn-cs"/>
              </a:rPr>
              <a:t>Vol.16,</a:t>
            </a:r>
            <a:r>
              <a:rPr kumimoji="1" lang="ja-JP" altLang="ja-JP" sz="1200" kern="1200" dirty="0" smtClean="0">
                <a:solidFill>
                  <a:schemeClr val="tx1"/>
                </a:solidFill>
                <a:effectLst/>
                <a:latin typeface="+mn-lt"/>
                <a:ea typeface="+mn-ea"/>
                <a:cs typeface="+mn-cs"/>
              </a:rPr>
              <a:t> </a:t>
            </a:r>
            <a:r>
              <a:rPr kumimoji="1" lang="ja-JP" altLang="en-US" sz="1200" kern="1200" dirty="0" smtClean="0">
                <a:solidFill>
                  <a:schemeClr val="tx1"/>
                </a:solidFill>
                <a:effectLst/>
                <a:latin typeface="+mn-lt"/>
                <a:ea typeface="+mn-ea"/>
                <a:cs typeface="+mn-cs"/>
              </a:rPr>
              <a:t>。</a:t>
            </a:r>
            <a:r>
              <a:rPr lang="ja-JP" altLang="en-US" dirty="0" smtClean="0"/>
              <a:t>かつて熊本藩細川家の下屋敷があった。パワースポット。</a:t>
            </a:r>
          </a:p>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3</a:t>
            </a:fld>
            <a:endParaRPr kumimoji="1" lang="ja-JP" altLang="en-US"/>
          </a:p>
        </p:txBody>
      </p:sp>
    </p:spTree>
    <p:extLst>
      <p:ext uri="{BB962C8B-B14F-4D97-AF65-F5344CB8AC3E}">
        <p14:creationId xmlns:p14="http://schemas.microsoft.com/office/powerpoint/2010/main" val="31666455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4</a:t>
            </a:fld>
            <a:endParaRPr kumimoji="1" lang="ja-JP" altLang="en-US"/>
          </a:p>
        </p:txBody>
      </p:sp>
    </p:spTree>
    <p:extLst>
      <p:ext uri="{BB962C8B-B14F-4D97-AF65-F5344CB8AC3E}">
        <p14:creationId xmlns:p14="http://schemas.microsoft.com/office/powerpoint/2010/main" val="30116622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5</a:t>
            </a:fld>
            <a:endParaRPr kumimoji="1" lang="ja-JP" altLang="en-US"/>
          </a:p>
        </p:txBody>
      </p:sp>
    </p:spTree>
    <p:extLst>
      <p:ext uri="{BB962C8B-B14F-4D97-AF65-F5344CB8AC3E}">
        <p14:creationId xmlns:p14="http://schemas.microsoft.com/office/powerpoint/2010/main" val="35511512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6</a:t>
            </a:fld>
            <a:endParaRPr kumimoji="1" lang="ja-JP" altLang="en-US"/>
          </a:p>
        </p:txBody>
      </p:sp>
    </p:spTree>
    <p:extLst>
      <p:ext uri="{BB962C8B-B14F-4D97-AF65-F5344CB8AC3E}">
        <p14:creationId xmlns:p14="http://schemas.microsoft.com/office/powerpoint/2010/main" val="40681287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7</a:t>
            </a:fld>
            <a:endParaRPr kumimoji="1" lang="ja-JP" altLang="en-US"/>
          </a:p>
        </p:txBody>
      </p:sp>
    </p:spTree>
    <p:extLst>
      <p:ext uri="{BB962C8B-B14F-4D97-AF65-F5344CB8AC3E}">
        <p14:creationId xmlns:p14="http://schemas.microsoft.com/office/powerpoint/2010/main" val="13973291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8</a:t>
            </a:fld>
            <a:endParaRPr kumimoji="1" lang="ja-JP" altLang="en-US"/>
          </a:p>
        </p:txBody>
      </p:sp>
    </p:spTree>
    <p:extLst>
      <p:ext uri="{BB962C8B-B14F-4D97-AF65-F5344CB8AC3E}">
        <p14:creationId xmlns:p14="http://schemas.microsoft.com/office/powerpoint/2010/main" val="421746233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9</a:t>
            </a:fld>
            <a:endParaRPr kumimoji="1" lang="ja-JP" altLang="en-US"/>
          </a:p>
        </p:txBody>
      </p:sp>
    </p:spTree>
    <p:extLst>
      <p:ext uri="{BB962C8B-B14F-4D97-AF65-F5344CB8AC3E}">
        <p14:creationId xmlns:p14="http://schemas.microsoft.com/office/powerpoint/2010/main" val="76281948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7BA8CCC5-5008-4D7B-96A2-91C9177A2661}" type="datetimeFigureOut">
              <a:rPr lang="zh-CN" altLang="en-US" smtClean="0"/>
              <a:t>2021/8/25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1FC30F0-105E-4E5C-8E75-6965BAA144AB}" type="slidenum">
              <a:rPr lang="zh-CN" altLang="en-US" smtClean="0"/>
              <a:t>‹#›</a:t>
            </a:fld>
            <a:endParaRPr lang="zh-CN" altLang="en-US"/>
          </a:p>
        </p:txBody>
      </p:sp>
    </p:spTree>
    <p:extLst>
      <p:ext uri="{BB962C8B-B14F-4D97-AF65-F5344CB8AC3E}">
        <p14:creationId xmlns:p14="http://schemas.microsoft.com/office/powerpoint/2010/main" val="15364176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BA8CCC5-5008-4D7B-96A2-91C9177A2661}" type="datetimeFigureOut">
              <a:rPr lang="zh-CN" altLang="en-US" smtClean="0"/>
              <a:t>2021/8/25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1FC30F0-105E-4E5C-8E75-6965BAA144AB}" type="slidenum">
              <a:rPr lang="zh-CN" altLang="en-US" smtClean="0"/>
              <a:t>‹#›</a:t>
            </a:fld>
            <a:endParaRPr lang="zh-CN" altLang="en-US"/>
          </a:p>
        </p:txBody>
      </p:sp>
    </p:spTree>
    <p:extLst>
      <p:ext uri="{BB962C8B-B14F-4D97-AF65-F5344CB8AC3E}">
        <p14:creationId xmlns:p14="http://schemas.microsoft.com/office/powerpoint/2010/main" val="32759819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BA8CCC5-5008-4D7B-96A2-91C9177A2661}" type="datetimeFigureOut">
              <a:rPr lang="zh-CN" altLang="en-US" smtClean="0"/>
              <a:t>2021/8/25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1FC30F0-105E-4E5C-8E75-6965BAA144AB}" type="slidenum">
              <a:rPr lang="zh-CN" altLang="en-US" smtClean="0"/>
              <a:t>‹#›</a:t>
            </a:fld>
            <a:endParaRPr lang="zh-CN" altLang="en-US"/>
          </a:p>
        </p:txBody>
      </p:sp>
    </p:spTree>
    <p:extLst>
      <p:ext uri="{BB962C8B-B14F-4D97-AF65-F5344CB8AC3E}">
        <p14:creationId xmlns:p14="http://schemas.microsoft.com/office/powerpoint/2010/main" val="108355445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7BA8CCC5-5008-4D7B-96A2-91C9177A2661}" type="datetimeFigureOut">
              <a:rPr lang="zh-CN" altLang="en-US" smtClean="0"/>
              <a:t>2021/8/25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1FC30F0-105E-4E5C-8E75-6965BAA144AB}" type="slidenum">
              <a:rPr lang="zh-CN" altLang="en-US" smtClean="0"/>
              <a:t>‹#›</a:t>
            </a:fld>
            <a:endParaRPr lang="zh-CN" altLang="en-US"/>
          </a:p>
        </p:txBody>
      </p:sp>
    </p:spTree>
    <p:extLst>
      <p:ext uri="{BB962C8B-B14F-4D97-AF65-F5344CB8AC3E}">
        <p14:creationId xmlns:p14="http://schemas.microsoft.com/office/powerpoint/2010/main" val="26588195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7BA8CCC5-5008-4D7B-96A2-91C9177A2661}" type="datetimeFigureOut">
              <a:rPr lang="zh-CN" altLang="en-US" smtClean="0"/>
              <a:t>2021/8/25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1FC30F0-105E-4E5C-8E75-6965BAA144AB}" type="slidenum">
              <a:rPr lang="zh-CN" altLang="en-US" smtClean="0"/>
              <a:t>‹#›</a:t>
            </a:fld>
            <a:endParaRPr lang="zh-CN" altLang="en-US"/>
          </a:p>
        </p:txBody>
      </p:sp>
    </p:spTree>
    <p:extLst>
      <p:ext uri="{BB962C8B-B14F-4D97-AF65-F5344CB8AC3E}">
        <p14:creationId xmlns:p14="http://schemas.microsoft.com/office/powerpoint/2010/main" val="18476475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7BA8CCC5-5008-4D7B-96A2-91C9177A2661}" type="datetimeFigureOut">
              <a:rPr lang="zh-CN" altLang="en-US" smtClean="0"/>
              <a:t>2021/8/25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1FC30F0-105E-4E5C-8E75-6965BAA144AB}" type="slidenum">
              <a:rPr lang="zh-CN" altLang="en-US" smtClean="0"/>
              <a:t>‹#›</a:t>
            </a:fld>
            <a:endParaRPr lang="zh-CN" altLang="en-US"/>
          </a:p>
        </p:txBody>
      </p:sp>
    </p:spTree>
    <p:extLst>
      <p:ext uri="{BB962C8B-B14F-4D97-AF65-F5344CB8AC3E}">
        <p14:creationId xmlns:p14="http://schemas.microsoft.com/office/powerpoint/2010/main" val="17781327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7BA8CCC5-5008-4D7B-96A2-91C9177A2661}" type="datetimeFigureOut">
              <a:rPr lang="zh-CN" altLang="en-US" smtClean="0"/>
              <a:t>2021/8/25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1FC30F0-105E-4E5C-8E75-6965BAA144AB}" type="slidenum">
              <a:rPr lang="zh-CN" altLang="en-US" smtClean="0"/>
              <a:t>‹#›</a:t>
            </a:fld>
            <a:endParaRPr lang="zh-CN" altLang="en-US"/>
          </a:p>
        </p:txBody>
      </p:sp>
    </p:spTree>
    <p:extLst>
      <p:ext uri="{BB962C8B-B14F-4D97-AF65-F5344CB8AC3E}">
        <p14:creationId xmlns:p14="http://schemas.microsoft.com/office/powerpoint/2010/main" val="30947040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7BA8CCC5-5008-4D7B-96A2-91C9177A2661}" type="datetimeFigureOut">
              <a:rPr lang="zh-CN" altLang="en-US" smtClean="0"/>
              <a:t>2021/8/25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1FC30F0-105E-4E5C-8E75-6965BAA144AB}" type="slidenum">
              <a:rPr lang="zh-CN" altLang="en-US" smtClean="0"/>
              <a:t>‹#›</a:t>
            </a:fld>
            <a:endParaRPr lang="zh-CN" altLang="en-US"/>
          </a:p>
        </p:txBody>
      </p:sp>
    </p:spTree>
    <p:extLst>
      <p:ext uri="{BB962C8B-B14F-4D97-AF65-F5344CB8AC3E}">
        <p14:creationId xmlns:p14="http://schemas.microsoft.com/office/powerpoint/2010/main" val="121018862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BA8CCC5-5008-4D7B-96A2-91C9177A2661}" type="datetimeFigureOut">
              <a:rPr lang="zh-CN" altLang="en-US" smtClean="0"/>
              <a:t>2021/8/25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1FC30F0-105E-4E5C-8E75-6965BAA144AB}" type="slidenum">
              <a:rPr lang="zh-CN" altLang="en-US" smtClean="0"/>
              <a:t>‹#›</a:t>
            </a:fld>
            <a:endParaRPr lang="zh-CN" altLang="en-US"/>
          </a:p>
        </p:txBody>
      </p:sp>
    </p:spTree>
    <p:extLst>
      <p:ext uri="{BB962C8B-B14F-4D97-AF65-F5344CB8AC3E}">
        <p14:creationId xmlns:p14="http://schemas.microsoft.com/office/powerpoint/2010/main" val="223577494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BA8CCC5-5008-4D7B-96A2-91C9177A2661}" type="datetimeFigureOut">
              <a:rPr lang="zh-CN" altLang="en-US" smtClean="0"/>
              <a:t>2021/8/25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1FC30F0-105E-4E5C-8E75-6965BAA144AB}" type="slidenum">
              <a:rPr lang="zh-CN" altLang="en-US" smtClean="0"/>
              <a:t>‹#›</a:t>
            </a:fld>
            <a:endParaRPr lang="zh-CN" altLang="en-US"/>
          </a:p>
        </p:txBody>
      </p:sp>
    </p:spTree>
    <p:extLst>
      <p:ext uri="{BB962C8B-B14F-4D97-AF65-F5344CB8AC3E}">
        <p14:creationId xmlns:p14="http://schemas.microsoft.com/office/powerpoint/2010/main" val="26203741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7BA8CCC5-5008-4D7B-96A2-91C9177A2661}" type="datetimeFigureOut">
              <a:rPr lang="zh-CN" altLang="en-US" smtClean="0"/>
              <a:t>2021/8/25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1FC30F0-105E-4E5C-8E75-6965BAA144AB}" type="slidenum">
              <a:rPr lang="zh-CN" altLang="en-US" smtClean="0"/>
              <a:t>‹#›</a:t>
            </a:fld>
            <a:endParaRPr lang="zh-CN" altLang="en-US"/>
          </a:p>
        </p:txBody>
      </p:sp>
    </p:spTree>
    <p:extLst>
      <p:ext uri="{BB962C8B-B14F-4D97-AF65-F5344CB8AC3E}">
        <p14:creationId xmlns:p14="http://schemas.microsoft.com/office/powerpoint/2010/main" val="21337200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BA8CCC5-5008-4D7B-96A2-91C9177A2661}" type="datetimeFigureOut">
              <a:rPr lang="zh-CN" altLang="en-US" smtClean="0"/>
              <a:t>2021/8/25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1FC30F0-105E-4E5C-8E75-6965BAA144AB}" type="slidenum">
              <a:rPr lang="zh-CN" altLang="en-US" smtClean="0"/>
              <a:t>‹#›</a:t>
            </a:fld>
            <a:endParaRPr lang="zh-CN" altLang="en-US"/>
          </a:p>
        </p:txBody>
      </p:sp>
    </p:spTree>
    <p:extLst>
      <p:ext uri="{BB962C8B-B14F-4D97-AF65-F5344CB8AC3E}">
        <p14:creationId xmlns:p14="http://schemas.microsoft.com/office/powerpoint/2010/main" val="291750661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8.jpe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サブタイトル 2"/>
          <p:cNvSpPr>
            <a:spLocks noGrp="1"/>
          </p:cNvSpPr>
          <p:nvPr>
            <p:ph type="subTitle" idx="1"/>
          </p:nvPr>
        </p:nvSpPr>
        <p:spPr>
          <a:xfrm>
            <a:off x="2922649" y="5466874"/>
            <a:ext cx="6152738" cy="961571"/>
          </a:xfrm>
        </p:spPr>
        <p:txBody>
          <a:bodyPr>
            <a:normAutofit/>
          </a:bodyPr>
          <a:lstStyle/>
          <a:p>
            <a:r>
              <a:rPr lang="zh-CN" altLang="en-US" sz="2000" b="1" dirty="0" smtClean="0">
                <a:latin typeface="楷体" pitchFamily="49" charset="-122"/>
                <a:ea typeface="楷体" pitchFamily="49" charset="-122"/>
              </a:rPr>
              <a:t>东华</a:t>
            </a:r>
            <a:r>
              <a:rPr kumimoji="1" lang="ja-JP" altLang="en-US" sz="2000" b="1" dirty="0" smtClean="0">
                <a:latin typeface="楷体" pitchFamily="49" charset="-122"/>
                <a:ea typeface="楷体" pitchFamily="49" charset="-122"/>
              </a:rPr>
              <a:t>大学　張 厚泉</a:t>
            </a:r>
            <a:endParaRPr lang="en-US" altLang="ja-JP" sz="2000" b="1" dirty="0" smtClean="0">
              <a:latin typeface="楷体" pitchFamily="49" charset="-122"/>
              <a:ea typeface="楷体" pitchFamily="49" charset="-122"/>
            </a:endParaRPr>
          </a:p>
          <a:p>
            <a:r>
              <a:rPr lang="ja-JP" altLang="en-US" sz="2000" dirty="0" smtClean="0"/>
              <a:t>　</a:t>
            </a:r>
            <a:r>
              <a:rPr lang="en-US" altLang="ja-JP" sz="2000" b="1" dirty="0" smtClean="0">
                <a:latin typeface="楷体" pitchFamily="49" charset="-122"/>
                <a:ea typeface="楷体" pitchFamily="49" charset="-122"/>
              </a:rPr>
              <a:t>2021</a:t>
            </a:r>
            <a:r>
              <a:rPr lang="ja-JP" altLang="en-US" sz="2000" b="1" dirty="0" smtClean="0">
                <a:latin typeface="楷体" pitchFamily="49" charset="-122"/>
                <a:ea typeface="楷体" pitchFamily="49" charset="-122"/>
              </a:rPr>
              <a:t>年</a:t>
            </a:r>
            <a:r>
              <a:rPr lang="en-US" altLang="ja-JP" sz="2000" b="1" dirty="0" smtClean="0">
                <a:latin typeface="楷体" pitchFamily="49" charset="-122"/>
                <a:ea typeface="楷体" pitchFamily="49" charset="-122"/>
              </a:rPr>
              <a:t>8</a:t>
            </a:r>
            <a:r>
              <a:rPr lang="ja-JP" altLang="en-US" sz="2000" b="1" dirty="0" smtClean="0">
                <a:latin typeface="楷体" pitchFamily="49" charset="-122"/>
                <a:ea typeface="楷体" pitchFamily="49" charset="-122"/>
              </a:rPr>
              <a:t>月</a:t>
            </a:r>
            <a:r>
              <a:rPr lang="en-US" altLang="ja-JP" sz="2000" b="1" dirty="0" smtClean="0">
                <a:latin typeface="楷体" pitchFamily="49" charset="-122"/>
                <a:ea typeface="楷体" pitchFamily="49" charset="-122"/>
              </a:rPr>
              <a:t>25</a:t>
            </a:r>
            <a:r>
              <a:rPr lang="ja-JP" altLang="en-US" sz="2000" b="1" dirty="0" smtClean="0">
                <a:latin typeface="楷体" pitchFamily="49" charset="-122"/>
                <a:ea typeface="楷体" pitchFamily="49" charset="-122"/>
              </a:rPr>
              <a:t>日 </a:t>
            </a:r>
            <a:r>
              <a:rPr lang="en-US" altLang="ja-JP" sz="2000" b="1" dirty="0" smtClean="0">
                <a:latin typeface="KaiTi" panose="02010609060101010101" pitchFamily="49" charset="-122"/>
                <a:ea typeface="KaiTi" panose="02010609060101010101" pitchFamily="49" charset="-122"/>
              </a:rPr>
              <a:t>Ver.1.0</a:t>
            </a:r>
            <a:endParaRPr lang="ja-JP" altLang="en-US" sz="2000" b="1" dirty="0">
              <a:latin typeface="KaiTi" panose="02010609060101010101" pitchFamily="49" charset="-122"/>
              <a:ea typeface="KaiTi" panose="02010609060101010101" pitchFamily="49" charset="-122"/>
            </a:endParaRPr>
          </a:p>
          <a:p>
            <a:endParaRPr kumimoji="1" lang="ja-JP" altLang="en-US" sz="2000" b="1" dirty="0">
              <a:latin typeface="楷体" pitchFamily="49" charset="-122"/>
              <a:ea typeface="楷体" pitchFamily="49" charset="-122"/>
            </a:endParaRP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92960" y="545347"/>
            <a:ext cx="2762166" cy="366943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06848" y="1006837"/>
            <a:ext cx="1978268" cy="438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内容占位符 4"/>
          <p:cNvSpPr txBox="1">
            <a:spLocks/>
          </p:cNvSpPr>
          <p:nvPr/>
        </p:nvSpPr>
        <p:spPr>
          <a:xfrm>
            <a:off x="0" y="4839009"/>
            <a:ext cx="12192000" cy="475615"/>
          </a:xfrm>
          <a:prstGeom prst="rect">
            <a:avLst/>
          </a:prstGeom>
          <a:gradFill>
            <a:gsLst>
              <a:gs pos="49000">
                <a:srgbClr val="FFFF00"/>
              </a:gs>
              <a:gs pos="84000">
                <a:srgbClr val="FF7A00"/>
              </a:gs>
              <a:gs pos="77000">
                <a:srgbClr val="FF0300"/>
              </a:gs>
              <a:gs pos="93000">
                <a:srgbClr val="4D0808"/>
              </a:gs>
            </a:gsLst>
            <a:lin ang="2700000" scaled="1"/>
          </a:gradFill>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r>
              <a:rPr lang="zh-CN" altLang="en-US" b="1" dirty="0">
                <a:latin typeface="KaiTi" panose="02010609060101010101" pitchFamily="49" charset="-122"/>
                <a:ea typeface="KaiTi" panose="02010609060101010101" pitchFamily="49" charset="-122"/>
              </a:rPr>
              <a:t>课件</a:t>
            </a:r>
            <a:r>
              <a:rPr lang="en-US" altLang="zh-CN" b="1" dirty="0">
                <a:latin typeface="KaiTi" panose="02010609060101010101" pitchFamily="49" charset="-122"/>
                <a:ea typeface="KaiTi" panose="02010609060101010101" pitchFamily="49" charset="-122"/>
              </a:rPr>
              <a:t>:</a:t>
            </a:r>
            <a:r>
              <a:rPr lang="en-US" altLang="ja-JP" b="1" dirty="0">
                <a:latin typeface="KaiTi" panose="02010609060101010101" pitchFamily="49" charset="-122"/>
                <a:ea typeface="KaiTi" panose="02010609060101010101" pitchFamily="49" charset="-122"/>
              </a:rPr>
              <a:t>《</a:t>
            </a:r>
            <a:r>
              <a:rPr lang="ja-JP" altLang="ja-JP" b="1" dirty="0">
                <a:latin typeface="KaiTi" panose="02010609060101010101" pitchFamily="49" charset="-122"/>
                <a:ea typeface="KaiTi" panose="02010609060101010101" pitchFamily="49" charset="-122"/>
              </a:rPr>
              <a:t>新</a:t>
            </a:r>
            <a:r>
              <a:rPr lang="zh-CN" altLang="en-US" b="1" dirty="0">
                <a:latin typeface="KaiTi" panose="02010609060101010101" pitchFamily="49" charset="-122"/>
                <a:ea typeface="KaiTi" panose="02010609060101010101" pitchFamily="49" charset="-122"/>
              </a:rPr>
              <a:t>编</a:t>
            </a:r>
            <a:r>
              <a:rPr lang="ja-JP" altLang="ja-JP" b="1" dirty="0">
                <a:latin typeface="KaiTi" panose="02010609060101010101" pitchFamily="49" charset="-122"/>
                <a:ea typeface="KaiTi" panose="02010609060101010101" pitchFamily="49" charset="-122"/>
              </a:rPr>
              <a:t>日</a:t>
            </a:r>
            <a:r>
              <a:rPr lang="zh-CN" altLang="en-US" b="1" dirty="0">
                <a:latin typeface="KaiTi" panose="02010609060101010101" pitchFamily="49" charset="-122"/>
                <a:ea typeface="KaiTi" panose="02010609060101010101" pitchFamily="49" charset="-122"/>
              </a:rPr>
              <a:t>语泛读</a:t>
            </a:r>
            <a:r>
              <a:rPr lang="ja-JP" altLang="ja-JP" b="1" dirty="0">
                <a:latin typeface="KaiTi" panose="02010609060101010101" pitchFamily="49" charset="-122"/>
                <a:ea typeface="KaiTi" panose="02010609060101010101" pitchFamily="49" charset="-122"/>
              </a:rPr>
              <a:t>教程（第</a:t>
            </a:r>
            <a:r>
              <a:rPr lang="en-US" altLang="zh-CN" b="1" dirty="0">
                <a:latin typeface="KaiTi" panose="02010609060101010101" pitchFamily="49" charset="-122"/>
                <a:ea typeface="KaiTi" panose="02010609060101010101" pitchFamily="49" charset="-122"/>
              </a:rPr>
              <a:t>1</a:t>
            </a:r>
            <a:r>
              <a:rPr lang="ja-JP" altLang="ja-JP" b="1" dirty="0">
                <a:latin typeface="KaiTi" panose="02010609060101010101" pitchFamily="49" charset="-122"/>
                <a:ea typeface="KaiTi" panose="02010609060101010101" pitchFamily="49" charset="-122"/>
              </a:rPr>
              <a:t>册）</a:t>
            </a:r>
            <a:r>
              <a:rPr lang="en-US" altLang="ja-JP" b="1" dirty="0">
                <a:latin typeface="KaiTi" panose="02010609060101010101" pitchFamily="49" charset="-122"/>
                <a:ea typeface="KaiTi" panose="02010609060101010101" pitchFamily="49" charset="-122"/>
              </a:rPr>
              <a:t>》</a:t>
            </a:r>
            <a:r>
              <a:rPr lang="ja-JP" altLang="en-US" b="1" dirty="0">
                <a:latin typeface="KaiTi" panose="02010609060101010101" pitchFamily="49" charset="-122"/>
                <a:ea typeface="KaiTi" panose="02010609060101010101" pitchFamily="49" charset="-122"/>
              </a:rPr>
              <a:t>（</a:t>
            </a:r>
            <a:r>
              <a:rPr lang="zh-CN" altLang="en-US" b="1" dirty="0">
                <a:latin typeface="KaiTi" panose="02010609060101010101" pitchFamily="49" charset="-122"/>
                <a:ea typeface="KaiTi" panose="02010609060101010101" pitchFamily="49" charset="-122"/>
              </a:rPr>
              <a:t>第二版</a:t>
            </a:r>
            <a:r>
              <a:rPr lang="ja-JP" altLang="en-US" b="1" dirty="0">
                <a:latin typeface="KaiTi" panose="02010609060101010101" pitchFamily="49" charset="-122"/>
                <a:ea typeface="KaiTi" panose="02010609060101010101" pitchFamily="49" charset="-122"/>
              </a:rPr>
              <a:t>）</a:t>
            </a:r>
            <a:endParaRPr lang="ja-JP" altLang="en-US" b="1" dirty="0"/>
          </a:p>
        </p:txBody>
      </p:sp>
      <p:pic>
        <p:nvPicPr>
          <p:cNvPr id="10"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428445"/>
            <a:ext cx="12192000" cy="4295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descr="C:\Users\chouk\OneDrive\デスクトップ\メッセージ _ 東京カレッジ_files\スカイツリー.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51232" y="2028378"/>
            <a:ext cx="3763236" cy="2309258"/>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C:\Users\chouk\AppData\Local\Temp\WeChat Files\1ef5aa8d03e3fc8e037e341a90f2bb3.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274794" y="787798"/>
            <a:ext cx="3431746" cy="2093947"/>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2059" y="891280"/>
            <a:ext cx="2762166" cy="366943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370022" y="3448921"/>
            <a:ext cx="672785" cy="60931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906197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0" y="2882900"/>
          <a:ext cx="12192000" cy="546100"/>
        </p:xfrm>
        <a:graphic>
          <a:graphicData uri="http://schemas.openxmlformats.org/drawingml/2006/table">
            <a:tbl>
              <a:tblPr firstRow="1" firstCol="1" bandRow="1">
                <a:tableStyleId>{69CF1AB2-1976-4502-BF36-3FF5EA218861}</a:tableStyleId>
              </a:tblPr>
              <a:tblGrid>
                <a:gridCol w="4165600"/>
                <a:gridCol w="8026400"/>
              </a:tblGrid>
              <a:tr h="546100">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１３</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コンビニの省エネ　</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8163" y="29027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4476667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１３</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コンビニの省エネ　</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038076"/>
            <a:ext cx="1814920" cy="552202"/>
          </a:xfrm>
          <a:prstGeom prst="rect">
            <a:avLst/>
          </a:prstGeom>
        </p:spPr>
        <p:txBody>
          <a:bodyPr wrap="none">
            <a:spAutoFit/>
          </a:bodyPr>
          <a:lstStyle/>
          <a:p>
            <a:pPr>
              <a:lnSpc>
                <a:spcPct val="150000"/>
              </a:lnSpc>
            </a:pPr>
            <a:r>
              <a:rPr lang="ja-JP" altLang="en-US" sz="2400" b="1" dirty="0">
                <a:solidFill>
                  <a:srgbClr val="002060"/>
                </a:solidFill>
                <a:latin typeface="BIZ UDPゴシック" panose="020B0400000000000000" pitchFamily="50" charset="-128"/>
                <a:ea typeface="BIZ UDPゴシック" panose="020B0400000000000000" pitchFamily="50" charset="-128"/>
              </a:rPr>
              <a:t>１　</a:t>
            </a:r>
            <a:r>
              <a:rPr lang="ja-JP" altLang="en-US" sz="2400" b="1" dirty="0" smtClean="0">
                <a:solidFill>
                  <a:srgbClr val="002060"/>
                </a:solidFill>
                <a:latin typeface="BIZ UDPゴシック" panose="020B0400000000000000" pitchFamily="50" charset="-128"/>
                <a:ea typeface="BIZ UDPゴシック" panose="020B0400000000000000" pitchFamily="50" charset="-128"/>
              </a:rPr>
              <a:t>背景知識</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750563" y="1605756"/>
            <a:ext cx="10957055" cy="1631216"/>
          </a:xfrm>
          <a:prstGeom prst="rect">
            <a:avLst/>
          </a:prstGeom>
        </p:spPr>
        <p:txBody>
          <a:bodyPr wrap="square">
            <a:spAutoFit/>
          </a:bodyPr>
          <a:lstStyle/>
          <a:p>
            <a:r>
              <a:rPr lang="ja-JP" altLang="en-US" sz="2000" b="1" dirty="0" smtClean="0">
                <a:solidFill>
                  <a:srgbClr val="0070C0"/>
                </a:solidFill>
                <a:latin typeface="KaiTi" panose="02010609060101010101" pitchFamily="49" charset="-122"/>
                <a:ea typeface="KaiTi" panose="02010609060101010101" pitchFamily="49" charset="-122"/>
              </a:rPr>
              <a:t>◎テキスト背景</a:t>
            </a:r>
            <a:endParaRPr lang="en-US" altLang="ja-JP" sz="2000" b="1" dirty="0" smtClean="0">
              <a:solidFill>
                <a:srgbClr val="0070C0"/>
              </a:solidFill>
              <a:latin typeface="KaiTi" panose="02010609060101010101" pitchFamily="49" charset="-122"/>
              <a:ea typeface="KaiTi" panose="02010609060101010101" pitchFamily="49" charset="-122"/>
            </a:endParaRPr>
          </a:p>
          <a:p>
            <a:r>
              <a:rPr lang="ja-JP" altLang="en-US" sz="2000" b="1" dirty="0">
                <a:latin typeface="KaiTi" panose="02010609060101010101" pitchFamily="49" charset="-122"/>
                <a:ea typeface="KaiTi" panose="02010609060101010101" pitchFamily="49" charset="-122"/>
              </a:rPr>
              <a:t>私達の生活に欠かせない存在になっている「コンビニ」。一人暮らしをしていると、冷蔵庫代</a:t>
            </a:r>
            <a:r>
              <a:rPr lang="ja-JP" altLang="en-US" sz="2000" b="1" dirty="0" smtClean="0">
                <a:latin typeface="KaiTi" panose="02010609060101010101" pitchFamily="49" charset="-122"/>
                <a:ea typeface="KaiTi" panose="02010609060101010101" pitchFamily="49" charset="-122"/>
              </a:rPr>
              <a:t>わりに利用</a:t>
            </a:r>
            <a:r>
              <a:rPr lang="ja-JP" altLang="en-US" sz="2000" b="1" dirty="0">
                <a:latin typeface="KaiTi" panose="02010609060101010101" pitchFamily="49" charset="-122"/>
                <a:ea typeface="KaiTi" panose="02010609060101010101" pitchFamily="49" charset="-122"/>
              </a:rPr>
              <a:t>している方も少なくないのではないでしょうか</a:t>
            </a:r>
            <a:r>
              <a:rPr lang="ja-JP" altLang="en-US" sz="2000" b="1" dirty="0" smtClean="0">
                <a:latin typeface="KaiTi" panose="02010609060101010101" pitchFamily="49" charset="-122"/>
                <a:ea typeface="KaiTi" panose="02010609060101010101" pitchFamily="49" charset="-122"/>
              </a:rPr>
              <a:t>。</a:t>
            </a:r>
            <a:r>
              <a:rPr lang="en-US" altLang="ja-JP" sz="2000" b="1" dirty="0" smtClean="0">
                <a:latin typeface="KaiTi" panose="02010609060101010101" pitchFamily="49" charset="-122"/>
                <a:ea typeface="KaiTi" panose="02010609060101010101" pitchFamily="49" charset="-122"/>
              </a:rPr>
              <a:t>24</a:t>
            </a:r>
            <a:r>
              <a:rPr lang="ja-JP" altLang="en-US" sz="2000" b="1" dirty="0">
                <a:latin typeface="KaiTi" panose="02010609060101010101" pitchFamily="49" charset="-122"/>
                <a:ea typeface="KaiTi" panose="02010609060101010101" pitchFamily="49" charset="-122"/>
              </a:rPr>
              <a:t>時間</a:t>
            </a:r>
            <a:r>
              <a:rPr lang="en-US" altLang="ja-JP" sz="2000" b="1" dirty="0">
                <a:latin typeface="KaiTi" panose="02010609060101010101" pitchFamily="49" charset="-122"/>
                <a:ea typeface="KaiTi" panose="02010609060101010101" pitchFamily="49" charset="-122"/>
              </a:rPr>
              <a:t>/</a:t>
            </a:r>
            <a:r>
              <a:rPr lang="ja-JP" altLang="en-US" sz="2000" b="1" dirty="0">
                <a:latin typeface="KaiTi" panose="02010609060101010101" pitchFamily="49" charset="-122"/>
                <a:ea typeface="KaiTi" panose="02010609060101010101" pitchFamily="49" charset="-122"/>
              </a:rPr>
              <a:t>年中無休営業。当たり前のように日本の文化に定着</a:t>
            </a:r>
            <a:r>
              <a:rPr lang="ja-JP" altLang="en-US" sz="2000" b="1" dirty="0" smtClean="0">
                <a:latin typeface="KaiTi" panose="02010609060101010101" pitchFamily="49" charset="-122"/>
                <a:ea typeface="KaiTi" panose="02010609060101010101" pitchFamily="49" charset="-122"/>
              </a:rPr>
              <a:t>していますが、</a:t>
            </a:r>
            <a:r>
              <a:rPr lang="ja-JP" altLang="en-US" sz="2000" b="1" dirty="0">
                <a:latin typeface="KaiTi" panose="02010609060101010101" pitchFamily="49" charset="-122"/>
                <a:ea typeface="KaiTi" panose="02010609060101010101" pitchFamily="49" charset="-122"/>
              </a:rPr>
              <a:t>外国人の目には少し特殊に映っているようです。</a:t>
            </a:r>
          </a:p>
          <a:p>
            <a:endParaRPr lang="en-US" altLang="ja-JP" sz="2000" b="1" dirty="0">
              <a:solidFill>
                <a:srgbClr val="0070C0"/>
              </a:solidFill>
              <a:latin typeface="KaiTi" panose="02010609060101010101" pitchFamily="49" charset="-122"/>
              <a:ea typeface="KaiTi" panose="02010609060101010101" pitchFamily="49" charset="-122"/>
            </a:endParaRPr>
          </a:p>
        </p:txBody>
      </p:sp>
      <p:sp>
        <p:nvSpPr>
          <p:cNvPr id="14" name="矩形 13"/>
          <p:cNvSpPr/>
          <p:nvPr/>
        </p:nvSpPr>
        <p:spPr>
          <a:xfrm>
            <a:off x="750563" y="2874352"/>
            <a:ext cx="7615181" cy="3631763"/>
          </a:xfrm>
          <a:prstGeom prst="rect">
            <a:avLst/>
          </a:prstGeom>
        </p:spPr>
        <p:txBody>
          <a:bodyPr wrap="square">
            <a:spAutoFit/>
          </a:bodyPr>
          <a:lstStyle/>
          <a:p>
            <a:pPr>
              <a:lnSpc>
                <a:spcPct val="150000"/>
              </a:lnSpc>
            </a:pPr>
            <a:r>
              <a:rPr lang="ja-JP" altLang="en-US" sz="2000" b="1" dirty="0" smtClean="0">
                <a:solidFill>
                  <a:srgbClr val="0070C0"/>
                </a:solidFill>
                <a:latin typeface="KaiTi" panose="02010609060101010101" pitchFamily="49" charset="-122"/>
                <a:ea typeface="KaiTi" panose="02010609060101010101" pitchFamily="49" charset="-122"/>
              </a:rPr>
              <a:t>◎関連知識</a:t>
            </a:r>
            <a:endParaRPr lang="ja-JP" altLang="en-US" sz="2000" b="1" dirty="0">
              <a:latin typeface="KaiTi" panose="02010609060101010101" pitchFamily="49" charset="-122"/>
              <a:ea typeface="KaiTi" panose="02010609060101010101" pitchFamily="49" charset="-122"/>
            </a:endParaRPr>
          </a:p>
          <a:p>
            <a:r>
              <a:rPr lang="en-US" altLang="ja-JP" sz="2000" b="1" dirty="0" smtClean="0">
                <a:latin typeface="KaiTi" panose="02010609060101010101" pitchFamily="49" charset="-122"/>
                <a:ea typeface="KaiTi" panose="02010609060101010101" pitchFamily="49" charset="-122"/>
              </a:rPr>
              <a:t>2016</a:t>
            </a:r>
            <a:r>
              <a:rPr lang="ja-JP" altLang="en-US" sz="2000" b="1" dirty="0" smtClean="0">
                <a:latin typeface="KaiTi" panose="02010609060101010101" pitchFamily="49" charset="-122"/>
                <a:ea typeface="KaiTi" panose="02010609060101010101" pitchFamily="49" charset="-122"/>
              </a:rPr>
              <a:t>年</a:t>
            </a:r>
            <a:r>
              <a:rPr lang="en-US" altLang="ja-JP" sz="2000" b="1" dirty="0" smtClean="0">
                <a:latin typeface="KaiTi" panose="02010609060101010101" pitchFamily="49" charset="-122"/>
                <a:ea typeface="KaiTi" panose="02010609060101010101" pitchFamily="49" charset="-122"/>
              </a:rPr>
              <a:t>11</a:t>
            </a:r>
            <a:r>
              <a:rPr lang="ja-JP" altLang="en-US" sz="2000" b="1" dirty="0" smtClean="0">
                <a:latin typeface="KaiTi" panose="02010609060101010101" pitchFamily="49" charset="-122"/>
                <a:ea typeface="KaiTi" panose="02010609060101010101" pitchFamily="49" charset="-122"/>
              </a:rPr>
              <a:t>月</a:t>
            </a:r>
            <a:r>
              <a:rPr lang="en-US" altLang="ja-JP" sz="2000" b="1" dirty="0" smtClean="0">
                <a:latin typeface="KaiTi" panose="02010609060101010101" pitchFamily="49" charset="-122"/>
                <a:ea typeface="KaiTi" panose="02010609060101010101" pitchFamily="49" charset="-122"/>
              </a:rPr>
              <a:t>17</a:t>
            </a:r>
            <a:r>
              <a:rPr lang="ja-JP" altLang="en-US" sz="2000" b="1" dirty="0" smtClean="0">
                <a:latin typeface="KaiTi" panose="02010609060101010101" pitchFamily="49" charset="-122"/>
                <a:ea typeface="KaiTi" panose="02010609060101010101" pitchFamily="49" charset="-122"/>
              </a:rPr>
              <a:t>日</a:t>
            </a:r>
            <a:r>
              <a:rPr lang="ja-JP" altLang="en-US" sz="2000" b="1" dirty="0">
                <a:latin typeface="KaiTi" panose="02010609060101010101" pitchFamily="49" charset="-122"/>
                <a:ea typeface="KaiTi" panose="02010609060101010101" pitchFamily="49" charset="-122"/>
              </a:rPr>
              <a:t>午後</a:t>
            </a:r>
            <a:r>
              <a:rPr lang="en-US" altLang="ja-JP" sz="2000" b="1" dirty="0">
                <a:latin typeface="KaiTi" panose="02010609060101010101" pitchFamily="49" charset="-122"/>
                <a:ea typeface="KaiTi" panose="02010609060101010101" pitchFamily="49" charset="-122"/>
              </a:rPr>
              <a:t>1</a:t>
            </a:r>
            <a:r>
              <a:rPr lang="ja-JP" altLang="en-US" sz="2000" b="1" dirty="0">
                <a:latin typeface="KaiTi" panose="02010609060101010101" pitchFamily="49" charset="-122"/>
                <a:ea typeface="KaiTi" panose="02010609060101010101" pitchFamily="49" charset="-122"/>
              </a:rPr>
              <a:t>時、愛知県春日井市のコンビニエンスストア「タックメイト藤山台店」が閉店となりました。コンビニは、大手チェーン自体が合併や統合で淘汰される時代となり、店舗の閉店はそれほど珍しいことではなくなりましたが、このお店の閉店には大きな意味があります。なぜなら、お店の前に「日本のコンビニ発祥の地」という記念のプレートが建てられているからです</a:t>
            </a:r>
            <a:r>
              <a:rPr lang="ja-JP" altLang="en-US" sz="2000" b="1" dirty="0" smtClean="0">
                <a:latin typeface="KaiTi" panose="02010609060101010101" pitchFamily="49" charset="-122"/>
                <a:ea typeface="KaiTi" panose="02010609060101010101" pitchFamily="49" charset="-122"/>
              </a:rPr>
              <a:t>。</a:t>
            </a:r>
            <a:r>
              <a:rPr lang="ja-JP" altLang="en-US" sz="2000" b="1" dirty="0">
                <a:latin typeface="KaiTi" panose="02010609060101010101" pitchFamily="49" charset="-122"/>
                <a:ea typeface="KaiTi" panose="02010609060101010101" pitchFamily="49" charset="-122"/>
              </a:rPr>
              <a:t>藤山台店がオープンしたのは、</a:t>
            </a:r>
            <a:r>
              <a:rPr lang="en-US" altLang="ja-JP" sz="2000" b="1" dirty="0">
                <a:latin typeface="KaiTi" panose="02010609060101010101" pitchFamily="49" charset="-122"/>
                <a:ea typeface="KaiTi" panose="02010609060101010101" pitchFamily="49" charset="-122"/>
              </a:rPr>
              <a:t>1971</a:t>
            </a:r>
            <a:r>
              <a:rPr lang="ja-JP" altLang="en-US" sz="2000" b="1" dirty="0">
                <a:latin typeface="KaiTi" panose="02010609060101010101" pitchFamily="49" charset="-122"/>
                <a:ea typeface="KaiTi" panose="02010609060101010101" pitchFamily="49" charset="-122"/>
              </a:rPr>
              <a:t>年</a:t>
            </a:r>
            <a:r>
              <a:rPr lang="en-US" altLang="ja-JP" sz="2000" b="1" dirty="0">
                <a:latin typeface="KaiTi" panose="02010609060101010101" pitchFamily="49" charset="-122"/>
                <a:ea typeface="KaiTi" panose="02010609060101010101" pitchFamily="49" charset="-122"/>
              </a:rPr>
              <a:t>7</a:t>
            </a:r>
            <a:r>
              <a:rPr lang="ja-JP" altLang="en-US" sz="2000" b="1" dirty="0">
                <a:latin typeface="KaiTi" panose="02010609060101010101" pitchFamily="49" charset="-122"/>
                <a:ea typeface="KaiTi" panose="02010609060101010101" pitchFamily="49" charset="-122"/>
              </a:rPr>
              <a:t>月</a:t>
            </a:r>
            <a:r>
              <a:rPr lang="en-US" altLang="ja-JP" sz="2000" b="1" dirty="0">
                <a:latin typeface="KaiTi" panose="02010609060101010101" pitchFamily="49" charset="-122"/>
                <a:ea typeface="KaiTi" panose="02010609060101010101" pitchFamily="49" charset="-122"/>
              </a:rPr>
              <a:t>11</a:t>
            </a:r>
            <a:r>
              <a:rPr lang="ja-JP" altLang="en-US" sz="2000" b="1" dirty="0">
                <a:latin typeface="KaiTi" panose="02010609060101010101" pitchFamily="49" charset="-122"/>
                <a:ea typeface="KaiTi" panose="02010609060101010101" pitchFamily="49" charset="-122"/>
              </a:rPr>
              <a:t>日のこと。翌月には北海道でセイコーマートが</a:t>
            </a:r>
            <a:r>
              <a:rPr lang="en-US" altLang="ja-JP" sz="2000" b="1" dirty="0">
                <a:latin typeface="KaiTi" panose="02010609060101010101" pitchFamily="49" charset="-122"/>
                <a:ea typeface="KaiTi" panose="02010609060101010101" pitchFamily="49" charset="-122"/>
              </a:rPr>
              <a:t>1</a:t>
            </a:r>
            <a:r>
              <a:rPr lang="ja-JP" altLang="en-US" sz="2000" b="1" dirty="0">
                <a:latin typeface="KaiTi" panose="02010609060101010101" pitchFamily="49" charset="-122"/>
                <a:ea typeface="KaiTi" panose="02010609060101010101" pitchFamily="49" charset="-122"/>
              </a:rPr>
              <a:t>号店を開店。そして日本におけるセブン</a:t>
            </a:r>
            <a:r>
              <a:rPr lang="en-US" altLang="ja-JP" sz="2000" b="1" dirty="0">
                <a:latin typeface="KaiTi" panose="02010609060101010101" pitchFamily="49" charset="-122"/>
                <a:ea typeface="KaiTi" panose="02010609060101010101" pitchFamily="49" charset="-122"/>
              </a:rPr>
              <a:t>-</a:t>
            </a:r>
            <a:r>
              <a:rPr lang="ja-JP" altLang="en-US" sz="2000" b="1" dirty="0">
                <a:latin typeface="KaiTi" panose="02010609060101010101" pitchFamily="49" charset="-122"/>
                <a:ea typeface="KaiTi" panose="02010609060101010101" pitchFamily="49" charset="-122"/>
              </a:rPr>
              <a:t>イレブン</a:t>
            </a:r>
            <a:r>
              <a:rPr lang="en-US" altLang="ja-JP" sz="2000" b="1" dirty="0">
                <a:latin typeface="KaiTi" panose="02010609060101010101" pitchFamily="49" charset="-122"/>
                <a:ea typeface="KaiTi" panose="02010609060101010101" pitchFamily="49" charset="-122"/>
              </a:rPr>
              <a:t>1</a:t>
            </a:r>
            <a:r>
              <a:rPr lang="ja-JP" altLang="en-US" sz="2000" b="1" dirty="0">
                <a:latin typeface="KaiTi" panose="02010609060101010101" pitchFamily="49" charset="-122"/>
                <a:ea typeface="KaiTi" panose="02010609060101010101" pitchFamily="49" charset="-122"/>
              </a:rPr>
              <a:t>号店の出店が</a:t>
            </a:r>
            <a:r>
              <a:rPr lang="en-US" altLang="ja-JP" sz="2000" b="1" dirty="0">
                <a:latin typeface="KaiTi" panose="02010609060101010101" pitchFamily="49" charset="-122"/>
                <a:ea typeface="KaiTi" panose="02010609060101010101" pitchFamily="49" charset="-122"/>
              </a:rPr>
              <a:t>1974</a:t>
            </a:r>
            <a:r>
              <a:rPr lang="ja-JP" altLang="en-US" sz="2000" b="1" dirty="0">
                <a:latin typeface="KaiTi" panose="02010609060101010101" pitchFamily="49" charset="-122"/>
                <a:ea typeface="KaiTi" panose="02010609060101010101" pitchFamily="49" charset="-122"/>
              </a:rPr>
              <a:t>年</a:t>
            </a:r>
            <a:r>
              <a:rPr lang="en-US" altLang="ja-JP" sz="2000" b="1" dirty="0">
                <a:latin typeface="KaiTi" panose="02010609060101010101" pitchFamily="49" charset="-122"/>
                <a:ea typeface="KaiTi" panose="02010609060101010101" pitchFamily="49" charset="-122"/>
              </a:rPr>
              <a:t>5</a:t>
            </a:r>
            <a:r>
              <a:rPr lang="ja-JP" altLang="en-US" sz="2000" b="1" dirty="0">
                <a:latin typeface="KaiTi" panose="02010609060101010101" pitchFamily="49" charset="-122"/>
                <a:ea typeface="KaiTi" panose="02010609060101010101" pitchFamily="49" charset="-122"/>
              </a:rPr>
              <a:t>月</a:t>
            </a:r>
            <a:r>
              <a:rPr lang="en-US" altLang="ja-JP" sz="2000" b="1" dirty="0">
                <a:latin typeface="KaiTi" panose="02010609060101010101" pitchFamily="49" charset="-122"/>
                <a:ea typeface="KaiTi" panose="02010609060101010101" pitchFamily="49" charset="-122"/>
              </a:rPr>
              <a:t>15</a:t>
            </a:r>
            <a:r>
              <a:rPr lang="ja-JP" altLang="en-US" sz="2000" b="1" dirty="0">
                <a:latin typeface="KaiTi" panose="02010609060101010101" pitchFamily="49" charset="-122"/>
                <a:ea typeface="KaiTi" panose="02010609060101010101" pitchFamily="49" charset="-122"/>
              </a:rPr>
              <a:t>日ですから、それよりも</a:t>
            </a:r>
            <a:r>
              <a:rPr lang="en-US" altLang="ja-JP" sz="2000" b="1" dirty="0">
                <a:latin typeface="KaiTi" panose="02010609060101010101" pitchFamily="49" charset="-122"/>
                <a:ea typeface="KaiTi" panose="02010609060101010101" pitchFamily="49" charset="-122"/>
              </a:rPr>
              <a:t>3</a:t>
            </a:r>
            <a:r>
              <a:rPr lang="ja-JP" altLang="en-US" sz="2000" b="1" dirty="0">
                <a:latin typeface="KaiTi" panose="02010609060101010101" pitchFamily="49" charset="-122"/>
                <a:ea typeface="KaiTi" panose="02010609060101010101" pitchFamily="49" charset="-122"/>
              </a:rPr>
              <a:t>年ほど早かったことになります。</a:t>
            </a:r>
            <a:endParaRPr lang="en-US" altLang="ja-JP" sz="2000" b="1" dirty="0" smtClean="0">
              <a:solidFill>
                <a:srgbClr val="0070C0"/>
              </a:solidFill>
              <a:latin typeface="KaiTi" panose="02010609060101010101" pitchFamily="49" charset="-122"/>
              <a:ea typeface="KaiTi" panose="02010609060101010101" pitchFamily="49" charset="-122"/>
            </a:endParaRPr>
          </a:p>
        </p:txBody>
      </p:sp>
      <p:pic>
        <p:nvPicPr>
          <p:cNvPr id="8194" name="Picture 2" descr="「日本のコンビニ1号店」が閉店　45年の歴史に幕"/>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529188" y="3498322"/>
            <a:ext cx="3178430" cy="2383822"/>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597829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第１</a:t>
                      </a:r>
                      <a:r>
                        <a:rPr lang="ja-JP" altLang="en-US" sz="2400" b="1" kern="100" dirty="0" smtClean="0">
                          <a:solidFill>
                            <a:schemeClr val="bg1"/>
                          </a:solidFill>
                          <a:effectLst/>
                          <a:latin typeface="KaiTi" panose="02010609060101010101" pitchFamily="49" charset="-122"/>
                          <a:ea typeface="KaiTi" panose="02010609060101010101" pitchFamily="49" charset="-122"/>
                        </a:rPr>
                        <a:t>３</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コンビニの省エネ　</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177776"/>
            <a:ext cx="1954381" cy="552202"/>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２</a:t>
            </a:r>
            <a:r>
              <a:rPr lang="ja-JP" altLang="en-US" sz="2400" b="1" dirty="0">
                <a:solidFill>
                  <a:srgbClr val="002060"/>
                </a:solidFill>
                <a:latin typeface="BIZ UDPゴシック" panose="020B0400000000000000" pitchFamily="50" charset="-128"/>
                <a:ea typeface="BIZ UDPゴシック" panose="020B0400000000000000" pitchFamily="50" charset="-128"/>
              </a:rPr>
              <a:t>　読む前に </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750563" y="2007867"/>
            <a:ext cx="7943218" cy="1323439"/>
          </a:xfrm>
          <a:prstGeom prst="rect">
            <a:avLst/>
          </a:prstGeom>
        </p:spPr>
        <p:txBody>
          <a:bodyPr wrap="square">
            <a:spAutoFit/>
          </a:bodyPr>
          <a:lstStyle/>
          <a:p>
            <a:r>
              <a:rPr lang="ja-JP" altLang="en-US" sz="2000" b="1" dirty="0" smtClean="0">
                <a:solidFill>
                  <a:srgbClr val="0070C0"/>
                </a:solidFill>
                <a:latin typeface="KaiTi" panose="02010609060101010101" pitchFamily="49" charset="-122"/>
                <a:ea typeface="KaiTi" panose="02010609060101010101" pitchFamily="49" charset="-122"/>
              </a:rPr>
              <a:t>◎みんなで</a:t>
            </a:r>
            <a:r>
              <a:rPr lang="ja-JP" altLang="en-US" sz="2000" b="1" dirty="0">
                <a:solidFill>
                  <a:srgbClr val="0070C0"/>
                </a:solidFill>
                <a:latin typeface="KaiTi" panose="02010609060101010101" pitchFamily="49" charset="-122"/>
                <a:ea typeface="KaiTi" panose="02010609060101010101" pitchFamily="49" charset="-122"/>
              </a:rPr>
              <a:t>考</a:t>
            </a:r>
            <a:r>
              <a:rPr lang="ja-JP" altLang="en-US" sz="2000" b="1" dirty="0" smtClean="0">
                <a:solidFill>
                  <a:srgbClr val="0070C0"/>
                </a:solidFill>
                <a:latin typeface="KaiTi" panose="02010609060101010101" pitchFamily="49" charset="-122"/>
                <a:ea typeface="KaiTi" panose="02010609060101010101" pitchFamily="49" charset="-122"/>
              </a:rPr>
              <a:t>えよう</a:t>
            </a:r>
            <a:endParaRPr lang="en-US" altLang="ja-JP" sz="2000" b="1" dirty="0" smtClean="0">
              <a:solidFill>
                <a:srgbClr val="0070C0"/>
              </a:solidFill>
              <a:latin typeface="KaiTi" panose="02010609060101010101" pitchFamily="49" charset="-122"/>
              <a:ea typeface="KaiTi" panose="02010609060101010101" pitchFamily="49" charset="-122"/>
            </a:endParaRPr>
          </a:p>
          <a:p>
            <a:r>
              <a:rPr lang="ja-JP" altLang="ja-JP" sz="2000" b="1" dirty="0">
                <a:latin typeface="KaiTi" panose="02010609060101010101" pitchFamily="49" charset="-122"/>
                <a:ea typeface="KaiTi" panose="02010609060101010101" pitchFamily="49" charset="-122"/>
              </a:rPr>
              <a:t>コンビニエンスストアー</a:t>
            </a:r>
            <a:r>
              <a:rPr lang="ja-JP" altLang="en-US" sz="2000" b="1" dirty="0">
                <a:latin typeface="KaiTi" panose="02010609060101010101" pitchFamily="49" charset="-122"/>
                <a:ea typeface="KaiTi" panose="02010609060101010101" pitchFamily="49" charset="-122"/>
              </a:rPr>
              <a:t>はどんな特徴がありますか。</a:t>
            </a:r>
            <a:endParaRPr lang="en-US" altLang="ja-JP" sz="2000" b="1" dirty="0">
              <a:solidFill>
                <a:srgbClr val="0070C0"/>
              </a:solidFill>
              <a:latin typeface="KaiTi" panose="02010609060101010101" pitchFamily="49" charset="-122"/>
              <a:ea typeface="KaiTi" panose="02010609060101010101" pitchFamily="49" charset="-122"/>
            </a:endParaRPr>
          </a:p>
          <a:p>
            <a:r>
              <a:rPr lang="ja-JP" altLang="ja-JP" sz="2000" b="1" dirty="0">
                <a:latin typeface="KaiTi" panose="02010609060101010101" pitchFamily="49" charset="-122"/>
                <a:ea typeface="KaiTi" panose="02010609060101010101" pitchFamily="49" charset="-122"/>
              </a:rPr>
              <a:t>コンビニエンスストアー</a:t>
            </a:r>
            <a:r>
              <a:rPr lang="ja-JP" altLang="en-US" sz="2000" b="1" dirty="0">
                <a:latin typeface="KaiTi" panose="02010609060101010101" pitchFamily="49" charset="-122"/>
                <a:ea typeface="KaiTi" panose="02010609060101010101" pitchFamily="49" charset="-122"/>
              </a:rPr>
              <a:t>はどんな</a:t>
            </a:r>
            <a:r>
              <a:rPr lang="ja-JP" altLang="ja-JP" sz="2000" b="1" dirty="0">
                <a:latin typeface="KaiTi" panose="02010609060101010101" pitchFamily="49" charset="-122"/>
                <a:ea typeface="KaiTi" panose="02010609060101010101" pitchFamily="49" charset="-122"/>
              </a:rPr>
              <a:t>どんな物を売っていますか。</a:t>
            </a:r>
            <a:endParaRPr lang="en-US" altLang="ja-JP" sz="2000" b="1" dirty="0">
              <a:latin typeface="KaiTi" panose="02010609060101010101" pitchFamily="49" charset="-122"/>
              <a:ea typeface="KaiTi" panose="02010609060101010101" pitchFamily="49" charset="-122"/>
            </a:endParaRPr>
          </a:p>
          <a:p>
            <a:r>
              <a:rPr lang="ja-JP" altLang="ja-JP" sz="2000" b="1" dirty="0" smtClean="0">
                <a:latin typeface="KaiTi" panose="02010609060101010101" pitchFamily="49" charset="-122"/>
                <a:ea typeface="KaiTi" panose="02010609060101010101" pitchFamily="49" charset="-122"/>
              </a:rPr>
              <a:t>コンビニエンスストアーに始めていった時のことを覚えていますか。</a:t>
            </a:r>
            <a:endParaRPr lang="en-US" altLang="ja-JP" sz="2000" b="1" dirty="0" smtClean="0">
              <a:latin typeface="KaiTi" panose="02010609060101010101" pitchFamily="49" charset="-122"/>
              <a:ea typeface="KaiTi" panose="02010609060101010101" pitchFamily="49" charset="-122"/>
            </a:endParaRPr>
          </a:p>
        </p:txBody>
      </p:sp>
      <p:sp>
        <p:nvSpPr>
          <p:cNvPr id="14" name="矩形 13"/>
          <p:cNvSpPr/>
          <p:nvPr/>
        </p:nvSpPr>
        <p:spPr>
          <a:xfrm>
            <a:off x="750563" y="3295925"/>
            <a:ext cx="10476237" cy="3016210"/>
          </a:xfrm>
          <a:prstGeom prst="rect">
            <a:avLst/>
          </a:prstGeom>
        </p:spPr>
        <p:txBody>
          <a:bodyPr wrap="square">
            <a:spAutoFit/>
          </a:bodyPr>
          <a:lstStyle/>
          <a:p>
            <a:pPr>
              <a:lnSpc>
                <a:spcPct val="150000"/>
              </a:lnSpc>
            </a:pPr>
            <a:r>
              <a:rPr lang="ja-JP" altLang="en-US" sz="2000" b="1" dirty="0" smtClean="0">
                <a:solidFill>
                  <a:srgbClr val="0070C0"/>
                </a:solidFill>
                <a:latin typeface="KaiTi" panose="02010609060101010101" pitchFamily="49" charset="-122"/>
                <a:ea typeface="KaiTi" panose="02010609060101010101" pitchFamily="49" charset="-122"/>
              </a:rPr>
              <a:t>◎もう少し考えよう</a:t>
            </a:r>
            <a:endParaRPr lang="en-US" altLang="ja-JP" sz="2000" b="1" dirty="0" smtClean="0">
              <a:solidFill>
                <a:srgbClr val="0070C0"/>
              </a:solidFill>
              <a:latin typeface="KaiTi" panose="02010609060101010101" pitchFamily="49" charset="-122"/>
              <a:ea typeface="KaiTi" panose="02010609060101010101" pitchFamily="49" charset="-122"/>
            </a:endParaRPr>
          </a:p>
          <a:p>
            <a:pPr fontAlgn="base"/>
            <a:r>
              <a:rPr lang="ja-JP" altLang="en-US" sz="2000" b="1" dirty="0" smtClean="0">
                <a:solidFill>
                  <a:srgbClr val="0070C0"/>
                </a:solidFill>
                <a:latin typeface="KaiTi" panose="02010609060101010101" pitchFamily="49" charset="-122"/>
                <a:ea typeface="KaiTi" panose="02010609060101010101" pitchFamily="49" charset="-122"/>
              </a:rPr>
              <a:t>〇誕</a:t>
            </a:r>
            <a:r>
              <a:rPr lang="ja-JP" altLang="en-US" sz="2000" b="1" dirty="0">
                <a:solidFill>
                  <a:srgbClr val="0070C0"/>
                </a:solidFill>
                <a:latin typeface="KaiTi" panose="02010609060101010101" pitchFamily="49" charset="-122"/>
                <a:ea typeface="KaiTi" panose="02010609060101010101" pitchFamily="49" charset="-122"/>
              </a:rPr>
              <a:t>生から約半世紀、様々な進化と変化を続け、今や街のインフラとして欠かすことができない存在となったコンビニ</a:t>
            </a:r>
            <a:r>
              <a:rPr lang="ja-JP" altLang="en-US" sz="2000" b="1" dirty="0" smtClean="0">
                <a:solidFill>
                  <a:srgbClr val="0070C0"/>
                </a:solidFill>
                <a:latin typeface="KaiTi" panose="02010609060101010101" pitchFamily="49" charset="-122"/>
                <a:ea typeface="KaiTi" panose="02010609060101010101" pitchFamily="49" charset="-122"/>
              </a:rPr>
              <a:t>。しかし</a:t>
            </a:r>
            <a:r>
              <a:rPr lang="ja-JP" altLang="en-US" sz="2000" b="1" dirty="0">
                <a:solidFill>
                  <a:srgbClr val="0070C0"/>
                </a:solidFill>
                <a:latin typeface="KaiTi" panose="02010609060101010101" pitchFamily="49" charset="-122"/>
                <a:ea typeface="KaiTi" panose="02010609060101010101" pitchFamily="49" charset="-122"/>
              </a:rPr>
              <a:t>、</a:t>
            </a:r>
            <a:r>
              <a:rPr lang="en-US" altLang="ja-JP" sz="2000" b="1" dirty="0">
                <a:solidFill>
                  <a:srgbClr val="0070C0"/>
                </a:solidFill>
                <a:latin typeface="KaiTi" panose="02010609060101010101" pitchFamily="49" charset="-122"/>
                <a:ea typeface="KaiTi" panose="02010609060101010101" pitchFamily="49" charset="-122"/>
              </a:rPr>
              <a:t>24</a:t>
            </a:r>
            <a:r>
              <a:rPr lang="ja-JP" altLang="en-US" sz="2000" b="1" dirty="0">
                <a:solidFill>
                  <a:srgbClr val="0070C0"/>
                </a:solidFill>
                <a:latin typeface="KaiTi" panose="02010609060101010101" pitchFamily="49" charset="-122"/>
                <a:ea typeface="KaiTi" panose="02010609060101010101" pitchFamily="49" charset="-122"/>
              </a:rPr>
              <a:t>時間営業を基本とするコンビニが避けては通れないのが昨今</a:t>
            </a:r>
            <a:r>
              <a:rPr lang="ja-JP" altLang="en-US" sz="2000" b="1" dirty="0" smtClean="0">
                <a:solidFill>
                  <a:srgbClr val="0070C0"/>
                </a:solidFill>
                <a:latin typeface="KaiTi" panose="02010609060101010101" pitchFamily="49" charset="-122"/>
                <a:ea typeface="KaiTi" panose="02010609060101010101" pitchFamily="49" charset="-122"/>
              </a:rPr>
              <a:t>の「人材</a:t>
            </a:r>
            <a:r>
              <a:rPr lang="ja-JP" altLang="en-US" sz="2000" b="1" dirty="0">
                <a:solidFill>
                  <a:srgbClr val="0070C0"/>
                </a:solidFill>
                <a:latin typeface="KaiTi" panose="02010609060101010101" pitchFamily="49" charset="-122"/>
                <a:ea typeface="KaiTi" panose="02010609060101010101" pitchFamily="49" charset="-122"/>
              </a:rPr>
              <a:t>不足問</a:t>
            </a:r>
            <a:r>
              <a:rPr lang="ja-JP" altLang="en-US" sz="2000" b="1" dirty="0" smtClean="0">
                <a:solidFill>
                  <a:srgbClr val="0070C0"/>
                </a:solidFill>
                <a:latin typeface="KaiTi" panose="02010609060101010101" pitchFamily="49" charset="-122"/>
                <a:ea typeface="KaiTi" panose="02010609060101010101" pitchFamily="49" charset="-122"/>
              </a:rPr>
              <a:t>題」です</a:t>
            </a:r>
            <a:r>
              <a:rPr lang="ja-JP" altLang="en-US" sz="2000" b="1" dirty="0">
                <a:solidFill>
                  <a:srgbClr val="0070C0"/>
                </a:solidFill>
                <a:latin typeface="KaiTi" panose="02010609060101010101" pitchFamily="49" charset="-122"/>
                <a:ea typeface="KaiTi" panose="02010609060101010101" pitchFamily="49" charset="-122"/>
              </a:rPr>
              <a:t>。そうした働き手の確保が厳しくなった社会のなかで、</a:t>
            </a:r>
            <a:r>
              <a:rPr lang="en-US" altLang="ja-JP" sz="2000" b="1" dirty="0">
                <a:solidFill>
                  <a:srgbClr val="0070C0"/>
                </a:solidFill>
                <a:latin typeface="KaiTi" panose="02010609060101010101" pitchFamily="49" charset="-122"/>
                <a:ea typeface="KaiTi" panose="02010609060101010101" pitchFamily="49" charset="-122"/>
              </a:rPr>
              <a:t>24</a:t>
            </a:r>
            <a:r>
              <a:rPr lang="ja-JP" altLang="en-US" sz="2000" b="1" dirty="0">
                <a:solidFill>
                  <a:srgbClr val="0070C0"/>
                </a:solidFill>
                <a:latin typeface="KaiTi" panose="02010609060101010101" pitchFamily="49" charset="-122"/>
                <a:ea typeface="KaiTi" panose="02010609060101010101" pitchFamily="49" charset="-122"/>
              </a:rPr>
              <a:t>時間営業という負担がオーナーの過労に繋がっているという問題</a:t>
            </a:r>
            <a:r>
              <a:rPr lang="ja-JP" altLang="en-US" sz="2000" b="1" dirty="0" smtClean="0">
                <a:solidFill>
                  <a:srgbClr val="0070C0"/>
                </a:solidFill>
                <a:latin typeface="KaiTi" panose="02010609060101010101" pitchFamily="49" charset="-122"/>
                <a:ea typeface="KaiTi" panose="02010609060101010101" pitchFamily="49" charset="-122"/>
              </a:rPr>
              <a:t>があります。</a:t>
            </a:r>
            <a:endParaRPr lang="ja-JP" altLang="en-US" sz="2000" b="1" dirty="0">
              <a:solidFill>
                <a:srgbClr val="0070C0"/>
              </a:solidFill>
              <a:latin typeface="KaiTi" panose="02010609060101010101" pitchFamily="49" charset="-122"/>
              <a:ea typeface="KaiTi" panose="02010609060101010101" pitchFamily="49" charset="-122"/>
            </a:endParaRPr>
          </a:p>
          <a:p>
            <a:r>
              <a:rPr lang="ja-JP" altLang="en-US" sz="2000" b="1" dirty="0" smtClean="0">
                <a:solidFill>
                  <a:srgbClr val="0070C0"/>
                </a:solidFill>
                <a:latin typeface="KaiTi" panose="02010609060101010101" pitchFamily="49" charset="-122"/>
                <a:ea typeface="KaiTi" panose="02010609060101010101" pitchFamily="49" charset="-122"/>
              </a:rPr>
              <a:t>〇コンビニ</a:t>
            </a:r>
            <a:r>
              <a:rPr lang="ja-JP" altLang="en-US" sz="2000" b="1" dirty="0">
                <a:solidFill>
                  <a:srgbClr val="0070C0"/>
                </a:solidFill>
                <a:latin typeface="KaiTi" panose="02010609060101010101" pitchFamily="49" charset="-122"/>
                <a:ea typeface="KaiTi" panose="02010609060101010101" pitchFamily="49" charset="-122"/>
              </a:rPr>
              <a:t>業界の市場規模は</a:t>
            </a:r>
            <a:r>
              <a:rPr lang="en-US" altLang="ja-JP" sz="2000" b="1" dirty="0">
                <a:solidFill>
                  <a:srgbClr val="0070C0"/>
                </a:solidFill>
                <a:latin typeface="KaiTi" panose="02010609060101010101" pitchFamily="49" charset="-122"/>
                <a:ea typeface="KaiTi" panose="02010609060101010101" pitchFamily="49" charset="-122"/>
              </a:rPr>
              <a:t>6</a:t>
            </a:r>
            <a:r>
              <a:rPr lang="ja-JP" altLang="en-US" sz="2000" b="1" dirty="0">
                <a:solidFill>
                  <a:srgbClr val="0070C0"/>
                </a:solidFill>
                <a:latin typeface="KaiTi" panose="02010609060101010101" pitchFamily="49" charset="-122"/>
                <a:ea typeface="KaiTi" panose="02010609060101010101" pitchFamily="49" charset="-122"/>
              </a:rPr>
              <a:t>兆</a:t>
            </a:r>
            <a:r>
              <a:rPr lang="en-US" altLang="ja-JP" sz="2000" b="1" dirty="0">
                <a:solidFill>
                  <a:srgbClr val="0070C0"/>
                </a:solidFill>
                <a:latin typeface="KaiTi" panose="02010609060101010101" pitchFamily="49" charset="-122"/>
                <a:ea typeface="KaiTi" panose="02010609060101010101" pitchFamily="49" charset="-122"/>
              </a:rPr>
              <a:t>8711</a:t>
            </a:r>
            <a:r>
              <a:rPr lang="ja-JP" altLang="en-US" sz="2000" b="1" dirty="0">
                <a:solidFill>
                  <a:srgbClr val="0070C0"/>
                </a:solidFill>
                <a:latin typeface="KaiTi" panose="02010609060101010101" pitchFamily="49" charset="-122"/>
                <a:ea typeface="KaiTi" panose="02010609060101010101" pitchFamily="49" charset="-122"/>
              </a:rPr>
              <a:t>億円、労働者数は</a:t>
            </a:r>
            <a:r>
              <a:rPr lang="en-US" altLang="ja-JP" sz="2000" b="1" dirty="0">
                <a:solidFill>
                  <a:srgbClr val="0070C0"/>
                </a:solidFill>
                <a:latin typeface="KaiTi" panose="02010609060101010101" pitchFamily="49" charset="-122"/>
                <a:ea typeface="KaiTi" panose="02010609060101010101" pitchFamily="49" charset="-122"/>
              </a:rPr>
              <a:t>27,077</a:t>
            </a:r>
            <a:r>
              <a:rPr lang="ja-JP" altLang="en-US" sz="2000" b="1" dirty="0">
                <a:solidFill>
                  <a:srgbClr val="0070C0"/>
                </a:solidFill>
                <a:latin typeface="KaiTi" panose="02010609060101010101" pitchFamily="49" charset="-122"/>
                <a:ea typeface="KaiTi" panose="02010609060101010101" pitchFamily="49" charset="-122"/>
              </a:rPr>
              <a:t>人、平均年齢は</a:t>
            </a:r>
            <a:r>
              <a:rPr lang="en-US" altLang="ja-JP" sz="2000" b="1" dirty="0">
                <a:solidFill>
                  <a:srgbClr val="0070C0"/>
                </a:solidFill>
                <a:latin typeface="KaiTi" panose="02010609060101010101" pitchFamily="49" charset="-122"/>
                <a:ea typeface="KaiTi" panose="02010609060101010101" pitchFamily="49" charset="-122"/>
              </a:rPr>
              <a:t>39.5</a:t>
            </a:r>
            <a:r>
              <a:rPr lang="ja-JP" altLang="en-US" sz="2000" b="1" dirty="0">
                <a:solidFill>
                  <a:srgbClr val="0070C0"/>
                </a:solidFill>
                <a:latin typeface="KaiTi" panose="02010609060101010101" pitchFamily="49" charset="-122"/>
                <a:ea typeface="KaiTi" panose="02010609060101010101" pitchFamily="49" charset="-122"/>
              </a:rPr>
              <a:t>歳です。これだけを見ると、大きな市場規模で若い世代が活躍しやすい業界だと取れるでしょう。</a:t>
            </a:r>
          </a:p>
          <a:p>
            <a:r>
              <a:rPr lang="ja-JP" altLang="en-US" sz="2000" b="1" dirty="0">
                <a:solidFill>
                  <a:srgbClr val="0070C0"/>
                </a:solidFill>
                <a:latin typeface="KaiTi" panose="02010609060101010101" pitchFamily="49" charset="-122"/>
                <a:ea typeface="KaiTi" panose="02010609060101010101" pitchFamily="49" charset="-122"/>
              </a:rPr>
              <a:t>しかし平均年収は</a:t>
            </a:r>
            <a:r>
              <a:rPr lang="en-US" altLang="ja-JP" sz="2000" b="1" dirty="0">
                <a:solidFill>
                  <a:srgbClr val="0070C0"/>
                </a:solidFill>
                <a:latin typeface="KaiTi" panose="02010609060101010101" pitchFamily="49" charset="-122"/>
                <a:ea typeface="KaiTi" panose="02010609060101010101" pitchFamily="49" charset="-122"/>
              </a:rPr>
              <a:t>571</a:t>
            </a:r>
            <a:r>
              <a:rPr lang="ja-JP" altLang="en-US" sz="2000" b="1" dirty="0">
                <a:solidFill>
                  <a:srgbClr val="0070C0"/>
                </a:solidFill>
                <a:latin typeface="KaiTi" panose="02010609060101010101" pitchFamily="49" charset="-122"/>
                <a:ea typeface="KaiTi" panose="02010609060101010101" pitchFamily="49" charset="-122"/>
              </a:rPr>
              <a:t>万円、これは大手企業も併せての数字となりますから、中小の場合はもう少し低い年収になると考えられます</a:t>
            </a:r>
            <a:r>
              <a:rPr lang="ja-JP" altLang="en-US" sz="2000" b="1" dirty="0" smtClean="0">
                <a:solidFill>
                  <a:srgbClr val="0070C0"/>
                </a:solidFill>
                <a:latin typeface="KaiTi" panose="02010609060101010101" pitchFamily="49" charset="-122"/>
                <a:ea typeface="KaiTi" panose="02010609060101010101" pitchFamily="49" charset="-122"/>
              </a:rPr>
              <a:t>。これらのことについて、どう考えますか。</a:t>
            </a:r>
            <a:endParaRPr lang="ja-JP" altLang="en-US" sz="2000" b="1" dirty="0">
              <a:solidFill>
                <a:srgbClr val="0070C0"/>
              </a:solidFill>
              <a:latin typeface="KaiTi" panose="02010609060101010101" pitchFamily="49" charset="-122"/>
              <a:ea typeface="KaiTi" panose="02010609060101010101" pitchFamily="49" charset="-122"/>
            </a:endParaRPr>
          </a:p>
        </p:txBody>
      </p:sp>
      <p:pic>
        <p:nvPicPr>
          <p:cNvPr id="1126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02945" y="1122065"/>
            <a:ext cx="3556466" cy="1659684"/>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9367419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１３</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1800" b="1" kern="1200" dirty="0" smtClean="0">
                          <a:solidFill>
                            <a:schemeClr val="bg1"/>
                          </a:solidFill>
                          <a:effectLst/>
                          <a:latin typeface="KaiTi" panose="02010609060101010101" pitchFamily="49" charset="-122"/>
                          <a:ea typeface="KaiTi" panose="02010609060101010101" pitchFamily="49" charset="-122"/>
                          <a:cs typeface="+mn-cs"/>
                        </a:rPr>
                        <a:t>　　</a:t>
                      </a: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コンビニの省エネ　</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177776"/>
            <a:ext cx="1854995" cy="552202"/>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３</a:t>
            </a:r>
            <a:r>
              <a:rPr lang="ja-JP" altLang="en-US" sz="2400" b="1" dirty="0">
                <a:solidFill>
                  <a:srgbClr val="002060"/>
                </a:solidFill>
                <a:latin typeface="BIZ UDPゴシック" panose="020B0400000000000000" pitchFamily="50" charset="-128"/>
                <a:ea typeface="BIZ UDPゴシック" panose="020B0400000000000000" pitchFamily="50" charset="-128"/>
              </a:rPr>
              <a:t>　本文読解</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5549900" y="1936194"/>
            <a:ext cx="5943600" cy="3416320"/>
          </a:xfrm>
          <a:prstGeom prst="rect">
            <a:avLst/>
          </a:prstGeom>
          <a:ln>
            <a:solidFill>
              <a:srgbClr val="0070C0"/>
            </a:solidFill>
          </a:ln>
        </p:spPr>
        <p:txBody>
          <a:bodyPr wrap="square">
            <a:spAutoFit/>
          </a:bodyPr>
          <a:lstStyle/>
          <a:p>
            <a:pPr>
              <a:lnSpc>
                <a:spcPct val="150000"/>
              </a:lnSpc>
            </a:pPr>
            <a:r>
              <a:rPr lang="ja-JP" altLang="en-US" b="1" dirty="0" smtClean="0"/>
              <a:t>　</a:t>
            </a:r>
            <a:r>
              <a:rPr lang="ja-JP" altLang="ja-JP" b="1" dirty="0" smtClean="0"/>
              <a:t>「</a:t>
            </a:r>
            <a:r>
              <a:rPr lang="ja-JP" altLang="ja-JP" b="1" dirty="0"/>
              <a:t>タマゴが先か、ニワトリが先か」は、因果関係をめぐる水掛け論のたとえである。コンビニエンスストアの普及と生活の深夜化も、どちらがタマゴでニワトリなのか</a:t>
            </a:r>
            <a:r>
              <a:rPr lang="ja-JP" altLang="ja-JP" b="1" dirty="0" smtClean="0"/>
              <a:t>、</a:t>
            </a:r>
            <a:r>
              <a:rPr lang="ja-JP" altLang="en-US" b="1" dirty="0" smtClean="0"/>
              <a:t>① </a:t>
            </a:r>
            <a:r>
              <a:rPr lang="ja-JP" altLang="ja-JP" b="1" u="sng" dirty="0" smtClean="0"/>
              <a:t>白</a:t>
            </a:r>
            <a:r>
              <a:rPr lang="ja-JP" altLang="ja-JP" b="1" u="sng" dirty="0"/>
              <a:t>黒つけにくいものの一つ</a:t>
            </a:r>
            <a:r>
              <a:rPr lang="ja-JP" altLang="ja-JP" b="1" dirty="0"/>
              <a:t>だろう。</a:t>
            </a:r>
          </a:p>
          <a:p>
            <a:pPr>
              <a:lnSpc>
                <a:spcPct val="150000"/>
              </a:lnSpc>
            </a:pPr>
            <a:r>
              <a:rPr lang="ja-JP" altLang="ja-JP" b="1" dirty="0"/>
              <a:t>　お目見えした頃のうたい文句は、「開いててよかった」だった。夜中に何かが必要になって、その通りに感謝した人は多かったはずだ。それがいつしか</a:t>
            </a:r>
            <a:r>
              <a:rPr lang="ja-JP" altLang="ja-JP" b="1" dirty="0" smtClean="0"/>
              <a:t>、</a:t>
            </a:r>
            <a:r>
              <a:rPr lang="en-US" altLang="ja-JP" b="1" dirty="0" smtClean="0"/>
              <a:t>24</a:t>
            </a:r>
            <a:r>
              <a:rPr lang="ja-JP" altLang="ja-JP" b="1" dirty="0"/>
              <a:t>時間開いているのを前提に、人は暮らしを組み立てるようになった</a:t>
            </a:r>
            <a:r>
              <a:rPr lang="ja-JP" altLang="ja-JP" b="1" dirty="0" smtClean="0"/>
              <a:t>。</a:t>
            </a:r>
            <a:endParaRPr lang="ja-JP" altLang="ja-JP" b="1" dirty="0"/>
          </a:p>
        </p:txBody>
      </p:sp>
      <p:sp>
        <p:nvSpPr>
          <p:cNvPr id="6" name="矩形 5"/>
          <p:cNvSpPr/>
          <p:nvPr/>
        </p:nvSpPr>
        <p:spPr>
          <a:xfrm>
            <a:off x="1543573" y="5320228"/>
            <a:ext cx="1813317" cy="369332"/>
          </a:xfrm>
          <a:prstGeom prst="rect">
            <a:avLst/>
          </a:prstGeom>
        </p:spPr>
        <p:txBody>
          <a:bodyPr wrap="none">
            <a:spAutoFit/>
          </a:bodyPr>
          <a:lstStyle/>
          <a:p>
            <a:r>
              <a:rPr lang="ja-JP" altLang="en-US" b="1" dirty="0" smtClean="0">
                <a:solidFill>
                  <a:srgbClr val="0070C0"/>
                </a:solidFill>
                <a:latin typeface="KaiTi" panose="02010609060101010101" pitchFamily="49" charset="-122"/>
                <a:ea typeface="KaiTi" panose="02010609060101010101" pitchFamily="49" charset="-122"/>
              </a:rPr>
              <a:t>問題</a:t>
            </a:r>
            <a:r>
              <a:rPr lang="en-US" altLang="ja-JP" b="1" dirty="0" smtClean="0">
                <a:solidFill>
                  <a:srgbClr val="0070C0"/>
                </a:solidFill>
                <a:latin typeface="KaiTi" panose="02010609060101010101" pitchFamily="49" charset="-122"/>
                <a:ea typeface="KaiTi" panose="02010609060101010101" pitchFamily="49" charset="-122"/>
              </a:rPr>
              <a:t>1</a:t>
            </a:r>
            <a:r>
              <a:rPr lang="ja-JP" altLang="en-US" b="1" dirty="0" smtClean="0">
                <a:solidFill>
                  <a:srgbClr val="0070C0"/>
                </a:solidFill>
                <a:latin typeface="KaiTi" panose="02010609060101010101" pitchFamily="49" charset="-122"/>
                <a:ea typeface="KaiTi" panose="02010609060101010101" pitchFamily="49" charset="-122"/>
              </a:rPr>
              <a:t>の答</a:t>
            </a:r>
            <a:r>
              <a:rPr lang="ja-JP" altLang="en-US" b="1" dirty="0">
                <a:solidFill>
                  <a:srgbClr val="0070C0"/>
                </a:solidFill>
                <a:latin typeface="KaiTi" panose="02010609060101010101" pitchFamily="49" charset="-122"/>
                <a:ea typeface="KaiTi" panose="02010609060101010101" pitchFamily="49" charset="-122"/>
              </a:rPr>
              <a:t>え</a:t>
            </a:r>
            <a:r>
              <a:rPr lang="ja-JP" altLang="en-US" b="1" dirty="0" smtClean="0">
                <a:solidFill>
                  <a:srgbClr val="0070C0"/>
                </a:solidFill>
                <a:latin typeface="KaiTi" panose="02010609060101010101" pitchFamily="49" charset="-122"/>
                <a:ea typeface="KaiTi" panose="02010609060101010101" pitchFamily="49" charset="-122"/>
              </a:rPr>
              <a:t>：</a:t>
            </a:r>
            <a:r>
              <a:rPr lang="en-US" altLang="ja-JP" b="1" dirty="0" smtClean="0">
                <a:solidFill>
                  <a:srgbClr val="0070C0"/>
                </a:solidFill>
                <a:latin typeface="KaiTi" panose="02010609060101010101" pitchFamily="49" charset="-122"/>
                <a:ea typeface="KaiTi" panose="02010609060101010101" pitchFamily="49" charset="-122"/>
              </a:rPr>
              <a:t>2</a:t>
            </a:r>
            <a:endParaRPr lang="en-US" altLang="ja-JP" b="1" dirty="0">
              <a:solidFill>
                <a:srgbClr val="0070C0"/>
              </a:solidFill>
              <a:latin typeface="KaiTi" panose="02010609060101010101" pitchFamily="49" charset="-122"/>
              <a:ea typeface="KaiTi" panose="02010609060101010101" pitchFamily="49" charset="-122"/>
            </a:endParaRPr>
          </a:p>
        </p:txBody>
      </p:sp>
      <p:sp>
        <p:nvSpPr>
          <p:cNvPr id="7" name="矩形 6"/>
          <p:cNvSpPr/>
          <p:nvPr/>
        </p:nvSpPr>
        <p:spPr>
          <a:xfrm>
            <a:off x="750562" y="2106136"/>
            <a:ext cx="4646937" cy="3000821"/>
          </a:xfrm>
          <a:prstGeom prst="rect">
            <a:avLst/>
          </a:prstGeom>
        </p:spPr>
        <p:txBody>
          <a:bodyPr wrap="square">
            <a:spAutoFit/>
          </a:bodyPr>
          <a:lstStyle/>
          <a:p>
            <a:r>
              <a:rPr lang="ja-JP" altLang="en-US" b="1" dirty="0" smtClean="0">
                <a:solidFill>
                  <a:srgbClr val="FF0000"/>
                </a:solidFill>
                <a:latin typeface="KaiTi" panose="02010609060101010101" pitchFamily="49" charset="-122"/>
                <a:ea typeface="KaiTi" panose="02010609060101010101" pitchFamily="49" charset="-122"/>
              </a:rPr>
              <a:t>問題</a:t>
            </a:r>
            <a:r>
              <a:rPr lang="en-US" altLang="ja-JP" b="1" dirty="0" smtClean="0">
                <a:solidFill>
                  <a:srgbClr val="FF0000"/>
                </a:solidFill>
                <a:latin typeface="KaiTi" panose="02010609060101010101" pitchFamily="49" charset="-122"/>
                <a:ea typeface="KaiTi" panose="02010609060101010101" pitchFamily="49" charset="-122"/>
              </a:rPr>
              <a:t>1</a:t>
            </a:r>
            <a:r>
              <a:rPr lang="ja-JP" altLang="en-US" b="1" dirty="0">
                <a:solidFill>
                  <a:srgbClr val="FF0000"/>
                </a:solidFill>
                <a:latin typeface="KaiTi" panose="02010609060101010101" pitchFamily="49" charset="-122"/>
                <a:ea typeface="KaiTi" panose="02010609060101010101" pitchFamily="49" charset="-122"/>
              </a:rPr>
              <a:t>　</a:t>
            </a:r>
            <a:r>
              <a:rPr lang="ja-JP" altLang="ja-JP" b="1" dirty="0" smtClean="0">
                <a:solidFill>
                  <a:srgbClr val="FF0000"/>
                </a:solidFill>
                <a:latin typeface="KaiTi" panose="02010609060101010101" pitchFamily="49" charset="-122"/>
                <a:ea typeface="KaiTi" panose="02010609060101010101" pitchFamily="49" charset="-122"/>
              </a:rPr>
              <a:t>下</a:t>
            </a:r>
            <a:r>
              <a:rPr lang="ja-JP" altLang="ja-JP" b="1" dirty="0">
                <a:solidFill>
                  <a:srgbClr val="FF0000"/>
                </a:solidFill>
                <a:latin typeface="KaiTi" panose="02010609060101010101" pitchFamily="49" charset="-122"/>
                <a:ea typeface="KaiTi" panose="02010609060101010101" pitchFamily="49" charset="-122"/>
              </a:rPr>
              <a:t>線部①「白黒つけにくいものの一つ」とは、何ですか</a:t>
            </a:r>
            <a:r>
              <a:rPr lang="ja-JP" altLang="ja-JP" b="1" dirty="0" smtClean="0">
                <a:solidFill>
                  <a:srgbClr val="FF0000"/>
                </a:solidFill>
                <a:latin typeface="KaiTi" panose="02010609060101010101" pitchFamily="49" charset="-122"/>
                <a:ea typeface="KaiTi" panose="02010609060101010101" pitchFamily="49" charset="-122"/>
              </a:rPr>
              <a:t>。</a:t>
            </a:r>
            <a:endParaRPr lang="en-US" altLang="ja-JP" b="1" dirty="0" smtClean="0">
              <a:solidFill>
                <a:srgbClr val="FF0000"/>
              </a:solidFill>
              <a:latin typeface="KaiTi" panose="02010609060101010101" pitchFamily="49" charset="-122"/>
              <a:ea typeface="KaiTi" panose="02010609060101010101" pitchFamily="49" charset="-122"/>
            </a:endParaRPr>
          </a:p>
          <a:p>
            <a:endParaRPr lang="ja-JP" altLang="ja-JP" b="1" dirty="0">
              <a:latin typeface="KaiTi" panose="02010609060101010101" pitchFamily="49" charset="-122"/>
              <a:ea typeface="KaiTi" panose="02010609060101010101" pitchFamily="49" charset="-122"/>
            </a:endParaRPr>
          </a:p>
          <a:p>
            <a:pPr marL="342900" indent="-342900">
              <a:lnSpc>
                <a:spcPct val="150000"/>
              </a:lnSpc>
              <a:buAutoNum type="arabicPeriod"/>
            </a:pPr>
            <a:r>
              <a:rPr lang="ja-JP" altLang="ja-JP" b="1" dirty="0" smtClean="0">
                <a:latin typeface="KaiTi" panose="02010609060101010101" pitchFamily="49" charset="-122"/>
                <a:ea typeface="KaiTi" panose="02010609060101010101" pitchFamily="49" charset="-122"/>
              </a:rPr>
              <a:t>タマゴが</a:t>
            </a:r>
            <a:r>
              <a:rPr lang="ja-JP" altLang="ja-JP" b="1" dirty="0">
                <a:latin typeface="KaiTi" panose="02010609060101010101" pitchFamily="49" charset="-122"/>
                <a:ea typeface="KaiTi" panose="02010609060101010101" pitchFamily="49" charset="-122"/>
              </a:rPr>
              <a:t>先か、ニワトリが先</a:t>
            </a:r>
            <a:r>
              <a:rPr lang="ja-JP" altLang="ja-JP" b="1" dirty="0" smtClean="0">
                <a:latin typeface="KaiTi" panose="02010609060101010101" pitchFamily="49" charset="-122"/>
                <a:ea typeface="KaiTi" panose="02010609060101010101" pitchFamily="49" charset="-122"/>
              </a:rPr>
              <a:t>かのよう</a:t>
            </a:r>
            <a:endParaRPr lang="en-US" altLang="ja-JP" b="1" dirty="0" smtClean="0">
              <a:latin typeface="KaiTi" panose="02010609060101010101" pitchFamily="49" charset="-122"/>
              <a:ea typeface="KaiTi" panose="02010609060101010101" pitchFamily="49" charset="-122"/>
            </a:endParaRPr>
          </a:p>
          <a:p>
            <a:pPr>
              <a:lnSpc>
                <a:spcPct val="150000"/>
              </a:lnSpc>
            </a:pPr>
            <a:r>
              <a:rPr lang="en-US" altLang="ja-JP" b="1" dirty="0" smtClean="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な</a:t>
            </a:r>
            <a:r>
              <a:rPr lang="ja-JP" altLang="en-US" b="1" dirty="0" smtClean="0">
                <a:latin typeface="KaiTi" panose="02010609060101010101" pitchFamily="49" charset="-122"/>
                <a:ea typeface="KaiTi" panose="02010609060101010101" pitchFamily="49" charset="-122"/>
              </a:rPr>
              <a:t>喩え。</a:t>
            </a:r>
            <a:endParaRPr lang="ja-JP" altLang="ja-JP" b="1" dirty="0">
              <a:latin typeface="KaiTi" panose="02010609060101010101" pitchFamily="49" charset="-122"/>
              <a:ea typeface="KaiTi" panose="02010609060101010101" pitchFamily="49" charset="-122"/>
            </a:endParaRPr>
          </a:p>
          <a:p>
            <a:pPr>
              <a:lnSpc>
                <a:spcPct val="150000"/>
              </a:lnSpc>
            </a:pPr>
            <a:r>
              <a:rPr lang="en-US" altLang="ja-JP" b="1" dirty="0" smtClean="0">
                <a:latin typeface="KaiTi" panose="02010609060101010101" pitchFamily="49" charset="-122"/>
                <a:ea typeface="KaiTi" panose="02010609060101010101" pitchFamily="49" charset="-122"/>
              </a:rPr>
              <a:t>2. </a:t>
            </a:r>
            <a:r>
              <a:rPr lang="ja-JP" altLang="ja-JP" b="1" dirty="0" smtClean="0">
                <a:latin typeface="KaiTi" panose="02010609060101010101" pitchFamily="49" charset="-122"/>
                <a:ea typeface="KaiTi" panose="02010609060101010101" pitchFamily="49" charset="-122"/>
              </a:rPr>
              <a:t>因果</a:t>
            </a:r>
            <a:r>
              <a:rPr lang="ja-JP" altLang="ja-JP" b="1" dirty="0">
                <a:latin typeface="KaiTi" panose="02010609060101010101" pitchFamily="49" charset="-122"/>
                <a:ea typeface="KaiTi" panose="02010609060101010101" pitchFamily="49" charset="-122"/>
              </a:rPr>
              <a:t>関係を巡る水掛け</a:t>
            </a:r>
            <a:r>
              <a:rPr lang="ja-JP" altLang="ja-JP" b="1" dirty="0" smtClean="0">
                <a:latin typeface="KaiTi" panose="02010609060101010101" pitchFamily="49" charset="-122"/>
                <a:ea typeface="KaiTi" panose="02010609060101010101" pitchFamily="49" charset="-122"/>
              </a:rPr>
              <a:t>論</a:t>
            </a:r>
            <a:r>
              <a:rPr lang="ja-JP" altLang="en-US" b="1" dirty="0" smtClean="0">
                <a:latin typeface="KaiTi" panose="02010609060101010101" pitchFamily="49" charset="-122"/>
                <a:ea typeface="KaiTi" panose="02010609060101010101" pitchFamily="49" charset="-122"/>
              </a:rPr>
              <a:t>。</a:t>
            </a:r>
            <a:endParaRPr lang="ja-JP" altLang="ja-JP" b="1" dirty="0">
              <a:latin typeface="KaiTi" panose="02010609060101010101" pitchFamily="49" charset="-122"/>
              <a:ea typeface="KaiTi" panose="02010609060101010101" pitchFamily="49" charset="-122"/>
            </a:endParaRPr>
          </a:p>
          <a:p>
            <a:pPr>
              <a:lnSpc>
                <a:spcPct val="150000"/>
              </a:lnSpc>
            </a:pPr>
            <a:r>
              <a:rPr lang="en-US" altLang="ja-JP" b="1" dirty="0" smtClean="0">
                <a:latin typeface="KaiTi" panose="02010609060101010101" pitchFamily="49" charset="-122"/>
                <a:ea typeface="KaiTi" panose="02010609060101010101" pitchFamily="49" charset="-122"/>
              </a:rPr>
              <a:t>3. </a:t>
            </a:r>
            <a:r>
              <a:rPr lang="ja-JP" altLang="ja-JP" b="1" dirty="0" smtClean="0">
                <a:latin typeface="KaiTi" panose="02010609060101010101" pitchFamily="49" charset="-122"/>
                <a:ea typeface="KaiTi" panose="02010609060101010101" pitchFamily="49" charset="-122"/>
              </a:rPr>
              <a:t>白</a:t>
            </a:r>
            <a:r>
              <a:rPr lang="ja-JP" altLang="ja-JP" b="1" dirty="0">
                <a:latin typeface="KaiTi" panose="02010609060101010101" pitchFamily="49" charset="-122"/>
                <a:ea typeface="KaiTi" panose="02010609060101010101" pitchFamily="49" charset="-122"/>
              </a:rPr>
              <a:t>と黒のような違</a:t>
            </a:r>
            <a:r>
              <a:rPr lang="ja-JP" altLang="ja-JP" b="1" dirty="0" smtClean="0">
                <a:latin typeface="KaiTi" panose="02010609060101010101" pitchFamily="49" charset="-122"/>
                <a:ea typeface="KaiTi" panose="02010609060101010101" pitchFamily="49" charset="-122"/>
              </a:rPr>
              <a:t>いがわからない</a:t>
            </a:r>
            <a:r>
              <a:rPr lang="ja-JP" altLang="en-US" b="1" dirty="0" smtClean="0">
                <a:latin typeface="KaiTi" panose="02010609060101010101" pitchFamily="49" charset="-122"/>
                <a:ea typeface="KaiTi" panose="02010609060101010101" pitchFamily="49" charset="-122"/>
              </a:rPr>
              <a:t>。</a:t>
            </a:r>
            <a:endParaRPr lang="ja-JP" altLang="ja-JP" b="1" dirty="0">
              <a:latin typeface="KaiTi" panose="02010609060101010101" pitchFamily="49" charset="-122"/>
              <a:ea typeface="KaiTi" panose="02010609060101010101" pitchFamily="49" charset="-122"/>
            </a:endParaRPr>
          </a:p>
          <a:p>
            <a:pPr>
              <a:lnSpc>
                <a:spcPct val="150000"/>
              </a:lnSpc>
            </a:pPr>
            <a:r>
              <a:rPr lang="en-US" altLang="ja-JP" b="1" dirty="0" smtClean="0">
                <a:latin typeface="KaiTi" panose="02010609060101010101" pitchFamily="49" charset="-122"/>
                <a:ea typeface="KaiTi" panose="02010609060101010101" pitchFamily="49" charset="-122"/>
              </a:rPr>
              <a:t>4. </a:t>
            </a:r>
            <a:r>
              <a:rPr lang="ja-JP" altLang="ja-JP" b="1" dirty="0" smtClean="0">
                <a:latin typeface="KaiTi" panose="02010609060101010101" pitchFamily="49" charset="-122"/>
                <a:ea typeface="KaiTi" panose="02010609060101010101" pitchFamily="49" charset="-122"/>
              </a:rPr>
              <a:t>白</a:t>
            </a:r>
            <a:r>
              <a:rPr lang="ja-JP" altLang="ja-JP" b="1" dirty="0">
                <a:latin typeface="KaiTi" panose="02010609060101010101" pitchFamily="49" charset="-122"/>
                <a:ea typeface="KaiTi" panose="02010609060101010101" pitchFamily="49" charset="-122"/>
              </a:rPr>
              <a:t>と黒</a:t>
            </a:r>
            <a:r>
              <a:rPr lang="ja-JP" altLang="ja-JP" b="1" dirty="0" smtClean="0">
                <a:latin typeface="KaiTi" panose="02010609060101010101" pitchFamily="49" charset="-122"/>
                <a:ea typeface="KaiTi" panose="02010609060101010101" pitchFamily="49" charset="-122"/>
              </a:rPr>
              <a:t>のようにはっきりできない</a:t>
            </a:r>
            <a:r>
              <a:rPr lang="ja-JP" altLang="en-US" b="1" dirty="0" smtClean="0">
                <a:latin typeface="KaiTi" panose="02010609060101010101" pitchFamily="49" charset="-122"/>
                <a:ea typeface="KaiTi" panose="02010609060101010101" pitchFamily="49" charset="-122"/>
              </a:rPr>
              <a:t>。</a:t>
            </a:r>
            <a:endParaRPr lang="ja-JP" altLang="ja-JP" b="1" dirty="0">
              <a:latin typeface="KaiTi" panose="02010609060101010101" pitchFamily="49" charset="-122"/>
              <a:ea typeface="KaiTi" panose="02010609060101010101" pitchFamily="49" charset="-122"/>
            </a:endParaRPr>
          </a:p>
        </p:txBody>
      </p:sp>
      <p:sp>
        <p:nvSpPr>
          <p:cNvPr id="5" name="Rectangle 1"/>
          <p:cNvSpPr>
            <a:spLocks noChangeArrowheads="1"/>
          </p:cNvSpPr>
          <p:nvPr/>
        </p:nvSpPr>
        <p:spPr bwMode="auto">
          <a:xfrm>
            <a:off x="5549900" y="5528390"/>
            <a:ext cx="56896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kumimoji="1" lang="en-US" altLang="ja-JP"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1 </a:t>
            </a:r>
            <a:r>
              <a:rPr kumimoji="1" lang="ja-JP" altLang="en-US"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水け論</a:t>
            </a:r>
            <a:r>
              <a:rPr lang="ja-JP" altLang="en-US" sz="1400" dirty="0" smtClean="0">
                <a:latin typeface="ＭＳ 明朝" pitchFamily="17" charset="-128"/>
                <a:ea typeface="ＭＳ 明朝" pitchFamily="17" charset="-128"/>
                <a:cs typeface="Times New Roman" pitchFamily="18" charset="0"/>
              </a:rPr>
              <a:t>掛</a:t>
            </a:r>
            <a:r>
              <a:rPr lang="en-US" altLang="ja-JP" sz="1400" dirty="0">
                <a:latin typeface="ＭＳ 明朝" pitchFamily="17" charset="-128"/>
                <a:ea typeface="ＭＳ 明朝" pitchFamily="17" charset="-128"/>
                <a:cs typeface="Times New Roman" pitchFamily="18" charset="0"/>
              </a:rPr>
              <a:t>(</a:t>
            </a:r>
            <a:r>
              <a:rPr lang="ja-JP" altLang="en-US" sz="1400" dirty="0" smtClean="0">
                <a:latin typeface="ＭＳ 明朝" pitchFamily="17" charset="-128"/>
                <a:ea typeface="ＭＳ 明朝" pitchFamily="17" charset="-128"/>
                <a:cs typeface="Times New Roman" pitchFamily="18" charset="0"/>
              </a:rPr>
              <a:t>みずか</a:t>
            </a:r>
            <a:r>
              <a:rPr kumimoji="1" lang="ja-JP" altLang="en-US"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ろん</a:t>
            </a:r>
            <a:r>
              <a:rPr kumimoji="1" lang="en-US" altLang="ja-JP"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a:t>
            </a:r>
            <a:r>
              <a:rPr kumimoji="1" lang="ja-JP" altLang="en-US" sz="1400" b="0" i="0" u="none" strike="noStrike" cap="none" normalizeH="0" baseline="0" dirty="0" smtClean="0">
                <a:ln>
                  <a:noFill/>
                </a:ln>
                <a:solidFill>
                  <a:schemeClr val="tx1"/>
                </a:solidFill>
                <a:effectLst/>
                <a:latin typeface="SimSun" pitchFamily="2" charset="-122"/>
                <a:ea typeface="SimSun" pitchFamily="2" charset="-122"/>
                <a:cs typeface="Times New Roman" pitchFamily="18" charset="0"/>
              </a:rPr>
              <a:t>：各说各的，抬杠。</a:t>
            </a:r>
            <a:endParaRPr kumimoji="1" lang="ja-JP" altLang="en-US" sz="14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a:p>
            <a:pPr lvl="0" eaLnBrk="0" fontAlgn="base" hangingPunct="0">
              <a:spcBef>
                <a:spcPct val="0"/>
              </a:spcBef>
              <a:spcAft>
                <a:spcPct val="0"/>
              </a:spcAft>
            </a:pPr>
            <a:r>
              <a:rPr kumimoji="1" lang="en-US" altLang="zh-CN"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2 </a:t>
            </a:r>
            <a:r>
              <a:rPr kumimoji="1" lang="zh-CN" altLang="en-US"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文</a:t>
            </a:r>
            <a:r>
              <a:rPr kumimoji="1" lang="en-US" altLang="ja-JP"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a:t>
            </a:r>
            <a:r>
              <a:rPr kumimoji="1" lang="zh-CN" altLang="en-US"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句</a:t>
            </a:r>
            <a:r>
              <a:rPr kumimoji="1" lang="en-US" altLang="ja-JP"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a:t>
            </a:r>
            <a:r>
              <a:rPr lang="ja-JP" altLang="en-US" sz="1400" dirty="0">
                <a:latin typeface="ＭＳ 明朝" pitchFamily="17" charset="-128"/>
                <a:ea typeface="ＭＳ 明朝" pitchFamily="17" charset="-128"/>
                <a:cs typeface="Times New Roman" pitchFamily="18" charset="0"/>
              </a:rPr>
              <a:t>もん</a:t>
            </a:r>
            <a:r>
              <a:rPr kumimoji="1" lang="ja-JP" altLang="en-US"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く</a:t>
            </a:r>
            <a:r>
              <a:rPr kumimoji="1" lang="en-US" altLang="ja-JP"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a:t>
            </a:r>
            <a:r>
              <a:rPr kumimoji="1" lang="zh-CN" altLang="en-US"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a:t>
            </a:r>
            <a:r>
              <a:rPr kumimoji="1" lang="zh-CN" altLang="en-US" sz="1400" b="0" i="0" u="none" strike="noStrike" cap="none" normalizeH="0" baseline="0" dirty="0" smtClean="0">
                <a:ln>
                  <a:noFill/>
                </a:ln>
                <a:solidFill>
                  <a:schemeClr val="tx1"/>
                </a:solidFill>
                <a:effectLst/>
                <a:latin typeface="SimSun" pitchFamily="2" charset="-122"/>
                <a:ea typeface="SimSun" pitchFamily="2" charset="-122"/>
                <a:cs typeface="Times New Roman" pitchFamily="18" charset="0"/>
              </a:rPr>
              <a:t>发牢骚，套话。</a:t>
            </a:r>
            <a:endParaRPr kumimoji="1" lang="zh-CN" altLang="en-US" sz="14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p:txBody>
      </p:sp>
    </p:spTree>
    <p:extLst>
      <p:ext uri="{BB962C8B-B14F-4D97-AF65-F5344CB8AC3E}">
        <p14:creationId xmlns:p14="http://schemas.microsoft.com/office/powerpoint/2010/main" val="71530650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１３</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1800" b="1" kern="1200" dirty="0" smtClean="0">
                          <a:solidFill>
                            <a:schemeClr val="bg1"/>
                          </a:solidFill>
                          <a:effectLst/>
                          <a:latin typeface="KaiTi" panose="02010609060101010101" pitchFamily="49" charset="-122"/>
                          <a:ea typeface="KaiTi" panose="02010609060101010101" pitchFamily="49" charset="-122"/>
                          <a:cs typeface="+mn-cs"/>
                        </a:rPr>
                        <a:t>　　</a:t>
                      </a: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コンビニの省エネ　</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177776"/>
            <a:ext cx="1854995" cy="552202"/>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３</a:t>
            </a:r>
            <a:r>
              <a:rPr lang="ja-JP" altLang="en-US" sz="2400" b="1" dirty="0">
                <a:solidFill>
                  <a:srgbClr val="002060"/>
                </a:solidFill>
                <a:latin typeface="BIZ UDPゴシック" panose="020B0400000000000000" pitchFamily="50" charset="-128"/>
                <a:ea typeface="BIZ UDPゴシック" panose="020B0400000000000000" pitchFamily="50" charset="-128"/>
              </a:rPr>
              <a:t>　本文読解</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5613400" y="1546231"/>
            <a:ext cx="5880100" cy="3831818"/>
          </a:xfrm>
          <a:prstGeom prst="rect">
            <a:avLst/>
          </a:prstGeom>
          <a:ln>
            <a:solidFill>
              <a:srgbClr val="0070C0"/>
            </a:solidFill>
          </a:ln>
        </p:spPr>
        <p:txBody>
          <a:bodyPr wrap="square">
            <a:spAutoFit/>
          </a:bodyPr>
          <a:lstStyle/>
          <a:p>
            <a:pPr>
              <a:lnSpc>
                <a:spcPct val="150000"/>
              </a:lnSpc>
            </a:pPr>
            <a:r>
              <a:rPr lang="ja-JP" altLang="ja-JP" b="1" dirty="0"/>
              <a:t>　いまや、単なる小売店を超えた存在である。公共料金の支払いや、宅配便など多彩な横顔をあわせ持つ。さらに、ストーカーに追われるなどした女性の駆け込みが、年に</a:t>
            </a:r>
            <a:r>
              <a:rPr lang="en-US" altLang="ja-JP" b="1" dirty="0"/>
              <a:t>1</a:t>
            </a:r>
            <a:r>
              <a:rPr lang="ja-JP" altLang="ja-JP" b="1" dirty="0"/>
              <a:t>万</a:t>
            </a:r>
            <a:r>
              <a:rPr lang="en-US" altLang="ja-JP" b="1" dirty="0"/>
              <a:t>3000</a:t>
            </a:r>
            <a:r>
              <a:rPr lang="ja-JP" altLang="ja-JP" b="1" dirty="0"/>
              <a:t>件を超す。うち半数近くは深夜に起きている。</a:t>
            </a:r>
          </a:p>
          <a:p>
            <a:pPr>
              <a:lnSpc>
                <a:spcPct val="150000"/>
              </a:lnSpc>
            </a:pPr>
            <a:r>
              <a:rPr lang="ja-JP" altLang="ja-JP" b="1" dirty="0"/>
              <a:t>　その深夜営業の規制などを検討する自治体が、相次いでいるという。省エネや、二酸化炭素の排出を減らすのが主な狙いだ。不夜城の明かりを消すことで、エネルギー消費の多い深夜型の生活を見直す</a:t>
            </a:r>
            <a:r>
              <a:rPr lang="ja-JP" altLang="ja-JP" b="1" dirty="0" smtClean="0"/>
              <a:t>。そんな</a:t>
            </a:r>
            <a:r>
              <a:rPr lang="ja-JP" altLang="ja-JP" b="1" dirty="0"/>
              <a:t>理念も携えてのことらしい</a:t>
            </a:r>
            <a:r>
              <a:rPr lang="ja-JP" altLang="ja-JP" b="1" dirty="0" smtClean="0"/>
              <a:t>。</a:t>
            </a:r>
            <a:endParaRPr lang="ja-JP" altLang="ja-JP" b="1" dirty="0"/>
          </a:p>
        </p:txBody>
      </p:sp>
      <p:sp>
        <p:nvSpPr>
          <p:cNvPr id="6" name="矩形 5"/>
          <p:cNvSpPr/>
          <p:nvPr/>
        </p:nvSpPr>
        <p:spPr>
          <a:xfrm>
            <a:off x="699516" y="1955980"/>
            <a:ext cx="4786884" cy="3139321"/>
          </a:xfrm>
          <a:prstGeom prst="rect">
            <a:avLst/>
          </a:prstGeom>
        </p:spPr>
        <p:txBody>
          <a:bodyPr wrap="square">
            <a:spAutoFit/>
          </a:bodyPr>
          <a:lstStyle/>
          <a:p>
            <a:r>
              <a:rPr lang="ja-JP" altLang="en-US" b="1" dirty="0" smtClean="0">
                <a:solidFill>
                  <a:srgbClr val="FF0000"/>
                </a:solidFill>
                <a:latin typeface="KaiTi" panose="02010609060101010101" pitchFamily="49" charset="-122"/>
                <a:ea typeface="KaiTi" panose="02010609060101010101" pitchFamily="49" charset="-122"/>
              </a:rPr>
              <a:t>問題</a:t>
            </a:r>
            <a:r>
              <a:rPr lang="en-US" altLang="ja-JP" b="1" dirty="0" smtClean="0">
                <a:solidFill>
                  <a:srgbClr val="FF0000"/>
                </a:solidFill>
                <a:latin typeface="KaiTi" panose="02010609060101010101" pitchFamily="49" charset="-122"/>
                <a:ea typeface="KaiTi" panose="02010609060101010101" pitchFamily="49" charset="-122"/>
              </a:rPr>
              <a:t>2</a:t>
            </a:r>
            <a:r>
              <a:rPr lang="ja-JP" altLang="en-US" b="1" dirty="0" smtClean="0">
                <a:solidFill>
                  <a:srgbClr val="FF0000"/>
                </a:solidFill>
                <a:latin typeface="KaiTi" panose="02010609060101010101" pitchFamily="49" charset="-122"/>
                <a:ea typeface="KaiTi" panose="02010609060101010101" pitchFamily="49" charset="-122"/>
              </a:rPr>
              <a:t>　</a:t>
            </a:r>
            <a:r>
              <a:rPr lang="ja-JP" altLang="ja-JP" b="1" dirty="0" smtClean="0">
                <a:solidFill>
                  <a:srgbClr val="FF0000"/>
                </a:solidFill>
                <a:latin typeface="KaiTi" panose="02010609060101010101" pitchFamily="49" charset="-122"/>
                <a:ea typeface="KaiTi" panose="02010609060101010101" pitchFamily="49" charset="-122"/>
              </a:rPr>
              <a:t>コンビニに</a:t>
            </a:r>
            <a:r>
              <a:rPr lang="ja-JP" altLang="ja-JP" b="1" dirty="0">
                <a:solidFill>
                  <a:srgbClr val="FF0000"/>
                </a:solidFill>
                <a:latin typeface="KaiTi" panose="02010609060101010101" pitchFamily="49" charset="-122"/>
                <a:ea typeface="KaiTi" panose="02010609060101010101" pitchFamily="49" charset="-122"/>
              </a:rPr>
              <a:t>対する人々の気持ちはどのように変化しましたか</a:t>
            </a:r>
            <a:r>
              <a:rPr lang="ja-JP" altLang="ja-JP" b="1" dirty="0" smtClean="0">
                <a:solidFill>
                  <a:srgbClr val="FF0000"/>
                </a:solidFill>
                <a:latin typeface="KaiTi" panose="02010609060101010101" pitchFamily="49" charset="-122"/>
                <a:ea typeface="KaiTi" panose="02010609060101010101" pitchFamily="49" charset="-122"/>
              </a:rPr>
              <a:t>。</a:t>
            </a:r>
            <a:endParaRPr lang="en-US" altLang="ja-JP" b="1" dirty="0" smtClean="0">
              <a:solidFill>
                <a:srgbClr val="FF0000"/>
              </a:solidFill>
              <a:latin typeface="KaiTi" panose="02010609060101010101" pitchFamily="49" charset="-122"/>
              <a:ea typeface="KaiTi" panose="02010609060101010101" pitchFamily="49" charset="-122"/>
            </a:endParaRPr>
          </a:p>
          <a:p>
            <a:endParaRPr lang="ja-JP" altLang="ja-JP" sz="1050" b="1" dirty="0">
              <a:latin typeface="KaiTi" panose="02010609060101010101" pitchFamily="49" charset="-122"/>
              <a:ea typeface="KaiTi" panose="02010609060101010101" pitchFamily="49" charset="-122"/>
            </a:endParaRPr>
          </a:p>
          <a:p>
            <a:pPr marL="342900" indent="-342900">
              <a:buAutoNum type="arabicPeriod"/>
            </a:pPr>
            <a:r>
              <a:rPr lang="ja-JP" altLang="ja-JP" b="1" dirty="0" smtClean="0">
                <a:latin typeface="KaiTi" panose="02010609060101010101" pitchFamily="49" charset="-122"/>
                <a:ea typeface="KaiTi" panose="02010609060101010101" pitchFamily="49" charset="-122"/>
              </a:rPr>
              <a:t>はじめよりもさらに</a:t>
            </a:r>
            <a:r>
              <a:rPr lang="ja-JP" altLang="ja-JP" b="1" dirty="0">
                <a:latin typeface="KaiTi" panose="02010609060101010101" pitchFamily="49" charset="-122"/>
                <a:ea typeface="KaiTi" panose="02010609060101010101" pitchFamily="49" charset="-122"/>
              </a:rPr>
              <a:t>便利になったことで</a:t>
            </a:r>
            <a:r>
              <a:rPr lang="ja-JP" altLang="ja-JP" b="1" dirty="0" smtClean="0">
                <a:latin typeface="KaiTi" panose="02010609060101010101" pitchFamily="49" charset="-122"/>
                <a:ea typeface="KaiTi" panose="02010609060101010101" pitchFamily="49" charset="-122"/>
              </a:rPr>
              <a:t>、</a:t>
            </a:r>
            <a:endParaRPr lang="en-US" altLang="ja-JP" b="1" dirty="0" smtClean="0">
              <a:latin typeface="KaiTi" panose="02010609060101010101" pitchFamily="49" charset="-122"/>
              <a:ea typeface="KaiTi" panose="02010609060101010101" pitchFamily="49" charset="-122"/>
            </a:endParaRPr>
          </a:p>
          <a:p>
            <a:r>
              <a:rPr lang="ja-JP" altLang="en-US"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人</a:t>
            </a:r>
            <a:r>
              <a:rPr lang="ja-JP" altLang="ja-JP" b="1" dirty="0">
                <a:latin typeface="KaiTi" panose="02010609060101010101" pitchFamily="49" charset="-122"/>
                <a:ea typeface="KaiTi" panose="02010609060101010101" pitchFamily="49" charset="-122"/>
              </a:rPr>
              <a:t>々は感謝している</a:t>
            </a:r>
            <a:r>
              <a:rPr lang="ja-JP" altLang="ja-JP" b="1" dirty="0" smtClean="0">
                <a:latin typeface="KaiTi" panose="02010609060101010101" pitchFamily="49" charset="-122"/>
                <a:ea typeface="KaiTi" panose="02010609060101010101" pitchFamily="49" charset="-122"/>
              </a:rPr>
              <a:t>。</a:t>
            </a:r>
            <a:endParaRPr lang="en-US" altLang="ja-JP" b="1" dirty="0" smtClean="0">
              <a:latin typeface="KaiTi" panose="02010609060101010101" pitchFamily="49" charset="-122"/>
              <a:ea typeface="KaiTi" panose="02010609060101010101" pitchFamily="49" charset="-122"/>
            </a:endParaRPr>
          </a:p>
          <a:p>
            <a:r>
              <a:rPr lang="en-US" altLang="ja-JP" b="1" dirty="0" smtClean="0">
                <a:latin typeface="KaiTi" panose="02010609060101010101" pitchFamily="49" charset="-122"/>
                <a:ea typeface="KaiTi" panose="02010609060101010101" pitchFamily="49" charset="-122"/>
              </a:rPr>
              <a:t>2. </a:t>
            </a:r>
            <a:r>
              <a:rPr lang="ja-JP" altLang="ja-JP" b="1" dirty="0" smtClean="0">
                <a:latin typeface="KaiTi" panose="02010609060101010101" pitchFamily="49" charset="-122"/>
                <a:ea typeface="KaiTi" panose="02010609060101010101" pitchFamily="49" charset="-122"/>
              </a:rPr>
              <a:t>数</a:t>
            </a:r>
            <a:r>
              <a:rPr lang="ja-JP" altLang="ja-JP" b="1" dirty="0">
                <a:latin typeface="KaiTi" panose="02010609060101010101" pitchFamily="49" charset="-122"/>
                <a:ea typeface="KaiTi" panose="02010609060101010101" pitchFamily="49" charset="-122"/>
              </a:rPr>
              <a:t>が増えたことで競争力が増し、暮</a:t>
            </a:r>
            <a:r>
              <a:rPr lang="ja-JP" altLang="ja-JP" b="1" dirty="0" smtClean="0">
                <a:latin typeface="KaiTi" panose="02010609060101010101" pitchFamily="49" charset="-122"/>
                <a:ea typeface="KaiTi" panose="02010609060101010101" pitchFamily="49" charset="-122"/>
              </a:rPr>
              <a:t>らし</a:t>
            </a:r>
            <a:endParaRPr lang="en-US" altLang="ja-JP" b="1" dirty="0" smtClean="0">
              <a:latin typeface="KaiTi" panose="02010609060101010101" pitchFamily="49" charset="-122"/>
              <a:ea typeface="KaiTi" panose="02010609060101010101" pitchFamily="49" charset="-122"/>
            </a:endParaRPr>
          </a:p>
          <a:p>
            <a:r>
              <a:rPr lang="ja-JP" altLang="en-US"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を</a:t>
            </a:r>
            <a:r>
              <a:rPr lang="ja-JP" altLang="ja-JP" b="1" dirty="0">
                <a:latin typeface="KaiTi" panose="02010609060101010101" pitchFamily="49" charset="-122"/>
                <a:ea typeface="KaiTi" panose="02010609060101010101" pitchFamily="49" charset="-122"/>
              </a:rPr>
              <a:t>変えることができた</a:t>
            </a:r>
            <a:r>
              <a:rPr lang="ja-JP" altLang="ja-JP" b="1" dirty="0" smtClean="0">
                <a:latin typeface="KaiTi" panose="02010609060101010101" pitchFamily="49" charset="-122"/>
                <a:ea typeface="KaiTi" panose="02010609060101010101" pitchFamily="49" charset="-122"/>
              </a:rPr>
              <a:t>。</a:t>
            </a:r>
            <a:endParaRPr lang="en-US" altLang="ja-JP" b="1" dirty="0" smtClean="0">
              <a:latin typeface="KaiTi" panose="02010609060101010101" pitchFamily="49" charset="-122"/>
              <a:ea typeface="KaiTi" panose="02010609060101010101" pitchFamily="49" charset="-122"/>
            </a:endParaRPr>
          </a:p>
          <a:p>
            <a:r>
              <a:rPr lang="en-US" altLang="ja-JP" b="1" dirty="0" smtClean="0">
                <a:latin typeface="KaiTi" panose="02010609060101010101" pitchFamily="49" charset="-122"/>
                <a:ea typeface="KaiTi" panose="02010609060101010101" pitchFamily="49" charset="-122"/>
              </a:rPr>
              <a:t>3. </a:t>
            </a:r>
            <a:r>
              <a:rPr lang="ja-JP" altLang="ja-JP" b="1" dirty="0" smtClean="0">
                <a:latin typeface="KaiTi" panose="02010609060101010101" pitchFamily="49" charset="-122"/>
                <a:ea typeface="KaiTi" panose="02010609060101010101" pitchFamily="49" charset="-122"/>
              </a:rPr>
              <a:t>便利</a:t>
            </a:r>
            <a:r>
              <a:rPr lang="ja-JP" altLang="ja-JP" b="1" dirty="0">
                <a:latin typeface="KaiTi" panose="02010609060101010101" pitchFamily="49" charset="-122"/>
                <a:ea typeface="KaiTi" panose="02010609060101010101" pitchFamily="49" charset="-122"/>
              </a:rPr>
              <a:t>になった反面、夜型の生活に変</a:t>
            </a:r>
            <a:r>
              <a:rPr lang="ja-JP" altLang="ja-JP" b="1" dirty="0" smtClean="0">
                <a:latin typeface="KaiTi" panose="02010609060101010101" pitchFamily="49" charset="-122"/>
                <a:ea typeface="KaiTi" panose="02010609060101010101" pitchFamily="49" charset="-122"/>
              </a:rPr>
              <a:t>わっ</a:t>
            </a:r>
            <a:endParaRPr lang="en-US" altLang="ja-JP" b="1" dirty="0" smtClean="0">
              <a:latin typeface="KaiTi" panose="02010609060101010101" pitchFamily="49" charset="-122"/>
              <a:ea typeface="KaiTi" panose="02010609060101010101" pitchFamily="49" charset="-122"/>
            </a:endParaRPr>
          </a:p>
          <a:p>
            <a:r>
              <a:rPr lang="ja-JP" altLang="en-US"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てしまった</a:t>
            </a:r>
            <a:r>
              <a:rPr lang="ja-JP" altLang="ja-JP" b="1" dirty="0">
                <a:latin typeface="KaiTi" panose="02010609060101010101" pitchFamily="49" charset="-122"/>
                <a:ea typeface="KaiTi" panose="02010609060101010101" pitchFamily="49" charset="-122"/>
              </a:rPr>
              <a:t>。</a:t>
            </a:r>
          </a:p>
          <a:p>
            <a:r>
              <a:rPr lang="en-US" altLang="ja-JP" b="1" dirty="0" smtClean="0">
                <a:latin typeface="KaiTi" panose="02010609060101010101" pitchFamily="49" charset="-122"/>
                <a:ea typeface="KaiTi" panose="02010609060101010101" pitchFamily="49" charset="-122"/>
              </a:rPr>
              <a:t>4. </a:t>
            </a:r>
            <a:r>
              <a:rPr lang="ja-JP" altLang="ja-JP" b="1" dirty="0" smtClean="0">
                <a:latin typeface="KaiTi" panose="02010609060101010101" pitchFamily="49" charset="-122"/>
                <a:ea typeface="KaiTi" panose="02010609060101010101" pitchFamily="49" charset="-122"/>
              </a:rPr>
              <a:t>便利</a:t>
            </a:r>
            <a:r>
              <a:rPr lang="ja-JP" altLang="ja-JP" b="1" dirty="0">
                <a:latin typeface="KaiTi" panose="02010609060101010101" pitchFamily="49" charset="-122"/>
                <a:ea typeface="KaiTi" panose="02010609060101010101" pitchFamily="49" charset="-122"/>
              </a:rPr>
              <a:t>さを得て不便さを捨てる決意</a:t>
            </a:r>
            <a:r>
              <a:rPr lang="ja-JP" altLang="ja-JP" b="1" dirty="0" smtClean="0">
                <a:latin typeface="KaiTi" panose="02010609060101010101" pitchFamily="49" charset="-122"/>
                <a:ea typeface="KaiTi" panose="02010609060101010101" pitchFamily="49" charset="-122"/>
              </a:rPr>
              <a:t>ができ</a:t>
            </a:r>
            <a:endParaRPr lang="en-US" altLang="ja-JP" b="1" dirty="0" smtClean="0">
              <a:latin typeface="KaiTi" panose="02010609060101010101" pitchFamily="49" charset="-122"/>
              <a:ea typeface="KaiTi" panose="02010609060101010101" pitchFamily="49" charset="-122"/>
            </a:endParaRPr>
          </a:p>
          <a:p>
            <a:r>
              <a:rPr lang="ja-JP" altLang="en-US"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ず</a:t>
            </a:r>
            <a:r>
              <a:rPr lang="ja-JP" altLang="ja-JP" b="1" dirty="0">
                <a:latin typeface="KaiTi" panose="02010609060101010101" pitchFamily="49" charset="-122"/>
                <a:ea typeface="KaiTi" panose="02010609060101010101" pitchFamily="49" charset="-122"/>
              </a:rPr>
              <a:t>、環境への影響に戸惑っている。</a:t>
            </a:r>
          </a:p>
        </p:txBody>
      </p:sp>
      <p:sp>
        <p:nvSpPr>
          <p:cNvPr id="8" name="矩形 7"/>
          <p:cNvSpPr/>
          <p:nvPr/>
        </p:nvSpPr>
        <p:spPr>
          <a:xfrm>
            <a:off x="1556273" y="5273198"/>
            <a:ext cx="1813317" cy="369332"/>
          </a:xfrm>
          <a:prstGeom prst="rect">
            <a:avLst/>
          </a:prstGeom>
        </p:spPr>
        <p:txBody>
          <a:bodyPr wrap="none">
            <a:spAutoFit/>
          </a:bodyPr>
          <a:lstStyle/>
          <a:p>
            <a:r>
              <a:rPr lang="ja-JP" altLang="en-US" b="1" dirty="0" smtClean="0">
                <a:solidFill>
                  <a:srgbClr val="0070C0"/>
                </a:solidFill>
                <a:latin typeface="KaiTi" panose="02010609060101010101" pitchFamily="49" charset="-122"/>
                <a:ea typeface="KaiTi" panose="02010609060101010101" pitchFamily="49" charset="-122"/>
              </a:rPr>
              <a:t>問題</a:t>
            </a:r>
            <a:r>
              <a:rPr lang="en-US" altLang="ja-JP" b="1" dirty="0" smtClean="0">
                <a:solidFill>
                  <a:srgbClr val="0070C0"/>
                </a:solidFill>
                <a:latin typeface="KaiTi" panose="02010609060101010101" pitchFamily="49" charset="-122"/>
                <a:ea typeface="KaiTi" panose="02010609060101010101" pitchFamily="49" charset="-122"/>
              </a:rPr>
              <a:t>1</a:t>
            </a:r>
            <a:r>
              <a:rPr lang="ja-JP" altLang="en-US" b="1" dirty="0" smtClean="0">
                <a:solidFill>
                  <a:srgbClr val="0070C0"/>
                </a:solidFill>
                <a:latin typeface="KaiTi" panose="02010609060101010101" pitchFamily="49" charset="-122"/>
                <a:ea typeface="KaiTi" panose="02010609060101010101" pitchFamily="49" charset="-122"/>
              </a:rPr>
              <a:t>の答</a:t>
            </a:r>
            <a:r>
              <a:rPr lang="ja-JP" altLang="en-US" b="1" dirty="0">
                <a:solidFill>
                  <a:srgbClr val="0070C0"/>
                </a:solidFill>
                <a:latin typeface="KaiTi" panose="02010609060101010101" pitchFamily="49" charset="-122"/>
                <a:ea typeface="KaiTi" panose="02010609060101010101" pitchFamily="49" charset="-122"/>
              </a:rPr>
              <a:t>え</a:t>
            </a:r>
            <a:r>
              <a:rPr lang="ja-JP" altLang="en-US" b="1" dirty="0" smtClean="0">
                <a:solidFill>
                  <a:srgbClr val="0070C0"/>
                </a:solidFill>
                <a:latin typeface="KaiTi" panose="02010609060101010101" pitchFamily="49" charset="-122"/>
                <a:ea typeface="KaiTi" panose="02010609060101010101" pitchFamily="49" charset="-122"/>
              </a:rPr>
              <a:t>：</a:t>
            </a:r>
            <a:r>
              <a:rPr lang="en-US" altLang="ja-JP" b="1" dirty="0" smtClean="0">
                <a:solidFill>
                  <a:srgbClr val="0070C0"/>
                </a:solidFill>
                <a:latin typeface="KaiTi" panose="02010609060101010101" pitchFamily="49" charset="-122"/>
                <a:ea typeface="KaiTi" panose="02010609060101010101" pitchFamily="49" charset="-122"/>
              </a:rPr>
              <a:t>4</a:t>
            </a:r>
            <a:endParaRPr lang="en-US" altLang="ja-JP" b="1" dirty="0">
              <a:solidFill>
                <a:srgbClr val="0070C0"/>
              </a:solidFill>
              <a:latin typeface="KaiTi" panose="02010609060101010101" pitchFamily="49" charset="-122"/>
              <a:ea typeface="KaiTi" panose="02010609060101010101" pitchFamily="49" charset="-122"/>
            </a:endParaRPr>
          </a:p>
        </p:txBody>
      </p:sp>
      <p:sp>
        <p:nvSpPr>
          <p:cNvPr id="7" name="Rectangle 1"/>
          <p:cNvSpPr>
            <a:spLocks noChangeArrowheads="1"/>
          </p:cNvSpPr>
          <p:nvPr/>
        </p:nvSpPr>
        <p:spPr bwMode="auto">
          <a:xfrm>
            <a:off x="5613400" y="5442783"/>
            <a:ext cx="58801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1</a:t>
            </a:r>
            <a:r>
              <a:rPr kumimoji="1" lang="zh-CN" altLang="en-US" sz="1400" b="0" i="0" u="none" strike="noStrike" cap="none" normalizeH="0" baseline="0" dirty="0" smtClean="0">
                <a:ln>
                  <a:noFill/>
                </a:ln>
                <a:solidFill>
                  <a:schemeClr val="tx1"/>
                </a:solidFill>
                <a:effectLst/>
                <a:latin typeface="SimSun" pitchFamily="2" charset="-122"/>
                <a:ea typeface="SimSun" pitchFamily="2" charset="-122"/>
                <a:cs typeface="Times New Roman" pitchFamily="18" charset="0"/>
              </a:rPr>
              <a:t>  </a:t>
            </a:r>
            <a:r>
              <a:rPr kumimoji="1" lang="zh-CN" altLang="en-US"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横顔</a:t>
            </a:r>
            <a:r>
              <a:rPr kumimoji="1" lang="en-US" altLang="ja-JP"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a:t>
            </a:r>
            <a:r>
              <a:rPr kumimoji="1" lang="ja-JP" altLang="en-US"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よこがお</a:t>
            </a:r>
            <a:r>
              <a:rPr kumimoji="1" lang="en-US" altLang="ja-JP"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a:t>
            </a:r>
            <a:r>
              <a:rPr kumimoji="1" lang="zh-CN" altLang="en-US" sz="1400" b="0" i="0" u="none" strike="noStrike" cap="none" normalizeH="0" baseline="0" dirty="0" smtClean="0">
                <a:ln>
                  <a:noFill/>
                </a:ln>
                <a:solidFill>
                  <a:schemeClr val="tx1"/>
                </a:solidFill>
                <a:effectLst/>
                <a:latin typeface="SimSun" pitchFamily="2" charset="-122"/>
                <a:ea typeface="SimSun" pitchFamily="2" charset="-122"/>
                <a:cs typeface="Times New Roman" pitchFamily="18" charset="0"/>
              </a:rPr>
              <a:t>：（不为一般人所知的）侧影，侧面。</a:t>
            </a:r>
            <a:endParaRPr kumimoji="1" lang="ja-JP" altLang="en-US" sz="14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a:p>
            <a:pPr lvl="0" eaLnBrk="0" fontAlgn="base" hangingPunct="0">
              <a:spcBef>
                <a:spcPct val="0"/>
              </a:spcBef>
              <a:spcAft>
                <a:spcPct val="0"/>
              </a:spcAft>
            </a:pPr>
            <a:r>
              <a:rPr kumimoji="1" lang="en-US" altLang="ja-JP"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2</a:t>
            </a:r>
            <a:r>
              <a:rPr kumimoji="1" lang="ja-JP" altLang="en-US"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　二酸化炭素</a:t>
            </a:r>
            <a:r>
              <a:rPr kumimoji="1" lang="en-US" altLang="ja-JP"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a:t>
            </a:r>
            <a:r>
              <a:rPr lang="ja-JP" altLang="en-US" sz="1400" dirty="0">
                <a:latin typeface="ＭＳ 明朝" pitchFamily="17" charset="-128"/>
                <a:ea typeface="ＭＳ 明朝" pitchFamily="17" charset="-128"/>
                <a:cs typeface="Times New Roman" pitchFamily="18" charset="0"/>
              </a:rPr>
              <a:t>にさんかたん</a:t>
            </a:r>
            <a:r>
              <a:rPr kumimoji="1" lang="ja-JP" altLang="en-US"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そ</a:t>
            </a:r>
            <a:r>
              <a:rPr kumimoji="1" lang="en-US" altLang="ja-JP"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a:t>
            </a:r>
            <a:r>
              <a:rPr kumimoji="1" lang="ja-JP" altLang="en-US"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a:t>
            </a:r>
            <a:r>
              <a:rPr kumimoji="1" lang="ja-JP" altLang="en-US" sz="1400" b="0" i="0" u="none" strike="noStrike" cap="none" normalizeH="0" baseline="0" dirty="0" smtClean="0">
                <a:ln>
                  <a:noFill/>
                </a:ln>
                <a:solidFill>
                  <a:schemeClr val="tx1"/>
                </a:solidFill>
                <a:effectLst/>
                <a:latin typeface="SimSun" pitchFamily="2" charset="-122"/>
                <a:ea typeface="SimSun" pitchFamily="2" charset="-122"/>
                <a:cs typeface="Times New Roman" pitchFamily="18" charset="0"/>
              </a:rPr>
              <a:t>二氧化碳。</a:t>
            </a:r>
            <a:endParaRPr kumimoji="1" lang="ja-JP" altLang="en-US" sz="14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p:txBody>
      </p:sp>
    </p:spTree>
    <p:extLst>
      <p:ext uri="{BB962C8B-B14F-4D97-AF65-F5344CB8AC3E}">
        <p14:creationId xmlns:p14="http://schemas.microsoft.com/office/powerpoint/2010/main" val="26593398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１３</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1800" b="1" kern="1200" dirty="0" smtClean="0">
                          <a:solidFill>
                            <a:schemeClr val="bg1"/>
                          </a:solidFill>
                          <a:effectLst/>
                          <a:latin typeface="KaiTi" panose="02010609060101010101" pitchFamily="49" charset="-122"/>
                          <a:ea typeface="KaiTi" panose="02010609060101010101" pitchFamily="49" charset="-122"/>
                          <a:cs typeface="+mn-cs"/>
                        </a:rPr>
                        <a:t>　　</a:t>
                      </a: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コンビニの省エネ　</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88663" y="1063476"/>
            <a:ext cx="1854995" cy="552202"/>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３</a:t>
            </a:r>
            <a:r>
              <a:rPr lang="ja-JP" altLang="en-US" sz="2400" b="1" dirty="0">
                <a:solidFill>
                  <a:srgbClr val="002060"/>
                </a:solidFill>
                <a:latin typeface="BIZ UDPゴシック" panose="020B0400000000000000" pitchFamily="50" charset="-128"/>
                <a:ea typeface="BIZ UDPゴシック" panose="020B0400000000000000" pitchFamily="50" charset="-128"/>
              </a:rPr>
              <a:t>　本文読解</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5981700" y="1756348"/>
            <a:ext cx="5435600" cy="3831818"/>
          </a:xfrm>
          <a:prstGeom prst="rect">
            <a:avLst/>
          </a:prstGeom>
          <a:ln>
            <a:solidFill>
              <a:srgbClr val="0070C0"/>
            </a:solidFill>
          </a:ln>
        </p:spPr>
        <p:txBody>
          <a:bodyPr wrap="square">
            <a:spAutoFit/>
          </a:bodyPr>
          <a:lstStyle/>
          <a:p>
            <a:pPr>
              <a:lnSpc>
                <a:spcPct val="150000"/>
              </a:lnSpc>
            </a:pPr>
            <a:r>
              <a:rPr lang="ja-JP" altLang="ja-JP" b="1" dirty="0"/>
              <a:t>　コンビニが煌々と輝くのは、夜にさまよう人たちを明るさで引き寄せるためか。とはいえ、早じまいをしたところで冷蔵庫は止められない。それやこれやで、不夜城の派手さに比べれば</a:t>
            </a:r>
            <a:r>
              <a:rPr lang="ja-JP" altLang="ja-JP" b="1" dirty="0" smtClean="0"/>
              <a:t>、実</a:t>
            </a:r>
            <a:r>
              <a:rPr lang="ja-JP" altLang="ja-JP" b="1" dirty="0"/>
              <a:t>際の効果はごく薄いという。</a:t>
            </a:r>
          </a:p>
          <a:p>
            <a:pPr>
              <a:lnSpc>
                <a:spcPct val="150000"/>
              </a:lnSpc>
            </a:pPr>
            <a:r>
              <a:rPr lang="ja-JP" altLang="ja-JP" b="1" dirty="0"/>
              <a:t>　明かりを消させても、それだけでは「ねらい撃ち」に終わってしまう。コンビニに限らず、少しずつでも便利さを捨てていく決意が誰にも必要だろう。素朴な時代に戻れるかどうかは心もとないけれど、今の暮らしにどっぷりでは地球が守れないのは、もう明らかなのだから。</a:t>
            </a:r>
          </a:p>
        </p:txBody>
      </p:sp>
      <p:sp>
        <p:nvSpPr>
          <p:cNvPr id="5" name="矩形 4"/>
          <p:cNvSpPr/>
          <p:nvPr/>
        </p:nvSpPr>
        <p:spPr>
          <a:xfrm>
            <a:off x="750563" y="1756348"/>
            <a:ext cx="5104137" cy="3300904"/>
          </a:xfrm>
          <a:prstGeom prst="rect">
            <a:avLst/>
          </a:prstGeom>
        </p:spPr>
        <p:txBody>
          <a:bodyPr wrap="square">
            <a:spAutoFit/>
          </a:bodyPr>
          <a:lstStyle/>
          <a:p>
            <a:r>
              <a:rPr lang="ja-JP" altLang="ja-JP" b="1" dirty="0">
                <a:solidFill>
                  <a:srgbClr val="FF0000"/>
                </a:solidFill>
                <a:latin typeface="KaiTi" panose="02010609060101010101" pitchFamily="49" charset="-122"/>
                <a:ea typeface="KaiTi" panose="02010609060101010101" pitchFamily="49" charset="-122"/>
              </a:rPr>
              <a:t>問</a:t>
            </a:r>
            <a:r>
              <a:rPr lang="ja-JP" altLang="ja-JP" b="1" dirty="0" smtClean="0">
                <a:solidFill>
                  <a:srgbClr val="FF0000"/>
                </a:solidFill>
                <a:latin typeface="KaiTi" panose="02010609060101010101" pitchFamily="49" charset="-122"/>
                <a:ea typeface="KaiTi" panose="02010609060101010101" pitchFamily="49" charset="-122"/>
              </a:rPr>
              <a:t>題</a:t>
            </a:r>
            <a:r>
              <a:rPr lang="en-US" altLang="ja-JP" b="1" dirty="0" smtClean="0">
                <a:solidFill>
                  <a:srgbClr val="FF0000"/>
                </a:solidFill>
                <a:latin typeface="KaiTi" panose="02010609060101010101" pitchFamily="49" charset="-122"/>
                <a:ea typeface="KaiTi" panose="02010609060101010101" pitchFamily="49" charset="-122"/>
              </a:rPr>
              <a:t>3</a:t>
            </a:r>
            <a:r>
              <a:rPr lang="ja-JP" altLang="ja-JP" b="1" dirty="0">
                <a:solidFill>
                  <a:srgbClr val="FF0000"/>
                </a:solidFill>
                <a:latin typeface="KaiTi" panose="02010609060101010101" pitchFamily="49" charset="-122"/>
                <a:ea typeface="KaiTi" panose="02010609060101010101" pitchFamily="49" charset="-122"/>
              </a:rPr>
              <a:t>　本文を読んで、あっているものには○、間違っているものには×を（　　）にいれてください</a:t>
            </a:r>
            <a:r>
              <a:rPr lang="ja-JP" altLang="ja-JP" b="1" dirty="0" smtClean="0">
                <a:solidFill>
                  <a:srgbClr val="FF0000"/>
                </a:solidFill>
                <a:latin typeface="KaiTi" panose="02010609060101010101" pitchFamily="49" charset="-122"/>
                <a:ea typeface="KaiTi" panose="02010609060101010101" pitchFamily="49" charset="-122"/>
              </a:rPr>
              <a:t>。</a:t>
            </a:r>
            <a:endParaRPr lang="en-US" altLang="ja-JP" b="1" dirty="0" smtClean="0">
              <a:solidFill>
                <a:srgbClr val="FF0000"/>
              </a:solidFill>
              <a:latin typeface="KaiTi" panose="02010609060101010101" pitchFamily="49" charset="-122"/>
              <a:ea typeface="KaiTi" panose="02010609060101010101" pitchFamily="49" charset="-122"/>
            </a:endParaRPr>
          </a:p>
          <a:p>
            <a:endParaRPr lang="ja-JP" altLang="ja-JP" sz="1050" b="1" dirty="0">
              <a:latin typeface="KaiTi" panose="02010609060101010101" pitchFamily="49" charset="-122"/>
              <a:ea typeface="KaiTi" panose="02010609060101010101" pitchFamily="49" charset="-122"/>
            </a:endParaRPr>
          </a:p>
          <a:p>
            <a:pPr marL="342900" indent="-342900">
              <a:buAutoNum type="arabicPeriod"/>
            </a:pPr>
            <a:r>
              <a:rPr lang="ja-JP" altLang="ja-JP" b="1" dirty="0" smtClean="0">
                <a:latin typeface="KaiTi" panose="02010609060101010101" pitchFamily="49" charset="-122"/>
                <a:ea typeface="KaiTi" panose="02010609060101010101" pitchFamily="49" charset="-122"/>
              </a:rPr>
              <a:t>コンビニエンスストア</a:t>
            </a:r>
            <a:r>
              <a:rPr lang="ja-JP" altLang="ja-JP" b="1" dirty="0">
                <a:latin typeface="KaiTi" panose="02010609060101010101" pitchFamily="49" charset="-122"/>
                <a:ea typeface="KaiTi" panose="02010609060101010101" pitchFamily="49" charset="-122"/>
              </a:rPr>
              <a:t>ーができたので、</a:t>
            </a:r>
            <a:r>
              <a:rPr lang="ja-JP" altLang="ja-JP" b="1" dirty="0" smtClean="0">
                <a:latin typeface="KaiTi" panose="02010609060101010101" pitchFamily="49" charset="-122"/>
                <a:ea typeface="KaiTi" panose="02010609060101010101" pitchFamily="49" charset="-122"/>
              </a:rPr>
              <a:t>夜</a:t>
            </a:r>
            <a:endParaRPr lang="en-US" altLang="ja-JP" b="1" dirty="0" smtClean="0">
              <a:latin typeface="KaiTi" panose="02010609060101010101" pitchFamily="49" charset="-122"/>
              <a:ea typeface="KaiTi" panose="02010609060101010101" pitchFamily="49" charset="-122"/>
            </a:endParaRPr>
          </a:p>
          <a:p>
            <a:r>
              <a:rPr lang="en-US" altLang="ja-JP" b="1" dirty="0">
                <a:latin typeface="KaiTi" panose="02010609060101010101" pitchFamily="49" charset="-122"/>
                <a:ea typeface="KaiTi" panose="02010609060101010101" pitchFamily="49" charset="-122"/>
              </a:rPr>
              <a:t> </a:t>
            </a:r>
            <a:r>
              <a:rPr lang="en-US" altLang="ja-JP" b="1" dirty="0" smtClean="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遅</a:t>
            </a:r>
            <a:r>
              <a:rPr lang="ja-JP" altLang="ja-JP" b="1" dirty="0">
                <a:latin typeface="KaiTi" panose="02010609060101010101" pitchFamily="49" charset="-122"/>
                <a:ea typeface="KaiTi" panose="02010609060101010101" pitchFamily="49" charset="-122"/>
              </a:rPr>
              <a:t>くまで起きている生活</a:t>
            </a:r>
            <a:r>
              <a:rPr lang="ja-JP" altLang="ja-JP" b="1" dirty="0" smtClean="0">
                <a:latin typeface="KaiTi" panose="02010609060101010101" pitchFamily="49" charset="-122"/>
                <a:ea typeface="KaiTi" panose="02010609060101010101" pitchFamily="49" charset="-122"/>
              </a:rPr>
              <a:t>になった</a:t>
            </a:r>
            <a:r>
              <a:rPr lang="ja-JP" altLang="en-US" b="1" dirty="0" smtClean="0">
                <a:latin typeface="KaiTi" panose="02010609060101010101" pitchFamily="49" charset="-122"/>
                <a:ea typeface="KaiTi" panose="02010609060101010101" pitchFamily="49" charset="-122"/>
              </a:rPr>
              <a:t>。</a:t>
            </a:r>
            <a:endParaRPr lang="ja-JP" altLang="ja-JP" b="1" dirty="0">
              <a:latin typeface="KaiTi" panose="02010609060101010101" pitchFamily="49" charset="-122"/>
              <a:ea typeface="KaiTi" panose="02010609060101010101" pitchFamily="49" charset="-122"/>
            </a:endParaRPr>
          </a:p>
          <a:p>
            <a:r>
              <a:rPr lang="en-US" altLang="ja-JP" b="1" dirty="0" smtClean="0">
                <a:latin typeface="KaiTi" panose="02010609060101010101" pitchFamily="49" charset="-122"/>
                <a:ea typeface="KaiTi" panose="02010609060101010101" pitchFamily="49" charset="-122"/>
              </a:rPr>
              <a:t>2. </a:t>
            </a:r>
            <a:r>
              <a:rPr lang="ja-JP" altLang="ja-JP" b="1" dirty="0" smtClean="0">
                <a:latin typeface="KaiTi" panose="02010609060101010101" pitchFamily="49" charset="-122"/>
                <a:ea typeface="KaiTi" panose="02010609060101010101" pitchFamily="49" charset="-122"/>
              </a:rPr>
              <a:t>深夜</a:t>
            </a:r>
            <a:r>
              <a:rPr lang="ja-JP" altLang="ja-JP" b="1" dirty="0">
                <a:latin typeface="KaiTi" panose="02010609060101010101" pitchFamily="49" charset="-122"/>
                <a:ea typeface="KaiTi" panose="02010609060101010101" pitchFamily="49" charset="-122"/>
              </a:rPr>
              <a:t>に危険を感じた人が、</a:t>
            </a:r>
            <a:r>
              <a:rPr lang="ja-JP" altLang="ja-JP" b="1" dirty="0" smtClean="0">
                <a:latin typeface="KaiTi" panose="02010609060101010101" pitchFamily="49" charset="-122"/>
                <a:ea typeface="KaiTi" panose="02010609060101010101" pitchFamily="49" charset="-122"/>
              </a:rPr>
              <a:t>コンビニエンス</a:t>
            </a:r>
            <a:r>
              <a:rPr lang="en-US" altLang="ja-JP" b="1" dirty="0" smtClean="0">
                <a:latin typeface="KaiTi" panose="02010609060101010101" pitchFamily="49" charset="-122"/>
                <a:ea typeface="KaiTi" panose="02010609060101010101" pitchFamily="49" charset="-122"/>
              </a:rPr>
              <a:t> </a:t>
            </a:r>
          </a:p>
          <a:p>
            <a:r>
              <a:rPr lang="en-US" altLang="ja-JP" b="1" dirty="0">
                <a:latin typeface="KaiTi" panose="02010609060101010101" pitchFamily="49" charset="-122"/>
                <a:ea typeface="KaiTi" panose="02010609060101010101" pitchFamily="49" charset="-122"/>
              </a:rPr>
              <a:t> </a:t>
            </a:r>
            <a:r>
              <a:rPr lang="en-US" altLang="ja-JP" b="1" dirty="0" smtClean="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ストア</a:t>
            </a:r>
            <a:r>
              <a:rPr lang="ja-JP" altLang="ja-JP" b="1" dirty="0">
                <a:latin typeface="KaiTi" panose="02010609060101010101" pitchFamily="49" charset="-122"/>
                <a:ea typeface="KaiTi" panose="02010609060101010101" pitchFamily="49" charset="-122"/>
              </a:rPr>
              <a:t>ーに行</a:t>
            </a:r>
            <a:r>
              <a:rPr lang="ja-JP" altLang="ja-JP" b="1" dirty="0" smtClean="0">
                <a:latin typeface="KaiTi" panose="02010609060101010101" pitchFamily="49" charset="-122"/>
                <a:ea typeface="KaiTi" panose="02010609060101010101" pitchFamily="49" charset="-122"/>
              </a:rPr>
              <a:t>く</a:t>
            </a:r>
            <a:r>
              <a:rPr lang="ja-JP" altLang="en-US" b="1" dirty="0" smtClean="0">
                <a:latin typeface="KaiTi" panose="02010609060101010101" pitchFamily="49" charset="-122"/>
                <a:ea typeface="KaiTi" panose="02010609060101010101" pitchFamily="49" charset="-122"/>
              </a:rPr>
              <a:t>。</a:t>
            </a:r>
            <a:endParaRPr lang="ja-JP" altLang="ja-JP" b="1" dirty="0">
              <a:latin typeface="KaiTi" panose="02010609060101010101" pitchFamily="49" charset="-122"/>
              <a:ea typeface="KaiTi" panose="02010609060101010101" pitchFamily="49" charset="-122"/>
            </a:endParaRPr>
          </a:p>
          <a:p>
            <a:r>
              <a:rPr lang="en-US" altLang="ja-JP" b="1" dirty="0" smtClean="0">
                <a:latin typeface="KaiTi" panose="02010609060101010101" pitchFamily="49" charset="-122"/>
                <a:ea typeface="KaiTi" panose="02010609060101010101" pitchFamily="49" charset="-122"/>
              </a:rPr>
              <a:t>3. </a:t>
            </a:r>
            <a:r>
              <a:rPr lang="ja-JP" altLang="ja-JP" b="1" dirty="0" smtClean="0">
                <a:latin typeface="KaiTi" panose="02010609060101010101" pitchFamily="49" charset="-122"/>
                <a:ea typeface="KaiTi" panose="02010609060101010101" pitchFamily="49" charset="-122"/>
              </a:rPr>
              <a:t>コンビニエンスストア</a:t>
            </a:r>
            <a:r>
              <a:rPr lang="ja-JP" altLang="ja-JP" b="1" dirty="0">
                <a:latin typeface="KaiTi" panose="02010609060101010101" pitchFamily="49" charset="-122"/>
                <a:ea typeface="KaiTi" panose="02010609060101010101" pitchFamily="49" charset="-122"/>
              </a:rPr>
              <a:t>ーは電気</a:t>
            </a:r>
            <a:r>
              <a:rPr lang="ja-JP" altLang="ja-JP" b="1" dirty="0" smtClean="0">
                <a:latin typeface="KaiTi" panose="02010609060101010101" pitchFamily="49" charset="-122"/>
                <a:ea typeface="KaiTi" panose="02010609060101010101" pitchFamily="49" charset="-122"/>
              </a:rPr>
              <a:t>をたくさん</a:t>
            </a:r>
            <a:endParaRPr lang="en-US" altLang="ja-JP" b="1" dirty="0" smtClean="0">
              <a:latin typeface="KaiTi" panose="02010609060101010101" pitchFamily="49" charset="-122"/>
              <a:ea typeface="KaiTi" panose="02010609060101010101" pitchFamily="49" charset="-122"/>
            </a:endParaRPr>
          </a:p>
          <a:p>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消</a:t>
            </a:r>
            <a:r>
              <a:rPr lang="ja-JP" altLang="ja-JP" b="1" dirty="0">
                <a:latin typeface="KaiTi" panose="02010609060101010101" pitchFamily="49" charset="-122"/>
                <a:ea typeface="KaiTi" panose="02010609060101010101" pitchFamily="49" charset="-122"/>
              </a:rPr>
              <a:t>費するので、今後、夜中は営業</a:t>
            </a:r>
            <a:r>
              <a:rPr lang="ja-JP" altLang="ja-JP" b="1" dirty="0" smtClean="0">
                <a:latin typeface="KaiTi" panose="02010609060101010101" pitchFamily="49" charset="-122"/>
                <a:ea typeface="KaiTi" panose="02010609060101010101" pitchFamily="49" charset="-122"/>
              </a:rPr>
              <a:t>をさせない</a:t>
            </a:r>
            <a:r>
              <a:rPr lang="ja-JP" altLang="en-US" b="1" dirty="0" smtClean="0">
                <a:latin typeface="KaiTi" panose="02010609060101010101" pitchFamily="49" charset="-122"/>
                <a:ea typeface="KaiTi" panose="02010609060101010101" pitchFamily="49" charset="-122"/>
              </a:rPr>
              <a:t>。</a:t>
            </a:r>
            <a:endParaRPr lang="ja-JP" altLang="ja-JP" b="1" dirty="0">
              <a:latin typeface="KaiTi" panose="02010609060101010101" pitchFamily="49" charset="-122"/>
              <a:ea typeface="KaiTi" panose="02010609060101010101" pitchFamily="49" charset="-122"/>
            </a:endParaRPr>
          </a:p>
          <a:p>
            <a:r>
              <a:rPr lang="en-US" altLang="ja-JP" b="1" dirty="0" smtClean="0">
                <a:latin typeface="KaiTi" panose="02010609060101010101" pitchFamily="49" charset="-122"/>
                <a:ea typeface="KaiTi" panose="02010609060101010101" pitchFamily="49" charset="-122"/>
              </a:rPr>
              <a:t>4. </a:t>
            </a:r>
            <a:r>
              <a:rPr lang="ja-JP" altLang="ja-JP" b="1" dirty="0" smtClean="0">
                <a:latin typeface="KaiTi" panose="02010609060101010101" pitchFamily="49" charset="-122"/>
                <a:ea typeface="KaiTi" panose="02010609060101010101" pitchFamily="49" charset="-122"/>
              </a:rPr>
              <a:t>地球</a:t>
            </a:r>
            <a:r>
              <a:rPr lang="ja-JP" altLang="ja-JP" b="1" dirty="0">
                <a:latin typeface="KaiTi" panose="02010609060101010101" pitchFamily="49" charset="-122"/>
                <a:ea typeface="KaiTi" panose="02010609060101010101" pitchFamily="49" charset="-122"/>
              </a:rPr>
              <a:t>環境を守るためには、生活を見直す</a:t>
            </a:r>
            <a:r>
              <a:rPr lang="ja-JP" altLang="ja-JP" b="1" dirty="0" smtClean="0">
                <a:latin typeface="KaiTi" panose="02010609060101010101" pitchFamily="49" charset="-122"/>
                <a:ea typeface="KaiTi" panose="02010609060101010101" pitchFamily="49" charset="-122"/>
              </a:rPr>
              <a:t>必</a:t>
            </a:r>
            <a:endParaRPr lang="en-US" altLang="ja-JP" b="1" dirty="0" smtClean="0">
              <a:latin typeface="KaiTi" panose="02010609060101010101" pitchFamily="49" charset="-122"/>
              <a:ea typeface="KaiTi" panose="02010609060101010101" pitchFamily="49" charset="-122"/>
            </a:endParaRPr>
          </a:p>
          <a:p>
            <a:r>
              <a:rPr lang="en-US" altLang="ja-JP" b="1" dirty="0">
                <a:latin typeface="KaiTi" panose="02010609060101010101" pitchFamily="49" charset="-122"/>
                <a:ea typeface="KaiTi" panose="02010609060101010101" pitchFamily="49" charset="-122"/>
              </a:rPr>
              <a:t> </a:t>
            </a:r>
            <a:r>
              <a:rPr lang="en-US" altLang="ja-JP" b="1" dirty="0" smtClean="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要がある</a:t>
            </a:r>
            <a:r>
              <a:rPr lang="ja-JP" altLang="en-US" b="1" dirty="0" smtClean="0">
                <a:latin typeface="KaiTi" panose="02010609060101010101" pitchFamily="49" charset="-122"/>
                <a:ea typeface="KaiTi" panose="02010609060101010101" pitchFamily="49" charset="-122"/>
              </a:rPr>
              <a:t>。</a:t>
            </a:r>
            <a:endParaRPr lang="ja-JP" altLang="ja-JP" b="1" dirty="0">
              <a:latin typeface="KaiTi" panose="02010609060101010101" pitchFamily="49" charset="-122"/>
              <a:ea typeface="KaiTi" panose="02010609060101010101" pitchFamily="49" charset="-122"/>
            </a:endParaRPr>
          </a:p>
        </p:txBody>
      </p:sp>
      <p:sp>
        <p:nvSpPr>
          <p:cNvPr id="7" name="矩形 6"/>
          <p:cNvSpPr/>
          <p:nvPr/>
        </p:nvSpPr>
        <p:spPr>
          <a:xfrm>
            <a:off x="952361" y="5356051"/>
            <a:ext cx="4142510" cy="369332"/>
          </a:xfrm>
          <a:prstGeom prst="rect">
            <a:avLst/>
          </a:prstGeom>
        </p:spPr>
        <p:txBody>
          <a:bodyPr wrap="square">
            <a:spAutoFit/>
          </a:bodyPr>
          <a:lstStyle/>
          <a:p>
            <a:r>
              <a:rPr lang="ja-JP" altLang="en-US" b="1" dirty="0" smtClean="0">
                <a:solidFill>
                  <a:srgbClr val="0070C0"/>
                </a:solidFill>
                <a:latin typeface="KaiTi" panose="02010609060101010101" pitchFamily="49" charset="-122"/>
                <a:ea typeface="KaiTi" panose="02010609060101010101" pitchFamily="49" charset="-122"/>
              </a:rPr>
              <a:t>問題</a:t>
            </a:r>
            <a:r>
              <a:rPr lang="en-US" altLang="ja-JP" b="1" dirty="0" smtClean="0">
                <a:solidFill>
                  <a:srgbClr val="0070C0"/>
                </a:solidFill>
                <a:latin typeface="KaiTi" panose="02010609060101010101" pitchFamily="49" charset="-122"/>
                <a:ea typeface="KaiTi" panose="02010609060101010101" pitchFamily="49" charset="-122"/>
              </a:rPr>
              <a:t>3</a:t>
            </a:r>
            <a:r>
              <a:rPr lang="ja-JP" altLang="en-US" b="1" dirty="0" smtClean="0">
                <a:solidFill>
                  <a:srgbClr val="0070C0"/>
                </a:solidFill>
                <a:latin typeface="KaiTi" panose="02010609060101010101" pitchFamily="49" charset="-122"/>
                <a:ea typeface="KaiTi" panose="02010609060101010101" pitchFamily="49" charset="-122"/>
              </a:rPr>
              <a:t>の答</a:t>
            </a:r>
            <a:r>
              <a:rPr lang="ja-JP" altLang="en-US" b="1" dirty="0">
                <a:solidFill>
                  <a:srgbClr val="0070C0"/>
                </a:solidFill>
                <a:latin typeface="KaiTi" panose="02010609060101010101" pitchFamily="49" charset="-122"/>
                <a:ea typeface="KaiTi" panose="02010609060101010101" pitchFamily="49" charset="-122"/>
              </a:rPr>
              <a:t>え</a:t>
            </a:r>
            <a:r>
              <a:rPr lang="ja-JP" altLang="en-US" b="1" dirty="0" smtClean="0">
                <a:solidFill>
                  <a:srgbClr val="0070C0"/>
                </a:solidFill>
                <a:latin typeface="KaiTi" panose="02010609060101010101" pitchFamily="49" charset="-122"/>
                <a:ea typeface="KaiTi" panose="02010609060101010101" pitchFamily="49" charset="-122"/>
              </a:rPr>
              <a:t>：</a:t>
            </a:r>
            <a:r>
              <a:rPr lang="en-US" altLang="ja-JP" b="1" dirty="0" smtClean="0">
                <a:solidFill>
                  <a:srgbClr val="0070C0"/>
                </a:solidFill>
                <a:latin typeface="KaiTi" panose="02010609060101010101" pitchFamily="49" charset="-122"/>
                <a:ea typeface="KaiTi" panose="02010609060101010101" pitchFamily="49" charset="-122"/>
              </a:rPr>
              <a:t>2</a:t>
            </a:r>
            <a:r>
              <a:rPr lang="ja-JP" altLang="en-US" b="1" dirty="0" smtClean="0">
                <a:solidFill>
                  <a:srgbClr val="0070C0"/>
                </a:solidFill>
                <a:latin typeface="KaiTi" panose="02010609060101010101" pitchFamily="49" charset="-122"/>
                <a:ea typeface="KaiTi" panose="02010609060101010101" pitchFamily="49" charset="-122"/>
              </a:rPr>
              <a:t>と</a:t>
            </a:r>
            <a:r>
              <a:rPr lang="en-US" altLang="ja-JP" b="1" dirty="0" smtClean="0">
                <a:solidFill>
                  <a:srgbClr val="0070C0"/>
                </a:solidFill>
                <a:latin typeface="KaiTi" panose="02010609060101010101" pitchFamily="49" charset="-122"/>
                <a:ea typeface="KaiTi" panose="02010609060101010101" pitchFamily="49" charset="-122"/>
              </a:rPr>
              <a:t>4</a:t>
            </a:r>
            <a:r>
              <a:rPr lang="ja-JP" altLang="en-US" b="1" dirty="0" smtClean="0">
                <a:solidFill>
                  <a:srgbClr val="0070C0"/>
                </a:solidFill>
                <a:latin typeface="KaiTi" panose="02010609060101010101" pitchFamily="49" charset="-122"/>
                <a:ea typeface="KaiTi" panose="02010609060101010101" pitchFamily="49" charset="-122"/>
              </a:rPr>
              <a:t>は〇、</a:t>
            </a:r>
            <a:r>
              <a:rPr lang="en-US" altLang="ja-JP" b="1" dirty="0">
                <a:solidFill>
                  <a:srgbClr val="0070C0"/>
                </a:solidFill>
                <a:latin typeface="KaiTi" panose="02010609060101010101" pitchFamily="49" charset="-122"/>
                <a:ea typeface="KaiTi" panose="02010609060101010101" pitchFamily="49" charset="-122"/>
              </a:rPr>
              <a:t>1</a:t>
            </a:r>
            <a:r>
              <a:rPr lang="ja-JP" altLang="en-US" b="1" dirty="0" smtClean="0">
                <a:solidFill>
                  <a:srgbClr val="0070C0"/>
                </a:solidFill>
                <a:latin typeface="KaiTi" panose="02010609060101010101" pitchFamily="49" charset="-122"/>
                <a:ea typeface="KaiTi" panose="02010609060101010101" pitchFamily="49" charset="-122"/>
              </a:rPr>
              <a:t>と</a:t>
            </a:r>
            <a:r>
              <a:rPr lang="en-US" altLang="ja-JP" b="1" dirty="0" smtClean="0">
                <a:solidFill>
                  <a:srgbClr val="0070C0"/>
                </a:solidFill>
                <a:latin typeface="KaiTi" panose="02010609060101010101" pitchFamily="49" charset="-122"/>
                <a:ea typeface="KaiTi" panose="02010609060101010101" pitchFamily="49" charset="-122"/>
              </a:rPr>
              <a:t>3</a:t>
            </a:r>
            <a:r>
              <a:rPr lang="ja-JP" altLang="en-US" b="1" dirty="0" smtClean="0">
                <a:solidFill>
                  <a:srgbClr val="0070C0"/>
                </a:solidFill>
                <a:latin typeface="KaiTi" panose="02010609060101010101" pitchFamily="49" charset="-122"/>
                <a:ea typeface="KaiTi" panose="02010609060101010101" pitchFamily="49" charset="-122"/>
              </a:rPr>
              <a:t>は</a:t>
            </a:r>
            <a:r>
              <a:rPr lang="en-US" altLang="ja-JP" b="1" dirty="0" smtClean="0">
                <a:solidFill>
                  <a:srgbClr val="0070C0"/>
                </a:solidFill>
                <a:latin typeface="KaiTi" panose="02010609060101010101" pitchFamily="49" charset="-122"/>
                <a:ea typeface="KaiTi" panose="02010609060101010101" pitchFamily="49" charset="-122"/>
              </a:rPr>
              <a:t>×</a:t>
            </a:r>
            <a:r>
              <a:rPr lang="ja-JP" altLang="en-US" b="1" dirty="0" smtClean="0">
                <a:solidFill>
                  <a:srgbClr val="0070C0"/>
                </a:solidFill>
                <a:latin typeface="KaiTi" panose="02010609060101010101" pitchFamily="49" charset="-122"/>
                <a:ea typeface="KaiTi" panose="02010609060101010101" pitchFamily="49" charset="-122"/>
              </a:rPr>
              <a:t>。</a:t>
            </a:r>
            <a:endParaRPr lang="ja-JP" altLang="en-US" dirty="0">
              <a:latin typeface="KaiTi" panose="02010609060101010101" pitchFamily="49" charset="-122"/>
              <a:ea typeface="KaiTi" panose="02010609060101010101" pitchFamily="49" charset="-122"/>
            </a:endParaRPr>
          </a:p>
        </p:txBody>
      </p:sp>
      <p:sp>
        <p:nvSpPr>
          <p:cNvPr id="6" name="Rectangle 1"/>
          <p:cNvSpPr>
            <a:spLocks noChangeArrowheads="1"/>
          </p:cNvSpPr>
          <p:nvPr/>
        </p:nvSpPr>
        <p:spPr bwMode="auto">
          <a:xfrm>
            <a:off x="5981700" y="5725383"/>
            <a:ext cx="5422900"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1 </a:t>
            </a:r>
            <a:r>
              <a:rPr kumimoji="1" lang="ja-JP" altLang="en-US"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煌々</a:t>
            </a:r>
            <a:r>
              <a:rPr kumimoji="1" lang="en-US" altLang="ja-JP"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a:t>
            </a:r>
            <a:r>
              <a:rPr kumimoji="1" lang="ja-JP" altLang="en-US"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こうこう</a:t>
            </a:r>
            <a:r>
              <a:rPr kumimoji="1" lang="en-US" altLang="ja-JP"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a:t>
            </a:r>
            <a:r>
              <a:rPr kumimoji="1" lang="ja-JP" altLang="en-US"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と：</a:t>
            </a:r>
            <a:r>
              <a:rPr kumimoji="1" lang="ja-JP" altLang="en-US" sz="1400" b="0" i="0" u="none" strike="noStrike" cap="none" normalizeH="0" baseline="0" dirty="0" smtClean="0">
                <a:ln>
                  <a:noFill/>
                </a:ln>
                <a:solidFill>
                  <a:schemeClr val="tx1"/>
                </a:solidFill>
                <a:effectLst/>
                <a:latin typeface="SimSun" pitchFamily="2" charset="-122"/>
                <a:ea typeface="SimSun" pitchFamily="2" charset="-122"/>
                <a:cs typeface="Times New Roman" pitchFamily="18" charset="0"/>
              </a:rPr>
              <a:t>形容闪闪发光的样子。</a:t>
            </a:r>
            <a:r>
              <a:rPr kumimoji="1" lang="ja-JP" altLang="en-US" sz="14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rPr>
              <a:t> </a:t>
            </a:r>
          </a:p>
        </p:txBody>
      </p:sp>
    </p:spTree>
    <p:extLst>
      <p:ext uri="{BB962C8B-B14F-4D97-AF65-F5344CB8AC3E}">
        <p14:creationId xmlns:p14="http://schemas.microsoft.com/office/powerpoint/2010/main" val="35448970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１３</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コンビニの省エネ　</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177776"/>
            <a:ext cx="1854995" cy="552202"/>
          </a:xfrm>
          <a:prstGeom prst="rect">
            <a:avLst/>
          </a:prstGeom>
        </p:spPr>
        <p:txBody>
          <a:bodyPr wrap="none">
            <a:spAutoFit/>
          </a:bodyPr>
          <a:lstStyle/>
          <a:p>
            <a:pPr>
              <a:lnSpc>
                <a:spcPct val="150000"/>
              </a:lnSpc>
            </a:pPr>
            <a:r>
              <a:rPr lang="en-US" altLang="ja-JP" sz="2400" b="1" dirty="0" smtClean="0">
                <a:solidFill>
                  <a:srgbClr val="002060"/>
                </a:solidFill>
                <a:latin typeface="BIZ UDPゴシック" panose="020B0400000000000000" pitchFamily="50" charset="-128"/>
                <a:ea typeface="BIZ UDPゴシック" panose="020B0400000000000000" pitchFamily="50" charset="-128"/>
              </a:rPr>
              <a:t>4</a:t>
            </a:r>
            <a:r>
              <a:rPr lang="ja-JP" altLang="en-US" sz="2400" b="1" dirty="0" smtClean="0">
                <a:solidFill>
                  <a:srgbClr val="002060"/>
                </a:solidFill>
                <a:latin typeface="BIZ UDPゴシック" panose="020B0400000000000000" pitchFamily="50" charset="-128"/>
                <a:ea typeface="BIZ UDPゴシック" panose="020B0400000000000000" pitchFamily="50" charset="-128"/>
              </a:rPr>
              <a:t>　内容発展</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901700" y="1846640"/>
            <a:ext cx="10566400" cy="2308324"/>
          </a:xfrm>
          <a:prstGeom prst="rect">
            <a:avLst/>
          </a:prstGeom>
          <a:ln>
            <a:solidFill>
              <a:srgbClr val="00B050"/>
            </a:solidFill>
          </a:ln>
        </p:spPr>
        <p:txBody>
          <a:bodyPr wrap="square">
            <a:spAutoFit/>
          </a:bodyPr>
          <a:lstStyle/>
          <a:p>
            <a:r>
              <a:rPr lang="en-US" altLang="ja-JP" b="1" dirty="0">
                <a:latin typeface="KaiTi" panose="02010609060101010101" pitchFamily="49" charset="-122"/>
                <a:ea typeface="KaiTi" panose="02010609060101010101" pitchFamily="49" charset="-122"/>
              </a:rPr>
              <a:t>2019 </a:t>
            </a:r>
            <a:r>
              <a:rPr lang="ja-JP" altLang="en-US" b="1" dirty="0">
                <a:latin typeface="KaiTi" panose="02010609060101010101" pitchFamily="49" charset="-122"/>
                <a:ea typeface="KaiTi" panose="02010609060101010101" pitchFamily="49" charset="-122"/>
              </a:rPr>
              <a:t>年度の日本経済は、緩やかな成長基調</a:t>
            </a:r>
            <a:r>
              <a:rPr lang="ja-JP" altLang="en-US" b="1" dirty="0" smtClean="0">
                <a:latin typeface="KaiTi" panose="02010609060101010101" pitchFamily="49" charset="-122"/>
                <a:ea typeface="KaiTi" panose="02010609060101010101" pitchFamily="49" charset="-122"/>
              </a:rPr>
              <a:t>にあっ</a:t>
            </a:r>
            <a:endParaRPr lang="en-US" altLang="ja-JP" b="1" dirty="0" smtClean="0">
              <a:latin typeface="KaiTi" panose="02010609060101010101" pitchFamily="49" charset="-122"/>
              <a:ea typeface="KaiTi" panose="02010609060101010101" pitchFamily="49" charset="-122"/>
            </a:endParaRPr>
          </a:p>
          <a:p>
            <a:r>
              <a:rPr lang="ja-JP" altLang="en-US" b="1" dirty="0" smtClean="0">
                <a:latin typeface="KaiTi" panose="02010609060101010101" pitchFamily="49" charset="-122"/>
                <a:ea typeface="KaiTi" panose="02010609060101010101" pitchFamily="49" charset="-122"/>
              </a:rPr>
              <a:t>たものの</a:t>
            </a:r>
            <a:r>
              <a:rPr lang="ja-JP" altLang="en-US" b="1" dirty="0">
                <a:latin typeface="KaiTi" panose="02010609060101010101" pitchFamily="49" charset="-122"/>
                <a:ea typeface="KaiTi" panose="02010609060101010101" pitchFamily="49" charset="-122"/>
              </a:rPr>
              <a:t>、所得の伸びを実感できるまでに至</a:t>
            </a:r>
            <a:r>
              <a:rPr lang="ja-JP" altLang="en-US" b="1" dirty="0" smtClean="0">
                <a:latin typeface="KaiTi" panose="02010609060101010101" pitchFamily="49" charset="-122"/>
                <a:ea typeface="KaiTi" panose="02010609060101010101" pitchFamily="49" charset="-122"/>
              </a:rPr>
              <a:t>らず、</a:t>
            </a:r>
            <a:endParaRPr lang="en-US" altLang="ja-JP" b="1" dirty="0" smtClean="0">
              <a:latin typeface="KaiTi" panose="02010609060101010101" pitchFamily="49" charset="-122"/>
              <a:ea typeface="KaiTi" panose="02010609060101010101" pitchFamily="49" charset="-122"/>
            </a:endParaRPr>
          </a:p>
          <a:p>
            <a:r>
              <a:rPr lang="en-US" altLang="ja-JP" b="1" dirty="0" smtClean="0">
                <a:latin typeface="KaiTi" panose="02010609060101010101" pitchFamily="49" charset="-122"/>
                <a:ea typeface="KaiTi" panose="02010609060101010101" pitchFamily="49" charset="-122"/>
              </a:rPr>
              <a:t>2019 </a:t>
            </a:r>
            <a:r>
              <a:rPr lang="ja-JP" altLang="en-US" b="1" dirty="0" smtClean="0">
                <a:latin typeface="KaiTi" panose="02010609060101010101" pitchFamily="49" charset="-122"/>
                <a:ea typeface="KaiTi" panose="02010609060101010101" pitchFamily="49" charset="-122"/>
              </a:rPr>
              <a:t>年</a:t>
            </a:r>
            <a:r>
              <a:rPr lang="en-US" altLang="ja-JP" b="1" dirty="0" smtClean="0">
                <a:latin typeface="KaiTi" panose="02010609060101010101" pitchFamily="49" charset="-122"/>
                <a:ea typeface="KaiTi" panose="02010609060101010101" pitchFamily="49" charset="-122"/>
              </a:rPr>
              <a:t>10 </a:t>
            </a:r>
            <a:r>
              <a:rPr lang="ja-JP" altLang="en-US" b="1" dirty="0">
                <a:latin typeface="KaiTi" panose="02010609060101010101" pitchFamily="49" charset="-122"/>
                <a:ea typeface="KaiTi" panose="02010609060101010101" pitchFamily="49" charset="-122"/>
              </a:rPr>
              <a:t>月に消費税率が </a:t>
            </a:r>
            <a:r>
              <a:rPr lang="en-US" altLang="ja-JP" b="1" dirty="0">
                <a:latin typeface="KaiTi" panose="02010609060101010101" pitchFamily="49" charset="-122"/>
                <a:ea typeface="KaiTi" panose="02010609060101010101" pitchFamily="49" charset="-122"/>
              </a:rPr>
              <a:t>10</a:t>
            </a:r>
            <a:r>
              <a:rPr lang="ja-JP" altLang="en-US" b="1" dirty="0">
                <a:latin typeface="KaiTi" panose="02010609060101010101" pitchFamily="49" charset="-122"/>
                <a:ea typeface="KaiTi" panose="02010609060101010101" pitchFamily="49" charset="-122"/>
              </a:rPr>
              <a:t>％に引き上</a:t>
            </a:r>
            <a:r>
              <a:rPr lang="ja-JP" altLang="en-US" b="1" dirty="0" smtClean="0">
                <a:latin typeface="KaiTi" panose="02010609060101010101" pitchFamily="49" charset="-122"/>
                <a:ea typeface="KaiTi" panose="02010609060101010101" pitchFamily="49" charset="-122"/>
              </a:rPr>
              <a:t>げられた</a:t>
            </a:r>
            <a:endParaRPr lang="en-US" altLang="ja-JP" b="1" dirty="0" smtClean="0">
              <a:latin typeface="KaiTi" panose="02010609060101010101" pitchFamily="49" charset="-122"/>
              <a:ea typeface="KaiTi" panose="02010609060101010101" pitchFamily="49" charset="-122"/>
            </a:endParaRPr>
          </a:p>
          <a:p>
            <a:r>
              <a:rPr lang="ja-JP" altLang="en-US" b="1" dirty="0" smtClean="0">
                <a:latin typeface="KaiTi" panose="02010609060101010101" pitchFamily="49" charset="-122"/>
                <a:ea typeface="KaiTi" panose="02010609060101010101" pitchFamily="49" charset="-122"/>
              </a:rPr>
              <a:t>ため</a:t>
            </a:r>
            <a:r>
              <a:rPr lang="ja-JP" altLang="en-US" b="1" dirty="0">
                <a:latin typeface="KaiTi" panose="02010609060101010101" pitchFamily="49" charset="-122"/>
                <a:ea typeface="KaiTi" panose="02010609060101010101" pitchFamily="49" charset="-122"/>
              </a:rPr>
              <a:t>国内需要の力強さは見られなかった。</a:t>
            </a:r>
            <a:r>
              <a:rPr lang="ja-JP" altLang="en-US" b="1" dirty="0" smtClean="0">
                <a:latin typeface="KaiTi" panose="02010609060101010101" pitchFamily="49" charset="-122"/>
                <a:ea typeface="KaiTi" panose="02010609060101010101" pitchFamily="49" charset="-122"/>
              </a:rPr>
              <a:t>また </a:t>
            </a:r>
            <a:r>
              <a:rPr lang="en-US" altLang="ja-JP" b="1" dirty="0">
                <a:latin typeface="KaiTi" panose="02010609060101010101" pitchFamily="49" charset="-122"/>
                <a:ea typeface="KaiTi" panose="02010609060101010101" pitchFamily="49" charset="-122"/>
              </a:rPr>
              <a:t>2020 </a:t>
            </a:r>
            <a:r>
              <a:rPr lang="ja-JP" altLang="en-US" b="1" dirty="0">
                <a:latin typeface="KaiTi" panose="02010609060101010101" pitchFamily="49" charset="-122"/>
                <a:ea typeface="KaiTi" panose="02010609060101010101" pitchFamily="49" charset="-122"/>
              </a:rPr>
              <a:t>年を迎えてからは新型コロナウイルス感染症（</a:t>
            </a:r>
            <a:r>
              <a:rPr lang="en-US" altLang="ja-JP" b="1" dirty="0">
                <a:latin typeface="KaiTi" panose="02010609060101010101" pitchFamily="49" charset="-122"/>
                <a:ea typeface="KaiTi" panose="02010609060101010101" pitchFamily="49" charset="-122"/>
              </a:rPr>
              <a:t>COVID-19</a:t>
            </a:r>
            <a:r>
              <a:rPr lang="ja-JP" altLang="en-US" b="1" dirty="0">
                <a:latin typeface="KaiTi" panose="02010609060101010101" pitchFamily="49" charset="-122"/>
                <a:ea typeface="KaiTi" panose="02010609060101010101" pitchFamily="49" charset="-122"/>
              </a:rPr>
              <a:t>）の流行に伴い、営業時間の見直</a:t>
            </a:r>
            <a:r>
              <a:rPr lang="ja-JP" altLang="en-US" b="1" dirty="0" smtClean="0">
                <a:latin typeface="KaiTi" panose="02010609060101010101" pitchFamily="49" charset="-122"/>
                <a:ea typeface="KaiTi" panose="02010609060101010101" pitchFamily="49" charset="-122"/>
              </a:rPr>
              <a:t>しや</a:t>
            </a:r>
            <a:r>
              <a:rPr lang="ja-JP" altLang="en-US" b="1" dirty="0">
                <a:latin typeface="KaiTi" panose="02010609060101010101" pitchFamily="49" charset="-122"/>
                <a:ea typeface="KaiTi" panose="02010609060101010101" pitchFamily="49" charset="-122"/>
              </a:rPr>
              <a:t>、消費者との関わり方を新たに模索しなければならない状況となった</a:t>
            </a:r>
            <a:r>
              <a:rPr lang="ja-JP" altLang="en-US" b="1" dirty="0" smtClean="0">
                <a:latin typeface="KaiTi" panose="02010609060101010101" pitchFamily="49" charset="-122"/>
                <a:ea typeface="KaiTi" panose="02010609060101010101" pitchFamily="49" charset="-122"/>
              </a:rPr>
              <a:t>。このような</a:t>
            </a:r>
            <a:r>
              <a:rPr lang="ja-JP" altLang="en-US" b="1" dirty="0">
                <a:latin typeface="KaiTi" panose="02010609060101010101" pitchFamily="49" charset="-122"/>
                <a:ea typeface="KaiTi" panose="02010609060101010101" pitchFamily="49" charset="-122"/>
              </a:rPr>
              <a:t>環境下において、フランチャイズチェーン各社ではブランド・店舗の統廃合を進め</a:t>
            </a:r>
            <a:r>
              <a:rPr lang="ja-JP" altLang="en-US" b="1" dirty="0" smtClean="0">
                <a:latin typeface="KaiTi" panose="02010609060101010101" pitchFamily="49" charset="-122"/>
                <a:ea typeface="KaiTi" panose="02010609060101010101" pitchFamily="49" charset="-122"/>
              </a:rPr>
              <a:t>経営</a:t>
            </a:r>
            <a:r>
              <a:rPr lang="ja-JP" altLang="en-US" b="1" dirty="0">
                <a:latin typeface="KaiTi" panose="02010609060101010101" pitchFamily="49" charset="-122"/>
                <a:ea typeface="KaiTi" panose="02010609060101010101" pitchFamily="49" charset="-122"/>
              </a:rPr>
              <a:t>効率を高めることで、チェーン数 </a:t>
            </a:r>
            <a:r>
              <a:rPr lang="en-US" altLang="ja-JP" b="1" dirty="0">
                <a:latin typeface="KaiTi" panose="02010609060101010101" pitchFamily="49" charset="-122"/>
                <a:ea typeface="KaiTi" panose="02010609060101010101" pitchFamily="49" charset="-122"/>
              </a:rPr>
              <a:t>1,324 </a:t>
            </a:r>
            <a:r>
              <a:rPr lang="ja-JP" altLang="en-US" b="1" dirty="0">
                <a:latin typeface="KaiTi" panose="02010609060101010101" pitchFamily="49" charset="-122"/>
                <a:ea typeface="KaiTi" panose="02010609060101010101" pitchFamily="49" charset="-122"/>
              </a:rPr>
              <a:t>チェーン、店舗数 </a:t>
            </a:r>
            <a:r>
              <a:rPr lang="en-US" altLang="ja-JP" b="1" dirty="0">
                <a:latin typeface="KaiTi" panose="02010609060101010101" pitchFamily="49" charset="-122"/>
                <a:ea typeface="KaiTi" panose="02010609060101010101" pitchFamily="49" charset="-122"/>
              </a:rPr>
              <a:t>26 </a:t>
            </a:r>
            <a:r>
              <a:rPr lang="ja-JP" altLang="en-US" b="1" dirty="0">
                <a:latin typeface="KaiTi" panose="02010609060101010101" pitchFamily="49" charset="-122"/>
                <a:ea typeface="KaiTi" panose="02010609060101010101" pitchFamily="49" charset="-122"/>
              </a:rPr>
              <a:t>万 </a:t>
            </a:r>
            <a:r>
              <a:rPr lang="en-US" altLang="ja-JP" b="1" dirty="0">
                <a:latin typeface="KaiTi" panose="02010609060101010101" pitchFamily="49" charset="-122"/>
                <a:ea typeface="KaiTi" panose="02010609060101010101" pitchFamily="49" charset="-122"/>
              </a:rPr>
              <a:t>2 </a:t>
            </a:r>
            <a:r>
              <a:rPr lang="ja-JP" altLang="en-US" b="1" dirty="0">
                <a:latin typeface="KaiTi" panose="02010609060101010101" pitchFamily="49" charset="-122"/>
                <a:ea typeface="KaiTi" panose="02010609060101010101" pitchFamily="49" charset="-122"/>
              </a:rPr>
              <a:t>千店、売上高で</a:t>
            </a:r>
            <a:r>
              <a:rPr lang="ja-JP" altLang="en-US" b="1" dirty="0" smtClean="0">
                <a:latin typeface="KaiTi" panose="02010609060101010101" pitchFamily="49" charset="-122"/>
                <a:ea typeface="KaiTi" panose="02010609060101010101" pitchFamily="49" charset="-122"/>
              </a:rPr>
              <a:t>約</a:t>
            </a:r>
            <a:r>
              <a:rPr lang="en-US" altLang="ja-JP" b="1" dirty="0" smtClean="0">
                <a:latin typeface="KaiTi" panose="02010609060101010101" pitchFamily="49" charset="-122"/>
                <a:ea typeface="KaiTi" panose="02010609060101010101" pitchFamily="49" charset="-122"/>
              </a:rPr>
              <a:t>26</a:t>
            </a:r>
            <a:r>
              <a:rPr lang="ja-JP" altLang="en-US" b="1" dirty="0" smtClean="0">
                <a:latin typeface="KaiTi" panose="02010609060101010101" pitchFamily="49" charset="-122"/>
                <a:ea typeface="KaiTi" panose="02010609060101010101" pitchFamily="49" charset="-122"/>
              </a:rPr>
              <a:t>兆</a:t>
            </a:r>
            <a:r>
              <a:rPr lang="en-US" altLang="ja-JP" b="1" dirty="0" smtClean="0">
                <a:latin typeface="KaiTi" panose="02010609060101010101" pitchFamily="49" charset="-122"/>
                <a:ea typeface="KaiTi" panose="02010609060101010101" pitchFamily="49" charset="-122"/>
              </a:rPr>
              <a:t>6</a:t>
            </a:r>
            <a:r>
              <a:rPr lang="ja-JP" altLang="en-US" b="1" dirty="0" smtClean="0">
                <a:latin typeface="KaiTi" panose="02010609060101010101" pitchFamily="49" charset="-122"/>
                <a:ea typeface="KaiTi" panose="02010609060101010101" pitchFamily="49" charset="-122"/>
              </a:rPr>
              <a:t>千億円</a:t>
            </a:r>
            <a:r>
              <a:rPr lang="ja-JP" altLang="en-US" b="1" dirty="0">
                <a:latin typeface="KaiTi" panose="02010609060101010101" pitchFamily="49" charset="-122"/>
                <a:ea typeface="KaiTi" panose="02010609060101010101" pitchFamily="49" charset="-122"/>
              </a:rPr>
              <a:t>となり、チェーン数、店舗数は前年より微減したが、売上高は前年度を上回った。 </a:t>
            </a:r>
          </a:p>
        </p:txBody>
      </p:sp>
      <p:pic>
        <p:nvPicPr>
          <p:cNvPr id="921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311899" y="878840"/>
            <a:ext cx="5244827" cy="167954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nvSpPr>
        <p:spPr>
          <a:xfrm>
            <a:off x="889000" y="4209029"/>
            <a:ext cx="10566400" cy="2308324"/>
          </a:xfrm>
          <a:prstGeom prst="rect">
            <a:avLst/>
          </a:prstGeom>
          <a:ln>
            <a:solidFill>
              <a:srgbClr val="00B050"/>
            </a:solidFill>
          </a:ln>
        </p:spPr>
        <p:txBody>
          <a:bodyPr wrap="square">
            <a:spAutoFit/>
          </a:bodyPr>
          <a:lstStyle/>
          <a:p>
            <a:r>
              <a:rPr lang="ja-JP" altLang="en-US" b="1" dirty="0">
                <a:solidFill>
                  <a:srgbClr val="0070C0"/>
                </a:solidFill>
                <a:latin typeface="KaiTi" panose="02010609060101010101" pitchFamily="49" charset="-122"/>
                <a:ea typeface="KaiTi" panose="02010609060101010101" pitchFamily="49" charset="-122"/>
              </a:rPr>
              <a:t>新型コロナウイルス感染拡大による生活スタイルの変化を受け、コンビニエンスストアでの冷凍食品や日配食品などの品揃えの強化、外食でのテイクアウトの拡充など、「食」の市場にも変化が生まれています</a:t>
            </a:r>
            <a:r>
              <a:rPr lang="ja-JP" altLang="en-US" b="1" dirty="0" smtClean="0">
                <a:solidFill>
                  <a:srgbClr val="0070C0"/>
                </a:solidFill>
                <a:latin typeface="KaiTi" panose="02010609060101010101" pitchFamily="49" charset="-122"/>
                <a:ea typeface="KaiTi" panose="02010609060101010101" pitchFamily="49" charset="-122"/>
              </a:rPr>
              <a:t>。</a:t>
            </a:r>
            <a:r>
              <a:rPr lang="ja-JP" altLang="en-US" b="1" dirty="0">
                <a:solidFill>
                  <a:srgbClr val="0070C0"/>
                </a:solidFill>
                <a:latin typeface="KaiTi" panose="02010609060101010101" pitchFamily="49" charset="-122"/>
                <a:ea typeface="KaiTi" panose="02010609060101010101" pitchFamily="49" charset="-122"/>
              </a:rPr>
              <a:t>ローソンでは、これまでも身近なコンビニで各地域の地元の人気店の味を楽しんでもらうため、全国各地の外食企業とのコラボ商品や各地の名産品を販売してまいりました。今回の取り組みは、コロナによる新しい生活スタイルの中、異業種とのコラボレーションをより加速させたものです。全国各地の有名外食企業</a:t>
            </a:r>
            <a:r>
              <a:rPr lang="en-US" altLang="ja-JP" b="1" dirty="0">
                <a:solidFill>
                  <a:srgbClr val="0070C0"/>
                </a:solidFill>
                <a:latin typeface="KaiTi" panose="02010609060101010101" pitchFamily="49" charset="-122"/>
                <a:ea typeface="KaiTi" panose="02010609060101010101" pitchFamily="49" charset="-122"/>
              </a:rPr>
              <a:t>35</a:t>
            </a:r>
            <a:r>
              <a:rPr lang="ja-JP" altLang="en-US" b="1" dirty="0">
                <a:solidFill>
                  <a:srgbClr val="0070C0"/>
                </a:solidFill>
                <a:latin typeface="KaiTi" panose="02010609060101010101" pitchFamily="49" charset="-122"/>
                <a:ea typeface="KaiTi" panose="02010609060101010101" pitchFamily="49" charset="-122"/>
              </a:rPr>
              <a:t>社の規模で、コラボ商品を発売するのは今回が初めてとなります</a:t>
            </a:r>
            <a:r>
              <a:rPr lang="ja-JP" altLang="en-US" b="1" dirty="0" smtClean="0">
                <a:solidFill>
                  <a:srgbClr val="0070C0"/>
                </a:solidFill>
                <a:latin typeface="KaiTi" panose="02010609060101010101" pitchFamily="49" charset="-122"/>
                <a:ea typeface="KaiTi" panose="02010609060101010101" pitchFamily="49" charset="-122"/>
              </a:rPr>
              <a:t>。</a:t>
            </a:r>
            <a:r>
              <a:rPr lang="ja-JP" altLang="en-US" b="1" dirty="0">
                <a:solidFill>
                  <a:srgbClr val="0070C0"/>
                </a:solidFill>
                <a:latin typeface="KaiTi" panose="02010609060101010101" pitchFamily="49" charset="-122"/>
                <a:ea typeface="KaiTi" panose="02010609060101010101" pitchFamily="49" charset="-122"/>
              </a:rPr>
              <a:t>今後さらに外食企業との連携を強化し、ローソンでコラボ商品を購入したお客様に外食店舗で利用できる割引券を発行するなどの異業種送客の取り組みや、地域貢献の取り組みも検討してまいります。</a:t>
            </a:r>
          </a:p>
        </p:txBody>
      </p:sp>
    </p:spTree>
    <p:extLst>
      <p:ext uri="{BB962C8B-B14F-4D97-AF65-F5344CB8AC3E}">
        <p14:creationId xmlns:p14="http://schemas.microsoft.com/office/powerpoint/2010/main" val="129107335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１３</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コンビニの省エネ　</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088876"/>
            <a:ext cx="1856598" cy="646331"/>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５　</a:t>
            </a:r>
            <a:r>
              <a:rPr lang="zh-CN" altLang="en-US" sz="2400" b="1" dirty="0">
                <a:solidFill>
                  <a:srgbClr val="FF0000"/>
                </a:solidFill>
                <a:latin typeface="BIZ UDPゴシック" panose="020B0400000000000000" pitchFamily="50" charset="-128"/>
                <a:ea typeface="BIZ UDPゴシック" panose="020B0400000000000000" pitchFamily="50" charset="-128"/>
              </a:rPr>
              <a:t>课程思政</a:t>
            </a:r>
            <a:endParaRPr lang="en-US" altLang="ja-JP" sz="2400" b="1" dirty="0" smtClean="0">
              <a:solidFill>
                <a:srgbClr val="FF000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8858213" y="6231918"/>
            <a:ext cx="2499402" cy="369332"/>
          </a:xfrm>
          <a:prstGeom prst="rect">
            <a:avLst/>
          </a:prstGeom>
        </p:spPr>
        <p:txBody>
          <a:bodyPr wrap="none">
            <a:spAutoFit/>
          </a:bodyPr>
          <a:lstStyle/>
          <a:p>
            <a:r>
              <a:rPr lang="en-US" altLang="ja-JP" b="1" dirty="0">
                <a:solidFill>
                  <a:srgbClr val="FF0000"/>
                </a:solidFill>
              </a:rPr>
              <a:t>1973</a:t>
            </a:r>
            <a:r>
              <a:rPr lang="ja-JP" altLang="en-US" b="1" dirty="0">
                <a:solidFill>
                  <a:srgbClr val="FF0000"/>
                </a:solidFill>
              </a:rPr>
              <a:t>年的星火日夜商店</a:t>
            </a:r>
          </a:p>
        </p:txBody>
      </p:sp>
      <p:sp>
        <p:nvSpPr>
          <p:cNvPr id="5" name="矩形 4"/>
          <p:cNvSpPr/>
          <p:nvPr/>
        </p:nvSpPr>
        <p:spPr>
          <a:xfrm>
            <a:off x="8404827" y="1199771"/>
            <a:ext cx="3406174" cy="2862322"/>
          </a:xfrm>
          <a:prstGeom prst="rect">
            <a:avLst/>
          </a:prstGeom>
          <a:ln>
            <a:solidFill>
              <a:srgbClr val="FF0000"/>
            </a:solidFill>
          </a:ln>
        </p:spPr>
        <p:txBody>
          <a:bodyPr wrap="square">
            <a:spAutoFit/>
          </a:bodyPr>
          <a:lstStyle/>
          <a:p>
            <a:r>
              <a:rPr lang="en-US" altLang="zh-CN" b="1" dirty="0"/>
              <a:t>1968</a:t>
            </a:r>
            <a:r>
              <a:rPr lang="zh-CN" altLang="en-US" b="1" dirty="0"/>
              <a:t>年，一家食品商店的职工们觉得居民购物不方便的问题十分</a:t>
            </a:r>
            <a:r>
              <a:rPr lang="zh-CN" altLang="en-US" b="1" dirty="0" smtClean="0"/>
              <a:t>严重，</a:t>
            </a:r>
            <a:r>
              <a:rPr lang="zh-CN" altLang="en-US" b="1" dirty="0"/>
              <a:t>于是就商量着延长商店的开业时间。一经讨论，大家觉得不如就开成一个不打烊的商店</a:t>
            </a:r>
            <a:r>
              <a:rPr lang="en-US" altLang="zh-CN" b="1" dirty="0"/>
              <a:t>——24</a:t>
            </a:r>
            <a:r>
              <a:rPr lang="zh-CN" altLang="en-US" b="1" dirty="0"/>
              <a:t>小时营业的日夜商店。</a:t>
            </a:r>
            <a:r>
              <a:rPr lang="en-US" altLang="zh-CN" b="1" dirty="0"/>
              <a:t>1968</a:t>
            </a:r>
            <a:r>
              <a:rPr lang="zh-CN" altLang="en-US" b="1" dirty="0"/>
              <a:t>年</a:t>
            </a:r>
            <a:r>
              <a:rPr lang="en-US" altLang="zh-CN" b="1" dirty="0"/>
              <a:t>9</a:t>
            </a:r>
            <a:r>
              <a:rPr lang="zh-CN" altLang="en-US" b="1" dirty="0"/>
              <a:t>月</a:t>
            </a:r>
            <a:r>
              <a:rPr lang="en-US" altLang="zh-CN" b="1" dirty="0"/>
              <a:t>26</a:t>
            </a:r>
            <a:r>
              <a:rPr lang="zh-CN" altLang="en-US" b="1" dirty="0"/>
              <a:t>日，全中国第一家</a:t>
            </a:r>
            <a:r>
              <a:rPr lang="en-US" altLang="zh-CN" b="1" dirty="0"/>
              <a:t>24</a:t>
            </a:r>
            <a:r>
              <a:rPr lang="zh-CN" altLang="en-US" b="1" dirty="0"/>
              <a:t>小时营业的“便利店”</a:t>
            </a:r>
            <a:r>
              <a:rPr lang="en-US" altLang="zh-CN" b="1" dirty="0"/>
              <a:t>——</a:t>
            </a:r>
            <a:r>
              <a:rPr lang="zh-CN" altLang="en-US" b="1" dirty="0"/>
              <a:t>星火日夜商店在西藏路、北京路、新闸路的交叉路口开始营业。</a:t>
            </a:r>
            <a:endParaRPr lang="ja-JP" altLang="en-US" b="1" dirty="0"/>
          </a:p>
        </p:txBody>
      </p:sp>
      <p:pic>
        <p:nvPicPr>
          <p:cNvPr id="10244"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195637" y="4201793"/>
            <a:ext cx="1824554" cy="1940743"/>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矩形 5"/>
          <p:cNvSpPr/>
          <p:nvPr/>
        </p:nvSpPr>
        <p:spPr>
          <a:xfrm>
            <a:off x="369229" y="1733002"/>
            <a:ext cx="5053671" cy="923330"/>
          </a:xfrm>
          <a:prstGeom prst="rect">
            <a:avLst/>
          </a:prstGeom>
        </p:spPr>
        <p:txBody>
          <a:bodyPr wrap="square">
            <a:spAutoFit/>
          </a:bodyPr>
          <a:lstStyle/>
          <a:p>
            <a:pPr algn="ctr"/>
            <a:r>
              <a:rPr lang="zh-CN" altLang="en-US" b="1" dirty="0">
                <a:solidFill>
                  <a:srgbClr val="FF0000"/>
                </a:solidFill>
              </a:rPr>
              <a:t>第一报道 </a:t>
            </a:r>
            <a:r>
              <a:rPr lang="en-US" altLang="zh-CN" b="1" dirty="0">
                <a:solidFill>
                  <a:srgbClr val="FF0000"/>
                </a:solidFill>
              </a:rPr>
              <a:t>| </a:t>
            </a:r>
            <a:r>
              <a:rPr lang="zh-CN" altLang="en-US" b="1" dirty="0">
                <a:solidFill>
                  <a:srgbClr val="FF0000"/>
                </a:solidFill>
              </a:rPr>
              <a:t>习近平称赞的“新时代最可爱的人” </a:t>
            </a:r>
            <a:endParaRPr lang="en-US" altLang="zh-CN" b="1" dirty="0" smtClean="0">
              <a:solidFill>
                <a:srgbClr val="FF0000"/>
              </a:solidFill>
            </a:endParaRPr>
          </a:p>
          <a:p>
            <a:pPr algn="ctr"/>
            <a:r>
              <a:rPr lang="zh-CN" altLang="en-US" b="1" dirty="0" smtClean="0">
                <a:solidFill>
                  <a:srgbClr val="FF0000"/>
                </a:solidFill>
              </a:rPr>
              <a:t>他们</a:t>
            </a:r>
            <a:r>
              <a:rPr lang="zh-CN" altLang="en-US" b="1" dirty="0">
                <a:solidFill>
                  <a:srgbClr val="FF0000"/>
                </a:solidFill>
              </a:rPr>
              <a:t>的妙手仁心温暖海外</a:t>
            </a:r>
          </a:p>
          <a:p>
            <a:pPr algn="ctr"/>
            <a:r>
              <a:rPr lang="en-US" altLang="zh-CN" dirty="0"/>
              <a:t>2021-08-19 20:27:58 | </a:t>
            </a:r>
            <a:r>
              <a:rPr lang="zh-CN" altLang="en-US" dirty="0"/>
              <a:t>来源：新华网</a:t>
            </a:r>
          </a:p>
        </p:txBody>
      </p:sp>
      <p:pic>
        <p:nvPicPr>
          <p:cNvPr id="10246" name="Picture 6"/>
          <p:cNvPicPr>
            <a:picLocks noChangeAspect="1" noChangeArrowheads="1"/>
          </p:cNvPicPr>
          <p:nvPr/>
        </p:nvPicPr>
        <p:blipFill rotWithShape="1">
          <a:blip r:embed="rId5">
            <a:extLst>
              <a:ext uri="{28A0092B-C50C-407E-A947-70E740481C1C}">
                <a14:useLocalDpi xmlns:a14="http://schemas.microsoft.com/office/drawing/2010/main" val="0"/>
              </a:ext>
            </a:extLst>
          </a:blip>
          <a:srcRect t="43219"/>
          <a:stretch/>
        </p:blipFill>
        <p:spPr bwMode="auto">
          <a:xfrm>
            <a:off x="5486400" y="3484605"/>
            <a:ext cx="2568241" cy="2999876"/>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矩形 6"/>
          <p:cNvSpPr/>
          <p:nvPr/>
        </p:nvSpPr>
        <p:spPr>
          <a:xfrm>
            <a:off x="331129" y="2630932"/>
            <a:ext cx="5029200" cy="3970318"/>
          </a:xfrm>
          <a:prstGeom prst="rect">
            <a:avLst/>
          </a:prstGeom>
          <a:ln>
            <a:solidFill>
              <a:srgbClr val="FF0000"/>
            </a:solidFill>
          </a:ln>
        </p:spPr>
        <p:txBody>
          <a:bodyPr wrap="square">
            <a:spAutoFit/>
          </a:bodyPr>
          <a:lstStyle/>
          <a:p>
            <a:r>
              <a:rPr lang="zh-CN" altLang="en-US" b="1" dirty="0"/>
              <a:t>　新冠疫情期间，中国广大医务工作者义无反顾冲上防控一线，同时间赛跑，与病魔较量，顽强拼搏、日夜奋战，彰显敬佑生命、救死扶伤、甘于奉献、大爱无疆的精神。习近平总书记称赞他们是“新时代最可爱的人”。</a:t>
            </a:r>
          </a:p>
          <a:p>
            <a:r>
              <a:rPr lang="zh-CN" altLang="en-US" b="1" dirty="0"/>
              <a:t>　　在他们当中，有这样一支特殊队伍：白衣执甲、逆行出征，远赴他乡救治病患，为协助当地抗击新冠疫情付出艰苦努力，作出重大贡献。他们，就是中国援外医疗队队员。</a:t>
            </a:r>
          </a:p>
          <a:p>
            <a:r>
              <a:rPr lang="zh-CN" altLang="en-US" b="1" dirty="0"/>
              <a:t>　　他们，用一台台手术、一次次义诊、一根根银针，践行着构建人类卫生健康共同体理念。他们，不辜负习近平总书记“为全球公共卫生事业尽责”的嘱托，以中国医务工作者的仁心，在异国他乡温暖人心。</a:t>
            </a:r>
          </a:p>
        </p:txBody>
      </p:sp>
    </p:spTree>
    <p:extLst>
      <p:ext uri="{BB962C8B-B14F-4D97-AF65-F5344CB8AC3E}">
        <p14:creationId xmlns:p14="http://schemas.microsoft.com/office/powerpoint/2010/main" val="1076933594"/>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1982</Words>
  <Application>Microsoft Office PowerPoint</Application>
  <PresentationFormat>宽屏</PresentationFormat>
  <Paragraphs>102</Paragraphs>
  <Slides>9</Slides>
  <Notes>8</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9</vt:i4>
      </vt:variant>
    </vt:vector>
  </HeadingPairs>
  <TitlesOfParts>
    <vt:vector size="21" baseType="lpstr">
      <vt:lpstr>BIZ UDPゴシック</vt:lpstr>
      <vt:lpstr>KaiTi</vt:lpstr>
      <vt:lpstr>ＭＳ 明朝</vt:lpstr>
      <vt:lpstr>ＭＳ Ｐゴシック</vt:lpstr>
      <vt:lpstr>楷体</vt:lpstr>
      <vt:lpstr>宋体</vt:lpstr>
      <vt:lpstr>宋体</vt:lpstr>
      <vt:lpstr>Arial</vt:lpstr>
      <vt:lpstr>Calibri</vt:lpstr>
      <vt:lpstr>Calibri Light</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 用户</dc:creator>
  <cp:lastModifiedBy>Windows 用户</cp:lastModifiedBy>
  <cp:revision>2</cp:revision>
  <dcterms:created xsi:type="dcterms:W3CDTF">2021-08-25T08:24:10Z</dcterms:created>
  <dcterms:modified xsi:type="dcterms:W3CDTF">2021-08-25T08:38:48Z</dcterms:modified>
</cp:coreProperties>
</file>