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65"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8D971BE-3C3C-4692-AA92-10538974BCB7}" type="datetimeFigureOut">
              <a:rPr lang="zh-CN" altLang="en-US" smtClean="0"/>
              <a:t>2021/8/25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175F4F7-4B44-4542-A4F1-A174BA2B939B}" type="slidenum">
              <a:rPr lang="zh-CN" altLang="en-US" smtClean="0"/>
              <a:t>‹#›</a:t>
            </a:fld>
            <a:endParaRPr lang="zh-CN" altLang="en-US"/>
          </a:p>
        </p:txBody>
      </p:sp>
    </p:spTree>
    <p:extLst>
      <p:ext uri="{BB962C8B-B14F-4D97-AF65-F5344CB8AC3E}">
        <p14:creationId xmlns:p14="http://schemas.microsoft.com/office/powerpoint/2010/main" val="32043070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2</a:t>
            </a:fld>
            <a:endParaRPr kumimoji="1" lang="ja-JP" altLang="en-US"/>
          </a:p>
        </p:txBody>
      </p:sp>
    </p:spTree>
    <p:extLst>
      <p:ext uri="{BB962C8B-B14F-4D97-AF65-F5344CB8AC3E}">
        <p14:creationId xmlns:p14="http://schemas.microsoft.com/office/powerpoint/2010/main" val="42360591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3</a:t>
            </a:fld>
            <a:endParaRPr kumimoji="1" lang="ja-JP" altLang="en-US"/>
          </a:p>
        </p:txBody>
      </p:sp>
    </p:spTree>
    <p:extLst>
      <p:ext uri="{BB962C8B-B14F-4D97-AF65-F5344CB8AC3E}">
        <p14:creationId xmlns:p14="http://schemas.microsoft.com/office/powerpoint/2010/main" val="70775977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4</a:t>
            </a:fld>
            <a:endParaRPr kumimoji="1" lang="ja-JP" altLang="en-US"/>
          </a:p>
        </p:txBody>
      </p:sp>
    </p:spTree>
    <p:extLst>
      <p:ext uri="{BB962C8B-B14F-4D97-AF65-F5344CB8AC3E}">
        <p14:creationId xmlns:p14="http://schemas.microsoft.com/office/powerpoint/2010/main" val="20320502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5</a:t>
            </a:fld>
            <a:endParaRPr kumimoji="1" lang="ja-JP" altLang="en-US"/>
          </a:p>
        </p:txBody>
      </p:sp>
    </p:spTree>
    <p:extLst>
      <p:ext uri="{BB962C8B-B14F-4D97-AF65-F5344CB8AC3E}">
        <p14:creationId xmlns:p14="http://schemas.microsoft.com/office/powerpoint/2010/main" val="24208484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6</a:t>
            </a:fld>
            <a:endParaRPr kumimoji="1" lang="ja-JP" altLang="en-US"/>
          </a:p>
        </p:txBody>
      </p:sp>
    </p:spTree>
    <p:extLst>
      <p:ext uri="{BB962C8B-B14F-4D97-AF65-F5344CB8AC3E}">
        <p14:creationId xmlns:p14="http://schemas.microsoft.com/office/powerpoint/2010/main" val="38902712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7</a:t>
            </a:fld>
            <a:endParaRPr kumimoji="1" lang="ja-JP" altLang="en-US"/>
          </a:p>
        </p:txBody>
      </p:sp>
    </p:spTree>
    <p:extLst>
      <p:ext uri="{BB962C8B-B14F-4D97-AF65-F5344CB8AC3E}">
        <p14:creationId xmlns:p14="http://schemas.microsoft.com/office/powerpoint/2010/main" val="10314563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8</a:t>
            </a:fld>
            <a:endParaRPr kumimoji="1" lang="ja-JP" altLang="en-US"/>
          </a:p>
        </p:txBody>
      </p:sp>
    </p:spTree>
    <p:extLst>
      <p:ext uri="{BB962C8B-B14F-4D97-AF65-F5344CB8AC3E}">
        <p14:creationId xmlns:p14="http://schemas.microsoft.com/office/powerpoint/2010/main" val="150567365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9</a:t>
            </a:fld>
            <a:endParaRPr kumimoji="1" lang="ja-JP" altLang="en-US"/>
          </a:p>
        </p:txBody>
      </p:sp>
    </p:spTree>
    <p:extLst>
      <p:ext uri="{BB962C8B-B14F-4D97-AF65-F5344CB8AC3E}">
        <p14:creationId xmlns:p14="http://schemas.microsoft.com/office/powerpoint/2010/main" val="143840335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73BA50E-4796-47A0-ABEB-7B099461DCB8}"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5884D9-7982-405F-96AD-11BE2B37C6B8}" type="slidenum">
              <a:rPr lang="zh-CN" altLang="en-US" smtClean="0"/>
              <a:t>‹#›</a:t>
            </a:fld>
            <a:endParaRPr lang="zh-CN" altLang="en-US"/>
          </a:p>
        </p:txBody>
      </p:sp>
    </p:spTree>
    <p:extLst>
      <p:ext uri="{BB962C8B-B14F-4D97-AF65-F5344CB8AC3E}">
        <p14:creationId xmlns:p14="http://schemas.microsoft.com/office/powerpoint/2010/main" val="172169401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3BA50E-4796-47A0-ABEB-7B099461DCB8}"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5884D9-7982-405F-96AD-11BE2B37C6B8}" type="slidenum">
              <a:rPr lang="zh-CN" altLang="en-US" smtClean="0"/>
              <a:t>‹#›</a:t>
            </a:fld>
            <a:endParaRPr lang="zh-CN" altLang="en-US"/>
          </a:p>
        </p:txBody>
      </p:sp>
    </p:spTree>
    <p:extLst>
      <p:ext uri="{BB962C8B-B14F-4D97-AF65-F5344CB8AC3E}">
        <p14:creationId xmlns:p14="http://schemas.microsoft.com/office/powerpoint/2010/main" val="362603483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3BA50E-4796-47A0-ABEB-7B099461DCB8}"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5884D9-7982-405F-96AD-11BE2B37C6B8}" type="slidenum">
              <a:rPr lang="zh-CN" altLang="en-US" smtClean="0"/>
              <a:t>‹#›</a:t>
            </a:fld>
            <a:endParaRPr lang="zh-CN" altLang="en-US"/>
          </a:p>
        </p:txBody>
      </p:sp>
    </p:spTree>
    <p:extLst>
      <p:ext uri="{BB962C8B-B14F-4D97-AF65-F5344CB8AC3E}">
        <p14:creationId xmlns:p14="http://schemas.microsoft.com/office/powerpoint/2010/main" val="28573870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73BA50E-4796-47A0-ABEB-7B099461DCB8}"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5884D9-7982-405F-96AD-11BE2B37C6B8}" type="slidenum">
              <a:rPr lang="zh-CN" altLang="en-US" smtClean="0"/>
              <a:t>‹#›</a:t>
            </a:fld>
            <a:endParaRPr lang="zh-CN" altLang="en-US"/>
          </a:p>
        </p:txBody>
      </p:sp>
    </p:spTree>
    <p:extLst>
      <p:ext uri="{BB962C8B-B14F-4D97-AF65-F5344CB8AC3E}">
        <p14:creationId xmlns:p14="http://schemas.microsoft.com/office/powerpoint/2010/main" val="21226805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73BA50E-4796-47A0-ABEB-7B099461DCB8}"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E5884D9-7982-405F-96AD-11BE2B37C6B8}" type="slidenum">
              <a:rPr lang="zh-CN" altLang="en-US" smtClean="0"/>
              <a:t>‹#›</a:t>
            </a:fld>
            <a:endParaRPr lang="zh-CN" altLang="en-US"/>
          </a:p>
        </p:txBody>
      </p:sp>
    </p:spTree>
    <p:extLst>
      <p:ext uri="{BB962C8B-B14F-4D97-AF65-F5344CB8AC3E}">
        <p14:creationId xmlns:p14="http://schemas.microsoft.com/office/powerpoint/2010/main" val="10760908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73BA50E-4796-47A0-ABEB-7B099461DCB8}"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5884D9-7982-405F-96AD-11BE2B37C6B8}" type="slidenum">
              <a:rPr lang="zh-CN" altLang="en-US" smtClean="0"/>
              <a:t>‹#›</a:t>
            </a:fld>
            <a:endParaRPr lang="zh-CN" altLang="en-US"/>
          </a:p>
        </p:txBody>
      </p:sp>
    </p:spTree>
    <p:extLst>
      <p:ext uri="{BB962C8B-B14F-4D97-AF65-F5344CB8AC3E}">
        <p14:creationId xmlns:p14="http://schemas.microsoft.com/office/powerpoint/2010/main" val="28821587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73BA50E-4796-47A0-ABEB-7B099461DCB8}" type="datetimeFigureOut">
              <a:rPr lang="zh-CN" altLang="en-US" smtClean="0"/>
              <a:t>2021/8/25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E5884D9-7982-405F-96AD-11BE2B37C6B8}" type="slidenum">
              <a:rPr lang="zh-CN" altLang="en-US" smtClean="0"/>
              <a:t>‹#›</a:t>
            </a:fld>
            <a:endParaRPr lang="zh-CN" altLang="en-US"/>
          </a:p>
        </p:txBody>
      </p:sp>
    </p:spTree>
    <p:extLst>
      <p:ext uri="{BB962C8B-B14F-4D97-AF65-F5344CB8AC3E}">
        <p14:creationId xmlns:p14="http://schemas.microsoft.com/office/powerpoint/2010/main" val="7207696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73BA50E-4796-47A0-ABEB-7B099461DCB8}" type="datetimeFigureOut">
              <a:rPr lang="zh-CN" altLang="en-US" smtClean="0"/>
              <a:t>2021/8/25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E5884D9-7982-405F-96AD-11BE2B37C6B8}" type="slidenum">
              <a:rPr lang="zh-CN" altLang="en-US" smtClean="0"/>
              <a:t>‹#›</a:t>
            </a:fld>
            <a:endParaRPr lang="zh-CN" altLang="en-US"/>
          </a:p>
        </p:txBody>
      </p:sp>
    </p:spTree>
    <p:extLst>
      <p:ext uri="{BB962C8B-B14F-4D97-AF65-F5344CB8AC3E}">
        <p14:creationId xmlns:p14="http://schemas.microsoft.com/office/powerpoint/2010/main" val="10880389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73BA50E-4796-47A0-ABEB-7B099461DCB8}" type="datetimeFigureOut">
              <a:rPr lang="zh-CN" altLang="en-US" smtClean="0"/>
              <a:t>2021/8/25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E5884D9-7982-405F-96AD-11BE2B37C6B8}" type="slidenum">
              <a:rPr lang="zh-CN" altLang="en-US" smtClean="0"/>
              <a:t>‹#›</a:t>
            </a:fld>
            <a:endParaRPr lang="zh-CN" altLang="en-US"/>
          </a:p>
        </p:txBody>
      </p:sp>
    </p:spTree>
    <p:extLst>
      <p:ext uri="{BB962C8B-B14F-4D97-AF65-F5344CB8AC3E}">
        <p14:creationId xmlns:p14="http://schemas.microsoft.com/office/powerpoint/2010/main" val="7276072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73BA50E-4796-47A0-ABEB-7B099461DCB8}"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5884D9-7982-405F-96AD-11BE2B37C6B8}" type="slidenum">
              <a:rPr lang="zh-CN" altLang="en-US" smtClean="0"/>
              <a:t>‹#›</a:t>
            </a:fld>
            <a:endParaRPr lang="zh-CN" altLang="en-US"/>
          </a:p>
        </p:txBody>
      </p:sp>
    </p:spTree>
    <p:extLst>
      <p:ext uri="{BB962C8B-B14F-4D97-AF65-F5344CB8AC3E}">
        <p14:creationId xmlns:p14="http://schemas.microsoft.com/office/powerpoint/2010/main" val="203487534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73BA50E-4796-47A0-ABEB-7B099461DCB8}"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E5884D9-7982-405F-96AD-11BE2B37C6B8}" type="slidenum">
              <a:rPr lang="zh-CN" altLang="en-US" smtClean="0"/>
              <a:t>‹#›</a:t>
            </a:fld>
            <a:endParaRPr lang="zh-CN" altLang="en-US"/>
          </a:p>
        </p:txBody>
      </p:sp>
    </p:spTree>
    <p:extLst>
      <p:ext uri="{BB962C8B-B14F-4D97-AF65-F5344CB8AC3E}">
        <p14:creationId xmlns:p14="http://schemas.microsoft.com/office/powerpoint/2010/main" val="386678751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73BA50E-4796-47A0-ABEB-7B099461DCB8}" type="datetimeFigureOut">
              <a:rPr lang="zh-CN" altLang="en-US" smtClean="0"/>
              <a:t>2021/8/25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5884D9-7982-405F-96AD-11BE2B37C6B8}" type="slidenum">
              <a:rPr lang="zh-CN" altLang="en-US" smtClean="0"/>
              <a:t>‹#›</a:t>
            </a:fld>
            <a:endParaRPr lang="zh-CN" altLang="en-US"/>
          </a:p>
        </p:txBody>
      </p:sp>
    </p:spTree>
    <p:extLst>
      <p:ext uri="{BB962C8B-B14F-4D97-AF65-F5344CB8AC3E}">
        <p14:creationId xmlns:p14="http://schemas.microsoft.com/office/powerpoint/2010/main" val="105419567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jpeg"/><Relationship Id="rId7"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hyperlink" Target="https://focus.scol.com.cn/gcdt/202011/57961251.html"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2922649" y="5466874"/>
            <a:ext cx="6152738" cy="961571"/>
          </a:xfrm>
        </p:spPr>
        <p:txBody>
          <a:bodyPr>
            <a:normAutofit/>
          </a:bodyPr>
          <a:lstStyle/>
          <a:p>
            <a:r>
              <a:rPr lang="zh-CN" altLang="en-US" sz="2000" b="1" dirty="0" smtClean="0">
                <a:latin typeface="楷体" pitchFamily="49" charset="-122"/>
                <a:ea typeface="楷体" pitchFamily="49" charset="-122"/>
              </a:rPr>
              <a:t>东华</a:t>
            </a:r>
            <a:r>
              <a:rPr kumimoji="1" lang="ja-JP" altLang="en-US" sz="2000" b="1" dirty="0" smtClean="0">
                <a:latin typeface="楷体" pitchFamily="49" charset="-122"/>
                <a:ea typeface="楷体" pitchFamily="49" charset="-122"/>
              </a:rPr>
              <a:t>大学　張 厚泉</a:t>
            </a:r>
            <a:endParaRPr lang="en-US" altLang="ja-JP" sz="2000" b="1" dirty="0" smtClean="0">
              <a:latin typeface="楷体" pitchFamily="49" charset="-122"/>
              <a:ea typeface="楷体" pitchFamily="49" charset="-122"/>
            </a:endParaRPr>
          </a:p>
          <a:p>
            <a:r>
              <a:rPr lang="ja-JP" altLang="en-US" sz="2000" dirty="0" smtClean="0"/>
              <a:t>　</a:t>
            </a:r>
            <a:r>
              <a:rPr lang="en-US" altLang="ja-JP" sz="2000" b="1" dirty="0" smtClean="0">
                <a:latin typeface="楷体" pitchFamily="49" charset="-122"/>
                <a:ea typeface="楷体" pitchFamily="49" charset="-122"/>
              </a:rPr>
              <a:t>2021</a:t>
            </a:r>
            <a:r>
              <a:rPr lang="ja-JP" altLang="en-US" sz="2000" b="1" dirty="0" smtClean="0">
                <a:latin typeface="楷体" pitchFamily="49" charset="-122"/>
                <a:ea typeface="楷体" pitchFamily="49" charset="-122"/>
              </a:rPr>
              <a:t>年</a:t>
            </a:r>
            <a:r>
              <a:rPr lang="en-US" altLang="ja-JP" sz="2000" b="1" dirty="0" smtClean="0">
                <a:latin typeface="楷体" pitchFamily="49" charset="-122"/>
                <a:ea typeface="楷体" pitchFamily="49" charset="-122"/>
              </a:rPr>
              <a:t>8</a:t>
            </a:r>
            <a:r>
              <a:rPr lang="ja-JP" altLang="en-US" sz="2000" b="1" dirty="0" smtClean="0">
                <a:latin typeface="楷体" pitchFamily="49" charset="-122"/>
                <a:ea typeface="楷体" pitchFamily="49" charset="-122"/>
              </a:rPr>
              <a:t>月</a:t>
            </a:r>
            <a:r>
              <a:rPr lang="en-US" altLang="ja-JP" sz="2000" b="1" dirty="0" smtClean="0">
                <a:latin typeface="楷体" pitchFamily="49" charset="-122"/>
                <a:ea typeface="楷体" pitchFamily="49" charset="-122"/>
              </a:rPr>
              <a:t>25</a:t>
            </a:r>
            <a:r>
              <a:rPr lang="ja-JP" altLang="en-US" sz="2000" b="1" dirty="0" smtClean="0">
                <a:latin typeface="楷体" pitchFamily="49" charset="-122"/>
                <a:ea typeface="楷体" pitchFamily="49" charset="-122"/>
              </a:rPr>
              <a:t>日 </a:t>
            </a:r>
            <a:r>
              <a:rPr lang="en-US" altLang="ja-JP" sz="2000" b="1" dirty="0" smtClean="0">
                <a:latin typeface="KaiTi" panose="02010609060101010101" pitchFamily="49" charset="-122"/>
                <a:ea typeface="KaiTi" panose="02010609060101010101" pitchFamily="49" charset="-122"/>
              </a:rPr>
              <a:t>Ver.1.0</a:t>
            </a:r>
            <a:endParaRPr lang="ja-JP" altLang="en-US" sz="2000" b="1" dirty="0">
              <a:latin typeface="KaiTi" panose="02010609060101010101" pitchFamily="49" charset="-122"/>
              <a:ea typeface="KaiTi" panose="02010609060101010101" pitchFamily="49" charset="-122"/>
            </a:endParaRPr>
          </a:p>
          <a:p>
            <a:endParaRPr kumimoji="1" lang="ja-JP" altLang="en-US" sz="2000" b="1" dirty="0">
              <a:latin typeface="楷体" pitchFamily="49" charset="-122"/>
              <a:ea typeface="楷体" pitchFamily="49"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2960" y="545347"/>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6848" y="1006837"/>
            <a:ext cx="1978268" cy="43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内容占位符 4"/>
          <p:cNvSpPr txBox="1">
            <a:spLocks/>
          </p:cNvSpPr>
          <p:nvPr/>
        </p:nvSpPr>
        <p:spPr>
          <a:xfrm>
            <a:off x="0" y="4839009"/>
            <a:ext cx="12192000" cy="475615"/>
          </a:xfrm>
          <a:prstGeom prst="rect">
            <a:avLst/>
          </a:prstGeom>
          <a:gradFill>
            <a:gsLst>
              <a:gs pos="49000">
                <a:srgbClr val="FFFF00"/>
              </a:gs>
              <a:gs pos="84000">
                <a:srgbClr val="FF7A00"/>
              </a:gs>
              <a:gs pos="77000">
                <a:srgbClr val="FF0300"/>
              </a:gs>
              <a:gs pos="93000">
                <a:srgbClr val="4D0808"/>
              </a:gs>
            </a:gsLst>
            <a:lin ang="2700000" scaled="1"/>
          </a:gra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zh-CN" altLang="en-US" b="1" dirty="0">
                <a:latin typeface="KaiTi" panose="02010609060101010101" pitchFamily="49" charset="-122"/>
                <a:ea typeface="KaiTi" panose="02010609060101010101" pitchFamily="49" charset="-122"/>
              </a:rPr>
              <a:t>课件</a:t>
            </a:r>
            <a:r>
              <a:rPr lang="en-US" altLang="zh-CN" b="1" dirty="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新</a:t>
            </a:r>
            <a:r>
              <a:rPr lang="zh-CN" altLang="en-US" b="1" dirty="0">
                <a:latin typeface="KaiTi" panose="02010609060101010101" pitchFamily="49" charset="-122"/>
                <a:ea typeface="KaiTi" panose="02010609060101010101" pitchFamily="49" charset="-122"/>
              </a:rPr>
              <a:t>编</a:t>
            </a:r>
            <a:r>
              <a:rPr lang="ja-JP" altLang="ja-JP" b="1" dirty="0">
                <a:latin typeface="KaiTi" panose="02010609060101010101" pitchFamily="49" charset="-122"/>
                <a:ea typeface="KaiTi" panose="02010609060101010101" pitchFamily="49" charset="-122"/>
              </a:rPr>
              <a:t>日</a:t>
            </a:r>
            <a:r>
              <a:rPr lang="zh-CN" altLang="en-US" b="1" dirty="0">
                <a:latin typeface="KaiTi" panose="02010609060101010101" pitchFamily="49" charset="-122"/>
                <a:ea typeface="KaiTi" panose="02010609060101010101" pitchFamily="49" charset="-122"/>
              </a:rPr>
              <a:t>语泛读</a:t>
            </a:r>
            <a:r>
              <a:rPr lang="ja-JP" altLang="ja-JP" b="1" dirty="0">
                <a:latin typeface="KaiTi" panose="02010609060101010101" pitchFamily="49" charset="-122"/>
                <a:ea typeface="KaiTi" panose="02010609060101010101" pitchFamily="49" charset="-122"/>
              </a:rPr>
              <a:t>教程（第</a:t>
            </a:r>
            <a:r>
              <a:rPr lang="en-US" altLang="zh-CN" b="1" dirty="0">
                <a:latin typeface="KaiTi" panose="02010609060101010101" pitchFamily="49" charset="-122"/>
                <a:ea typeface="KaiTi" panose="02010609060101010101" pitchFamily="49" charset="-122"/>
              </a:rPr>
              <a:t>1</a:t>
            </a:r>
            <a:r>
              <a:rPr lang="ja-JP" altLang="ja-JP" b="1" dirty="0">
                <a:latin typeface="KaiTi" panose="02010609060101010101" pitchFamily="49" charset="-122"/>
                <a:ea typeface="KaiTi" panose="02010609060101010101" pitchFamily="49" charset="-122"/>
              </a:rPr>
              <a:t>册）</a:t>
            </a:r>
            <a:r>
              <a:rPr lang="en-US" altLang="ja-JP" b="1" dirty="0">
                <a:latin typeface="KaiTi" panose="02010609060101010101" pitchFamily="49" charset="-122"/>
                <a:ea typeface="KaiTi" panose="02010609060101010101" pitchFamily="49" charset="-122"/>
              </a:rPr>
              <a:t>》</a:t>
            </a:r>
            <a:r>
              <a:rPr lang="ja-JP" altLang="en-US" b="1" dirty="0">
                <a:latin typeface="KaiTi" panose="02010609060101010101" pitchFamily="49" charset="-122"/>
                <a:ea typeface="KaiTi" panose="02010609060101010101" pitchFamily="49" charset="-122"/>
              </a:rPr>
              <a:t>（</a:t>
            </a:r>
            <a:r>
              <a:rPr lang="zh-CN" altLang="en-US" b="1" dirty="0">
                <a:latin typeface="KaiTi" panose="02010609060101010101" pitchFamily="49" charset="-122"/>
                <a:ea typeface="KaiTi" panose="02010609060101010101" pitchFamily="49" charset="-122"/>
              </a:rPr>
              <a:t>第二版</a:t>
            </a:r>
            <a:r>
              <a:rPr lang="ja-JP" altLang="en-US" b="1" dirty="0">
                <a:latin typeface="KaiTi" panose="02010609060101010101" pitchFamily="49" charset="-122"/>
                <a:ea typeface="KaiTi" panose="02010609060101010101" pitchFamily="49" charset="-122"/>
              </a:rPr>
              <a:t>）</a:t>
            </a:r>
            <a:endParaRPr lang="ja-JP" altLang="en-US" b="1" dirty="0"/>
          </a:p>
        </p:txBody>
      </p:sp>
      <p:pic>
        <p:nvPicPr>
          <p:cNvPr id="1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28445"/>
            <a:ext cx="12192000" cy="429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C:\Users\chouk\OneDrive\デスクトップ\メッセージ _ 東京カレッジ_files\スカイツリー.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51232" y="2028378"/>
            <a:ext cx="3763236" cy="230925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chouk\AppData\Local\Temp\WeChat Files\1ef5aa8d03e3fc8e037e341a90f2bb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74794" y="787798"/>
            <a:ext cx="3431746" cy="209394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2059" y="891280"/>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70022" y="3448921"/>
            <a:ext cx="672785" cy="60931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012488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0" y="2882900"/>
          <a:ext cx="12192000" cy="546100"/>
        </p:xfrm>
        <a:graphic>
          <a:graphicData uri="http://schemas.openxmlformats.org/drawingml/2006/table">
            <a:tbl>
              <a:tblPr firstRow="1" firstCol="1" bandRow="1">
                <a:tableStyleId>{69CF1AB2-1976-4502-BF36-3FF5EA218861}</a:tableStyleId>
              </a:tblPr>
              <a:tblGrid>
                <a:gridCol w="4165600"/>
                <a:gridCol w="8026400"/>
              </a:tblGrid>
              <a:tr h="546100">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もったいない</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163" y="29027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287553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もったいない</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14920" cy="552202"/>
          </a:xfrm>
          <a:prstGeom prst="rect">
            <a:avLst/>
          </a:prstGeom>
        </p:spPr>
        <p:txBody>
          <a:bodyPr wrap="none">
            <a:spAutoFit/>
          </a:bodyPr>
          <a:lstStyle/>
          <a:p>
            <a:pPr>
              <a:lnSpc>
                <a:spcPct val="150000"/>
              </a:lnSpc>
            </a:pPr>
            <a:r>
              <a:rPr lang="ja-JP" altLang="en-US" sz="2400" b="1" dirty="0">
                <a:solidFill>
                  <a:srgbClr val="002060"/>
                </a:solidFill>
                <a:latin typeface="BIZ UDPゴシック" panose="020B0400000000000000" pitchFamily="50" charset="-128"/>
                <a:ea typeface="BIZ UDPゴシック" panose="020B0400000000000000" pitchFamily="50" charset="-128"/>
              </a:rPr>
              <a:t>１　</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背景知識</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964809" y="1917358"/>
            <a:ext cx="10287392" cy="1938992"/>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◎テキスト背景</a:t>
            </a:r>
            <a:endParaRPr lang="en-US" altLang="ja-JP" sz="2000" b="1" dirty="0" smtClean="0">
              <a:solidFill>
                <a:srgbClr val="0070C0"/>
              </a:solidFill>
              <a:latin typeface="KaiTi" panose="02010609060101010101" pitchFamily="49" charset="-122"/>
              <a:ea typeface="KaiTi" panose="02010609060101010101" pitchFamily="49" charset="-122"/>
            </a:endParaRPr>
          </a:p>
          <a:p>
            <a:pPr fontAlgn="base"/>
            <a:r>
              <a:rPr lang="ja-JP" altLang="en-US" sz="2000" b="1" dirty="0" smtClean="0">
                <a:ea typeface="KaiTi" panose="02010609060101010101" pitchFamily="49" charset="-122"/>
              </a:rPr>
              <a:t>「</a:t>
            </a:r>
            <a:r>
              <a:rPr lang="en-US" altLang="ja-JP" sz="2000" b="1" dirty="0">
                <a:ea typeface="KaiTi" panose="02010609060101010101" pitchFamily="49" charset="-122"/>
              </a:rPr>
              <a:t>MOTTAINAI</a:t>
            </a:r>
            <a:r>
              <a:rPr lang="ja-JP" altLang="en-US" sz="2000" b="1" dirty="0">
                <a:ea typeface="KaiTi" panose="02010609060101010101" pitchFamily="49" charset="-122"/>
              </a:rPr>
              <a:t>（もったいない）」という言葉が世界の注目を浴びています。</a:t>
            </a:r>
          </a:p>
          <a:p>
            <a:pPr fontAlgn="base"/>
            <a:r>
              <a:rPr lang="ja-JP" altLang="en-US" sz="2000" b="1" dirty="0">
                <a:ea typeface="KaiTi" panose="02010609060101010101" pitchFamily="49" charset="-122"/>
              </a:rPr>
              <a:t>アフリカ人女性として初のノーベル賞を受賞したケニアのワンガリ・マー</a:t>
            </a:r>
            <a:r>
              <a:rPr lang="ja-JP" altLang="en-US" sz="2000" b="1" dirty="0" smtClean="0">
                <a:ea typeface="KaiTi" panose="02010609060101010101" pitchFamily="49" charset="-122"/>
              </a:rPr>
              <a:t>タイさんは</a:t>
            </a:r>
            <a:r>
              <a:rPr lang="ja-JP" altLang="en-US" sz="2000" b="1" dirty="0">
                <a:ea typeface="KaiTi" panose="02010609060101010101" pitchFamily="49" charset="-122"/>
              </a:rPr>
              <a:t>、「もったいない」という日本語を知り、「ものを大切にし、心豊かに生きてきた日本人の心・生き方そのものだ」と感激されました</a:t>
            </a:r>
            <a:r>
              <a:rPr lang="ja-JP" altLang="en-US" sz="2000" b="1" dirty="0" smtClean="0">
                <a:ea typeface="KaiTi" panose="02010609060101010101" pitchFamily="49" charset="-122"/>
              </a:rPr>
              <a:t>。</a:t>
            </a:r>
            <a:r>
              <a:rPr lang="ja-JP" altLang="en-US" sz="2000" b="1" dirty="0">
                <a:ea typeface="KaiTi" panose="02010609060101010101" pitchFamily="49" charset="-122"/>
              </a:rPr>
              <a:t>マータイさんはこの美しい日本語を環境を守</a:t>
            </a:r>
            <a:r>
              <a:rPr lang="ja-JP" altLang="en-US" sz="2000" b="1" dirty="0" smtClean="0">
                <a:ea typeface="KaiTi" panose="02010609060101010101" pitchFamily="49" charset="-122"/>
              </a:rPr>
              <a:t>る</a:t>
            </a:r>
            <a:r>
              <a:rPr lang="zh-CN" altLang="en-US" sz="2000" b="1" dirty="0" smtClean="0">
                <a:ea typeface="KaiTi" panose="02010609060101010101" pitchFamily="49" charset="-122"/>
              </a:rPr>
              <a:t>。</a:t>
            </a:r>
            <a:r>
              <a:rPr lang="ja-JP" altLang="en-US" sz="2000" b="1" dirty="0" smtClean="0">
                <a:ea typeface="KaiTi" panose="02010609060101010101" pitchFamily="49" charset="-122"/>
              </a:rPr>
              <a:t>世界</a:t>
            </a:r>
            <a:r>
              <a:rPr lang="ja-JP" altLang="en-US" sz="2000" b="1" dirty="0">
                <a:ea typeface="KaiTi" panose="02010609060101010101" pitchFamily="49" charset="-122"/>
              </a:rPr>
              <a:t>共通語「</a:t>
            </a:r>
            <a:r>
              <a:rPr lang="en-US" altLang="ja-JP" sz="2000" b="1" dirty="0">
                <a:ea typeface="KaiTi" panose="02010609060101010101" pitchFamily="49" charset="-122"/>
              </a:rPr>
              <a:t>MOTTAINAI</a:t>
            </a:r>
            <a:r>
              <a:rPr lang="ja-JP" altLang="en-US" sz="2000" b="1" dirty="0">
                <a:ea typeface="KaiTi" panose="02010609060101010101" pitchFamily="49" charset="-122"/>
              </a:rPr>
              <a:t>」として</a:t>
            </a:r>
            <a:r>
              <a:rPr lang="ja-JP" altLang="en-US" sz="2000" b="1" dirty="0">
                <a:latin typeface="KaiTi" panose="02010609060101010101" pitchFamily="49" charset="-122"/>
                <a:ea typeface="KaiTi" panose="02010609060101010101" pitchFamily="49" charset="-122"/>
              </a:rPr>
              <a:t>広めることを提唱しました</a:t>
            </a:r>
            <a:r>
              <a:rPr lang="ja-JP" altLang="en-US" sz="2000" b="1" dirty="0" smtClean="0">
                <a:latin typeface="KaiTi" panose="02010609060101010101" pitchFamily="49" charset="-122"/>
                <a:ea typeface="KaiTi" panose="02010609060101010101" pitchFamily="49" charset="-122"/>
              </a:rPr>
              <a:t>。</a:t>
            </a:r>
            <a:endParaRPr lang="en-US" altLang="ja-JP" sz="2000" b="1" dirty="0" smtClean="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964809" y="3819279"/>
            <a:ext cx="10185792" cy="2400657"/>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◎関連知識</a:t>
            </a:r>
            <a:endParaRPr lang="en-US" altLang="ja-JP" sz="2000" b="1" dirty="0" smtClean="0">
              <a:solidFill>
                <a:srgbClr val="0070C0"/>
              </a:solidFill>
              <a:latin typeface="KaiTi" panose="02010609060101010101" pitchFamily="49" charset="-122"/>
              <a:ea typeface="KaiTi" panose="02010609060101010101" pitchFamily="49" charset="-122"/>
            </a:endParaRPr>
          </a:p>
          <a:p>
            <a:pPr fontAlgn="base"/>
            <a:r>
              <a:rPr lang="ja-JP" altLang="en-US" sz="2000" b="1" dirty="0">
                <a:latin typeface="KaiTi" panose="02010609060101010101" pitchFamily="49" charset="-122"/>
                <a:ea typeface="KaiTi" panose="02010609060101010101" pitchFamily="49" charset="-122"/>
              </a:rPr>
              <a:t>「地球環境保全」というと、あまりに大きなことで、自分が関われることだろうかと思ってしまいます。また、「大切なことはわかるけれど、面倒なことはしたくない」と思う方もおられるでしょう。</a:t>
            </a:r>
          </a:p>
          <a:p>
            <a:pPr fontAlgn="base"/>
            <a:r>
              <a:rPr lang="ja-JP" altLang="en-US" sz="2000" b="1" dirty="0">
                <a:latin typeface="KaiTi" panose="02010609060101010101" pitchFamily="49" charset="-122"/>
                <a:ea typeface="KaiTi" panose="02010609060101010101" pitchFamily="49" charset="-122"/>
              </a:rPr>
              <a:t>「もったいない」</a:t>
            </a:r>
            <a:r>
              <a:rPr lang="en-US" altLang="ja-JP" sz="2000" b="1" dirty="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日本人でさえ忘れかけているようなこの言葉を、もう一度私たちの意識に呼び覚ますことで、環境問題やゴミ問題などにごく自然に関わっていくことができるのではないでしょうか</a:t>
            </a:r>
            <a:r>
              <a:rPr lang="ja-JP" altLang="en-US" sz="2000" b="1" dirty="0" smtClean="0">
                <a:latin typeface="KaiTi" panose="02010609060101010101" pitchFamily="49" charset="-122"/>
                <a:ea typeface="KaiTi" panose="02010609060101010101" pitchFamily="49" charset="-122"/>
              </a:rPr>
              <a:t>。</a:t>
            </a:r>
            <a:endParaRPr lang="en-US" altLang="ja-JP" sz="2000" b="1" dirty="0" smtClean="0">
              <a:solidFill>
                <a:srgbClr val="0070C0"/>
              </a:solidFill>
              <a:latin typeface="KaiTi" panose="02010609060101010101" pitchFamily="49" charset="-122"/>
              <a:ea typeface="KaiTi" panose="02010609060101010101" pitchFamily="49" charset="-122"/>
            </a:endParaRPr>
          </a:p>
        </p:txBody>
      </p:sp>
      <p:pic>
        <p:nvPicPr>
          <p:cNvPr id="409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465977" y="980057"/>
            <a:ext cx="3220823" cy="119477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660655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第１</a:t>
                      </a:r>
                      <a:r>
                        <a:rPr lang="ja-JP" altLang="en-US" sz="2400" b="1" kern="100" dirty="0" smtClean="0">
                          <a:solidFill>
                            <a:schemeClr val="bg1"/>
                          </a:solidFill>
                          <a:effectLst/>
                          <a:latin typeface="KaiTi" panose="02010609060101010101" pitchFamily="49" charset="-122"/>
                          <a:ea typeface="KaiTi" panose="02010609060101010101" pitchFamily="49" charset="-122"/>
                        </a:rPr>
                        <a:t>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もったいない　</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954381"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２</a:t>
            </a:r>
            <a:r>
              <a:rPr lang="ja-JP" altLang="en-US" sz="2400" b="1" dirty="0">
                <a:solidFill>
                  <a:srgbClr val="002060"/>
                </a:solidFill>
                <a:latin typeface="BIZ UDPゴシック" panose="020B0400000000000000" pitchFamily="50" charset="-128"/>
                <a:ea typeface="BIZ UDPゴシック" panose="020B0400000000000000" pitchFamily="50" charset="-128"/>
              </a:rPr>
              <a:t>　読む前に </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960628" y="1901895"/>
            <a:ext cx="7593337" cy="1477328"/>
          </a:xfrm>
          <a:prstGeom prst="rect">
            <a:avLst/>
          </a:prstGeom>
        </p:spPr>
        <p:txBody>
          <a:bodyPr wrap="square">
            <a:spAutoFit/>
          </a:bodyPr>
          <a:lstStyle/>
          <a:p>
            <a:r>
              <a:rPr lang="ja-JP" altLang="en-US" b="1" dirty="0" smtClean="0">
                <a:solidFill>
                  <a:srgbClr val="0070C0"/>
                </a:solidFill>
                <a:latin typeface="KaiTi" panose="02010609060101010101" pitchFamily="49" charset="-122"/>
                <a:ea typeface="KaiTi" panose="02010609060101010101" pitchFamily="49" charset="-122"/>
              </a:rPr>
              <a:t>◎みんなで</a:t>
            </a:r>
            <a:r>
              <a:rPr lang="ja-JP" altLang="en-US" b="1" dirty="0">
                <a:solidFill>
                  <a:srgbClr val="0070C0"/>
                </a:solidFill>
                <a:latin typeface="KaiTi" panose="02010609060101010101" pitchFamily="49" charset="-122"/>
                <a:ea typeface="KaiTi" panose="02010609060101010101" pitchFamily="49" charset="-122"/>
              </a:rPr>
              <a:t>考</a:t>
            </a:r>
            <a:r>
              <a:rPr lang="ja-JP" altLang="en-US" b="1" dirty="0" smtClean="0">
                <a:solidFill>
                  <a:srgbClr val="0070C0"/>
                </a:solidFill>
                <a:latin typeface="KaiTi" panose="02010609060101010101" pitchFamily="49" charset="-122"/>
                <a:ea typeface="KaiTi" panose="02010609060101010101" pitchFamily="49" charset="-122"/>
              </a:rPr>
              <a:t>えよう</a:t>
            </a:r>
            <a:endParaRPr lang="en-US" altLang="ja-JP" b="1" dirty="0" smtClean="0">
              <a:solidFill>
                <a:srgbClr val="0070C0"/>
              </a:solidFill>
              <a:latin typeface="KaiTi" panose="02010609060101010101" pitchFamily="49" charset="-122"/>
              <a:ea typeface="KaiTi" panose="02010609060101010101" pitchFamily="49" charset="-122"/>
            </a:endParaRPr>
          </a:p>
          <a:p>
            <a:r>
              <a:rPr lang="ja-JP" altLang="en-US" dirty="0" smtClean="0">
                <a:latin typeface="KaiTi" panose="02010609060101010101" pitchFamily="49" charset="-122"/>
                <a:ea typeface="KaiTi" panose="02010609060101010101" pitchFamily="49" charset="-122"/>
              </a:rPr>
              <a:t>　〇</a:t>
            </a:r>
            <a:r>
              <a:rPr lang="ja-JP" altLang="ja-JP" dirty="0" smtClean="0">
                <a:latin typeface="KaiTi" panose="02010609060101010101" pitchFamily="49" charset="-122"/>
                <a:ea typeface="KaiTi" panose="02010609060101010101" pitchFamily="49" charset="-122"/>
              </a:rPr>
              <a:t>みなさんが</a:t>
            </a:r>
            <a:r>
              <a:rPr lang="ja-JP" altLang="en-US" dirty="0" smtClean="0">
                <a:latin typeface="KaiTi" panose="02010609060101010101" pitchFamily="49" charset="-122"/>
                <a:ea typeface="KaiTi" panose="02010609060101010101" pitchFamily="49" charset="-122"/>
              </a:rPr>
              <a:t>面白いと思う日本語</a:t>
            </a:r>
            <a:r>
              <a:rPr lang="ja-JP" altLang="en-US" dirty="0">
                <a:latin typeface="KaiTi" panose="02010609060101010101" pitchFamily="49" charset="-122"/>
                <a:ea typeface="KaiTi" panose="02010609060101010101" pitchFamily="49" charset="-122"/>
              </a:rPr>
              <a:t>、</a:t>
            </a:r>
            <a:r>
              <a:rPr lang="ja-JP" altLang="en-US" dirty="0" smtClean="0">
                <a:latin typeface="KaiTi" panose="02010609060101010101" pitchFamily="49" charset="-122"/>
                <a:ea typeface="KaiTi" panose="02010609060101010101" pitchFamily="49" charset="-122"/>
              </a:rPr>
              <a:t>変</a:t>
            </a:r>
            <a:r>
              <a:rPr lang="ja-JP" altLang="en-US" dirty="0">
                <a:latin typeface="KaiTi" panose="02010609060101010101" pitchFamily="49" charset="-122"/>
                <a:ea typeface="KaiTi" panose="02010609060101010101" pitchFamily="49" charset="-122"/>
              </a:rPr>
              <a:t>だと感じる日本語はありますか。</a:t>
            </a:r>
            <a:endParaRPr lang="en-US" altLang="ja-JP" dirty="0" smtClean="0">
              <a:latin typeface="KaiTi" panose="02010609060101010101" pitchFamily="49" charset="-122"/>
              <a:ea typeface="KaiTi" panose="02010609060101010101" pitchFamily="49" charset="-122"/>
            </a:endParaRPr>
          </a:p>
          <a:p>
            <a:r>
              <a:rPr lang="ja-JP" altLang="en-US" dirty="0">
                <a:latin typeface="KaiTi" panose="02010609060101010101" pitchFamily="49" charset="-122"/>
                <a:ea typeface="KaiTi" panose="02010609060101010101" pitchFamily="49" charset="-122"/>
              </a:rPr>
              <a:t>　</a:t>
            </a:r>
            <a:r>
              <a:rPr lang="ja-JP" altLang="en-US" dirty="0" smtClean="0">
                <a:latin typeface="KaiTi" panose="02010609060101010101" pitchFamily="49" charset="-122"/>
                <a:ea typeface="KaiTi" panose="02010609060101010101" pitchFamily="49" charset="-122"/>
              </a:rPr>
              <a:t>　そう</a:t>
            </a:r>
            <a:r>
              <a:rPr lang="ja-JP" altLang="en-US" dirty="0">
                <a:latin typeface="KaiTi" panose="02010609060101010101" pitchFamily="49" charset="-122"/>
                <a:ea typeface="KaiTi" panose="02010609060101010101" pitchFamily="49" charset="-122"/>
              </a:rPr>
              <a:t>感</a:t>
            </a:r>
            <a:r>
              <a:rPr lang="ja-JP" altLang="en-US" dirty="0" smtClean="0">
                <a:latin typeface="KaiTi" panose="02010609060101010101" pitchFamily="49" charset="-122"/>
                <a:ea typeface="KaiTi" panose="02010609060101010101" pitchFamily="49" charset="-122"/>
              </a:rPr>
              <a:t>じるのはなぜですか。</a:t>
            </a:r>
            <a:endParaRPr lang="en-US" altLang="ja-JP" dirty="0" smtClean="0">
              <a:latin typeface="KaiTi" panose="02010609060101010101" pitchFamily="49" charset="-122"/>
              <a:ea typeface="KaiTi" panose="02010609060101010101" pitchFamily="49" charset="-122"/>
            </a:endParaRPr>
          </a:p>
          <a:p>
            <a:r>
              <a:rPr lang="ja-JP" altLang="en-US" dirty="0" smtClean="0">
                <a:latin typeface="KaiTi" panose="02010609060101010101" pitchFamily="49" charset="-122"/>
                <a:ea typeface="KaiTi" panose="02010609060101010101" pitchFamily="49" charset="-122"/>
              </a:rPr>
              <a:t>　〇外国語になった日本語を知っていますか。</a:t>
            </a:r>
            <a:endParaRPr lang="en-US" altLang="ja-JP" dirty="0" smtClean="0">
              <a:latin typeface="KaiTi" panose="02010609060101010101" pitchFamily="49" charset="-122"/>
              <a:ea typeface="KaiTi" panose="02010609060101010101" pitchFamily="49" charset="-122"/>
            </a:endParaRPr>
          </a:p>
          <a:p>
            <a:r>
              <a:rPr lang="ja-JP" altLang="en-US" dirty="0">
                <a:latin typeface="KaiTi" panose="02010609060101010101" pitchFamily="49" charset="-122"/>
                <a:ea typeface="KaiTi" panose="02010609060101010101" pitchFamily="49" charset="-122"/>
              </a:rPr>
              <a:t>　</a:t>
            </a:r>
            <a:r>
              <a:rPr lang="ja-JP" altLang="en-US" dirty="0" smtClean="0">
                <a:latin typeface="KaiTi" panose="02010609060101010101" pitchFamily="49" charset="-122"/>
                <a:ea typeface="KaiTi" panose="02010609060101010101" pitchFamily="49" charset="-122"/>
              </a:rPr>
              <a:t>　その</a:t>
            </a:r>
            <a:r>
              <a:rPr lang="ja-JP" altLang="en-US" dirty="0">
                <a:latin typeface="KaiTi" panose="02010609060101010101" pitchFamily="49" charset="-122"/>
                <a:ea typeface="KaiTi" panose="02010609060101010101" pitchFamily="49" charset="-122"/>
              </a:rPr>
              <a:t>言</a:t>
            </a:r>
            <a:r>
              <a:rPr lang="ja-JP" altLang="en-US" dirty="0" smtClean="0">
                <a:latin typeface="KaiTi" panose="02010609060101010101" pitchFamily="49" charset="-122"/>
                <a:ea typeface="KaiTi" panose="02010609060101010101" pitchFamily="49" charset="-122"/>
              </a:rPr>
              <a:t>葉を挙げてください</a:t>
            </a:r>
            <a:r>
              <a:rPr lang="ja-JP" altLang="ja-JP" dirty="0" smtClean="0">
                <a:latin typeface="KaiTi" panose="02010609060101010101" pitchFamily="49" charset="-122"/>
                <a:ea typeface="KaiTi" panose="02010609060101010101" pitchFamily="49" charset="-122"/>
              </a:rPr>
              <a:t>。</a:t>
            </a:r>
            <a:endParaRPr lang="en-US" altLang="ja-JP" b="1" dirty="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960628" y="4047714"/>
            <a:ext cx="7494483" cy="1892826"/>
          </a:xfrm>
          <a:prstGeom prst="rect">
            <a:avLst/>
          </a:prstGeom>
        </p:spPr>
        <p:txBody>
          <a:bodyPr wrap="square">
            <a:spAutoFit/>
          </a:bodyPr>
          <a:lstStyle/>
          <a:p>
            <a:pPr>
              <a:lnSpc>
                <a:spcPct val="150000"/>
              </a:lnSpc>
            </a:pPr>
            <a:r>
              <a:rPr lang="ja-JP" altLang="en-US" b="1" dirty="0" smtClean="0">
                <a:solidFill>
                  <a:srgbClr val="0070C0"/>
                </a:solidFill>
                <a:latin typeface="KaiTi" panose="02010609060101010101" pitchFamily="49" charset="-122"/>
                <a:ea typeface="KaiTi" panose="02010609060101010101" pitchFamily="49" charset="-122"/>
              </a:rPr>
              <a:t>◎もう少し考えよう</a:t>
            </a:r>
            <a:endParaRPr lang="en-US" altLang="ja-JP" b="1" dirty="0" smtClean="0">
              <a:solidFill>
                <a:srgbClr val="0070C0"/>
              </a:solidFill>
              <a:latin typeface="KaiTi" panose="02010609060101010101" pitchFamily="49" charset="-122"/>
              <a:ea typeface="KaiTi" panose="02010609060101010101" pitchFamily="49" charset="-122"/>
            </a:endParaRPr>
          </a:p>
          <a:p>
            <a:r>
              <a:rPr lang="ja-JP" altLang="en-US" b="1" dirty="0" smtClean="0">
                <a:solidFill>
                  <a:srgbClr val="0070C0"/>
                </a:solidFill>
                <a:latin typeface="KaiTi" panose="02010609060101010101" pitchFamily="49" charset="-122"/>
                <a:ea typeface="KaiTi" panose="02010609060101010101" pitchFamily="49" charset="-122"/>
              </a:rPr>
              <a:t>　〇外国語になった中国語を知っていますか。</a:t>
            </a:r>
            <a:endParaRPr lang="en-US" altLang="ja-JP" b="1" dirty="0" smtClean="0">
              <a:solidFill>
                <a:srgbClr val="0070C0"/>
              </a:solidFill>
              <a:latin typeface="KaiTi" panose="02010609060101010101" pitchFamily="49" charset="-122"/>
              <a:ea typeface="KaiTi" panose="02010609060101010101" pitchFamily="49" charset="-122"/>
            </a:endParaRPr>
          </a:p>
          <a:p>
            <a:r>
              <a:rPr lang="ja-JP" altLang="en-US" b="1" dirty="0" smtClean="0">
                <a:solidFill>
                  <a:srgbClr val="0070C0"/>
                </a:solidFill>
                <a:latin typeface="KaiTi" panose="02010609060101010101" pitchFamily="49" charset="-122"/>
                <a:ea typeface="KaiTi" panose="02010609060101010101" pitchFamily="49" charset="-122"/>
              </a:rPr>
              <a:t>　〇「もったいない」にあたる中国語はなんといいますか。</a:t>
            </a:r>
            <a:endParaRPr lang="en-US" altLang="ja-JP" b="1" dirty="0" smtClean="0">
              <a:solidFill>
                <a:srgbClr val="0070C0"/>
              </a:solidFill>
              <a:latin typeface="KaiTi" panose="02010609060101010101" pitchFamily="49" charset="-122"/>
              <a:ea typeface="KaiTi" panose="02010609060101010101" pitchFamily="49" charset="-122"/>
            </a:endParaRPr>
          </a:p>
          <a:p>
            <a:r>
              <a:rPr lang="en-US" altLang="ja-JP" b="1" dirty="0">
                <a:solidFill>
                  <a:srgbClr val="0070C0"/>
                </a:solidFill>
                <a:latin typeface="KaiTi" panose="02010609060101010101" pitchFamily="49" charset="-122"/>
                <a:ea typeface="KaiTi" panose="02010609060101010101" pitchFamily="49" charset="-122"/>
              </a:rPr>
              <a:t> </a:t>
            </a:r>
            <a:r>
              <a:rPr lang="en-US" altLang="ja-JP" b="1" dirty="0" smtClean="0">
                <a:solidFill>
                  <a:srgbClr val="0070C0"/>
                </a:solidFill>
                <a:latin typeface="KaiTi" panose="02010609060101010101" pitchFamily="49" charset="-122"/>
                <a:ea typeface="KaiTi" panose="02010609060101010101" pitchFamily="49" charset="-122"/>
              </a:rPr>
              <a:t> </a:t>
            </a:r>
            <a:r>
              <a:rPr lang="ja-JP" altLang="en-US" b="1" dirty="0" smtClean="0">
                <a:solidFill>
                  <a:srgbClr val="0070C0"/>
                </a:solidFill>
                <a:latin typeface="KaiTi" panose="02010609060101010101" pitchFamily="49" charset="-122"/>
                <a:ea typeface="KaiTi" panose="02010609060101010101" pitchFamily="49" charset="-122"/>
              </a:rPr>
              <a:t>〇みなさんは「思いやりや節度がない」についてどう思いますか。</a:t>
            </a:r>
            <a:endParaRPr lang="en-US" altLang="ja-JP" b="1" dirty="0" smtClean="0">
              <a:solidFill>
                <a:srgbClr val="0070C0"/>
              </a:solidFill>
              <a:latin typeface="KaiTi" panose="02010609060101010101" pitchFamily="49" charset="-122"/>
              <a:ea typeface="KaiTi" panose="02010609060101010101" pitchFamily="49" charset="-122"/>
            </a:endParaRPr>
          </a:p>
          <a:p>
            <a:r>
              <a:rPr lang="ja-JP" altLang="en-US" b="1" dirty="0">
                <a:solidFill>
                  <a:srgbClr val="0070C0"/>
                </a:solidFill>
                <a:latin typeface="KaiTi" panose="02010609060101010101" pitchFamily="49" charset="-122"/>
                <a:ea typeface="KaiTi" panose="02010609060101010101" pitchFamily="49" charset="-122"/>
              </a:rPr>
              <a:t>　</a:t>
            </a:r>
            <a:r>
              <a:rPr lang="ja-JP" altLang="en-US" b="1" dirty="0" smtClean="0">
                <a:solidFill>
                  <a:srgbClr val="0070C0"/>
                </a:solidFill>
                <a:latin typeface="KaiTi" panose="02010609060101010101" pitchFamily="49" charset="-122"/>
                <a:ea typeface="KaiTi" panose="02010609060101010101" pitchFamily="49" charset="-122"/>
              </a:rPr>
              <a:t>　具体的に話してください。　　</a:t>
            </a:r>
            <a:endParaRPr lang="en-US" altLang="ja-JP" b="1" dirty="0" smtClean="0">
              <a:solidFill>
                <a:srgbClr val="0070C0"/>
              </a:solidFill>
              <a:latin typeface="KaiTi" panose="02010609060101010101" pitchFamily="49" charset="-122"/>
              <a:ea typeface="KaiTi" panose="02010609060101010101" pitchFamily="49" charset="-122"/>
            </a:endParaRPr>
          </a:p>
          <a:p>
            <a:r>
              <a:rPr lang="ja-JP" altLang="en-US" b="1" dirty="0">
                <a:solidFill>
                  <a:srgbClr val="0070C0"/>
                </a:solidFill>
                <a:latin typeface="KaiTi" panose="02010609060101010101" pitchFamily="49" charset="-122"/>
                <a:ea typeface="KaiTi" panose="02010609060101010101" pitchFamily="49" charset="-122"/>
              </a:rPr>
              <a:t>　</a:t>
            </a:r>
            <a:r>
              <a:rPr lang="ja-JP" altLang="en-US" b="1" dirty="0" smtClean="0">
                <a:solidFill>
                  <a:srgbClr val="0070C0"/>
                </a:solidFill>
                <a:latin typeface="KaiTi" panose="02010609060101010101" pitchFamily="49" charset="-122"/>
                <a:ea typeface="KaiTi" panose="02010609060101010101" pitchFamily="49" charset="-122"/>
              </a:rPr>
              <a:t>〇また、どんな時に「思いやりや節度が大切だ」と思いますか。</a:t>
            </a:r>
            <a:endParaRPr lang="en-US" altLang="ja-JP" b="1" dirty="0">
              <a:solidFill>
                <a:srgbClr val="0070C0"/>
              </a:solidFill>
              <a:latin typeface="KaiTi" panose="02010609060101010101" pitchFamily="49" charset="-122"/>
              <a:ea typeface="KaiTi" panose="02010609060101010101" pitchFamily="49" charset="-122"/>
            </a:endParaRPr>
          </a:p>
        </p:txBody>
      </p:sp>
      <p:pic>
        <p:nvPicPr>
          <p:cNvPr id="20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553965" y="1453877"/>
            <a:ext cx="2931619" cy="4317125"/>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pic>
        <p:nvPicPr>
          <p:cNvPr id="2051"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128951" y="2789508"/>
            <a:ext cx="1606240" cy="164586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27239067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１４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1800" b="1"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もったいない</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715000" y="1729978"/>
            <a:ext cx="5829300" cy="3416320"/>
          </a:xfrm>
          <a:prstGeom prst="rect">
            <a:avLst/>
          </a:prstGeom>
          <a:ln>
            <a:solidFill>
              <a:srgbClr val="0070C0"/>
            </a:solidFill>
          </a:ln>
        </p:spPr>
        <p:txBody>
          <a:bodyPr wrap="square">
            <a:spAutoFit/>
          </a:bodyPr>
          <a:lstStyle/>
          <a:p>
            <a:pPr>
              <a:lnSpc>
                <a:spcPct val="150000"/>
              </a:lnSpc>
            </a:pPr>
            <a:r>
              <a:rPr lang="en-US" altLang="ja-JP" b="1" dirty="0" smtClean="0"/>
              <a:t>    </a:t>
            </a:r>
            <a:r>
              <a:rPr lang="ja-JP" altLang="ja-JP" b="1" dirty="0" smtClean="0"/>
              <a:t>特</a:t>
            </a:r>
            <a:r>
              <a:rPr lang="ja-JP" altLang="ja-JP" b="1" dirty="0"/>
              <a:t>に</a:t>
            </a:r>
            <a:r>
              <a:rPr lang="en-US" altLang="ja-JP" b="1" dirty="0" err="1"/>
              <a:t>harakiri</a:t>
            </a:r>
            <a:r>
              <a:rPr lang="ja-JP" altLang="ja-JP" b="1" dirty="0"/>
              <a:t>（腹切り）、</a:t>
            </a:r>
            <a:r>
              <a:rPr lang="en-US" altLang="ja-JP" b="1" dirty="0" err="1"/>
              <a:t>karoshi</a:t>
            </a:r>
            <a:r>
              <a:rPr lang="ja-JP" altLang="ja-JP" b="1" dirty="0"/>
              <a:t>（過労死）、</a:t>
            </a:r>
            <a:r>
              <a:rPr lang="en-US" altLang="ja-JP" b="1" dirty="0"/>
              <a:t>otaku</a:t>
            </a:r>
            <a:r>
              <a:rPr lang="ja-JP" altLang="ja-JP" b="1" dirty="0"/>
              <a:t>（おたく）、</a:t>
            </a:r>
            <a:r>
              <a:rPr lang="en-US" altLang="ja-JP" b="1" dirty="0"/>
              <a:t>hentai</a:t>
            </a:r>
            <a:r>
              <a:rPr lang="ja-JP" altLang="ja-JP" b="1" dirty="0"/>
              <a:t>（変態）などは日本語源の英語としてよく知られるが、このように、とても誇らしいとは思えない言葉が借用される場合が多い。確かに自ら腹を切ったり、死ぬまで働いたりするのは日本人くらいのものかもしれない。だが、もっと素敵な誇らしい言葉が英語にならないものだろうかと思っていたところ、近年、自信を持って送り出せる日本語が世界語になったことは、</a:t>
            </a:r>
            <a:r>
              <a:rPr lang="ja-JP" altLang="ja-JP" b="1" dirty="0" smtClean="0"/>
              <a:t>まことに</a:t>
            </a:r>
            <a:r>
              <a:rPr lang="en-US" altLang="ja-JP" b="1" dirty="0" smtClean="0"/>
              <a:t> </a:t>
            </a:r>
            <a:r>
              <a:rPr lang="ja-JP" altLang="en-US" b="1" dirty="0" smtClean="0"/>
              <a:t>①</a:t>
            </a:r>
            <a:r>
              <a:rPr lang="ja-JP" altLang="ja-JP" b="1" u="sng" dirty="0" smtClean="0"/>
              <a:t>喜ばしいこと</a:t>
            </a:r>
            <a:r>
              <a:rPr lang="en-US" altLang="ja-JP" b="1" u="sng" dirty="0" smtClean="0"/>
              <a:t> </a:t>
            </a:r>
            <a:r>
              <a:rPr lang="ja-JP" altLang="ja-JP" b="1" dirty="0" smtClean="0"/>
              <a:t>である。</a:t>
            </a:r>
            <a:endParaRPr lang="ja-JP" altLang="ja-JP" b="1" dirty="0"/>
          </a:p>
        </p:txBody>
      </p:sp>
      <p:sp>
        <p:nvSpPr>
          <p:cNvPr id="5" name="矩形 4"/>
          <p:cNvSpPr/>
          <p:nvPr/>
        </p:nvSpPr>
        <p:spPr>
          <a:xfrm>
            <a:off x="750563" y="1921696"/>
            <a:ext cx="4773937" cy="2708434"/>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1</a:t>
            </a:r>
            <a:r>
              <a:rPr lang="ja-JP" altLang="ja-JP" b="1" dirty="0">
                <a:solidFill>
                  <a:srgbClr val="FF0000"/>
                </a:solidFill>
                <a:latin typeface="KaiTi" panose="02010609060101010101" pitchFamily="49" charset="-122"/>
                <a:ea typeface="KaiTi" panose="02010609060101010101" pitchFamily="49" charset="-122"/>
              </a:rPr>
              <a:t>　下線部①「喜ばしいこと」とは、どんなことですか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800" b="1" dirty="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1</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日本</a:t>
            </a:r>
            <a:r>
              <a:rPr lang="ja-JP" altLang="ja-JP" b="1" dirty="0">
                <a:latin typeface="KaiTi" panose="02010609060101010101" pitchFamily="49" charset="-122"/>
                <a:ea typeface="KaiTi" panose="02010609060101010101" pitchFamily="49" charset="-122"/>
              </a:rPr>
              <a:t>語源の英語がよく知られていること。</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自信</a:t>
            </a:r>
            <a:r>
              <a:rPr lang="ja-JP" altLang="ja-JP" b="1" dirty="0">
                <a:latin typeface="KaiTi" panose="02010609060101010101" pitchFamily="49" charset="-122"/>
                <a:ea typeface="KaiTi" panose="02010609060101010101" pitchFamily="49" charset="-122"/>
              </a:rPr>
              <a:t>を持って送り出せる日本語が世界</a:t>
            </a:r>
            <a:r>
              <a:rPr lang="ja-JP" altLang="ja-JP" b="1" dirty="0" smtClean="0">
                <a:latin typeface="KaiTi" panose="02010609060101010101" pitchFamily="49" charset="-122"/>
                <a:ea typeface="KaiTi" panose="02010609060101010101" pitchFamily="49" charset="-122"/>
              </a:rPr>
              <a:t>語</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になったこと</a:t>
            </a:r>
            <a:r>
              <a:rPr lang="ja-JP" altLang="ja-JP" b="1" dirty="0">
                <a:latin typeface="KaiTi" panose="02010609060101010101" pitchFamily="49" charset="-122"/>
                <a:ea typeface="KaiTi" panose="02010609060101010101" pitchFamily="49" charset="-122"/>
              </a:rPr>
              <a:t>。</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ワンガリ</a:t>
            </a:r>
            <a:r>
              <a:rPr lang="ja-JP" altLang="ja-JP" b="1" dirty="0">
                <a:latin typeface="KaiTi" panose="02010609060101010101" pitchFamily="49" charset="-122"/>
                <a:ea typeface="KaiTi" panose="02010609060101010101" pitchFamily="49" charset="-122"/>
              </a:rPr>
              <a:t>・マータイ氏がノーベル平和</a:t>
            </a:r>
            <a:r>
              <a:rPr lang="ja-JP" altLang="ja-JP" b="1" dirty="0" smtClean="0">
                <a:latin typeface="KaiTi" panose="02010609060101010101" pitchFamily="49" charset="-122"/>
                <a:ea typeface="KaiTi" panose="02010609060101010101" pitchFamily="49" charset="-122"/>
              </a:rPr>
              <a:t>賞</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を</a:t>
            </a:r>
            <a:r>
              <a:rPr lang="ja-JP" altLang="ja-JP" b="1" dirty="0">
                <a:latin typeface="KaiTi" panose="02010609060101010101" pitchFamily="49" charset="-122"/>
                <a:ea typeface="KaiTi" panose="02010609060101010101" pitchFamily="49" charset="-122"/>
              </a:rPr>
              <a:t>受賞したこと。</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資</a:t>
            </a:r>
            <a:r>
              <a:rPr lang="ja-JP" altLang="ja-JP" b="1" dirty="0">
                <a:latin typeface="KaiTi" panose="02010609060101010101" pitchFamily="49" charset="-122"/>
                <a:ea typeface="KaiTi" panose="02010609060101010101" pitchFamily="49" charset="-122"/>
              </a:rPr>
              <a:t>源をめぐる争いである戦争は起</a:t>
            </a:r>
            <a:r>
              <a:rPr lang="ja-JP" altLang="ja-JP" b="1" dirty="0" smtClean="0">
                <a:latin typeface="KaiTi" panose="02010609060101010101" pitchFamily="49" charset="-122"/>
                <a:ea typeface="KaiTi" panose="02010609060101010101" pitchFamily="49" charset="-122"/>
              </a:rPr>
              <a:t>きない</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こと</a:t>
            </a:r>
            <a:r>
              <a:rPr lang="ja-JP" altLang="ja-JP" b="1" dirty="0">
                <a:latin typeface="KaiTi" panose="02010609060101010101" pitchFamily="49" charset="-122"/>
                <a:ea typeface="KaiTi" panose="02010609060101010101" pitchFamily="49" charset="-122"/>
              </a:rPr>
              <a:t>。</a:t>
            </a:r>
            <a:endParaRPr lang="ja-JP" altLang="en-US" b="1" dirty="0">
              <a:latin typeface="KaiTi" panose="02010609060101010101" pitchFamily="49" charset="-122"/>
              <a:ea typeface="KaiTi" panose="02010609060101010101" pitchFamily="49" charset="-122"/>
            </a:endParaRPr>
          </a:p>
        </p:txBody>
      </p:sp>
      <p:sp>
        <p:nvSpPr>
          <p:cNvPr id="7" name="矩形 6"/>
          <p:cNvSpPr/>
          <p:nvPr/>
        </p:nvSpPr>
        <p:spPr>
          <a:xfrm>
            <a:off x="1263156" y="5098849"/>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2</a:t>
            </a:r>
            <a:endParaRPr lang="en-US" altLang="ja-JP" b="1" dirty="0">
              <a:solidFill>
                <a:srgbClr val="0070C0"/>
              </a:solidFill>
              <a:latin typeface="KaiTi" panose="02010609060101010101" pitchFamily="49" charset="-122"/>
              <a:ea typeface="KaiTi" panose="02010609060101010101" pitchFamily="49" charset="-122"/>
            </a:endParaRP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694670" y="4630130"/>
            <a:ext cx="1570337" cy="1658558"/>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6944247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１４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1800" b="1"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もったいない</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2" y="10634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918200" y="1288777"/>
            <a:ext cx="5854700" cy="4247317"/>
          </a:xfrm>
          <a:prstGeom prst="rect">
            <a:avLst/>
          </a:prstGeom>
          <a:ln>
            <a:solidFill>
              <a:srgbClr val="0070C0"/>
            </a:solidFill>
          </a:ln>
        </p:spPr>
        <p:txBody>
          <a:bodyPr wrap="square">
            <a:spAutoFit/>
          </a:bodyPr>
          <a:lstStyle/>
          <a:p>
            <a:r>
              <a:rPr lang="ja-JP" altLang="ja-JP" b="1" dirty="0"/>
              <a:t>　平成十七年（</a:t>
            </a:r>
            <a:r>
              <a:rPr lang="en-US" altLang="ja-JP" b="1" dirty="0"/>
              <a:t>2005</a:t>
            </a:r>
            <a:r>
              <a:rPr lang="ja-JP" altLang="ja-JP" b="1" dirty="0"/>
              <a:t>）三月、「もったいない」という日本語が環境保全の合言葉として世界に知られることになった。これは国連の「女性の地位委員会」閣僚級会議で、ノーベル平和賞受賞者でケニア環境副大臣のワンガリ・マータイ氏が演説し、日本語の「もったいない」を環境保全の合言葉として紹介し、会議の参加者と共に唱和したことによる。</a:t>
            </a:r>
          </a:p>
          <a:p>
            <a:r>
              <a:rPr lang="ja-JP" altLang="ja-JP" b="1" dirty="0"/>
              <a:t>　マータイ氏はこの日の演説で「『もったいない』は消費削減（リデュース）、再使用（リユース）、資源再利用（リサイクル）、修理（リペア）</a:t>
            </a:r>
            <a:r>
              <a:rPr lang="ja-JP" altLang="ja-JP" b="1" dirty="0" smtClean="0"/>
              <a:t>の</a:t>
            </a:r>
            <a:r>
              <a:rPr lang="en-US" altLang="ja-JP" b="1" dirty="0" smtClean="0"/>
              <a:t> </a:t>
            </a:r>
            <a:r>
              <a:rPr lang="ja-JP" altLang="en-US" b="1" dirty="0" smtClean="0"/>
              <a:t>② </a:t>
            </a:r>
            <a:r>
              <a:rPr lang="ja-JP" altLang="ja-JP" b="1" u="sng" dirty="0" smtClean="0"/>
              <a:t>四</a:t>
            </a:r>
            <a:r>
              <a:rPr lang="ja-JP" altLang="ja-JP" b="1" u="sng" dirty="0"/>
              <a:t>つの『</a:t>
            </a:r>
            <a:r>
              <a:rPr lang="en-US" altLang="ja-JP" b="1" u="sng" dirty="0"/>
              <a:t>R</a:t>
            </a:r>
            <a:r>
              <a:rPr lang="ja-JP" altLang="ja-JP" b="1" u="sng" dirty="0"/>
              <a:t>』を表している</a:t>
            </a:r>
            <a:r>
              <a:rPr lang="ja-JP" altLang="ja-JP" b="1" dirty="0"/>
              <a:t>」と解説し、「</a:t>
            </a:r>
            <a:r>
              <a:rPr lang="en-US" altLang="ja-JP" b="1" dirty="0"/>
              <a:t>MOTTAINAI</a:t>
            </a:r>
            <a:r>
              <a:rPr lang="ja-JP" altLang="ja-JP" b="1" dirty="0"/>
              <a:t>」と書かれた</a:t>
            </a:r>
            <a:r>
              <a:rPr lang="en-US" altLang="ja-JP" b="1" dirty="0"/>
              <a:t>T</a:t>
            </a:r>
            <a:r>
              <a:rPr lang="ja-JP" altLang="ja-JP" b="1" dirty="0"/>
              <a:t>シャツを手に「さあみんなで『もったいない』をいいましょう」と呼びかけ、会場を埋めた政府代表者や</a:t>
            </a:r>
            <a:r>
              <a:rPr lang="en-US" altLang="ja-JP" b="1" dirty="0"/>
              <a:t>NGO</a:t>
            </a:r>
            <a:r>
              <a:rPr lang="ja-JP" altLang="ja-JP" b="1" dirty="0"/>
              <a:t>の参加者とともに唱和した。さらにマータイ氏は「限りある資源を有効に使い、みんなで公平に分担すべきだ。そうずれば、資源をめぐる争いである戦争は起きない」と主張した</a:t>
            </a:r>
            <a:r>
              <a:rPr lang="ja-JP" altLang="ja-JP" b="1" dirty="0" smtClean="0"/>
              <a:t>。</a:t>
            </a:r>
            <a:endParaRPr lang="ja-JP" altLang="ja-JP" b="1" dirty="0"/>
          </a:p>
        </p:txBody>
      </p:sp>
      <p:sp>
        <p:nvSpPr>
          <p:cNvPr id="5" name="矩形 4"/>
          <p:cNvSpPr/>
          <p:nvPr/>
        </p:nvSpPr>
        <p:spPr>
          <a:xfrm>
            <a:off x="613305" y="1618456"/>
            <a:ext cx="5154937" cy="3854901"/>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a:solidFill>
                  <a:srgbClr val="FF0000"/>
                </a:solidFill>
                <a:latin typeface="KaiTi" panose="02010609060101010101" pitchFamily="49" charset="-122"/>
                <a:ea typeface="KaiTi" panose="02010609060101010101" pitchFamily="49" charset="-122"/>
              </a:rPr>
              <a:t>2</a:t>
            </a:r>
            <a:r>
              <a:rPr lang="ja-JP" altLang="ja-JP" b="1" dirty="0">
                <a:solidFill>
                  <a:srgbClr val="FF0000"/>
                </a:solidFill>
                <a:latin typeface="KaiTi" panose="02010609060101010101" pitchFamily="49" charset="-122"/>
                <a:ea typeface="KaiTi" panose="02010609060101010101" pitchFamily="49" charset="-122"/>
              </a:rPr>
              <a:t>　下線部②「四つの『</a:t>
            </a:r>
            <a:r>
              <a:rPr lang="en-US" altLang="ja-JP" b="1" dirty="0">
                <a:solidFill>
                  <a:srgbClr val="FF0000"/>
                </a:solidFill>
                <a:latin typeface="KaiTi" panose="02010609060101010101" pitchFamily="49" charset="-122"/>
                <a:ea typeface="KaiTi" panose="02010609060101010101" pitchFamily="49" charset="-122"/>
              </a:rPr>
              <a:t>R</a:t>
            </a:r>
            <a:r>
              <a:rPr lang="ja-JP" altLang="ja-JP" b="1" dirty="0">
                <a:solidFill>
                  <a:srgbClr val="FF0000"/>
                </a:solidFill>
                <a:latin typeface="KaiTi" panose="02010609060101010101" pitchFamily="49" charset="-122"/>
                <a:ea typeface="KaiTi" panose="02010609060101010101" pitchFamily="49" charset="-122"/>
              </a:rPr>
              <a:t>』を一言で表せる言葉」とはどんな言葉ですか。また四つの</a:t>
            </a:r>
            <a:r>
              <a:rPr lang="en-US" altLang="ja-JP" b="1" dirty="0">
                <a:solidFill>
                  <a:srgbClr val="FF0000"/>
                </a:solidFill>
                <a:latin typeface="KaiTi" panose="02010609060101010101" pitchFamily="49" charset="-122"/>
                <a:ea typeface="KaiTi" panose="02010609060101010101" pitchFamily="49" charset="-122"/>
              </a:rPr>
              <a:t>R</a:t>
            </a:r>
            <a:r>
              <a:rPr lang="ja-JP" altLang="ja-JP" b="1" dirty="0">
                <a:solidFill>
                  <a:srgbClr val="FF0000"/>
                </a:solidFill>
                <a:latin typeface="KaiTi" panose="02010609060101010101" pitchFamily="49" charset="-122"/>
                <a:ea typeface="KaiTi" panose="02010609060101010101" pitchFamily="49" charset="-122"/>
              </a:rPr>
              <a:t>とは何ですか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日本</a:t>
            </a:r>
            <a:r>
              <a:rPr lang="ja-JP" altLang="ja-JP" b="1" dirty="0">
                <a:latin typeface="KaiTi" panose="02010609060101010101" pitchFamily="49" charset="-122"/>
                <a:ea typeface="KaiTi" panose="02010609060101010101" pitchFamily="49" charset="-122"/>
              </a:rPr>
              <a:t>語源。</a:t>
            </a:r>
            <a:r>
              <a:rPr lang="en-US" altLang="ja-JP" b="1" dirty="0" err="1">
                <a:latin typeface="KaiTi" panose="02010609060101010101" pitchFamily="49" charset="-122"/>
                <a:ea typeface="KaiTi" panose="02010609060101010101" pitchFamily="49" charset="-122"/>
              </a:rPr>
              <a:t>harakiri</a:t>
            </a:r>
            <a:r>
              <a:rPr lang="ja-JP" altLang="ja-JP" b="1" dirty="0">
                <a:latin typeface="KaiTi" panose="02010609060101010101" pitchFamily="49" charset="-122"/>
                <a:ea typeface="KaiTi" panose="02010609060101010101" pitchFamily="49" charset="-122"/>
              </a:rPr>
              <a:t>（腹切り）、 </a:t>
            </a:r>
            <a:r>
              <a:rPr lang="en-US" altLang="ja-JP" b="1" dirty="0" err="1" smtClean="0">
                <a:latin typeface="KaiTi" panose="02010609060101010101" pitchFamily="49" charset="-122"/>
                <a:ea typeface="KaiTi" panose="02010609060101010101" pitchFamily="49" charset="-122"/>
              </a:rPr>
              <a:t>karoshi</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過労死）</a:t>
            </a:r>
            <a:r>
              <a:rPr lang="en-US" altLang="ja-JP" b="1" dirty="0">
                <a:latin typeface="KaiTi" panose="02010609060101010101" pitchFamily="49" charset="-122"/>
                <a:ea typeface="KaiTi" panose="02010609060101010101" pitchFamily="49" charset="-122"/>
              </a:rPr>
              <a:t> otaku</a:t>
            </a:r>
            <a:r>
              <a:rPr lang="ja-JP" altLang="ja-JP" b="1" dirty="0">
                <a:latin typeface="KaiTi" panose="02010609060101010101" pitchFamily="49" charset="-122"/>
                <a:ea typeface="KaiTi" panose="02010609060101010101" pitchFamily="49" charset="-122"/>
              </a:rPr>
              <a:t>（おたく）</a:t>
            </a:r>
            <a:r>
              <a:rPr lang="en-US" altLang="ja-JP" b="1" dirty="0">
                <a:latin typeface="KaiTi" panose="02010609060101010101" pitchFamily="49" charset="-122"/>
                <a:ea typeface="KaiTi" panose="02010609060101010101" pitchFamily="49" charset="-122"/>
              </a:rPr>
              <a:t> hentai</a:t>
            </a:r>
            <a:r>
              <a:rPr lang="ja-JP" altLang="ja-JP" b="1" dirty="0">
                <a:latin typeface="KaiTi" panose="02010609060101010101" pitchFamily="49" charset="-122"/>
                <a:ea typeface="KaiTi" panose="02010609060101010101" pitchFamily="49" charset="-122"/>
              </a:rPr>
              <a:t>（変態）</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合</a:t>
            </a:r>
            <a:r>
              <a:rPr lang="ja-JP" altLang="ja-JP" b="1" dirty="0">
                <a:latin typeface="KaiTi" panose="02010609060101010101" pitchFamily="49" charset="-122"/>
                <a:ea typeface="KaiTi" panose="02010609060101010101" pitchFamily="49" charset="-122"/>
              </a:rPr>
              <a:t>言葉。消費削減（リデュース）、再使用（リユース）、資源再利用（リサイクル）、</a:t>
            </a:r>
            <a:r>
              <a:rPr lang="ja-JP" altLang="ja-JP" b="1" dirty="0" smtClean="0">
                <a:latin typeface="KaiTi" panose="02010609060101010101" pitchFamily="49" charset="-122"/>
                <a:ea typeface="KaiTi" panose="02010609060101010101" pitchFamily="49" charset="-122"/>
              </a:rPr>
              <a:t>修</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理</a:t>
            </a:r>
            <a:r>
              <a:rPr lang="ja-JP" altLang="ja-JP" b="1" dirty="0">
                <a:latin typeface="KaiTi" panose="02010609060101010101" pitchFamily="49" charset="-122"/>
                <a:ea typeface="KaiTi" panose="02010609060101010101" pitchFamily="49" charset="-122"/>
              </a:rPr>
              <a:t>（リペア）</a:t>
            </a:r>
          </a:p>
          <a:p>
            <a:r>
              <a:rPr lang="en-US" altLang="ja-JP" b="1" dirty="0" smtClean="0">
                <a:latin typeface="KaiTi" panose="02010609060101010101" pitchFamily="49" charset="-122"/>
                <a:ea typeface="KaiTi" panose="02010609060101010101" pitchFamily="49" charset="-122"/>
              </a:rPr>
              <a:t>3.</a:t>
            </a:r>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wasteful</a:t>
            </a:r>
            <a:r>
              <a:rPr lang="ja-JP" altLang="ja-JP" b="1" dirty="0">
                <a:latin typeface="KaiTi" panose="02010609060101010101" pitchFamily="49" charset="-122"/>
                <a:ea typeface="KaiTi" panose="02010609060101010101" pitchFamily="49" charset="-122"/>
              </a:rPr>
              <a:t>。</a:t>
            </a:r>
            <a:r>
              <a:rPr lang="en-US" altLang="ja-JP" b="1" dirty="0" err="1">
                <a:latin typeface="KaiTi" panose="02010609060101010101" pitchFamily="49" charset="-122"/>
                <a:ea typeface="KaiTi" panose="02010609060101010101" pitchFamily="49" charset="-122"/>
              </a:rPr>
              <a:t>harakiri</a:t>
            </a:r>
            <a:r>
              <a:rPr lang="ja-JP" altLang="ja-JP" b="1" dirty="0">
                <a:latin typeface="KaiTi" panose="02010609060101010101" pitchFamily="49" charset="-122"/>
                <a:ea typeface="KaiTi" panose="02010609060101010101" pitchFamily="49" charset="-122"/>
              </a:rPr>
              <a:t>（腹切り）、</a:t>
            </a:r>
            <a:r>
              <a:rPr lang="en-US" altLang="ja-JP" b="1" dirty="0">
                <a:latin typeface="KaiTi" panose="02010609060101010101" pitchFamily="49" charset="-122"/>
                <a:ea typeface="KaiTi" panose="02010609060101010101" pitchFamily="49" charset="-122"/>
              </a:rPr>
              <a:t> </a:t>
            </a:r>
            <a:r>
              <a:rPr lang="en-US" altLang="ja-JP" b="1" dirty="0" err="1">
                <a:latin typeface="KaiTi" panose="02010609060101010101" pitchFamily="49" charset="-122"/>
                <a:ea typeface="KaiTi" panose="02010609060101010101" pitchFamily="49" charset="-122"/>
              </a:rPr>
              <a:t>karoshi</a:t>
            </a:r>
            <a:r>
              <a:rPr lang="ja-JP" altLang="ja-JP" b="1" dirty="0">
                <a:latin typeface="KaiTi" panose="02010609060101010101" pitchFamily="49" charset="-122"/>
                <a:ea typeface="KaiTi" panose="02010609060101010101" pitchFamily="49" charset="-122"/>
              </a:rPr>
              <a:t>（過労死）</a:t>
            </a:r>
            <a:r>
              <a:rPr lang="en-US" altLang="ja-JP" b="1" dirty="0">
                <a:latin typeface="KaiTi" panose="02010609060101010101" pitchFamily="49" charset="-122"/>
                <a:ea typeface="KaiTi" panose="02010609060101010101" pitchFamily="49" charset="-122"/>
              </a:rPr>
              <a:t> otaku</a:t>
            </a:r>
            <a:r>
              <a:rPr lang="ja-JP" altLang="ja-JP" b="1" dirty="0">
                <a:latin typeface="KaiTi" panose="02010609060101010101" pitchFamily="49" charset="-122"/>
                <a:ea typeface="KaiTi" panose="02010609060101010101" pitchFamily="49" charset="-122"/>
              </a:rPr>
              <a:t>（おたく）</a:t>
            </a:r>
            <a:r>
              <a:rPr lang="en-US" altLang="ja-JP" b="1" dirty="0">
                <a:latin typeface="KaiTi" panose="02010609060101010101" pitchFamily="49" charset="-122"/>
                <a:ea typeface="KaiTi" panose="02010609060101010101" pitchFamily="49" charset="-122"/>
              </a:rPr>
              <a:t> hentai</a:t>
            </a:r>
            <a:r>
              <a:rPr lang="ja-JP" altLang="ja-JP" b="1" dirty="0">
                <a:latin typeface="KaiTi" panose="02010609060101010101" pitchFamily="49" charset="-122"/>
                <a:ea typeface="KaiTi" panose="02010609060101010101" pitchFamily="49" charset="-122"/>
              </a:rPr>
              <a:t>（変態）</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もったいない</a:t>
            </a:r>
            <a:r>
              <a:rPr lang="ja-JP" altLang="ja-JP" b="1" dirty="0">
                <a:latin typeface="KaiTi" panose="02010609060101010101" pitchFamily="49" charset="-122"/>
                <a:ea typeface="KaiTi" panose="02010609060101010101" pitchFamily="49" charset="-122"/>
              </a:rPr>
              <a:t>。消費削減（リデュース）、</a:t>
            </a:r>
            <a:r>
              <a:rPr lang="ja-JP" altLang="ja-JP" b="1" dirty="0" smtClean="0">
                <a:latin typeface="KaiTi" panose="02010609060101010101" pitchFamily="49" charset="-122"/>
                <a:ea typeface="KaiTi" panose="02010609060101010101" pitchFamily="49" charset="-122"/>
              </a:rPr>
              <a:t>再</a:t>
            </a:r>
            <a:r>
              <a:rPr lang="en-US" altLang="ja-JP" b="1" dirty="0" smtClean="0">
                <a:latin typeface="KaiTi" panose="02010609060101010101" pitchFamily="49" charset="-122"/>
                <a:ea typeface="KaiTi" panose="02010609060101010101" pitchFamily="49" charset="-122"/>
              </a:rPr>
              <a:t> </a:t>
            </a: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使用</a:t>
            </a:r>
            <a:r>
              <a:rPr lang="ja-JP" altLang="ja-JP" b="1" dirty="0">
                <a:latin typeface="KaiTi" panose="02010609060101010101" pitchFamily="49" charset="-122"/>
                <a:ea typeface="KaiTi" panose="02010609060101010101" pitchFamily="49" charset="-122"/>
              </a:rPr>
              <a:t>（リユース）、資源再利用（リサイクル）</a:t>
            </a:r>
            <a:r>
              <a:rPr lang="ja-JP" altLang="ja-JP"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修理</a:t>
            </a:r>
            <a:r>
              <a:rPr lang="ja-JP" altLang="ja-JP" b="1" dirty="0">
                <a:latin typeface="KaiTi" panose="02010609060101010101" pitchFamily="49" charset="-122"/>
                <a:ea typeface="KaiTi" panose="02010609060101010101" pitchFamily="49" charset="-122"/>
              </a:rPr>
              <a:t>（リペア）</a:t>
            </a:r>
            <a:endParaRPr lang="ja-JP" altLang="en-US" b="1" dirty="0">
              <a:latin typeface="KaiTi" panose="02010609060101010101" pitchFamily="49" charset="-122"/>
              <a:ea typeface="KaiTi" panose="02010609060101010101" pitchFamily="49" charset="-122"/>
            </a:endParaRPr>
          </a:p>
        </p:txBody>
      </p:sp>
      <p:sp>
        <p:nvSpPr>
          <p:cNvPr id="7" name="矩形 6"/>
          <p:cNvSpPr/>
          <p:nvPr/>
        </p:nvSpPr>
        <p:spPr>
          <a:xfrm>
            <a:off x="1377457" y="5687640"/>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4</a:t>
            </a:r>
            <a:endParaRPr lang="en-US" altLang="ja-JP" b="1" dirty="0">
              <a:solidFill>
                <a:srgbClr val="0070C0"/>
              </a:solidFill>
              <a:latin typeface="KaiTi" panose="02010609060101010101" pitchFamily="49" charset="-122"/>
              <a:ea typeface="KaiTi" panose="02010609060101010101" pitchFamily="49" charset="-122"/>
            </a:endParaRPr>
          </a:p>
        </p:txBody>
      </p:sp>
      <p:sp>
        <p:nvSpPr>
          <p:cNvPr id="6" name="Rectangle 1"/>
          <p:cNvSpPr>
            <a:spLocks noChangeArrowheads="1"/>
          </p:cNvSpPr>
          <p:nvPr/>
        </p:nvSpPr>
        <p:spPr bwMode="auto">
          <a:xfrm>
            <a:off x="5918200" y="5621452"/>
            <a:ext cx="5854700" cy="9541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1 </a:t>
            </a:r>
            <a:r>
              <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合言葉</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あいことば</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a:t>
            </a:r>
            <a:r>
              <a:rPr kumimoji="1" lang="zh-CN" altLang="en-US" sz="1400" b="0" i="0" u="none" strike="noStrike" cap="none" normalizeH="0" baseline="0" dirty="0" smtClean="0">
                <a:ln>
                  <a:noFill/>
                </a:ln>
                <a:solidFill>
                  <a:schemeClr val="tx1"/>
                </a:solidFill>
                <a:effectLst/>
                <a:latin typeface="ＭＳ 明朝" pitchFamily="17" charset="-128"/>
                <a:ea typeface="SimSun" pitchFamily="2" charset="-122"/>
                <a:cs typeface="Times New Roman" pitchFamily="18" charset="0"/>
              </a:rPr>
              <a:t>口令。目标、主张。</a:t>
            </a:r>
            <a:endParaRPr kumimoji="1" lang="ja-JP"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lvl="0" eaLnBrk="0" fontAlgn="base" hangingPunct="0">
              <a:spcBef>
                <a:spcPct val="0"/>
              </a:spcBef>
              <a:spcAft>
                <a:spcPct val="0"/>
              </a:spcAft>
            </a:pPr>
            <a:r>
              <a:rPr kumimoji="1" lang="en-US" altLang="zh-CN"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2 </a:t>
            </a:r>
            <a:r>
              <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唱和</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lang="ja-JP" altLang="en-US" sz="1400" dirty="0">
                <a:latin typeface="ＭＳ 明朝" pitchFamily="17" charset="-128"/>
                <a:ea typeface="ＭＳ 明朝" pitchFamily="17" charset="-128"/>
                <a:cs typeface="Times New Roman" pitchFamily="18" charset="0"/>
              </a:rPr>
              <a:t>しょう</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わ</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：附和、跟随、响应对方的高呼或主张。</a:t>
            </a:r>
            <a:endParaRPr kumimoji="1" lang="ja-JP"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lang="en-US" altLang="ja-JP" sz="1400" dirty="0" smtClean="0">
                <a:latin typeface="ＭＳ 明朝" pitchFamily="17" charset="-128"/>
                <a:ea typeface="ＭＳ 明朝" pitchFamily="17" charset="-128"/>
                <a:cs typeface="Times New Roman" pitchFamily="18" charset="0"/>
              </a:rPr>
              <a:t>3 </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もったいない：</a:t>
            </a:r>
            <a:r>
              <a:rPr kumimoji="1" lang="ja-JP" altLang="en-US" sz="1400" b="0" i="0" u="none" strike="noStrike" cap="none" normalizeH="0" baseline="0" dirty="0" smtClean="0">
                <a:ln>
                  <a:noFill/>
                </a:ln>
                <a:solidFill>
                  <a:schemeClr val="tx1"/>
                </a:solidFill>
                <a:effectLst/>
                <a:latin typeface="ＭＳ 明朝" pitchFamily="17" charset="-128"/>
                <a:ea typeface="SimSun" pitchFamily="2" charset="-122"/>
                <a:cs typeface="Times New Roman" pitchFamily="18" charset="0"/>
              </a:rPr>
              <a:t>（还能用的东西丢了）可惜。</a:t>
            </a:r>
            <a:r>
              <a:rPr kumimoji="1" lang="zh-CN" altLang="en-US" sz="1400" b="0" i="0" u="none" strike="noStrike" cap="none" normalizeH="0" baseline="0" dirty="0" smtClean="0">
                <a:ln>
                  <a:noFill/>
                </a:ln>
                <a:solidFill>
                  <a:schemeClr val="tx1"/>
                </a:solidFill>
                <a:effectLst/>
                <a:latin typeface="ＭＳ 明朝" pitchFamily="17" charset="-128"/>
                <a:ea typeface="SimSun" pitchFamily="2" charset="-122"/>
                <a:cs typeface="Times New Roman" pitchFamily="18" charset="0"/>
              </a:rPr>
              <a:t>（有才能的人或有用的</a:t>
            </a:r>
            <a:endParaRPr kumimoji="1" lang="en-US" altLang="zh-CN" sz="1400" b="0" i="0" u="none" strike="noStrike" cap="none" normalizeH="0" baseline="0" dirty="0" smtClean="0">
              <a:ln>
                <a:noFill/>
              </a:ln>
              <a:solidFill>
                <a:schemeClr val="tx1"/>
              </a:solidFill>
              <a:effectLst/>
              <a:latin typeface="ＭＳ 明朝" pitchFamily="17" charset="-128"/>
              <a:ea typeface="SimSun" pitchFamily="2" charset="-122"/>
              <a:cs typeface="Times New Roman" pitchFamily="18" charset="0"/>
            </a:endParaRPr>
          </a:p>
          <a:p>
            <a:pPr lvl="0" eaLnBrk="0" fontAlgn="base" hangingPunct="0">
              <a:spcBef>
                <a:spcPct val="0"/>
              </a:spcBef>
              <a:spcAft>
                <a:spcPct val="0"/>
              </a:spcAft>
            </a:pPr>
            <a:r>
              <a:rPr lang="en-US" altLang="zh-CN" sz="1400" dirty="0">
                <a:latin typeface="ＭＳ 明朝" pitchFamily="17" charset="-128"/>
                <a:ea typeface="SimSun" pitchFamily="2" charset="-122"/>
                <a:cs typeface="Times New Roman" pitchFamily="18" charset="0"/>
              </a:rPr>
              <a:t> </a:t>
            </a:r>
            <a:r>
              <a:rPr lang="en-US" altLang="zh-CN" sz="1400" dirty="0" smtClean="0">
                <a:latin typeface="ＭＳ 明朝" pitchFamily="17" charset="-128"/>
                <a:ea typeface="SimSun" pitchFamily="2" charset="-122"/>
                <a:cs typeface="Times New Roman" pitchFamily="18" charset="0"/>
              </a:rPr>
              <a:t> </a:t>
            </a:r>
            <a:r>
              <a:rPr kumimoji="1" lang="zh-CN" altLang="en-US" sz="1400" b="0" i="0" u="none" strike="noStrike" cap="none" normalizeH="0" baseline="0" dirty="0" smtClean="0">
                <a:ln>
                  <a:noFill/>
                </a:ln>
                <a:solidFill>
                  <a:schemeClr val="tx1"/>
                </a:solidFill>
                <a:effectLst/>
                <a:latin typeface="ＭＳ 明朝" pitchFamily="17" charset="-128"/>
                <a:ea typeface="SimSun" pitchFamily="2" charset="-122"/>
                <a:cs typeface="Times New Roman" pitchFamily="18" charset="0"/>
              </a:rPr>
              <a:t>东西，未能发挥作</a:t>
            </a:r>
            <a:r>
              <a:rPr lang="zh-CN" altLang="ja-JP" sz="1400" dirty="0"/>
              <a:t>用）浪费。</a:t>
            </a:r>
            <a:endParaRPr kumimoji="1" lang="zh-CN"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Tree>
    <p:extLst>
      <p:ext uri="{BB962C8B-B14F-4D97-AF65-F5344CB8AC3E}">
        <p14:creationId xmlns:p14="http://schemas.microsoft.com/office/powerpoint/2010/main" val="11653273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１４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1800" b="1"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もったいない</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6045200" y="1453877"/>
            <a:ext cx="5473700" cy="4247317"/>
          </a:xfrm>
          <a:prstGeom prst="rect">
            <a:avLst/>
          </a:prstGeom>
          <a:ln>
            <a:solidFill>
              <a:srgbClr val="0070C0"/>
            </a:solidFill>
          </a:ln>
        </p:spPr>
        <p:txBody>
          <a:bodyPr wrap="square">
            <a:spAutoFit/>
          </a:bodyPr>
          <a:lstStyle/>
          <a:p>
            <a:pPr>
              <a:lnSpc>
                <a:spcPct val="150000"/>
              </a:lnSpc>
            </a:pPr>
            <a:r>
              <a:rPr lang="ja-JP" altLang="ja-JP" b="1" dirty="0"/>
              <a:t>　このように日本語が世界に紹介されることは誇らしい報せではないか。しかも「もったいない」を世界に紹介したのが日本人ではなく、ケニア人だったことは意義深い。</a:t>
            </a:r>
          </a:p>
          <a:p>
            <a:pPr>
              <a:lnSpc>
                <a:spcPct val="150000"/>
              </a:lnSpc>
            </a:pPr>
            <a:r>
              <a:rPr lang="ja-JP" altLang="en-US" b="1" dirty="0" smtClean="0"/>
              <a:t>　</a:t>
            </a:r>
            <a:r>
              <a:rPr lang="ja-JP" altLang="ja-JP" b="1" dirty="0" smtClean="0"/>
              <a:t>英</a:t>
            </a:r>
            <a:r>
              <a:rPr lang="ja-JP" altLang="ja-JP" b="1" dirty="0"/>
              <a:t>語には比較的近い意味を持つ「</a:t>
            </a:r>
            <a:r>
              <a:rPr lang="en-US" altLang="ja-JP" b="1" dirty="0"/>
              <a:t>wasteful</a:t>
            </a:r>
            <a:r>
              <a:rPr lang="ja-JP" altLang="ja-JP" b="1" dirty="0"/>
              <a:t>」があるが、これは「浪費的な、不経済な、無駄な」という意味であり「もったいない」が持つ言葉の温かさが感じられない。マータイ氏は、日本語の「もったいない」のように、自然や物に対する敬意と愛の意思が込められている言葉が他の言語に見つからず、また四つの「</a:t>
            </a:r>
            <a:r>
              <a:rPr lang="en-US" altLang="ja-JP" b="1" dirty="0"/>
              <a:t>R</a:t>
            </a:r>
            <a:r>
              <a:rPr lang="ja-JP" altLang="ja-JP" b="1" dirty="0"/>
              <a:t>」を一語で表わせる言葉も他に見つからなかったと話している。</a:t>
            </a:r>
          </a:p>
        </p:txBody>
      </p:sp>
      <p:sp>
        <p:nvSpPr>
          <p:cNvPr id="5" name="矩形 4"/>
          <p:cNvSpPr/>
          <p:nvPr/>
        </p:nvSpPr>
        <p:spPr>
          <a:xfrm>
            <a:off x="750563" y="1974652"/>
            <a:ext cx="5294637" cy="3023905"/>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問題１　本文を読んで、あっているものには○、間違っているものには×を（　　）にいれてください</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英</a:t>
            </a:r>
            <a:r>
              <a:rPr lang="ja-JP" altLang="ja-JP" b="1" dirty="0">
                <a:latin typeface="KaiTi" panose="02010609060101010101" pitchFamily="49" charset="-122"/>
                <a:ea typeface="KaiTi" panose="02010609060101010101" pitchFamily="49" charset="-122"/>
              </a:rPr>
              <a:t>語になった日本語には、悪い意味</a:t>
            </a:r>
            <a:r>
              <a:rPr lang="ja-JP" altLang="ja-JP" b="1" dirty="0" smtClean="0">
                <a:latin typeface="KaiTi" panose="02010609060101010101" pitchFamily="49" charset="-122"/>
                <a:ea typeface="KaiTi" panose="02010609060101010101" pitchFamily="49" charset="-122"/>
              </a:rPr>
              <a:t>のものが</a:t>
            </a:r>
            <a:endParaRPr lang="en-US" altLang="ja-JP" b="1" dirty="0" smtClean="0">
              <a:latin typeface="KaiTi" panose="02010609060101010101" pitchFamily="49" charset="-122"/>
              <a:ea typeface="KaiTi" panose="02010609060101010101" pitchFamily="49" charset="-122"/>
            </a:endParaRPr>
          </a:p>
          <a:p>
            <a:r>
              <a:rPr lang="ja-JP" altLang="en-US"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多い</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2. </a:t>
            </a:r>
            <a:r>
              <a:rPr lang="ja-JP" altLang="ja-JP" b="1" dirty="0" smtClean="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もったいない」とは、資源をたくさん使</a:t>
            </a:r>
            <a:r>
              <a:rPr lang="ja-JP" altLang="ja-JP" b="1" dirty="0" smtClean="0">
                <a:latin typeface="KaiTi" panose="02010609060101010101" pitchFamily="49" charset="-122"/>
                <a:ea typeface="KaiTi" panose="02010609060101010101" pitchFamily="49" charset="-122"/>
              </a:rPr>
              <a:t>お</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うという</a:t>
            </a:r>
            <a:r>
              <a:rPr lang="ja-JP" altLang="ja-JP" b="1" dirty="0">
                <a:latin typeface="KaiTi" panose="02010609060101010101" pitchFamily="49" charset="-122"/>
                <a:ea typeface="KaiTi" panose="02010609060101010101" pitchFamily="49" charset="-122"/>
              </a:rPr>
              <a:t>意味</a:t>
            </a:r>
            <a:r>
              <a:rPr lang="ja-JP" altLang="ja-JP" b="1" dirty="0" smtClean="0">
                <a:latin typeface="KaiTi" panose="02010609060101010101" pitchFamily="49" charset="-122"/>
                <a:ea typeface="KaiTi" panose="02010609060101010101" pitchFamily="49" charset="-122"/>
              </a:rPr>
              <a:t>だ</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3. </a:t>
            </a:r>
            <a:r>
              <a:rPr lang="ja-JP" altLang="ja-JP" b="1" dirty="0" smtClean="0">
                <a:latin typeface="KaiTi" panose="02010609060101010101" pitchFamily="49" charset="-122"/>
                <a:ea typeface="KaiTi" panose="02010609060101010101" pitchFamily="49" charset="-122"/>
              </a:rPr>
              <a:t>ケニア</a:t>
            </a:r>
            <a:r>
              <a:rPr lang="ja-JP" altLang="ja-JP" b="1" dirty="0">
                <a:latin typeface="KaiTi" panose="02010609060101010101" pitchFamily="49" charset="-122"/>
                <a:ea typeface="KaiTi" panose="02010609060101010101" pitchFamily="49" charset="-122"/>
              </a:rPr>
              <a:t>人が「もったいない」を世界に広</a:t>
            </a:r>
            <a:r>
              <a:rPr lang="ja-JP" altLang="ja-JP" b="1" dirty="0" smtClean="0">
                <a:latin typeface="KaiTi" panose="02010609060101010101" pitchFamily="49" charset="-122"/>
                <a:ea typeface="KaiTi" panose="02010609060101010101" pitchFamily="49" charset="-122"/>
              </a:rPr>
              <a:t>めた</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4. </a:t>
            </a:r>
            <a:r>
              <a:rPr lang="ja-JP" altLang="ja-JP" b="1" dirty="0" smtClean="0">
                <a:latin typeface="KaiTi" panose="02010609060101010101" pitchFamily="49" charset="-122"/>
                <a:ea typeface="KaiTi" panose="02010609060101010101" pitchFamily="49" charset="-122"/>
              </a:rPr>
              <a:t>英</a:t>
            </a:r>
            <a:r>
              <a:rPr lang="ja-JP" altLang="ja-JP" b="1" dirty="0">
                <a:latin typeface="KaiTi" panose="02010609060101010101" pitchFamily="49" charset="-122"/>
                <a:ea typeface="KaiTi" panose="02010609060101010101" pitchFamily="49" charset="-122"/>
              </a:rPr>
              <a:t>語の「</a:t>
            </a:r>
            <a:r>
              <a:rPr lang="en-US" altLang="ja-JP" b="1" dirty="0">
                <a:latin typeface="KaiTi" panose="02010609060101010101" pitchFamily="49" charset="-122"/>
                <a:ea typeface="KaiTi" panose="02010609060101010101" pitchFamily="49" charset="-122"/>
              </a:rPr>
              <a:t>wasteful</a:t>
            </a:r>
            <a:r>
              <a:rPr lang="ja-JP" altLang="ja-JP" b="1" dirty="0">
                <a:latin typeface="KaiTi" panose="02010609060101010101" pitchFamily="49" charset="-122"/>
                <a:ea typeface="KaiTi" panose="02010609060101010101" pitchFamily="49" charset="-122"/>
              </a:rPr>
              <a:t>」には、自然に対する思</a:t>
            </a:r>
            <a:r>
              <a:rPr lang="ja-JP" altLang="ja-JP" b="1" dirty="0" smtClean="0">
                <a:latin typeface="KaiTi" panose="02010609060101010101" pitchFamily="49" charset="-122"/>
                <a:ea typeface="KaiTi" panose="02010609060101010101" pitchFamily="49" charset="-122"/>
              </a:rPr>
              <a:t>い</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が</a:t>
            </a:r>
            <a:r>
              <a:rPr lang="ja-JP" altLang="ja-JP" b="1" dirty="0">
                <a:latin typeface="KaiTi" panose="02010609060101010101" pitchFamily="49" charset="-122"/>
                <a:ea typeface="KaiTi" panose="02010609060101010101" pitchFamily="49" charset="-122"/>
              </a:rPr>
              <a:t>入</a:t>
            </a:r>
            <a:r>
              <a:rPr lang="ja-JP" altLang="ja-JP" b="1" dirty="0" smtClean="0">
                <a:latin typeface="KaiTi" panose="02010609060101010101" pitchFamily="49" charset="-122"/>
                <a:ea typeface="KaiTi" panose="02010609060101010101" pitchFamily="49" charset="-122"/>
              </a:rPr>
              <a:t>っていない</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p:txBody>
      </p:sp>
      <p:sp>
        <p:nvSpPr>
          <p:cNvPr id="7" name="矩形 6"/>
          <p:cNvSpPr/>
          <p:nvPr/>
        </p:nvSpPr>
        <p:spPr>
          <a:xfrm>
            <a:off x="1066661" y="5256412"/>
            <a:ext cx="4142510" cy="369332"/>
          </a:xfrm>
          <a:prstGeom prst="rect">
            <a:avLst/>
          </a:prstGeom>
        </p:spPr>
        <p:txBody>
          <a:bodyPr wrap="squar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a:solidFill>
                  <a:srgbClr val="0070C0"/>
                </a:solidFill>
                <a:latin typeface="KaiTi" panose="02010609060101010101" pitchFamily="49" charset="-122"/>
                <a:ea typeface="KaiTi" panose="02010609060101010101" pitchFamily="49" charset="-122"/>
              </a:rPr>
              <a:t>2</a:t>
            </a:r>
            <a:r>
              <a:rPr lang="ja-JP" altLang="en-US" b="1" dirty="0">
                <a:solidFill>
                  <a:srgbClr val="0070C0"/>
                </a:solidFill>
                <a:latin typeface="KaiTi" panose="02010609060101010101" pitchFamily="49" charset="-122"/>
                <a:ea typeface="KaiTi" panose="02010609060101010101" pitchFamily="49" charset="-122"/>
              </a:rPr>
              <a:t>と</a:t>
            </a:r>
            <a:r>
              <a:rPr lang="en-US" altLang="ja-JP" b="1" dirty="0">
                <a:solidFill>
                  <a:srgbClr val="0070C0"/>
                </a:solidFill>
                <a:latin typeface="KaiTi" panose="02010609060101010101" pitchFamily="49" charset="-122"/>
                <a:ea typeface="KaiTi" panose="02010609060101010101" pitchFamily="49" charset="-122"/>
              </a:rPr>
              <a:t>3</a:t>
            </a:r>
            <a:r>
              <a:rPr lang="ja-JP" altLang="en-US" b="1" dirty="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4</a:t>
            </a:r>
            <a:r>
              <a:rPr lang="ja-JP" altLang="en-US" b="1" dirty="0" smtClean="0">
                <a:solidFill>
                  <a:srgbClr val="0070C0"/>
                </a:solidFill>
                <a:latin typeface="KaiTi" panose="02010609060101010101" pitchFamily="49" charset="-122"/>
                <a:ea typeface="KaiTi" panose="02010609060101010101" pitchFamily="49" charset="-122"/>
              </a:rPr>
              <a:t>は〇、</a:t>
            </a:r>
            <a:r>
              <a:rPr lang="en-US" altLang="ja-JP" b="1" dirty="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は</a:t>
            </a:r>
            <a:r>
              <a:rPr lang="en-US" altLang="ja-JP" b="1" dirty="0" smtClean="0">
                <a:solidFill>
                  <a:srgbClr val="0070C0"/>
                </a:solidFill>
                <a:latin typeface="KaiTi" panose="02010609060101010101" pitchFamily="49" charset="-122"/>
                <a:ea typeface="KaiTi" panose="02010609060101010101" pitchFamily="49" charset="-122"/>
              </a:rPr>
              <a:t>×</a:t>
            </a:r>
            <a:r>
              <a:rPr lang="ja-JP" altLang="en-US" b="1" dirty="0" smtClean="0">
                <a:solidFill>
                  <a:srgbClr val="0070C0"/>
                </a:solidFill>
                <a:latin typeface="KaiTi" panose="02010609060101010101" pitchFamily="49" charset="-122"/>
                <a:ea typeface="KaiTi" panose="02010609060101010101" pitchFamily="49" charset="-122"/>
              </a:rPr>
              <a:t>。</a:t>
            </a:r>
            <a:endParaRPr lang="ja-JP" altLang="en-US" dirty="0">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323718676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もったいない</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en-US" altLang="ja-JP" sz="2400" b="1" dirty="0" smtClean="0">
                <a:solidFill>
                  <a:srgbClr val="002060"/>
                </a:solidFill>
                <a:latin typeface="BIZ UDPゴシック" panose="020B0400000000000000" pitchFamily="50" charset="-128"/>
                <a:ea typeface="BIZ UDPゴシック" panose="020B0400000000000000" pitchFamily="50" charset="-128"/>
              </a:rPr>
              <a:t>4</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　内容発展</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pic>
        <p:nvPicPr>
          <p:cNvPr id="16386" name="Picture 2" descr="https://www.gov-online.go.jp/useful/article/201303/img/04_main_visual.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600700" y="3683000"/>
            <a:ext cx="2227127" cy="132012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pic>
        <p:nvPicPr>
          <p:cNvPr id="1638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00450" y="1845369"/>
            <a:ext cx="1431224" cy="13931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492427" y="1913285"/>
            <a:ext cx="4808377" cy="3539430"/>
          </a:xfrm>
          <a:prstGeom prst="rect">
            <a:avLst/>
          </a:prstGeom>
          <a:ln>
            <a:solidFill>
              <a:srgbClr val="00B050"/>
            </a:solidFill>
          </a:ln>
        </p:spPr>
        <p:txBody>
          <a:bodyPr wrap="square">
            <a:spAutoFit/>
          </a:bodyPr>
          <a:lstStyle/>
          <a:p>
            <a:pPr fontAlgn="base"/>
            <a:r>
              <a:rPr lang="ja-JP" altLang="en-US" sz="1600" b="1" dirty="0" smtClean="0">
                <a:solidFill>
                  <a:srgbClr val="002060"/>
                </a:solidFill>
                <a:latin typeface="KaiTi" panose="02010609060101010101" pitchFamily="49" charset="-122"/>
                <a:ea typeface="KaiTi" panose="02010609060101010101" pitchFamily="49" charset="-122"/>
              </a:rPr>
              <a:t>この</a:t>
            </a:r>
            <a:r>
              <a:rPr lang="en-US" altLang="ja-JP" sz="1600" b="1" dirty="0" smtClean="0">
                <a:solidFill>
                  <a:srgbClr val="002060"/>
                </a:solidFill>
                <a:latin typeface="KaiTi" panose="02010609060101010101" pitchFamily="49" charset="-122"/>
                <a:ea typeface="KaiTi" panose="02010609060101010101" pitchFamily="49" charset="-122"/>
              </a:rPr>
              <a:t>10</a:t>
            </a:r>
            <a:r>
              <a:rPr lang="ja-JP" altLang="en-US" sz="1600" b="1" dirty="0" smtClean="0">
                <a:solidFill>
                  <a:srgbClr val="002060"/>
                </a:solidFill>
                <a:latin typeface="KaiTi" panose="02010609060101010101" pitchFamily="49" charset="-122"/>
                <a:ea typeface="KaiTi" panose="02010609060101010101" pitchFamily="49" charset="-122"/>
              </a:rPr>
              <a:t>年ほどで環境問題を巡る取り組みは</a:t>
            </a:r>
            <a:br>
              <a:rPr lang="ja-JP" altLang="en-US" sz="1600" b="1" dirty="0" smtClean="0">
                <a:solidFill>
                  <a:srgbClr val="002060"/>
                </a:solidFill>
                <a:latin typeface="KaiTi" panose="02010609060101010101" pitchFamily="49" charset="-122"/>
                <a:ea typeface="KaiTi" panose="02010609060101010101" pitchFamily="49" charset="-122"/>
              </a:rPr>
            </a:br>
            <a:r>
              <a:rPr lang="ja-JP" altLang="en-US" sz="1600" b="1" dirty="0" smtClean="0">
                <a:solidFill>
                  <a:srgbClr val="002060"/>
                </a:solidFill>
                <a:latin typeface="KaiTi" panose="02010609060101010101" pitchFamily="49" charset="-122"/>
                <a:ea typeface="KaiTi" panose="02010609060101010101" pitchFamily="49" charset="-122"/>
              </a:rPr>
              <a:t>どんどん盛んになってきました。</a:t>
            </a:r>
          </a:p>
          <a:p>
            <a:pPr fontAlgn="base"/>
            <a:r>
              <a:rPr lang="ja-JP" altLang="en-US" sz="1600" b="1" dirty="0" smtClean="0">
                <a:solidFill>
                  <a:srgbClr val="002060"/>
                </a:solidFill>
                <a:latin typeface="KaiTi" panose="02010609060101010101" pitchFamily="49" charset="-122"/>
                <a:ea typeface="KaiTi" panose="02010609060101010101" pitchFamily="49" charset="-122"/>
              </a:rPr>
              <a:t>一方で最近、</a:t>
            </a:r>
            <a:br>
              <a:rPr lang="ja-JP" altLang="en-US" sz="1600" b="1" dirty="0" smtClean="0">
                <a:solidFill>
                  <a:srgbClr val="002060"/>
                </a:solidFill>
                <a:latin typeface="KaiTi" panose="02010609060101010101" pitchFamily="49" charset="-122"/>
                <a:ea typeface="KaiTi" panose="02010609060101010101" pitchFamily="49" charset="-122"/>
              </a:rPr>
            </a:br>
            <a:r>
              <a:rPr lang="ja-JP" altLang="en-US" sz="1600" b="1" dirty="0" smtClean="0">
                <a:solidFill>
                  <a:srgbClr val="002060"/>
                </a:solidFill>
                <a:latin typeface="KaiTi" panose="02010609060101010101" pitchFamily="49" charset="-122"/>
                <a:ea typeface="KaiTi" panose="02010609060101010101" pitchFamily="49" charset="-122"/>
              </a:rPr>
              <a:t>「環境」と聞いてもあまりトキメキがなく、</a:t>
            </a:r>
            <a:br>
              <a:rPr lang="ja-JP" altLang="en-US" sz="1600" b="1" dirty="0" smtClean="0">
                <a:solidFill>
                  <a:srgbClr val="002060"/>
                </a:solidFill>
                <a:latin typeface="KaiTi" panose="02010609060101010101" pitchFamily="49" charset="-122"/>
                <a:ea typeface="KaiTi" panose="02010609060101010101" pitchFamily="49" charset="-122"/>
              </a:rPr>
            </a:br>
            <a:r>
              <a:rPr lang="ja-JP" altLang="en-US" sz="1600" b="1" dirty="0" smtClean="0">
                <a:solidFill>
                  <a:srgbClr val="002060"/>
                </a:solidFill>
                <a:latin typeface="KaiTi" panose="02010609060101010101" pitchFamily="49" charset="-122"/>
                <a:ea typeface="KaiTi" panose="02010609060101010101" pitchFamily="49" charset="-122"/>
              </a:rPr>
              <a:t>いまひとつ自分のことじゃなくなっているな、という気がします。</a:t>
            </a:r>
          </a:p>
          <a:p>
            <a:pPr fontAlgn="base"/>
            <a:r>
              <a:rPr lang="ja-JP" altLang="en-US" sz="1600" b="1" dirty="0" smtClean="0">
                <a:solidFill>
                  <a:srgbClr val="002060"/>
                </a:solidFill>
                <a:latin typeface="KaiTi" panose="02010609060101010101" pitchFamily="49" charset="-122"/>
                <a:ea typeface="KaiTi" panose="02010609060101010101" pitchFamily="49" charset="-122"/>
              </a:rPr>
              <a:t>環境うんぬんはとりあえず脇に置いておいて、</a:t>
            </a:r>
            <a:br>
              <a:rPr lang="ja-JP" altLang="en-US" sz="1600" b="1" dirty="0" smtClean="0">
                <a:solidFill>
                  <a:srgbClr val="002060"/>
                </a:solidFill>
                <a:latin typeface="KaiTi" panose="02010609060101010101" pitchFamily="49" charset="-122"/>
                <a:ea typeface="KaiTi" panose="02010609060101010101" pitchFamily="49" charset="-122"/>
              </a:rPr>
            </a:br>
            <a:r>
              <a:rPr lang="ja-JP" altLang="en-US" sz="1600" b="1" dirty="0" smtClean="0">
                <a:solidFill>
                  <a:srgbClr val="002060"/>
                </a:solidFill>
                <a:latin typeface="KaiTi" panose="02010609060101010101" pitchFamily="49" charset="-122"/>
                <a:ea typeface="KaiTi" panose="02010609060101010101" pitchFamily="49" charset="-122"/>
              </a:rPr>
              <a:t>もうすこしキモチによったデザインはないものか。</a:t>
            </a:r>
          </a:p>
          <a:p>
            <a:pPr fontAlgn="base"/>
            <a:r>
              <a:rPr lang="ja-JP" altLang="en-US" sz="1600" b="1" dirty="0" smtClean="0">
                <a:solidFill>
                  <a:srgbClr val="002060"/>
                </a:solidFill>
                <a:latin typeface="KaiTi" panose="02010609060101010101" pitchFamily="49" charset="-122"/>
                <a:ea typeface="KaiTi" panose="02010609060101010101" pitchFamily="49" charset="-122"/>
              </a:rPr>
              <a:t>そもそも「モッタイナイ」はキモチの言葉です。</a:t>
            </a:r>
          </a:p>
          <a:p>
            <a:pPr fontAlgn="base"/>
            <a:r>
              <a:rPr lang="ja-JP" altLang="en-US" sz="1600" b="1" dirty="0" smtClean="0">
                <a:solidFill>
                  <a:srgbClr val="002060"/>
                </a:solidFill>
                <a:latin typeface="KaiTi" panose="02010609060101010101" pitchFamily="49" charset="-122"/>
                <a:ea typeface="KaiTi" panose="02010609060101010101" pitchFamily="49" charset="-122"/>
              </a:rPr>
              <a:t>それってどういうキモチなの？</a:t>
            </a:r>
            <a:br>
              <a:rPr lang="ja-JP" altLang="en-US" sz="1600" b="1" dirty="0" smtClean="0">
                <a:solidFill>
                  <a:srgbClr val="002060"/>
                </a:solidFill>
                <a:latin typeface="KaiTi" panose="02010609060101010101" pitchFamily="49" charset="-122"/>
                <a:ea typeface="KaiTi" panose="02010609060101010101" pitchFamily="49" charset="-122"/>
              </a:rPr>
            </a:br>
            <a:r>
              <a:rPr lang="ja-JP" altLang="en-US" sz="1600" b="1" dirty="0" smtClean="0">
                <a:solidFill>
                  <a:srgbClr val="002060"/>
                </a:solidFill>
                <a:latin typeface="KaiTi" panose="02010609060101010101" pitchFamily="49" charset="-122"/>
                <a:ea typeface="KaiTi" panose="02010609060101010101" pitchFamily="49" charset="-122"/>
              </a:rPr>
              <a:t>ということが、シンプルにわかるロゴを、ひとつ考えました。</a:t>
            </a:r>
            <a:br>
              <a:rPr lang="ja-JP" altLang="en-US" sz="1600" b="1" dirty="0" smtClean="0">
                <a:solidFill>
                  <a:srgbClr val="002060"/>
                </a:solidFill>
                <a:latin typeface="KaiTi" panose="02010609060101010101" pitchFamily="49" charset="-122"/>
                <a:ea typeface="KaiTi" panose="02010609060101010101" pitchFamily="49" charset="-122"/>
              </a:rPr>
            </a:br>
            <a:r>
              <a:rPr lang="ja-JP" altLang="en-US" sz="1600" b="1" dirty="0" smtClean="0">
                <a:solidFill>
                  <a:srgbClr val="002060"/>
                </a:solidFill>
                <a:latin typeface="KaiTi" panose="02010609060101010101" pitchFamily="49" charset="-122"/>
                <a:ea typeface="KaiTi" panose="02010609060101010101" pitchFamily="49" charset="-122"/>
              </a:rPr>
              <a:t>フォーマルだけどやさしい雰囲気を意識した紡錘形のシンボル。</a:t>
            </a:r>
            <a:endParaRPr lang="ja-JP" altLang="en-US" sz="1600" b="1" dirty="0">
              <a:solidFill>
                <a:srgbClr val="002060"/>
              </a:solidFill>
              <a:latin typeface="KaiTi" panose="02010609060101010101" pitchFamily="49" charset="-122"/>
              <a:ea typeface="KaiTi" panose="02010609060101010101" pitchFamily="49" charset="-122"/>
            </a:endParaRPr>
          </a:p>
        </p:txBody>
      </p:sp>
      <p:sp>
        <p:nvSpPr>
          <p:cNvPr id="5" name="矩形 4"/>
          <p:cNvSpPr/>
          <p:nvPr/>
        </p:nvSpPr>
        <p:spPr>
          <a:xfrm>
            <a:off x="8039100" y="1845370"/>
            <a:ext cx="3606800" cy="3539430"/>
          </a:xfrm>
          <a:prstGeom prst="rect">
            <a:avLst/>
          </a:prstGeom>
          <a:ln>
            <a:solidFill>
              <a:srgbClr val="00B050"/>
            </a:solidFill>
          </a:ln>
        </p:spPr>
        <p:txBody>
          <a:bodyPr wrap="square">
            <a:spAutoFit/>
          </a:bodyPr>
          <a:lstStyle/>
          <a:p>
            <a:pPr fontAlgn="base"/>
            <a:r>
              <a:rPr lang="ja-JP" altLang="en-US" sz="1600" b="1" dirty="0">
                <a:solidFill>
                  <a:srgbClr val="002060"/>
                </a:solidFill>
                <a:latin typeface="KaiTi" panose="02010609060101010101" pitchFamily="49" charset="-122"/>
                <a:ea typeface="KaiTi" panose="02010609060101010101" pitchFamily="49" charset="-122"/>
              </a:rPr>
              <a:t>これからの環境活動は、</a:t>
            </a:r>
            <a:br>
              <a:rPr lang="ja-JP" altLang="en-US" sz="1600" b="1" dirty="0">
                <a:solidFill>
                  <a:srgbClr val="002060"/>
                </a:solidFill>
                <a:latin typeface="KaiTi" panose="02010609060101010101" pitchFamily="49" charset="-122"/>
                <a:ea typeface="KaiTi" panose="02010609060101010101" pitchFamily="49" charset="-122"/>
              </a:rPr>
            </a:br>
            <a:r>
              <a:rPr lang="ja-JP" altLang="en-US" sz="1600" b="1" dirty="0">
                <a:solidFill>
                  <a:srgbClr val="002060"/>
                </a:solidFill>
                <a:latin typeface="KaiTi" panose="02010609060101010101" pitchFamily="49" charset="-122"/>
                <a:ea typeface="KaiTi" panose="02010609060101010101" pitchFamily="49" charset="-122"/>
              </a:rPr>
              <a:t>初期のような時代のエポックとしてではなく</a:t>
            </a:r>
            <a:br>
              <a:rPr lang="ja-JP" altLang="en-US" sz="1600" b="1" dirty="0">
                <a:solidFill>
                  <a:srgbClr val="002060"/>
                </a:solidFill>
                <a:latin typeface="KaiTi" panose="02010609060101010101" pitchFamily="49" charset="-122"/>
                <a:ea typeface="KaiTi" panose="02010609060101010101" pitchFamily="49" charset="-122"/>
              </a:rPr>
            </a:br>
            <a:r>
              <a:rPr lang="ja-JP" altLang="en-US" sz="1600" b="1" dirty="0">
                <a:solidFill>
                  <a:srgbClr val="002060"/>
                </a:solidFill>
                <a:latin typeface="KaiTi" panose="02010609060101010101" pitchFamily="49" charset="-122"/>
                <a:ea typeface="KaiTi" panose="02010609060101010101" pitchFamily="49" charset="-122"/>
              </a:rPr>
              <a:t>ふだんの生活の中で、あたりまえに意識されていくものだと思います。</a:t>
            </a:r>
          </a:p>
          <a:p>
            <a:pPr fontAlgn="base"/>
            <a:r>
              <a:rPr lang="ja-JP" altLang="en-US" sz="1600" b="1" dirty="0">
                <a:solidFill>
                  <a:srgbClr val="002060"/>
                </a:solidFill>
                <a:latin typeface="KaiTi" panose="02010609060101010101" pitchFamily="49" charset="-122"/>
                <a:ea typeface="KaiTi" panose="02010609060101010101" pitchFamily="49" charset="-122"/>
              </a:rPr>
              <a:t>「モッタイナイ」は、</a:t>
            </a:r>
            <a:br>
              <a:rPr lang="ja-JP" altLang="en-US" sz="1600" b="1" dirty="0">
                <a:solidFill>
                  <a:srgbClr val="002060"/>
                </a:solidFill>
                <a:latin typeface="KaiTi" panose="02010609060101010101" pitchFamily="49" charset="-122"/>
                <a:ea typeface="KaiTi" panose="02010609060101010101" pitchFamily="49" charset="-122"/>
              </a:rPr>
            </a:br>
            <a:r>
              <a:rPr lang="ja-JP" altLang="en-US" sz="1600" b="1" dirty="0">
                <a:solidFill>
                  <a:srgbClr val="002060"/>
                </a:solidFill>
                <a:latin typeface="KaiTi" panose="02010609060101010101" pitchFamily="49" charset="-122"/>
                <a:ea typeface="KaiTi" panose="02010609060101010101" pitchFamily="49" charset="-122"/>
              </a:rPr>
              <a:t>これからもっと大切になる言葉。</a:t>
            </a:r>
          </a:p>
          <a:p>
            <a:pPr fontAlgn="base"/>
            <a:r>
              <a:rPr lang="ja-JP" altLang="en-US" sz="1600" b="1" dirty="0">
                <a:solidFill>
                  <a:srgbClr val="002060"/>
                </a:solidFill>
                <a:latin typeface="KaiTi" panose="02010609060101010101" pitchFamily="49" charset="-122"/>
                <a:ea typeface="KaiTi" panose="02010609060101010101" pitchFamily="49" charset="-122"/>
              </a:rPr>
              <a:t>強く主張するのではなく、奇をてらうでもなく</a:t>
            </a:r>
            <a:br>
              <a:rPr lang="ja-JP" altLang="en-US" sz="1600" b="1" dirty="0">
                <a:solidFill>
                  <a:srgbClr val="002060"/>
                </a:solidFill>
                <a:latin typeface="KaiTi" panose="02010609060101010101" pitchFamily="49" charset="-122"/>
                <a:ea typeface="KaiTi" panose="02010609060101010101" pitchFamily="49" charset="-122"/>
              </a:rPr>
            </a:br>
            <a:r>
              <a:rPr lang="ja-JP" altLang="en-US" sz="1600" b="1" dirty="0">
                <a:solidFill>
                  <a:srgbClr val="002060"/>
                </a:solidFill>
                <a:latin typeface="KaiTi" panose="02010609060101010101" pitchFamily="49" charset="-122"/>
                <a:ea typeface="KaiTi" panose="02010609060101010101" pitchFamily="49" charset="-122"/>
              </a:rPr>
              <a:t>素直に、シンプルに、気がつくとこのロゴが入っている。</a:t>
            </a:r>
            <a:br>
              <a:rPr lang="ja-JP" altLang="en-US" sz="1600" b="1" dirty="0">
                <a:solidFill>
                  <a:srgbClr val="002060"/>
                </a:solidFill>
                <a:latin typeface="KaiTi" panose="02010609060101010101" pitchFamily="49" charset="-122"/>
                <a:ea typeface="KaiTi" panose="02010609060101010101" pitchFamily="49" charset="-122"/>
              </a:rPr>
            </a:br>
            <a:r>
              <a:rPr lang="ja-JP" altLang="en-US" sz="1600" b="1" dirty="0">
                <a:solidFill>
                  <a:srgbClr val="002060"/>
                </a:solidFill>
                <a:latin typeface="KaiTi" panose="02010609060101010101" pitchFamily="49" charset="-122"/>
                <a:ea typeface="KaiTi" panose="02010609060101010101" pitchFamily="49" charset="-122"/>
              </a:rPr>
              <a:t>そんなふうに使われていくことを期待しています。</a:t>
            </a:r>
          </a:p>
          <a:p>
            <a:pPr fontAlgn="base"/>
            <a:r>
              <a:rPr lang="ja-JP" altLang="en-US" sz="1600" b="1" dirty="0" smtClean="0">
                <a:solidFill>
                  <a:srgbClr val="002060"/>
                </a:solidFill>
                <a:latin typeface="KaiTi" panose="02010609060101010101" pitchFamily="49" charset="-122"/>
                <a:ea typeface="KaiTi" panose="02010609060101010101" pitchFamily="49" charset="-122"/>
              </a:rPr>
              <a:t>　　　　（</a:t>
            </a:r>
            <a:r>
              <a:rPr lang="ja-JP" altLang="en-US" sz="1600" b="1" dirty="0">
                <a:solidFill>
                  <a:srgbClr val="002060"/>
                </a:solidFill>
                <a:latin typeface="KaiTi" panose="02010609060101010101" pitchFamily="49" charset="-122"/>
                <a:ea typeface="KaiTi" panose="02010609060101010101" pitchFamily="49" charset="-122"/>
              </a:rPr>
              <a:t>デザイナー　寄藤文平）</a:t>
            </a:r>
          </a:p>
        </p:txBody>
      </p:sp>
      <p:pic>
        <p:nvPicPr>
          <p:cNvPr id="16389" name="Picture 5" descr="MOTTAINAIロゴについて"/>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05409" y="1215648"/>
            <a:ext cx="4610100" cy="314325"/>
          </a:xfrm>
          <a:prstGeom prst="rect">
            <a:avLst/>
          </a:prstGeom>
          <a:noFill/>
          <a:extLst>
            <a:ext uri="{909E8E84-426E-40DD-AFC4-6F175D3DCCD1}">
              <a14:hiddenFill xmlns:a14="http://schemas.microsoft.com/office/drawing/2010/main">
                <a:solidFill>
                  <a:srgbClr val="FFFFFF"/>
                </a:solidFill>
              </a14:hiddenFill>
            </a:ext>
          </a:extLst>
        </p:spPr>
      </p:pic>
      <p:sp>
        <p:nvSpPr>
          <p:cNvPr id="6" name="矩形 5"/>
          <p:cNvSpPr/>
          <p:nvPr/>
        </p:nvSpPr>
        <p:spPr>
          <a:xfrm>
            <a:off x="492427" y="5513596"/>
            <a:ext cx="11153473" cy="1200329"/>
          </a:xfrm>
          <a:prstGeom prst="rect">
            <a:avLst/>
          </a:prstGeom>
          <a:ln>
            <a:solidFill>
              <a:srgbClr val="00B050"/>
            </a:solidFill>
          </a:ln>
        </p:spPr>
        <p:txBody>
          <a:bodyPr wrap="square">
            <a:spAutoFit/>
          </a:bodyPr>
          <a:lstStyle/>
          <a:p>
            <a:r>
              <a:rPr lang="en-US" altLang="ja-JP" b="1" dirty="0">
                <a:latin typeface="KaiTi" panose="02010609060101010101" pitchFamily="49" charset="-122"/>
                <a:ea typeface="KaiTi" panose="02010609060101010101" pitchFamily="49" charset="-122"/>
              </a:rPr>
              <a:t>MOTTAINAI</a:t>
            </a:r>
            <a:r>
              <a:rPr lang="ja-JP" altLang="en-US" b="1" dirty="0">
                <a:latin typeface="KaiTi" panose="02010609060101010101" pitchFamily="49" charset="-122"/>
                <a:ea typeface="KaiTi" panose="02010609060101010101" pitchFamily="49" charset="-122"/>
              </a:rPr>
              <a:t>キャンペーンは様々な活動を通じて、</a:t>
            </a:r>
            <a:r>
              <a:rPr lang="en-US" altLang="ja-JP" b="1" dirty="0">
                <a:latin typeface="KaiTi" panose="02010609060101010101" pitchFamily="49" charset="-122"/>
                <a:ea typeface="KaiTi" panose="02010609060101010101" pitchFamily="49" charset="-122"/>
              </a:rPr>
              <a:t>2015</a:t>
            </a:r>
            <a:r>
              <a:rPr lang="ja-JP" altLang="en-US" b="1" dirty="0">
                <a:latin typeface="KaiTi" panose="02010609060101010101" pitchFamily="49" charset="-122"/>
                <a:ea typeface="KaiTi" panose="02010609060101010101" pitchFamily="49" charset="-122"/>
              </a:rPr>
              <a:t>年に国連にて採択された</a:t>
            </a:r>
            <a:r>
              <a:rPr lang="en-US" altLang="ja-JP" b="1" dirty="0">
                <a:latin typeface="KaiTi" panose="02010609060101010101" pitchFamily="49" charset="-122"/>
                <a:ea typeface="KaiTi" panose="02010609060101010101" pitchFamily="49" charset="-122"/>
              </a:rPr>
              <a:t>2030</a:t>
            </a:r>
            <a:r>
              <a:rPr lang="ja-JP" altLang="en-US" b="1" dirty="0">
                <a:latin typeface="KaiTi" panose="02010609060101010101" pitchFamily="49" charset="-122"/>
                <a:ea typeface="KaiTi" panose="02010609060101010101" pitchFamily="49" charset="-122"/>
              </a:rPr>
              <a:t>年までの国際目標である</a:t>
            </a:r>
            <a:r>
              <a:rPr lang="en-US" altLang="ja-JP" b="1" dirty="0">
                <a:latin typeface="KaiTi" panose="02010609060101010101" pitchFamily="49" charset="-122"/>
                <a:ea typeface="KaiTi" panose="02010609060101010101" pitchFamily="49" charset="-122"/>
              </a:rPr>
              <a:t>SDGs(</a:t>
            </a:r>
            <a:r>
              <a:rPr lang="ja-JP" altLang="en-US" b="1" dirty="0">
                <a:latin typeface="KaiTi" panose="02010609060101010101" pitchFamily="49" charset="-122"/>
                <a:ea typeface="KaiTi" panose="02010609060101010101" pitchFamily="49" charset="-122"/>
              </a:rPr>
              <a:t>持続可能な開発目標</a:t>
            </a:r>
            <a:r>
              <a:rPr lang="en-US" altLang="ja-JP" b="1" dirty="0">
                <a:latin typeface="KaiTi" panose="02010609060101010101" pitchFamily="49" charset="-122"/>
                <a:ea typeface="KaiTi" panose="02010609060101010101" pitchFamily="49" charset="-122"/>
              </a:rPr>
              <a:t>)</a:t>
            </a:r>
            <a:r>
              <a:rPr lang="ja-JP" altLang="en-US" b="1" dirty="0">
                <a:latin typeface="KaiTi" panose="02010609060101010101" pitchFamily="49" charset="-122"/>
                <a:ea typeface="KaiTi" panose="02010609060101010101" pitchFamily="49" charset="-122"/>
              </a:rPr>
              <a:t>に貢献してきました。</a:t>
            </a:r>
            <a:br>
              <a:rPr lang="ja-JP" altLang="en-US" b="1" dirty="0">
                <a:latin typeface="KaiTi" panose="02010609060101010101" pitchFamily="49" charset="-122"/>
                <a:ea typeface="KaiTi" panose="02010609060101010101" pitchFamily="49" charset="-122"/>
              </a:rPr>
            </a:br>
            <a:r>
              <a:rPr lang="ja-JP" altLang="en-US" b="1" dirty="0">
                <a:latin typeface="KaiTi" panose="02010609060101010101" pitchFamily="49" charset="-122"/>
                <a:ea typeface="KaiTi" panose="02010609060101010101" pitchFamily="49" charset="-122"/>
              </a:rPr>
              <a:t>今後もこれまでの活動を活かして、地球を保護し、全ての人が平和と豊かさを享受できるよう、以下の具体的な取り組みを通じて</a:t>
            </a:r>
            <a:r>
              <a:rPr lang="en-US" altLang="ja-JP" b="1" dirty="0">
                <a:latin typeface="KaiTi" panose="02010609060101010101" pitchFamily="49" charset="-122"/>
                <a:ea typeface="KaiTi" panose="02010609060101010101" pitchFamily="49" charset="-122"/>
              </a:rPr>
              <a:t>SDGs</a:t>
            </a:r>
            <a:r>
              <a:rPr lang="ja-JP" altLang="en-US" b="1" dirty="0">
                <a:latin typeface="KaiTi" panose="02010609060101010101" pitchFamily="49" charset="-122"/>
                <a:ea typeface="KaiTi" panose="02010609060101010101" pitchFamily="49" charset="-122"/>
              </a:rPr>
              <a:t>の達成に積極的に貢献していきます。</a:t>
            </a:r>
          </a:p>
        </p:txBody>
      </p:sp>
      <p:pic>
        <p:nvPicPr>
          <p:cNvPr id="16391"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8755062" y="1001563"/>
            <a:ext cx="795338" cy="781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92" name="Picture 8"/>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53600" y="983204"/>
            <a:ext cx="827561" cy="8177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6393" name="Picture 9"/>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0756741" y="967672"/>
            <a:ext cx="851059" cy="8356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6299003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１４</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もったいない</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853439"/>
            <a:ext cx="1856598" cy="646331"/>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５　</a:t>
            </a:r>
            <a:r>
              <a:rPr lang="zh-CN" altLang="en-US" sz="2400" b="1" dirty="0">
                <a:solidFill>
                  <a:srgbClr val="FF0000"/>
                </a:solidFill>
                <a:latin typeface="BIZ UDPゴシック" panose="020B0400000000000000" pitchFamily="50" charset="-128"/>
                <a:ea typeface="BIZ UDPゴシック" panose="020B0400000000000000" pitchFamily="50" charset="-128"/>
              </a:rPr>
              <a:t>课程思政</a:t>
            </a:r>
            <a:endParaRPr lang="en-US" altLang="ja-JP" sz="2400" b="1" dirty="0" smtClean="0">
              <a:solidFill>
                <a:srgbClr val="FF000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7733570" y="1366490"/>
            <a:ext cx="2663825" cy="5078313"/>
          </a:xfrm>
          <a:prstGeom prst="rect">
            <a:avLst/>
          </a:prstGeom>
          <a:ln>
            <a:solidFill>
              <a:srgbClr val="FF0000"/>
            </a:solidFill>
          </a:ln>
        </p:spPr>
        <p:txBody>
          <a:bodyPr wrap="square">
            <a:spAutoFit/>
          </a:bodyPr>
          <a:lstStyle/>
          <a:p>
            <a:r>
              <a:rPr lang="zh-CN" altLang="en-US" b="1" dirty="0"/>
              <a:t>　“中国秉持创新、协调、绿色、开放、共享的发展理念，推动中国经济高质量发展，全面深入落实</a:t>
            </a:r>
            <a:r>
              <a:rPr lang="en-US" altLang="zh-CN" b="1" dirty="0"/>
              <a:t>2030</a:t>
            </a:r>
            <a:r>
              <a:rPr lang="zh-CN" altLang="en-US" b="1" dirty="0"/>
              <a:t>年可持续发展议程。”</a:t>
            </a:r>
          </a:p>
          <a:p>
            <a:r>
              <a:rPr lang="zh-CN" altLang="en-US" b="1" dirty="0"/>
              <a:t>　　</a:t>
            </a:r>
            <a:r>
              <a:rPr lang="en-US" altLang="zh-CN" b="1" dirty="0"/>
              <a:t>10</a:t>
            </a:r>
            <a:r>
              <a:rPr lang="zh-CN" altLang="en-US" b="1" dirty="0"/>
              <a:t>月</a:t>
            </a:r>
            <a:r>
              <a:rPr lang="en-US" altLang="zh-CN" b="1" dirty="0"/>
              <a:t>24</a:t>
            </a:r>
            <a:r>
              <a:rPr lang="zh-CN" altLang="en-US" b="1" dirty="0"/>
              <a:t>日，首届可持续发展论坛在北京召开。习近平主席在致贺信中再次阐明中国对可持续发展的态度。</a:t>
            </a:r>
          </a:p>
          <a:p>
            <a:r>
              <a:rPr lang="zh-CN" altLang="en-US" b="1" dirty="0"/>
              <a:t>　　党的十八大以来，习近平多次在各种重大场合阐释中国的可持续发展合作主张，彰显中国作为负责任大国的担当。央视网</a:t>
            </a:r>
            <a:r>
              <a:rPr lang="en-US" altLang="zh-CN" b="1" dirty="0"/>
              <a:t>《</a:t>
            </a:r>
            <a:r>
              <a:rPr lang="zh-CN" altLang="en-US" b="1" dirty="0"/>
              <a:t>联播</a:t>
            </a:r>
            <a:r>
              <a:rPr lang="en-US" altLang="zh-CN" b="1" dirty="0"/>
              <a:t>+》</a:t>
            </a:r>
            <a:r>
              <a:rPr lang="zh-CN" altLang="en-US" b="1" dirty="0"/>
              <a:t>特进行梳理，以飨读者。</a:t>
            </a:r>
          </a:p>
        </p:txBody>
      </p:sp>
      <p:sp>
        <p:nvSpPr>
          <p:cNvPr id="6" name="矩形 5"/>
          <p:cNvSpPr/>
          <p:nvPr/>
        </p:nvSpPr>
        <p:spPr>
          <a:xfrm>
            <a:off x="2031400" y="2087182"/>
            <a:ext cx="4710268" cy="861774"/>
          </a:xfrm>
          <a:prstGeom prst="rect">
            <a:avLst/>
          </a:prstGeom>
          <a:ln>
            <a:solidFill>
              <a:srgbClr val="FF0000"/>
            </a:solidFill>
          </a:ln>
        </p:spPr>
        <p:txBody>
          <a:bodyPr wrap="square">
            <a:spAutoFit/>
          </a:bodyPr>
          <a:lstStyle/>
          <a:p>
            <a:pPr algn="ctr"/>
            <a:r>
              <a:rPr lang="zh-CN" altLang="en-US" b="1" dirty="0">
                <a:solidFill>
                  <a:srgbClr val="FF0000"/>
                </a:solidFill>
              </a:rPr>
              <a:t>时政新闻眼丨</a:t>
            </a:r>
            <a:r>
              <a:rPr lang="en-US" altLang="zh-CN" b="1" dirty="0">
                <a:solidFill>
                  <a:srgbClr val="FF0000"/>
                </a:solidFill>
              </a:rPr>
              <a:t>G20</a:t>
            </a:r>
            <a:r>
              <a:rPr lang="zh-CN" altLang="en-US" b="1" dirty="0">
                <a:solidFill>
                  <a:srgbClr val="FF0000"/>
                </a:solidFill>
              </a:rPr>
              <a:t>峰会第二天，习近平</a:t>
            </a:r>
            <a:r>
              <a:rPr lang="zh-CN" altLang="en-US" b="1" dirty="0" smtClean="0">
                <a:solidFill>
                  <a:srgbClr val="FF0000"/>
                </a:solidFill>
              </a:rPr>
              <a:t>重点</a:t>
            </a:r>
            <a:endParaRPr lang="en-US" altLang="zh-CN" b="1" dirty="0" smtClean="0">
              <a:solidFill>
                <a:srgbClr val="FF0000"/>
              </a:solidFill>
            </a:endParaRPr>
          </a:p>
          <a:p>
            <a:pPr algn="ctr"/>
            <a:r>
              <a:rPr lang="zh-CN" altLang="en-US" b="1" dirty="0" smtClean="0">
                <a:solidFill>
                  <a:srgbClr val="FF0000"/>
                </a:solidFill>
              </a:rPr>
              <a:t>阐述</a:t>
            </a:r>
            <a:r>
              <a:rPr lang="zh-CN" altLang="en-US" b="1" dirty="0">
                <a:solidFill>
                  <a:srgbClr val="FF0000"/>
                </a:solidFill>
              </a:rPr>
              <a:t>可持续发展这把</a:t>
            </a:r>
            <a:r>
              <a:rPr lang="zh-CN" altLang="en-US" b="1" dirty="0" smtClean="0">
                <a:solidFill>
                  <a:srgbClr val="FF0000"/>
                </a:solidFill>
              </a:rPr>
              <a:t>“金钥匙”</a:t>
            </a:r>
            <a:endParaRPr lang="en-US" altLang="zh-CN" b="1" dirty="0" smtClean="0">
              <a:solidFill>
                <a:srgbClr val="FF0000"/>
              </a:solidFill>
            </a:endParaRPr>
          </a:p>
          <a:p>
            <a:r>
              <a:rPr lang="en-US" altLang="zh-CN" sz="1400" dirty="0"/>
              <a:t>2020-11-23 18:52:00 </a:t>
            </a:r>
            <a:r>
              <a:rPr lang="zh-CN" altLang="en-US" sz="1400" dirty="0"/>
              <a:t>来源：</a:t>
            </a:r>
            <a:r>
              <a:rPr lang="zh-CN" altLang="en-US" sz="1400" dirty="0">
                <a:hlinkClick r:id="rId4"/>
              </a:rPr>
              <a:t>央视新闻客户端</a:t>
            </a:r>
            <a:endParaRPr lang="zh-CN" altLang="en-US" sz="1400" b="1" dirty="0">
              <a:solidFill>
                <a:srgbClr val="FF0000"/>
              </a:solidFill>
            </a:endParaRPr>
          </a:p>
        </p:txBody>
      </p:sp>
      <p:sp>
        <p:nvSpPr>
          <p:cNvPr id="7" name="矩形 6"/>
          <p:cNvSpPr/>
          <p:nvPr/>
        </p:nvSpPr>
        <p:spPr>
          <a:xfrm>
            <a:off x="2031400" y="3164400"/>
            <a:ext cx="4710268" cy="2308324"/>
          </a:xfrm>
          <a:prstGeom prst="rect">
            <a:avLst/>
          </a:prstGeom>
          <a:ln>
            <a:solidFill>
              <a:srgbClr val="FF0000"/>
            </a:solidFill>
          </a:ln>
        </p:spPr>
        <p:txBody>
          <a:bodyPr wrap="square">
            <a:spAutoFit/>
          </a:bodyPr>
          <a:lstStyle/>
          <a:p>
            <a:r>
              <a:rPr lang="zh-CN" altLang="en-US" b="1" dirty="0"/>
              <a:t>去年</a:t>
            </a:r>
            <a:r>
              <a:rPr lang="en-US" altLang="zh-CN" b="1" dirty="0"/>
              <a:t>6</a:t>
            </a:r>
            <a:r>
              <a:rPr lang="zh-CN" altLang="en-US" b="1" dirty="0"/>
              <a:t>月，习近平主席在第</a:t>
            </a:r>
            <a:r>
              <a:rPr lang="en-US" altLang="zh-CN" b="1" dirty="0"/>
              <a:t>23</a:t>
            </a:r>
            <a:r>
              <a:rPr lang="zh-CN" altLang="en-US" b="1" dirty="0"/>
              <a:t>届圣彼得堡国际经济论坛全会致辞时表示：可持续发展是破解当前全球性问题的“金钥匙”。今年</a:t>
            </a:r>
            <a:r>
              <a:rPr lang="en-US" altLang="zh-CN" b="1" dirty="0"/>
              <a:t>11</a:t>
            </a:r>
            <a:r>
              <a:rPr lang="zh-CN" altLang="en-US" b="1" dirty="0"/>
              <a:t>月</a:t>
            </a:r>
            <a:r>
              <a:rPr lang="en-US" altLang="zh-CN" b="1" dirty="0"/>
              <a:t>22</a:t>
            </a:r>
            <a:r>
              <a:rPr lang="zh-CN" altLang="en-US" b="1" dirty="0"/>
              <a:t>日，</a:t>
            </a:r>
            <a:r>
              <a:rPr lang="en-US" altLang="zh-CN" b="1" dirty="0"/>
              <a:t>G20</a:t>
            </a:r>
            <a:r>
              <a:rPr lang="zh-CN" altLang="en-US" b="1" dirty="0"/>
              <a:t>领导人第</a:t>
            </a:r>
            <a:r>
              <a:rPr lang="en-US" altLang="zh-CN" b="1" dirty="0"/>
              <a:t>15</a:t>
            </a:r>
            <a:r>
              <a:rPr lang="zh-CN" altLang="en-US" b="1" dirty="0"/>
              <a:t>次峰会第二天，习主席在第二阶段会议上重点阐述可持续发展问题，并在“守护地球”主题边会上致辞。面对疫情带来的严重挑战，可持续发展依然是“金钥匙”，拨开世界迷雾，照亮人类前程。</a:t>
            </a:r>
            <a:endParaRPr lang="ja-JP" altLang="en-US" b="1" dirty="0"/>
          </a:p>
        </p:txBody>
      </p:sp>
    </p:spTree>
    <p:extLst>
      <p:ext uri="{BB962C8B-B14F-4D97-AF65-F5344CB8AC3E}">
        <p14:creationId xmlns:p14="http://schemas.microsoft.com/office/powerpoint/2010/main" val="2030137252"/>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1187</Words>
  <Application>Microsoft Office PowerPoint</Application>
  <PresentationFormat>宽屏</PresentationFormat>
  <Paragraphs>110</Paragraphs>
  <Slides>9</Slides>
  <Notes>8</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9</vt:i4>
      </vt:variant>
    </vt:vector>
  </HeadingPairs>
  <TitlesOfParts>
    <vt:vector size="21" baseType="lpstr">
      <vt:lpstr>BIZ UDPゴシック</vt:lpstr>
      <vt:lpstr>KaiTi</vt:lpstr>
      <vt:lpstr>ＭＳ 明朝</vt:lpstr>
      <vt:lpstr>ＭＳ Ｐゴシック</vt:lpstr>
      <vt:lpstr>楷体</vt:lpstr>
      <vt:lpstr>宋体</vt:lpstr>
      <vt:lpstr>宋体</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Windows 用户</cp:lastModifiedBy>
  <cp:revision>2</cp:revision>
  <dcterms:created xsi:type="dcterms:W3CDTF">2021-08-25T08:24:52Z</dcterms:created>
  <dcterms:modified xsi:type="dcterms:W3CDTF">2021-08-25T08:39:26Z</dcterms:modified>
</cp:coreProperties>
</file>