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66" r:id="rId2"/>
    <p:sldId id="257" r:id="rId3"/>
    <p:sldId id="258" r:id="rId4"/>
    <p:sldId id="259" r:id="rId5"/>
    <p:sldId id="260" r:id="rId6"/>
    <p:sldId id="261" r:id="rId7"/>
    <p:sldId id="262" r:id="rId8"/>
    <p:sldId id="263" r:id="rId9"/>
    <p:sldId id="264" r:id="rId10"/>
    <p:sldId id="265" r:id="rId11"/>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0F7A4B6-7173-46EF-8D6B-63CE95C94900}" type="datetimeFigureOut">
              <a:rPr lang="zh-CN" altLang="en-US" smtClean="0"/>
              <a:t>2021/8/24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E42CE6E-C5BE-44A5-88E2-EA8BD56A09E9}" type="slidenum">
              <a:rPr lang="zh-CN" altLang="en-US" smtClean="0"/>
              <a:t>‹#›</a:t>
            </a:fld>
            <a:endParaRPr lang="zh-CN" altLang="en-US"/>
          </a:p>
        </p:txBody>
      </p:sp>
    </p:spTree>
    <p:extLst>
      <p:ext uri="{BB962C8B-B14F-4D97-AF65-F5344CB8AC3E}">
        <p14:creationId xmlns:p14="http://schemas.microsoft.com/office/powerpoint/2010/main" val="35152200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2</a:t>
            </a:fld>
            <a:endParaRPr kumimoji="1" lang="ja-JP" altLang="en-US"/>
          </a:p>
        </p:txBody>
      </p:sp>
    </p:spTree>
    <p:extLst>
      <p:ext uri="{BB962C8B-B14F-4D97-AF65-F5344CB8AC3E}">
        <p14:creationId xmlns:p14="http://schemas.microsoft.com/office/powerpoint/2010/main" val="24033589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3</a:t>
            </a:fld>
            <a:endParaRPr kumimoji="1" lang="ja-JP" altLang="en-US"/>
          </a:p>
        </p:txBody>
      </p:sp>
    </p:spTree>
    <p:extLst>
      <p:ext uri="{BB962C8B-B14F-4D97-AF65-F5344CB8AC3E}">
        <p14:creationId xmlns:p14="http://schemas.microsoft.com/office/powerpoint/2010/main" val="22171643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4</a:t>
            </a:fld>
            <a:endParaRPr kumimoji="1" lang="ja-JP" altLang="en-US"/>
          </a:p>
        </p:txBody>
      </p:sp>
    </p:spTree>
    <p:extLst>
      <p:ext uri="{BB962C8B-B14F-4D97-AF65-F5344CB8AC3E}">
        <p14:creationId xmlns:p14="http://schemas.microsoft.com/office/powerpoint/2010/main" val="32316018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5</a:t>
            </a:fld>
            <a:endParaRPr kumimoji="1" lang="ja-JP" altLang="en-US"/>
          </a:p>
        </p:txBody>
      </p:sp>
    </p:spTree>
    <p:extLst>
      <p:ext uri="{BB962C8B-B14F-4D97-AF65-F5344CB8AC3E}">
        <p14:creationId xmlns:p14="http://schemas.microsoft.com/office/powerpoint/2010/main" val="35626355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6</a:t>
            </a:fld>
            <a:endParaRPr kumimoji="1" lang="ja-JP" altLang="en-US"/>
          </a:p>
        </p:txBody>
      </p:sp>
    </p:spTree>
    <p:extLst>
      <p:ext uri="{BB962C8B-B14F-4D97-AF65-F5344CB8AC3E}">
        <p14:creationId xmlns:p14="http://schemas.microsoft.com/office/powerpoint/2010/main" val="4948172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7</a:t>
            </a:fld>
            <a:endParaRPr kumimoji="1" lang="ja-JP" altLang="en-US"/>
          </a:p>
        </p:txBody>
      </p:sp>
    </p:spTree>
    <p:extLst>
      <p:ext uri="{BB962C8B-B14F-4D97-AF65-F5344CB8AC3E}">
        <p14:creationId xmlns:p14="http://schemas.microsoft.com/office/powerpoint/2010/main" val="5075880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8</a:t>
            </a:fld>
            <a:endParaRPr kumimoji="1" lang="ja-JP" altLang="en-US"/>
          </a:p>
        </p:txBody>
      </p:sp>
    </p:spTree>
    <p:extLst>
      <p:ext uri="{BB962C8B-B14F-4D97-AF65-F5344CB8AC3E}">
        <p14:creationId xmlns:p14="http://schemas.microsoft.com/office/powerpoint/2010/main" val="14714229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9</a:t>
            </a:fld>
            <a:endParaRPr kumimoji="1" lang="ja-JP" altLang="en-US"/>
          </a:p>
        </p:txBody>
      </p:sp>
    </p:spTree>
    <p:extLst>
      <p:ext uri="{BB962C8B-B14F-4D97-AF65-F5344CB8AC3E}">
        <p14:creationId xmlns:p14="http://schemas.microsoft.com/office/powerpoint/2010/main" val="29773687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10</a:t>
            </a:fld>
            <a:endParaRPr kumimoji="1" lang="ja-JP" altLang="en-US"/>
          </a:p>
        </p:txBody>
      </p:sp>
    </p:spTree>
    <p:extLst>
      <p:ext uri="{BB962C8B-B14F-4D97-AF65-F5344CB8AC3E}">
        <p14:creationId xmlns:p14="http://schemas.microsoft.com/office/powerpoint/2010/main" val="6919893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01D54EA-46F7-471E-BE81-1431BDE84B8F}" type="datetimeFigureOut">
              <a:rPr lang="zh-CN" altLang="en-US" smtClean="0"/>
              <a:t>2021/8/24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5D90DF3-1533-463B-AC88-B7F50538C08A}" type="slidenum">
              <a:rPr lang="zh-CN" altLang="en-US" smtClean="0"/>
              <a:t>‹#›</a:t>
            </a:fld>
            <a:endParaRPr lang="zh-CN" altLang="en-US"/>
          </a:p>
        </p:txBody>
      </p:sp>
    </p:spTree>
    <p:extLst>
      <p:ext uri="{BB962C8B-B14F-4D97-AF65-F5344CB8AC3E}">
        <p14:creationId xmlns:p14="http://schemas.microsoft.com/office/powerpoint/2010/main" val="237299347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01D54EA-46F7-471E-BE81-1431BDE84B8F}" type="datetimeFigureOut">
              <a:rPr lang="zh-CN" altLang="en-US" smtClean="0"/>
              <a:t>2021/8/24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5D90DF3-1533-463B-AC88-B7F50538C08A}" type="slidenum">
              <a:rPr lang="zh-CN" altLang="en-US" smtClean="0"/>
              <a:t>‹#›</a:t>
            </a:fld>
            <a:endParaRPr lang="zh-CN" altLang="en-US"/>
          </a:p>
        </p:txBody>
      </p:sp>
    </p:spTree>
    <p:extLst>
      <p:ext uri="{BB962C8B-B14F-4D97-AF65-F5344CB8AC3E}">
        <p14:creationId xmlns:p14="http://schemas.microsoft.com/office/powerpoint/2010/main" val="19219892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01D54EA-46F7-471E-BE81-1431BDE84B8F}" type="datetimeFigureOut">
              <a:rPr lang="zh-CN" altLang="en-US" smtClean="0"/>
              <a:t>2021/8/24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5D90DF3-1533-463B-AC88-B7F50538C08A}" type="slidenum">
              <a:rPr lang="zh-CN" altLang="en-US" smtClean="0"/>
              <a:t>‹#›</a:t>
            </a:fld>
            <a:endParaRPr lang="zh-CN" altLang="en-US"/>
          </a:p>
        </p:txBody>
      </p:sp>
    </p:spTree>
    <p:extLst>
      <p:ext uri="{BB962C8B-B14F-4D97-AF65-F5344CB8AC3E}">
        <p14:creationId xmlns:p14="http://schemas.microsoft.com/office/powerpoint/2010/main" val="29213185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01D54EA-46F7-471E-BE81-1431BDE84B8F}" type="datetimeFigureOut">
              <a:rPr lang="zh-CN" altLang="en-US" smtClean="0"/>
              <a:t>2021/8/24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5D90DF3-1533-463B-AC88-B7F50538C08A}" type="slidenum">
              <a:rPr lang="zh-CN" altLang="en-US" smtClean="0"/>
              <a:t>‹#›</a:t>
            </a:fld>
            <a:endParaRPr lang="zh-CN" altLang="en-US"/>
          </a:p>
        </p:txBody>
      </p:sp>
    </p:spTree>
    <p:extLst>
      <p:ext uri="{BB962C8B-B14F-4D97-AF65-F5344CB8AC3E}">
        <p14:creationId xmlns:p14="http://schemas.microsoft.com/office/powerpoint/2010/main" val="39670531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01D54EA-46F7-471E-BE81-1431BDE84B8F}" type="datetimeFigureOut">
              <a:rPr lang="zh-CN" altLang="en-US" smtClean="0"/>
              <a:t>2021/8/24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5D90DF3-1533-463B-AC88-B7F50538C08A}" type="slidenum">
              <a:rPr lang="zh-CN" altLang="en-US" smtClean="0"/>
              <a:t>‹#›</a:t>
            </a:fld>
            <a:endParaRPr lang="zh-CN" altLang="en-US"/>
          </a:p>
        </p:txBody>
      </p:sp>
    </p:spTree>
    <p:extLst>
      <p:ext uri="{BB962C8B-B14F-4D97-AF65-F5344CB8AC3E}">
        <p14:creationId xmlns:p14="http://schemas.microsoft.com/office/powerpoint/2010/main" val="24233567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01D54EA-46F7-471E-BE81-1431BDE84B8F}" type="datetimeFigureOut">
              <a:rPr lang="zh-CN" altLang="en-US" smtClean="0"/>
              <a:t>2021/8/24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5D90DF3-1533-463B-AC88-B7F50538C08A}" type="slidenum">
              <a:rPr lang="zh-CN" altLang="en-US" smtClean="0"/>
              <a:t>‹#›</a:t>
            </a:fld>
            <a:endParaRPr lang="zh-CN" altLang="en-US"/>
          </a:p>
        </p:txBody>
      </p:sp>
    </p:spTree>
    <p:extLst>
      <p:ext uri="{BB962C8B-B14F-4D97-AF65-F5344CB8AC3E}">
        <p14:creationId xmlns:p14="http://schemas.microsoft.com/office/powerpoint/2010/main" val="10359934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01D54EA-46F7-471E-BE81-1431BDE84B8F}" type="datetimeFigureOut">
              <a:rPr lang="zh-CN" altLang="en-US" smtClean="0"/>
              <a:t>2021/8/24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5D90DF3-1533-463B-AC88-B7F50538C08A}" type="slidenum">
              <a:rPr lang="zh-CN" altLang="en-US" smtClean="0"/>
              <a:t>‹#›</a:t>
            </a:fld>
            <a:endParaRPr lang="zh-CN" altLang="en-US"/>
          </a:p>
        </p:txBody>
      </p:sp>
    </p:spTree>
    <p:extLst>
      <p:ext uri="{BB962C8B-B14F-4D97-AF65-F5344CB8AC3E}">
        <p14:creationId xmlns:p14="http://schemas.microsoft.com/office/powerpoint/2010/main" val="11084393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01D54EA-46F7-471E-BE81-1431BDE84B8F}" type="datetimeFigureOut">
              <a:rPr lang="zh-CN" altLang="en-US" smtClean="0"/>
              <a:t>2021/8/24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5D90DF3-1533-463B-AC88-B7F50538C08A}" type="slidenum">
              <a:rPr lang="zh-CN" altLang="en-US" smtClean="0"/>
              <a:t>‹#›</a:t>
            </a:fld>
            <a:endParaRPr lang="zh-CN" altLang="en-US"/>
          </a:p>
        </p:txBody>
      </p:sp>
    </p:spTree>
    <p:extLst>
      <p:ext uri="{BB962C8B-B14F-4D97-AF65-F5344CB8AC3E}">
        <p14:creationId xmlns:p14="http://schemas.microsoft.com/office/powerpoint/2010/main" val="277229958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01D54EA-46F7-471E-BE81-1431BDE84B8F}" type="datetimeFigureOut">
              <a:rPr lang="zh-CN" altLang="en-US" smtClean="0"/>
              <a:t>2021/8/24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5D90DF3-1533-463B-AC88-B7F50538C08A}" type="slidenum">
              <a:rPr lang="zh-CN" altLang="en-US" smtClean="0"/>
              <a:t>‹#›</a:t>
            </a:fld>
            <a:endParaRPr lang="zh-CN" altLang="en-US"/>
          </a:p>
        </p:txBody>
      </p:sp>
    </p:spTree>
    <p:extLst>
      <p:ext uri="{BB962C8B-B14F-4D97-AF65-F5344CB8AC3E}">
        <p14:creationId xmlns:p14="http://schemas.microsoft.com/office/powerpoint/2010/main" val="34009472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01D54EA-46F7-471E-BE81-1431BDE84B8F}" type="datetimeFigureOut">
              <a:rPr lang="zh-CN" altLang="en-US" smtClean="0"/>
              <a:t>2021/8/24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5D90DF3-1533-463B-AC88-B7F50538C08A}" type="slidenum">
              <a:rPr lang="zh-CN" altLang="en-US" smtClean="0"/>
              <a:t>‹#›</a:t>
            </a:fld>
            <a:endParaRPr lang="zh-CN" altLang="en-US"/>
          </a:p>
        </p:txBody>
      </p:sp>
    </p:spTree>
    <p:extLst>
      <p:ext uri="{BB962C8B-B14F-4D97-AF65-F5344CB8AC3E}">
        <p14:creationId xmlns:p14="http://schemas.microsoft.com/office/powerpoint/2010/main" val="37628195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01D54EA-46F7-471E-BE81-1431BDE84B8F}" type="datetimeFigureOut">
              <a:rPr lang="zh-CN" altLang="en-US" smtClean="0"/>
              <a:t>2021/8/24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5D90DF3-1533-463B-AC88-B7F50538C08A}" type="slidenum">
              <a:rPr lang="zh-CN" altLang="en-US" smtClean="0"/>
              <a:t>‹#›</a:t>
            </a:fld>
            <a:endParaRPr lang="zh-CN" altLang="en-US"/>
          </a:p>
        </p:txBody>
      </p:sp>
    </p:spTree>
    <p:extLst>
      <p:ext uri="{BB962C8B-B14F-4D97-AF65-F5344CB8AC3E}">
        <p14:creationId xmlns:p14="http://schemas.microsoft.com/office/powerpoint/2010/main" val="42351734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1D54EA-46F7-471E-BE81-1431BDE84B8F}" type="datetimeFigureOut">
              <a:rPr lang="zh-CN" altLang="en-US" smtClean="0"/>
              <a:t>2021/8/24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D90DF3-1533-463B-AC88-B7F50538C08A}" type="slidenum">
              <a:rPr lang="zh-CN" altLang="en-US" smtClean="0"/>
              <a:t>‹#›</a:t>
            </a:fld>
            <a:endParaRPr lang="zh-CN" altLang="en-US"/>
          </a:p>
        </p:txBody>
      </p:sp>
    </p:spTree>
    <p:extLst>
      <p:ext uri="{BB962C8B-B14F-4D97-AF65-F5344CB8AC3E}">
        <p14:creationId xmlns:p14="http://schemas.microsoft.com/office/powerpoint/2010/main" val="20570204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サブタイトル 2"/>
          <p:cNvSpPr>
            <a:spLocks noGrp="1"/>
          </p:cNvSpPr>
          <p:nvPr>
            <p:ph type="subTitle" idx="1"/>
          </p:nvPr>
        </p:nvSpPr>
        <p:spPr>
          <a:xfrm>
            <a:off x="2922649" y="5466874"/>
            <a:ext cx="6152738" cy="961571"/>
          </a:xfrm>
        </p:spPr>
        <p:txBody>
          <a:bodyPr>
            <a:normAutofit/>
          </a:bodyPr>
          <a:lstStyle/>
          <a:p>
            <a:r>
              <a:rPr lang="zh-CN" altLang="en-US" sz="2000" b="1" dirty="0" smtClean="0">
                <a:latin typeface="楷体" pitchFamily="49" charset="-122"/>
                <a:ea typeface="楷体" pitchFamily="49" charset="-122"/>
              </a:rPr>
              <a:t>东华</a:t>
            </a:r>
            <a:r>
              <a:rPr kumimoji="1" lang="ja-JP" altLang="en-US" sz="2000" b="1" dirty="0" smtClean="0">
                <a:latin typeface="楷体" pitchFamily="49" charset="-122"/>
                <a:ea typeface="楷体" pitchFamily="49" charset="-122"/>
              </a:rPr>
              <a:t>大学　張 厚泉</a:t>
            </a:r>
            <a:endParaRPr lang="en-US" altLang="ja-JP" sz="2000" b="1" dirty="0" smtClean="0">
              <a:latin typeface="楷体" pitchFamily="49" charset="-122"/>
              <a:ea typeface="楷体" pitchFamily="49" charset="-122"/>
            </a:endParaRPr>
          </a:p>
          <a:p>
            <a:r>
              <a:rPr lang="ja-JP" altLang="en-US" sz="2000" dirty="0" smtClean="0"/>
              <a:t>　</a:t>
            </a:r>
            <a:r>
              <a:rPr lang="en-US" altLang="ja-JP" sz="2000" b="1" dirty="0" smtClean="0">
                <a:latin typeface="楷体" pitchFamily="49" charset="-122"/>
                <a:ea typeface="楷体" pitchFamily="49" charset="-122"/>
              </a:rPr>
              <a:t>2021</a:t>
            </a:r>
            <a:r>
              <a:rPr lang="ja-JP" altLang="en-US" sz="2000" b="1" dirty="0" smtClean="0">
                <a:latin typeface="楷体" pitchFamily="49" charset="-122"/>
                <a:ea typeface="楷体" pitchFamily="49" charset="-122"/>
              </a:rPr>
              <a:t>年</a:t>
            </a:r>
            <a:r>
              <a:rPr lang="en-US" altLang="ja-JP" sz="2000" b="1" dirty="0" smtClean="0">
                <a:latin typeface="楷体" pitchFamily="49" charset="-122"/>
                <a:ea typeface="楷体" pitchFamily="49" charset="-122"/>
              </a:rPr>
              <a:t>8</a:t>
            </a:r>
            <a:r>
              <a:rPr lang="ja-JP" altLang="en-US" sz="2000" b="1" dirty="0" smtClean="0">
                <a:latin typeface="楷体" pitchFamily="49" charset="-122"/>
                <a:ea typeface="楷体" pitchFamily="49" charset="-122"/>
              </a:rPr>
              <a:t>月</a:t>
            </a:r>
            <a:r>
              <a:rPr lang="en-US" altLang="ja-JP" sz="2000" b="1" dirty="0" smtClean="0">
                <a:latin typeface="楷体" pitchFamily="49" charset="-122"/>
                <a:ea typeface="楷体" pitchFamily="49" charset="-122"/>
              </a:rPr>
              <a:t>25</a:t>
            </a:r>
            <a:r>
              <a:rPr lang="ja-JP" altLang="en-US" sz="2000" b="1" dirty="0" smtClean="0">
                <a:latin typeface="楷体" pitchFamily="49" charset="-122"/>
                <a:ea typeface="楷体" pitchFamily="49" charset="-122"/>
              </a:rPr>
              <a:t>日 </a:t>
            </a:r>
            <a:r>
              <a:rPr lang="en-US" altLang="ja-JP" sz="2000" b="1" dirty="0" smtClean="0">
                <a:latin typeface="KaiTi" panose="02010609060101010101" pitchFamily="49" charset="-122"/>
                <a:ea typeface="KaiTi" panose="02010609060101010101" pitchFamily="49" charset="-122"/>
              </a:rPr>
              <a:t>Ver.1.0</a:t>
            </a:r>
            <a:endParaRPr lang="ja-JP" altLang="en-US" sz="2000" b="1" dirty="0">
              <a:latin typeface="KaiTi" panose="02010609060101010101" pitchFamily="49" charset="-122"/>
              <a:ea typeface="KaiTi" panose="02010609060101010101" pitchFamily="49" charset="-122"/>
            </a:endParaRPr>
          </a:p>
          <a:p>
            <a:endParaRPr kumimoji="1" lang="ja-JP" altLang="en-US" sz="2000" b="1" dirty="0">
              <a:latin typeface="楷体" pitchFamily="49" charset="-122"/>
              <a:ea typeface="楷体" pitchFamily="49" charset="-122"/>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92960" y="545347"/>
            <a:ext cx="2762166" cy="36694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06848" y="1006837"/>
            <a:ext cx="1978268" cy="438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内容占位符 4"/>
          <p:cNvSpPr txBox="1">
            <a:spLocks/>
          </p:cNvSpPr>
          <p:nvPr/>
        </p:nvSpPr>
        <p:spPr>
          <a:xfrm>
            <a:off x="0" y="4839009"/>
            <a:ext cx="12192000" cy="475615"/>
          </a:xfrm>
          <a:prstGeom prst="rect">
            <a:avLst/>
          </a:prstGeom>
          <a:gradFill>
            <a:gsLst>
              <a:gs pos="49000">
                <a:srgbClr val="FFFF00"/>
              </a:gs>
              <a:gs pos="84000">
                <a:srgbClr val="FF7A00"/>
              </a:gs>
              <a:gs pos="77000">
                <a:srgbClr val="FF0300"/>
              </a:gs>
              <a:gs pos="93000">
                <a:srgbClr val="4D0808"/>
              </a:gs>
            </a:gsLst>
            <a:lin ang="2700000" scaled="1"/>
          </a:gra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zh-CN" altLang="en-US" b="1" dirty="0">
                <a:latin typeface="KaiTi" panose="02010609060101010101" pitchFamily="49" charset="-122"/>
                <a:ea typeface="KaiTi" panose="02010609060101010101" pitchFamily="49" charset="-122"/>
              </a:rPr>
              <a:t>课件</a:t>
            </a:r>
            <a:r>
              <a:rPr lang="en-US" altLang="zh-CN" b="1" dirty="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a:t>
            </a:r>
            <a:r>
              <a:rPr lang="ja-JP" altLang="ja-JP" b="1" dirty="0">
                <a:latin typeface="KaiTi" panose="02010609060101010101" pitchFamily="49" charset="-122"/>
                <a:ea typeface="KaiTi" panose="02010609060101010101" pitchFamily="49" charset="-122"/>
              </a:rPr>
              <a:t>新</a:t>
            </a:r>
            <a:r>
              <a:rPr lang="zh-CN" altLang="en-US" b="1" dirty="0">
                <a:latin typeface="KaiTi" panose="02010609060101010101" pitchFamily="49" charset="-122"/>
                <a:ea typeface="KaiTi" panose="02010609060101010101" pitchFamily="49" charset="-122"/>
              </a:rPr>
              <a:t>编</a:t>
            </a:r>
            <a:r>
              <a:rPr lang="ja-JP" altLang="ja-JP" b="1" dirty="0">
                <a:latin typeface="KaiTi" panose="02010609060101010101" pitchFamily="49" charset="-122"/>
                <a:ea typeface="KaiTi" panose="02010609060101010101" pitchFamily="49" charset="-122"/>
              </a:rPr>
              <a:t>日</a:t>
            </a:r>
            <a:r>
              <a:rPr lang="zh-CN" altLang="en-US" b="1" dirty="0">
                <a:latin typeface="KaiTi" panose="02010609060101010101" pitchFamily="49" charset="-122"/>
                <a:ea typeface="KaiTi" panose="02010609060101010101" pitchFamily="49" charset="-122"/>
              </a:rPr>
              <a:t>语泛读</a:t>
            </a:r>
            <a:r>
              <a:rPr lang="ja-JP" altLang="ja-JP" b="1" dirty="0">
                <a:latin typeface="KaiTi" panose="02010609060101010101" pitchFamily="49" charset="-122"/>
                <a:ea typeface="KaiTi" panose="02010609060101010101" pitchFamily="49" charset="-122"/>
              </a:rPr>
              <a:t>教程（第</a:t>
            </a:r>
            <a:r>
              <a:rPr lang="en-US" altLang="zh-CN" b="1" dirty="0">
                <a:latin typeface="KaiTi" panose="02010609060101010101" pitchFamily="49" charset="-122"/>
                <a:ea typeface="KaiTi" panose="02010609060101010101" pitchFamily="49" charset="-122"/>
              </a:rPr>
              <a:t>1</a:t>
            </a:r>
            <a:r>
              <a:rPr lang="ja-JP" altLang="ja-JP" b="1" dirty="0">
                <a:latin typeface="KaiTi" panose="02010609060101010101" pitchFamily="49" charset="-122"/>
                <a:ea typeface="KaiTi" panose="02010609060101010101" pitchFamily="49" charset="-122"/>
              </a:rPr>
              <a:t>册）</a:t>
            </a:r>
            <a:r>
              <a:rPr lang="en-US" altLang="ja-JP" b="1" dirty="0">
                <a:latin typeface="KaiTi" panose="02010609060101010101" pitchFamily="49" charset="-122"/>
                <a:ea typeface="KaiTi" panose="02010609060101010101" pitchFamily="49" charset="-122"/>
              </a:rPr>
              <a:t>》</a:t>
            </a:r>
            <a:r>
              <a:rPr lang="ja-JP" altLang="en-US" b="1" dirty="0">
                <a:latin typeface="KaiTi" panose="02010609060101010101" pitchFamily="49" charset="-122"/>
                <a:ea typeface="KaiTi" panose="02010609060101010101" pitchFamily="49" charset="-122"/>
              </a:rPr>
              <a:t>（</a:t>
            </a:r>
            <a:r>
              <a:rPr lang="zh-CN" altLang="en-US" b="1" dirty="0">
                <a:latin typeface="KaiTi" panose="02010609060101010101" pitchFamily="49" charset="-122"/>
                <a:ea typeface="KaiTi" panose="02010609060101010101" pitchFamily="49" charset="-122"/>
              </a:rPr>
              <a:t>第二版</a:t>
            </a:r>
            <a:r>
              <a:rPr lang="ja-JP" altLang="en-US" b="1" dirty="0">
                <a:latin typeface="KaiTi" panose="02010609060101010101" pitchFamily="49" charset="-122"/>
                <a:ea typeface="KaiTi" panose="02010609060101010101" pitchFamily="49" charset="-122"/>
              </a:rPr>
              <a:t>）</a:t>
            </a:r>
            <a:endParaRPr lang="ja-JP" altLang="en-US" b="1" dirty="0"/>
          </a:p>
        </p:txBody>
      </p:sp>
      <p:pic>
        <p:nvPicPr>
          <p:cNvPr id="1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428445"/>
            <a:ext cx="12192000" cy="429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descr="C:\Users\chouk\OneDrive\デスクトップ\メッセージ _ 東京カレッジ_files\スカイツリー.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51232" y="2028378"/>
            <a:ext cx="3763236" cy="2309258"/>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chouk\AppData\Local\Temp\WeChat Files\1ef5aa8d03e3fc8e037e341a90f2bb3.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74794" y="787798"/>
            <a:ext cx="3431746" cy="209394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2059" y="891280"/>
            <a:ext cx="2762166" cy="36694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370022" y="3448921"/>
            <a:ext cx="672785" cy="60931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2587989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６</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a:t>
                      </a:r>
                      <a:r>
                        <a:rPr kumimoji="1" lang="ja-JP" altLang="en-US" sz="2400" b="0" kern="1200" dirty="0" smtClean="0">
                          <a:solidFill>
                            <a:schemeClr val="bg1"/>
                          </a:solidFill>
                          <a:effectLst/>
                          <a:latin typeface="KaiTi" panose="02010609060101010101" pitchFamily="49" charset="-122"/>
                          <a:ea typeface="KaiTi" panose="02010609060101010101" pitchFamily="49" charset="-122"/>
                          <a:cs typeface="+mn-cs"/>
                        </a:rPr>
                        <a:t>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生きる</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・月夜の浜辺</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990578"/>
            <a:ext cx="2031325" cy="646331"/>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５</a:t>
            </a:r>
            <a:r>
              <a:rPr lang="ja-JP" altLang="en-US" sz="2400" b="1" smtClean="0">
                <a:solidFill>
                  <a:srgbClr val="002060"/>
                </a:solidFill>
                <a:latin typeface="BIZ UDPゴシック" panose="020B0400000000000000" pitchFamily="50" charset="-128"/>
                <a:ea typeface="BIZ UDPゴシック" panose="020B0400000000000000" pitchFamily="50" charset="-128"/>
              </a:rPr>
              <a:t>　</a:t>
            </a:r>
            <a:r>
              <a:rPr lang="ja-JP" altLang="en-US" sz="2400" b="1">
                <a:solidFill>
                  <a:srgbClr val="FF0000"/>
                </a:solidFill>
                <a:latin typeface="BIZ UDPゴシック" panose="020B0400000000000000" pitchFamily="50" charset="-128"/>
                <a:ea typeface="BIZ UDPゴシック" panose="020B0400000000000000" pitchFamily="50" charset="-128"/>
              </a:rPr>
              <a:t>课程思政</a:t>
            </a:r>
            <a:endParaRPr lang="en-US" altLang="ja-JP" sz="2400" b="1" dirty="0" smtClean="0">
              <a:solidFill>
                <a:srgbClr val="FF0000"/>
              </a:solidFill>
              <a:latin typeface="BIZ UDPゴシック" panose="020B0400000000000000" pitchFamily="50" charset="-128"/>
              <a:ea typeface="BIZ UDPゴシック" panose="020B0400000000000000" pitchFamily="50" charset="-128"/>
            </a:endParaRPr>
          </a:p>
        </p:txBody>
      </p:sp>
      <p:pic>
        <p:nvPicPr>
          <p:cNvPr id="2560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57217" y="1258423"/>
            <a:ext cx="6336284" cy="538367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8"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 y="1686061"/>
            <a:ext cx="4241800" cy="117038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sp>
        <p:nvSpPr>
          <p:cNvPr id="4" name="矩形 3"/>
          <p:cNvSpPr/>
          <p:nvPr/>
        </p:nvSpPr>
        <p:spPr>
          <a:xfrm>
            <a:off x="406400" y="2856448"/>
            <a:ext cx="4381500" cy="3785652"/>
          </a:xfrm>
          <a:prstGeom prst="rect">
            <a:avLst/>
          </a:prstGeom>
          <a:ln>
            <a:solidFill>
              <a:schemeClr val="accent1"/>
            </a:solidFill>
          </a:ln>
        </p:spPr>
        <p:txBody>
          <a:bodyPr wrap="square">
            <a:spAutoFit/>
          </a:bodyPr>
          <a:lstStyle/>
          <a:p>
            <a:r>
              <a:rPr lang="zh-CN" altLang="en-US" sz="1600" b="1" dirty="0" smtClean="0"/>
              <a:t>        </a:t>
            </a:r>
            <a:r>
              <a:rPr lang="zh-CN" altLang="en-US" sz="1600" b="1" dirty="0" smtClean="0">
                <a:solidFill>
                  <a:srgbClr val="FF0000"/>
                </a:solidFill>
              </a:rPr>
              <a:t>今天</a:t>
            </a:r>
            <a:r>
              <a:rPr lang="zh-CN" altLang="en-US" sz="1600" b="1" dirty="0">
                <a:solidFill>
                  <a:srgbClr val="FF0000"/>
                </a:solidFill>
              </a:rPr>
              <a:t>是学雷锋纪念日。党的十八大以来，习近平总书记多次就学习弘扬雷锋精神作出重要指示，号召“做一颗永不生锈的螺丝钉”。</a:t>
            </a:r>
          </a:p>
          <a:p>
            <a:r>
              <a:rPr lang="zh-CN" altLang="en-US" sz="1600" b="1" dirty="0"/>
              <a:t>　　</a:t>
            </a:r>
            <a:r>
              <a:rPr lang="en-US" altLang="zh-CN" sz="1600" b="1" dirty="0"/>
              <a:t>2018</a:t>
            </a:r>
            <a:r>
              <a:rPr lang="zh-CN" altLang="en-US" sz="1600" b="1" dirty="0"/>
              <a:t>年</a:t>
            </a:r>
            <a:r>
              <a:rPr lang="en-US" altLang="zh-CN" sz="1600" b="1" dirty="0"/>
              <a:t>9</a:t>
            </a:r>
            <a:r>
              <a:rPr lang="zh-CN" altLang="en-US" sz="1600" b="1" dirty="0"/>
              <a:t>月</a:t>
            </a:r>
            <a:r>
              <a:rPr lang="en-US" altLang="zh-CN" sz="1600" b="1" dirty="0"/>
              <a:t>28</a:t>
            </a:r>
            <a:r>
              <a:rPr lang="zh-CN" altLang="en-US" sz="1600" b="1" dirty="0"/>
              <a:t>日，习近平总书记在辽宁考察期间，来到抚顺市参观雷锋纪念馆。他指出，雷锋是一个时代的楷模，雷锋精神是永恒的。实现中华民族伟大复兴，要不断闯关夺隘，也需要更多的时代楷模。积小善为大善，善莫大焉，这和我们党“为人民服务”、“做人民勤务员”是一脉相承的。我们要见贤思齐，把雷锋精神代代传承下去。</a:t>
            </a:r>
          </a:p>
          <a:p>
            <a:r>
              <a:rPr lang="zh-CN" altLang="en-US" sz="1600" b="1" dirty="0"/>
              <a:t>　　“积小善为大善，善莫大焉”，说的是平日多行善事，从身边小事做起，从一点一滴做起，日积月累也就成了大善，再没有比这更好的事情了。</a:t>
            </a:r>
          </a:p>
        </p:txBody>
      </p:sp>
    </p:spTree>
    <p:extLst>
      <p:ext uri="{BB962C8B-B14F-4D97-AF65-F5344CB8AC3E}">
        <p14:creationId xmlns:p14="http://schemas.microsoft.com/office/powerpoint/2010/main" val="6309582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0" y="2882900"/>
          <a:ext cx="12192000" cy="546100"/>
        </p:xfrm>
        <a:graphic>
          <a:graphicData uri="http://schemas.openxmlformats.org/drawingml/2006/table">
            <a:tbl>
              <a:tblPr firstRow="1" firstCol="1" bandRow="1">
                <a:tableStyleId>{69CF1AB2-1976-4502-BF36-3FF5EA218861}</a:tableStyleId>
              </a:tblPr>
              <a:tblGrid>
                <a:gridCol w="4165600"/>
                <a:gridCol w="8026400"/>
              </a:tblGrid>
              <a:tr h="546100">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６</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0" kern="1200" dirty="0" smtClean="0">
                          <a:solidFill>
                            <a:schemeClr val="bg1"/>
                          </a:solidFill>
                          <a:effectLst/>
                          <a:latin typeface="KaiTi" panose="02010609060101010101" pitchFamily="49" charset="-122"/>
                          <a:ea typeface="KaiTi" panose="02010609060101010101" pitchFamily="49" charset="-122"/>
                          <a:cs typeface="+mn-cs"/>
                        </a:rPr>
                        <a:t>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生きる</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・月夜の浜辺</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8163" y="29027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590719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６</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0" kern="1200" dirty="0" smtClean="0">
                          <a:solidFill>
                            <a:schemeClr val="bg1"/>
                          </a:solidFill>
                          <a:effectLst/>
                          <a:latin typeface="KaiTi" panose="02010609060101010101" pitchFamily="49" charset="-122"/>
                          <a:ea typeface="KaiTi" panose="02010609060101010101" pitchFamily="49" charset="-122"/>
                          <a:cs typeface="+mn-cs"/>
                        </a:rPr>
                        <a:t>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生きる</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・月夜の浜辺</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14920" cy="552202"/>
          </a:xfrm>
          <a:prstGeom prst="rect">
            <a:avLst/>
          </a:prstGeom>
        </p:spPr>
        <p:txBody>
          <a:bodyPr wrap="none">
            <a:spAutoFit/>
          </a:bodyPr>
          <a:lstStyle/>
          <a:p>
            <a:pPr>
              <a:lnSpc>
                <a:spcPct val="150000"/>
              </a:lnSpc>
            </a:pPr>
            <a:r>
              <a:rPr lang="ja-JP" altLang="en-US" sz="2400" b="1" dirty="0">
                <a:solidFill>
                  <a:srgbClr val="002060"/>
                </a:solidFill>
                <a:latin typeface="BIZ UDPゴシック" panose="020B0400000000000000" pitchFamily="50" charset="-128"/>
                <a:ea typeface="BIZ UDPゴシック" panose="020B0400000000000000" pitchFamily="50" charset="-128"/>
              </a:rPr>
              <a:t>１　</a:t>
            </a:r>
            <a:r>
              <a:rPr lang="ja-JP" altLang="en-US" sz="2400" b="1" dirty="0" smtClean="0">
                <a:solidFill>
                  <a:srgbClr val="002060"/>
                </a:solidFill>
                <a:latin typeface="BIZ UDPゴシック" panose="020B0400000000000000" pitchFamily="50" charset="-128"/>
                <a:ea typeface="BIZ UDPゴシック" panose="020B0400000000000000" pitchFamily="50" charset="-128"/>
              </a:rPr>
              <a:t>背景知識</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890263" y="1791886"/>
            <a:ext cx="10222237" cy="1169551"/>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◎テキスト背景</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a:latin typeface="KaiTi" panose="02010609060101010101" pitchFamily="49" charset="-122"/>
                <a:ea typeface="KaiTi" panose="02010609060101010101" pitchFamily="49" charset="-122"/>
              </a:rPr>
              <a:t>・初出詩集は</a:t>
            </a:r>
            <a:r>
              <a:rPr lang="ja-JP" altLang="en-US" sz="2000" b="1" dirty="0" smtClean="0">
                <a:latin typeface="KaiTi" panose="02010609060101010101" pitchFamily="49" charset="-122"/>
                <a:ea typeface="KaiTi" panose="02010609060101010101" pitchFamily="49" charset="-122"/>
              </a:rPr>
              <a:t>、</a:t>
            </a:r>
            <a:r>
              <a:rPr lang="en-US" altLang="ja-JP" sz="2000" b="1" dirty="0">
                <a:latin typeface="KaiTi" panose="02010609060101010101" pitchFamily="49" charset="-122"/>
                <a:ea typeface="KaiTi" panose="02010609060101010101" pitchFamily="49" charset="-122"/>
              </a:rPr>
              <a:t>『</a:t>
            </a:r>
            <a:r>
              <a:rPr lang="ja-JP" altLang="en-US" sz="2000" b="1" dirty="0" smtClean="0">
                <a:latin typeface="KaiTi" panose="02010609060101010101" pitchFamily="49" charset="-122"/>
                <a:ea typeface="KaiTi" panose="02010609060101010101" pitchFamily="49" charset="-122"/>
              </a:rPr>
              <a:t>うつむく青年</a:t>
            </a:r>
            <a:r>
              <a:rPr lang="en-US" altLang="ja-JP" sz="2000" b="1" dirty="0" smtClean="0">
                <a:latin typeface="KaiTi" panose="02010609060101010101" pitchFamily="49" charset="-122"/>
                <a:ea typeface="KaiTi" panose="02010609060101010101" pitchFamily="49" charset="-122"/>
              </a:rPr>
              <a:t>』</a:t>
            </a:r>
            <a:r>
              <a:rPr lang="ja-JP" altLang="en-US" sz="2000" b="1" dirty="0" smtClean="0">
                <a:latin typeface="KaiTi" panose="02010609060101010101" pitchFamily="49" charset="-122"/>
                <a:ea typeface="KaiTi" panose="02010609060101010101" pitchFamily="49" charset="-122"/>
              </a:rPr>
              <a:t>。</a:t>
            </a:r>
            <a:r>
              <a:rPr lang="ja-JP" altLang="en-US" sz="2000" b="1" dirty="0">
                <a:latin typeface="KaiTi" panose="02010609060101010101" pitchFamily="49" charset="-122"/>
                <a:ea typeface="KaiTi" panose="02010609060101010101" pitchFamily="49" charset="-122"/>
              </a:rPr>
              <a:t>１９７１年９月、山梨シルクセンター出版部。</a:t>
            </a:r>
          </a:p>
          <a:p>
            <a:r>
              <a:rPr lang="ja-JP" altLang="en-US" sz="2000" b="1" dirty="0">
                <a:latin typeface="KaiTi" panose="02010609060101010101" pitchFamily="49" charset="-122"/>
                <a:ea typeface="KaiTi" panose="02010609060101010101" pitchFamily="49" charset="-122"/>
              </a:rPr>
              <a:t>・新しいものは、絵</a:t>
            </a:r>
            <a:r>
              <a:rPr lang="ja-JP" altLang="en-US" sz="2000" b="1" dirty="0" smtClean="0">
                <a:latin typeface="KaiTi" panose="02010609060101010101" pitchFamily="49" charset="-122"/>
                <a:ea typeface="KaiTi" panose="02010609060101010101" pitchFamily="49" charset="-122"/>
              </a:rPr>
              <a:t>本</a:t>
            </a:r>
            <a:r>
              <a:rPr lang="en-US" altLang="ja-JP" sz="2000" b="1" dirty="0" smtClean="0">
                <a:latin typeface="KaiTi" panose="02010609060101010101" pitchFamily="49" charset="-122"/>
                <a:ea typeface="KaiTi" panose="02010609060101010101" pitchFamily="49" charset="-122"/>
              </a:rPr>
              <a:t>『</a:t>
            </a:r>
            <a:r>
              <a:rPr lang="ja-JP" altLang="en-US" sz="2000" b="1" dirty="0" smtClean="0">
                <a:latin typeface="KaiTi" panose="02010609060101010101" pitchFamily="49" charset="-122"/>
                <a:ea typeface="KaiTi" panose="02010609060101010101" pitchFamily="49" charset="-122"/>
              </a:rPr>
              <a:t>生きる</a:t>
            </a:r>
            <a:r>
              <a:rPr lang="en-US" altLang="ja-JP" sz="2000" b="1" dirty="0" smtClean="0">
                <a:latin typeface="KaiTi" panose="02010609060101010101" pitchFamily="49" charset="-122"/>
                <a:ea typeface="KaiTi" panose="02010609060101010101" pitchFamily="49" charset="-122"/>
              </a:rPr>
              <a:t>』</a:t>
            </a:r>
            <a:r>
              <a:rPr lang="ja-JP" altLang="en-US" sz="2000" b="1" dirty="0" smtClean="0">
                <a:latin typeface="KaiTi" panose="02010609060101010101" pitchFamily="49" charset="-122"/>
                <a:ea typeface="KaiTi" panose="02010609060101010101" pitchFamily="49" charset="-122"/>
              </a:rPr>
              <a:t>。</a:t>
            </a:r>
            <a:r>
              <a:rPr lang="ja-JP" altLang="en-US" sz="2000" b="1" dirty="0">
                <a:latin typeface="KaiTi" panose="02010609060101010101" pitchFamily="49" charset="-122"/>
                <a:ea typeface="KaiTi" panose="02010609060101010101" pitchFamily="49" charset="-122"/>
              </a:rPr>
              <a:t>２０１７年３月、福音館書店。絵は</a:t>
            </a:r>
            <a:r>
              <a:rPr lang="ja-JP" altLang="en-US" sz="2000" b="1" dirty="0" smtClean="0">
                <a:latin typeface="KaiTi" panose="02010609060101010101" pitchFamily="49" charset="-122"/>
                <a:ea typeface="KaiTi" panose="02010609060101010101" pitchFamily="49" charset="-122"/>
              </a:rPr>
              <a:t>、岡本よしろう。</a:t>
            </a:r>
            <a:endParaRPr lang="ja-JP" altLang="en-US" sz="2000" b="1" dirty="0">
              <a:latin typeface="KaiTi" panose="02010609060101010101" pitchFamily="49" charset="-122"/>
              <a:ea typeface="KaiTi" panose="02010609060101010101" pitchFamily="49" charset="-122"/>
            </a:endParaRPr>
          </a:p>
        </p:txBody>
      </p:sp>
      <p:sp>
        <p:nvSpPr>
          <p:cNvPr id="14" name="矩形 13"/>
          <p:cNvSpPr/>
          <p:nvPr/>
        </p:nvSpPr>
        <p:spPr>
          <a:xfrm>
            <a:off x="890263" y="3343834"/>
            <a:ext cx="7123437" cy="2708434"/>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◎関連知識</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a:latin typeface="KaiTi" panose="02010609060101010101" pitchFamily="49" charset="-122"/>
                <a:ea typeface="KaiTi" panose="02010609060101010101" pitchFamily="49" charset="-122"/>
              </a:rPr>
              <a:t>小学校では</a:t>
            </a:r>
            <a:r>
              <a:rPr lang="en-US" altLang="ja-JP" sz="2000" b="1" dirty="0">
                <a:latin typeface="KaiTi" panose="02010609060101010101" pitchFamily="49" charset="-122"/>
                <a:ea typeface="KaiTi" panose="02010609060101010101" pitchFamily="49" charset="-122"/>
              </a:rPr>
              <a:t>2020</a:t>
            </a:r>
            <a:r>
              <a:rPr lang="ja-JP" altLang="en-US" sz="2000" b="1" dirty="0">
                <a:latin typeface="KaiTi" panose="02010609060101010101" pitchFamily="49" charset="-122"/>
                <a:ea typeface="KaiTi" panose="02010609060101010101" pitchFamily="49" charset="-122"/>
              </a:rPr>
              <a:t>年、中学校では</a:t>
            </a:r>
            <a:r>
              <a:rPr lang="en-US" altLang="ja-JP" sz="2000" b="1" dirty="0">
                <a:latin typeface="KaiTi" panose="02010609060101010101" pitchFamily="49" charset="-122"/>
                <a:ea typeface="KaiTi" panose="02010609060101010101" pitchFamily="49" charset="-122"/>
              </a:rPr>
              <a:t>2021</a:t>
            </a:r>
            <a:r>
              <a:rPr lang="ja-JP" altLang="en-US" sz="2000" b="1" dirty="0">
                <a:latin typeface="KaiTi" panose="02010609060101010101" pitchFamily="49" charset="-122"/>
                <a:ea typeface="KaiTi" panose="02010609060101010101" pitchFamily="49" charset="-122"/>
              </a:rPr>
              <a:t>年、高等学校では</a:t>
            </a:r>
            <a:r>
              <a:rPr lang="en-US" altLang="ja-JP" sz="2000" b="1" dirty="0">
                <a:latin typeface="KaiTi" panose="02010609060101010101" pitchFamily="49" charset="-122"/>
                <a:ea typeface="KaiTi" panose="02010609060101010101" pitchFamily="49" charset="-122"/>
              </a:rPr>
              <a:t>2022</a:t>
            </a:r>
            <a:r>
              <a:rPr lang="ja-JP" altLang="en-US" sz="2000" b="1" dirty="0">
                <a:latin typeface="KaiTi" panose="02010609060101010101" pitchFamily="49" charset="-122"/>
                <a:ea typeface="KaiTi" panose="02010609060101010101" pitchFamily="49" charset="-122"/>
              </a:rPr>
              <a:t>年から、新しい学習指導要領が実施されます。 テクノロジーの進化やライフスタイルの多様化は、私たちが住む世界に急激で大きな変化をもたらしていることは前述の通りですが、それに合わせて教育における変化も、それについていくかのように劇的に変化していきます。</a:t>
            </a:r>
            <a:endParaRPr lang="en-US" altLang="ja-JP" sz="2000" b="1" dirty="0" smtClean="0">
              <a:latin typeface="KaiTi" panose="02010609060101010101" pitchFamily="49" charset="-122"/>
              <a:ea typeface="KaiTi" panose="02010609060101010101" pitchFamily="49" charset="-122"/>
            </a:endParaRPr>
          </a:p>
          <a:p>
            <a:endParaRPr lang="en-US" altLang="ja-JP" sz="2000" b="1" dirty="0">
              <a:solidFill>
                <a:srgbClr val="0070C0"/>
              </a:solidFill>
              <a:latin typeface="KaiTi" panose="02010609060101010101" pitchFamily="49" charset="-122"/>
              <a:ea typeface="KaiTi" panose="02010609060101010101" pitchFamily="49" charset="-122"/>
            </a:endParaRPr>
          </a:p>
        </p:txBody>
      </p:sp>
      <p:pic>
        <p:nvPicPr>
          <p:cNvPr id="2457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10600" y="3221755"/>
            <a:ext cx="2236644" cy="29525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Tree>
    <p:extLst>
      <p:ext uri="{BB962C8B-B14F-4D97-AF65-F5344CB8AC3E}">
        <p14:creationId xmlns:p14="http://schemas.microsoft.com/office/powerpoint/2010/main" val="31349849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６</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0" kern="1200" dirty="0" smtClean="0">
                          <a:solidFill>
                            <a:schemeClr val="bg1"/>
                          </a:solidFill>
                          <a:effectLst/>
                          <a:latin typeface="KaiTi" panose="02010609060101010101" pitchFamily="49" charset="-122"/>
                          <a:ea typeface="KaiTi" panose="02010609060101010101" pitchFamily="49" charset="-122"/>
                          <a:cs typeface="+mn-cs"/>
                        </a:rPr>
                        <a:t>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生きる</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・月夜の浜辺</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954381"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２</a:t>
            </a:r>
            <a:r>
              <a:rPr lang="ja-JP" altLang="en-US" sz="2400" b="1" dirty="0">
                <a:solidFill>
                  <a:srgbClr val="002060"/>
                </a:solidFill>
                <a:latin typeface="BIZ UDPゴシック" panose="020B0400000000000000" pitchFamily="50" charset="-128"/>
                <a:ea typeface="BIZ UDPゴシック" panose="020B0400000000000000" pitchFamily="50" charset="-128"/>
              </a:rPr>
              <a:t>　読む前に </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965635" y="1943692"/>
            <a:ext cx="9968237" cy="1785104"/>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◎みんなで</a:t>
            </a:r>
            <a:r>
              <a:rPr lang="ja-JP" altLang="en-US" sz="2000" b="1" dirty="0">
                <a:solidFill>
                  <a:srgbClr val="0070C0"/>
                </a:solidFill>
                <a:latin typeface="KaiTi" panose="02010609060101010101" pitchFamily="49" charset="-122"/>
                <a:ea typeface="KaiTi" panose="02010609060101010101" pitchFamily="49" charset="-122"/>
              </a:rPr>
              <a:t>考</a:t>
            </a:r>
            <a:r>
              <a:rPr lang="ja-JP" altLang="en-US" sz="2000" b="1" dirty="0" smtClean="0">
                <a:solidFill>
                  <a:srgbClr val="0070C0"/>
                </a:solidFill>
                <a:latin typeface="KaiTi" panose="02010609060101010101" pitchFamily="49" charset="-122"/>
                <a:ea typeface="KaiTi" panose="02010609060101010101" pitchFamily="49" charset="-122"/>
              </a:rPr>
              <a:t>えよう</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〇</a:t>
            </a:r>
            <a:r>
              <a:rPr lang="ja-JP" altLang="ja-JP" sz="2000" b="1" dirty="0" smtClean="0">
                <a:latin typeface="KaiTi" panose="02010609060101010101" pitchFamily="49" charset="-122"/>
                <a:ea typeface="KaiTi" panose="02010609060101010101" pitchFamily="49" charset="-122"/>
              </a:rPr>
              <a:t>一番</a:t>
            </a:r>
            <a:r>
              <a:rPr lang="ja-JP" altLang="ja-JP" sz="2000" b="1" dirty="0">
                <a:latin typeface="KaiTi" panose="02010609060101010101" pitchFamily="49" charset="-122"/>
                <a:ea typeface="KaiTi" panose="02010609060101010101" pitchFamily="49" charset="-122"/>
              </a:rPr>
              <a:t>好きな詩はどんな詩ですか。覚えていますか。どうしてその詩が好きですか</a:t>
            </a:r>
            <a:r>
              <a:rPr lang="ja-JP" altLang="ja-JP" sz="2000" b="1" dirty="0" smtClean="0">
                <a:latin typeface="KaiTi" panose="02010609060101010101" pitchFamily="49" charset="-122"/>
                <a:ea typeface="KaiTi" panose="02010609060101010101" pitchFamily="49" charset="-122"/>
              </a:rPr>
              <a:t>。</a:t>
            </a:r>
            <a:endParaRPr lang="en-US" altLang="ja-JP" sz="2000" b="1" dirty="0" smtClean="0">
              <a:latin typeface="KaiTi" panose="02010609060101010101" pitchFamily="49" charset="-122"/>
              <a:ea typeface="KaiTi" panose="02010609060101010101" pitchFamily="49" charset="-122"/>
            </a:endParaRPr>
          </a:p>
          <a:p>
            <a:r>
              <a:rPr lang="ja-JP" altLang="en-US" sz="2000" b="1" dirty="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できるだけ</a:t>
            </a:r>
            <a:r>
              <a:rPr lang="ja-JP" altLang="ja-JP" sz="2000" b="1" dirty="0">
                <a:latin typeface="KaiTi" panose="02010609060101010101" pitchFamily="49" charset="-122"/>
                <a:ea typeface="KaiTi" panose="02010609060101010101" pitchFamily="49" charset="-122"/>
              </a:rPr>
              <a:t>詳しく書いてください</a:t>
            </a:r>
            <a:r>
              <a:rPr lang="ja-JP" altLang="ja-JP" sz="2000" b="1" dirty="0" smtClean="0">
                <a:latin typeface="KaiTi" panose="02010609060101010101" pitchFamily="49" charset="-122"/>
                <a:ea typeface="KaiTi" panose="02010609060101010101" pitchFamily="49" charset="-122"/>
              </a:rPr>
              <a:t>。</a:t>
            </a:r>
            <a:endParaRPr lang="en-US" altLang="ja-JP" sz="2000" b="1" dirty="0" smtClean="0">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〇みなさんが一番好きな唐詩か宋詞は何ですか。好きな</a:t>
            </a:r>
            <a:r>
              <a:rPr lang="ja-JP" altLang="en-US" sz="2000" b="1" dirty="0">
                <a:latin typeface="KaiTi" panose="02010609060101010101" pitchFamily="49" charset="-122"/>
                <a:ea typeface="KaiTi" panose="02010609060101010101" pitchFamily="49" charset="-122"/>
              </a:rPr>
              <a:t>唐詩か宋</a:t>
            </a:r>
            <a:r>
              <a:rPr lang="ja-JP" altLang="en-US" sz="2000" b="1" dirty="0" smtClean="0">
                <a:latin typeface="KaiTi" panose="02010609060101010101" pitchFamily="49" charset="-122"/>
                <a:ea typeface="KaiTi" panose="02010609060101010101" pitchFamily="49" charset="-122"/>
              </a:rPr>
              <a:t>詞を紹介してくださ</a:t>
            </a:r>
            <a:endParaRPr lang="en-US" altLang="ja-JP" sz="2000" b="1" dirty="0" smtClean="0">
              <a:latin typeface="KaiTi" panose="02010609060101010101" pitchFamily="49" charset="-122"/>
              <a:ea typeface="KaiTi" panose="02010609060101010101" pitchFamily="49" charset="-122"/>
            </a:endParaRPr>
          </a:p>
          <a:p>
            <a:r>
              <a:rPr lang="ja-JP" altLang="en-US" sz="2000" b="1" dirty="0">
                <a:latin typeface="KaiTi" panose="02010609060101010101" pitchFamily="49" charset="-122"/>
                <a:ea typeface="KaiTi" panose="02010609060101010101" pitchFamily="49" charset="-122"/>
              </a:rPr>
              <a:t>　</a:t>
            </a:r>
            <a:r>
              <a:rPr lang="ja-JP" altLang="en-US" sz="2000" b="1" dirty="0" smtClean="0">
                <a:latin typeface="KaiTi" panose="02010609060101010101" pitchFamily="49" charset="-122"/>
                <a:ea typeface="KaiTi" panose="02010609060101010101" pitchFamily="49" charset="-122"/>
              </a:rPr>
              <a:t>い。また、その</a:t>
            </a:r>
            <a:r>
              <a:rPr lang="ja-JP" altLang="en-US" sz="2000" b="1" dirty="0">
                <a:latin typeface="KaiTi" panose="02010609060101010101" pitchFamily="49" charset="-122"/>
                <a:ea typeface="KaiTi" panose="02010609060101010101" pitchFamily="49" charset="-122"/>
              </a:rPr>
              <a:t>唐</a:t>
            </a:r>
            <a:r>
              <a:rPr lang="ja-JP" altLang="en-US" sz="2000" b="1" dirty="0" smtClean="0">
                <a:latin typeface="KaiTi" panose="02010609060101010101" pitchFamily="49" charset="-122"/>
                <a:ea typeface="KaiTi" panose="02010609060101010101" pitchFamily="49" charset="-122"/>
              </a:rPr>
              <a:t>詩、宋詞が好きな理由をできるだけ詳しく説明してください。</a:t>
            </a:r>
            <a:endParaRPr lang="ja-JP" altLang="ja-JP" sz="2000" b="1" dirty="0">
              <a:latin typeface="KaiTi" panose="02010609060101010101" pitchFamily="49" charset="-122"/>
              <a:ea typeface="KaiTi" panose="02010609060101010101" pitchFamily="49" charset="-122"/>
            </a:endParaRPr>
          </a:p>
        </p:txBody>
      </p:sp>
      <p:sp>
        <p:nvSpPr>
          <p:cNvPr id="14" name="矩形 13"/>
          <p:cNvSpPr/>
          <p:nvPr/>
        </p:nvSpPr>
        <p:spPr>
          <a:xfrm>
            <a:off x="965635" y="4027256"/>
            <a:ext cx="10147692" cy="1785104"/>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◎もう少し考えよう</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solidFill>
                  <a:srgbClr val="0070C0"/>
                </a:solidFill>
                <a:latin typeface="KaiTi" panose="02010609060101010101" pitchFamily="49" charset="-122"/>
                <a:ea typeface="KaiTi" panose="02010609060101010101" pitchFamily="49" charset="-122"/>
              </a:rPr>
              <a:t>〇</a:t>
            </a:r>
            <a:r>
              <a:rPr lang="ja-JP" altLang="ja-JP" sz="2000" b="1" dirty="0" smtClean="0">
                <a:solidFill>
                  <a:srgbClr val="0070C0"/>
                </a:solidFill>
                <a:latin typeface="KaiTi" panose="02010609060101010101" pitchFamily="49" charset="-122"/>
                <a:ea typeface="KaiTi" panose="02010609060101010101" pitchFamily="49" charset="-122"/>
              </a:rPr>
              <a:t>俳句</a:t>
            </a:r>
            <a:r>
              <a:rPr lang="ja-JP" altLang="ja-JP" sz="2000" b="1" dirty="0">
                <a:solidFill>
                  <a:srgbClr val="0070C0"/>
                </a:solidFill>
                <a:latin typeface="KaiTi" panose="02010609060101010101" pitchFamily="49" charset="-122"/>
                <a:ea typeface="KaiTi" panose="02010609060101010101" pitchFamily="49" charset="-122"/>
              </a:rPr>
              <a:t>を聞いたことがありますか</a:t>
            </a:r>
            <a:r>
              <a:rPr lang="ja-JP" altLang="ja-JP" sz="2000" b="1" dirty="0" smtClean="0">
                <a:solidFill>
                  <a:srgbClr val="0070C0"/>
                </a:solidFill>
                <a:latin typeface="KaiTi" panose="02010609060101010101" pitchFamily="49" charset="-122"/>
                <a:ea typeface="KaiTi" panose="02010609060101010101" pitchFamily="49" charset="-122"/>
              </a:rPr>
              <a:t>。</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solidFill>
                  <a:srgbClr val="0070C0"/>
                </a:solidFill>
                <a:latin typeface="KaiTi" panose="02010609060101010101" pitchFamily="49" charset="-122"/>
                <a:ea typeface="KaiTi" panose="02010609060101010101" pitchFamily="49" charset="-122"/>
              </a:rPr>
              <a:t>〇</a:t>
            </a:r>
            <a:r>
              <a:rPr lang="ja-JP" altLang="ja-JP" sz="2000" b="1" dirty="0" smtClean="0">
                <a:solidFill>
                  <a:srgbClr val="0070C0"/>
                </a:solidFill>
                <a:latin typeface="KaiTi" panose="02010609060101010101" pitchFamily="49" charset="-122"/>
                <a:ea typeface="KaiTi" panose="02010609060101010101" pitchFamily="49" charset="-122"/>
              </a:rPr>
              <a:t>俳句</a:t>
            </a:r>
            <a:r>
              <a:rPr lang="ja-JP" altLang="ja-JP" sz="2000" b="1" dirty="0">
                <a:solidFill>
                  <a:srgbClr val="0070C0"/>
                </a:solidFill>
                <a:latin typeface="KaiTi" panose="02010609060101010101" pitchFamily="49" charset="-122"/>
                <a:ea typeface="KaiTi" panose="02010609060101010101" pitchFamily="49" charset="-122"/>
              </a:rPr>
              <a:t>は</a:t>
            </a:r>
            <a:r>
              <a:rPr lang="en-US" altLang="ja-JP" sz="2000" b="1" dirty="0">
                <a:solidFill>
                  <a:srgbClr val="0070C0"/>
                </a:solidFill>
                <a:latin typeface="KaiTi" panose="02010609060101010101" pitchFamily="49" charset="-122"/>
                <a:ea typeface="KaiTi" panose="02010609060101010101" pitchFamily="49" charset="-122"/>
              </a:rPr>
              <a:t>5</a:t>
            </a:r>
            <a:r>
              <a:rPr lang="ja-JP" altLang="ja-JP" sz="2000" b="1" dirty="0">
                <a:solidFill>
                  <a:srgbClr val="0070C0"/>
                </a:solidFill>
                <a:latin typeface="KaiTi" panose="02010609060101010101" pitchFamily="49" charset="-122"/>
                <a:ea typeface="KaiTi" panose="02010609060101010101" pitchFamily="49" charset="-122"/>
              </a:rPr>
              <a:t>文字、</a:t>
            </a:r>
            <a:r>
              <a:rPr lang="en-US" altLang="ja-JP" sz="2000" b="1" dirty="0">
                <a:solidFill>
                  <a:srgbClr val="0070C0"/>
                </a:solidFill>
                <a:latin typeface="KaiTi" panose="02010609060101010101" pitchFamily="49" charset="-122"/>
                <a:ea typeface="KaiTi" panose="02010609060101010101" pitchFamily="49" charset="-122"/>
              </a:rPr>
              <a:t>7</a:t>
            </a:r>
            <a:r>
              <a:rPr lang="ja-JP" altLang="ja-JP" sz="2000" b="1" dirty="0">
                <a:solidFill>
                  <a:srgbClr val="0070C0"/>
                </a:solidFill>
                <a:latin typeface="KaiTi" panose="02010609060101010101" pitchFamily="49" charset="-122"/>
                <a:ea typeface="KaiTi" panose="02010609060101010101" pitchFamily="49" charset="-122"/>
              </a:rPr>
              <a:t>文字、</a:t>
            </a:r>
            <a:r>
              <a:rPr lang="en-US" altLang="ja-JP" sz="2000" b="1" dirty="0">
                <a:solidFill>
                  <a:srgbClr val="0070C0"/>
                </a:solidFill>
                <a:latin typeface="KaiTi" panose="02010609060101010101" pitchFamily="49" charset="-122"/>
                <a:ea typeface="KaiTi" panose="02010609060101010101" pitchFamily="49" charset="-122"/>
              </a:rPr>
              <a:t>5</a:t>
            </a:r>
            <a:r>
              <a:rPr lang="ja-JP" altLang="ja-JP" sz="2000" b="1" dirty="0">
                <a:solidFill>
                  <a:srgbClr val="0070C0"/>
                </a:solidFill>
                <a:latin typeface="KaiTi" panose="02010609060101010101" pitchFamily="49" charset="-122"/>
                <a:ea typeface="KaiTi" panose="02010609060101010101" pitchFamily="49" charset="-122"/>
              </a:rPr>
              <a:t>文字の３つからなる世界で一番短い詩と言われています</a:t>
            </a:r>
            <a:r>
              <a:rPr lang="ja-JP" altLang="ja-JP" sz="2000" b="1" dirty="0" smtClean="0">
                <a:solidFill>
                  <a:srgbClr val="0070C0"/>
                </a:solidFill>
                <a:latin typeface="KaiTi" panose="02010609060101010101" pitchFamily="49" charset="-122"/>
                <a:ea typeface="KaiTi" panose="02010609060101010101" pitchFamily="49" charset="-122"/>
              </a:rPr>
              <a:t>。</a:t>
            </a:r>
            <a:endParaRPr lang="ja-JP" altLang="ja-JP" sz="2000" b="1" dirty="0">
              <a:solidFill>
                <a:srgbClr val="0070C0"/>
              </a:solidFill>
              <a:latin typeface="KaiTi" panose="02010609060101010101" pitchFamily="49" charset="-122"/>
              <a:ea typeface="KaiTi" panose="02010609060101010101" pitchFamily="49" charset="-122"/>
            </a:endParaRPr>
          </a:p>
          <a:p>
            <a:r>
              <a:rPr lang="ja-JP" altLang="en-US" sz="2000" b="1" dirty="0">
                <a:solidFill>
                  <a:srgbClr val="0070C0"/>
                </a:solidFill>
                <a:latin typeface="KaiTi" panose="02010609060101010101" pitchFamily="49" charset="-122"/>
                <a:ea typeface="KaiTi" panose="02010609060101010101" pitchFamily="49" charset="-122"/>
              </a:rPr>
              <a:t>〇</a:t>
            </a:r>
            <a:r>
              <a:rPr lang="ja-JP" altLang="ja-JP" sz="2000" b="1" dirty="0" smtClean="0">
                <a:solidFill>
                  <a:srgbClr val="0070C0"/>
                </a:solidFill>
                <a:latin typeface="KaiTi" panose="02010609060101010101" pitchFamily="49" charset="-122"/>
                <a:ea typeface="KaiTi" panose="02010609060101010101" pitchFamily="49" charset="-122"/>
              </a:rPr>
              <a:t>日本</a:t>
            </a:r>
            <a:r>
              <a:rPr lang="ja-JP" altLang="ja-JP" sz="2000" b="1" dirty="0">
                <a:solidFill>
                  <a:srgbClr val="0070C0"/>
                </a:solidFill>
                <a:latin typeface="KaiTi" panose="02010609060101010101" pitchFamily="49" charset="-122"/>
                <a:ea typeface="KaiTi" panose="02010609060101010101" pitchFamily="49" charset="-122"/>
              </a:rPr>
              <a:t>語は、</a:t>
            </a:r>
            <a:r>
              <a:rPr lang="en-US" altLang="ja-JP" sz="2000" b="1" dirty="0">
                <a:solidFill>
                  <a:srgbClr val="0070C0"/>
                </a:solidFill>
                <a:latin typeface="KaiTi" panose="02010609060101010101" pitchFamily="49" charset="-122"/>
                <a:ea typeface="KaiTi" panose="02010609060101010101" pitchFamily="49" charset="-122"/>
              </a:rPr>
              <a:t>5</a:t>
            </a:r>
            <a:r>
              <a:rPr lang="ja-JP" altLang="ja-JP" sz="2000" b="1" dirty="0">
                <a:solidFill>
                  <a:srgbClr val="0070C0"/>
                </a:solidFill>
                <a:latin typeface="KaiTi" panose="02010609060101010101" pitchFamily="49" charset="-122"/>
                <a:ea typeface="KaiTi" panose="02010609060101010101" pitchFamily="49" charset="-122"/>
              </a:rPr>
              <a:t>文字、</a:t>
            </a:r>
            <a:r>
              <a:rPr lang="en-US" altLang="ja-JP" sz="2000" b="1" dirty="0">
                <a:solidFill>
                  <a:srgbClr val="0070C0"/>
                </a:solidFill>
                <a:latin typeface="KaiTi" panose="02010609060101010101" pitchFamily="49" charset="-122"/>
                <a:ea typeface="KaiTi" panose="02010609060101010101" pitchFamily="49" charset="-122"/>
              </a:rPr>
              <a:t>7</a:t>
            </a:r>
            <a:r>
              <a:rPr lang="ja-JP" altLang="ja-JP" sz="2000" b="1" dirty="0">
                <a:solidFill>
                  <a:srgbClr val="0070C0"/>
                </a:solidFill>
                <a:latin typeface="KaiTi" panose="02010609060101010101" pitchFamily="49" charset="-122"/>
                <a:ea typeface="KaiTi" panose="02010609060101010101" pitchFamily="49" charset="-122"/>
              </a:rPr>
              <a:t>文字の標語がたくさんあります。みなさんの国の標語には</a:t>
            </a:r>
            <a:r>
              <a:rPr lang="ja-JP" altLang="ja-JP" sz="2000" b="1" dirty="0" smtClean="0">
                <a:solidFill>
                  <a:srgbClr val="0070C0"/>
                </a:solidFill>
                <a:latin typeface="KaiTi" panose="02010609060101010101" pitchFamily="49" charset="-122"/>
                <a:ea typeface="KaiTi" panose="02010609060101010101" pitchFamily="49" charset="-122"/>
              </a:rPr>
              <a:t>、</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a:solidFill>
                  <a:srgbClr val="0070C0"/>
                </a:solidFill>
                <a:latin typeface="KaiTi" panose="02010609060101010101" pitchFamily="49" charset="-122"/>
                <a:ea typeface="KaiTi" panose="02010609060101010101" pitchFamily="49" charset="-122"/>
              </a:rPr>
              <a:t>　</a:t>
            </a:r>
            <a:r>
              <a:rPr lang="ja-JP" altLang="ja-JP" sz="2000" b="1" dirty="0" smtClean="0">
                <a:solidFill>
                  <a:srgbClr val="0070C0"/>
                </a:solidFill>
                <a:latin typeface="KaiTi" panose="02010609060101010101" pitchFamily="49" charset="-122"/>
                <a:ea typeface="KaiTi" panose="02010609060101010101" pitchFamily="49" charset="-122"/>
              </a:rPr>
              <a:t>よく</a:t>
            </a:r>
            <a:r>
              <a:rPr lang="ja-JP" altLang="ja-JP" sz="2000" b="1" dirty="0">
                <a:solidFill>
                  <a:srgbClr val="0070C0"/>
                </a:solidFill>
                <a:latin typeface="KaiTi" panose="02010609060101010101" pitchFamily="49" charset="-122"/>
                <a:ea typeface="KaiTi" panose="02010609060101010101" pitchFamily="49" charset="-122"/>
              </a:rPr>
              <a:t>使われる文字数がありますか</a:t>
            </a:r>
            <a:r>
              <a:rPr lang="ja-JP" altLang="ja-JP" sz="2000" b="1" dirty="0" smtClean="0">
                <a:solidFill>
                  <a:srgbClr val="0070C0"/>
                </a:solidFill>
                <a:latin typeface="KaiTi" panose="02010609060101010101" pitchFamily="49" charset="-122"/>
                <a:ea typeface="KaiTi" panose="02010609060101010101" pitchFamily="49" charset="-122"/>
              </a:rPr>
              <a:t>。</a:t>
            </a:r>
            <a:endParaRPr lang="ja-JP" altLang="ja-JP" sz="2000" b="1" dirty="0">
              <a:solidFill>
                <a:srgbClr val="0070C0"/>
              </a:solidFill>
              <a:latin typeface="KaiTi" panose="02010609060101010101" pitchFamily="49" charset="-122"/>
              <a:ea typeface="KaiTi" panose="02010609060101010101" pitchFamily="49" charset="-122"/>
            </a:endParaRPr>
          </a:p>
        </p:txBody>
      </p:sp>
    </p:spTree>
    <p:extLst>
      <p:ext uri="{BB962C8B-B14F-4D97-AF65-F5344CB8AC3E}">
        <p14:creationId xmlns:p14="http://schemas.microsoft.com/office/powerpoint/2010/main" val="1663294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６</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0" kern="1200" dirty="0" smtClean="0">
                          <a:solidFill>
                            <a:schemeClr val="bg1"/>
                          </a:solidFill>
                          <a:effectLst/>
                          <a:latin typeface="KaiTi" panose="02010609060101010101" pitchFamily="49" charset="-122"/>
                          <a:ea typeface="KaiTi" panose="02010609060101010101" pitchFamily="49" charset="-122"/>
                          <a:cs typeface="+mn-cs"/>
                        </a:rPr>
                        <a:t>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生きる</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6400800" y="942339"/>
            <a:ext cx="4876800" cy="5078313"/>
          </a:xfrm>
          <a:prstGeom prst="rect">
            <a:avLst/>
          </a:prstGeom>
          <a:ln>
            <a:solidFill>
              <a:schemeClr val="accent1"/>
            </a:solidFill>
          </a:ln>
        </p:spPr>
        <p:txBody>
          <a:bodyPr wrap="square">
            <a:spAutoFit/>
          </a:bodyPr>
          <a:lstStyle/>
          <a:p>
            <a:r>
              <a:rPr lang="ja-JP" altLang="ja-JP" b="1" dirty="0"/>
              <a:t>生きているということ</a:t>
            </a:r>
            <a:r>
              <a:rPr lang="en-US" altLang="ja-JP" b="1" dirty="0"/>
              <a:t/>
            </a:r>
            <a:br>
              <a:rPr lang="en-US" altLang="ja-JP" b="1" dirty="0"/>
            </a:br>
            <a:r>
              <a:rPr lang="ja-JP" altLang="ja-JP" b="1" dirty="0"/>
              <a:t>いま生きているということ</a:t>
            </a:r>
            <a:r>
              <a:rPr lang="en-US" altLang="ja-JP" b="1" dirty="0"/>
              <a:t/>
            </a:r>
            <a:br>
              <a:rPr lang="en-US" altLang="ja-JP" b="1" dirty="0"/>
            </a:br>
            <a:r>
              <a:rPr lang="ja-JP" altLang="ja-JP" b="1" dirty="0"/>
              <a:t>それはのどがかわくということ</a:t>
            </a:r>
            <a:r>
              <a:rPr lang="en-US" altLang="ja-JP" b="1" dirty="0"/>
              <a:t/>
            </a:r>
            <a:br>
              <a:rPr lang="en-US" altLang="ja-JP" b="1" dirty="0"/>
            </a:br>
            <a:r>
              <a:rPr lang="ja-JP" altLang="ja-JP" b="1" dirty="0"/>
              <a:t>木もれ陽がまぶしいということ</a:t>
            </a:r>
            <a:r>
              <a:rPr lang="en-US" altLang="ja-JP" b="1" dirty="0"/>
              <a:t/>
            </a:r>
            <a:br>
              <a:rPr lang="en-US" altLang="ja-JP" b="1" dirty="0"/>
            </a:br>
            <a:r>
              <a:rPr lang="ja-JP" altLang="ja-JP" b="1" dirty="0"/>
              <a:t>ふっと惑るメロディを思い出すということ</a:t>
            </a:r>
            <a:r>
              <a:rPr lang="en-US" altLang="ja-JP" b="1" dirty="0"/>
              <a:t/>
            </a:r>
            <a:br>
              <a:rPr lang="en-US" altLang="ja-JP" b="1" dirty="0"/>
            </a:br>
            <a:r>
              <a:rPr lang="ja-JP" altLang="ja-JP" b="1" dirty="0"/>
              <a:t>くしゃみをすること</a:t>
            </a:r>
            <a:r>
              <a:rPr lang="en-US" altLang="ja-JP" b="1" dirty="0"/>
              <a:t/>
            </a:r>
            <a:br>
              <a:rPr lang="en-US" altLang="ja-JP" b="1" dirty="0"/>
            </a:br>
            <a:r>
              <a:rPr lang="ja-JP" altLang="ja-JP" b="1" dirty="0">
                <a:solidFill>
                  <a:srgbClr val="FF0000"/>
                </a:solidFill>
              </a:rPr>
              <a:t>あなたと手をつなぐこと</a:t>
            </a:r>
            <a:r>
              <a:rPr lang="en-US" altLang="ja-JP" b="1" dirty="0"/>
              <a:t/>
            </a:r>
            <a:br>
              <a:rPr lang="en-US" altLang="ja-JP" b="1" dirty="0"/>
            </a:br>
            <a:r>
              <a:rPr lang="en-US" altLang="ja-JP" sz="1050" b="1" dirty="0"/>
              <a:t/>
            </a:r>
            <a:br>
              <a:rPr lang="en-US" altLang="ja-JP" sz="1050" b="1" dirty="0"/>
            </a:br>
            <a:r>
              <a:rPr lang="ja-JP" altLang="ja-JP" b="1" dirty="0"/>
              <a:t>生きているということ</a:t>
            </a:r>
            <a:r>
              <a:rPr lang="en-US" altLang="ja-JP" b="1" dirty="0"/>
              <a:t/>
            </a:r>
            <a:br>
              <a:rPr lang="en-US" altLang="ja-JP" b="1" dirty="0"/>
            </a:br>
            <a:r>
              <a:rPr lang="ja-JP" altLang="ja-JP" b="1" dirty="0"/>
              <a:t>いま生きているということ</a:t>
            </a:r>
            <a:r>
              <a:rPr lang="en-US" altLang="ja-JP" b="1" dirty="0"/>
              <a:t/>
            </a:r>
            <a:br>
              <a:rPr lang="en-US" altLang="ja-JP" b="1" dirty="0"/>
            </a:br>
            <a:r>
              <a:rPr lang="ja-JP" altLang="ja-JP" b="1" dirty="0"/>
              <a:t>それはミニスカート</a:t>
            </a:r>
            <a:r>
              <a:rPr lang="en-US" altLang="ja-JP" b="1" dirty="0"/>
              <a:t/>
            </a:r>
            <a:br>
              <a:rPr lang="en-US" altLang="ja-JP" b="1" dirty="0"/>
            </a:br>
            <a:r>
              <a:rPr lang="ja-JP" altLang="ja-JP" b="1" dirty="0"/>
              <a:t>それはプラネタリウム</a:t>
            </a:r>
            <a:r>
              <a:rPr lang="en-US" altLang="ja-JP" b="1" dirty="0"/>
              <a:t/>
            </a:r>
            <a:br>
              <a:rPr lang="en-US" altLang="ja-JP" b="1" dirty="0"/>
            </a:br>
            <a:r>
              <a:rPr lang="ja-JP" altLang="ja-JP" b="1" dirty="0"/>
              <a:t>それはヨハン・シュトラウス</a:t>
            </a:r>
            <a:r>
              <a:rPr lang="en-US" altLang="ja-JP" b="1" dirty="0"/>
              <a:t/>
            </a:r>
            <a:br>
              <a:rPr lang="en-US" altLang="ja-JP" b="1" dirty="0"/>
            </a:br>
            <a:r>
              <a:rPr lang="ja-JP" altLang="ja-JP" b="1" dirty="0"/>
              <a:t>それはピカソ</a:t>
            </a:r>
            <a:r>
              <a:rPr lang="en-US" altLang="ja-JP" b="1" dirty="0"/>
              <a:t/>
            </a:r>
            <a:br>
              <a:rPr lang="en-US" altLang="ja-JP" b="1" dirty="0"/>
            </a:br>
            <a:r>
              <a:rPr lang="ja-JP" altLang="ja-JP" b="1" dirty="0"/>
              <a:t>それはアルプス</a:t>
            </a:r>
            <a:r>
              <a:rPr lang="en-US" altLang="ja-JP" b="1" dirty="0"/>
              <a:t/>
            </a:r>
            <a:br>
              <a:rPr lang="en-US" altLang="ja-JP" b="1" dirty="0"/>
            </a:br>
            <a:r>
              <a:rPr lang="ja-JP" altLang="ja-JP" b="1" dirty="0"/>
              <a:t>すべての美しいものに出会うということ</a:t>
            </a:r>
            <a:r>
              <a:rPr lang="en-US" altLang="ja-JP" b="1" dirty="0"/>
              <a:t/>
            </a:r>
            <a:br>
              <a:rPr lang="en-US" altLang="ja-JP" b="1" dirty="0"/>
            </a:br>
            <a:r>
              <a:rPr lang="ja-JP" altLang="ja-JP" b="1" dirty="0"/>
              <a:t>そして</a:t>
            </a:r>
            <a:r>
              <a:rPr lang="en-US" altLang="ja-JP" b="1" dirty="0"/>
              <a:t/>
            </a:r>
            <a:br>
              <a:rPr lang="en-US" altLang="ja-JP" b="1" dirty="0"/>
            </a:br>
            <a:r>
              <a:rPr lang="ja-JP" altLang="ja-JP" b="1" dirty="0"/>
              <a:t>かくされた悪を注意深</a:t>
            </a:r>
            <a:r>
              <a:rPr lang="ja-JP" altLang="ja-JP" b="1" dirty="0" smtClean="0"/>
              <a:t>くこばむこと</a:t>
            </a:r>
            <a:endParaRPr lang="ja-JP" altLang="en-US" b="1" dirty="0"/>
          </a:p>
        </p:txBody>
      </p:sp>
      <p:sp>
        <p:nvSpPr>
          <p:cNvPr id="5" name="Rectangle 1"/>
          <p:cNvSpPr>
            <a:spLocks noChangeArrowheads="1"/>
          </p:cNvSpPr>
          <p:nvPr/>
        </p:nvSpPr>
        <p:spPr bwMode="auto">
          <a:xfrm rot="10800000" flipV="1">
            <a:off x="6286500" y="6008627"/>
            <a:ext cx="5118100"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400" b="0" i="0" u="none" strike="noStrike" cap="none" normalizeH="0" baseline="0" dirty="0" smtClean="0">
                <a:ln>
                  <a:noFill/>
                </a:ln>
                <a:solidFill>
                  <a:srgbClr val="000000"/>
                </a:solidFill>
                <a:effectLst/>
                <a:latin typeface="ＭＳ 明朝" pitchFamily="17" charset="-128"/>
                <a:ea typeface="ＭＳ 明朝" pitchFamily="17" charset="-128"/>
                <a:cs typeface="SimSun" pitchFamily="2" charset="-122"/>
              </a:rPr>
              <a:t>1 </a:t>
            </a:r>
            <a:r>
              <a:rPr kumimoji="1" lang="ja-JP" altLang="en-US" sz="1400" b="0" i="0" u="none" strike="noStrike" cap="none" normalizeH="0" baseline="0" dirty="0" smtClean="0">
                <a:ln>
                  <a:noFill/>
                </a:ln>
                <a:solidFill>
                  <a:srgbClr val="000000"/>
                </a:solidFill>
                <a:effectLst/>
                <a:latin typeface="ＭＳ 明朝" pitchFamily="17" charset="-128"/>
                <a:ea typeface="ＭＳ 明朝" pitchFamily="17" charset="-128"/>
                <a:cs typeface="SimSun" pitchFamily="2" charset="-122"/>
              </a:rPr>
              <a:t>木</a:t>
            </a:r>
            <a:r>
              <a:rPr kumimoji="1" lang="en-US" altLang="ja-JP" sz="1400" b="0" i="0" u="none" strike="noStrike" cap="none" normalizeH="0" baseline="0" dirty="0" smtClean="0">
                <a:ln>
                  <a:noFill/>
                </a:ln>
                <a:solidFill>
                  <a:srgbClr val="000000"/>
                </a:solidFill>
                <a:effectLst/>
                <a:latin typeface="ＭＳ 明朝" pitchFamily="17" charset="-128"/>
                <a:ea typeface="ＭＳ 明朝" pitchFamily="17" charset="-128"/>
                <a:cs typeface="SimSun" pitchFamily="2" charset="-122"/>
              </a:rPr>
              <a:t>(</a:t>
            </a:r>
            <a:r>
              <a:rPr kumimoji="1" lang="ja-JP" altLang="en-US" sz="1400" b="0" i="0" u="none" strike="noStrike" cap="none" normalizeH="0" baseline="0" dirty="0" smtClean="0">
                <a:ln>
                  <a:noFill/>
                </a:ln>
                <a:solidFill>
                  <a:srgbClr val="000000"/>
                </a:solidFill>
                <a:effectLst/>
                <a:latin typeface="ＭＳ 明朝" pitchFamily="17" charset="-128"/>
                <a:ea typeface="ＭＳ 明朝" pitchFamily="17" charset="-128"/>
                <a:cs typeface="SimSun" pitchFamily="2" charset="-122"/>
              </a:rPr>
              <a:t>き</a:t>
            </a:r>
            <a:r>
              <a:rPr kumimoji="1" lang="en-US" altLang="ja-JP" sz="1400" b="0" i="0" u="none" strike="noStrike" cap="none" normalizeH="0" baseline="0" dirty="0" smtClean="0">
                <a:ln>
                  <a:noFill/>
                </a:ln>
                <a:solidFill>
                  <a:srgbClr val="000000"/>
                </a:solidFill>
                <a:effectLst/>
                <a:latin typeface="ＭＳ 明朝" pitchFamily="17" charset="-128"/>
                <a:ea typeface="ＭＳ 明朝" pitchFamily="17" charset="-128"/>
                <a:cs typeface="SimSun" pitchFamily="2" charset="-122"/>
              </a:rPr>
              <a:t>)</a:t>
            </a:r>
            <a:r>
              <a:rPr kumimoji="1" lang="ja-JP" altLang="en-US" sz="1400" b="0" i="0" u="none" strike="noStrike" cap="none" normalizeH="0" baseline="0" dirty="0" smtClean="0">
                <a:ln>
                  <a:noFill/>
                </a:ln>
                <a:solidFill>
                  <a:srgbClr val="000000"/>
                </a:solidFill>
                <a:effectLst/>
                <a:latin typeface="ＭＳ 明朝" pitchFamily="17" charset="-128"/>
                <a:ea typeface="ＭＳ 明朝" pitchFamily="17" charset="-128"/>
                <a:cs typeface="SimSun" pitchFamily="2" charset="-122"/>
              </a:rPr>
              <a:t>もれ陽</a:t>
            </a:r>
            <a:r>
              <a:rPr kumimoji="1" lang="en-US" altLang="ja-JP" sz="1400" b="0" i="0" u="none" strike="noStrike" cap="none" normalizeH="0" baseline="0" dirty="0" smtClean="0">
                <a:ln>
                  <a:noFill/>
                </a:ln>
                <a:solidFill>
                  <a:srgbClr val="000000"/>
                </a:solidFill>
                <a:effectLst/>
                <a:latin typeface="ＭＳ 明朝" pitchFamily="17" charset="-128"/>
                <a:ea typeface="ＭＳ 明朝" pitchFamily="17" charset="-128"/>
                <a:cs typeface="SimSun" pitchFamily="2" charset="-122"/>
              </a:rPr>
              <a:t>(</a:t>
            </a:r>
            <a:r>
              <a:rPr kumimoji="1" lang="ja-JP" altLang="en-US" sz="1400" b="0" i="0" u="none" strike="noStrike" cap="none" normalizeH="0" baseline="0" dirty="0" smtClean="0">
                <a:ln>
                  <a:noFill/>
                </a:ln>
                <a:solidFill>
                  <a:srgbClr val="000000"/>
                </a:solidFill>
                <a:effectLst/>
                <a:latin typeface="ＭＳ 明朝" pitchFamily="17" charset="-128"/>
                <a:ea typeface="ＭＳ 明朝" pitchFamily="17" charset="-128"/>
                <a:cs typeface="SimSun" pitchFamily="2" charset="-122"/>
              </a:rPr>
              <a:t>び</a:t>
            </a:r>
            <a:r>
              <a:rPr kumimoji="1" lang="en-US" altLang="ja-JP" sz="1400" b="0" i="0" u="none" strike="noStrike" cap="none" normalizeH="0" baseline="0" dirty="0" smtClean="0">
                <a:ln>
                  <a:noFill/>
                </a:ln>
                <a:solidFill>
                  <a:srgbClr val="000000"/>
                </a:solidFill>
                <a:effectLst/>
                <a:latin typeface="ＭＳ 明朝" pitchFamily="17" charset="-128"/>
                <a:ea typeface="ＭＳ 明朝" pitchFamily="17" charset="-128"/>
                <a:cs typeface="SimSun" pitchFamily="2" charset="-122"/>
              </a:rPr>
              <a:t>)</a:t>
            </a:r>
            <a:r>
              <a:rPr kumimoji="1" lang="ja-JP" altLang="en-US" sz="1400" b="0" i="0" u="none" strike="noStrike" cap="none" normalizeH="0" baseline="0" dirty="0" smtClean="0">
                <a:ln>
                  <a:noFill/>
                </a:ln>
                <a:solidFill>
                  <a:srgbClr val="000000"/>
                </a:solidFill>
                <a:effectLst/>
                <a:latin typeface="ＭＳ 明朝" pitchFamily="17" charset="-128"/>
                <a:ea typeface="ＭＳ 明朝" pitchFamily="17" charset="-128"/>
                <a:cs typeface="SimSun" pitchFamily="2" charset="-122"/>
              </a:rPr>
              <a:t>：</a:t>
            </a:r>
            <a:r>
              <a:rPr kumimoji="1" lang="ja-JP" altLang="en-US" sz="1400" b="0" i="0" u="none" strike="noStrike" cap="none" normalizeH="0" baseline="0" dirty="0" smtClean="0">
                <a:ln>
                  <a:noFill/>
                </a:ln>
                <a:solidFill>
                  <a:srgbClr val="000000"/>
                </a:solidFill>
                <a:effectLst/>
                <a:latin typeface="ＭＳ 明朝" pitchFamily="17" charset="-128"/>
                <a:ea typeface="ＭＳ Ｐゴシック" pitchFamily="50" charset="-128"/>
                <a:cs typeface="SimSun" pitchFamily="2" charset="-122"/>
              </a:rPr>
              <a:t>透过树木和树叶之间的阳光。</a:t>
            </a:r>
            <a:endParaRPr kumimoji="1" lang="en-US" altLang="ja-JP" sz="1400" b="0" i="0" u="none" strike="noStrike" cap="none" normalizeH="0" baseline="0" dirty="0" smtClean="0">
              <a:ln>
                <a:noFill/>
              </a:ln>
              <a:solidFill>
                <a:srgbClr val="000000"/>
              </a:solidFill>
              <a:effectLst/>
              <a:latin typeface="ＭＳ 明朝" pitchFamily="17" charset="-128"/>
              <a:ea typeface="ＭＳ Ｐゴシック" pitchFamily="50" charset="-128"/>
              <a:cs typeface="SimSun" pitchFamily="2" charset="-122"/>
            </a:endParaRPr>
          </a:p>
          <a:p>
            <a:r>
              <a:rPr lang="en-US" altLang="ja-JP" sz="1400" dirty="0" smtClean="0"/>
              <a:t>2  </a:t>
            </a:r>
            <a:r>
              <a:rPr lang="ja-JP" altLang="ja-JP" sz="1400" dirty="0" smtClean="0"/>
              <a:t>プラネタリウム</a:t>
            </a:r>
            <a:r>
              <a:rPr lang="ja-JP" altLang="ja-JP" sz="1400" dirty="0"/>
              <a:t>（</a:t>
            </a:r>
            <a:r>
              <a:rPr lang="en-US" altLang="ja-JP" sz="1400" dirty="0"/>
              <a:t>a planetarium</a:t>
            </a:r>
            <a:r>
              <a:rPr lang="ja-JP" altLang="ja-JP" sz="1400" dirty="0"/>
              <a:t>）：</a:t>
            </a:r>
            <a:r>
              <a:rPr lang="ja-JP" altLang="ja-JP" sz="1400" dirty="0" smtClean="0"/>
              <a:t>天象仪</a:t>
            </a:r>
            <a:r>
              <a:rPr lang="zh-CN" altLang="en-US" sz="1400" dirty="0" smtClean="0"/>
              <a:t>。</a:t>
            </a:r>
            <a:r>
              <a:rPr lang="en-US" altLang="ja-JP" sz="1400" dirty="0"/>
              <a:t/>
            </a:r>
            <a:br>
              <a:rPr lang="en-US" altLang="ja-JP" sz="1400" dirty="0"/>
            </a:br>
            <a:r>
              <a:rPr lang="en-US" altLang="ja-JP" sz="1400" dirty="0" smtClean="0">
                <a:latin typeface="Arial" pitchFamily="34" charset="0"/>
                <a:ea typeface="ＭＳ Ｐゴシック" pitchFamily="50" charset="-128"/>
              </a:rPr>
              <a:t>3</a:t>
            </a:r>
            <a:r>
              <a:rPr lang="ja-JP" altLang="ja-JP" sz="1400" dirty="0"/>
              <a:t>ヨハン・</a:t>
            </a:r>
            <a:r>
              <a:rPr lang="ja-JP" altLang="ja-JP" sz="1400" dirty="0" smtClean="0"/>
              <a:t>シュトラウス</a:t>
            </a:r>
            <a:r>
              <a:rPr lang="zh-CN" altLang="ja-JP" sz="1400" dirty="0" smtClean="0"/>
              <a:t>：</a:t>
            </a:r>
            <a:r>
              <a:rPr lang="zh-CN" altLang="ja-JP" sz="1400" dirty="0"/>
              <a:t>小约翰</a:t>
            </a:r>
            <a:r>
              <a:rPr lang="ja-JP" altLang="ja-JP" sz="1400" dirty="0"/>
              <a:t>・</a:t>
            </a:r>
            <a:r>
              <a:rPr lang="zh-CN" altLang="ja-JP" sz="1400" dirty="0"/>
              <a:t>施特劳斯。</a:t>
            </a:r>
            <a:r>
              <a:rPr lang="ja-JP" altLang="ja-JP" sz="1400" dirty="0" smtClean="0"/>
              <a:t>奥地利</a:t>
            </a:r>
            <a:r>
              <a:rPr lang="ja-JP" altLang="ja-JP" sz="1400" dirty="0"/>
              <a:t>著名</a:t>
            </a:r>
            <a:r>
              <a:rPr lang="ja-JP" altLang="ja-JP" sz="1400" dirty="0" smtClean="0"/>
              <a:t>作曲家</a:t>
            </a:r>
            <a:r>
              <a:rPr lang="zh-CN" altLang="en-US" sz="1400" dirty="0" smtClean="0"/>
              <a:t>。</a:t>
            </a:r>
            <a:endParaRPr kumimoji="1" lang="ja-JP" altLang="en-US" sz="14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6" name="矩形 5"/>
          <p:cNvSpPr/>
          <p:nvPr/>
        </p:nvSpPr>
        <p:spPr>
          <a:xfrm>
            <a:off x="609601" y="1839186"/>
            <a:ext cx="5562600" cy="4570482"/>
          </a:xfrm>
          <a:prstGeom prst="rect">
            <a:avLst/>
          </a:prstGeom>
        </p:spPr>
        <p:txBody>
          <a:bodyPr wrap="square">
            <a:spAutoFit/>
          </a:bodyPr>
          <a:lstStyle/>
          <a:p>
            <a:r>
              <a:rPr lang="ja-JP" altLang="en-US" b="1" dirty="0">
                <a:solidFill>
                  <a:srgbClr val="0070C0"/>
                </a:solidFill>
                <a:latin typeface="KaiTi" panose="02010609060101010101" pitchFamily="49" charset="-122"/>
                <a:ea typeface="KaiTi" panose="02010609060101010101" pitchFamily="49" charset="-122"/>
              </a:rPr>
              <a:t>〇</a:t>
            </a:r>
            <a:r>
              <a:rPr lang="ja-JP" altLang="en-US" b="1" dirty="0" smtClean="0">
                <a:solidFill>
                  <a:srgbClr val="0070C0"/>
                </a:solidFill>
                <a:latin typeface="KaiTi" panose="02010609060101010101" pitchFamily="49" charset="-122"/>
                <a:ea typeface="KaiTi" panose="02010609060101010101" pitchFamily="49" charset="-122"/>
              </a:rPr>
              <a:t>「</a:t>
            </a:r>
            <a:r>
              <a:rPr lang="ja-JP" altLang="en-US" b="1" dirty="0">
                <a:solidFill>
                  <a:srgbClr val="0070C0"/>
                </a:solidFill>
                <a:latin typeface="KaiTi" panose="02010609060101010101" pitchFamily="49" charset="-122"/>
                <a:ea typeface="KaiTi" panose="02010609060101010101" pitchFamily="49" charset="-122"/>
              </a:rPr>
              <a:t>生きるということ」ではなく</a:t>
            </a:r>
            <a:r>
              <a:rPr lang="ja-JP" altLang="en-US" b="1" dirty="0" smtClean="0">
                <a:solidFill>
                  <a:srgbClr val="0070C0"/>
                </a:solidFill>
                <a:latin typeface="KaiTi" panose="02010609060101010101" pitchFamily="49" charset="-122"/>
                <a:ea typeface="KaiTi" panose="02010609060101010101" pitchFamily="49" charset="-122"/>
              </a:rPr>
              <a:t>、</a:t>
            </a:r>
            <a:endParaRPr lang="en-US" altLang="ja-JP" b="1" dirty="0" smtClean="0">
              <a:solidFill>
                <a:srgbClr val="0070C0"/>
              </a:solidFill>
              <a:latin typeface="KaiTi" panose="02010609060101010101" pitchFamily="49" charset="-122"/>
              <a:ea typeface="KaiTi" panose="02010609060101010101" pitchFamily="49" charset="-122"/>
            </a:endParaRPr>
          </a:p>
          <a:p>
            <a:r>
              <a:rPr lang="ja-JP" altLang="en-US" b="1" dirty="0" smtClean="0">
                <a:solidFill>
                  <a:srgbClr val="0070C0"/>
                </a:solidFill>
                <a:latin typeface="KaiTi" panose="02010609060101010101" pitchFamily="49" charset="-122"/>
                <a:ea typeface="KaiTi" panose="02010609060101010101" pitchFamily="49" charset="-122"/>
              </a:rPr>
              <a:t>　　「</a:t>
            </a:r>
            <a:r>
              <a:rPr lang="ja-JP" altLang="en-US" b="1" dirty="0">
                <a:solidFill>
                  <a:srgbClr val="0070C0"/>
                </a:solidFill>
                <a:latin typeface="KaiTi" panose="02010609060101010101" pitchFamily="49" charset="-122"/>
                <a:ea typeface="KaiTi" panose="02010609060101010101" pitchFamily="49" charset="-122"/>
              </a:rPr>
              <a:t>生きているということ」</a:t>
            </a:r>
            <a:r>
              <a:rPr lang="ja-JP" altLang="en-US" b="1" dirty="0" smtClean="0">
                <a:solidFill>
                  <a:srgbClr val="0070C0"/>
                </a:solidFill>
                <a:latin typeface="KaiTi" panose="02010609060101010101" pitchFamily="49" charset="-122"/>
                <a:ea typeface="KaiTi" panose="02010609060101010101" pitchFamily="49" charset="-122"/>
              </a:rPr>
              <a:t>という</a:t>
            </a:r>
            <a:r>
              <a:rPr lang="ja-JP" altLang="en-US" b="1" dirty="0">
                <a:solidFill>
                  <a:srgbClr val="0070C0"/>
                </a:solidFill>
                <a:latin typeface="KaiTi" panose="02010609060101010101" pitchFamily="49" charset="-122"/>
                <a:ea typeface="KaiTi" panose="02010609060101010101" pitchFamily="49" charset="-122"/>
              </a:rPr>
              <a:t>表現</a:t>
            </a:r>
            <a:r>
              <a:rPr lang="ja-JP" altLang="en-US" b="1" dirty="0" smtClean="0">
                <a:solidFill>
                  <a:srgbClr val="0070C0"/>
                </a:solidFill>
                <a:latin typeface="KaiTi" panose="02010609060101010101" pitchFamily="49" charset="-122"/>
                <a:ea typeface="KaiTi" panose="02010609060101010101" pitchFamily="49" charset="-122"/>
              </a:rPr>
              <a:t>です。</a:t>
            </a:r>
            <a:endParaRPr lang="en-US" altLang="ja-JP" b="1" dirty="0" smtClean="0">
              <a:solidFill>
                <a:srgbClr val="0070C0"/>
              </a:solidFill>
              <a:latin typeface="KaiTi" panose="02010609060101010101" pitchFamily="49" charset="-122"/>
              <a:ea typeface="KaiTi" panose="02010609060101010101" pitchFamily="49" charset="-122"/>
            </a:endParaRPr>
          </a:p>
          <a:p>
            <a:endParaRPr lang="en-US" altLang="ja-JP" sz="1050" b="1" dirty="0">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〇</a:t>
            </a:r>
            <a:r>
              <a:rPr lang="ja-JP" altLang="en-US" b="1" dirty="0" smtClean="0">
                <a:latin typeface="KaiTi" panose="02010609060101010101" pitchFamily="49" charset="-122"/>
                <a:ea typeface="KaiTi" panose="02010609060101010101" pitchFamily="49" charset="-122"/>
              </a:rPr>
              <a:t>出てくる固有</a:t>
            </a:r>
            <a:r>
              <a:rPr lang="ja-JP" altLang="en-US" b="1" dirty="0">
                <a:latin typeface="KaiTi" panose="02010609060101010101" pitchFamily="49" charset="-122"/>
                <a:ea typeface="KaiTi" panose="02010609060101010101" pitchFamily="49" charset="-122"/>
              </a:rPr>
              <a:t>名</a:t>
            </a:r>
            <a:r>
              <a:rPr lang="ja-JP" altLang="en-US" b="1" dirty="0" smtClean="0">
                <a:latin typeface="KaiTi" panose="02010609060101010101" pitchFamily="49" charset="-122"/>
                <a:ea typeface="KaiTi" panose="02010609060101010101" pitchFamily="49" charset="-122"/>
              </a:rPr>
              <a:t>詞は身近のものです。</a:t>
            </a:r>
            <a:endParaRPr lang="ja-JP" altLang="en-US" b="1" dirty="0">
              <a:latin typeface="KaiTi" panose="02010609060101010101" pitchFamily="49" charset="-122"/>
              <a:ea typeface="KaiTi" panose="02010609060101010101" pitchFamily="49" charset="-122"/>
            </a:endParaRPr>
          </a:p>
          <a:p>
            <a:r>
              <a:rPr lang="ja-JP" altLang="en-US" b="1" dirty="0" smtClean="0">
                <a:latin typeface="KaiTi" panose="02010609060101010101" pitchFamily="49" charset="-122"/>
                <a:ea typeface="KaiTi" panose="02010609060101010101" pitchFamily="49" charset="-122"/>
              </a:rPr>
              <a:t>　　ミニスカ</a:t>
            </a:r>
            <a:r>
              <a:rPr lang="ja-JP" altLang="en-US" b="1" dirty="0">
                <a:latin typeface="KaiTi" panose="02010609060101010101" pitchFamily="49" charset="-122"/>
                <a:ea typeface="KaiTi" panose="02010609060101010101" pitchFamily="49" charset="-122"/>
              </a:rPr>
              <a:t>ー</a:t>
            </a:r>
            <a:r>
              <a:rPr lang="ja-JP" altLang="en-US" b="1" dirty="0" smtClean="0">
                <a:latin typeface="KaiTi" panose="02010609060101010101" pitchFamily="49" charset="-122"/>
                <a:ea typeface="KaiTi" panose="02010609060101010101" pitchFamily="49" charset="-122"/>
              </a:rPr>
              <a:t>ト</a:t>
            </a:r>
            <a:endParaRPr lang="en-US" altLang="ja-JP" b="1" dirty="0" smtClean="0">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　</a:t>
            </a:r>
            <a:r>
              <a:rPr lang="ja-JP" altLang="en-US" b="1" dirty="0" smtClean="0">
                <a:latin typeface="KaiTi" panose="02010609060101010101" pitchFamily="49" charset="-122"/>
                <a:ea typeface="KaiTi" panose="02010609060101010101" pitchFamily="49" charset="-122"/>
              </a:rPr>
              <a:t>　プラネタリウム</a:t>
            </a:r>
            <a:endParaRPr lang="en-US" altLang="ja-JP" b="1" dirty="0" smtClean="0">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　</a:t>
            </a:r>
            <a:r>
              <a:rPr lang="ja-JP" altLang="en-US" b="1" dirty="0" smtClean="0">
                <a:latin typeface="KaiTi" panose="02010609060101010101" pitchFamily="49" charset="-122"/>
                <a:ea typeface="KaiTi" panose="02010609060101010101" pitchFamily="49" charset="-122"/>
              </a:rPr>
              <a:t>　ヨハン</a:t>
            </a:r>
            <a:r>
              <a:rPr lang="ja-JP" altLang="en-US" b="1" dirty="0">
                <a:latin typeface="KaiTi" panose="02010609060101010101" pitchFamily="49" charset="-122"/>
                <a:ea typeface="KaiTi" panose="02010609060101010101" pitchFamily="49" charset="-122"/>
              </a:rPr>
              <a:t>・</a:t>
            </a:r>
            <a:r>
              <a:rPr lang="ja-JP" altLang="en-US" b="1" dirty="0" smtClean="0">
                <a:latin typeface="KaiTi" panose="02010609060101010101" pitchFamily="49" charset="-122"/>
                <a:ea typeface="KaiTi" panose="02010609060101010101" pitchFamily="49" charset="-122"/>
              </a:rPr>
              <a:t>シュトラウス</a:t>
            </a:r>
            <a:endParaRPr lang="en-US" altLang="ja-JP" b="1" dirty="0" smtClean="0">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　</a:t>
            </a:r>
            <a:r>
              <a:rPr lang="ja-JP" altLang="en-US" b="1" dirty="0" smtClean="0">
                <a:latin typeface="KaiTi" panose="02010609060101010101" pitchFamily="49" charset="-122"/>
                <a:ea typeface="KaiTi" panose="02010609060101010101" pitchFamily="49" charset="-122"/>
              </a:rPr>
              <a:t>　ピカソ</a:t>
            </a:r>
            <a:endParaRPr lang="en-US" altLang="ja-JP" b="1" dirty="0" smtClean="0">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　</a:t>
            </a:r>
            <a:r>
              <a:rPr lang="ja-JP" altLang="en-US" b="1" dirty="0" smtClean="0">
                <a:latin typeface="KaiTi" panose="02010609060101010101" pitchFamily="49" charset="-122"/>
                <a:ea typeface="KaiTi" panose="02010609060101010101" pitchFamily="49" charset="-122"/>
              </a:rPr>
              <a:t>　アルプス</a:t>
            </a:r>
            <a:endParaRPr lang="en-US" altLang="ja-JP" b="1" dirty="0" smtClean="0">
              <a:latin typeface="KaiTi" panose="02010609060101010101" pitchFamily="49" charset="-122"/>
              <a:ea typeface="KaiTi" panose="02010609060101010101" pitchFamily="49" charset="-122"/>
            </a:endParaRPr>
          </a:p>
          <a:p>
            <a:endParaRPr lang="en-US" altLang="ja-JP" sz="1050" b="1" dirty="0" smtClean="0">
              <a:latin typeface="KaiTi" panose="02010609060101010101" pitchFamily="49" charset="-122"/>
              <a:ea typeface="KaiTi" panose="02010609060101010101" pitchFamily="49" charset="-122"/>
            </a:endParaRPr>
          </a:p>
          <a:p>
            <a:r>
              <a:rPr lang="ja-JP" altLang="en-US" b="1" dirty="0">
                <a:solidFill>
                  <a:srgbClr val="0070C0"/>
                </a:solidFill>
                <a:latin typeface="KaiTi" panose="02010609060101010101" pitchFamily="49" charset="-122"/>
                <a:ea typeface="KaiTi" panose="02010609060101010101" pitchFamily="49" charset="-122"/>
              </a:rPr>
              <a:t>〇</a:t>
            </a:r>
            <a:r>
              <a:rPr lang="ja-JP" altLang="en-US" b="1" dirty="0" smtClean="0">
                <a:solidFill>
                  <a:srgbClr val="0070C0"/>
                </a:solidFill>
                <a:latin typeface="KaiTi" panose="02010609060101010101" pitchFamily="49" charset="-122"/>
                <a:ea typeface="KaiTi" panose="02010609060101010101" pitchFamily="49" charset="-122"/>
              </a:rPr>
              <a:t>幸</a:t>
            </a:r>
            <a:r>
              <a:rPr lang="ja-JP" altLang="en-US" b="1" dirty="0">
                <a:solidFill>
                  <a:srgbClr val="0070C0"/>
                </a:solidFill>
                <a:latin typeface="KaiTi" panose="02010609060101010101" pitchFamily="49" charset="-122"/>
                <a:ea typeface="KaiTi" panose="02010609060101010101" pitchFamily="49" charset="-122"/>
              </a:rPr>
              <a:t>せ気分に浮かれていると、突然ドッキリします</a:t>
            </a:r>
            <a:r>
              <a:rPr lang="ja-JP" altLang="en-US" b="1" dirty="0" smtClean="0">
                <a:solidFill>
                  <a:srgbClr val="0070C0"/>
                </a:solidFill>
                <a:latin typeface="KaiTi" panose="02010609060101010101" pitchFamily="49" charset="-122"/>
                <a:ea typeface="KaiTi" panose="02010609060101010101" pitchFamily="49" charset="-122"/>
              </a:rPr>
              <a:t>。</a:t>
            </a:r>
            <a:endParaRPr lang="en-US" altLang="ja-JP" b="1" dirty="0" smtClean="0">
              <a:solidFill>
                <a:srgbClr val="0070C0"/>
              </a:solidFill>
              <a:latin typeface="KaiTi" panose="02010609060101010101" pitchFamily="49" charset="-122"/>
              <a:ea typeface="KaiTi" panose="02010609060101010101" pitchFamily="49" charset="-122"/>
            </a:endParaRPr>
          </a:p>
          <a:p>
            <a:r>
              <a:rPr lang="ja-JP" altLang="en-US" b="1" dirty="0" smtClean="0">
                <a:solidFill>
                  <a:srgbClr val="0070C0"/>
                </a:solidFill>
                <a:latin typeface="KaiTi" panose="02010609060101010101" pitchFamily="49" charset="-122"/>
                <a:ea typeface="KaiTi" panose="02010609060101010101" pitchFamily="49" charset="-122"/>
              </a:rPr>
              <a:t>　　「</a:t>
            </a:r>
            <a:r>
              <a:rPr lang="ja-JP" altLang="en-US" b="1" dirty="0">
                <a:solidFill>
                  <a:srgbClr val="0070C0"/>
                </a:solidFill>
                <a:latin typeface="KaiTi" panose="02010609060101010101" pitchFamily="49" charset="-122"/>
                <a:ea typeface="KaiTi" panose="02010609060101010101" pitchFamily="49" charset="-122"/>
              </a:rPr>
              <a:t>かくされた悪を注意深くこばむこと」</a:t>
            </a:r>
            <a:r>
              <a:rPr lang="ja-JP" altLang="en-US" b="1" dirty="0" smtClean="0">
                <a:solidFill>
                  <a:srgbClr val="0070C0"/>
                </a:solidFill>
                <a:latin typeface="KaiTi" panose="02010609060101010101" pitchFamily="49" charset="-122"/>
                <a:ea typeface="KaiTi" panose="02010609060101010101" pitchFamily="49" charset="-122"/>
              </a:rPr>
              <a:t>、</a:t>
            </a:r>
            <a:endParaRPr lang="en-US" altLang="ja-JP" b="1" dirty="0" smtClean="0">
              <a:solidFill>
                <a:srgbClr val="0070C0"/>
              </a:solidFill>
              <a:latin typeface="KaiTi" panose="02010609060101010101" pitchFamily="49" charset="-122"/>
              <a:ea typeface="KaiTi" panose="02010609060101010101" pitchFamily="49" charset="-122"/>
            </a:endParaRPr>
          </a:p>
          <a:p>
            <a:r>
              <a:rPr lang="ja-JP" altLang="en-US" b="1" dirty="0">
                <a:solidFill>
                  <a:srgbClr val="0070C0"/>
                </a:solidFill>
                <a:latin typeface="KaiTi" panose="02010609060101010101" pitchFamily="49" charset="-122"/>
                <a:ea typeface="KaiTi" panose="02010609060101010101" pitchFamily="49" charset="-122"/>
              </a:rPr>
              <a:t>　</a:t>
            </a:r>
            <a:r>
              <a:rPr lang="ja-JP" altLang="en-US" b="1" dirty="0" smtClean="0">
                <a:solidFill>
                  <a:srgbClr val="0070C0"/>
                </a:solidFill>
                <a:latin typeface="KaiTi" panose="02010609060101010101" pitchFamily="49" charset="-122"/>
                <a:ea typeface="KaiTi" panose="02010609060101010101" pitchFamily="49" charset="-122"/>
              </a:rPr>
              <a:t>　「</a:t>
            </a:r>
            <a:r>
              <a:rPr lang="ja-JP" altLang="en-US" b="1" dirty="0">
                <a:solidFill>
                  <a:srgbClr val="0070C0"/>
                </a:solidFill>
                <a:latin typeface="KaiTi" panose="02010609060101010101" pitchFamily="49" charset="-122"/>
                <a:ea typeface="KaiTi" panose="02010609060101010101" pitchFamily="49" charset="-122"/>
              </a:rPr>
              <a:t>いまいまがすぎてゆくこと」</a:t>
            </a:r>
            <a:r>
              <a:rPr lang="ja-JP" altLang="en-US" b="1" dirty="0" smtClean="0">
                <a:solidFill>
                  <a:srgbClr val="0070C0"/>
                </a:solidFill>
                <a:latin typeface="KaiTi" panose="02010609060101010101" pitchFamily="49" charset="-122"/>
                <a:ea typeface="KaiTi" panose="02010609060101010101" pitchFamily="49" charset="-122"/>
              </a:rPr>
              <a:t>、</a:t>
            </a:r>
            <a:endParaRPr lang="en-US" altLang="ja-JP" b="1" dirty="0" smtClean="0">
              <a:solidFill>
                <a:srgbClr val="0070C0"/>
              </a:solidFill>
              <a:latin typeface="KaiTi" panose="02010609060101010101" pitchFamily="49" charset="-122"/>
              <a:ea typeface="KaiTi" panose="02010609060101010101" pitchFamily="49" charset="-122"/>
            </a:endParaRPr>
          </a:p>
          <a:p>
            <a:r>
              <a:rPr lang="ja-JP" altLang="en-US" b="1" dirty="0">
                <a:solidFill>
                  <a:srgbClr val="0070C0"/>
                </a:solidFill>
                <a:latin typeface="KaiTi" panose="02010609060101010101" pitchFamily="49" charset="-122"/>
                <a:ea typeface="KaiTi" panose="02010609060101010101" pitchFamily="49" charset="-122"/>
              </a:rPr>
              <a:t>　</a:t>
            </a:r>
            <a:r>
              <a:rPr lang="ja-JP" altLang="en-US" b="1" dirty="0" smtClean="0">
                <a:solidFill>
                  <a:srgbClr val="0070C0"/>
                </a:solidFill>
                <a:latin typeface="KaiTi" panose="02010609060101010101" pitchFamily="49" charset="-122"/>
                <a:ea typeface="KaiTi" panose="02010609060101010101" pitchFamily="49" charset="-122"/>
              </a:rPr>
              <a:t>　「</a:t>
            </a:r>
            <a:r>
              <a:rPr lang="ja-JP" altLang="en-US" b="1" dirty="0">
                <a:solidFill>
                  <a:srgbClr val="0070C0"/>
                </a:solidFill>
                <a:latin typeface="KaiTi" panose="02010609060101010101" pitchFamily="49" charset="-122"/>
                <a:ea typeface="KaiTi" panose="02010609060101010101" pitchFamily="49" charset="-122"/>
              </a:rPr>
              <a:t>いのちということ」</a:t>
            </a:r>
            <a:r>
              <a:rPr lang="ja-JP" altLang="en-US" b="1" dirty="0" smtClean="0">
                <a:solidFill>
                  <a:srgbClr val="0070C0"/>
                </a:solidFill>
                <a:latin typeface="KaiTi" panose="02010609060101010101" pitchFamily="49" charset="-122"/>
                <a:ea typeface="KaiTi" panose="02010609060101010101" pitchFamily="49" charset="-122"/>
              </a:rPr>
              <a:t>。</a:t>
            </a:r>
            <a:endParaRPr lang="en-US" altLang="ja-JP" b="1" dirty="0" smtClean="0">
              <a:solidFill>
                <a:srgbClr val="0070C0"/>
              </a:solidFill>
              <a:latin typeface="KaiTi" panose="02010609060101010101" pitchFamily="49" charset="-122"/>
              <a:ea typeface="KaiTi" panose="02010609060101010101" pitchFamily="49" charset="-122"/>
            </a:endParaRPr>
          </a:p>
          <a:p>
            <a:endParaRPr lang="en-US" altLang="ja-JP" sz="1050" b="1" dirty="0">
              <a:solidFill>
                <a:srgbClr val="0070C0"/>
              </a:solidFill>
              <a:latin typeface="KaiTi" panose="02010609060101010101" pitchFamily="49" charset="-122"/>
              <a:ea typeface="KaiTi" panose="02010609060101010101" pitchFamily="49" charset="-122"/>
            </a:endParaRPr>
          </a:p>
          <a:p>
            <a:r>
              <a:rPr lang="ja-JP" altLang="en-US" b="1" dirty="0" smtClean="0">
                <a:solidFill>
                  <a:srgbClr val="0070C0"/>
                </a:solidFill>
                <a:latin typeface="KaiTi" panose="02010609060101010101" pitchFamily="49" charset="-122"/>
                <a:ea typeface="KaiTi" panose="02010609060101010101" pitchFamily="49" charset="-122"/>
              </a:rPr>
              <a:t>〇</a:t>
            </a:r>
            <a:r>
              <a:rPr lang="ja-JP" altLang="en-US" b="1" dirty="0">
                <a:solidFill>
                  <a:srgbClr val="FF0000"/>
                </a:solidFill>
                <a:latin typeface="KaiTi" panose="02010609060101010101" pitchFamily="49" charset="-122"/>
                <a:ea typeface="KaiTi" panose="02010609060101010101" pitchFamily="49" charset="-122"/>
              </a:rPr>
              <a:t>最初の「あなたと手をつなぐこと」</a:t>
            </a:r>
            <a:r>
              <a:rPr lang="ja-JP" altLang="en-US" b="1" dirty="0">
                <a:latin typeface="KaiTi" panose="02010609060101010101" pitchFamily="49" charset="-122"/>
                <a:ea typeface="KaiTi" panose="02010609060101010101" pitchFamily="49" charset="-122"/>
              </a:rPr>
              <a:t>が、</a:t>
            </a:r>
            <a:r>
              <a:rPr lang="ja-JP" altLang="en-US" b="1" dirty="0">
                <a:solidFill>
                  <a:srgbClr val="FF0000"/>
                </a:solidFill>
                <a:latin typeface="KaiTi" panose="02010609060101010101" pitchFamily="49" charset="-122"/>
                <a:ea typeface="KaiTi" panose="02010609060101010101" pitchFamily="49" charset="-122"/>
              </a:rPr>
              <a:t>最後</a:t>
            </a:r>
            <a:r>
              <a:rPr lang="ja-JP" altLang="en-US" b="1" dirty="0" smtClean="0">
                <a:solidFill>
                  <a:srgbClr val="FF0000"/>
                </a:solidFill>
                <a:latin typeface="KaiTi" panose="02010609060101010101" pitchFamily="49" charset="-122"/>
                <a:ea typeface="KaiTi" panose="02010609060101010101" pitchFamily="49" charset="-122"/>
              </a:rPr>
              <a:t>の</a:t>
            </a:r>
            <a:endParaRPr lang="en-US" altLang="ja-JP" b="1" dirty="0" smtClean="0">
              <a:solidFill>
                <a:srgbClr val="FF0000"/>
              </a:solidFill>
              <a:latin typeface="KaiTi" panose="02010609060101010101" pitchFamily="49" charset="-122"/>
              <a:ea typeface="KaiTi" panose="02010609060101010101" pitchFamily="49" charset="-122"/>
            </a:endParaRPr>
          </a:p>
          <a:p>
            <a:r>
              <a:rPr lang="ja-JP" altLang="en-US" b="1" dirty="0">
                <a:solidFill>
                  <a:srgbClr val="FF0000"/>
                </a:solidFill>
                <a:latin typeface="KaiTi" panose="02010609060101010101" pitchFamily="49" charset="-122"/>
                <a:ea typeface="KaiTi" panose="02010609060101010101" pitchFamily="49" charset="-122"/>
              </a:rPr>
              <a:t>　</a:t>
            </a:r>
            <a:r>
              <a:rPr lang="ja-JP" altLang="en-US" b="1" dirty="0" smtClean="0">
                <a:solidFill>
                  <a:srgbClr val="FF0000"/>
                </a:solidFill>
                <a:latin typeface="KaiTi" panose="02010609060101010101" pitchFamily="49" charset="-122"/>
                <a:ea typeface="KaiTi" panose="02010609060101010101" pitchFamily="49" charset="-122"/>
              </a:rPr>
              <a:t>　「</a:t>
            </a:r>
            <a:r>
              <a:rPr lang="ja-JP" altLang="en-US" b="1" dirty="0">
                <a:solidFill>
                  <a:srgbClr val="FF0000"/>
                </a:solidFill>
                <a:latin typeface="KaiTi" panose="02010609060101010101" pitchFamily="49" charset="-122"/>
                <a:ea typeface="KaiTi" panose="02010609060101010101" pitchFamily="49" charset="-122"/>
              </a:rPr>
              <a:t>あなたの手のぬくみ」</a:t>
            </a:r>
            <a:r>
              <a:rPr lang="ja-JP" altLang="en-US" b="1" dirty="0">
                <a:latin typeface="KaiTi" panose="02010609060101010101" pitchFamily="49" charset="-122"/>
                <a:ea typeface="KaiTi" panose="02010609060101010101" pitchFamily="49" charset="-122"/>
              </a:rPr>
              <a:t>に戻ってくるのです。</a:t>
            </a:r>
            <a:endParaRPr lang="ja-JP" altLang="en-US" b="1" dirty="0">
              <a:solidFill>
                <a:srgbClr val="0070C0"/>
              </a:solidFill>
              <a:latin typeface="KaiTi" panose="02010609060101010101" pitchFamily="49" charset="-122"/>
              <a:ea typeface="KaiTi" panose="02010609060101010101" pitchFamily="49" charset="-122"/>
            </a:endParaRPr>
          </a:p>
        </p:txBody>
      </p:sp>
    </p:spTree>
    <p:extLst>
      <p:ext uri="{BB962C8B-B14F-4D97-AF65-F5344CB8AC3E}">
        <p14:creationId xmlns:p14="http://schemas.microsoft.com/office/powerpoint/2010/main" val="409690174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６</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0" kern="1200" dirty="0" smtClean="0">
                          <a:solidFill>
                            <a:schemeClr val="bg1"/>
                          </a:solidFill>
                          <a:effectLst/>
                          <a:latin typeface="KaiTi" panose="02010609060101010101" pitchFamily="49" charset="-122"/>
                          <a:ea typeface="KaiTi" panose="02010609060101010101" pitchFamily="49" charset="-122"/>
                          <a:cs typeface="+mn-cs"/>
                        </a:rPr>
                        <a:t>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生きる</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6997700" y="984557"/>
            <a:ext cx="4432300" cy="5832366"/>
          </a:xfrm>
          <a:prstGeom prst="rect">
            <a:avLst/>
          </a:prstGeom>
          <a:ln>
            <a:solidFill>
              <a:schemeClr val="accent1"/>
            </a:solidFill>
          </a:ln>
        </p:spPr>
        <p:txBody>
          <a:bodyPr wrap="square">
            <a:spAutoFit/>
          </a:bodyPr>
          <a:lstStyle/>
          <a:p>
            <a:r>
              <a:rPr lang="ja-JP" altLang="ja-JP" sz="1600" b="1" dirty="0" smtClean="0"/>
              <a:t>生</a:t>
            </a:r>
            <a:r>
              <a:rPr lang="ja-JP" altLang="ja-JP" sz="1600" b="1" dirty="0"/>
              <a:t>きているということ</a:t>
            </a:r>
            <a:r>
              <a:rPr lang="en-US" altLang="ja-JP" sz="1600" b="1" dirty="0"/>
              <a:t/>
            </a:r>
            <a:br>
              <a:rPr lang="en-US" altLang="ja-JP" sz="1600" b="1" dirty="0"/>
            </a:br>
            <a:r>
              <a:rPr lang="ja-JP" altLang="ja-JP" sz="1600" b="1" dirty="0"/>
              <a:t>いま生きているということ</a:t>
            </a:r>
            <a:r>
              <a:rPr lang="en-US" altLang="ja-JP" sz="1600" b="1" dirty="0"/>
              <a:t/>
            </a:r>
            <a:br>
              <a:rPr lang="en-US" altLang="ja-JP" sz="1600" b="1" dirty="0"/>
            </a:br>
            <a:r>
              <a:rPr lang="ja-JP" altLang="ja-JP" sz="1600" b="1" dirty="0"/>
              <a:t>泣けるということ</a:t>
            </a:r>
            <a:r>
              <a:rPr lang="en-US" altLang="ja-JP" sz="1600" b="1" dirty="0"/>
              <a:t/>
            </a:r>
            <a:br>
              <a:rPr lang="en-US" altLang="ja-JP" sz="1600" b="1" dirty="0"/>
            </a:br>
            <a:r>
              <a:rPr lang="ja-JP" altLang="ja-JP" sz="1600" b="1" dirty="0"/>
              <a:t>笑えるということ</a:t>
            </a:r>
            <a:r>
              <a:rPr lang="en-US" altLang="ja-JP" sz="1600" b="1" dirty="0"/>
              <a:t/>
            </a:r>
            <a:br>
              <a:rPr lang="en-US" altLang="ja-JP" sz="1600" b="1" dirty="0"/>
            </a:br>
            <a:r>
              <a:rPr lang="ja-JP" altLang="ja-JP" sz="1600" b="1" dirty="0"/>
              <a:t>怒れるということ</a:t>
            </a:r>
            <a:r>
              <a:rPr lang="en-US" altLang="ja-JP" sz="1600" b="1" dirty="0"/>
              <a:t/>
            </a:r>
            <a:br>
              <a:rPr lang="en-US" altLang="ja-JP" sz="1600" b="1" dirty="0"/>
            </a:br>
            <a:r>
              <a:rPr lang="ja-JP" altLang="ja-JP" sz="1600" b="1" dirty="0"/>
              <a:t>自由ということ</a:t>
            </a:r>
            <a:r>
              <a:rPr lang="en-US" altLang="ja-JP" sz="1600" b="1" dirty="0"/>
              <a:t/>
            </a:r>
            <a:br>
              <a:rPr lang="en-US" altLang="ja-JP" sz="1600" b="1" dirty="0"/>
            </a:br>
            <a:r>
              <a:rPr lang="en-US" altLang="ja-JP" sz="1050" b="1" dirty="0"/>
              <a:t/>
            </a:r>
            <a:br>
              <a:rPr lang="en-US" altLang="ja-JP" sz="1050" b="1" dirty="0"/>
            </a:br>
            <a:r>
              <a:rPr lang="ja-JP" altLang="ja-JP" sz="1600" b="1" dirty="0"/>
              <a:t>生きているということ</a:t>
            </a:r>
            <a:r>
              <a:rPr lang="en-US" altLang="ja-JP" sz="1600" b="1" dirty="0"/>
              <a:t/>
            </a:r>
            <a:br>
              <a:rPr lang="en-US" altLang="ja-JP" sz="1600" b="1" dirty="0"/>
            </a:br>
            <a:r>
              <a:rPr lang="ja-JP" altLang="ja-JP" sz="1600" b="1" dirty="0"/>
              <a:t>いま生きているということ</a:t>
            </a:r>
            <a:r>
              <a:rPr lang="en-US" altLang="ja-JP" sz="1600" b="1" dirty="0"/>
              <a:t/>
            </a:r>
            <a:br>
              <a:rPr lang="en-US" altLang="ja-JP" sz="1600" b="1" dirty="0"/>
            </a:br>
            <a:r>
              <a:rPr lang="ja-JP" altLang="ja-JP" sz="1600" b="1" dirty="0"/>
              <a:t>いま遠くで犬が吠えるということ</a:t>
            </a:r>
            <a:r>
              <a:rPr lang="en-US" altLang="ja-JP" sz="1600" b="1" dirty="0"/>
              <a:t/>
            </a:r>
            <a:br>
              <a:rPr lang="en-US" altLang="ja-JP" sz="1600" b="1" dirty="0"/>
            </a:br>
            <a:r>
              <a:rPr lang="ja-JP" altLang="ja-JP" sz="1600" b="1" dirty="0"/>
              <a:t>いま地球が廻っているということ</a:t>
            </a:r>
            <a:r>
              <a:rPr lang="en-US" altLang="ja-JP" sz="1600" b="1" dirty="0"/>
              <a:t/>
            </a:r>
            <a:br>
              <a:rPr lang="en-US" altLang="ja-JP" sz="1600" b="1" dirty="0"/>
            </a:br>
            <a:r>
              <a:rPr lang="ja-JP" altLang="ja-JP" sz="1600" b="1" dirty="0"/>
              <a:t>いまどこかで産声があがるということ</a:t>
            </a:r>
            <a:r>
              <a:rPr lang="en-US" altLang="ja-JP" sz="1600" b="1" dirty="0"/>
              <a:t/>
            </a:r>
            <a:br>
              <a:rPr lang="en-US" altLang="ja-JP" sz="1600" b="1" dirty="0"/>
            </a:br>
            <a:r>
              <a:rPr lang="ja-JP" altLang="ja-JP" sz="1600" b="1" dirty="0"/>
              <a:t>いまどこかで兵士が傷つくということ</a:t>
            </a:r>
            <a:r>
              <a:rPr lang="en-US" altLang="ja-JP" sz="1600" b="1" dirty="0"/>
              <a:t/>
            </a:r>
            <a:br>
              <a:rPr lang="en-US" altLang="ja-JP" sz="1600" b="1" dirty="0"/>
            </a:br>
            <a:r>
              <a:rPr lang="ja-JP" altLang="ja-JP" sz="1600" b="1" dirty="0"/>
              <a:t>いまぶらんこがゆれているということ</a:t>
            </a:r>
            <a:r>
              <a:rPr lang="en-US" altLang="ja-JP" sz="1600" b="1" dirty="0"/>
              <a:t/>
            </a:r>
            <a:br>
              <a:rPr lang="en-US" altLang="ja-JP" sz="1600" b="1" dirty="0"/>
            </a:br>
            <a:r>
              <a:rPr lang="ja-JP" altLang="ja-JP" sz="1600" b="1" dirty="0"/>
              <a:t>いまいまが過ぎてゆくこと</a:t>
            </a:r>
            <a:r>
              <a:rPr lang="en-US" altLang="ja-JP" sz="1600" b="1" dirty="0"/>
              <a:t/>
            </a:r>
            <a:br>
              <a:rPr lang="en-US" altLang="ja-JP" sz="1600" b="1" dirty="0"/>
            </a:br>
            <a:r>
              <a:rPr lang="en-US" altLang="ja-JP" sz="1050" b="1" dirty="0"/>
              <a:t/>
            </a:r>
            <a:br>
              <a:rPr lang="en-US" altLang="ja-JP" sz="1050" b="1" dirty="0"/>
            </a:br>
            <a:r>
              <a:rPr lang="ja-JP" altLang="ja-JP" sz="1600" b="1" dirty="0"/>
              <a:t>生きているということ</a:t>
            </a:r>
            <a:r>
              <a:rPr lang="en-US" altLang="ja-JP" sz="1600" b="1" dirty="0"/>
              <a:t/>
            </a:r>
            <a:br>
              <a:rPr lang="en-US" altLang="ja-JP" sz="1600" b="1" dirty="0"/>
            </a:br>
            <a:r>
              <a:rPr lang="ja-JP" altLang="ja-JP" sz="1600" b="1" dirty="0"/>
              <a:t>いま生きているということ</a:t>
            </a:r>
            <a:r>
              <a:rPr lang="en-US" altLang="ja-JP" sz="1600" b="1" dirty="0"/>
              <a:t/>
            </a:r>
            <a:br>
              <a:rPr lang="en-US" altLang="ja-JP" sz="1600" b="1" dirty="0"/>
            </a:br>
            <a:r>
              <a:rPr lang="ja-JP" altLang="ja-JP" sz="1600" b="1" dirty="0"/>
              <a:t>鳥ははばたくということ</a:t>
            </a:r>
            <a:r>
              <a:rPr lang="en-US" altLang="ja-JP" sz="1600" b="1" dirty="0"/>
              <a:t/>
            </a:r>
            <a:br>
              <a:rPr lang="en-US" altLang="ja-JP" sz="1600" b="1" dirty="0"/>
            </a:br>
            <a:r>
              <a:rPr lang="ja-JP" altLang="ja-JP" sz="1600" b="1" dirty="0"/>
              <a:t>海はとどろくということ</a:t>
            </a:r>
            <a:r>
              <a:rPr lang="en-US" altLang="ja-JP" sz="1600" b="1" dirty="0"/>
              <a:t/>
            </a:r>
            <a:br>
              <a:rPr lang="en-US" altLang="ja-JP" sz="1600" b="1" dirty="0"/>
            </a:br>
            <a:r>
              <a:rPr lang="ja-JP" altLang="ja-JP" sz="1600" b="1" dirty="0"/>
              <a:t>かたつむりははうということ</a:t>
            </a:r>
            <a:r>
              <a:rPr lang="en-US" altLang="ja-JP" sz="1600" b="1" dirty="0"/>
              <a:t/>
            </a:r>
            <a:br>
              <a:rPr lang="en-US" altLang="ja-JP" sz="1600" b="1" dirty="0"/>
            </a:br>
            <a:r>
              <a:rPr lang="ja-JP" altLang="ja-JP" sz="1600" b="1" dirty="0"/>
              <a:t>人は愛</a:t>
            </a:r>
            <a:r>
              <a:rPr lang="ja-JP" altLang="ja-JP" sz="1600" b="1" dirty="0" smtClean="0"/>
              <a:t>するということ</a:t>
            </a:r>
            <a:r>
              <a:rPr lang="en-US" altLang="ja-JP" sz="1600" b="1" dirty="0" smtClean="0"/>
              <a:t/>
            </a:r>
            <a:br>
              <a:rPr lang="en-US" altLang="ja-JP" sz="1600" b="1" dirty="0" smtClean="0"/>
            </a:br>
            <a:r>
              <a:rPr lang="ja-JP" altLang="ja-JP" sz="1600" b="1" dirty="0" smtClean="0">
                <a:solidFill>
                  <a:srgbClr val="FF0000"/>
                </a:solidFill>
              </a:rPr>
              <a:t>あなたのてのぬくみ</a:t>
            </a:r>
            <a:r>
              <a:rPr lang="en-US" altLang="ja-JP" sz="1600" b="1" dirty="0" smtClean="0"/>
              <a:t/>
            </a:r>
            <a:br>
              <a:rPr lang="en-US" altLang="ja-JP" sz="1600" b="1" dirty="0" smtClean="0"/>
            </a:br>
            <a:r>
              <a:rPr lang="ja-JP" altLang="ja-JP" sz="1600" b="1" dirty="0" smtClean="0"/>
              <a:t>いのちということ</a:t>
            </a:r>
            <a:endParaRPr lang="ja-JP" altLang="en-US" sz="1600" b="1" dirty="0"/>
          </a:p>
        </p:txBody>
      </p:sp>
      <p:sp>
        <p:nvSpPr>
          <p:cNvPr id="5" name="矩形 4"/>
          <p:cNvSpPr/>
          <p:nvPr/>
        </p:nvSpPr>
        <p:spPr>
          <a:xfrm>
            <a:off x="546100" y="1970454"/>
            <a:ext cx="6362700" cy="2469907"/>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問題１　「生きる」を読んで、あっているものには○、間違っているものには×を（　　）にいれてください</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sz="1050" b="1" dirty="0">
              <a:latin typeface="KaiTi" panose="02010609060101010101" pitchFamily="49" charset="-122"/>
              <a:ea typeface="KaiTi" panose="02010609060101010101" pitchFamily="49" charset="-122"/>
            </a:endParaRPr>
          </a:p>
          <a:p>
            <a:pPr>
              <a:lnSpc>
                <a:spcPct val="150000"/>
              </a:lnSpc>
            </a:pPr>
            <a:r>
              <a:rPr lang="en-US" altLang="ja-JP" b="1" dirty="0" smtClean="0">
                <a:latin typeface="KaiTi" panose="02010609060101010101" pitchFamily="49" charset="-122"/>
                <a:ea typeface="KaiTi" panose="02010609060101010101" pitchFamily="49" charset="-122"/>
              </a:rPr>
              <a:t>1. </a:t>
            </a:r>
            <a:r>
              <a:rPr lang="ja-JP" altLang="ja-JP" b="1" dirty="0" smtClean="0">
                <a:latin typeface="KaiTi" panose="02010609060101010101" pitchFamily="49" charset="-122"/>
                <a:ea typeface="KaiTi" panose="02010609060101010101" pitchFamily="49" charset="-122"/>
              </a:rPr>
              <a:t>生</a:t>
            </a:r>
            <a:r>
              <a:rPr lang="ja-JP" altLang="ja-JP" b="1" dirty="0">
                <a:latin typeface="KaiTi" panose="02010609060101010101" pitchFamily="49" charset="-122"/>
                <a:ea typeface="KaiTi" panose="02010609060101010101" pitchFamily="49" charset="-122"/>
              </a:rPr>
              <a:t>きているということは、心臓が動</a:t>
            </a:r>
            <a:r>
              <a:rPr lang="ja-JP" altLang="ja-JP" b="1" dirty="0" smtClean="0">
                <a:latin typeface="KaiTi" panose="02010609060101010101" pitchFamily="49" charset="-122"/>
                <a:ea typeface="KaiTi" panose="02010609060101010101" pitchFamily="49" charset="-122"/>
              </a:rPr>
              <a:t>いていること</a:t>
            </a:r>
            <a:r>
              <a:rPr lang="ja-JP" altLang="en-US" b="1" dirty="0" smtClean="0">
                <a:latin typeface="KaiTi" panose="02010609060101010101" pitchFamily="49" charset="-122"/>
                <a:ea typeface="KaiTi" panose="02010609060101010101" pitchFamily="49" charset="-122"/>
              </a:rPr>
              <a:t>です。</a:t>
            </a:r>
            <a:endParaRPr lang="ja-JP" altLang="ja-JP" b="1" dirty="0">
              <a:latin typeface="KaiTi" panose="02010609060101010101" pitchFamily="49" charset="-122"/>
              <a:ea typeface="KaiTi" panose="02010609060101010101" pitchFamily="49" charset="-122"/>
            </a:endParaRPr>
          </a:p>
          <a:p>
            <a:pPr>
              <a:lnSpc>
                <a:spcPct val="150000"/>
              </a:lnSpc>
            </a:pPr>
            <a:r>
              <a:rPr lang="en-US" altLang="ja-JP" b="1" dirty="0" smtClean="0">
                <a:latin typeface="KaiTi" panose="02010609060101010101" pitchFamily="49" charset="-122"/>
                <a:ea typeface="KaiTi" panose="02010609060101010101" pitchFamily="49" charset="-122"/>
              </a:rPr>
              <a:t>2. </a:t>
            </a:r>
            <a:r>
              <a:rPr lang="ja-JP" altLang="ja-JP" b="1" dirty="0" smtClean="0">
                <a:latin typeface="KaiTi" panose="02010609060101010101" pitchFamily="49" charset="-122"/>
                <a:ea typeface="KaiTi" panose="02010609060101010101" pitchFamily="49" charset="-122"/>
              </a:rPr>
              <a:t>生</a:t>
            </a:r>
            <a:r>
              <a:rPr lang="ja-JP" altLang="ja-JP" b="1" dirty="0">
                <a:latin typeface="KaiTi" panose="02010609060101010101" pitchFamily="49" charset="-122"/>
                <a:ea typeface="KaiTi" panose="02010609060101010101" pitchFamily="49" charset="-122"/>
              </a:rPr>
              <a:t>きているということは、美しいものに出会</a:t>
            </a:r>
            <a:r>
              <a:rPr lang="ja-JP" altLang="ja-JP" b="1" dirty="0" smtClean="0">
                <a:latin typeface="KaiTi" panose="02010609060101010101" pitchFamily="49" charset="-122"/>
                <a:ea typeface="KaiTi" panose="02010609060101010101" pitchFamily="49" charset="-122"/>
              </a:rPr>
              <a:t>うこと</a:t>
            </a:r>
            <a:r>
              <a:rPr lang="ja-JP" altLang="en-US" b="1" dirty="0" smtClean="0">
                <a:latin typeface="KaiTi" panose="02010609060101010101" pitchFamily="49" charset="-122"/>
                <a:ea typeface="KaiTi" panose="02010609060101010101" pitchFamily="49" charset="-122"/>
              </a:rPr>
              <a:t>です。</a:t>
            </a:r>
            <a:endParaRPr lang="ja-JP" altLang="ja-JP" b="1" dirty="0">
              <a:latin typeface="KaiTi" panose="02010609060101010101" pitchFamily="49" charset="-122"/>
              <a:ea typeface="KaiTi" panose="02010609060101010101" pitchFamily="49" charset="-122"/>
            </a:endParaRPr>
          </a:p>
          <a:p>
            <a:pPr>
              <a:lnSpc>
                <a:spcPct val="150000"/>
              </a:lnSpc>
            </a:pPr>
            <a:r>
              <a:rPr lang="en-US" altLang="ja-JP" b="1" dirty="0" smtClean="0">
                <a:latin typeface="KaiTi" panose="02010609060101010101" pitchFamily="49" charset="-122"/>
                <a:ea typeface="KaiTi" panose="02010609060101010101" pitchFamily="49" charset="-122"/>
              </a:rPr>
              <a:t>3. </a:t>
            </a:r>
            <a:r>
              <a:rPr lang="ja-JP" altLang="ja-JP" b="1" dirty="0" smtClean="0">
                <a:latin typeface="KaiTi" panose="02010609060101010101" pitchFamily="49" charset="-122"/>
                <a:ea typeface="KaiTi" panose="02010609060101010101" pitchFamily="49" charset="-122"/>
              </a:rPr>
              <a:t>生</a:t>
            </a:r>
            <a:r>
              <a:rPr lang="ja-JP" altLang="ja-JP" b="1" dirty="0">
                <a:latin typeface="KaiTi" panose="02010609060101010101" pitchFamily="49" charset="-122"/>
                <a:ea typeface="KaiTi" panose="02010609060101010101" pitchFamily="49" charset="-122"/>
              </a:rPr>
              <a:t>きているということは、感情</a:t>
            </a:r>
            <a:r>
              <a:rPr lang="ja-JP" altLang="ja-JP" b="1" dirty="0" smtClean="0">
                <a:latin typeface="KaiTi" panose="02010609060101010101" pitchFamily="49" charset="-122"/>
                <a:ea typeface="KaiTi" panose="02010609060101010101" pitchFamily="49" charset="-122"/>
              </a:rPr>
              <a:t>があること</a:t>
            </a:r>
            <a:r>
              <a:rPr lang="ja-JP" altLang="en-US" b="1" dirty="0" smtClean="0">
                <a:latin typeface="KaiTi" panose="02010609060101010101" pitchFamily="49" charset="-122"/>
                <a:ea typeface="KaiTi" panose="02010609060101010101" pitchFamily="49" charset="-122"/>
              </a:rPr>
              <a:t>です。</a:t>
            </a:r>
            <a:endParaRPr lang="ja-JP" altLang="ja-JP" b="1" dirty="0">
              <a:latin typeface="KaiTi" panose="02010609060101010101" pitchFamily="49" charset="-122"/>
              <a:ea typeface="KaiTi" panose="02010609060101010101" pitchFamily="49" charset="-122"/>
            </a:endParaRPr>
          </a:p>
          <a:p>
            <a:pPr>
              <a:lnSpc>
                <a:spcPct val="150000"/>
              </a:lnSpc>
            </a:pPr>
            <a:r>
              <a:rPr lang="en-US" altLang="ja-JP" b="1" dirty="0" smtClean="0">
                <a:latin typeface="KaiTi" panose="02010609060101010101" pitchFamily="49" charset="-122"/>
                <a:ea typeface="KaiTi" panose="02010609060101010101" pitchFamily="49" charset="-122"/>
              </a:rPr>
              <a:t>4. </a:t>
            </a:r>
            <a:r>
              <a:rPr lang="ja-JP" altLang="ja-JP" b="1" dirty="0" smtClean="0">
                <a:latin typeface="KaiTi" panose="02010609060101010101" pitchFamily="49" charset="-122"/>
                <a:ea typeface="KaiTi" panose="02010609060101010101" pitchFamily="49" charset="-122"/>
              </a:rPr>
              <a:t>生</a:t>
            </a:r>
            <a:r>
              <a:rPr lang="ja-JP" altLang="ja-JP" b="1" dirty="0">
                <a:latin typeface="KaiTi" panose="02010609060101010101" pitchFamily="49" charset="-122"/>
                <a:ea typeface="KaiTi" panose="02010609060101010101" pitchFamily="49" charset="-122"/>
              </a:rPr>
              <a:t>きているということは、悪を好</a:t>
            </a:r>
            <a:r>
              <a:rPr lang="ja-JP" altLang="ja-JP" b="1" dirty="0" smtClean="0">
                <a:latin typeface="KaiTi" panose="02010609060101010101" pitchFamily="49" charset="-122"/>
                <a:ea typeface="KaiTi" panose="02010609060101010101" pitchFamily="49" charset="-122"/>
              </a:rPr>
              <a:t>むこと</a:t>
            </a:r>
            <a:r>
              <a:rPr lang="ja-JP" altLang="en-US" b="1" dirty="0" smtClean="0">
                <a:latin typeface="KaiTi" panose="02010609060101010101" pitchFamily="49" charset="-122"/>
                <a:ea typeface="KaiTi" panose="02010609060101010101" pitchFamily="49" charset="-122"/>
              </a:rPr>
              <a:t>です。</a:t>
            </a:r>
            <a:endParaRPr lang="ja-JP" altLang="ja-JP" b="1" dirty="0">
              <a:latin typeface="KaiTi" panose="02010609060101010101" pitchFamily="49" charset="-122"/>
              <a:ea typeface="KaiTi" panose="02010609060101010101" pitchFamily="49" charset="-122"/>
            </a:endParaRPr>
          </a:p>
        </p:txBody>
      </p:sp>
      <p:sp>
        <p:nvSpPr>
          <p:cNvPr id="7" name="矩形 6"/>
          <p:cNvSpPr/>
          <p:nvPr/>
        </p:nvSpPr>
        <p:spPr>
          <a:xfrm>
            <a:off x="750563" y="4944636"/>
            <a:ext cx="4142510" cy="369332"/>
          </a:xfrm>
          <a:prstGeom prst="rect">
            <a:avLst/>
          </a:prstGeom>
        </p:spPr>
        <p:txBody>
          <a:bodyPr wrap="squar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1</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2</a:t>
            </a:r>
            <a:r>
              <a:rPr lang="ja-JP" altLang="en-US" b="1" dirty="0" smtClean="0">
                <a:solidFill>
                  <a:srgbClr val="0070C0"/>
                </a:solidFill>
                <a:latin typeface="KaiTi" panose="02010609060101010101" pitchFamily="49" charset="-122"/>
                <a:ea typeface="KaiTi" panose="02010609060101010101" pitchFamily="49" charset="-122"/>
              </a:rPr>
              <a:t>と</a:t>
            </a:r>
            <a:r>
              <a:rPr lang="en-US" altLang="ja-JP" b="1" dirty="0" smtClean="0">
                <a:solidFill>
                  <a:srgbClr val="0070C0"/>
                </a:solidFill>
                <a:latin typeface="KaiTi" panose="02010609060101010101" pitchFamily="49" charset="-122"/>
                <a:ea typeface="KaiTi" panose="02010609060101010101" pitchFamily="49" charset="-122"/>
              </a:rPr>
              <a:t>3</a:t>
            </a:r>
            <a:r>
              <a:rPr lang="ja-JP" altLang="en-US" b="1" dirty="0" smtClean="0">
                <a:solidFill>
                  <a:srgbClr val="0070C0"/>
                </a:solidFill>
                <a:latin typeface="KaiTi" panose="02010609060101010101" pitchFamily="49" charset="-122"/>
                <a:ea typeface="KaiTi" panose="02010609060101010101" pitchFamily="49" charset="-122"/>
              </a:rPr>
              <a:t>は〇、</a:t>
            </a:r>
            <a:r>
              <a:rPr lang="en-US" altLang="ja-JP" b="1" dirty="0" smtClean="0">
                <a:solidFill>
                  <a:srgbClr val="0070C0"/>
                </a:solidFill>
                <a:latin typeface="KaiTi" panose="02010609060101010101" pitchFamily="49" charset="-122"/>
                <a:ea typeface="KaiTi" panose="02010609060101010101" pitchFamily="49" charset="-122"/>
              </a:rPr>
              <a:t>1</a:t>
            </a:r>
            <a:r>
              <a:rPr lang="ja-JP" altLang="en-US" b="1" dirty="0">
                <a:solidFill>
                  <a:srgbClr val="0070C0"/>
                </a:solidFill>
                <a:latin typeface="KaiTi" panose="02010609060101010101" pitchFamily="49" charset="-122"/>
                <a:ea typeface="KaiTi" panose="02010609060101010101" pitchFamily="49" charset="-122"/>
              </a:rPr>
              <a:t>と</a:t>
            </a:r>
            <a:r>
              <a:rPr lang="en-US" altLang="ja-JP" b="1" dirty="0">
                <a:solidFill>
                  <a:srgbClr val="0070C0"/>
                </a:solidFill>
                <a:latin typeface="KaiTi" panose="02010609060101010101" pitchFamily="49" charset="-122"/>
                <a:ea typeface="KaiTi" panose="02010609060101010101" pitchFamily="49" charset="-122"/>
              </a:rPr>
              <a:t>4</a:t>
            </a:r>
            <a:r>
              <a:rPr lang="ja-JP" altLang="en-US" b="1" dirty="0" smtClean="0">
                <a:solidFill>
                  <a:srgbClr val="0070C0"/>
                </a:solidFill>
                <a:latin typeface="KaiTi" panose="02010609060101010101" pitchFamily="49" charset="-122"/>
                <a:ea typeface="KaiTi" panose="02010609060101010101" pitchFamily="49" charset="-122"/>
              </a:rPr>
              <a:t>は</a:t>
            </a:r>
            <a:r>
              <a:rPr lang="en-US" altLang="ja-JP" b="1" dirty="0" smtClean="0">
                <a:solidFill>
                  <a:srgbClr val="0070C0"/>
                </a:solidFill>
                <a:latin typeface="KaiTi" panose="02010609060101010101" pitchFamily="49" charset="-122"/>
                <a:ea typeface="KaiTi" panose="02010609060101010101" pitchFamily="49" charset="-122"/>
              </a:rPr>
              <a:t>×</a:t>
            </a:r>
            <a:r>
              <a:rPr lang="ja-JP" altLang="en-US" b="1" dirty="0" smtClean="0">
                <a:solidFill>
                  <a:srgbClr val="0070C0"/>
                </a:solidFill>
                <a:latin typeface="KaiTi" panose="02010609060101010101" pitchFamily="49" charset="-122"/>
                <a:ea typeface="KaiTi" panose="02010609060101010101" pitchFamily="49" charset="-122"/>
              </a:rPr>
              <a:t>。</a:t>
            </a:r>
            <a:endParaRPr lang="ja-JP" altLang="en-US" dirty="0">
              <a:latin typeface="KaiTi" panose="02010609060101010101" pitchFamily="49" charset="-122"/>
              <a:ea typeface="KaiTi" panose="02010609060101010101" pitchFamily="49" charset="-122"/>
            </a:endParaRPr>
          </a:p>
        </p:txBody>
      </p:sp>
    </p:spTree>
    <p:extLst>
      <p:ext uri="{BB962C8B-B14F-4D97-AF65-F5344CB8AC3E}">
        <p14:creationId xmlns:p14="http://schemas.microsoft.com/office/powerpoint/2010/main" val="33224533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６</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0" kern="1200" dirty="0" smtClean="0">
                          <a:solidFill>
                            <a:schemeClr val="bg1"/>
                          </a:solidFill>
                          <a:effectLst/>
                          <a:latin typeface="KaiTi" panose="02010609060101010101" pitchFamily="49" charset="-122"/>
                          <a:ea typeface="KaiTi" panose="02010609060101010101" pitchFamily="49" charset="-122"/>
                          <a:cs typeface="+mn-cs"/>
                        </a:rPr>
                        <a:t>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月夜の浜辺</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9872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7188200" y="1304776"/>
            <a:ext cx="4229100" cy="5255285"/>
          </a:xfrm>
          <a:prstGeom prst="rect">
            <a:avLst/>
          </a:prstGeom>
          <a:ln>
            <a:solidFill>
              <a:schemeClr val="accent1"/>
            </a:solidFill>
          </a:ln>
        </p:spPr>
        <p:txBody>
          <a:bodyPr wrap="square">
            <a:spAutoFit/>
          </a:bodyPr>
          <a:lstStyle/>
          <a:p>
            <a:r>
              <a:rPr lang="ja-JP" altLang="en-US" sz="1600" b="1" dirty="0"/>
              <a:t>月夜の晩に、ボタンが一つ</a:t>
            </a:r>
            <a:br>
              <a:rPr lang="ja-JP" altLang="en-US" sz="1600" b="1" dirty="0"/>
            </a:br>
            <a:r>
              <a:rPr lang="ja-JP" altLang="en-US" sz="1600" b="1" dirty="0"/>
              <a:t>波打際（なみうちぎわ）に、落ちていた</a:t>
            </a:r>
            <a:r>
              <a:rPr lang="ja-JP" altLang="en-US" sz="1600" b="1" dirty="0" smtClean="0"/>
              <a:t>。</a:t>
            </a:r>
            <a:endParaRPr lang="en-US" altLang="ja-JP" sz="1600" b="1" dirty="0" smtClean="0"/>
          </a:p>
          <a:p>
            <a:endParaRPr lang="ja-JP" altLang="en-US" sz="1050" b="1" dirty="0"/>
          </a:p>
          <a:p>
            <a:r>
              <a:rPr lang="ja-JP" altLang="en-US" sz="1600" b="1" dirty="0"/>
              <a:t>それを拾って、役立てようと</a:t>
            </a:r>
            <a:br>
              <a:rPr lang="ja-JP" altLang="en-US" sz="1600" b="1" dirty="0"/>
            </a:br>
            <a:r>
              <a:rPr lang="ja-JP" altLang="en-US" sz="1600" b="1" dirty="0"/>
              <a:t>僕は思ったわけでもないが</a:t>
            </a:r>
            <a:br>
              <a:rPr lang="ja-JP" altLang="en-US" sz="1600" b="1" dirty="0"/>
            </a:br>
            <a:r>
              <a:rPr lang="ja-JP" altLang="en-US" sz="1600" b="1" dirty="0"/>
              <a:t>なぜだかそれを捨てるに忍びず</a:t>
            </a:r>
            <a:br>
              <a:rPr lang="ja-JP" altLang="en-US" sz="1600" b="1" dirty="0"/>
            </a:br>
            <a:r>
              <a:rPr lang="ja-JP" altLang="en-US" sz="1600" b="1" dirty="0"/>
              <a:t>僕はそれを、袂（たもと）に入れた</a:t>
            </a:r>
            <a:r>
              <a:rPr lang="ja-JP" altLang="en-US" sz="1600" b="1" dirty="0" smtClean="0"/>
              <a:t>。</a:t>
            </a:r>
            <a:endParaRPr lang="en-US" altLang="ja-JP" sz="1600" b="1" dirty="0" smtClean="0"/>
          </a:p>
          <a:p>
            <a:endParaRPr lang="ja-JP" altLang="en-US" sz="1050" b="1" dirty="0"/>
          </a:p>
          <a:p>
            <a:r>
              <a:rPr lang="ja-JP" altLang="en-US" sz="1600" b="1" dirty="0"/>
              <a:t>月夜の晩に、ボタンが一つ</a:t>
            </a:r>
            <a:br>
              <a:rPr lang="ja-JP" altLang="en-US" sz="1600" b="1" dirty="0"/>
            </a:br>
            <a:r>
              <a:rPr lang="ja-JP" altLang="en-US" sz="1600" b="1" dirty="0"/>
              <a:t>波打際に、落ちていた</a:t>
            </a:r>
            <a:r>
              <a:rPr lang="ja-JP" altLang="en-US" sz="1600" b="1" dirty="0" smtClean="0"/>
              <a:t>。</a:t>
            </a:r>
            <a:endParaRPr lang="en-US" altLang="ja-JP" sz="1600" b="1" dirty="0" smtClean="0"/>
          </a:p>
          <a:p>
            <a:endParaRPr lang="ja-JP" altLang="en-US" sz="1050" b="1" dirty="0"/>
          </a:p>
          <a:p>
            <a:r>
              <a:rPr lang="ja-JP" altLang="en-US" sz="1600" b="1" dirty="0"/>
              <a:t>それを拾って、役立てようと</a:t>
            </a:r>
            <a:br>
              <a:rPr lang="ja-JP" altLang="en-US" sz="1600" b="1" dirty="0"/>
            </a:br>
            <a:r>
              <a:rPr lang="ja-JP" altLang="en-US" sz="1600" b="1" dirty="0"/>
              <a:t>僕は思ったわけでもないが</a:t>
            </a:r>
            <a:br>
              <a:rPr lang="ja-JP" altLang="en-US" sz="1600" b="1" dirty="0"/>
            </a:br>
            <a:r>
              <a:rPr lang="ja-JP" altLang="en-US" sz="1600" b="1" dirty="0" smtClean="0">
                <a:solidFill>
                  <a:srgbClr val="0070C0"/>
                </a:solidFill>
              </a:rPr>
              <a:t>　　月</a:t>
            </a:r>
            <a:r>
              <a:rPr lang="ja-JP" altLang="en-US" sz="1600" b="1" dirty="0">
                <a:solidFill>
                  <a:srgbClr val="0070C0"/>
                </a:solidFill>
              </a:rPr>
              <a:t>に向ってそれは</a:t>
            </a:r>
            <a:r>
              <a:rPr lang="ja-JP" altLang="en-US" sz="1600" b="1" dirty="0" smtClean="0">
                <a:solidFill>
                  <a:srgbClr val="0070C0"/>
                </a:solidFill>
              </a:rPr>
              <a:t>抛れず</a:t>
            </a:r>
            <a:r>
              <a:rPr lang="ja-JP" altLang="en-US" sz="1600" b="1" dirty="0">
                <a:solidFill>
                  <a:srgbClr val="0070C0"/>
                </a:solidFill>
              </a:rPr>
              <a:t/>
            </a:r>
            <a:br>
              <a:rPr lang="ja-JP" altLang="en-US" sz="1600" b="1" dirty="0">
                <a:solidFill>
                  <a:srgbClr val="0070C0"/>
                </a:solidFill>
              </a:rPr>
            </a:br>
            <a:r>
              <a:rPr lang="ja-JP" altLang="en-US" sz="1600" b="1" dirty="0" smtClean="0">
                <a:solidFill>
                  <a:srgbClr val="0070C0"/>
                </a:solidFill>
              </a:rPr>
              <a:t>　　浪</a:t>
            </a:r>
            <a:r>
              <a:rPr lang="ja-JP" altLang="en-US" sz="1600" b="1" dirty="0">
                <a:solidFill>
                  <a:srgbClr val="0070C0"/>
                </a:solidFill>
              </a:rPr>
              <a:t>に向ってそれは抛れず</a:t>
            </a:r>
            <a:r>
              <a:rPr lang="ja-JP" altLang="en-US" sz="1600" b="1" dirty="0"/>
              <a:t/>
            </a:r>
            <a:br>
              <a:rPr lang="ja-JP" altLang="en-US" sz="1600" b="1" dirty="0"/>
            </a:br>
            <a:r>
              <a:rPr lang="ja-JP" altLang="en-US" sz="1600" b="1" dirty="0"/>
              <a:t>僕はそれを、袂に入れた</a:t>
            </a:r>
            <a:r>
              <a:rPr lang="ja-JP" altLang="en-US" sz="1600" b="1" dirty="0" smtClean="0"/>
              <a:t>。</a:t>
            </a:r>
            <a:endParaRPr lang="en-US" altLang="ja-JP" sz="1600" b="1" dirty="0" smtClean="0"/>
          </a:p>
          <a:p>
            <a:endParaRPr lang="ja-JP" altLang="en-US" sz="1050" b="1" dirty="0"/>
          </a:p>
          <a:p>
            <a:r>
              <a:rPr lang="ja-JP" altLang="en-US" sz="1600" b="1" dirty="0"/>
              <a:t>月夜の晩に、拾ったボタンは</a:t>
            </a:r>
            <a:br>
              <a:rPr lang="ja-JP" altLang="en-US" sz="1600" b="1" dirty="0"/>
            </a:br>
            <a:r>
              <a:rPr lang="ja-JP" altLang="en-US" sz="1600" b="1" dirty="0"/>
              <a:t>指先に沁（し）み、心に沁みた</a:t>
            </a:r>
            <a:r>
              <a:rPr lang="ja-JP" altLang="en-US" sz="1600" b="1" dirty="0" smtClean="0"/>
              <a:t>。</a:t>
            </a:r>
            <a:endParaRPr lang="en-US" altLang="ja-JP" sz="1600" b="1" dirty="0" smtClean="0"/>
          </a:p>
          <a:p>
            <a:endParaRPr lang="ja-JP" altLang="en-US" sz="1050" b="1" dirty="0"/>
          </a:p>
          <a:p>
            <a:r>
              <a:rPr lang="ja-JP" altLang="en-US" sz="1600" b="1" dirty="0"/>
              <a:t>月夜の晩に、拾ったボタンは</a:t>
            </a:r>
            <a:br>
              <a:rPr lang="ja-JP" altLang="en-US" sz="1600" b="1" dirty="0"/>
            </a:br>
            <a:r>
              <a:rPr lang="ja-JP" altLang="en-US" sz="1600" b="1" dirty="0"/>
              <a:t>どうしてそれが、捨てられようか？</a:t>
            </a:r>
          </a:p>
        </p:txBody>
      </p:sp>
      <p:sp>
        <p:nvSpPr>
          <p:cNvPr id="5" name="矩形 4"/>
          <p:cNvSpPr/>
          <p:nvPr/>
        </p:nvSpPr>
        <p:spPr>
          <a:xfrm>
            <a:off x="750563" y="1533262"/>
            <a:ext cx="6096000" cy="4970591"/>
          </a:xfrm>
          <a:prstGeom prst="rect">
            <a:avLst/>
          </a:prstGeom>
        </p:spPr>
        <p:txBody>
          <a:bodyPr>
            <a:spAutoFit/>
          </a:bodyPr>
          <a:lstStyle/>
          <a:p>
            <a:r>
              <a:rPr lang="ja-JP" altLang="en-US" b="1" dirty="0" smtClean="0">
                <a:solidFill>
                  <a:srgbClr val="0070C0"/>
                </a:solidFill>
                <a:latin typeface="KaiTi" panose="02010609060101010101" pitchFamily="49" charset="-122"/>
                <a:ea typeface="KaiTi" panose="02010609060101010101" pitchFamily="49" charset="-122"/>
              </a:rPr>
              <a:t>〇月夜</a:t>
            </a:r>
            <a:r>
              <a:rPr lang="ja-JP" altLang="en-US" b="1" dirty="0">
                <a:solidFill>
                  <a:srgbClr val="0070C0"/>
                </a:solidFill>
                <a:latin typeface="KaiTi" panose="02010609060101010101" pitchFamily="49" charset="-122"/>
                <a:ea typeface="KaiTi" panose="02010609060101010101" pitchFamily="49" charset="-122"/>
              </a:rPr>
              <a:t>の晩に拾ったボ タンに心を惹きつけられ、どうしても捨てることのできない「僕」の思いが、反復</a:t>
            </a:r>
            <a:r>
              <a:rPr lang="ja-JP" altLang="en-US" b="1" dirty="0" smtClean="0">
                <a:solidFill>
                  <a:srgbClr val="0070C0"/>
                </a:solidFill>
                <a:latin typeface="KaiTi" panose="02010609060101010101" pitchFamily="49" charset="-122"/>
                <a:ea typeface="KaiTi" panose="02010609060101010101" pitchFamily="49" charset="-122"/>
              </a:rPr>
              <a:t>の多</a:t>
            </a:r>
            <a:r>
              <a:rPr lang="ja-JP" altLang="en-US" b="1" dirty="0">
                <a:solidFill>
                  <a:srgbClr val="0070C0"/>
                </a:solidFill>
                <a:latin typeface="KaiTi" panose="02010609060101010101" pitchFamily="49" charset="-122"/>
                <a:ea typeface="KaiTi" panose="02010609060101010101" pitchFamily="49" charset="-122"/>
              </a:rPr>
              <a:t>用により強く印象づけられる作品である</a:t>
            </a:r>
            <a:r>
              <a:rPr lang="ja-JP" altLang="en-US" b="1" dirty="0" smtClean="0">
                <a:solidFill>
                  <a:srgbClr val="0070C0"/>
                </a:solidFill>
                <a:latin typeface="KaiTi" panose="02010609060101010101" pitchFamily="49" charset="-122"/>
                <a:ea typeface="KaiTi" panose="02010609060101010101" pitchFamily="49" charset="-122"/>
              </a:rPr>
              <a:t>。</a:t>
            </a:r>
            <a:endParaRPr lang="en-US" altLang="ja-JP" b="1" dirty="0" smtClean="0">
              <a:solidFill>
                <a:srgbClr val="0070C0"/>
              </a:solidFill>
              <a:latin typeface="KaiTi" panose="02010609060101010101" pitchFamily="49" charset="-122"/>
              <a:ea typeface="KaiTi" panose="02010609060101010101" pitchFamily="49" charset="-122"/>
            </a:endParaRPr>
          </a:p>
          <a:p>
            <a:endParaRPr lang="en-US" altLang="ja-JP" sz="800" b="1" dirty="0" smtClean="0">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〇</a:t>
            </a:r>
            <a:r>
              <a:rPr lang="ja-JP" altLang="en-US" b="1" dirty="0" smtClean="0">
                <a:latin typeface="KaiTi" panose="02010609060101010101" pitchFamily="49" charset="-122"/>
                <a:ea typeface="KaiTi" panose="02010609060101010101" pitchFamily="49" charset="-122"/>
              </a:rPr>
              <a:t>月</a:t>
            </a:r>
            <a:r>
              <a:rPr lang="ja-JP" altLang="en-US" b="1" dirty="0">
                <a:latin typeface="KaiTi" panose="02010609060101010101" pitchFamily="49" charset="-122"/>
                <a:ea typeface="KaiTi" panose="02010609060101010101" pitchFamily="49" charset="-122"/>
              </a:rPr>
              <a:t>に照らされた静かな浜辺を想像</a:t>
            </a:r>
            <a:r>
              <a:rPr lang="ja-JP" altLang="en-US" b="1" dirty="0" smtClean="0">
                <a:latin typeface="KaiTi" panose="02010609060101010101" pitchFamily="49" charset="-122"/>
                <a:ea typeface="KaiTi" panose="02010609060101010101" pitchFamily="49" charset="-122"/>
              </a:rPr>
              <a:t>させられるだけでなく</a:t>
            </a:r>
            <a:r>
              <a:rPr lang="ja-JP" altLang="en-US" b="1" dirty="0">
                <a:latin typeface="KaiTi" panose="02010609060101010101" pitchFamily="49" charset="-122"/>
                <a:ea typeface="KaiTi" panose="02010609060101010101" pitchFamily="49" charset="-122"/>
              </a:rPr>
              <a:t>、綴られる言葉はどこかもの悲しく、そこに描かれる「僕」の孤独や 寂しさを感じ取ることができるなど、描写に注意し、詩の世界をじっくり読み味わう ことができる教材である。 </a:t>
            </a:r>
            <a:endParaRPr lang="en-US" altLang="ja-JP" b="1" dirty="0" smtClean="0">
              <a:latin typeface="KaiTi" panose="02010609060101010101" pitchFamily="49" charset="-122"/>
              <a:ea typeface="KaiTi" panose="02010609060101010101" pitchFamily="49" charset="-122"/>
            </a:endParaRPr>
          </a:p>
          <a:p>
            <a:endParaRPr lang="en-US" altLang="ja-JP" sz="1050" b="1" dirty="0" smtClean="0">
              <a:latin typeface="KaiTi" panose="02010609060101010101" pitchFamily="49" charset="-122"/>
              <a:ea typeface="KaiTi" panose="02010609060101010101" pitchFamily="49" charset="-122"/>
            </a:endParaRPr>
          </a:p>
          <a:p>
            <a:r>
              <a:rPr lang="ja-JP" altLang="en-US" b="1" dirty="0" smtClean="0">
                <a:solidFill>
                  <a:srgbClr val="0070C0"/>
                </a:solidFill>
                <a:latin typeface="KaiTi" panose="02010609060101010101" pitchFamily="49" charset="-122"/>
                <a:ea typeface="KaiTi" panose="02010609060101010101" pitchFamily="49" charset="-122"/>
              </a:rPr>
              <a:t>〇この</a:t>
            </a:r>
            <a:r>
              <a:rPr lang="ja-JP" altLang="en-US" b="1" dirty="0">
                <a:solidFill>
                  <a:srgbClr val="0070C0"/>
                </a:solidFill>
                <a:latin typeface="KaiTi" panose="02010609060101010101" pitchFamily="49" charset="-122"/>
                <a:ea typeface="KaiTi" panose="02010609060101010101" pitchFamily="49" charset="-122"/>
              </a:rPr>
              <a:t>詩を反復表現に注目して何度も音読していると、ボタンを捨てること ができないという「僕」の思いだけではなく、ボタンを何度も見つめる「僕」の姿や 経過していく時間にまで思いを巡らせることができる</a:t>
            </a:r>
            <a:r>
              <a:rPr lang="ja-JP" altLang="en-US" b="1" dirty="0" smtClean="0">
                <a:solidFill>
                  <a:srgbClr val="0070C0"/>
                </a:solidFill>
                <a:latin typeface="KaiTi" panose="02010609060101010101" pitchFamily="49" charset="-122"/>
                <a:ea typeface="KaiTi" panose="02010609060101010101" pitchFamily="49" charset="-122"/>
              </a:rPr>
              <a:t>。さらに</a:t>
            </a:r>
            <a:r>
              <a:rPr lang="ja-JP" altLang="en-US" b="1" dirty="0">
                <a:solidFill>
                  <a:srgbClr val="0070C0"/>
                </a:solidFill>
                <a:latin typeface="KaiTi" panose="02010609060101010101" pitchFamily="49" charset="-122"/>
                <a:ea typeface="KaiTi" panose="02010609060101010101" pitchFamily="49" charset="-122"/>
              </a:rPr>
              <a:t>、七音の繰り返しを中 心としたリズムから、寄せては返す波を想起することもできるだろう</a:t>
            </a:r>
            <a:r>
              <a:rPr lang="ja-JP" altLang="en-US" b="1" dirty="0" smtClean="0">
                <a:solidFill>
                  <a:srgbClr val="0070C0"/>
                </a:solidFill>
                <a:latin typeface="KaiTi" panose="02010609060101010101" pitchFamily="49" charset="-122"/>
                <a:ea typeface="KaiTi" panose="02010609060101010101" pitchFamily="49" charset="-122"/>
              </a:rPr>
              <a:t>。</a:t>
            </a:r>
            <a:endParaRPr lang="en-US" altLang="ja-JP" b="1" dirty="0" smtClean="0">
              <a:solidFill>
                <a:srgbClr val="0070C0"/>
              </a:solidFill>
              <a:latin typeface="KaiTi" panose="02010609060101010101" pitchFamily="49" charset="-122"/>
              <a:ea typeface="KaiTi" panose="02010609060101010101" pitchFamily="49" charset="-122"/>
            </a:endParaRPr>
          </a:p>
          <a:p>
            <a:endParaRPr lang="en-US" altLang="ja-JP" sz="1050" b="1" dirty="0" smtClean="0">
              <a:latin typeface="KaiTi" panose="02010609060101010101" pitchFamily="49" charset="-122"/>
              <a:ea typeface="KaiTi" panose="02010609060101010101" pitchFamily="49" charset="-122"/>
            </a:endParaRPr>
          </a:p>
          <a:p>
            <a:r>
              <a:rPr lang="ja-JP" altLang="en-US" b="1" dirty="0" smtClean="0">
                <a:latin typeface="KaiTi" panose="02010609060101010101" pitchFamily="49" charset="-122"/>
                <a:ea typeface="KaiTi" panose="02010609060101010101" pitchFamily="49" charset="-122"/>
              </a:rPr>
              <a:t>〇自分</a:t>
            </a:r>
            <a:r>
              <a:rPr lang="ja-JP" altLang="en-US" b="1" dirty="0">
                <a:latin typeface="KaiTi" panose="02010609060101010101" pitchFamily="49" charset="-122"/>
                <a:ea typeface="KaiTi" panose="02010609060101010101" pitchFamily="49" charset="-122"/>
              </a:rPr>
              <a:t>ならボタンを拾うか拾わないか</a:t>
            </a:r>
            <a:r>
              <a:rPr lang="ja-JP" altLang="en-US" b="1" dirty="0" smtClean="0">
                <a:latin typeface="KaiTi" panose="02010609060101010101" pitchFamily="49" charset="-122"/>
                <a:ea typeface="KaiTi" panose="02010609060101010101" pitchFamily="49" charset="-122"/>
              </a:rPr>
              <a:t>、自分</a:t>
            </a:r>
            <a:r>
              <a:rPr lang="ja-JP" altLang="en-US" b="1" dirty="0">
                <a:latin typeface="KaiTi" panose="02010609060101010101" pitchFamily="49" charset="-122"/>
                <a:ea typeface="KaiTi" panose="02010609060101010101" pitchFamily="49" charset="-122"/>
              </a:rPr>
              <a:t>から「僕」に返らせることで</a:t>
            </a:r>
            <a:r>
              <a:rPr lang="ja-JP" altLang="en-US" b="1" dirty="0" smtClean="0">
                <a:latin typeface="KaiTi" panose="02010609060101010101" pitchFamily="49" charset="-122"/>
                <a:ea typeface="KaiTi" panose="02010609060101010101" pitchFamily="49" charset="-122"/>
              </a:rPr>
              <a:t>、想像</a:t>
            </a:r>
            <a:r>
              <a:rPr lang="ja-JP" altLang="en-US" b="1" dirty="0">
                <a:latin typeface="KaiTi" panose="02010609060101010101" pitchFamily="49" charset="-122"/>
                <a:ea typeface="KaiTi" panose="02010609060101010101" pitchFamily="49" charset="-122"/>
              </a:rPr>
              <a:t>しながら読</a:t>
            </a:r>
            <a:r>
              <a:rPr lang="ja-JP" altLang="en-US" b="1" dirty="0" smtClean="0">
                <a:latin typeface="KaiTi" panose="02010609060101010101" pitchFamily="49" charset="-122"/>
                <a:ea typeface="KaiTi" panose="02010609060101010101" pitchFamily="49" charset="-122"/>
              </a:rPr>
              <a:t>んでみてください。</a:t>
            </a:r>
            <a:endParaRPr lang="ja-JP" altLang="en-US" b="1" dirty="0">
              <a:latin typeface="KaiTi" panose="02010609060101010101" pitchFamily="49" charset="-122"/>
              <a:ea typeface="KaiTi" panose="02010609060101010101" pitchFamily="49" charset="-122"/>
            </a:endParaRPr>
          </a:p>
        </p:txBody>
      </p:sp>
    </p:spTree>
    <p:extLst>
      <p:ext uri="{BB962C8B-B14F-4D97-AF65-F5344CB8AC3E}">
        <p14:creationId xmlns:p14="http://schemas.microsoft.com/office/powerpoint/2010/main" val="33712888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６</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0" kern="1200" dirty="0" smtClean="0">
                          <a:solidFill>
                            <a:schemeClr val="bg1"/>
                          </a:solidFill>
                          <a:effectLst/>
                          <a:latin typeface="KaiTi" panose="02010609060101010101" pitchFamily="49" charset="-122"/>
                          <a:ea typeface="KaiTi" panose="02010609060101010101" pitchFamily="49" charset="-122"/>
                          <a:cs typeface="+mn-cs"/>
                        </a:rPr>
                        <a:t>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月夜の浜辺</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17550" y="1050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7150100" y="1177776"/>
            <a:ext cx="4292600" cy="5255285"/>
          </a:xfrm>
          <a:prstGeom prst="rect">
            <a:avLst/>
          </a:prstGeom>
          <a:ln>
            <a:solidFill>
              <a:schemeClr val="accent1"/>
            </a:solidFill>
          </a:ln>
        </p:spPr>
        <p:txBody>
          <a:bodyPr wrap="square">
            <a:spAutoFit/>
          </a:bodyPr>
          <a:lstStyle/>
          <a:p>
            <a:r>
              <a:rPr lang="ja-JP" altLang="en-US" sz="1600" b="1" dirty="0"/>
              <a:t>月夜の晩に、ボタンが一つ</a:t>
            </a:r>
            <a:br>
              <a:rPr lang="ja-JP" altLang="en-US" sz="1600" b="1" dirty="0"/>
            </a:br>
            <a:r>
              <a:rPr lang="ja-JP" altLang="en-US" sz="1600" b="1" dirty="0"/>
              <a:t>波打際（なみうちぎわ）に、落ちていた</a:t>
            </a:r>
            <a:r>
              <a:rPr lang="ja-JP" altLang="en-US" sz="1600" b="1" dirty="0" smtClean="0"/>
              <a:t>。</a:t>
            </a:r>
            <a:endParaRPr lang="en-US" altLang="ja-JP" sz="1600" b="1" dirty="0" smtClean="0"/>
          </a:p>
          <a:p>
            <a:endParaRPr lang="ja-JP" altLang="en-US" sz="1050" b="1" dirty="0"/>
          </a:p>
          <a:p>
            <a:r>
              <a:rPr lang="ja-JP" altLang="en-US" sz="1600" b="1" dirty="0"/>
              <a:t>それを拾って、役立てようと</a:t>
            </a:r>
            <a:br>
              <a:rPr lang="ja-JP" altLang="en-US" sz="1600" b="1" dirty="0"/>
            </a:br>
            <a:r>
              <a:rPr lang="ja-JP" altLang="en-US" sz="1600" b="1" dirty="0"/>
              <a:t>僕は思ったわけでもないが</a:t>
            </a:r>
            <a:br>
              <a:rPr lang="ja-JP" altLang="en-US" sz="1600" b="1" dirty="0"/>
            </a:br>
            <a:r>
              <a:rPr lang="ja-JP" altLang="en-US" sz="1600" b="1" dirty="0"/>
              <a:t>なぜだかそれを捨てるに忍びず</a:t>
            </a:r>
            <a:br>
              <a:rPr lang="ja-JP" altLang="en-US" sz="1600" b="1" dirty="0"/>
            </a:br>
            <a:r>
              <a:rPr lang="ja-JP" altLang="en-US" sz="1600" b="1" dirty="0"/>
              <a:t>僕はそれを、袂（たもと）に入れた</a:t>
            </a:r>
            <a:r>
              <a:rPr lang="ja-JP" altLang="en-US" sz="1600" b="1" dirty="0" smtClean="0"/>
              <a:t>。</a:t>
            </a:r>
            <a:endParaRPr lang="en-US" altLang="ja-JP" sz="1600" b="1" dirty="0" smtClean="0"/>
          </a:p>
          <a:p>
            <a:endParaRPr lang="ja-JP" altLang="en-US" sz="1050" b="1" dirty="0"/>
          </a:p>
          <a:p>
            <a:r>
              <a:rPr lang="ja-JP" altLang="en-US" sz="1600" b="1" dirty="0"/>
              <a:t>月夜の晩に、ボタンが一つ</a:t>
            </a:r>
            <a:br>
              <a:rPr lang="ja-JP" altLang="en-US" sz="1600" b="1" dirty="0"/>
            </a:br>
            <a:r>
              <a:rPr lang="ja-JP" altLang="en-US" sz="1600" b="1" dirty="0"/>
              <a:t>波打際に、落ちていた</a:t>
            </a:r>
            <a:r>
              <a:rPr lang="ja-JP" altLang="en-US" sz="1600" b="1" dirty="0" smtClean="0"/>
              <a:t>。</a:t>
            </a:r>
            <a:endParaRPr lang="en-US" altLang="ja-JP" sz="1600" b="1" dirty="0" smtClean="0"/>
          </a:p>
          <a:p>
            <a:endParaRPr lang="ja-JP" altLang="en-US" sz="1050" b="1" dirty="0"/>
          </a:p>
          <a:p>
            <a:r>
              <a:rPr lang="ja-JP" altLang="en-US" sz="1600" b="1" dirty="0"/>
              <a:t>それを拾って、役立てようと</a:t>
            </a:r>
            <a:br>
              <a:rPr lang="ja-JP" altLang="en-US" sz="1600" b="1" dirty="0"/>
            </a:br>
            <a:r>
              <a:rPr lang="ja-JP" altLang="en-US" sz="1600" b="1" dirty="0"/>
              <a:t>僕は思ったわけでもないが</a:t>
            </a:r>
            <a:br>
              <a:rPr lang="ja-JP" altLang="en-US" sz="1600" b="1" dirty="0"/>
            </a:br>
            <a:r>
              <a:rPr lang="ja-JP" altLang="en-US" sz="1600" b="1" dirty="0" smtClean="0"/>
              <a:t>月</a:t>
            </a:r>
            <a:r>
              <a:rPr lang="ja-JP" altLang="en-US" sz="1600" b="1" dirty="0"/>
              <a:t>に向ってそれは抛（ほう）れず</a:t>
            </a:r>
            <a:br>
              <a:rPr lang="ja-JP" altLang="en-US" sz="1600" b="1" dirty="0"/>
            </a:br>
            <a:r>
              <a:rPr lang="ja-JP" altLang="en-US" sz="1600" b="1" dirty="0" smtClean="0"/>
              <a:t>浪</a:t>
            </a:r>
            <a:r>
              <a:rPr lang="ja-JP" altLang="en-US" sz="1600" b="1" dirty="0"/>
              <a:t>に向ってそれは抛れず</a:t>
            </a:r>
            <a:br>
              <a:rPr lang="ja-JP" altLang="en-US" sz="1600" b="1" dirty="0"/>
            </a:br>
            <a:r>
              <a:rPr lang="ja-JP" altLang="en-US" sz="1600" b="1" dirty="0"/>
              <a:t>僕はそれを、袂に入れた</a:t>
            </a:r>
            <a:r>
              <a:rPr lang="ja-JP" altLang="en-US" sz="1600" b="1" dirty="0" smtClean="0"/>
              <a:t>。</a:t>
            </a:r>
            <a:endParaRPr lang="en-US" altLang="ja-JP" sz="1600" b="1" dirty="0" smtClean="0"/>
          </a:p>
          <a:p>
            <a:endParaRPr lang="ja-JP" altLang="en-US" sz="1050" b="1" dirty="0"/>
          </a:p>
          <a:p>
            <a:r>
              <a:rPr lang="ja-JP" altLang="en-US" sz="1600" b="1" dirty="0"/>
              <a:t>月夜の晩に、拾ったボタンは</a:t>
            </a:r>
            <a:br>
              <a:rPr lang="ja-JP" altLang="en-US" sz="1600" b="1" dirty="0"/>
            </a:br>
            <a:r>
              <a:rPr lang="ja-JP" altLang="en-US" sz="1600" b="1" dirty="0"/>
              <a:t>指先に沁（し）み、心に沁みた</a:t>
            </a:r>
            <a:r>
              <a:rPr lang="ja-JP" altLang="en-US" sz="1600" b="1" dirty="0" smtClean="0"/>
              <a:t>。</a:t>
            </a:r>
            <a:endParaRPr lang="en-US" altLang="ja-JP" sz="1600" b="1" dirty="0" smtClean="0"/>
          </a:p>
          <a:p>
            <a:endParaRPr lang="ja-JP" altLang="en-US" sz="1050" b="1" dirty="0"/>
          </a:p>
          <a:p>
            <a:r>
              <a:rPr lang="ja-JP" altLang="en-US" sz="1600" b="1" dirty="0"/>
              <a:t>月夜の晩に、拾ったボタンは</a:t>
            </a:r>
            <a:br>
              <a:rPr lang="ja-JP" altLang="en-US" sz="1600" b="1" dirty="0"/>
            </a:br>
            <a:r>
              <a:rPr lang="ja-JP" altLang="en-US" sz="1600" b="1" dirty="0"/>
              <a:t>どうしてそれが、捨てられようか？</a:t>
            </a:r>
          </a:p>
        </p:txBody>
      </p:sp>
      <p:sp>
        <p:nvSpPr>
          <p:cNvPr id="5" name="矩形 4"/>
          <p:cNvSpPr/>
          <p:nvPr/>
        </p:nvSpPr>
        <p:spPr>
          <a:xfrm>
            <a:off x="596900" y="1602978"/>
            <a:ext cx="6337300" cy="2431435"/>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a:t>
            </a:r>
            <a:r>
              <a:rPr lang="ja-JP" altLang="ja-JP" b="1" dirty="0" smtClean="0">
                <a:solidFill>
                  <a:srgbClr val="FF0000"/>
                </a:solidFill>
                <a:latin typeface="KaiTi" panose="02010609060101010101" pitchFamily="49" charset="-122"/>
                <a:ea typeface="KaiTi" panose="02010609060101010101" pitchFamily="49" charset="-122"/>
              </a:rPr>
              <a:t>題</a:t>
            </a:r>
            <a:r>
              <a:rPr lang="en-US" altLang="ja-JP" b="1" dirty="0" smtClean="0">
                <a:solidFill>
                  <a:srgbClr val="FF0000"/>
                </a:solidFill>
                <a:latin typeface="KaiTi" panose="02010609060101010101" pitchFamily="49" charset="-122"/>
                <a:ea typeface="KaiTi" panose="02010609060101010101" pitchFamily="49" charset="-122"/>
              </a:rPr>
              <a:t>2</a:t>
            </a:r>
            <a:r>
              <a:rPr lang="ja-JP" altLang="ja-JP" b="1" dirty="0">
                <a:solidFill>
                  <a:srgbClr val="FF0000"/>
                </a:solidFill>
                <a:latin typeface="KaiTi" panose="02010609060101010101" pitchFamily="49" charset="-122"/>
                <a:ea typeface="KaiTi" panose="02010609060101010101" pitchFamily="49" charset="-122"/>
              </a:rPr>
              <a:t>　「生きる」と「月夜の波辺」をから、</a:t>
            </a:r>
            <a:r>
              <a:rPr lang="en-US" altLang="ja-JP" b="1" dirty="0">
                <a:solidFill>
                  <a:srgbClr val="FF0000"/>
                </a:solidFill>
                <a:latin typeface="KaiTi" panose="02010609060101010101" pitchFamily="49" charset="-122"/>
                <a:ea typeface="KaiTi" panose="02010609060101010101" pitchFamily="49" charset="-122"/>
              </a:rPr>
              <a:t>2</a:t>
            </a:r>
            <a:r>
              <a:rPr lang="ja-JP" altLang="ja-JP" b="1" dirty="0">
                <a:solidFill>
                  <a:srgbClr val="FF0000"/>
                </a:solidFill>
                <a:latin typeface="KaiTi" panose="02010609060101010101" pitchFamily="49" charset="-122"/>
                <a:ea typeface="KaiTi" panose="02010609060101010101" pitchFamily="49" charset="-122"/>
              </a:rPr>
              <a:t>人の作者が持つ日本的な考え方について、最もふさわしいものを一つ選んでください</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sz="800" b="1" dirty="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1</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当</a:t>
            </a:r>
            <a:r>
              <a:rPr lang="ja-JP" altLang="ja-JP" b="1" dirty="0">
                <a:latin typeface="KaiTi" panose="02010609060101010101" pitchFamily="49" charset="-122"/>
                <a:ea typeface="KaiTi" panose="02010609060101010101" pitchFamily="49" charset="-122"/>
              </a:rPr>
              <a:t>たり前のことを言葉で表す文化を持ち、表現を好む。</a:t>
            </a:r>
          </a:p>
          <a:p>
            <a:r>
              <a:rPr lang="en-US" altLang="ja-JP" b="1" dirty="0">
                <a:latin typeface="KaiTi" panose="02010609060101010101" pitchFamily="49" charset="-122"/>
                <a:ea typeface="KaiTi" panose="02010609060101010101" pitchFamily="49" charset="-122"/>
              </a:rPr>
              <a:t>2</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最</a:t>
            </a:r>
            <a:r>
              <a:rPr lang="ja-JP" altLang="ja-JP" b="1" dirty="0">
                <a:latin typeface="KaiTi" panose="02010609060101010101" pitchFamily="49" charset="-122"/>
                <a:ea typeface="KaiTi" panose="02010609060101010101" pitchFamily="49" charset="-122"/>
              </a:rPr>
              <a:t>終的な結果よりも一瞬一瞬の方が大切であり、丁寧</a:t>
            </a:r>
            <a:r>
              <a:rPr lang="ja-JP" altLang="ja-JP" b="1" dirty="0" smtClean="0">
                <a:latin typeface="KaiTi" panose="02010609060101010101" pitchFamily="49" charset="-122"/>
                <a:ea typeface="KaiTi" panose="02010609060101010101" pitchFamily="49" charset="-122"/>
              </a:rPr>
              <a:t>な</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生活</a:t>
            </a:r>
            <a:r>
              <a:rPr lang="ja-JP" altLang="ja-JP" b="1" dirty="0">
                <a:latin typeface="KaiTi" panose="02010609060101010101" pitchFamily="49" charset="-122"/>
                <a:ea typeface="KaiTi" panose="02010609060101010101" pitchFamily="49" charset="-122"/>
              </a:rPr>
              <a:t>と生き方を好む。</a:t>
            </a:r>
          </a:p>
          <a:p>
            <a:r>
              <a:rPr lang="en-US" altLang="ja-JP" b="1" dirty="0">
                <a:latin typeface="KaiTi" panose="02010609060101010101" pitchFamily="49" charset="-122"/>
                <a:ea typeface="KaiTi" panose="02010609060101010101" pitchFamily="49" charset="-122"/>
              </a:rPr>
              <a:t>3</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様</a:t>
            </a:r>
            <a:r>
              <a:rPr lang="ja-JP" altLang="ja-JP" b="1" dirty="0">
                <a:latin typeface="KaiTi" panose="02010609060101010101" pitchFamily="49" charset="-122"/>
                <a:ea typeface="KaiTi" panose="02010609060101010101" pitchFamily="49" charset="-122"/>
              </a:rPr>
              <a:t>々なものに興味があり、繊細な心を好む。</a:t>
            </a:r>
          </a:p>
          <a:p>
            <a:r>
              <a:rPr lang="en-US" altLang="ja-JP" b="1" dirty="0">
                <a:latin typeface="KaiTi" panose="02010609060101010101" pitchFamily="49" charset="-122"/>
                <a:ea typeface="KaiTi" panose="02010609060101010101" pitchFamily="49" charset="-122"/>
              </a:rPr>
              <a:t>4</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心</a:t>
            </a:r>
            <a:r>
              <a:rPr lang="ja-JP" altLang="ja-JP" b="1" dirty="0">
                <a:latin typeface="KaiTi" panose="02010609060101010101" pitchFamily="49" charset="-122"/>
                <a:ea typeface="KaiTi" panose="02010609060101010101" pitchFamily="49" charset="-122"/>
              </a:rPr>
              <a:t>にいつも悩みを抱えており、誰かに伝えることを好む。</a:t>
            </a:r>
            <a:endParaRPr lang="ja-JP" altLang="en-US" b="1" dirty="0">
              <a:latin typeface="KaiTi" panose="02010609060101010101" pitchFamily="49" charset="-122"/>
              <a:ea typeface="KaiTi" panose="02010609060101010101" pitchFamily="49" charset="-122"/>
            </a:endParaRPr>
          </a:p>
        </p:txBody>
      </p:sp>
      <p:sp>
        <p:nvSpPr>
          <p:cNvPr id="6" name="矩形 5"/>
          <p:cNvSpPr/>
          <p:nvPr/>
        </p:nvSpPr>
        <p:spPr>
          <a:xfrm>
            <a:off x="3342132" y="5478954"/>
            <a:ext cx="3693668" cy="954107"/>
          </a:xfrm>
          <a:prstGeom prst="rect">
            <a:avLst/>
          </a:prstGeom>
        </p:spPr>
        <p:txBody>
          <a:bodyPr wrap="square">
            <a:spAutoFit/>
          </a:bodyPr>
          <a:lstStyle/>
          <a:p>
            <a:r>
              <a:rPr lang="en-US" altLang="ja-JP" sz="1400" dirty="0" smtClean="0"/>
              <a:t>1. </a:t>
            </a:r>
            <a:r>
              <a:rPr lang="ja-JP" altLang="en-US" sz="1400" dirty="0" smtClean="0"/>
              <a:t>浜辺（はまべ）：海边、</a:t>
            </a:r>
            <a:r>
              <a:rPr lang="zh-CN" altLang="en-US" sz="1400" dirty="0" smtClean="0"/>
              <a:t>水边。</a:t>
            </a:r>
            <a:endParaRPr lang="en-US" altLang="ja-JP" sz="1400" dirty="0"/>
          </a:p>
          <a:p>
            <a:r>
              <a:rPr lang="en-US" altLang="zh-CN" sz="1400" dirty="0" smtClean="0"/>
              <a:t>2. </a:t>
            </a:r>
            <a:r>
              <a:rPr lang="ja-JP" altLang="en-US" sz="1400" dirty="0" smtClean="0"/>
              <a:t>波打際（なみうちぎわ）：</a:t>
            </a:r>
            <a:r>
              <a:rPr lang="zh-CN" altLang="en-US" sz="1400" dirty="0" smtClean="0"/>
              <a:t>水</a:t>
            </a:r>
            <a:r>
              <a:rPr lang="zh-CN" altLang="en-US" sz="1400" dirty="0"/>
              <a:t>岸</a:t>
            </a:r>
            <a:r>
              <a:rPr lang="zh-CN" altLang="en-US" sz="1400" dirty="0" smtClean="0"/>
              <a:t>交界处，岸边。</a:t>
            </a:r>
            <a:endParaRPr lang="en-US" altLang="zh-CN" sz="1400" dirty="0" smtClean="0"/>
          </a:p>
          <a:p>
            <a:r>
              <a:rPr lang="en-US" altLang="zh-CN" sz="1400" dirty="0" smtClean="0"/>
              <a:t>3. </a:t>
            </a:r>
            <a:r>
              <a:rPr lang="ja-JP" altLang="en-US" sz="1400" dirty="0" smtClean="0"/>
              <a:t>袂（たもと）：和服</a:t>
            </a:r>
            <a:r>
              <a:rPr lang="ja-JP" altLang="en-US" sz="1400" dirty="0"/>
              <a:t>衣袖的兜</a:t>
            </a:r>
            <a:r>
              <a:rPr lang="ja-JP" altLang="en-US" sz="1400" dirty="0" smtClean="0"/>
              <a:t>口</a:t>
            </a:r>
            <a:r>
              <a:rPr lang="zh-CN" altLang="en-US" sz="1400" dirty="0"/>
              <a:t>。</a:t>
            </a:r>
            <a:endParaRPr lang="en-US" altLang="ja-JP" sz="1400" dirty="0"/>
          </a:p>
          <a:p>
            <a:r>
              <a:rPr lang="en-US" altLang="ja-JP" sz="1400" dirty="0" smtClean="0"/>
              <a:t>­4. </a:t>
            </a:r>
            <a:r>
              <a:rPr lang="ja-JP" altLang="en-US" sz="1400" dirty="0" smtClean="0"/>
              <a:t>抛</a:t>
            </a:r>
            <a:r>
              <a:rPr lang="ja-JP" altLang="en-US" sz="1400" dirty="0"/>
              <a:t>（</a:t>
            </a:r>
            <a:r>
              <a:rPr lang="ja-JP" altLang="en-US" sz="1400" dirty="0" smtClean="0"/>
              <a:t>ほう）れず： 弃置不顾</a:t>
            </a:r>
            <a:r>
              <a:rPr lang="zh-CN" altLang="en-US" sz="1400" dirty="0" smtClean="0"/>
              <a:t>，</a:t>
            </a:r>
            <a:r>
              <a:rPr lang="ja-JP" altLang="en-US" sz="1400" dirty="0" smtClean="0"/>
              <a:t>丢开</a:t>
            </a:r>
            <a:r>
              <a:rPr lang="zh-CN" altLang="en-US" sz="1400" dirty="0" smtClean="0"/>
              <a:t>，</a:t>
            </a:r>
            <a:r>
              <a:rPr lang="ja-JP" altLang="en-US" sz="1400" dirty="0" smtClean="0"/>
              <a:t>放弃</a:t>
            </a:r>
            <a:r>
              <a:rPr lang="zh-CN" altLang="en-US" sz="1400" dirty="0" smtClean="0"/>
              <a:t>。</a:t>
            </a:r>
            <a:endParaRPr lang="ja-JP" altLang="en-US" sz="1400" dirty="0"/>
          </a:p>
        </p:txBody>
      </p:sp>
      <p:sp>
        <p:nvSpPr>
          <p:cNvPr id="8" name="矩形 7"/>
          <p:cNvSpPr/>
          <p:nvPr/>
        </p:nvSpPr>
        <p:spPr>
          <a:xfrm>
            <a:off x="980429" y="4357578"/>
            <a:ext cx="1813317" cy="369332"/>
          </a:xfrm>
          <a:prstGeom prst="rect">
            <a:avLst/>
          </a:prstGeom>
        </p:spPr>
        <p:txBody>
          <a:bodyPr wrap="non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2</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2</a:t>
            </a:r>
            <a:endParaRPr lang="en-US" altLang="ja-JP" b="1" dirty="0">
              <a:solidFill>
                <a:srgbClr val="0070C0"/>
              </a:solidFill>
              <a:latin typeface="KaiTi" panose="02010609060101010101" pitchFamily="49" charset="-122"/>
              <a:ea typeface="KaiTi" panose="02010609060101010101" pitchFamily="49" charset="-122"/>
            </a:endParaRP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66864" y="4225772"/>
            <a:ext cx="1244203" cy="1002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196066" y="4962858"/>
            <a:ext cx="1216933" cy="146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4711625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６</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0" kern="1200" dirty="0" smtClean="0">
                          <a:solidFill>
                            <a:schemeClr val="bg1"/>
                          </a:solidFill>
                          <a:effectLst/>
                          <a:latin typeface="KaiTi" panose="02010609060101010101" pitchFamily="49" charset="-122"/>
                          <a:ea typeface="KaiTi" panose="02010609060101010101" pitchFamily="49" charset="-122"/>
                          <a:cs typeface="+mn-cs"/>
                        </a:rPr>
                        <a:t>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生きる</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・月夜の浜辺</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en-US" altLang="ja-JP" sz="2400" b="1" dirty="0" smtClean="0">
                <a:solidFill>
                  <a:srgbClr val="002060"/>
                </a:solidFill>
                <a:latin typeface="BIZ UDPゴシック" panose="020B0400000000000000" pitchFamily="50" charset="-128"/>
                <a:ea typeface="BIZ UDPゴシック" panose="020B0400000000000000" pitchFamily="50" charset="-128"/>
              </a:rPr>
              <a:t>4</a:t>
            </a:r>
            <a:r>
              <a:rPr lang="ja-JP" altLang="en-US" sz="2400" b="1" dirty="0" smtClean="0">
                <a:solidFill>
                  <a:srgbClr val="002060"/>
                </a:solidFill>
                <a:latin typeface="BIZ UDPゴシック" panose="020B0400000000000000" pitchFamily="50" charset="-128"/>
                <a:ea typeface="BIZ UDPゴシック" panose="020B0400000000000000" pitchFamily="50" charset="-128"/>
              </a:rPr>
              <a:t>　内容発展</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1011044" y="1821934"/>
            <a:ext cx="10025256" cy="4416594"/>
          </a:xfrm>
          <a:prstGeom prst="rect">
            <a:avLst/>
          </a:prstGeom>
        </p:spPr>
        <p:txBody>
          <a:bodyPr wrap="square">
            <a:spAutoFit/>
          </a:bodyPr>
          <a:lstStyle/>
          <a:p>
            <a:r>
              <a:rPr lang="ja-JP" altLang="en-US" sz="2000" b="1" dirty="0" smtClean="0">
                <a:solidFill>
                  <a:srgbClr val="0070C0"/>
                </a:solidFill>
                <a:latin typeface="KaiTi" panose="02010609060101010101" pitchFamily="49" charset="-122"/>
                <a:ea typeface="KaiTi" panose="02010609060101010101" pitchFamily="49" charset="-122"/>
              </a:rPr>
              <a:t>〇</a:t>
            </a:r>
            <a:r>
              <a:rPr lang="ja-JP" altLang="ja-JP" sz="2000" b="1" dirty="0" smtClean="0">
                <a:solidFill>
                  <a:srgbClr val="0070C0"/>
                </a:solidFill>
                <a:latin typeface="KaiTi" panose="02010609060101010101" pitchFamily="49" charset="-122"/>
                <a:ea typeface="KaiTi" panose="02010609060101010101" pitchFamily="49" charset="-122"/>
              </a:rPr>
              <a:t>「</a:t>
            </a:r>
            <a:r>
              <a:rPr lang="ja-JP" altLang="ja-JP" sz="2000" b="1" dirty="0">
                <a:solidFill>
                  <a:srgbClr val="0070C0"/>
                </a:solidFill>
                <a:latin typeface="KaiTi" panose="02010609060101010101" pitchFamily="49" charset="-122"/>
                <a:ea typeface="KaiTi" panose="02010609060101010101" pitchFamily="49" charset="-122"/>
              </a:rPr>
              <a:t>生きる」を読んで、生きることはどんなことだと思いましたか</a:t>
            </a:r>
            <a:r>
              <a:rPr lang="ja-JP" altLang="ja-JP" sz="2000" b="1" dirty="0" smtClean="0">
                <a:solidFill>
                  <a:srgbClr val="0070C0"/>
                </a:solidFill>
                <a:latin typeface="KaiTi" panose="02010609060101010101" pitchFamily="49" charset="-122"/>
                <a:ea typeface="KaiTi" panose="02010609060101010101" pitchFamily="49" charset="-122"/>
              </a:rPr>
              <a:t>。</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solidFill>
                  <a:srgbClr val="0070C0"/>
                </a:solidFill>
                <a:latin typeface="KaiTi" panose="02010609060101010101" pitchFamily="49" charset="-122"/>
                <a:ea typeface="KaiTi" panose="02010609060101010101" pitchFamily="49" charset="-122"/>
              </a:rPr>
              <a:t>　生</a:t>
            </a:r>
            <a:r>
              <a:rPr lang="ja-JP" altLang="en-US" sz="2000" b="1" dirty="0">
                <a:solidFill>
                  <a:srgbClr val="0070C0"/>
                </a:solidFill>
                <a:latin typeface="KaiTi" panose="02010609060101010101" pitchFamily="49" charset="-122"/>
                <a:ea typeface="KaiTi" panose="02010609060101010101" pitchFamily="49" charset="-122"/>
              </a:rPr>
              <a:t>きている実感というのは、食べものを口にして「ああ、美味しい！」と感じたり、好きな音楽を聴いてそのメロディーを身体中一杯にしたり、大切な友人と一緒にいて、穏やかな時間が流れるのを感じたり、</a:t>
            </a:r>
            <a:r>
              <a:rPr lang="en-US" altLang="ja-JP" sz="2000" b="1" dirty="0">
                <a:solidFill>
                  <a:srgbClr val="0070C0"/>
                </a:solidFill>
                <a:latin typeface="KaiTi" panose="02010609060101010101" pitchFamily="49" charset="-122"/>
                <a:ea typeface="KaiTi" panose="02010609060101010101" pitchFamily="49" charset="-122"/>
              </a:rPr>
              <a:t>…</a:t>
            </a:r>
            <a:r>
              <a:rPr lang="ja-JP" altLang="en-US" sz="2000" b="1" dirty="0">
                <a:solidFill>
                  <a:srgbClr val="0070C0"/>
                </a:solidFill>
                <a:latin typeface="KaiTi" panose="02010609060101010101" pitchFamily="49" charset="-122"/>
                <a:ea typeface="KaiTi" panose="02010609060101010101" pitchFamily="49" charset="-122"/>
              </a:rPr>
              <a:t>つまりは、自分の感情を感じたままに表現できるときに生まれるものではないかと思います</a:t>
            </a:r>
            <a:r>
              <a:rPr lang="ja-JP" altLang="en-US" sz="2000" b="1" dirty="0" smtClean="0">
                <a:solidFill>
                  <a:srgbClr val="0070C0"/>
                </a:solidFill>
                <a:latin typeface="KaiTi" panose="02010609060101010101" pitchFamily="49" charset="-122"/>
                <a:ea typeface="KaiTi" panose="02010609060101010101" pitchFamily="49" charset="-122"/>
              </a:rPr>
              <a:t>。</a:t>
            </a:r>
            <a:endParaRPr lang="en-US" altLang="ja-JP" sz="2000" b="1" dirty="0" smtClean="0">
              <a:solidFill>
                <a:srgbClr val="0070C0"/>
              </a:solidFill>
              <a:latin typeface="KaiTi" panose="02010609060101010101" pitchFamily="49" charset="-122"/>
              <a:ea typeface="KaiTi" panose="02010609060101010101" pitchFamily="49" charset="-122"/>
            </a:endParaRPr>
          </a:p>
          <a:p>
            <a:endParaRPr lang="en-US" altLang="ja-JP" sz="1050" b="1" dirty="0" smtClean="0">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〇平</a:t>
            </a:r>
            <a:r>
              <a:rPr lang="ja-JP" altLang="en-US" sz="2000" b="1" dirty="0">
                <a:latin typeface="KaiTi" panose="02010609060101010101" pitchFamily="49" charset="-122"/>
                <a:ea typeface="KaiTi" panose="02010609060101010101" pitchFamily="49" charset="-122"/>
              </a:rPr>
              <a:t>成</a:t>
            </a:r>
            <a:r>
              <a:rPr lang="en-US" altLang="ja-JP" sz="2000" b="1" dirty="0">
                <a:latin typeface="KaiTi" panose="02010609060101010101" pitchFamily="49" charset="-122"/>
                <a:ea typeface="KaiTi" panose="02010609060101010101" pitchFamily="49" charset="-122"/>
              </a:rPr>
              <a:t>20</a:t>
            </a:r>
            <a:r>
              <a:rPr lang="ja-JP" altLang="en-US" sz="2000" b="1" dirty="0">
                <a:latin typeface="KaiTi" panose="02010609060101010101" pitchFamily="49" charset="-122"/>
                <a:ea typeface="KaiTi" panose="02010609060101010101" pitchFamily="49" charset="-122"/>
              </a:rPr>
              <a:t>年</a:t>
            </a:r>
            <a:r>
              <a:rPr lang="en-US" altLang="ja-JP" sz="2000" b="1" dirty="0">
                <a:latin typeface="KaiTi" panose="02010609060101010101" pitchFamily="49" charset="-122"/>
                <a:ea typeface="KaiTi" panose="02010609060101010101" pitchFamily="49" charset="-122"/>
              </a:rPr>
              <a:t>3</a:t>
            </a:r>
            <a:r>
              <a:rPr lang="ja-JP" altLang="en-US" sz="2000" b="1" dirty="0">
                <a:latin typeface="KaiTi" panose="02010609060101010101" pitchFamily="49" charset="-122"/>
                <a:ea typeface="KaiTi" panose="02010609060101010101" pitchFamily="49" charset="-122"/>
              </a:rPr>
              <a:t>月、文部科学省は新しい学習指導要領を公示した。学習指導要領の改定は</a:t>
            </a:r>
            <a:r>
              <a:rPr lang="en-US" altLang="ja-JP" sz="2000" b="1" dirty="0">
                <a:latin typeface="KaiTi" panose="02010609060101010101" pitchFamily="49" charset="-122"/>
                <a:ea typeface="KaiTi" panose="02010609060101010101" pitchFamily="49" charset="-122"/>
              </a:rPr>
              <a:t>10</a:t>
            </a:r>
            <a:r>
              <a:rPr lang="ja-JP" altLang="en-US" sz="2000" b="1" dirty="0">
                <a:latin typeface="KaiTi" panose="02010609060101010101" pitchFamily="49" charset="-122"/>
                <a:ea typeface="KaiTi" panose="02010609060101010101" pitchFamily="49" charset="-122"/>
              </a:rPr>
              <a:t>年ぶりで、近年急速に技術革新が進む世界で生きる力を育むことを理念としている。グローバル化、スマートフォンの普及、</a:t>
            </a:r>
            <a:r>
              <a:rPr lang="en-US" altLang="ja-JP" sz="2000" b="1" dirty="0">
                <a:latin typeface="KaiTi" panose="02010609060101010101" pitchFamily="49" charset="-122"/>
                <a:ea typeface="KaiTi" panose="02010609060101010101" pitchFamily="49" charset="-122"/>
              </a:rPr>
              <a:t>AI</a:t>
            </a:r>
            <a:r>
              <a:rPr lang="ja-JP" altLang="en-US" sz="2000" b="1" dirty="0">
                <a:latin typeface="KaiTi" panose="02010609060101010101" pitchFamily="49" charset="-122"/>
                <a:ea typeface="KaiTi" panose="02010609060101010101" pitchFamily="49" charset="-122"/>
              </a:rPr>
              <a:t>の活用など、社会の変化は激しい。また、今後もこの変化はさらに進むであろう</a:t>
            </a:r>
            <a:r>
              <a:rPr lang="ja-JP" altLang="en-US" sz="2000" b="1" dirty="0" smtClean="0">
                <a:latin typeface="KaiTi" panose="02010609060101010101" pitchFamily="49" charset="-122"/>
                <a:ea typeface="KaiTi" panose="02010609060101010101" pitchFamily="49" charset="-122"/>
              </a:rPr>
              <a:t>。</a:t>
            </a:r>
            <a:endParaRPr lang="en-US" altLang="ja-JP" sz="2000" b="1" dirty="0" smtClean="0">
              <a:latin typeface="KaiTi" panose="02010609060101010101" pitchFamily="49" charset="-122"/>
              <a:ea typeface="KaiTi" panose="02010609060101010101" pitchFamily="49" charset="-122"/>
            </a:endParaRPr>
          </a:p>
          <a:p>
            <a:endParaRPr lang="en-US" altLang="ja-JP" sz="1050" b="1" dirty="0" smtClean="0">
              <a:latin typeface="KaiTi" panose="02010609060101010101" pitchFamily="49" charset="-122"/>
              <a:ea typeface="KaiTi" panose="02010609060101010101" pitchFamily="49" charset="-122"/>
            </a:endParaRPr>
          </a:p>
          <a:p>
            <a:r>
              <a:rPr lang="ja-JP" altLang="en-US" sz="2000" b="1" dirty="0" smtClean="0">
                <a:solidFill>
                  <a:srgbClr val="0070C0"/>
                </a:solidFill>
                <a:latin typeface="KaiTi" panose="02010609060101010101" pitchFamily="49" charset="-122"/>
                <a:ea typeface="KaiTi" panose="02010609060101010101" pitchFamily="49" charset="-122"/>
              </a:rPr>
              <a:t>〇新学</a:t>
            </a:r>
            <a:r>
              <a:rPr lang="ja-JP" altLang="en-US" sz="2000" b="1" dirty="0">
                <a:solidFill>
                  <a:srgbClr val="0070C0"/>
                </a:solidFill>
                <a:latin typeface="KaiTi" panose="02010609060101010101" pitchFamily="49" charset="-122"/>
                <a:ea typeface="KaiTi" panose="02010609060101010101" pitchFamily="49" charset="-122"/>
              </a:rPr>
              <a:t>習指導要領で掲げられている「生きる力」</a:t>
            </a:r>
            <a:r>
              <a:rPr lang="ja-JP" altLang="en-US" sz="2000" b="1" dirty="0" smtClean="0">
                <a:solidFill>
                  <a:srgbClr val="0070C0"/>
                </a:solidFill>
                <a:latin typeface="KaiTi" panose="02010609060101010101" pitchFamily="49" charset="-122"/>
                <a:ea typeface="KaiTi" panose="02010609060101010101" pitchFamily="49" charset="-122"/>
              </a:rPr>
              <a:t>について、予</a:t>
            </a:r>
            <a:r>
              <a:rPr lang="ja-JP" altLang="en-US" sz="2000" b="1" dirty="0">
                <a:solidFill>
                  <a:srgbClr val="0070C0"/>
                </a:solidFill>
                <a:latin typeface="KaiTi" panose="02010609060101010101" pitchFamily="49" charset="-122"/>
                <a:ea typeface="KaiTi" panose="02010609060101010101" pitchFamily="49" charset="-122"/>
              </a:rPr>
              <a:t>測困難な未来を担う子どもたちに社会ができること、お父さんお母さんができることは実はとても多い。小中学生の子どもだけでなく、乳幼児であっても人と人との関わり方は重要だ。子どもたちが、生きる力、生き抜く力を育んでいけるように温かく見守り支えていこう。</a:t>
            </a:r>
            <a:endParaRPr lang="ja-JP" altLang="ja-JP" sz="2000" b="1" dirty="0">
              <a:solidFill>
                <a:srgbClr val="0070C0"/>
              </a:solidFill>
              <a:latin typeface="KaiTi" panose="02010609060101010101" pitchFamily="49" charset="-122"/>
              <a:ea typeface="KaiTi" panose="02010609060101010101" pitchFamily="49" charset="-122"/>
            </a:endParaRPr>
          </a:p>
        </p:txBody>
      </p:sp>
    </p:spTree>
    <p:extLst>
      <p:ext uri="{BB962C8B-B14F-4D97-AF65-F5344CB8AC3E}">
        <p14:creationId xmlns:p14="http://schemas.microsoft.com/office/powerpoint/2010/main" val="160334199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1237</Words>
  <Application>Microsoft Office PowerPoint</Application>
  <PresentationFormat>宽屏</PresentationFormat>
  <Paragraphs>133</Paragraphs>
  <Slides>10</Slides>
  <Notes>9</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10</vt:i4>
      </vt:variant>
    </vt:vector>
  </HeadingPairs>
  <TitlesOfParts>
    <vt:vector size="22" baseType="lpstr">
      <vt:lpstr>BIZ UDPゴシック</vt:lpstr>
      <vt:lpstr>KaiTi</vt:lpstr>
      <vt:lpstr>ＭＳ 明朝</vt:lpstr>
      <vt:lpstr>ＭＳ Ｐゴシック</vt:lpstr>
      <vt:lpstr>楷体</vt:lpstr>
      <vt:lpstr>宋体</vt:lpstr>
      <vt:lpstr>宋体</vt:lpstr>
      <vt:lpstr>Arial</vt:lpstr>
      <vt:lpstr>Calibri</vt:lpstr>
      <vt:lpstr>Calibri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Windows 用户</cp:lastModifiedBy>
  <cp:revision>4</cp:revision>
  <dcterms:created xsi:type="dcterms:W3CDTF">2021-08-24T02:20:25Z</dcterms:created>
  <dcterms:modified xsi:type="dcterms:W3CDTF">2021-08-24T06:31:37Z</dcterms:modified>
</cp:coreProperties>
</file>