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handoutMasterIdLst>
    <p:handoutMasterId r:id="rId12"/>
  </p:handoutMasterIdLst>
  <p:sldIdLst>
    <p:sldId id="445" r:id="rId2"/>
    <p:sldId id="403" r:id="rId3"/>
    <p:sldId id="431" r:id="rId4"/>
    <p:sldId id="439" r:id="rId5"/>
    <p:sldId id="440" r:id="rId6"/>
    <p:sldId id="444" r:id="rId7"/>
    <p:sldId id="443" r:id="rId8"/>
    <p:sldId id="441" r:id="rId9"/>
    <p:sldId id="382" r:id="rId10"/>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5" autoAdjust="0"/>
    <p:restoredTop sz="94081" autoAdjust="0"/>
  </p:normalViewPr>
  <p:slideViewPr>
    <p:cSldViewPr snapToGrid="0">
      <p:cViewPr varScale="1">
        <p:scale>
          <a:sx n="109" d="100"/>
          <a:sy n="109" d="100"/>
        </p:scale>
        <p:origin x="600" y="84"/>
      </p:cViewPr>
      <p:guideLst>
        <p:guide orient="horz" pos="2160"/>
        <p:guide pos="3840"/>
      </p:guideLst>
    </p:cSldViewPr>
  </p:slideViewPr>
  <p:notesTextViewPr>
    <p:cViewPr>
      <p:scale>
        <a:sx n="1" d="1"/>
        <a:sy n="1" d="1"/>
      </p:scale>
      <p:origin x="0" y="0"/>
    </p:cViewPr>
  </p:notesTextViewPr>
  <p:sorterViewPr>
    <p:cViewPr>
      <p:scale>
        <a:sx n="125" d="100"/>
        <a:sy n="125" d="100"/>
      </p:scale>
      <p:origin x="0" y="0"/>
    </p:cViewPr>
  </p:sorter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50996F6-27B1-4CDE-B3D2-94D0D28243B8}" type="datetimeFigureOut">
              <a:rPr kumimoji="1" lang="ja-JP" altLang="en-US" smtClean="0"/>
              <a:t>2021/8/24</a:t>
            </a:fld>
            <a:endParaRPr kumimoji="1" lang="ja-JP"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886CD1A-B80B-459A-8615-8CCED092E89B}" type="slidenum">
              <a:rPr kumimoji="1" lang="ja-JP" altLang="en-US" smtClean="0"/>
              <a:t>‹#›</a:t>
            </a:fld>
            <a:endParaRPr kumimoji="1" lang="ja-JP" altLang="en-US"/>
          </a:p>
        </p:txBody>
      </p:sp>
    </p:spTree>
    <p:extLst>
      <p:ext uri="{BB962C8B-B14F-4D97-AF65-F5344CB8AC3E}">
        <p14:creationId xmlns:p14="http://schemas.microsoft.com/office/powerpoint/2010/main" val="16319344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1C3628-9700-42E3-AB13-1DC32796D6BE}" type="datetimeFigureOut">
              <a:rPr kumimoji="1" lang="ja-JP" altLang="en-US" smtClean="0"/>
              <a:t>2021/8/24</a:t>
            </a:fld>
            <a:endParaRPr kumimoji="1" lang="ja-JP"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第二级</a:t>
            </a:r>
          </a:p>
          <a:p>
            <a:pPr lvl="2"/>
            <a:r>
              <a:rPr kumimoji="1" lang="zh-CN" altLang="en-US" smtClean="0"/>
              <a:t>第三级</a:t>
            </a:r>
          </a:p>
          <a:p>
            <a:pPr lvl="3"/>
            <a:r>
              <a:rPr kumimoji="1" lang="zh-CN" altLang="en-US" smtClean="0"/>
              <a:t>第四级</a:t>
            </a:r>
          </a:p>
          <a:p>
            <a:pPr lvl="4"/>
            <a:r>
              <a:rPr kumimoji="1" lang="zh-CN" altLang="en-US" smtClean="0"/>
              <a:t>第五级</a:t>
            </a:r>
            <a:endParaRPr kumimoji="1" lang="ja-JP"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A84B61-6EF4-444A-9E6E-BA59DB35F01D}" type="slidenum">
              <a:rPr kumimoji="1" lang="ja-JP" altLang="en-US" smtClean="0"/>
              <a:t>‹#›</a:t>
            </a:fld>
            <a:endParaRPr kumimoji="1" lang="ja-JP" altLang="en-US"/>
          </a:p>
        </p:txBody>
      </p:sp>
    </p:spTree>
    <p:extLst>
      <p:ext uri="{BB962C8B-B14F-4D97-AF65-F5344CB8AC3E}">
        <p14:creationId xmlns:p14="http://schemas.microsoft.com/office/powerpoint/2010/main" val="3789199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883548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975847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096523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235981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280154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44526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150608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224596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207776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376181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ABE9C83-780F-4CDA-839C-0E4D203E05BA}" type="datetimeFigureOut">
              <a:rPr kumimoji="1" lang="ja-JP" altLang="en-US" smtClean="0"/>
              <a:pPr/>
              <a:t>2021/8/24</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999157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E9C83-780F-4CDA-839C-0E4D203E05BA}" type="datetimeFigureOut">
              <a:rPr kumimoji="1" lang="ja-JP" altLang="en-US" smtClean="0"/>
              <a:pPr/>
              <a:t>2021/8/24</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2847887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933262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478454167"/>
              </p:ext>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１０</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訳せぬ「であろう」</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730181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536157020"/>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１０</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訳せぬ「であろう」</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5907" y="1818878"/>
            <a:ext cx="10552437" cy="2169825"/>
          </a:xfrm>
          <a:prstGeom prst="rect">
            <a:avLst/>
          </a:prstGeom>
        </p:spPr>
        <p:txBody>
          <a:bodyPr wrap="square">
            <a:spAutoFit/>
          </a:bodyPr>
          <a:lstStyle/>
          <a:p>
            <a:pPr>
              <a:lnSpc>
                <a:spcPct val="150000"/>
              </a:lnSpc>
            </a:pPr>
            <a:r>
              <a:rPr lang="ja-JP" altLang="en-US" b="1" dirty="0" smtClean="0">
                <a:solidFill>
                  <a:srgbClr val="0070C0"/>
                </a:solidFill>
                <a:latin typeface="KaiTi" panose="02010609060101010101" pitchFamily="49" charset="-122"/>
                <a:ea typeface="KaiTi" panose="02010609060101010101" pitchFamily="49" charset="-122"/>
              </a:rPr>
              <a:t>◎テキスト背景</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dirty="0">
                <a:latin typeface="KaiTi" panose="02010609060101010101" pitchFamily="49" charset="-122"/>
                <a:ea typeface="KaiTi" panose="02010609060101010101" pitchFamily="49" charset="-122"/>
              </a:rPr>
              <a:t>１９６０年代半ば、イギリス人物理学者アンソニー・Ｊ・レゲット氏が在日中、日本人の論文の英訳や閲読をしていた</a:t>
            </a:r>
            <a:r>
              <a:rPr lang="ja-JP" altLang="en-US" dirty="0" smtClean="0">
                <a:latin typeface="KaiTi" panose="02010609060101010101" pitchFamily="49" charset="-122"/>
                <a:ea typeface="KaiTi" panose="02010609060101010101" pitchFamily="49" charset="-122"/>
              </a:rPr>
              <a:t>。日本</a:t>
            </a:r>
            <a:r>
              <a:rPr lang="ja-JP" altLang="en-US" dirty="0">
                <a:latin typeface="KaiTi" panose="02010609060101010101" pitchFamily="49" charset="-122"/>
                <a:ea typeface="KaiTi" panose="02010609060101010101" pitchFamily="49" charset="-122"/>
              </a:rPr>
              <a:t>語の非常に上手な彼は、その経験に基づき、「であろう」を使うなと指摘した（１９６６年日本物理学会誌）</a:t>
            </a:r>
            <a:r>
              <a:rPr lang="ja-JP" altLang="en-US" dirty="0" smtClean="0">
                <a:latin typeface="KaiTi" panose="02010609060101010101" pitchFamily="49" charset="-122"/>
                <a:ea typeface="KaiTi" panose="02010609060101010101" pitchFamily="49" charset="-122"/>
              </a:rPr>
              <a:t>。その</a:t>
            </a:r>
            <a:r>
              <a:rPr lang="ja-JP" altLang="en-US" dirty="0">
                <a:latin typeface="KaiTi" panose="02010609060101010101" pitchFamily="49" charset="-122"/>
                <a:ea typeface="KaiTi" panose="02010609060101010101" pitchFamily="49" charset="-122"/>
              </a:rPr>
              <a:t>指摘の後、物理学の論文から「であろう」が姿を消した</a:t>
            </a:r>
            <a:r>
              <a:rPr lang="ja-JP" altLang="en-US" dirty="0" smtClean="0">
                <a:latin typeface="KaiTi" panose="02010609060101010101" pitchFamily="49" charset="-122"/>
                <a:ea typeface="KaiTi" panose="02010609060101010101" pitchFamily="49" charset="-122"/>
              </a:rPr>
              <a:t>。</a:t>
            </a:r>
            <a:endParaRPr lang="en-US" altLang="ja-JP" dirty="0" smtClean="0">
              <a:latin typeface="KaiTi" panose="02010609060101010101" pitchFamily="49" charset="-122"/>
              <a:ea typeface="KaiTi" panose="02010609060101010101" pitchFamily="49" charset="-122"/>
            </a:endParaRPr>
          </a:p>
          <a:p>
            <a:r>
              <a:rPr lang="ja-JP" altLang="en-US" dirty="0" smtClean="0">
                <a:latin typeface="KaiTi" panose="02010609060101010101" pitchFamily="49" charset="-122"/>
                <a:ea typeface="KaiTi" panose="02010609060101010101" pitchFamily="49" charset="-122"/>
              </a:rPr>
              <a:t>このエピソ</a:t>
            </a:r>
            <a:r>
              <a:rPr lang="ja-JP" altLang="en-US" dirty="0">
                <a:latin typeface="KaiTi" panose="02010609060101010101" pitchFamily="49" charset="-122"/>
                <a:ea typeface="KaiTi" panose="02010609060101010101" pitchFamily="49" charset="-122"/>
              </a:rPr>
              <a:t>ードは、厳密な論理を展開する物理学論文に「かもしれない」と訳されかねない「であろう」を安易に用いることを戒めたものと思われる</a:t>
            </a:r>
            <a:r>
              <a:rPr lang="ja-JP" altLang="en-US" dirty="0" smtClean="0">
                <a:latin typeface="KaiTi" panose="02010609060101010101" pitchFamily="49" charset="-122"/>
                <a:ea typeface="KaiTi" panose="02010609060101010101" pitchFamily="49" charset="-122"/>
              </a:rPr>
              <a:t>。大概</a:t>
            </a:r>
            <a:r>
              <a:rPr lang="ja-JP" altLang="en-US" dirty="0">
                <a:latin typeface="KaiTi" panose="02010609060101010101" pitchFamily="49" charset="-122"/>
                <a:ea typeface="KaiTi" panose="02010609060101010101" pitchFamily="49" charset="-122"/>
              </a:rPr>
              <a:t>の人は、</a:t>
            </a:r>
            <a:r>
              <a:rPr lang="en-US" altLang="ja-JP" dirty="0">
                <a:latin typeface="KaiTi" panose="02010609060101010101" pitchFamily="49" charset="-122"/>
                <a:ea typeface="KaiTi" panose="02010609060101010101" pitchFamily="49" charset="-122"/>
              </a:rPr>
              <a:t>may </a:t>
            </a:r>
            <a:r>
              <a:rPr lang="ja-JP" altLang="en-US" dirty="0">
                <a:latin typeface="KaiTi" panose="02010609060101010101" pitchFamily="49" charset="-122"/>
                <a:ea typeface="KaiTi" panose="02010609060101010101" pitchFamily="49" charset="-122"/>
              </a:rPr>
              <a:t>を使えば簡単に英語になると思うところだ</a:t>
            </a:r>
            <a:r>
              <a:rPr lang="ja-JP" altLang="en-US" dirty="0" smtClean="0">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
        <p:nvSpPr>
          <p:cNvPr id="14" name="矩形 13"/>
          <p:cNvSpPr/>
          <p:nvPr/>
        </p:nvSpPr>
        <p:spPr>
          <a:xfrm>
            <a:off x="875907" y="3899803"/>
            <a:ext cx="10300093" cy="2169825"/>
          </a:xfrm>
          <a:prstGeom prst="rect">
            <a:avLst/>
          </a:prstGeom>
        </p:spPr>
        <p:txBody>
          <a:bodyPr wrap="square">
            <a:spAutoFit/>
          </a:bodyPr>
          <a:lstStyle/>
          <a:p>
            <a:pPr>
              <a:lnSpc>
                <a:spcPct val="150000"/>
              </a:lnSpc>
            </a:pPr>
            <a:r>
              <a:rPr lang="ja-JP" altLang="en-US" b="1" dirty="0" smtClean="0">
                <a:solidFill>
                  <a:srgbClr val="0070C0"/>
                </a:solidFill>
                <a:latin typeface="KaiTi" panose="02010609060101010101" pitchFamily="49" charset="-122"/>
                <a:ea typeface="KaiTi" panose="02010609060101010101" pitchFamily="49" charset="-122"/>
              </a:rPr>
              <a:t>◎関連知識</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dirty="0">
                <a:latin typeface="KaiTi" panose="02010609060101010101" pitchFamily="49" charset="-122"/>
                <a:ea typeface="KaiTi" panose="02010609060101010101" pitchFamily="49" charset="-122"/>
              </a:rPr>
              <a:t>実は、「であろう」式の表現には、純粋に日本語の問題として、よろしくないという批判があった</a:t>
            </a:r>
            <a:r>
              <a:rPr lang="ja-JP" altLang="en-US" dirty="0" smtClean="0">
                <a:latin typeface="KaiTi" panose="02010609060101010101" pitchFamily="49" charset="-122"/>
                <a:ea typeface="KaiTi" panose="02010609060101010101" pitchFamily="49" charset="-122"/>
              </a:rPr>
              <a:t>。「</a:t>
            </a:r>
            <a:r>
              <a:rPr lang="ja-JP" altLang="en-US" dirty="0">
                <a:latin typeface="KaiTi" panose="02010609060101010101" pitchFamily="49" charset="-122"/>
                <a:ea typeface="KaiTi" panose="02010609060101010101" pitchFamily="49" charset="-122"/>
              </a:rPr>
              <a:t>である」は事実を客観的に表現するもので、話者（論者）の推量の意味を込める「であろう」に活用するのは無理であるからだ</a:t>
            </a:r>
            <a:r>
              <a:rPr lang="ja-JP" altLang="en-US" dirty="0" smtClean="0">
                <a:latin typeface="KaiTi" panose="02010609060101010101" pitchFamily="49" charset="-122"/>
                <a:ea typeface="KaiTi" panose="02010609060101010101" pitchFamily="49" charset="-122"/>
              </a:rPr>
              <a:t>。未来</a:t>
            </a:r>
            <a:r>
              <a:rPr lang="ja-JP" altLang="en-US" dirty="0">
                <a:latin typeface="KaiTi" panose="02010609060101010101" pitchFamily="49" charset="-122"/>
                <a:ea typeface="KaiTi" panose="02010609060101010101" pitchFamily="49" charset="-122"/>
              </a:rPr>
              <a:t>や推量を表すには、「だろう」がある。「雨が降る」は「雨が降るだろう」に変われるが、「雨が降ろう」ではおかしい</a:t>
            </a:r>
            <a:r>
              <a:rPr lang="ja-JP" altLang="en-US" dirty="0" smtClean="0">
                <a:latin typeface="KaiTi" panose="02010609060101010101" pitchFamily="49" charset="-122"/>
                <a:ea typeface="KaiTi" panose="02010609060101010101" pitchFamily="49" charset="-122"/>
              </a:rPr>
              <a:t>。</a:t>
            </a:r>
            <a:endParaRPr lang="en-US" altLang="ja-JP" dirty="0" smtClean="0">
              <a:latin typeface="KaiTi" panose="02010609060101010101" pitchFamily="49" charset="-122"/>
              <a:ea typeface="KaiTi" panose="02010609060101010101" pitchFamily="49" charset="-122"/>
            </a:endParaRPr>
          </a:p>
          <a:p>
            <a:r>
              <a:rPr lang="ja-JP" altLang="en-US" dirty="0">
                <a:latin typeface="KaiTi" panose="02010609060101010101" pitchFamily="49" charset="-122"/>
                <a:ea typeface="KaiTi" panose="02010609060101010101" pitchFamily="49" charset="-122"/>
              </a:rPr>
              <a:t>レゲット氏は２００３年にノーベル物理学賞を受けた</a:t>
            </a:r>
            <a:r>
              <a:rPr lang="ja-JP" altLang="en-US" dirty="0" smtClean="0">
                <a:latin typeface="KaiTi" panose="02010609060101010101" pitchFamily="49" charset="-122"/>
                <a:ea typeface="KaiTi" panose="02010609060101010101" pitchFamily="49" charset="-122"/>
              </a:rPr>
              <a:t>。現在はイリノイ</a:t>
            </a:r>
            <a:r>
              <a:rPr lang="ja-JP" altLang="en-US" dirty="0">
                <a:latin typeface="KaiTi" panose="02010609060101010101" pitchFamily="49" charset="-122"/>
                <a:ea typeface="KaiTi" panose="02010609060101010101" pitchFamily="49" charset="-122"/>
              </a:rPr>
              <a:t>大学アーバナ・シャンペーン</a:t>
            </a:r>
            <a:r>
              <a:rPr lang="ja-JP" altLang="en-US" dirty="0" smtClean="0">
                <a:latin typeface="KaiTi" panose="02010609060101010101" pitchFamily="49" charset="-122"/>
                <a:ea typeface="KaiTi" panose="02010609060101010101" pitchFamily="49" charset="-122"/>
              </a:rPr>
              <a:t>校名誉教授で、東京大学東京カレッジ名誉カレッジ長である。</a:t>
            </a:r>
            <a:endParaRPr lang="ja-JP" altLang="en-US" dirty="0">
              <a:latin typeface="KaiTi" panose="02010609060101010101" pitchFamily="49" charset="-122"/>
              <a:ea typeface="KaiTi" panose="02010609060101010101" pitchFamily="49" charset="-122"/>
            </a:endParaRPr>
          </a:p>
        </p:txBody>
      </p:sp>
      <p:pic>
        <p:nvPicPr>
          <p:cNvPr id="1843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70451" y="932309"/>
            <a:ext cx="3181349" cy="1317141"/>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229631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338805330"/>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第１</a:t>
                      </a:r>
                      <a:r>
                        <a:rPr lang="ja-JP" altLang="en-US" sz="2400" b="1" kern="100" dirty="0" smtClean="0">
                          <a:solidFill>
                            <a:schemeClr val="bg1"/>
                          </a:solidFill>
                          <a:effectLst/>
                          <a:latin typeface="KaiTi" panose="02010609060101010101" pitchFamily="49" charset="-122"/>
                          <a:ea typeface="KaiTi" panose="02010609060101010101" pitchFamily="49" charset="-122"/>
                        </a:rPr>
                        <a:t>０</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訳せぬ「であろう」</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888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1679771"/>
            <a:ext cx="8368037" cy="1631216"/>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ja-JP" sz="2000" b="1" dirty="0">
                <a:latin typeface="KaiTi" panose="02010609060101010101" pitchFamily="49" charset="-122"/>
                <a:ea typeface="KaiTi" panose="02010609060101010101" pitchFamily="49" charset="-122"/>
              </a:rPr>
              <a:t>「文体」という言葉を聞いたことがありますか。「です・ます」でおわる「ていねい体」または「です・ます体」というものと、「だ・である」でおわる「ふつう体」または「だ・である体」があります。今まで勉強した日本語の文章を思い出して、二つにわけてみましょう。</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13234" y="3367287"/>
            <a:ext cx="10438965" cy="3170099"/>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a:t>
            </a:r>
            <a:r>
              <a:rPr lang="ja-JP" altLang="ja-JP" sz="2000" b="1" dirty="0" smtClean="0">
                <a:solidFill>
                  <a:srgbClr val="0070C0"/>
                </a:solidFill>
                <a:latin typeface="KaiTi" panose="02010609060101010101" pitchFamily="49" charset="-122"/>
                <a:ea typeface="KaiTi" panose="02010609060101010101" pitchFamily="49" charset="-122"/>
              </a:rPr>
              <a:t>同</a:t>
            </a:r>
            <a:r>
              <a:rPr lang="ja-JP" altLang="ja-JP" sz="2000" b="1" dirty="0">
                <a:solidFill>
                  <a:srgbClr val="0070C0"/>
                </a:solidFill>
                <a:latin typeface="KaiTi" panose="02010609060101010101" pitchFamily="49" charset="-122"/>
                <a:ea typeface="KaiTi" panose="02010609060101010101" pitchFamily="49" charset="-122"/>
              </a:rPr>
              <a:t>じことばが繰返されてはおもしろくないのはどこの国のことばでも同じ。英語でも、</a:t>
            </a:r>
            <a:r>
              <a:rPr lang="en-US" altLang="ja-JP" sz="2000" b="1" dirty="0">
                <a:solidFill>
                  <a:srgbClr val="0070C0"/>
                </a:solidFill>
                <a:latin typeface="KaiTi" panose="02010609060101010101" pitchFamily="49" charset="-122"/>
                <a:ea typeface="KaiTi" panose="02010609060101010101" pitchFamily="49" charset="-122"/>
              </a:rPr>
              <a:t>said</a:t>
            </a:r>
            <a:r>
              <a:rPr lang="ja-JP" altLang="ja-JP" sz="2000" b="1" dirty="0" smtClean="0">
                <a:solidFill>
                  <a:srgbClr val="0070C0"/>
                </a:solidFill>
                <a:latin typeface="KaiTi" panose="02010609060101010101" pitchFamily="49" charset="-122"/>
                <a:ea typeface="KaiTi" panose="02010609060101010101" pitchFamily="49" charset="-122"/>
              </a:rPr>
              <a:t>（</a:t>
            </a:r>
            <a:r>
              <a:rPr lang="ja-JP" altLang="en-US" sz="2000" b="1" dirty="0" smtClean="0">
                <a:solidFill>
                  <a:srgbClr val="0070C0"/>
                </a:solidFill>
                <a:latin typeface="KaiTi" panose="02010609060101010101" pitchFamily="49" charset="-122"/>
                <a:ea typeface="KaiTi" panose="02010609060101010101" pitchFamily="49" charset="-122"/>
              </a:rPr>
              <a:t>言</a:t>
            </a:r>
            <a:r>
              <a:rPr lang="ja-JP" altLang="ja-JP" sz="2000" b="1" dirty="0" smtClean="0">
                <a:solidFill>
                  <a:srgbClr val="0070C0"/>
                </a:solidFill>
                <a:latin typeface="KaiTi" panose="02010609060101010101" pitchFamily="49" charset="-122"/>
                <a:ea typeface="KaiTi" panose="02010609060101010101" pitchFamily="49" charset="-122"/>
              </a:rPr>
              <a:t>った</a:t>
            </a:r>
            <a:r>
              <a:rPr lang="ja-JP" altLang="ja-JP" sz="2000" b="1" dirty="0">
                <a:solidFill>
                  <a:srgbClr val="0070C0"/>
                </a:solidFill>
                <a:latin typeface="KaiTi" panose="02010609060101010101" pitchFamily="49" charset="-122"/>
                <a:ea typeface="KaiTi" panose="02010609060101010101" pitchFamily="49" charset="-122"/>
              </a:rPr>
              <a:t>）を反覆しないために人知れぬ苦心をしている。　論文なら「である」が立てつづけにあらわれることになるけれども、出来ればそれを避けたいと思うのは当然である。「であろう」とすれば、変化がつけられて、「である」のヴァリエーションになる。</a:t>
            </a:r>
            <a:r>
              <a:rPr lang="en-US" altLang="ja-JP" sz="2000" b="1" dirty="0">
                <a:solidFill>
                  <a:srgbClr val="0070C0"/>
                </a:solidFill>
                <a:latin typeface="KaiTi" panose="02010609060101010101" pitchFamily="49" charset="-122"/>
                <a:ea typeface="KaiTi" panose="02010609060101010101" pitchFamily="49" charset="-122"/>
              </a:rPr>
              <a:t/>
            </a:r>
            <a:br>
              <a:rPr lang="en-US" altLang="ja-JP" sz="2000" b="1" dirty="0">
                <a:solidFill>
                  <a:srgbClr val="0070C0"/>
                </a:solidFill>
                <a:latin typeface="KaiTi" panose="02010609060101010101" pitchFamily="49" charset="-122"/>
                <a:ea typeface="KaiTi" panose="02010609060101010101" pitchFamily="49" charset="-122"/>
              </a:rPr>
            </a:br>
            <a:r>
              <a:rPr lang="ja-JP" altLang="ja-JP" sz="2000" b="1" dirty="0">
                <a:solidFill>
                  <a:srgbClr val="0070C0"/>
                </a:solidFill>
                <a:latin typeface="KaiTi" panose="02010609060101010101" pitchFamily="49" charset="-122"/>
                <a:ea typeface="KaiTi" panose="02010609060101010101" pitchFamily="49" charset="-122"/>
              </a:rPr>
              <a:t>　日本人の書く英語に</a:t>
            </a:r>
            <a:r>
              <a:rPr lang="en-US" altLang="ja-JP" sz="2000" b="1" dirty="0">
                <a:solidFill>
                  <a:srgbClr val="0070C0"/>
                </a:solidFill>
                <a:latin typeface="KaiTi" panose="02010609060101010101" pitchFamily="49" charset="-122"/>
                <a:ea typeface="KaiTi" panose="02010609060101010101" pitchFamily="49" charset="-122"/>
              </a:rPr>
              <a:t> I think </a:t>
            </a:r>
            <a:r>
              <a:rPr lang="ja-JP" altLang="ja-JP" sz="2000" b="1" dirty="0">
                <a:solidFill>
                  <a:srgbClr val="0070C0"/>
                </a:solidFill>
                <a:latin typeface="KaiTi" panose="02010609060101010101" pitchFamily="49" charset="-122"/>
                <a:ea typeface="KaiTi" panose="02010609060101010101" pitchFamily="49" charset="-122"/>
              </a:rPr>
              <a:t>が多い、日本人はみな哲学的なのだ、と皮肉った外国人がいる。これも、日本人の心理を知らない妄言だといってよい。この「われ考う」は、「であろう」に限りなく近い。本当には思ってもみないことを</a:t>
            </a:r>
            <a:r>
              <a:rPr lang="en-US" altLang="ja-JP" sz="2000" b="1" dirty="0">
                <a:solidFill>
                  <a:srgbClr val="0070C0"/>
                </a:solidFill>
                <a:latin typeface="KaiTi" panose="02010609060101010101" pitchFamily="49" charset="-122"/>
                <a:ea typeface="KaiTi" panose="02010609060101010101" pitchFamily="49" charset="-122"/>
              </a:rPr>
              <a:t> I think </a:t>
            </a:r>
            <a:r>
              <a:rPr lang="ja-JP" altLang="ja-JP" sz="2000" b="1" dirty="0">
                <a:solidFill>
                  <a:srgbClr val="0070C0"/>
                </a:solidFill>
                <a:latin typeface="KaiTi" panose="02010609060101010101" pitchFamily="49" charset="-122"/>
                <a:ea typeface="KaiTi" panose="02010609060101010101" pitchFamily="49" charset="-122"/>
              </a:rPr>
              <a:t>とやるのが日本式というわけで、断定をやわらげるための修辞にしかすぎない</a:t>
            </a:r>
            <a:r>
              <a:rPr lang="ja-JP" altLang="ja-JP"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　</a:t>
            </a:r>
            <a:r>
              <a:rPr lang="ja-JP" altLang="en-US" sz="2000" b="1" dirty="0" smtClean="0">
                <a:solidFill>
                  <a:srgbClr val="0070C0"/>
                </a:solidFill>
                <a:latin typeface="KaiTi" panose="02010609060101010101" pitchFamily="49" charset="-122"/>
                <a:ea typeface="KaiTi" panose="02010609060101010101" pitchFamily="49" charset="-122"/>
              </a:rPr>
              <a:t>これについて、みなさんはどう思いますか。</a:t>
            </a:r>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1945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3700" y="1364977"/>
            <a:ext cx="1852613" cy="191761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8712078" y="3242073"/>
            <a:ext cx="2949846" cy="307777"/>
          </a:xfrm>
          <a:prstGeom prst="rect">
            <a:avLst/>
          </a:prstGeom>
        </p:spPr>
        <p:txBody>
          <a:bodyPr wrap="none">
            <a:spAutoFit/>
          </a:bodyPr>
          <a:lstStyle/>
          <a:p>
            <a:r>
              <a:rPr lang="en-US" altLang="ja-JP" sz="1400" dirty="0">
                <a:solidFill>
                  <a:srgbClr val="002060"/>
                </a:solidFill>
              </a:rPr>
              <a:t>2019</a:t>
            </a:r>
            <a:r>
              <a:rPr lang="ja-JP" altLang="en-US" sz="1400" dirty="0">
                <a:solidFill>
                  <a:srgbClr val="002060"/>
                </a:solidFill>
              </a:rPr>
              <a:t>年</a:t>
            </a:r>
            <a:r>
              <a:rPr lang="en-US" altLang="ja-JP" sz="1400" dirty="0">
                <a:solidFill>
                  <a:srgbClr val="002060"/>
                </a:solidFill>
              </a:rPr>
              <a:t>6</a:t>
            </a:r>
            <a:r>
              <a:rPr lang="ja-JP" altLang="en-US" sz="1400" dirty="0">
                <a:solidFill>
                  <a:srgbClr val="002060"/>
                </a:solidFill>
              </a:rPr>
              <a:t>月</a:t>
            </a:r>
            <a:r>
              <a:rPr lang="ja-JP" altLang="en-US" sz="1400" dirty="0" smtClean="0">
                <a:solidFill>
                  <a:srgbClr val="002060"/>
                </a:solidFill>
              </a:rPr>
              <a:t>、レゲット先生於東京大学</a:t>
            </a:r>
            <a:endParaRPr lang="ja-JP" altLang="en-US" sz="1400" dirty="0">
              <a:solidFill>
                <a:srgbClr val="002060"/>
              </a:solidFill>
            </a:endParaRPr>
          </a:p>
        </p:txBody>
      </p:sp>
    </p:spTree>
    <p:extLst>
      <p:ext uri="{BB962C8B-B14F-4D97-AF65-F5344CB8AC3E}">
        <p14:creationId xmlns:p14="http://schemas.microsoft.com/office/powerpoint/2010/main" val="3176482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869005199"/>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１０</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訳せぬ「であろう」</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6108700" y="1320254"/>
            <a:ext cx="5575300" cy="5078313"/>
          </a:xfrm>
          <a:prstGeom prst="rect">
            <a:avLst/>
          </a:prstGeom>
          <a:ln>
            <a:solidFill>
              <a:srgbClr val="0070C0"/>
            </a:solidFill>
          </a:ln>
        </p:spPr>
        <p:txBody>
          <a:bodyPr wrap="square">
            <a:spAutoFit/>
          </a:bodyPr>
          <a:lstStyle/>
          <a:p>
            <a:pPr>
              <a:lnSpc>
                <a:spcPct val="150000"/>
              </a:lnSpc>
            </a:pPr>
            <a:r>
              <a:rPr lang="ja-JP" altLang="ja-JP" b="1" dirty="0"/>
              <a:t>　</a:t>
            </a:r>
            <a:r>
              <a:rPr lang="en-US" altLang="ja-JP" b="1" dirty="0"/>
              <a:t>1960</a:t>
            </a:r>
            <a:r>
              <a:rPr lang="ja-JP" altLang="ja-JP" b="1" dirty="0"/>
              <a:t>年代半ば京都大学にアンソニー・</a:t>
            </a:r>
            <a:r>
              <a:rPr lang="en-US" altLang="ja-JP" b="1" dirty="0"/>
              <a:t>J</a:t>
            </a:r>
            <a:r>
              <a:rPr lang="ja-JP" altLang="ja-JP" b="1" dirty="0"/>
              <a:t>・レゲットというイギリス人の物理学研究員がいて、日本人の論文の英訳や閲読の仕事をしていた。その経験にもとづき日本人のための英文の書き方心得を日本物理学会の会誌に発表した（</a:t>
            </a:r>
            <a:r>
              <a:rPr lang="en-US" altLang="ja-JP" b="1" dirty="0"/>
              <a:t>1966</a:t>
            </a:r>
            <a:r>
              <a:rPr lang="ja-JP" altLang="ja-JP" b="1" dirty="0"/>
              <a:t>年）。ちなみにレゲット氏は</a:t>
            </a:r>
            <a:r>
              <a:rPr lang="en-US" altLang="ja-JP" b="1" dirty="0"/>
              <a:t>2003</a:t>
            </a:r>
            <a:r>
              <a:rPr lang="ja-JP" altLang="ja-JP" b="1" dirty="0"/>
              <a:t>年、ノーベル物理学賞を受けた。日本語は非常に上手である。</a:t>
            </a:r>
          </a:p>
          <a:p>
            <a:pPr>
              <a:lnSpc>
                <a:spcPct val="150000"/>
              </a:lnSpc>
            </a:pPr>
            <a:r>
              <a:rPr lang="ja-JP" altLang="ja-JP" b="1" dirty="0"/>
              <a:t>　レゲット氏の注意でいちばん日本人をおどろかせたのは「であろう」を使うなという指摘だった。これは</a:t>
            </a:r>
            <a:r>
              <a:rPr lang="en-US" altLang="ja-JP" b="1" dirty="0"/>
              <a:t>may be</a:t>
            </a:r>
            <a:r>
              <a:rPr lang="ja-JP" altLang="ja-JP" b="1" dirty="0"/>
              <a:t>と訳すことができないというのである。日本では「訳せぬ</a:t>
            </a:r>
            <a:r>
              <a:rPr lang="en-US" altLang="ja-JP" b="1" dirty="0"/>
              <a:t>“</a:t>
            </a:r>
            <a:r>
              <a:rPr lang="ja-JP" altLang="ja-JP" b="1" dirty="0"/>
              <a:t>であろう</a:t>
            </a:r>
            <a:r>
              <a:rPr lang="en-US" altLang="ja-JP" b="1" dirty="0"/>
              <a:t>”</a:t>
            </a:r>
            <a:r>
              <a:rPr lang="ja-JP" altLang="ja-JP" b="1" dirty="0"/>
              <a:t>」として話題になり、物理学の論文から「であろう」が姿を消した。ほかの分野の科学者も使用を自粛するようになる</a:t>
            </a:r>
            <a:r>
              <a:rPr lang="ja-JP" altLang="ja-JP" b="1" dirty="0" smtClean="0"/>
              <a:t>。</a:t>
            </a:r>
            <a:endParaRPr lang="ja-JP" altLang="ja-JP" b="1" dirty="0"/>
          </a:p>
        </p:txBody>
      </p:sp>
      <p:sp>
        <p:nvSpPr>
          <p:cNvPr id="7" name="矩形 6"/>
          <p:cNvSpPr/>
          <p:nvPr/>
        </p:nvSpPr>
        <p:spPr>
          <a:xfrm>
            <a:off x="674116" y="1829276"/>
            <a:ext cx="5193284" cy="2985433"/>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p>
          <a:p>
            <a:endParaRPr lang="en-US" altLang="ja-JP" sz="800" b="1" dirty="0" smtClean="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レゲット</a:t>
            </a:r>
            <a:r>
              <a:rPr lang="ja-JP" altLang="ja-JP" b="1" dirty="0">
                <a:latin typeface="KaiTi" panose="02010609060101010101" pitchFamily="49" charset="-122"/>
                <a:ea typeface="KaiTi" panose="02010609060101010101" pitchFamily="49" charset="-122"/>
              </a:rPr>
              <a:t>氏は「であろう」を「</a:t>
            </a:r>
            <a:r>
              <a:rPr lang="en-US" altLang="ja-JP" b="1" dirty="0">
                <a:latin typeface="KaiTi" panose="02010609060101010101" pitchFamily="49" charset="-122"/>
                <a:ea typeface="KaiTi" panose="02010609060101010101" pitchFamily="49" charset="-122"/>
              </a:rPr>
              <a:t>may be</a:t>
            </a:r>
            <a:r>
              <a:rPr lang="ja-JP" altLang="ja-JP" b="1" dirty="0">
                <a:latin typeface="KaiTi" panose="02010609060101010101" pitchFamily="49" charset="-122"/>
                <a:ea typeface="KaiTi" panose="02010609060101010101" pitchFamily="49" charset="-122"/>
              </a:rPr>
              <a:t>」と</a:t>
            </a:r>
            <a:r>
              <a:rPr lang="ja-JP" altLang="ja-JP" b="1" dirty="0" smtClean="0">
                <a:latin typeface="KaiTi" panose="02010609060101010101" pitchFamily="49" charset="-122"/>
                <a:ea typeface="KaiTi" panose="02010609060101010101" pitchFamily="49" charset="-122"/>
              </a:rPr>
              <a:t>訳</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した</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現</a:t>
            </a:r>
            <a:r>
              <a:rPr lang="ja-JP" altLang="ja-JP" b="1" dirty="0">
                <a:latin typeface="KaiTi" panose="02010609060101010101" pitchFamily="49" charset="-122"/>
                <a:ea typeface="KaiTi" panose="02010609060101010101" pitchFamily="49" charset="-122"/>
              </a:rPr>
              <a:t>在、物理学者や科学者は「であろう」を</a:t>
            </a:r>
            <a:r>
              <a:rPr lang="ja-JP" altLang="ja-JP" b="1" dirty="0" smtClean="0">
                <a:latin typeface="KaiTi" panose="02010609060101010101" pitchFamily="49" charset="-122"/>
                <a:ea typeface="KaiTi" panose="02010609060101010101" pitchFamily="49" charset="-122"/>
              </a:rPr>
              <a:t>論</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文</a:t>
            </a:r>
            <a:r>
              <a:rPr lang="ja-JP" altLang="ja-JP" b="1" dirty="0">
                <a:latin typeface="KaiTi" panose="02010609060101010101" pitchFamily="49" charset="-122"/>
                <a:ea typeface="KaiTi" panose="02010609060101010101" pitchFamily="49" charset="-122"/>
              </a:rPr>
              <a:t>に使</a:t>
            </a:r>
            <a:r>
              <a:rPr lang="ja-JP" altLang="ja-JP" b="1" dirty="0" smtClean="0">
                <a:latin typeface="KaiTi" panose="02010609060101010101" pitchFamily="49" charset="-122"/>
                <a:ea typeface="KaiTi" panose="02010609060101010101" pitchFamily="49" charset="-122"/>
              </a:rPr>
              <a:t>わない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であろう」は、「である」の意味として</a:t>
            </a:r>
            <a:r>
              <a:rPr lang="ja-JP" altLang="ja-JP" b="1" dirty="0" smtClean="0">
                <a:latin typeface="KaiTi" panose="02010609060101010101" pitchFamily="49" charset="-122"/>
                <a:ea typeface="KaiTi" panose="02010609060101010101" pitchFamily="49" charset="-122"/>
              </a:rPr>
              <a:t>使</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われることが</a:t>
            </a:r>
            <a:r>
              <a:rPr lang="ja-JP" altLang="ja-JP" b="1" dirty="0">
                <a:latin typeface="KaiTi" panose="02010609060101010101" pitchFamily="49" charset="-122"/>
                <a:ea typeface="KaiTi" panose="02010609060101010101" pitchFamily="49" charset="-122"/>
              </a:rPr>
              <a:t>多</a:t>
            </a:r>
            <a:r>
              <a:rPr lang="ja-JP" altLang="ja-JP" b="1" dirty="0" smtClean="0">
                <a:latin typeface="KaiTi" panose="02010609060101010101" pitchFamily="49" charset="-122"/>
                <a:ea typeface="KaiTi" panose="02010609060101010101" pitchFamily="49" charset="-122"/>
              </a:rPr>
              <a:t>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日本</a:t>
            </a:r>
            <a:r>
              <a:rPr lang="ja-JP" altLang="ja-JP" b="1" dirty="0">
                <a:latin typeface="KaiTi" panose="02010609060101010101" pitchFamily="49" charset="-122"/>
                <a:ea typeface="KaiTi" panose="02010609060101010101" pitchFamily="49" charset="-122"/>
              </a:rPr>
              <a:t>語の文末は、いつも同じ形を使</a:t>
            </a:r>
            <a:r>
              <a:rPr lang="ja-JP" altLang="ja-JP" b="1" dirty="0" smtClean="0">
                <a:latin typeface="KaiTi" panose="02010609060101010101" pitchFamily="49" charset="-122"/>
                <a:ea typeface="KaiTi" panose="02010609060101010101" pitchFamily="49" charset="-122"/>
              </a:rPr>
              <a:t>いたがる</a:t>
            </a:r>
            <a:r>
              <a:rPr lang="ja-JP" altLang="en-US" b="1" dirty="0" smtClean="0">
                <a:latin typeface="KaiTi" panose="02010609060101010101" pitchFamily="49" charset="-122"/>
                <a:ea typeface="KaiTi" panose="02010609060101010101" pitchFamily="49" charset="-122"/>
              </a:rPr>
              <a:t>。</a:t>
            </a:r>
            <a:endParaRPr lang="ja-JP" altLang="en-US" b="1" dirty="0">
              <a:latin typeface="KaiTi" panose="02010609060101010101" pitchFamily="49" charset="-122"/>
              <a:ea typeface="KaiTi" panose="02010609060101010101" pitchFamily="49" charset="-122"/>
            </a:endParaRPr>
          </a:p>
        </p:txBody>
      </p:sp>
      <p:sp>
        <p:nvSpPr>
          <p:cNvPr id="8" name="矩形 7"/>
          <p:cNvSpPr/>
          <p:nvPr/>
        </p:nvSpPr>
        <p:spPr>
          <a:xfrm>
            <a:off x="852163" y="5324554"/>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4168191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792028690"/>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１０</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訳せぬ「であろう」</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727700" y="1076176"/>
            <a:ext cx="5905500" cy="5078313"/>
          </a:xfrm>
          <a:prstGeom prst="rect">
            <a:avLst/>
          </a:prstGeom>
          <a:ln>
            <a:solidFill>
              <a:srgbClr val="0070C0"/>
            </a:solidFill>
          </a:ln>
        </p:spPr>
        <p:txBody>
          <a:bodyPr wrap="square">
            <a:spAutoFit/>
          </a:bodyPr>
          <a:lstStyle/>
          <a:p>
            <a:pPr>
              <a:lnSpc>
                <a:spcPct val="150000"/>
              </a:lnSpc>
            </a:pPr>
            <a:r>
              <a:rPr lang="ja-JP" altLang="ja-JP" b="1" dirty="0"/>
              <a:t>　日本語の肩をもって言えば、「であろう」を</a:t>
            </a:r>
            <a:r>
              <a:rPr lang="en-US" altLang="ja-JP" b="1" dirty="0"/>
              <a:t>may be</a:t>
            </a:r>
            <a:r>
              <a:rPr lang="ja-JP" altLang="ja-JP" b="1" dirty="0"/>
              <a:t>のつもりで使うとはかぎらない。むしろ「である（</a:t>
            </a:r>
            <a:r>
              <a:rPr lang="en-US" altLang="ja-JP" b="1" dirty="0"/>
              <a:t>is</a:t>
            </a:r>
            <a:r>
              <a:rPr lang="ja-JP" altLang="ja-JP" b="1" dirty="0"/>
              <a:t>）」の変化として使っていることが多い。「である」が続いて単調になったりするとき、ヴァリエイションとして「であろう」が使いたくなる。日本語は文末に動詞が来て繰返しが多くなりがちで、「であろう」はそれを救ってくれる。それに「である」では強すぎるとき、「であろう」なら落ち着く、ということもある。学術論文ではともかく、一般の文章では有用である</a:t>
            </a:r>
            <a:r>
              <a:rPr lang="ja-JP" altLang="ja-JP" b="1" dirty="0" smtClean="0"/>
              <a:t>。</a:t>
            </a:r>
            <a:endParaRPr lang="en-US" altLang="ja-JP" b="1" dirty="0" smtClean="0"/>
          </a:p>
          <a:p>
            <a:pPr>
              <a:lnSpc>
                <a:spcPct val="150000"/>
              </a:lnSpc>
            </a:pPr>
            <a:r>
              <a:rPr lang="ja-JP" altLang="ja-JP" b="1" dirty="0"/>
              <a:t>　戦後、日本語の文末は「である」体と「です・ます」体とになった。「である」の方が多いが、やわらかい感じを出すためには「です・ます」体になる。手紙は「です・ます」体が普通だが、なかなか書きにくい。手紙離れの一因かも</a:t>
            </a:r>
            <a:r>
              <a:rPr lang="ja-JP" altLang="ja-JP" b="1" dirty="0" smtClean="0"/>
              <a:t>。</a:t>
            </a:r>
            <a:endParaRPr lang="ja-JP" altLang="ja-JP" b="1" dirty="0"/>
          </a:p>
        </p:txBody>
      </p:sp>
      <p:sp>
        <p:nvSpPr>
          <p:cNvPr id="6" name="矩形 5"/>
          <p:cNvSpPr/>
          <p:nvPr/>
        </p:nvSpPr>
        <p:spPr>
          <a:xfrm>
            <a:off x="636647" y="2143898"/>
            <a:ext cx="5091053" cy="1877437"/>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日本人が「であろう」を使うのは、なぜですか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　日本語のバァリエイションが少ないため。</a:t>
            </a:r>
          </a:p>
          <a:p>
            <a:r>
              <a:rPr lang="en-US" altLang="ja-JP" b="1" dirty="0">
                <a:latin typeface="KaiTi" panose="02010609060101010101" pitchFamily="49" charset="-122"/>
                <a:ea typeface="KaiTi" panose="02010609060101010101" pitchFamily="49" charset="-122"/>
              </a:rPr>
              <a:t>2.</a:t>
            </a:r>
            <a:r>
              <a:rPr lang="ja-JP" altLang="ja-JP" b="1" dirty="0">
                <a:latin typeface="KaiTi" panose="02010609060101010101" pitchFamily="49" charset="-122"/>
                <a:ea typeface="KaiTi" panose="02010609060101010101" pitchFamily="49" charset="-122"/>
              </a:rPr>
              <a:t>　同一形の動詞の繰り返し使用を避けるため。</a:t>
            </a:r>
          </a:p>
          <a:p>
            <a:r>
              <a:rPr lang="en-US" altLang="ja-JP" b="1" dirty="0">
                <a:latin typeface="KaiTi" panose="02010609060101010101" pitchFamily="49" charset="-122"/>
                <a:ea typeface="KaiTi" panose="02010609060101010101" pitchFamily="49" charset="-122"/>
              </a:rPr>
              <a:t>3.</a:t>
            </a:r>
            <a:r>
              <a:rPr lang="ja-JP" altLang="ja-JP" b="1" dirty="0">
                <a:latin typeface="KaiTi" panose="02010609060101010101" pitchFamily="49" charset="-122"/>
                <a:ea typeface="KaiTi" panose="02010609060101010101" pitchFamily="49" charset="-122"/>
              </a:rPr>
              <a:t>　一般の文章では有用であるから。</a:t>
            </a:r>
          </a:p>
          <a:p>
            <a:r>
              <a:rPr lang="en-US" altLang="ja-JP" b="1" dirty="0">
                <a:latin typeface="KaiTi" panose="02010609060101010101" pitchFamily="49" charset="-122"/>
                <a:ea typeface="KaiTi" panose="02010609060101010101" pitchFamily="49" charset="-122"/>
              </a:rPr>
              <a:t>4.</a:t>
            </a:r>
            <a:r>
              <a:rPr lang="ja-JP" altLang="ja-JP" b="1" dirty="0">
                <a:latin typeface="KaiTi" panose="02010609060101010101" pitchFamily="49" charset="-122"/>
                <a:ea typeface="KaiTi" panose="02010609060101010101" pitchFamily="49" charset="-122"/>
              </a:rPr>
              <a:t>　</a:t>
            </a:r>
            <a:r>
              <a:rPr lang="en-US" altLang="ja-JP" b="1" dirty="0">
                <a:latin typeface="KaiTi" panose="02010609060101010101" pitchFamily="49" charset="-122"/>
                <a:ea typeface="KaiTi" panose="02010609060101010101" pitchFamily="49" charset="-122"/>
              </a:rPr>
              <a:t>maybe</a:t>
            </a:r>
            <a:r>
              <a:rPr lang="ja-JP" altLang="ja-JP" b="1" dirty="0">
                <a:latin typeface="KaiTi" panose="02010609060101010101" pitchFamily="49" charset="-122"/>
                <a:ea typeface="KaiTi" panose="02010609060101010101" pitchFamily="49" charset="-122"/>
              </a:rPr>
              <a:t>のつもりで使うとは限らないから。</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980430" y="4830106"/>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5" name="Rectangle 1"/>
          <p:cNvSpPr>
            <a:spLocks noChangeArrowheads="1"/>
          </p:cNvSpPr>
          <p:nvPr/>
        </p:nvSpPr>
        <p:spPr bwMode="auto">
          <a:xfrm>
            <a:off x="5816600" y="6229084"/>
            <a:ext cx="5816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altLang="ja-JP" sz="1400" dirty="0" smtClean="0">
                <a:latin typeface="ＭＳ 明朝" pitchFamily="17" charset="-128"/>
                <a:ea typeface="ＭＳ 明朝" pitchFamily="17" charset="-128"/>
                <a:cs typeface="Times New Roman" pitchFamily="18" charset="0"/>
              </a:rPr>
              <a:t>1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手紙</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て</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がみ</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離</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ばな</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れ：「～離</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ばな</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れ」「車離れ」</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。名词后续</a:t>
            </a:r>
            <a:endParaRPr kumimoji="1" lang="en-US" altLang="ja-JP"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endParaRPr>
          </a:p>
          <a:p>
            <a:pPr lvl="0" fontAlgn="base">
              <a:spcBef>
                <a:spcPct val="0"/>
              </a:spcBef>
              <a:spcAft>
                <a:spcPct val="0"/>
              </a:spcAft>
            </a:pPr>
            <a:r>
              <a:rPr lang="en-US" altLang="ja-JP" sz="1400" dirty="0">
                <a:latin typeface="SimSun" pitchFamily="2" charset="-122"/>
                <a:ea typeface="SimSun" pitchFamily="2" charset="-122"/>
                <a:cs typeface="Times New Roman" pitchFamily="18" charset="0"/>
              </a:rPr>
              <a:t> </a:t>
            </a:r>
            <a:r>
              <a:rPr lang="en-US" altLang="ja-JP" sz="1400" dirty="0" smtClean="0">
                <a:latin typeface="SimSun" pitchFamily="2" charset="-122"/>
                <a:ea typeface="SimSun" pitchFamily="2" charset="-122"/>
                <a:cs typeface="Times New Roman" pitchFamily="18" charset="0"/>
              </a:rPr>
              <a:t> </a:t>
            </a:r>
            <a:r>
              <a:rPr kumimoji="1" lang="ja-JP" altLang="en-US" sz="1400" b="0" i="0" u="none" strike="noStrike" cap="none" normalizeH="0" baseline="0" dirty="0" smtClean="0">
                <a:ln>
                  <a:noFill/>
                </a:ln>
                <a:solidFill>
                  <a:schemeClr val="tx1"/>
                </a:solidFill>
                <a:effectLst/>
                <a:latin typeface="Arial"/>
                <a:ea typeface="SimSun" pitchFamily="2" charset="-122"/>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離</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ばな</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れ</a:t>
            </a:r>
            <a:r>
              <a:rPr kumimoji="1" lang="ja-JP" altLang="en-US" sz="1400" b="0" i="0" u="none" strike="noStrike" cap="none" normalizeH="0" baseline="0" dirty="0" smtClean="0">
                <a:ln>
                  <a:noFill/>
                </a:ln>
                <a:solidFill>
                  <a:schemeClr val="tx1"/>
                </a:solidFill>
                <a:effectLst/>
                <a:latin typeface="Arial"/>
                <a:ea typeface="SimSun" pitchFamily="2" charset="-122"/>
                <a:cs typeface="Times New Roman" pitchFamily="18" charset="0"/>
              </a:rPr>
              <a:t>”</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的形式，表示离开，或者不关心名词所指内容。</a:t>
            </a:r>
            <a:r>
              <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 </a:t>
            </a:r>
          </a:p>
        </p:txBody>
      </p:sp>
    </p:spTree>
    <p:extLst>
      <p:ext uri="{BB962C8B-B14F-4D97-AF65-F5344CB8AC3E}">
        <p14:creationId xmlns:p14="http://schemas.microsoft.com/office/powerpoint/2010/main" val="30047050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091258861"/>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１０</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訳せぬ「であろう」</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6273800" y="1679475"/>
            <a:ext cx="5245100" cy="3000821"/>
          </a:xfrm>
          <a:prstGeom prst="rect">
            <a:avLst/>
          </a:prstGeom>
          <a:ln>
            <a:solidFill>
              <a:srgbClr val="0070C0"/>
            </a:solidFill>
          </a:ln>
        </p:spPr>
        <p:txBody>
          <a:bodyPr wrap="square">
            <a:spAutoFit/>
          </a:bodyPr>
          <a:lstStyle/>
          <a:p>
            <a:pPr>
              <a:lnSpc>
                <a:spcPct val="150000"/>
              </a:lnSpc>
            </a:pPr>
            <a:r>
              <a:rPr lang="ja-JP" altLang="ja-JP" b="1" dirty="0"/>
              <a:t>　いずれにしても、文末は日本語の泣き所である。苦しまぎれに体言止めを試みるが安定しない。意味もなく疑問文にしたりすることもある。そういう中で「であろう」は無難である。</a:t>
            </a:r>
            <a:r>
              <a:rPr lang="ja-JP" altLang="ja-JP" b="1" u="sng" dirty="0"/>
              <a:t>禁止はできない</a:t>
            </a:r>
            <a:r>
              <a:rPr lang="ja-JP" altLang="ja-JP" b="1" dirty="0"/>
              <a:t>。</a:t>
            </a:r>
          </a:p>
          <a:p>
            <a:pPr>
              <a:lnSpc>
                <a:spcPct val="150000"/>
              </a:lnSpc>
            </a:pPr>
            <a:r>
              <a:rPr lang="ja-JP" altLang="ja-JP" b="1" dirty="0"/>
              <a:t>　それとは別に、このごろ「である」と「です・ます」をちゃんぽんに使う人があらわれている。たんなる誤用か、新しいスタイルのきざしか。注目される。</a:t>
            </a:r>
          </a:p>
        </p:txBody>
      </p:sp>
      <p:sp>
        <p:nvSpPr>
          <p:cNvPr id="6" name="矩形 5"/>
          <p:cNvSpPr/>
          <p:nvPr/>
        </p:nvSpPr>
        <p:spPr>
          <a:xfrm>
            <a:off x="750563" y="1732528"/>
            <a:ext cx="5332737" cy="3816429"/>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下線部①「禁止はできない」というのは、何を禁止できないのですか。そして、なぜ禁止できないのですか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であろう」の使用を禁止</a:t>
            </a:r>
            <a:r>
              <a:rPr lang="ja-JP" altLang="ja-JP" b="1" dirty="0" smtClean="0">
                <a:latin typeface="KaiTi" panose="02010609060101010101" pitchFamily="49" charset="-122"/>
                <a:ea typeface="KaiTi" panose="02010609060101010101" pitchFamily="49" charset="-122"/>
              </a:rPr>
              <a:t>することができな</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いのは</a:t>
            </a:r>
            <a:r>
              <a:rPr lang="ja-JP" altLang="ja-JP" b="1" dirty="0">
                <a:latin typeface="KaiTi" panose="02010609060101010101" pitchFamily="49" charset="-122"/>
                <a:ea typeface="KaiTi" panose="02010609060101010101" pitchFamily="49" charset="-122"/>
              </a:rPr>
              <a:t>、文末表現が単調になりがちで、</a:t>
            </a:r>
            <a:r>
              <a:rPr lang="ja-JP" altLang="ja-JP" b="1" dirty="0" smtClean="0">
                <a:latin typeface="KaiTi" panose="02010609060101010101" pitchFamily="49" charset="-122"/>
                <a:ea typeface="KaiTi" panose="02010609060101010101" pitchFamily="49" charset="-122"/>
              </a:rPr>
              <a:t>そもそ</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も</a:t>
            </a:r>
            <a:r>
              <a:rPr lang="en-US" altLang="ja-JP" b="1" dirty="0">
                <a:latin typeface="KaiTi" panose="02010609060101010101" pitchFamily="49" charset="-122"/>
                <a:ea typeface="KaiTi" panose="02010609060101010101" pitchFamily="49" charset="-122"/>
              </a:rPr>
              <a:t>maybe</a:t>
            </a:r>
            <a:r>
              <a:rPr lang="ja-JP" altLang="ja-JP" b="1" dirty="0">
                <a:latin typeface="KaiTi" panose="02010609060101010101" pitchFamily="49" charset="-122"/>
                <a:ea typeface="KaiTi" panose="02010609060101010101" pitchFamily="49" charset="-122"/>
              </a:rPr>
              <a:t>の訳と異なるものだから。</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文</a:t>
            </a:r>
            <a:r>
              <a:rPr lang="ja-JP" altLang="ja-JP" b="1" dirty="0">
                <a:latin typeface="KaiTi" panose="02010609060101010101" pitchFamily="49" charset="-122"/>
                <a:ea typeface="KaiTi" panose="02010609060101010101" pitchFamily="49" charset="-122"/>
              </a:rPr>
              <a:t>末表現を禁止することができないのは、</a:t>
            </a:r>
            <a:r>
              <a:rPr lang="ja-JP" altLang="ja-JP" b="1" dirty="0" smtClean="0">
                <a:latin typeface="KaiTi" panose="02010609060101010101" pitchFamily="49" charset="-122"/>
                <a:ea typeface="KaiTi" panose="02010609060101010101" pitchFamily="49" charset="-122"/>
              </a:rPr>
              <a:t>日</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本</a:t>
            </a:r>
            <a:r>
              <a:rPr lang="ja-JP" altLang="ja-JP" b="1" dirty="0">
                <a:latin typeface="KaiTi" panose="02010609060101010101" pitchFamily="49" charset="-122"/>
                <a:ea typeface="KaiTi" panose="02010609060101010101" pitchFamily="49" charset="-122"/>
              </a:rPr>
              <a:t>語の泣き所だから。</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意味</a:t>
            </a:r>
            <a:r>
              <a:rPr lang="ja-JP" altLang="ja-JP" b="1" dirty="0">
                <a:latin typeface="KaiTi" panose="02010609060101010101" pitchFamily="49" charset="-122"/>
                <a:ea typeface="KaiTi" panose="02010609060101010101" pitchFamily="49" charset="-122"/>
              </a:rPr>
              <a:t>もなく疑問文にしたりすることが禁止</a:t>
            </a:r>
            <a:r>
              <a:rPr lang="ja-JP" altLang="ja-JP" b="1" dirty="0" smtClean="0">
                <a:latin typeface="KaiTi" panose="02010609060101010101" pitchFamily="49" charset="-122"/>
                <a:ea typeface="KaiTi" panose="02010609060101010101" pitchFamily="49" charset="-122"/>
              </a:rPr>
              <a:t>で</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きないのは</a:t>
            </a:r>
            <a:r>
              <a:rPr lang="ja-JP" altLang="ja-JP" b="1" dirty="0">
                <a:latin typeface="KaiTi" panose="02010609060101010101" pitchFamily="49" charset="-122"/>
                <a:ea typeface="KaiTi" panose="02010609060101010101" pitchFamily="49" charset="-122"/>
              </a:rPr>
              <a:t>、手紙を書くときに最も無難</a:t>
            </a:r>
            <a:r>
              <a:rPr lang="ja-JP" altLang="ja-JP" b="1" dirty="0" smtClean="0">
                <a:latin typeface="KaiTi" panose="02010609060101010101" pitchFamily="49" charset="-122"/>
                <a:ea typeface="KaiTi" panose="02010609060101010101" pitchFamily="49" charset="-122"/>
              </a:rPr>
              <a:t>である</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から</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手</a:t>
            </a:r>
            <a:r>
              <a:rPr lang="ja-JP" altLang="ja-JP" b="1" dirty="0">
                <a:latin typeface="KaiTi" panose="02010609060101010101" pitchFamily="49" charset="-122"/>
                <a:ea typeface="KaiTi" panose="02010609060101010101" pitchFamily="49" charset="-122"/>
              </a:rPr>
              <a:t>紙文で「です・ます」が禁止できないのは</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日本人</a:t>
            </a:r>
            <a:r>
              <a:rPr lang="ja-JP" altLang="ja-JP" b="1" dirty="0">
                <a:latin typeface="KaiTi" panose="02010609060101010101" pitchFamily="49" charset="-122"/>
                <a:ea typeface="KaiTi" panose="02010609060101010101" pitchFamily="49" charset="-122"/>
              </a:rPr>
              <a:t>の手紙離れが一因だから。</a:t>
            </a:r>
            <a:endParaRPr lang="ja-JP" altLang="en-US" b="1" dirty="0">
              <a:latin typeface="KaiTi" panose="02010609060101010101" pitchFamily="49" charset="-122"/>
              <a:ea typeface="KaiTi" panose="02010609060101010101" pitchFamily="49" charset="-122"/>
            </a:endParaRPr>
          </a:p>
        </p:txBody>
      </p:sp>
      <p:sp>
        <p:nvSpPr>
          <p:cNvPr id="9" name="矩形 8"/>
          <p:cNvSpPr/>
          <p:nvPr/>
        </p:nvSpPr>
        <p:spPr>
          <a:xfrm>
            <a:off x="1107430" y="5662472"/>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8" name="Rectangle 1"/>
          <p:cNvSpPr>
            <a:spLocks noChangeArrowheads="1"/>
          </p:cNvSpPr>
          <p:nvPr/>
        </p:nvSpPr>
        <p:spPr bwMode="auto">
          <a:xfrm>
            <a:off x="6273800" y="4895024"/>
            <a:ext cx="5334000" cy="1169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lang="en-US" altLang="ja-JP" sz="1400" dirty="0" smtClean="0">
                <a:latin typeface="ＭＳ 明朝" pitchFamily="17" charset="-128"/>
                <a:ea typeface="ＭＳ 明朝" pitchFamily="17" charset="-128"/>
                <a:cs typeface="Times New Roman" pitchFamily="18" charset="0"/>
              </a:rPr>
              <a:t>1 </a:t>
            </a:r>
            <a:r>
              <a:rPr lang="en-US" altLang="ja-JP" sz="1400" dirty="0" smtClean="0"/>
              <a:t>泣</a:t>
            </a:r>
            <a:r>
              <a:rPr lang="en-US" altLang="ja-JP" sz="1400" dirty="0"/>
              <a:t>(</a:t>
            </a:r>
            <a:r>
              <a:rPr lang="ja-JP" altLang="en-US" sz="1400" dirty="0"/>
              <a:t>な</a:t>
            </a:r>
            <a:r>
              <a:rPr lang="en-US" altLang="ja-JP" sz="1400" dirty="0"/>
              <a:t>)</a:t>
            </a:r>
            <a:r>
              <a:rPr lang="en-US" altLang="ja-JP" sz="1400" dirty="0" err="1"/>
              <a:t>き所</a:t>
            </a:r>
            <a:r>
              <a:rPr lang="en-US" altLang="ja-JP" sz="1400" dirty="0"/>
              <a:t>(</a:t>
            </a:r>
            <a:r>
              <a:rPr lang="ja-JP" altLang="en-US" sz="1400" dirty="0"/>
              <a:t>どころ</a:t>
            </a:r>
            <a:r>
              <a:rPr lang="en-US" altLang="ja-JP" sz="1400" dirty="0"/>
              <a:t>)</a:t>
            </a:r>
            <a:r>
              <a:rPr lang="ja-JP" altLang="ja-JP" sz="1400" dirty="0"/>
              <a:t>：弱点、痛处，要害。</a:t>
            </a:r>
            <a:endParaRPr kumimoji="1" lang="en-US" altLang="ja-JP" sz="1400" b="0" i="0" u="none" strike="noStrike" cap="none" normalizeH="0" baseline="0" dirty="0" smtClean="0">
              <a:ln>
                <a:noFill/>
              </a:ln>
              <a:effectLst/>
              <a:latin typeface="ＭＳ 明朝" pitchFamily="17" charset="-128"/>
              <a:ea typeface="ＭＳ 明朝" pitchFamily="17" charset="-128"/>
              <a:cs typeface="Times New Roman" pitchFamily="18" charset="0"/>
            </a:endParaRPr>
          </a:p>
          <a:p>
            <a:pPr lvl="0" fontAlgn="base">
              <a:spcBef>
                <a:spcPct val="0"/>
              </a:spcBef>
              <a:spcAft>
                <a:spcPct val="0"/>
              </a:spcAft>
            </a:pPr>
            <a:r>
              <a:rPr kumimoji="1" lang="en-US" altLang="ja-JP" sz="1400" b="0" i="0" u="none" strike="noStrike" cap="none" normalizeH="0" baseline="0" dirty="0" smtClean="0">
                <a:ln>
                  <a:noFill/>
                </a:ln>
                <a:effectLst/>
                <a:latin typeface="ＭＳ 明朝" pitchFamily="17" charset="-128"/>
                <a:ea typeface="ＭＳ 明朝" pitchFamily="17" charset="-128"/>
                <a:cs typeface="Times New Roman" pitchFamily="18" charset="0"/>
              </a:rPr>
              <a:t>2 </a:t>
            </a:r>
            <a:r>
              <a:rPr kumimoji="1" lang="ja-JP" altLang="en-US" sz="1400" b="0" i="0" u="none" strike="noStrike" cap="none" normalizeH="0" baseline="0" dirty="0" smtClean="0">
                <a:ln>
                  <a:noFill/>
                </a:ln>
                <a:effectLst/>
                <a:latin typeface="ＭＳ 明朝" pitchFamily="17" charset="-128"/>
                <a:ea typeface="ＭＳ 明朝" pitchFamily="17" charset="-128"/>
                <a:cs typeface="Times New Roman" pitchFamily="18" charset="0"/>
              </a:rPr>
              <a:t>体言止</a:t>
            </a:r>
            <a:r>
              <a:rPr lang="en-US" altLang="ja-JP" sz="1400" dirty="0">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たいげんど</a:t>
            </a:r>
            <a:r>
              <a:rPr lang="en-US" altLang="ja-JP" sz="1400" dirty="0">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effectLst/>
                <a:latin typeface="ＭＳ 明朝" pitchFamily="17" charset="-128"/>
                <a:ea typeface="ＭＳ 明朝" pitchFamily="17" charset="-128"/>
                <a:cs typeface="Times New Roman" pitchFamily="18" charset="0"/>
              </a:rPr>
              <a:t>め</a:t>
            </a:r>
            <a:r>
              <a:rPr kumimoji="1" lang="ja-JP" altLang="en-US" sz="1400" b="0" i="0" u="none" strike="noStrike" cap="none" normalizeH="0" baseline="0" dirty="0" smtClean="0">
                <a:ln>
                  <a:noFill/>
                </a:ln>
                <a:effectLst/>
                <a:latin typeface="SimSun" pitchFamily="2" charset="-122"/>
                <a:ea typeface="SimSun" pitchFamily="2" charset="-122"/>
                <a:cs typeface="Times New Roman" pitchFamily="18" charset="0"/>
              </a:rPr>
              <a:t>：和歌、俳句的最后一句</a:t>
            </a:r>
            <a:r>
              <a:rPr kumimoji="1" lang="zh-CN" altLang="en-US" sz="1400" b="0" i="0" u="none" strike="noStrike" cap="none" normalizeH="0" baseline="0" dirty="0" smtClean="0">
                <a:ln>
                  <a:noFill/>
                </a:ln>
                <a:effectLst/>
                <a:latin typeface="SimSun" pitchFamily="2" charset="-122"/>
                <a:ea typeface="SimSun" pitchFamily="2" charset="-122"/>
                <a:cs typeface="Times New Roman" pitchFamily="18" charset="0"/>
              </a:rPr>
              <a:t>多</a:t>
            </a:r>
            <a:r>
              <a:rPr kumimoji="1" lang="ja-JP" altLang="en-US" sz="1400" b="0" i="0" u="none" strike="noStrike" cap="none" normalizeH="0" baseline="0" dirty="0" smtClean="0">
                <a:ln>
                  <a:noFill/>
                </a:ln>
                <a:effectLst/>
                <a:latin typeface="SimSun" pitchFamily="2" charset="-122"/>
                <a:ea typeface="SimSun" pitchFamily="2" charset="-122"/>
                <a:cs typeface="Times New Roman" pitchFamily="18" charset="0"/>
              </a:rPr>
              <a:t>以体言（这</a:t>
            </a:r>
            <a:endParaRPr kumimoji="1" lang="en-US" altLang="ja-JP" sz="1400" b="0" i="0" u="none" strike="noStrike" cap="none" normalizeH="0" baseline="0" dirty="0" smtClean="0">
              <a:ln>
                <a:noFill/>
              </a:ln>
              <a:effectLst/>
              <a:latin typeface="SimSun" pitchFamily="2" charset="-122"/>
              <a:ea typeface="SimSun" pitchFamily="2" charset="-122"/>
              <a:cs typeface="Times New Roman" pitchFamily="18" charset="0"/>
            </a:endParaRPr>
          </a:p>
          <a:p>
            <a:pPr lvl="0" fontAlgn="base">
              <a:spcBef>
                <a:spcPct val="0"/>
              </a:spcBef>
              <a:spcAft>
                <a:spcPct val="0"/>
              </a:spcAft>
            </a:pPr>
            <a:r>
              <a:rPr lang="en-US" altLang="ja-JP" sz="1400" dirty="0">
                <a:latin typeface="SimSun" pitchFamily="2" charset="-122"/>
                <a:ea typeface="SimSun" pitchFamily="2" charset="-122"/>
                <a:cs typeface="Times New Roman" pitchFamily="18" charset="0"/>
              </a:rPr>
              <a:t> </a:t>
            </a:r>
            <a:r>
              <a:rPr lang="en-US" altLang="ja-JP" sz="1400" dirty="0" smtClean="0">
                <a:latin typeface="SimSun" pitchFamily="2" charset="-122"/>
                <a:ea typeface="SimSun" pitchFamily="2" charset="-122"/>
                <a:cs typeface="Times New Roman" pitchFamily="18" charset="0"/>
              </a:rPr>
              <a:t> </a:t>
            </a:r>
            <a:r>
              <a:rPr kumimoji="1" lang="ja-JP" altLang="en-US" sz="1400" b="0" i="0" u="none" strike="noStrike" cap="none" normalizeH="0" baseline="0" dirty="0" smtClean="0">
                <a:ln>
                  <a:noFill/>
                </a:ln>
                <a:effectLst/>
                <a:latin typeface="SimSun" pitchFamily="2" charset="-122"/>
                <a:ea typeface="SimSun" pitchFamily="2" charset="-122"/>
                <a:cs typeface="Times New Roman" pitchFamily="18" charset="0"/>
              </a:rPr>
              <a:t>里指名词）结尾，以</a:t>
            </a:r>
            <a:r>
              <a:rPr kumimoji="1" lang="ja-JP" altLang="en-US" sz="1400" b="0" i="0" u="none" strike="noStrike" cap="none" normalizeH="0" baseline="0" dirty="0" smtClean="0">
                <a:ln>
                  <a:noFill/>
                </a:ln>
                <a:effectLst/>
                <a:latin typeface="ＭＳ 明朝" pitchFamily="17" charset="-128"/>
                <a:ea typeface="SimSun" pitchFamily="2" charset="-122"/>
                <a:cs typeface="Times New Roman" pitchFamily="18" charset="0"/>
              </a:rPr>
              <a:t>期</a:t>
            </a:r>
            <a:r>
              <a:rPr kumimoji="1" lang="ja-JP" altLang="en-US" sz="1400" b="0" i="0" u="none" strike="noStrike" cap="none" normalizeH="0" baseline="0" dirty="0" smtClean="0">
                <a:ln>
                  <a:noFill/>
                </a:ln>
                <a:effectLst/>
                <a:latin typeface="SimSun" pitchFamily="2" charset="-122"/>
                <a:ea typeface="SimSun" pitchFamily="2" charset="-122"/>
                <a:cs typeface="Times New Roman" pitchFamily="18" charset="0"/>
              </a:rPr>
              <a:t>达到余韵、余</a:t>
            </a:r>
            <a:r>
              <a:rPr kumimoji="1" lang="zh-CN" altLang="en-US" sz="1400" b="0" i="0" u="none" strike="noStrike" cap="none" normalizeH="0" baseline="0" dirty="0" smtClean="0">
                <a:ln>
                  <a:noFill/>
                </a:ln>
                <a:effectLst/>
                <a:latin typeface="SimSun" pitchFamily="2" charset="-122"/>
                <a:ea typeface="SimSun" pitchFamily="2" charset="-122"/>
                <a:cs typeface="Times New Roman" pitchFamily="18" charset="0"/>
              </a:rPr>
              <a:t>情的效果。</a:t>
            </a:r>
            <a:endParaRPr kumimoji="1" lang="ja-JP" altLang="en-US" sz="1400" b="0" i="0" u="none" strike="noStrike" cap="none" normalizeH="0" baseline="0" dirty="0" smtClean="0">
              <a:ln>
                <a:noFill/>
              </a:ln>
              <a:effectLst/>
              <a:latin typeface="Arial" pitchFamily="34" charset="0"/>
              <a:ea typeface="ＭＳ Ｐゴシック" pitchFamily="50" charset="-128"/>
              <a:cs typeface="ＭＳ Ｐゴシック" pitchFamily="50" charset="-128"/>
            </a:endParaRPr>
          </a:p>
          <a:p>
            <a:pPr lvl="0" eaLnBrk="0" fontAlgn="base" hangingPunct="0">
              <a:spcBef>
                <a:spcPct val="0"/>
              </a:spcBef>
              <a:spcAft>
                <a:spcPct val="0"/>
              </a:spcAft>
            </a:pPr>
            <a:r>
              <a:rPr kumimoji="1" lang="en-US" altLang="zh-CN" sz="1400" b="0" i="0" u="none" strike="noStrike" cap="none" normalizeH="0" baseline="0" dirty="0" smtClean="0">
                <a:ln>
                  <a:noFill/>
                </a:ln>
                <a:effectLst/>
                <a:latin typeface="ＭＳ 明朝" pitchFamily="17" charset="-128"/>
                <a:ea typeface="ＭＳ 明朝" pitchFamily="17" charset="-128"/>
                <a:cs typeface="Times New Roman" pitchFamily="18" charset="0"/>
              </a:rPr>
              <a:t>3</a:t>
            </a:r>
            <a:r>
              <a:rPr lang="zh-CN" altLang="en-US" sz="1400" dirty="0">
                <a:latin typeface="ＭＳ 明朝" pitchFamily="17" charset="-128"/>
                <a:ea typeface="ＭＳ 明朝" pitchFamily="17" charset="-128"/>
                <a:cs typeface="Times New Roman" pitchFamily="18" charset="0"/>
              </a:rPr>
              <a:t> </a:t>
            </a:r>
            <a:r>
              <a:rPr kumimoji="1" lang="zh-CN" altLang="en-US" sz="1400" b="0" i="0" u="none" strike="noStrike" cap="none" normalizeH="0" baseline="0" dirty="0" smtClean="0">
                <a:ln>
                  <a:noFill/>
                </a:ln>
                <a:effectLst/>
                <a:latin typeface="ＭＳ 明朝" pitchFamily="17" charset="-128"/>
                <a:ea typeface="ＭＳ 明朝" pitchFamily="17" charset="-128"/>
                <a:cs typeface="Times New Roman" pitchFamily="18" charset="0"/>
              </a:rPr>
              <a:t>無難</a:t>
            </a:r>
            <a:r>
              <a:rPr kumimoji="1" lang="en-US" altLang="ja-JP" sz="1400" b="0" i="0" u="none" strike="noStrike" cap="none" normalizeH="0" baseline="0" dirty="0" smtClean="0">
                <a:ln>
                  <a:noFill/>
                </a:ln>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ぶ</a:t>
            </a:r>
            <a:r>
              <a:rPr kumimoji="1" lang="ja-JP" altLang="en-US" sz="1400" b="0" i="0" u="none" strike="noStrike" cap="none" normalizeH="0" baseline="0" dirty="0" smtClean="0">
                <a:ln>
                  <a:noFill/>
                </a:ln>
                <a:effectLst/>
                <a:latin typeface="ＭＳ 明朝" pitchFamily="17" charset="-128"/>
                <a:ea typeface="ＭＳ 明朝" pitchFamily="17" charset="-128"/>
                <a:cs typeface="Times New Roman" pitchFamily="18" charset="0"/>
              </a:rPr>
              <a:t>なん</a:t>
            </a:r>
            <a:r>
              <a:rPr kumimoji="1" lang="en-US" altLang="ja-JP" sz="1400" b="0" i="0" u="none" strike="noStrike" cap="none" normalizeH="0" baseline="0" dirty="0" smtClean="0">
                <a:ln>
                  <a:noFill/>
                </a:ln>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effectLst/>
                <a:latin typeface="SimSun" pitchFamily="2" charset="-122"/>
                <a:ea typeface="SimSun" pitchFamily="2" charset="-122"/>
                <a:cs typeface="Times New Roman" pitchFamily="18" charset="0"/>
              </a:rPr>
              <a:t>：不好不坏，说得过去，不会有意外。</a:t>
            </a:r>
            <a:endParaRPr kumimoji="1" lang="ja-JP" altLang="en-US" sz="1400" b="0" i="0" u="none" strike="noStrike" cap="none" normalizeH="0" baseline="0" dirty="0" smtClean="0">
              <a:ln>
                <a:noFill/>
              </a:ln>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ja-JP" sz="1400" b="0" i="0" u="none" strike="noStrike" cap="none" normalizeH="0" baseline="0" dirty="0" smtClean="0">
                <a:ln>
                  <a:noFill/>
                </a:ln>
                <a:effectLst/>
                <a:latin typeface="ＭＳ 明朝" pitchFamily="17" charset="-128"/>
                <a:ea typeface="ＭＳ 明朝" pitchFamily="17" charset="-128"/>
                <a:cs typeface="Times New Roman" pitchFamily="18" charset="0"/>
              </a:rPr>
              <a:t>4 </a:t>
            </a:r>
            <a:r>
              <a:rPr kumimoji="1" lang="ja-JP" altLang="en-US" sz="1400" b="0" i="0" u="none" strike="noStrike" cap="none" normalizeH="0" baseline="0" dirty="0" smtClean="0">
                <a:ln>
                  <a:noFill/>
                </a:ln>
                <a:effectLst/>
                <a:latin typeface="ＭＳ 明朝" pitchFamily="17" charset="-128"/>
                <a:ea typeface="ＭＳ 明朝" pitchFamily="17" charset="-128"/>
                <a:cs typeface="Times New Roman" pitchFamily="18" charset="0"/>
              </a:rPr>
              <a:t>ちゃんぽん</a:t>
            </a:r>
            <a:r>
              <a:rPr kumimoji="1" lang="ja-JP" altLang="en-US" sz="1400" b="0" i="0" u="none" strike="noStrike" cap="none" normalizeH="0" baseline="0" dirty="0" smtClean="0">
                <a:ln>
                  <a:noFill/>
                </a:ln>
                <a:effectLst/>
                <a:latin typeface="SimSun" pitchFamily="2" charset="-122"/>
                <a:ea typeface="SimSun" pitchFamily="2" charset="-122"/>
                <a:cs typeface="Times New Roman" pitchFamily="18" charset="0"/>
              </a:rPr>
              <a:t>：</a:t>
            </a:r>
            <a:r>
              <a:rPr kumimoji="1" lang="ja-JP" altLang="en-US" sz="1400" b="0" i="0" u="none" strike="noStrike" cap="none" normalizeH="0" baseline="0" dirty="0" smtClean="0">
                <a:ln>
                  <a:noFill/>
                </a:ln>
                <a:effectLst/>
                <a:latin typeface="Times New Roman" pitchFamily="18" charset="0"/>
                <a:ea typeface="SimSun" pitchFamily="2" charset="-122"/>
                <a:cs typeface="Times New Roman" pitchFamily="18" charset="0"/>
              </a:rPr>
              <a:t>参合，掺合，混合。</a:t>
            </a:r>
            <a:endParaRPr kumimoji="1" lang="ja-JP" altLang="en-US" sz="1400" b="0" i="0" u="none" strike="noStrike" cap="none" normalizeH="0" baseline="0" dirty="0" smtClean="0">
              <a:ln>
                <a:noFill/>
              </a:ln>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20989800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4141794153"/>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第１</a:t>
                      </a:r>
                      <a:r>
                        <a:rPr lang="ja-JP" altLang="en-US" sz="2400" b="1" kern="100" dirty="0" smtClean="0">
                          <a:solidFill>
                            <a:schemeClr val="bg1"/>
                          </a:solidFill>
                          <a:effectLst/>
                          <a:latin typeface="KaiTi" panose="02010609060101010101" pitchFamily="49" charset="-122"/>
                          <a:ea typeface="KaiTi" panose="02010609060101010101" pitchFamily="49" charset="-122"/>
                        </a:rPr>
                        <a:t>０</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訳せぬ「であろう」</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32094" y="84681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12" name="矩形 11"/>
          <p:cNvSpPr/>
          <p:nvPr/>
        </p:nvSpPr>
        <p:spPr>
          <a:xfrm>
            <a:off x="354338" y="1453877"/>
            <a:ext cx="11456662" cy="5262979"/>
          </a:xfrm>
          <a:prstGeom prst="rect">
            <a:avLst/>
          </a:prstGeom>
          <a:ln>
            <a:solidFill>
              <a:srgbClr val="0070C0"/>
            </a:solidFill>
          </a:ln>
        </p:spPr>
        <p:txBody>
          <a:bodyPr wrap="square">
            <a:spAutoFit/>
          </a:bodyPr>
          <a:lstStyle/>
          <a:p>
            <a:r>
              <a:rPr lang="ja-JP" altLang="en-US" sz="1400" dirty="0" smtClean="0"/>
              <a:t>　</a:t>
            </a:r>
            <a:r>
              <a:rPr lang="ja-JP" altLang="ja-JP" sz="1400" dirty="0" smtClean="0"/>
              <a:t>日本人</a:t>
            </a:r>
            <a:r>
              <a:rPr lang="ja-JP" altLang="ja-JP" sz="1400" dirty="0"/>
              <a:t>科学者の書く論文に、「であろう」で終るセンテンスがよく出てくる。これは英語には翻訳できない</a:t>
            </a:r>
            <a:r>
              <a:rPr lang="ja-JP" altLang="ja-JP" sz="1400" dirty="0" smtClean="0"/>
              <a:t>―かつて</a:t>
            </a:r>
            <a:r>
              <a:rPr lang="ja-JP" altLang="ja-JP" sz="1400" dirty="0"/>
              <a:t>、京都大学で日本の物理学者の論文を英訳していた</a:t>
            </a:r>
            <a:r>
              <a:rPr lang="en-US" altLang="ja-JP" sz="1400" dirty="0"/>
              <a:t>L.A.</a:t>
            </a:r>
            <a:r>
              <a:rPr lang="ja-JP" altLang="ja-JP" sz="1400" dirty="0"/>
              <a:t>レゲットというイギリス人が、日本物理学会の学会誌に、「訳せぬ</a:t>
            </a:r>
            <a:r>
              <a:rPr lang="en-US" altLang="ja-JP" sz="1400" dirty="0"/>
              <a:t> "</a:t>
            </a:r>
            <a:r>
              <a:rPr lang="ja-JP" altLang="ja-JP" sz="1400" dirty="0"/>
              <a:t>であろう</a:t>
            </a:r>
            <a:r>
              <a:rPr lang="en-US" altLang="ja-JP" sz="1400" dirty="0"/>
              <a:t>"</a:t>
            </a:r>
            <a:r>
              <a:rPr lang="ja-JP" altLang="ja-JP" sz="1400" dirty="0"/>
              <a:t>」というエッセイを載せた</a:t>
            </a:r>
            <a:r>
              <a:rPr lang="ja-JP" altLang="ja-JP" sz="1400" dirty="0" smtClean="0"/>
              <a:t>。物理学</a:t>
            </a:r>
            <a:r>
              <a:rPr lang="ja-JP" altLang="ja-JP" sz="1400" dirty="0"/>
              <a:t>者がびっくりしたばかりではなく、伝え聞いたほかの分野の研究者たちも、怖れをなして「であろう」を自粛するようになった。それを改善だと喜ぶ向きもあった。</a:t>
            </a:r>
            <a:r>
              <a:rPr lang="en-US" altLang="ja-JP" sz="1400" dirty="0"/>
              <a:t/>
            </a:r>
            <a:br>
              <a:rPr lang="en-US" altLang="ja-JP" sz="1400" dirty="0"/>
            </a:br>
            <a:r>
              <a:rPr lang="ja-JP" altLang="ja-JP" sz="1400" dirty="0"/>
              <a:t>　日本人が外国人の云うことに弱いのは、いまに始まったことではないが、おかしなことを云われても恐縮するのは、どうかと思われる</a:t>
            </a:r>
            <a:r>
              <a:rPr lang="ja-JP" altLang="ja-JP" sz="1400" dirty="0" smtClean="0"/>
              <a:t>。いくら</a:t>
            </a:r>
            <a:r>
              <a:rPr lang="ja-JP" altLang="ja-JP" sz="1400" dirty="0"/>
              <a:t>日本語が出来ると云っても外国人。ことばのニュアンスがわからなくても責められない。だが、その尻馬に乗って得意がるというのはいただけない。</a:t>
            </a:r>
            <a:r>
              <a:rPr lang="en-US" altLang="ja-JP" sz="1400" dirty="0"/>
              <a:t/>
            </a:r>
            <a:br>
              <a:rPr lang="en-US" altLang="ja-JP" sz="1400" dirty="0"/>
            </a:br>
            <a:r>
              <a:rPr lang="ja-JP" altLang="ja-JP" sz="1400" dirty="0"/>
              <a:t>　「であろう」は、根拠のはっきりしない、自信のもてないことをのべる推量に用いられるのが一般であるけれども、それだけにはとどまらない。</a:t>
            </a:r>
            <a:r>
              <a:rPr lang="en-US" altLang="ja-JP" sz="1400" dirty="0"/>
              <a:t/>
            </a:r>
            <a:br>
              <a:rPr lang="en-US" altLang="ja-JP" sz="1400" dirty="0"/>
            </a:br>
            <a:r>
              <a:rPr lang="ja-JP" altLang="ja-JP" sz="1400" dirty="0"/>
              <a:t>　「</a:t>
            </a:r>
            <a:r>
              <a:rPr lang="en-US" altLang="ja-JP" sz="1400" dirty="0"/>
              <a:t>A </a:t>
            </a:r>
            <a:r>
              <a:rPr lang="ja-JP" altLang="ja-JP" sz="1400" dirty="0"/>
              <a:t>は</a:t>
            </a:r>
            <a:r>
              <a:rPr lang="en-US" altLang="ja-JP" sz="1400" dirty="0"/>
              <a:t> B</a:t>
            </a:r>
            <a:r>
              <a:rPr lang="ja-JP" altLang="ja-JP" sz="1400" dirty="0"/>
              <a:t>である」ときめつけるのは、いかにも高飛車で威張っている感じになることがある。それを和らげるのが「であろう」で、心は「である」と変わるところがない</a:t>
            </a:r>
            <a:r>
              <a:rPr lang="ja-JP" altLang="ja-JP" sz="1400" dirty="0" smtClean="0"/>
              <a:t>。そういう</a:t>
            </a:r>
            <a:r>
              <a:rPr lang="ja-JP" altLang="ja-JP" sz="1400" dirty="0"/>
              <a:t>「であろう」については国語の辞書も注意していないが、「であろう」は「である」と解すべきことがすくなくない。</a:t>
            </a:r>
            <a:r>
              <a:rPr lang="en-US" altLang="ja-JP" sz="1400" dirty="0"/>
              <a:t/>
            </a:r>
            <a:br>
              <a:rPr lang="en-US" altLang="ja-JP" sz="1400" dirty="0"/>
            </a:br>
            <a:r>
              <a:rPr lang="ja-JP" altLang="ja-JP" sz="1400" dirty="0"/>
              <a:t>「である」は論理的、「であろう」は心理的だが、意味の上では交換可能であるという語感をかつては自然科学者も共有していたのである。心理に弱い外国人が戸惑うのは多少同情してよいかもしれない。</a:t>
            </a:r>
            <a:r>
              <a:rPr lang="en-US" altLang="ja-JP" sz="1400" dirty="0"/>
              <a:t/>
            </a:r>
            <a:br>
              <a:rPr lang="en-US" altLang="ja-JP" sz="1400" dirty="0"/>
            </a:br>
            <a:r>
              <a:rPr lang="ja-JP" altLang="ja-JP" sz="1400" dirty="0"/>
              <a:t>　断定をはばかる気持ちは、日本人に限らない。モンテーニュも『エッセ』の中で云う。</a:t>
            </a:r>
            <a:r>
              <a:rPr lang="en-US" altLang="ja-JP" sz="1400" dirty="0"/>
              <a:t/>
            </a:r>
            <a:br>
              <a:rPr lang="en-US" altLang="ja-JP" sz="1400" dirty="0"/>
            </a:br>
            <a:r>
              <a:rPr lang="ja-JP" altLang="ja-JP" sz="1400" dirty="0"/>
              <a:t>　「私は本当らしい事柄でも、人から絶対に正しいものとして押しつけられると、それがいやになる。……性急な陳述をやわらげ中和するような言葉、すなわち</a:t>
            </a:r>
            <a:r>
              <a:rPr lang="en-US" altLang="ja-JP" sz="1400" dirty="0"/>
              <a:t> "</a:t>
            </a:r>
            <a:r>
              <a:rPr lang="ja-JP" altLang="ja-JP" sz="1400" dirty="0"/>
              <a:t>おそらく</a:t>
            </a:r>
            <a:r>
              <a:rPr lang="en-US" altLang="ja-JP" sz="1400" dirty="0"/>
              <a:t>" "</a:t>
            </a:r>
            <a:r>
              <a:rPr lang="ja-JP" altLang="ja-JP" sz="1400" dirty="0"/>
              <a:t>幾分</a:t>
            </a:r>
            <a:r>
              <a:rPr lang="en-US" altLang="ja-JP" sz="1400" dirty="0"/>
              <a:t>" "</a:t>
            </a:r>
            <a:r>
              <a:rPr lang="ja-JP" altLang="ja-JP" sz="1400" dirty="0"/>
              <a:t>だそうだ</a:t>
            </a:r>
            <a:r>
              <a:rPr lang="en-US" altLang="ja-JP" sz="1400" dirty="0"/>
              <a:t>" </a:t>
            </a:r>
            <a:r>
              <a:rPr lang="ja-JP" altLang="ja-JP" sz="1400" dirty="0"/>
              <a:t>のような言葉が好きだ」</a:t>
            </a:r>
            <a:r>
              <a:rPr lang="en-US" altLang="ja-JP" sz="1400" dirty="0"/>
              <a:t/>
            </a:r>
            <a:br>
              <a:rPr lang="en-US" altLang="ja-JP" sz="1400" dirty="0"/>
            </a:br>
            <a:r>
              <a:rPr lang="ja-JP" altLang="ja-JP" sz="1400" dirty="0"/>
              <a:t>　モンテーニュなら、「であろう」を訳すのに苦労することはなかったに違いない。</a:t>
            </a:r>
            <a:r>
              <a:rPr lang="en-US" altLang="ja-JP" sz="1400" dirty="0"/>
              <a:t/>
            </a:r>
            <a:br>
              <a:rPr lang="en-US" altLang="ja-JP" sz="1400" dirty="0"/>
            </a:br>
            <a:r>
              <a:rPr lang="ja-JP" altLang="ja-JP" sz="1400" dirty="0"/>
              <a:t>　日本文で「であろう」が好まれるわけが実はもうひとつある。</a:t>
            </a:r>
            <a:r>
              <a:rPr lang="en-US" altLang="ja-JP" sz="1400" dirty="0"/>
              <a:t/>
            </a:r>
            <a:br>
              <a:rPr lang="en-US" altLang="ja-JP" sz="1400" dirty="0"/>
            </a:br>
            <a:r>
              <a:rPr lang="ja-JP" altLang="ja-JP" sz="1400" dirty="0"/>
              <a:t>　日本語ではセンテンスのほとんどが動詞で終わるために、どうしても文末が単調平板になりやすい。うっかりしなくても、「である」「であった」の羅列になりかねないのが悩みである。同じことばが繰返されてはおもしろくないのはどこの国のことばでも同じ。英語でも、</a:t>
            </a:r>
            <a:r>
              <a:rPr lang="en-US" altLang="ja-JP" sz="1400" dirty="0"/>
              <a:t>said</a:t>
            </a:r>
            <a:r>
              <a:rPr lang="ja-JP" altLang="ja-JP" sz="1400" dirty="0"/>
              <a:t>（云った）を反覆しないために人知れぬ苦心をしている</a:t>
            </a:r>
            <a:r>
              <a:rPr lang="ja-JP" altLang="ja-JP" sz="1400" dirty="0" smtClean="0"/>
              <a:t>。</a:t>
            </a:r>
            <a:r>
              <a:rPr lang="ja-JP" altLang="ja-JP" sz="1400" dirty="0"/>
              <a:t>　論文なら「である」が立てつづけにあらわれることになるけれども、出来ればそれを避けたいと思うのは当然である。「であろう」とすれば、変化がつけられて、「である」のヴァリエーションになる。</a:t>
            </a:r>
            <a:r>
              <a:rPr lang="en-US" altLang="ja-JP" sz="1400" dirty="0"/>
              <a:t/>
            </a:r>
            <a:br>
              <a:rPr lang="en-US" altLang="ja-JP" sz="1400" dirty="0"/>
            </a:br>
            <a:r>
              <a:rPr lang="ja-JP" altLang="ja-JP" sz="1400" dirty="0"/>
              <a:t>　日本人の書く英語に</a:t>
            </a:r>
            <a:r>
              <a:rPr lang="en-US" altLang="ja-JP" sz="1400" dirty="0"/>
              <a:t> I think </a:t>
            </a:r>
            <a:r>
              <a:rPr lang="ja-JP" altLang="ja-JP" sz="1400" dirty="0"/>
              <a:t>が多い、日本人はみな哲学的なのだ、と皮肉った外国人がいる。これも、日本人の心理を知らない妄言だといってよい。この「われ考う」は、「であろう」に限りなく近い。本当には思ってもみないことを</a:t>
            </a:r>
            <a:r>
              <a:rPr lang="en-US" altLang="ja-JP" sz="1400" dirty="0"/>
              <a:t> I think </a:t>
            </a:r>
            <a:r>
              <a:rPr lang="ja-JP" altLang="ja-JP" sz="1400" dirty="0"/>
              <a:t>とやるのが日本式というわけで、断定をやわらげるための修辞にしかすぎない。</a:t>
            </a:r>
            <a:r>
              <a:rPr lang="en-US" altLang="ja-JP" sz="1400" dirty="0"/>
              <a:t/>
            </a:r>
            <a:br>
              <a:rPr lang="en-US" altLang="ja-JP" sz="1400" dirty="0"/>
            </a:br>
            <a:r>
              <a:rPr lang="ja-JP" altLang="ja-JP" sz="1400" dirty="0"/>
              <a:t>　「であろう」を英語に訳せない、というのは気の小さい翻訳者である。原文に忠実でなければならない、というのをあまりにも窮屈に、律儀に実践しようとしたのがいけない。原文が「であろう」であっても、訳ではときとして「である」とする。それくらいの解釈を加えられなくては、翻訳は存在し得ない。</a:t>
            </a:r>
            <a:endParaRPr lang="ja-JP" altLang="en-US" sz="1400" dirty="0"/>
          </a:p>
        </p:txBody>
      </p:sp>
      <p:sp>
        <p:nvSpPr>
          <p:cNvPr id="14" name="矩形 13"/>
          <p:cNvSpPr/>
          <p:nvPr/>
        </p:nvSpPr>
        <p:spPr>
          <a:xfrm>
            <a:off x="2920039" y="1007960"/>
            <a:ext cx="2135521" cy="369332"/>
          </a:xfrm>
          <a:prstGeom prst="rect">
            <a:avLst/>
          </a:prstGeom>
        </p:spPr>
        <p:txBody>
          <a:bodyPr wrap="none">
            <a:spAutoFit/>
          </a:bodyPr>
          <a:lstStyle/>
          <a:p>
            <a:r>
              <a:rPr lang="ja-JP" altLang="ja-JP" b="1" dirty="0"/>
              <a:t>訳せぬ「であろう」？</a:t>
            </a:r>
            <a:endParaRPr lang="ja-JP" altLang="en-US" dirty="0"/>
          </a:p>
        </p:txBody>
      </p:sp>
      <p:sp>
        <p:nvSpPr>
          <p:cNvPr id="15" name="矩形 14"/>
          <p:cNvSpPr/>
          <p:nvPr/>
        </p:nvSpPr>
        <p:spPr>
          <a:xfrm>
            <a:off x="5474331" y="1007960"/>
            <a:ext cx="6336669" cy="307777"/>
          </a:xfrm>
          <a:prstGeom prst="rect">
            <a:avLst/>
          </a:prstGeom>
        </p:spPr>
        <p:txBody>
          <a:bodyPr wrap="square">
            <a:spAutoFit/>
          </a:bodyPr>
          <a:lstStyle/>
          <a:p>
            <a:r>
              <a:rPr lang="ja-JP" altLang="en-US" sz="1400" dirty="0" smtClean="0">
                <a:solidFill>
                  <a:srgbClr val="0070C0"/>
                </a:solidFill>
              </a:rPr>
              <a:t>＊</a:t>
            </a:r>
            <a:r>
              <a:rPr lang="ja-JP" altLang="ja-JP" sz="1400" dirty="0" smtClean="0">
                <a:solidFill>
                  <a:srgbClr val="0070C0"/>
                </a:solidFill>
              </a:rPr>
              <a:t>トランネットウェブサイトに</a:t>
            </a:r>
            <a:r>
              <a:rPr lang="ja-JP" altLang="ja-JP" sz="1400" dirty="0">
                <a:solidFill>
                  <a:srgbClr val="0070C0"/>
                </a:solidFill>
              </a:rPr>
              <a:t>掲載された外山滋比古氏によるコラム「日本語の個性」</a:t>
            </a:r>
            <a:endParaRPr lang="ja-JP" altLang="en-US" sz="1400" dirty="0">
              <a:solidFill>
                <a:srgbClr val="0070C0"/>
              </a:solidFill>
            </a:endParaRPr>
          </a:p>
        </p:txBody>
      </p:sp>
    </p:spTree>
    <p:extLst>
      <p:ext uri="{BB962C8B-B14F-4D97-AF65-F5344CB8AC3E}">
        <p14:creationId xmlns:p14="http://schemas.microsoft.com/office/powerpoint/2010/main" val="32764059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533711457"/>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第１</a:t>
                      </a:r>
                      <a:r>
                        <a:rPr lang="ja-JP" altLang="en-US" sz="2400" b="1" kern="100" dirty="0" smtClean="0">
                          <a:solidFill>
                            <a:schemeClr val="bg1"/>
                          </a:solidFill>
                          <a:effectLst/>
                          <a:latin typeface="KaiTi" panose="02010609060101010101" pitchFamily="49" charset="-122"/>
                          <a:ea typeface="KaiTi" panose="02010609060101010101" pitchFamily="49" charset="-122"/>
                        </a:rPr>
                        <a:t>０</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訳せぬ「であろう」</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2" y="1025376"/>
            <a:ext cx="2031325"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a:t>
            </a:r>
            <a:r>
              <a:rPr lang="ja-JP" altLang="en-US" sz="2400" b="1" smtClean="0">
                <a:solidFill>
                  <a:srgbClr val="002060"/>
                </a:solidFill>
                <a:latin typeface="BIZ UDPゴシック" panose="020B0400000000000000" pitchFamily="50" charset="-128"/>
                <a:ea typeface="BIZ UDPゴシック" panose="020B0400000000000000" pitchFamily="50" charset="-128"/>
              </a:rPr>
              <a:t>　</a:t>
            </a:r>
            <a:r>
              <a:rPr lang="ja-JP" altLang="en-US" sz="2400" b="1">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pic>
        <p:nvPicPr>
          <p:cNvPr id="2355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7497" y="1647911"/>
            <a:ext cx="3527203" cy="36078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2355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0324" y="1177776"/>
            <a:ext cx="6583363" cy="39243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
        <p:nvSpPr>
          <p:cNvPr id="4" name="矩形 3"/>
          <p:cNvSpPr/>
          <p:nvPr/>
        </p:nvSpPr>
        <p:spPr>
          <a:xfrm>
            <a:off x="5216524" y="5255736"/>
            <a:ext cx="6583362" cy="1477328"/>
          </a:xfrm>
          <a:prstGeom prst="rect">
            <a:avLst/>
          </a:prstGeom>
          <a:ln>
            <a:solidFill>
              <a:srgbClr val="FF0000"/>
            </a:solidFill>
          </a:ln>
        </p:spPr>
        <p:txBody>
          <a:bodyPr wrap="square">
            <a:spAutoFit/>
          </a:bodyPr>
          <a:lstStyle/>
          <a:p>
            <a:r>
              <a:rPr lang="zh-CN" altLang="en-US" b="1" dirty="0">
                <a:solidFill>
                  <a:srgbClr val="FF0000"/>
                </a:solidFill>
              </a:rPr>
              <a:t>编者按：对国家重要政治文件的解读是政治学人一项重要的功课。在对国家文献中专有词汇和新提法的翻译过程中，如何保持专业水准呢？本期开始政治学人连续推送“中央文献重要术语英文译文”专刊。内容均是中央编译局中央文献重要术语译文审定委员会发布的</a:t>
            </a:r>
            <a:r>
              <a:rPr lang="zh-CN" altLang="en-US" b="1" dirty="0" smtClean="0">
                <a:solidFill>
                  <a:srgbClr val="FF0000"/>
                </a:solidFill>
              </a:rPr>
              <a:t>版本。</a:t>
            </a:r>
            <a:endParaRPr lang="ja-JP" altLang="en-US" b="1" dirty="0">
              <a:solidFill>
                <a:srgbClr val="FF0000"/>
              </a:solidFill>
            </a:endParaRPr>
          </a:p>
        </p:txBody>
      </p:sp>
      <p:sp>
        <p:nvSpPr>
          <p:cNvPr id="5" name="矩形 4"/>
          <p:cNvSpPr/>
          <p:nvPr/>
        </p:nvSpPr>
        <p:spPr>
          <a:xfrm>
            <a:off x="765015" y="5455791"/>
            <a:ext cx="4314001" cy="1077218"/>
          </a:xfrm>
          <a:prstGeom prst="rect">
            <a:avLst/>
          </a:prstGeom>
          <a:ln>
            <a:solidFill>
              <a:srgbClr val="FF0000"/>
            </a:solidFill>
          </a:ln>
        </p:spPr>
        <p:txBody>
          <a:bodyPr wrap="none">
            <a:spAutoFit/>
          </a:bodyPr>
          <a:lstStyle/>
          <a:p>
            <a:pPr algn="ctr"/>
            <a:r>
              <a:rPr lang="zh-CN" altLang="en-US" b="1" dirty="0">
                <a:solidFill>
                  <a:srgbClr val="FF0000"/>
                </a:solidFill>
              </a:rPr>
              <a:t>发挥中央文献翻译在</a:t>
            </a:r>
            <a:r>
              <a:rPr lang="zh-CN" altLang="en-US" b="1" dirty="0" smtClean="0">
                <a:solidFill>
                  <a:srgbClr val="FF0000"/>
                </a:solidFill>
              </a:rPr>
              <a:t>对外</a:t>
            </a:r>
            <a:endParaRPr lang="en-US" altLang="zh-CN" b="1" dirty="0" smtClean="0">
              <a:solidFill>
                <a:srgbClr val="FF0000"/>
              </a:solidFill>
            </a:endParaRPr>
          </a:p>
          <a:p>
            <a:pPr algn="ctr"/>
            <a:r>
              <a:rPr lang="zh-CN" altLang="en-US" b="1" dirty="0" smtClean="0">
                <a:solidFill>
                  <a:srgbClr val="FF0000"/>
                </a:solidFill>
              </a:rPr>
              <a:t>话语</a:t>
            </a:r>
            <a:r>
              <a:rPr lang="zh-CN" altLang="en-US" b="1" dirty="0">
                <a:solidFill>
                  <a:srgbClr val="FF0000"/>
                </a:solidFill>
              </a:rPr>
              <a:t>体系建设中的重要</a:t>
            </a:r>
            <a:r>
              <a:rPr lang="zh-CN" altLang="en-US" b="1" dirty="0" smtClean="0">
                <a:solidFill>
                  <a:srgbClr val="FF0000"/>
                </a:solidFill>
              </a:rPr>
              <a:t>作用</a:t>
            </a:r>
            <a:endParaRPr lang="en-US" altLang="zh-CN" b="1" dirty="0" smtClean="0">
              <a:solidFill>
                <a:srgbClr val="FF0000"/>
              </a:solidFill>
            </a:endParaRPr>
          </a:p>
          <a:p>
            <a:pPr algn="ctr"/>
            <a:r>
              <a:rPr lang="zh-CN" altLang="en-US" sz="1400" dirty="0">
                <a:solidFill>
                  <a:srgbClr val="FF0000"/>
                </a:solidFill>
              </a:rPr>
              <a:t>作者：中央编译局中央文献重要术语译文审定</a:t>
            </a:r>
            <a:r>
              <a:rPr lang="zh-CN" altLang="en-US" sz="1400" dirty="0" smtClean="0">
                <a:solidFill>
                  <a:srgbClr val="FF0000"/>
                </a:solidFill>
              </a:rPr>
              <a:t>委员会</a:t>
            </a:r>
            <a:endParaRPr lang="en-US" altLang="zh-CN" sz="1400" dirty="0" smtClean="0">
              <a:solidFill>
                <a:srgbClr val="FF0000"/>
              </a:solidFill>
            </a:endParaRPr>
          </a:p>
          <a:p>
            <a:pPr algn="ctr"/>
            <a:r>
              <a:rPr lang="en-US" altLang="zh-CN" sz="1400" dirty="0" smtClean="0">
                <a:solidFill>
                  <a:srgbClr val="FF0000"/>
                </a:solidFill>
              </a:rPr>
              <a:t>《</a:t>
            </a:r>
            <a:r>
              <a:rPr lang="zh-CN" altLang="en-US" sz="1400" dirty="0">
                <a:solidFill>
                  <a:srgbClr val="FF0000"/>
                </a:solidFill>
              </a:rPr>
              <a:t>光明日报</a:t>
            </a:r>
            <a:r>
              <a:rPr lang="en-US" altLang="zh-CN" sz="1400" dirty="0">
                <a:solidFill>
                  <a:srgbClr val="FF0000"/>
                </a:solidFill>
              </a:rPr>
              <a:t>》</a:t>
            </a:r>
            <a:r>
              <a:rPr lang="zh-CN" altLang="en-US" sz="1400" dirty="0">
                <a:solidFill>
                  <a:srgbClr val="FF0000"/>
                </a:solidFill>
              </a:rPr>
              <a:t>（ </a:t>
            </a:r>
            <a:r>
              <a:rPr lang="en-US" altLang="zh-CN" sz="1400" dirty="0">
                <a:solidFill>
                  <a:srgbClr val="FF0000"/>
                </a:solidFill>
              </a:rPr>
              <a:t>2015</a:t>
            </a:r>
            <a:r>
              <a:rPr lang="zh-CN" altLang="en-US" sz="1400" dirty="0">
                <a:solidFill>
                  <a:srgbClr val="FF0000"/>
                </a:solidFill>
              </a:rPr>
              <a:t>年</a:t>
            </a:r>
            <a:r>
              <a:rPr lang="en-US" altLang="zh-CN" sz="1400" dirty="0">
                <a:solidFill>
                  <a:srgbClr val="FF0000"/>
                </a:solidFill>
              </a:rPr>
              <a:t>04</a:t>
            </a:r>
            <a:r>
              <a:rPr lang="zh-CN" altLang="en-US" sz="1400" dirty="0">
                <a:solidFill>
                  <a:srgbClr val="FF0000"/>
                </a:solidFill>
              </a:rPr>
              <a:t>月</a:t>
            </a:r>
            <a:r>
              <a:rPr lang="en-US" altLang="zh-CN" sz="1400" dirty="0">
                <a:solidFill>
                  <a:srgbClr val="FF0000"/>
                </a:solidFill>
              </a:rPr>
              <a:t>27</a:t>
            </a:r>
            <a:r>
              <a:rPr lang="zh-CN" altLang="en-US" sz="1400" dirty="0">
                <a:solidFill>
                  <a:srgbClr val="FF0000"/>
                </a:solidFill>
              </a:rPr>
              <a:t>日 </a:t>
            </a:r>
            <a:r>
              <a:rPr lang="en-US" altLang="zh-CN" sz="1400" dirty="0">
                <a:solidFill>
                  <a:srgbClr val="FF0000"/>
                </a:solidFill>
              </a:rPr>
              <a:t>07</a:t>
            </a:r>
            <a:r>
              <a:rPr lang="zh-CN" altLang="en-US" sz="1400" dirty="0">
                <a:solidFill>
                  <a:srgbClr val="FF0000"/>
                </a:solidFill>
              </a:rPr>
              <a:t>版）</a:t>
            </a:r>
            <a:endParaRPr lang="zh-CN" altLang="en-US" sz="1400" b="1" dirty="0">
              <a:solidFill>
                <a:srgbClr val="FF0000"/>
              </a:solidFill>
            </a:endParaRPr>
          </a:p>
        </p:txBody>
      </p:sp>
    </p:spTree>
    <p:extLst>
      <p:ext uri="{BB962C8B-B14F-4D97-AF65-F5344CB8AC3E}">
        <p14:creationId xmlns:p14="http://schemas.microsoft.com/office/powerpoint/2010/main" val="3785752468"/>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8127</TotalTime>
  <Words>1247</Words>
  <Application>Microsoft Office PowerPoint</Application>
  <PresentationFormat>宽屏</PresentationFormat>
  <Paragraphs>99</Paragraphs>
  <Slides>9</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vt:i4>
      </vt:variant>
    </vt:vector>
  </HeadingPairs>
  <TitlesOfParts>
    <vt:vector size="21" baseType="lpstr">
      <vt:lpstr>BIZ UDPゴシック</vt:lpstr>
      <vt:lpstr>KaiTi</vt:lpstr>
      <vt:lpstr>ＭＳ 明朝</vt:lpstr>
      <vt:lpstr>ＭＳ Ｐゴシック</vt:lpstr>
      <vt:lpstr>楷体</vt:lpstr>
      <vt:lpstr>宋体</vt:lpstr>
      <vt:lpstr>宋体</vt:lpstr>
      <vt:lpstr>Arial</vt:lpstr>
      <vt:lpstr>Calibri</vt:lpstr>
      <vt:lpstr>Calibri Light</vt:lpstr>
      <vt:lpstr>Times New Roman</vt:lpstr>
      <vt:lpstr>Office テーマ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張厚泉</dc:creator>
  <cp:lastModifiedBy>Windows 用户</cp:lastModifiedBy>
  <cp:revision>571</cp:revision>
  <dcterms:created xsi:type="dcterms:W3CDTF">2014-05-14T02:00:15Z</dcterms:created>
  <dcterms:modified xsi:type="dcterms:W3CDTF">2021-08-24T06:33:01Z</dcterms:modified>
</cp:coreProperties>
</file>