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7"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6"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946B747-BF0D-4636-A63E-7451ED233F26}" type="datetimeFigureOut">
              <a:rPr lang="zh-CN" altLang="en-US" smtClean="0"/>
              <a:t>2021/8/25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4317CB4A-A688-43DD-84F9-8D7FAE139EAD}" type="slidenum">
              <a:rPr lang="zh-CN" altLang="en-US" smtClean="0"/>
              <a:t>‹#›</a:t>
            </a:fld>
            <a:endParaRPr lang="zh-CN" altLang="en-US"/>
          </a:p>
        </p:txBody>
      </p:sp>
    </p:spTree>
    <p:extLst>
      <p:ext uri="{BB962C8B-B14F-4D97-AF65-F5344CB8AC3E}">
        <p14:creationId xmlns:p14="http://schemas.microsoft.com/office/powerpoint/2010/main" val="345405726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41793087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11</a:t>
            </a:fld>
            <a:endParaRPr kumimoji="1" lang="ja-JP" altLang="en-US"/>
          </a:p>
        </p:txBody>
      </p:sp>
    </p:spTree>
    <p:extLst>
      <p:ext uri="{BB962C8B-B14F-4D97-AF65-F5344CB8AC3E}">
        <p14:creationId xmlns:p14="http://schemas.microsoft.com/office/powerpoint/2010/main" val="9707212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12</a:t>
            </a:fld>
            <a:endParaRPr kumimoji="1" lang="ja-JP" altLang="en-US"/>
          </a:p>
        </p:txBody>
      </p:sp>
    </p:spTree>
    <p:extLst>
      <p:ext uri="{BB962C8B-B14F-4D97-AF65-F5344CB8AC3E}">
        <p14:creationId xmlns:p14="http://schemas.microsoft.com/office/powerpoint/2010/main" val="19102516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13</a:t>
            </a:fld>
            <a:endParaRPr kumimoji="1" lang="ja-JP" altLang="en-US"/>
          </a:p>
        </p:txBody>
      </p:sp>
    </p:spTree>
    <p:extLst>
      <p:ext uri="{BB962C8B-B14F-4D97-AF65-F5344CB8AC3E}">
        <p14:creationId xmlns:p14="http://schemas.microsoft.com/office/powerpoint/2010/main" val="278055915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14</a:t>
            </a:fld>
            <a:endParaRPr kumimoji="1" lang="ja-JP" altLang="en-US"/>
          </a:p>
        </p:txBody>
      </p:sp>
    </p:spTree>
    <p:extLst>
      <p:ext uri="{BB962C8B-B14F-4D97-AF65-F5344CB8AC3E}">
        <p14:creationId xmlns:p14="http://schemas.microsoft.com/office/powerpoint/2010/main" val="291898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15</a:t>
            </a:fld>
            <a:endParaRPr kumimoji="1" lang="ja-JP" altLang="en-US"/>
          </a:p>
        </p:txBody>
      </p:sp>
    </p:spTree>
    <p:extLst>
      <p:ext uri="{BB962C8B-B14F-4D97-AF65-F5344CB8AC3E}">
        <p14:creationId xmlns:p14="http://schemas.microsoft.com/office/powerpoint/2010/main" val="6352800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16</a:t>
            </a:fld>
            <a:endParaRPr kumimoji="1" lang="ja-JP" altLang="en-US"/>
          </a:p>
        </p:txBody>
      </p:sp>
    </p:spTree>
    <p:extLst>
      <p:ext uri="{BB962C8B-B14F-4D97-AF65-F5344CB8AC3E}">
        <p14:creationId xmlns:p14="http://schemas.microsoft.com/office/powerpoint/2010/main" val="323262610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17</a:t>
            </a:fld>
            <a:endParaRPr kumimoji="1" lang="ja-JP" altLang="en-US"/>
          </a:p>
        </p:txBody>
      </p:sp>
    </p:spTree>
    <p:extLst>
      <p:ext uri="{BB962C8B-B14F-4D97-AF65-F5344CB8AC3E}">
        <p14:creationId xmlns:p14="http://schemas.microsoft.com/office/powerpoint/2010/main" val="185365564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365112198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20307517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35999640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7188687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15555797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2195826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211397023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endParaRPr lang="ja-JP" altLang="en-US" dirty="0" smtClean="0"/>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2465133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308259130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24429090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138943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21796952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44319873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18398884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214459088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393324640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243463388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404233868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86D83DF0-966D-44DF-A7D0-C3169E6C6EB9}" type="datetimeFigureOut">
              <a:rPr lang="zh-CN" altLang="en-US" smtClean="0"/>
              <a:t>2021/8/25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10507136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6D83DF0-966D-44DF-A7D0-C3169E6C6EB9}" type="datetimeFigureOut">
              <a:rPr lang="zh-CN" altLang="en-US" smtClean="0"/>
              <a:t>2021/8/25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C0C48FD-BEFF-4A79-8789-49063CA0949A}" type="slidenum">
              <a:rPr lang="zh-CN" altLang="en-US" smtClean="0"/>
              <a:t>‹#›</a:t>
            </a:fld>
            <a:endParaRPr lang="zh-CN" altLang="en-US"/>
          </a:p>
        </p:txBody>
      </p:sp>
    </p:spTree>
    <p:extLst>
      <p:ext uri="{BB962C8B-B14F-4D97-AF65-F5344CB8AC3E}">
        <p14:creationId xmlns:p14="http://schemas.microsoft.com/office/powerpoint/2010/main" val="422401840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3.png"/></Relationships>
</file>

<file path=ppt/slides/_rels/slide1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xml"/><Relationship Id="rId1" Type="http://schemas.openxmlformats.org/officeDocument/2006/relationships/slideLayout" Target="../slideLayouts/slideLayout2.xml"/><Relationship Id="rId5" Type="http://schemas.openxmlformats.org/officeDocument/2006/relationships/image" Target="../media/image20.png"/><Relationship Id="rId4" Type="http://schemas.openxmlformats.org/officeDocument/2006/relationships/image" Target="../media/image19.png"/></Relationships>
</file>

<file path=ppt/slides/_rels/slide13.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4.xml"/><Relationship Id="rId1" Type="http://schemas.openxmlformats.org/officeDocument/2006/relationships/slideLayout" Target="../slideLayouts/slideLayout2.xml"/><Relationship Id="rId4" Type="http://schemas.openxmlformats.org/officeDocument/2006/relationships/image" Target="../media/image22.png"/></Relationships>
</file>

<file path=ppt/slides/_rels/slide1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xml"/><Relationship Id="rId1" Type="http://schemas.openxmlformats.org/officeDocument/2006/relationships/slideLayout" Target="../slideLayouts/slideLayout2.xml"/><Relationship Id="rId6" Type="http://schemas.openxmlformats.org/officeDocument/2006/relationships/image" Target="../media/image25.png"/><Relationship Id="rId5" Type="http://schemas.openxmlformats.org/officeDocument/2006/relationships/image" Target="../media/image24.png"/><Relationship Id="rId4" Type="http://schemas.openxmlformats.org/officeDocument/2006/relationships/image" Target="../media/image23.png"/></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image" Target="../media/image27.jpeg"/><Relationship Id="rId5" Type="http://schemas.openxmlformats.org/officeDocument/2006/relationships/hyperlink" Target="http://japanese.cri.cn/20210721/f9d38dc0-8885-fc23-7c25-b6369d9d72a1.html" TargetMode="External"/><Relationship Id="rId4" Type="http://schemas.openxmlformats.org/officeDocument/2006/relationships/image" Target="../media/image26.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3.png"/></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3.png"/></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9.jpe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2.png"/><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7"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7.jpeg"/><Relationship Id="rId5" Type="http://schemas.openxmlformats.org/officeDocument/2006/relationships/image" Target="../media/image16.png"/><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984458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902462"/>
          <a:ext cx="12192000" cy="511311"/>
        </p:xfrm>
        <a:graphic>
          <a:graphicData uri="http://schemas.openxmlformats.org/drawingml/2006/table">
            <a:tbl>
              <a:tblPr firstRow="1" firstCol="1" bandRow="1">
                <a:tableStyleId>{69CF1AB2-1976-4502-BF36-3FF5EA218861}</a:tableStyleId>
              </a:tblPr>
              <a:tblGrid>
                <a:gridCol w="4712208"/>
                <a:gridCol w="74797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　</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48964" y="2920078"/>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71297606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712208"/>
                <a:gridCol w="74797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　</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864863" y="115745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61402" y="1989058"/>
            <a:ext cx="10197853" cy="221599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2011</a:t>
            </a:r>
            <a:r>
              <a:rPr lang="ja-JP" altLang="ja-JP" b="1" dirty="0">
                <a:latin typeface="KaiTi" panose="02010609060101010101" pitchFamily="49" charset="-122"/>
                <a:ea typeface="KaiTi" panose="02010609060101010101" pitchFamily="49" charset="-122"/>
              </a:rPr>
              <a:t>年</a:t>
            </a:r>
            <a:r>
              <a:rPr lang="en-US" altLang="ja-JP" b="1" dirty="0">
                <a:latin typeface="KaiTi" panose="02010609060101010101" pitchFamily="49" charset="-122"/>
                <a:ea typeface="KaiTi" panose="02010609060101010101" pitchFamily="49" charset="-122"/>
              </a:rPr>
              <a:t>3</a:t>
            </a:r>
            <a:r>
              <a:rPr lang="ja-JP" altLang="ja-JP" b="1" dirty="0">
                <a:latin typeface="KaiTi" panose="02010609060101010101" pitchFamily="49" charset="-122"/>
                <a:ea typeface="KaiTi" panose="02010609060101010101" pitchFamily="49" charset="-122"/>
              </a:rPr>
              <a:t>月</a:t>
            </a:r>
            <a:r>
              <a:rPr lang="en-US" altLang="ja-JP" b="1" dirty="0">
                <a:latin typeface="KaiTi" panose="02010609060101010101" pitchFamily="49" charset="-122"/>
                <a:ea typeface="KaiTi" panose="02010609060101010101" pitchFamily="49" charset="-122"/>
              </a:rPr>
              <a:t>11</a:t>
            </a:r>
            <a:r>
              <a:rPr lang="ja-JP" altLang="ja-JP" b="1" dirty="0">
                <a:latin typeface="KaiTi" panose="02010609060101010101" pitchFamily="49" charset="-122"/>
                <a:ea typeface="KaiTi" panose="02010609060101010101" pitchFamily="49" charset="-122"/>
              </a:rPr>
              <a:t>日に発生した東日本大震災は</a:t>
            </a:r>
            <a:r>
              <a:rPr lang="ja-JP" altLang="ja-JP" b="1" dirty="0" smtClean="0">
                <a:latin typeface="KaiTi" panose="02010609060101010101" pitchFamily="49" charset="-122"/>
                <a:ea typeface="KaiTi" panose="02010609060101010101" pitchFamily="49" charset="-122"/>
              </a:rPr>
              <a:t>、被害</a:t>
            </a:r>
            <a:r>
              <a:rPr lang="ja-JP" altLang="ja-JP" b="1" dirty="0">
                <a:latin typeface="KaiTi" panose="02010609060101010101" pitchFamily="49" charset="-122"/>
                <a:ea typeface="KaiTi" panose="02010609060101010101" pitchFamily="49" charset="-122"/>
              </a:rPr>
              <a:t>の大きな地域として宮城県・岩手県・福島</a:t>
            </a:r>
            <a:r>
              <a:rPr lang="ja-JP" altLang="ja-JP" b="1" dirty="0" smtClean="0">
                <a:latin typeface="KaiTi" panose="02010609060101010101" pitchFamily="49" charset="-122"/>
                <a:ea typeface="KaiTi" panose="02010609060101010101" pitchFamily="49" charset="-122"/>
              </a:rPr>
              <a:t>県</a:t>
            </a:r>
            <a:r>
              <a:rPr lang="ja-JP" altLang="en-US" b="1" dirty="0" smtClean="0">
                <a:latin typeface="KaiTi" panose="02010609060101010101" pitchFamily="49" charset="-122"/>
                <a:ea typeface="KaiTi" panose="02010609060101010101" pitchFamily="49" charset="-122"/>
              </a:rPr>
              <a:t>である</a:t>
            </a:r>
            <a:r>
              <a:rPr lang="ja-JP" altLang="en-US" b="1" dirty="0">
                <a:latin typeface="KaiTi" panose="02010609060101010101" pitchFamily="49" charset="-122"/>
                <a:ea typeface="KaiTi" panose="02010609060101010101" pitchFamily="49" charset="-122"/>
              </a:rPr>
              <a:t>が</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首都圏でも大きな被害が発生している</a:t>
            </a:r>
            <a:r>
              <a:rPr lang="ja-JP" altLang="ja-JP" b="1" dirty="0" smtClean="0">
                <a:latin typeface="KaiTi" panose="02010609060101010101" pitchFamily="49" charset="-122"/>
                <a:ea typeface="KaiTi" panose="02010609060101010101" pitchFamily="49" charset="-122"/>
              </a:rPr>
              <a:t>。</a:t>
            </a:r>
            <a:r>
              <a:rPr lang="en-US" altLang="ja-JP" b="1" dirty="0" smtClean="0">
                <a:latin typeface="KaiTi" panose="02010609060101010101" pitchFamily="49" charset="-122"/>
                <a:ea typeface="KaiTi" panose="02010609060101010101" pitchFamily="49" charset="-122"/>
              </a:rPr>
              <a:t>2012</a:t>
            </a:r>
            <a:r>
              <a:rPr lang="ja-JP" altLang="ja-JP" b="1" dirty="0">
                <a:latin typeface="KaiTi" panose="02010609060101010101" pitchFamily="49" charset="-122"/>
                <a:ea typeface="KaiTi" panose="02010609060101010101" pitchFamily="49" charset="-122"/>
              </a:rPr>
              <a:t>年</a:t>
            </a:r>
            <a:r>
              <a:rPr lang="en-US" altLang="ja-JP" b="1" dirty="0">
                <a:latin typeface="KaiTi" panose="02010609060101010101" pitchFamily="49" charset="-122"/>
                <a:ea typeface="KaiTi" panose="02010609060101010101" pitchFamily="49" charset="-122"/>
              </a:rPr>
              <a:t>2</a:t>
            </a:r>
            <a:r>
              <a:rPr lang="ja-JP" altLang="ja-JP" b="1" dirty="0">
                <a:latin typeface="KaiTi" panose="02010609060101010101" pitchFamily="49" charset="-122"/>
                <a:ea typeface="KaiTi" panose="02010609060101010101" pitchFamily="49" charset="-122"/>
              </a:rPr>
              <a:t>月時点で、東京都では人的被害として立体駐車場一部崩落や天井の落下などにより、</a:t>
            </a:r>
            <a:r>
              <a:rPr lang="en-US" altLang="ja-JP" b="1" dirty="0">
                <a:latin typeface="KaiTi" panose="02010609060101010101" pitchFamily="49" charset="-122"/>
                <a:ea typeface="KaiTi" panose="02010609060101010101" pitchFamily="49" charset="-122"/>
              </a:rPr>
              <a:t>7</a:t>
            </a:r>
            <a:r>
              <a:rPr lang="ja-JP" altLang="ja-JP" b="1" dirty="0">
                <a:latin typeface="KaiTi" panose="02010609060101010101" pitchFamily="49" charset="-122"/>
                <a:ea typeface="KaiTi" panose="02010609060101010101" pitchFamily="49" charset="-122"/>
              </a:rPr>
              <a:t>名が死亡、</a:t>
            </a:r>
            <a:r>
              <a:rPr lang="en-US" altLang="ja-JP" b="1" dirty="0">
                <a:latin typeface="KaiTi" panose="02010609060101010101" pitchFamily="49" charset="-122"/>
                <a:ea typeface="KaiTi" panose="02010609060101010101" pitchFamily="49" charset="-122"/>
              </a:rPr>
              <a:t>117</a:t>
            </a:r>
            <a:r>
              <a:rPr lang="ja-JP" altLang="ja-JP" b="1" dirty="0">
                <a:latin typeface="KaiTi" panose="02010609060101010101" pitchFamily="49" charset="-122"/>
                <a:ea typeface="KaiTi" panose="02010609060101010101" pitchFamily="49" charset="-122"/>
              </a:rPr>
              <a:t>名の負傷者が出ている。建築物等被害も多く、家屋の全壊・半壊等で</a:t>
            </a:r>
            <a:r>
              <a:rPr lang="en-US" altLang="ja-JP" b="1" dirty="0">
                <a:latin typeface="KaiTi" panose="02010609060101010101" pitchFamily="49" charset="-122"/>
                <a:ea typeface="KaiTi" panose="02010609060101010101" pitchFamily="49" charset="-122"/>
              </a:rPr>
              <a:t>6,455</a:t>
            </a:r>
            <a:r>
              <a:rPr lang="ja-JP" altLang="ja-JP" b="1" dirty="0">
                <a:latin typeface="KaiTi" panose="02010609060101010101" pitchFamily="49" charset="-122"/>
                <a:ea typeface="KaiTi" panose="02010609060101010101" pitchFamily="49" charset="-122"/>
              </a:rPr>
              <a:t>棟、火災が</a:t>
            </a:r>
            <a:r>
              <a:rPr lang="en-US" altLang="ja-JP" b="1" dirty="0">
                <a:latin typeface="KaiTi" panose="02010609060101010101" pitchFamily="49" charset="-122"/>
                <a:ea typeface="KaiTi" panose="02010609060101010101" pitchFamily="49" charset="-122"/>
              </a:rPr>
              <a:t>34</a:t>
            </a:r>
            <a:r>
              <a:rPr lang="ja-JP" altLang="ja-JP" b="1" dirty="0">
                <a:latin typeface="KaiTi" panose="02010609060101010101" pitchFamily="49" charset="-122"/>
                <a:ea typeface="KaiTi" panose="02010609060101010101" pitchFamily="49" charset="-122"/>
              </a:rPr>
              <a:t>件発生している。多くの人が活動している首都圏であるからこそ、被害も甚大である</a:t>
            </a:r>
            <a:r>
              <a:rPr lang="ja-JP" altLang="ja-JP" b="1" dirty="0" smtClean="0">
                <a:latin typeface="KaiTi" panose="02010609060101010101" pitchFamily="49" charset="-122"/>
                <a:ea typeface="KaiTi" panose="02010609060101010101" pitchFamily="49" charset="-122"/>
              </a:rPr>
              <a:t>。</a:t>
            </a:r>
            <a:r>
              <a:rPr lang="ja-JP" altLang="en-US" b="1" dirty="0" smtClean="0">
                <a:latin typeface="KaiTi" panose="02010609060101010101" pitchFamily="49" charset="-122"/>
                <a:ea typeface="KaiTi" panose="02010609060101010101" pitchFamily="49" charset="-122"/>
              </a:rPr>
              <a:t>本文は、港区の安藤洋一様が</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みなとっふ</a:t>
            </a:r>
            <a:r>
              <a:rPr lang="ja-JP" altLang="ja-JP" b="1" dirty="0" smtClean="0">
                <a:latin typeface="KaiTi" panose="02010609060101010101" pitchFamily="49" charset="-122"/>
                <a:ea typeface="KaiTi" panose="02010609060101010101" pitchFamily="49" charset="-122"/>
              </a:rPr>
              <a:t>』</a:t>
            </a:r>
            <a:r>
              <a:rPr lang="ja-JP" altLang="en-US" b="1" dirty="0" smtClean="0">
                <a:latin typeface="KaiTi" panose="02010609060101010101" pitchFamily="49" charset="-122"/>
                <a:ea typeface="KaiTi" panose="02010609060101010101" pitchFamily="49" charset="-122"/>
              </a:rPr>
              <a:t>（</a:t>
            </a:r>
            <a:r>
              <a:rPr lang="en-US" altLang="ja-JP" b="1" dirty="0" smtClean="0">
                <a:latin typeface="KaiTi" panose="02010609060101010101" pitchFamily="49" charset="-122"/>
                <a:ea typeface="KaiTi" panose="02010609060101010101" pitchFamily="49" charset="-122"/>
              </a:rPr>
              <a:t>2011</a:t>
            </a:r>
            <a:r>
              <a:rPr lang="ja-JP" altLang="ja-JP" b="1" dirty="0">
                <a:latin typeface="KaiTi" panose="02010609060101010101" pitchFamily="49" charset="-122"/>
                <a:ea typeface="KaiTi" panose="02010609060101010101" pitchFamily="49" charset="-122"/>
              </a:rPr>
              <a:t>年</a:t>
            </a:r>
            <a:r>
              <a:rPr lang="en-US" altLang="ja-JP" b="1" dirty="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月</a:t>
            </a:r>
            <a:r>
              <a:rPr lang="en-US" altLang="ja-JP" b="1" dirty="0" smtClean="0">
                <a:latin typeface="KaiTi" panose="02010609060101010101" pitchFamily="49" charset="-122"/>
                <a:ea typeface="KaiTi" panose="02010609060101010101" pitchFamily="49" charset="-122"/>
              </a:rPr>
              <a:t>Vol.16</a:t>
            </a:r>
            <a:r>
              <a:rPr lang="ja-JP" altLang="en-US" b="1" dirty="0" smtClean="0">
                <a:latin typeface="KaiTi" panose="02010609060101010101" pitchFamily="49" charset="-122"/>
                <a:ea typeface="KaiTi" panose="02010609060101010101" pitchFamily="49" charset="-122"/>
              </a:rPr>
              <a:t>）に投稿した「復興と再生に向けて」をもとに作成したものである。</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61402" y="4375066"/>
            <a:ext cx="10231004" cy="1384995"/>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b="1" dirty="0" smtClean="0">
                <a:ea typeface="KaiTi" panose="02010609060101010101" pitchFamily="49" charset="-122"/>
              </a:rPr>
              <a:t>東京都港区高輪に高輪皇族邸がある。高輪皇族邸は上皇陛下の叔父であり、昭和天皇の弟である高松宮ご夫妻が暮らしていた邸宅で、由緒ある邸宅である。</a:t>
            </a:r>
            <a:r>
              <a:rPr lang="ja-JP" altLang="en-US" b="1" dirty="0">
                <a:ea typeface="KaiTi" panose="02010609060101010101" pitchFamily="49" charset="-122"/>
              </a:rPr>
              <a:t>今の上皇様と上皇后様が退位後の仮のお住まいとして、 </a:t>
            </a:r>
            <a:r>
              <a:rPr lang="en-US" altLang="ja-JP" b="1" dirty="0">
                <a:ea typeface="KaiTi" panose="02010609060101010101" pitchFamily="49" charset="-122"/>
              </a:rPr>
              <a:t>2020</a:t>
            </a:r>
            <a:r>
              <a:rPr lang="ja-JP" altLang="en-US" b="1" dirty="0">
                <a:ea typeface="KaiTi" panose="02010609060101010101" pitchFamily="49" charset="-122"/>
              </a:rPr>
              <a:t>年</a:t>
            </a:r>
            <a:r>
              <a:rPr lang="en-US" altLang="ja-JP" b="1" dirty="0">
                <a:ea typeface="KaiTi" panose="02010609060101010101" pitchFamily="49" charset="-122"/>
              </a:rPr>
              <a:t>3</a:t>
            </a:r>
            <a:r>
              <a:rPr lang="ja-JP" altLang="en-US" b="1" dirty="0">
                <a:ea typeface="KaiTi" panose="02010609060101010101" pitchFamily="49" charset="-122"/>
              </a:rPr>
              <a:t>月</a:t>
            </a:r>
            <a:r>
              <a:rPr lang="en-US" altLang="ja-JP" b="1" dirty="0">
                <a:ea typeface="KaiTi" panose="02010609060101010101" pitchFamily="49" charset="-122"/>
              </a:rPr>
              <a:t>31</a:t>
            </a:r>
            <a:r>
              <a:rPr lang="ja-JP" altLang="en-US" b="1" dirty="0">
                <a:ea typeface="KaiTi" panose="02010609060101010101" pitchFamily="49" charset="-122"/>
              </a:rPr>
              <a:t>日、仮住居となる高輪皇族邸</a:t>
            </a:r>
            <a:r>
              <a:rPr lang="en-US" altLang="ja-JP" b="1" dirty="0">
                <a:ea typeface="KaiTi" panose="02010609060101010101" pitchFamily="49" charset="-122"/>
              </a:rPr>
              <a:t>(</a:t>
            </a:r>
            <a:r>
              <a:rPr lang="ja-JP" altLang="en-US" b="1" dirty="0">
                <a:ea typeface="KaiTi" panose="02010609060101010101" pitchFamily="49" charset="-122"/>
              </a:rPr>
              <a:t>高輪仙洞仮御所</a:t>
            </a:r>
            <a:r>
              <a:rPr lang="en-US" altLang="ja-JP" b="1" dirty="0">
                <a:ea typeface="KaiTi" panose="02010609060101010101" pitchFamily="49" charset="-122"/>
              </a:rPr>
              <a:t>)</a:t>
            </a:r>
            <a:r>
              <a:rPr lang="ja-JP" altLang="en-US" b="1" dirty="0">
                <a:ea typeface="KaiTi" panose="02010609060101010101" pitchFamily="49" charset="-122"/>
              </a:rPr>
              <a:t>に引越した 。</a:t>
            </a:r>
            <a:endParaRPr lang="ja-JP" altLang="ja-JP" b="1" dirty="0">
              <a:ea typeface="KaiTi" panose="02010609060101010101" pitchFamily="49" charset="-122"/>
            </a:endParaRPr>
          </a:p>
        </p:txBody>
      </p:sp>
      <p:pic>
        <p:nvPicPr>
          <p:cNvPr id="307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8195" name="il_fi" descr="http://www.kotsu.metro.tokyo.jp/domino01/kotsu/odekake.nsf/event/8460dabe97ecb7a84925782b0031ed55/$file/%E6%97%A7%E7%B4%B0%E5%B7%9D%E9%82%B8.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56625" y="1181464"/>
            <a:ext cx="1958975" cy="13051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26203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59808"/>
                <a:gridCol w="76321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2" y="1768671"/>
            <a:ext cx="8253737" cy="240065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1. </a:t>
            </a:r>
            <a:r>
              <a:rPr lang="ja-JP" altLang="ja-JP" sz="2000" b="1" dirty="0">
                <a:latin typeface="KaiTi" panose="02010609060101010101" pitchFamily="49" charset="-122"/>
                <a:ea typeface="KaiTi" panose="02010609060101010101" pitchFamily="49" charset="-122"/>
              </a:rPr>
              <a:t>木でできている物には、どんなものがありますか。</a:t>
            </a:r>
            <a:endParaRPr lang="en-US" altLang="ja-JP" sz="2000" b="1" dirty="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日本人</a:t>
            </a:r>
            <a:r>
              <a:rPr lang="ja-JP" altLang="ja-JP" sz="2000" b="1" dirty="0">
                <a:latin typeface="KaiTi" panose="02010609060101010101" pitchFamily="49" charset="-122"/>
                <a:ea typeface="KaiTi" panose="02010609060101010101" pitchFamily="49" charset="-122"/>
              </a:rPr>
              <a:t>なら最初に「箸」が出てくるでしょう。学習者にとって身近な木の製品を一緒に探してください</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 </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a:t>
            </a:r>
            <a:r>
              <a:rPr lang="ja-JP" altLang="ja-JP" sz="2000" b="1" dirty="0">
                <a:latin typeface="KaiTi" panose="02010609060101010101" pitchFamily="49" charset="-122"/>
                <a:ea typeface="KaiTi" panose="02010609060101010101" pitchFamily="49" charset="-122"/>
              </a:rPr>
              <a:t>おもちゃ、机やイスなどの家具、鉛筆、黒板…）</a:t>
            </a:r>
            <a:endParaRPr lang="en-US" altLang="ja-JP" sz="2000" b="1" dirty="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2. </a:t>
            </a:r>
            <a:r>
              <a:rPr lang="ja-JP" altLang="ja-JP" sz="2000" b="1" dirty="0">
                <a:latin typeface="KaiTi" panose="02010609060101010101" pitchFamily="49" charset="-122"/>
                <a:ea typeface="KaiTi" panose="02010609060101010101" pitchFamily="49" charset="-122"/>
              </a:rPr>
              <a:t>日本の伝統的な建物は何でできているでしょうか。どんな建物があるか</a:t>
            </a:r>
            <a:r>
              <a:rPr lang="ja-JP" altLang="en-US" sz="2000" b="1" dirty="0">
                <a:latin typeface="KaiTi" panose="02010609060101010101" pitchFamily="49" charset="-122"/>
                <a:ea typeface="KaiTi" panose="02010609060101010101" pitchFamily="49" charset="-122"/>
              </a:rPr>
              <a:t>を</a:t>
            </a:r>
            <a:r>
              <a:rPr lang="ja-JP" altLang="ja-JP" sz="2000" b="1" dirty="0">
                <a:latin typeface="KaiTi" panose="02010609060101010101" pitchFamily="49" charset="-122"/>
                <a:ea typeface="KaiTi" panose="02010609060101010101" pitchFamily="49" charset="-122"/>
              </a:rPr>
              <a:t>考えましょう</a:t>
            </a:r>
            <a:r>
              <a:rPr lang="ja-JP"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例えば、</a:t>
            </a:r>
            <a:r>
              <a:rPr lang="ja-JP" altLang="ja-JP" sz="2000" b="1" dirty="0" smtClean="0">
                <a:latin typeface="KaiTi" panose="02010609060101010101" pitchFamily="49" charset="-122"/>
                <a:ea typeface="KaiTi" panose="02010609060101010101" pitchFamily="49" charset="-122"/>
              </a:rPr>
              <a:t>木でできている</a:t>
            </a:r>
            <a:r>
              <a:rPr lang="ja-JP" altLang="en-US" sz="2000" b="1" dirty="0" smtClean="0">
                <a:latin typeface="KaiTi" panose="02010609060101010101" pitchFamily="49" charset="-122"/>
                <a:ea typeface="KaiTi" panose="02010609060101010101" pitchFamily="49" charset="-122"/>
              </a:rPr>
              <a:t>建物：</a:t>
            </a:r>
            <a:r>
              <a:rPr lang="ja-JP" altLang="ja-JP" sz="2000" b="1" dirty="0" smtClean="0">
                <a:latin typeface="KaiTi" panose="02010609060101010101" pitchFamily="49" charset="-122"/>
                <a:ea typeface="KaiTi" panose="02010609060101010101" pitchFamily="49" charset="-122"/>
              </a:rPr>
              <a:t>寺、神社</a:t>
            </a:r>
            <a:r>
              <a:rPr lang="ja-JP" altLang="en-US" sz="2000" b="1" dirty="0" smtClean="0">
                <a:latin typeface="KaiTi" panose="02010609060101010101" pitchFamily="49" charset="-122"/>
                <a:ea typeface="KaiTi" panose="02010609060101010101" pitchFamily="49" charset="-122"/>
              </a:rPr>
              <a:t>など。</a:t>
            </a:r>
          </a:p>
        </p:txBody>
      </p:sp>
      <p:sp>
        <p:nvSpPr>
          <p:cNvPr id="14" name="矩形 13"/>
          <p:cNvSpPr/>
          <p:nvPr/>
        </p:nvSpPr>
        <p:spPr>
          <a:xfrm>
            <a:off x="813909" y="4358694"/>
            <a:ext cx="7707792" cy="1631216"/>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1</a:t>
            </a:r>
            <a:r>
              <a:rPr lang="ja-JP" altLang="en-US" sz="2000" b="1" dirty="0" smtClean="0">
                <a:latin typeface="KaiTi" panose="02010609060101010101" pitchFamily="49" charset="-122"/>
                <a:ea typeface="KaiTi" panose="02010609060101010101" pitchFamily="49" charset="-122"/>
              </a:rPr>
              <a:t>．日本</a:t>
            </a:r>
            <a:r>
              <a:rPr lang="ja-JP" altLang="en-US" sz="2000" b="1" dirty="0">
                <a:latin typeface="KaiTi" panose="02010609060101010101" pitchFamily="49" charset="-122"/>
                <a:ea typeface="KaiTi" panose="02010609060101010101" pitchFamily="49" charset="-122"/>
              </a:rPr>
              <a:t>で一番古い木造建築</a:t>
            </a:r>
            <a:r>
              <a:rPr lang="ja-JP" altLang="en-US" sz="2000" b="1" dirty="0" smtClean="0">
                <a:latin typeface="KaiTi" panose="02010609060101010101" pitchFamily="49" charset="-122"/>
                <a:ea typeface="KaiTi" panose="02010609060101010101" pitchFamily="49" charset="-122"/>
              </a:rPr>
              <a:t>の建</a:t>
            </a:r>
            <a:r>
              <a:rPr lang="ja-JP" altLang="en-US" sz="2000" b="1" dirty="0">
                <a:latin typeface="KaiTi" panose="02010609060101010101" pitchFamily="49" charset="-122"/>
                <a:ea typeface="KaiTi" panose="02010609060101010101" pitchFamily="49" charset="-122"/>
              </a:rPr>
              <a:t>物はどんな建物ですか。知っていることをできるだけ書</a:t>
            </a:r>
            <a:r>
              <a:rPr lang="ja-JP" altLang="en-US" sz="2000" b="1" dirty="0" smtClean="0">
                <a:latin typeface="KaiTi" panose="02010609060101010101" pitchFamily="49" charset="-122"/>
                <a:ea typeface="KaiTi" panose="02010609060101010101" pitchFamily="49" charset="-122"/>
              </a:rPr>
              <a:t>いてみてましょう</a:t>
            </a:r>
            <a:r>
              <a:rPr lang="ja-JP" altLang="en-US" sz="2000" b="1" dirty="0">
                <a:latin typeface="KaiTi" panose="02010609060101010101" pitchFamily="49" charset="-122"/>
                <a:ea typeface="KaiTi" panose="02010609060101010101" pitchFamily="49" charset="-122"/>
              </a:rPr>
              <a:t>。また、どんなことを知りたいですか。知りたいことも書きましょう。</a:t>
            </a:r>
            <a:endParaRPr lang="en-US" altLang="ja-JP" sz="2000" b="1" dirty="0">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2</a:t>
            </a:r>
            <a:r>
              <a:rPr lang="ja-JP" altLang="en-US" sz="2000" b="1" dirty="0" smtClean="0">
                <a:latin typeface="KaiTi" panose="02010609060101010101" pitchFamily="49" charset="-122"/>
                <a:ea typeface="KaiTi" panose="02010609060101010101" pitchFamily="49" charset="-122"/>
              </a:rPr>
              <a:t>．木のことについて、もっと調べてみませんか。</a:t>
            </a:r>
            <a:endParaRPr lang="en-US" altLang="ja-JP" sz="2000" b="1" dirty="0" smtClean="0">
              <a:latin typeface="KaiTi" panose="02010609060101010101" pitchFamily="49" charset="-122"/>
              <a:ea typeface="KaiTi" panose="02010609060101010101" pitchFamily="49" charset="-122"/>
            </a:endParaRPr>
          </a:p>
        </p:txBody>
      </p:sp>
      <p:pic>
        <p:nvPicPr>
          <p:cNvPr id="7"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801099" y="4607204"/>
            <a:ext cx="2836966" cy="178462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146"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04299" y="2236809"/>
            <a:ext cx="2514601" cy="16954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49470829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23308"/>
                <a:gridCol w="75686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905500" y="1093772"/>
            <a:ext cx="5803900" cy="5170646"/>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a:t>
            </a:r>
            <a:r>
              <a:rPr kumimoji="1" lang="ja-JP"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日本の「木の文化」は「</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再生の文化」とも言われています。</a:t>
            </a:r>
            <a:endPar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木の建物は朽ち果てやすく、火事になると燃え、地震や台風などの災害にも決して強くはありません。しかし、縄文時代から</a:t>
            </a:r>
            <a:r>
              <a:rPr kumimoji="1" lang="en-US" altLang="ja-JP"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1</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万年以上も「木の文化」は続いています。それは、以前の記憶をきちんと伝える技術と、復興・再生する力を身につけていたからです。日本は災害の多い国ですが、くじけなかったのは、災害をきちんと受けとめ、災害から学び、その知恵を生かしてきたからでしょう。</a:t>
            </a:r>
            <a:endPar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6" name="矩形 5"/>
          <p:cNvSpPr/>
          <p:nvPr/>
        </p:nvSpPr>
        <p:spPr>
          <a:xfrm>
            <a:off x="520700" y="1896239"/>
            <a:ext cx="5321300" cy="3539430"/>
          </a:xfrm>
          <a:prstGeom prst="rect">
            <a:avLst/>
          </a:prstGeom>
        </p:spPr>
        <p:txBody>
          <a:bodyPr wrap="square">
            <a:spAutoFit/>
          </a:bodyPr>
          <a:lstStyle/>
          <a:p>
            <a:r>
              <a:rPr lang="ja-JP" altLang="ja-JP" b="1" dirty="0" smtClean="0">
                <a:solidFill>
                  <a:srgbClr val="FF0000"/>
                </a:solidFill>
                <a:latin typeface="KaiTi" panose="02010609060101010101" pitchFamily="49" charset="-122"/>
                <a:ea typeface="KaiTi" panose="02010609060101010101" pitchFamily="49" charset="-122"/>
              </a:rPr>
              <a:t>問題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ja-JP" b="1" dirty="0">
                <a:solidFill>
                  <a:srgbClr val="FF0000"/>
                </a:solidFill>
                <a:latin typeface="KaiTi" panose="02010609060101010101" pitchFamily="49" charset="-122"/>
                <a:ea typeface="KaiTi" panose="02010609060101010101" pitchFamily="49" charset="-122"/>
              </a:rPr>
              <a:t>　どうして「木の文化」は「再生の文化」と言われているのですか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木</a:t>
            </a:r>
            <a:r>
              <a:rPr lang="ja-JP" altLang="ja-JP" b="1" dirty="0">
                <a:latin typeface="KaiTi" panose="02010609060101010101" pitchFamily="49" charset="-122"/>
                <a:ea typeface="KaiTi" panose="02010609060101010101" pitchFamily="49" charset="-122"/>
              </a:rPr>
              <a:t>の建物は朽ちて果てやすく、火事</a:t>
            </a:r>
            <a:r>
              <a:rPr lang="ja-JP" altLang="ja-JP" b="1" dirty="0" smtClean="0">
                <a:latin typeface="KaiTi" panose="02010609060101010101" pitchFamily="49" charset="-122"/>
                <a:ea typeface="KaiTi" panose="02010609060101010101" pitchFamily="49" charset="-122"/>
              </a:rPr>
              <a:t>になると</a:t>
            </a:r>
            <a:r>
              <a:rPr lang="ja-JP" altLang="en-US" b="1" dirty="0" smtClean="0">
                <a:latin typeface="KaiTi" panose="02010609060101010101" pitchFamily="49" charset="-122"/>
                <a:ea typeface="KaiTi" panose="02010609060101010101" pitchFamily="49" charset="-122"/>
              </a:rPr>
              <a:t>　</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燃</a:t>
            </a:r>
            <a:r>
              <a:rPr lang="ja-JP" altLang="ja-JP" b="1" dirty="0">
                <a:latin typeface="KaiTi" panose="02010609060101010101" pitchFamily="49" charset="-122"/>
                <a:ea typeface="KaiTi" panose="02010609060101010101" pitchFamily="49" charset="-122"/>
              </a:rPr>
              <a:t>え、地震や災害などにも決して強くないから。</a:t>
            </a:r>
          </a:p>
          <a:p>
            <a:r>
              <a:rPr lang="en-US" altLang="ja-JP" b="1" dirty="0">
                <a:latin typeface="KaiTi" panose="02010609060101010101" pitchFamily="49" charset="-122"/>
                <a:ea typeface="KaiTi" panose="02010609060101010101" pitchFamily="49" charset="-122"/>
              </a:rPr>
              <a:t>2</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以前</a:t>
            </a:r>
            <a:r>
              <a:rPr lang="ja-JP" altLang="ja-JP" b="1" dirty="0">
                <a:latin typeface="KaiTi" panose="02010609060101010101" pitchFamily="49" charset="-122"/>
                <a:ea typeface="KaiTi" panose="02010609060101010101" pitchFamily="49" charset="-122"/>
              </a:rPr>
              <a:t>の記憶をきちんと伝える技術と、復興</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再生</a:t>
            </a:r>
            <a:r>
              <a:rPr lang="ja-JP" altLang="ja-JP" b="1" dirty="0">
                <a:latin typeface="KaiTi" panose="02010609060101010101" pitchFamily="49" charset="-122"/>
                <a:ea typeface="KaiTi" panose="02010609060101010101" pitchFamily="49" charset="-122"/>
              </a:rPr>
              <a:t>するちからを身につけていたから。</a:t>
            </a:r>
          </a:p>
          <a:p>
            <a:r>
              <a:rPr lang="en-US" altLang="ja-JP" b="1" dirty="0">
                <a:latin typeface="KaiTi" panose="02010609060101010101" pitchFamily="49" charset="-122"/>
                <a:ea typeface="KaiTi" panose="02010609060101010101" pitchFamily="49" charset="-122"/>
              </a:rPr>
              <a:t>3</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災</a:t>
            </a:r>
            <a:r>
              <a:rPr lang="ja-JP" altLang="ja-JP" b="1" dirty="0">
                <a:latin typeface="KaiTi" panose="02010609060101010101" pitchFamily="49" charset="-122"/>
                <a:ea typeface="KaiTi" panose="02010609060101010101" pitchFamily="49" charset="-122"/>
              </a:rPr>
              <a:t>害の多い日本は、くじけず災害</a:t>
            </a:r>
            <a:r>
              <a:rPr lang="ja-JP" altLang="ja-JP" b="1" dirty="0" smtClean="0">
                <a:latin typeface="KaiTi" panose="02010609060101010101" pitchFamily="49" charset="-122"/>
                <a:ea typeface="KaiTi" panose="02010609060101010101" pitchFamily="49" charset="-122"/>
              </a:rPr>
              <a:t>をきちんと</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受</a:t>
            </a:r>
            <a:r>
              <a:rPr lang="ja-JP" altLang="ja-JP" b="1" dirty="0">
                <a:latin typeface="KaiTi" panose="02010609060101010101" pitchFamily="49" charset="-122"/>
                <a:ea typeface="KaiTi" panose="02010609060101010101" pitchFamily="49" charset="-122"/>
              </a:rPr>
              <a:t>けとめ、災害から学び、その知恵を生</a:t>
            </a:r>
            <a:r>
              <a:rPr lang="ja-JP" altLang="ja-JP" b="1" dirty="0" smtClean="0">
                <a:latin typeface="KaiTi" panose="02010609060101010101" pitchFamily="49" charset="-122"/>
                <a:ea typeface="KaiTi" panose="02010609060101010101" pitchFamily="49" charset="-122"/>
              </a:rPr>
              <a:t>かして</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きたから</a:t>
            </a:r>
            <a:r>
              <a:rPr lang="ja-JP" altLang="ja-JP" b="1" dirty="0">
                <a:latin typeface="KaiTi" panose="02010609060101010101" pitchFamily="49" charset="-122"/>
                <a:ea typeface="KaiTi" panose="02010609060101010101" pitchFamily="49" charset="-122"/>
              </a:rPr>
              <a:t>。</a:t>
            </a: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雷</a:t>
            </a:r>
            <a:r>
              <a:rPr lang="ja-JP" altLang="ja-JP" b="1" dirty="0">
                <a:latin typeface="KaiTi" panose="02010609060101010101" pitchFamily="49" charset="-122"/>
                <a:ea typeface="KaiTi" panose="02010609060101010101" pitchFamily="49" charset="-122"/>
              </a:rPr>
              <a:t>が落ちて焼け焦げ、瀕死の状態に陥っても</a:t>
            </a:r>
            <a:r>
              <a:rPr lang="ja-JP" altLang="ja-JP"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翌年</a:t>
            </a:r>
            <a:r>
              <a:rPr lang="ja-JP" altLang="ja-JP" b="1" dirty="0">
                <a:latin typeface="KaiTi" panose="02010609060101010101" pitchFamily="49" charset="-122"/>
                <a:ea typeface="KaiTi" panose="02010609060101010101" pitchFamily="49" charset="-122"/>
              </a:rPr>
              <a:t>芽をふき、力強く再生し今も元気にパワ</a:t>
            </a:r>
            <a:r>
              <a:rPr lang="ja-JP" altLang="ja-JP" b="1" dirty="0" smtClean="0">
                <a:latin typeface="KaiTi" panose="02010609060101010101" pitchFamily="49" charset="-122"/>
                <a:ea typeface="KaiTi" panose="02010609060101010101" pitchFamily="49" charset="-122"/>
              </a:rPr>
              <a:t>ー</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を</a:t>
            </a:r>
            <a:r>
              <a:rPr lang="ja-JP" altLang="ja-JP" b="1" dirty="0">
                <a:latin typeface="KaiTi" panose="02010609060101010101" pitchFamily="49" charset="-122"/>
                <a:ea typeface="KaiTi" panose="02010609060101010101" pitchFamily="49" charset="-122"/>
              </a:rPr>
              <a:t>発信するから。</a:t>
            </a:r>
            <a:endParaRPr lang="ja-JP" altLang="en-US" b="1" dirty="0">
              <a:latin typeface="KaiTi" panose="02010609060101010101" pitchFamily="49" charset="-122"/>
              <a:ea typeface="KaiTi" panose="02010609060101010101" pitchFamily="49" charset="-122"/>
            </a:endParaRPr>
          </a:p>
        </p:txBody>
      </p:sp>
      <p:sp>
        <p:nvSpPr>
          <p:cNvPr id="8" name="矩形 7"/>
          <p:cNvSpPr/>
          <p:nvPr/>
        </p:nvSpPr>
        <p:spPr>
          <a:xfrm>
            <a:off x="750564" y="5580831"/>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7" name="矩形 6"/>
          <p:cNvSpPr/>
          <p:nvPr/>
        </p:nvSpPr>
        <p:spPr>
          <a:xfrm>
            <a:off x="5905500" y="6315218"/>
            <a:ext cx="4224233" cy="369332"/>
          </a:xfrm>
          <a:prstGeom prst="rect">
            <a:avLst/>
          </a:prstGeom>
        </p:spPr>
        <p:txBody>
          <a:bodyPr wrap="none">
            <a:spAutoFit/>
          </a:bodyPr>
          <a:lstStyle/>
          <a:p>
            <a:r>
              <a:rPr lang="en-US" altLang="ja-JP" dirty="0">
                <a:latin typeface="SimSun" panose="02010600030101010101" pitchFamily="2" charset="-122"/>
                <a:ea typeface="SimSun" panose="02010600030101010101" pitchFamily="2" charset="-122"/>
              </a:rPr>
              <a:t>1</a:t>
            </a:r>
            <a:r>
              <a:rPr lang="ja-JP" altLang="ja-JP" dirty="0">
                <a:latin typeface="SimSun" panose="02010600030101010101" pitchFamily="2" charset="-122"/>
                <a:ea typeface="SimSun" panose="02010600030101010101" pitchFamily="2" charset="-122"/>
              </a:rPr>
              <a:t>　くじける：气馁。失去信心和干劲。</a:t>
            </a:r>
            <a:endParaRPr lang="ja-JP" altLang="en-US" dirty="0">
              <a:latin typeface="SimSun" panose="02010600030101010101" pitchFamily="2" charset="-122"/>
              <a:ea typeface="SimSun" panose="02010600030101010101" pitchFamily="2" charset="-122"/>
            </a:endParaRPr>
          </a:p>
        </p:txBody>
      </p:sp>
    </p:spTree>
    <p:extLst>
      <p:ext uri="{BB962C8B-B14F-4D97-AF65-F5344CB8AC3E}">
        <p14:creationId xmlns:p14="http://schemas.microsoft.com/office/powerpoint/2010/main" val="280003106"/>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23308"/>
                <a:gridCol w="75686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969000" y="1108581"/>
            <a:ext cx="5791200" cy="4708981"/>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今回、東日本大震災では、未曾有の被害を受けました。高輪地区でも震災についての様々な課題が指摘されています。東日本大震災が今までの災害と違ったのは、原子力発電所の事故が加わったからです。原子力発電所の事故は、復興までの道のりを長引かせると同時に、電力の供給不足、放射能汚染として、日本全域に影響を与えています。今、日本の復興・再生は、日本人が心を一つにして取り組むことが必要ではないでしょうか。</a:t>
            </a:r>
            <a:endPar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7" name="矩形 6"/>
          <p:cNvSpPr/>
          <p:nvPr/>
        </p:nvSpPr>
        <p:spPr>
          <a:xfrm>
            <a:off x="792241" y="5579496"/>
            <a:ext cx="4023858"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8" name="矩形 7"/>
          <p:cNvSpPr/>
          <p:nvPr/>
        </p:nvSpPr>
        <p:spPr>
          <a:xfrm>
            <a:off x="591566" y="1986016"/>
            <a:ext cx="5288534" cy="3293209"/>
          </a:xfrm>
          <a:prstGeom prst="rect">
            <a:avLst/>
          </a:prstGeom>
        </p:spPr>
        <p:txBody>
          <a:bodyPr wrap="square">
            <a:spAutoFit/>
          </a:bodyPr>
          <a:lstStyle/>
          <a:p>
            <a:r>
              <a:rPr lang="ja-JP" altLang="ja-JP" sz="2000" b="1" dirty="0">
                <a:solidFill>
                  <a:srgbClr val="FF0000"/>
                </a:solidFill>
                <a:latin typeface="KaiTi" panose="02010609060101010101" pitchFamily="49" charset="-122"/>
                <a:ea typeface="KaiTi" panose="02010609060101010101" pitchFamily="49" charset="-122"/>
              </a:rPr>
              <a:t>問</a:t>
            </a:r>
            <a:r>
              <a:rPr lang="ja-JP" altLang="ja-JP" sz="2000" b="1" dirty="0" smtClean="0">
                <a:solidFill>
                  <a:srgbClr val="FF0000"/>
                </a:solidFill>
                <a:latin typeface="KaiTi" panose="02010609060101010101" pitchFamily="49" charset="-122"/>
                <a:ea typeface="KaiTi" panose="02010609060101010101" pitchFamily="49" charset="-122"/>
              </a:rPr>
              <a:t>題</a:t>
            </a:r>
            <a:r>
              <a:rPr lang="en-US" altLang="ja-JP" sz="2000" b="1" dirty="0" smtClean="0">
                <a:solidFill>
                  <a:srgbClr val="FF0000"/>
                </a:solidFill>
                <a:latin typeface="KaiTi" panose="02010609060101010101" pitchFamily="49" charset="-122"/>
                <a:ea typeface="KaiTi" panose="02010609060101010101" pitchFamily="49" charset="-122"/>
              </a:rPr>
              <a:t>2</a:t>
            </a:r>
            <a:r>
              <a:rPr lang="ja-JP" altLang="ja-JP" sz="2000" b="1" dirty="0">
                <a:solidFill>
                  <a:srgbClr val="FF0000"/>
                </a:solidFill>
                <a:latin typeface="KaiTi" panose="02010609060101010101" pitchFamily="49" charset="-122"/>
                <a:ea typeface="KaiTi" panose="02010609060101010101" pitchFamily="49" charset="-122"/>
              </a:rPr>
              <a:t>　本文を読んで</a:t>
            </a:r>
            <a:r>
              <a:rPr lang="ja-JP" altLang="ja-JP" sz="2000" b="1" dirty="0" smtClean="0">
                <a:solidFill>
                  <a:srgbClr val="FF0000"/>
                </a:solidFill>
                <a:latin typeface="KaiTi" panose="02010609060101010101" pitchFamily="49" charset="-122"/>
                <a:ea typeface="KaiTi" panose="02010609060101010101" pitchFamily="49" charset="-122"/>
              </a:rPr>
              <a:t>、</a:t>
            </a:r>
            <a:r>
              <a:rPr lang="ja-JP" altLang="en-US" sz="2000" b="1" dirty="0" smtClean="0">
                <a:solidFill>
                  <a:srgbClr val="FF0000"/>
                </a:solidFill>
                <a:latin typeface="KaiTi" panose="02010609060101010101" pitchFamily="49" charset="-122"/>
                <a:ea typeface="KaiTi" panose="02010609060101010101" pitchFamily="49" charset="-122"/>
              </a:rPr>
              <a:t>合</a:t>
            </a:r>
            <a:r>
              <a:rPr lang="ja-JP" altLang="ja-JP" sz="2000" b="1" dirty="0" smtClean="0">
                <a:solidFill>
                  <a:srgbClr val="FF0000"/>
                </a:solidFill>
                <a:latin typeface="KaiTi" panose="02010609060101010101" pitchFamily="49" charset="-122"/>
                <a:ea typeface="KaiTi" panose="02010609060101010101" pitchFamily="49" charset="-122"/>
              </a:rPr>
              <a:t>っているものには○</a:t>
            </a:r>
            <a:r>
              <a:rPr lang="ja-JP" altLang="ja-JP" sz="2000" b="1" dirty="0">
                <a:solidFill>
                  <a:srgbClr val="FF0000"/>
                </a:solidFill>
                <a:latin typeface="KaiTi" panose="02010609060101010101" pitchFamily="49" charset="-122"/>
                <a:ea typeface="KaiTi" panose="02010609060101010101" pitchFamily="49" charset="-122"/>
              </a:rPr>
              <a:t>、間違っているものには×を（　　）にいれてください</a:t>
            </a:r>
            <a:r>
              <a:rPr lang="ja-JP" altLang="ja-JP" sz="2000" b="1" dirty="0" smtClean="0">
                <a:solidFill>
                  <a:srgbClr val="FF0000"/>
                </a:solidFill>
                <a:latin typeface="KaiTi" panose="02010609060101010101" pitchFamily="49" charset="-122"/>
                <a:ea typeface="KaiTi" panose="02010609060101010101" pitchFamily="49" charset="-122"/>
              </a:rPr>
              <a:t>。</a:t>
            </a:r>
            <a:endParaRPr lang="en-US" altLang="ja-JP" sz="2000"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pPr marL="457200" indent="-457200">
              <a:buAutoNum type="arabicPeriod"/>
            </a:pPr>
            <a:r>
              <a:rPr lang="ja-JP" altLang="ja-JP" sz="2000" b="1" dirty="0" smtClean="0">
                <a:latin typeface="KaiTi" panose="02010609060101010101" pitchFamily="49" charset="-122"/>
                <a:ea typeface="KaiTi" panose="02010609060101010101" pitchFamily="49" charset="-122"/>
              </a:rPr>
              <a:t>木</a:t>
            </a:r>
            <a:r>
              <a:rPr lang="ja-JP" altLang="ja-JP" sz="2000" b="1" dirty="0">
                <a:latin typeface="KaiTi" panose="02010609060101010101" pitchFamily="49" charset="-122"/>
                <a:ea typeface="KaiTi" panose="02010609060101010101" pitchFamily="49" charset="-122"/>
              </a:rPr>
              <a:t>の文化は、火事や災害に弱</a:t>
            </a:r>
            <a:r>
              <a:rPr lang="ja-JP" altLang="ja-JP" sz="2000" b="1" dirty="0" smtClean="0">
                <a:latin typeface="KaiTi" panose="02010609060101010101" pitchFamily="49" charset="-122"/>
                <a:ea typeface="KaiTi" panose="02010609060101010101" pitchFamily="49" charset="-122"/>
              </a:rPr>
              <a:t>いのでよく</a:t>
            </a:r>
            <a:r>
              <a:rPr lang="en-US" altLang="ja-JP" sz="2000" b="1" dirty="0" smtClean="0">
                <a:latin typeface="KaiTi" panose="02010609060101010101" pitchFamily="49" charset="-122"/>
                <a:ea typeface="KaiTi" panose="02010609060101010101" pitchFamily="49" charset="-122"/>
              </a:rPr>
              <a:t> </a:t>
            </a:r>
          </a:p>
          <a:p>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ない</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2. </a:t>
            </a:r>
            <a:r>
              <a:rPr lang="ja-JP" altLang="ja-JP" sz="2000" b="1" dirty="0" smtClean="0">
                <a:latin typeface="KaiTi" panose="02010609060101010101" pitchFamily="49" charset="-122"/>
                <a:ea typeface="KaiTi" panose="02010609060101010101" pitchFamily="49" charset="-122"/>
              </a:rPr>
              <a:t>木</a:t>
            </a:r>
            <a:r>
              <a:rPr lang="ja-JP" altLang="ja-JP" sz="2000" b="1" dirty="0">
                <a:latin typeface="KaiTi" panose="02010609060101010101" pitchFamily="49" charset="-122"/>
                <a:ea typeface="KaiTi" panose="02010609060101010101" pitchFamily="49" charset="-122"/>
              </a:rPr>
              <a:t>の文化は</a:t>
            </a:r>
            <a:r>
              <a:rPr lang="en-US" altLang="ja-JP" sz="2000" b="1" dirty="0">
                <a:latin typeface="KaiTi" panose="02010609060101010101" pitchFamily="49" charset="-122"/>
                <a:ea typeface="KaiTi" panose="02010609060101010101" pitchFamily="49" charset="-122"/>
              </a:rPr>
              <a:t>2</a:t>
            </a:r>
            <a:r>
              <a:rPr lang="ja-JP" altLang="ja-JP" sz="2000" b="1" dirty="0">
                <a:latin typeface="KaiTi" panose="02010609060101010101" pitchFamily="49" charset="-122"/>
                <a:ea typeface="KaiTi" panose="02010609060101010101" pitchFamily="49" charset="-122"/>
              </a:rPr>
              <a:t>万年以上も続</a:t>
            </a:r>
            <a:r>
              <a:rPr lang="ja-JP" altLang="ja-JP" sz="2000" b="1" dirty="0" smtClean="0">
                <a:latin typeface="KaiTi" panose="02010609060101010101" pitchFamily="49" charset="-122"/>
                <a:ea typeface="KaiTi" panose="02010609060101010101" pitchFamily="49" charset="-122"/>
              </a:rPr>
              <a:t>いている</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3. </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の復興・再生には日本人が協</a:t>
            </a:r>
            <a:r>
              <a:rPr lang="ja-JP" altLang="ja-JP" sz="2000" b="1" dirty="0" smtClean="0">
                <a:latin typeface="KaiTi" panose="02010609060101010101" pitchFamily="49" charset="-122"/>
                <a:ea typeface="KaiTi" panose="02010609060101010101" pitchFamily="49" charset="-122"/>
              </a:rPr>
              <a:t>力して</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取り組</a:t>
            </a:r>
            <a:r>
              <a:rPr lang="ja-JP" altLang="ja-JP" sz="2000" b="1" dirty="0">
                <a:latin typeface="KaiTi" panose="02010609060101010101" pitchFamily="49" charset="-122"/>
                <a:ea typeface="KaiTi" panose="02010609060101010101" pitchFamily="49" charset="-122"/>
              </a:rPr>
              <a:t>むことが必要</a:t>
            </a:r>
            <a:r>
              <a:rPr lang="ja-JP" altLang="ja-JP" sz="2000" b="1" dirty="0" smtClean="0">
                <a:latin typeface="KaiTi" panose="02010609060101010101" pitchFamily="49" charset="-122"/>
                <a:ea typeface="KaiTi" panose="02010609060101010101" pitchFamily="49" charset="-122"/>
              </a:rPr>
              <a:t>だ</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a:p>
            <a:r>
              <a:rPr lang="en-US" altLang="ja-JP" sz="2000" b="1" dirty="0" smtClean="0">
                <a:latin typeface="KaiTi" panose="02010609060101010101" pitchFamily="49" charset="-122"/>
                <a:ea typeface="KaiTi" panose="02010609060101010101" pitchFamily="49" charset="-122"/>
              </a:rPr>
              <a:t>4. </a:t>
            </a:r>
            <a:r>
              <a:rPr lang="ja-JP" altLang="ja-JP" sz="2000" b="1" dirty="0" smtClean="0">
                <a:latin typeface="KaiTi" panose="02010609060101010101" pitchFamily="49" charset="-122"/>
                <a:ea typeface="KaiTi" panose="02010609060101010101" pitchFamily="49" charset="-122"/>
              </a:rPr>
              <a:t>これからの</a:t>
            </a:r>
            <a:r>
              <a:rPr lang="ja-JP" altLang="ja-JP" sz="2000" b="1" dirty="0">
                <a:latin typeface="KaiTi" panose="02010609060101010101" pitchFamily="49" charset="-122"/>
                <a:ea typeface="KaiTi" panose="02010609060101010101" pitchFamily="49" charset="-122"/>
              </a:rPr>
              <a:t>日本、力強い復興と再生</a:t>
            </a:r>
            <a:r>
              <a:rPr lang="ja-JP" altLang="ja-JP" sz="2000" b="1" dirty="0" smtClean="0">
                <a:latin typeface="KaiTi" panose="02010609060101010101" pitchFamily="49" charset="-122"/>
                <a:ea typeface="KaiTi" panose="02010609060101010101" pitchFamily="49" charset="-122"/>
              </a:rPr>
              <a:t>を</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願っていません</a:t>
            </a:r>
            <a:r>
              <a:rPr lang="ja-JP" altLang="en-US" sz="2000" b="1" dirty="0" smtClean="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sp>
        <p:nvSpPr>
          <p:cNvPr id="6" name="Rectangle 2"/>
          <p:cNvSpPr>
            <a:spLocks noChangeArrowheads="1"/>
          </p:cNvSpPr>
          <p:nvPr/>
        </p:nvSpPr>
        <p:spPr bwMode="auto">
          <a:xfrm>
            <a:off x="5969000" y="5870990"/>
            <a:ext cx="5791200" cy="83099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1" lang="en-US" altLang="zh-CN"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1</a:t>
            </a:r>
            <a:r>
              <a:rPr kumimoji="1" lang="zh-CN" altLang="en-US" sz="16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未曾有</a:t>
            </a:r>
            <a:r>
              <a:rPr kumimoji="1" lang="ja-JP" altLang="en-US" sz="16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（みぞう）</a:t>
            </a:r>
            <a:r>
              <a:rPr kumimoji="1" lang="zh-CN" altLang="en-US" sz="16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a:t>
            </a:r>
            <a:r>
              <a:rPr kumimoji="1" lang="zh-CN" altLang="en-US" sz="1600" b="0" i="0" u="none" strike="noStrike" cap="none" normalizeH="0" baseline="0" dirty="0" smtClean="0">
                <a:ln>
                  <a:noFill/>
                </a:ln>
                <a:solidFill>
                  <a:schemeClr val="tx1"/>
                </a:solidFill>
                <a:effectLst/>
                <a:latin typeface="ＭＳ 明朝" pitchFamily="17" charset="-128"/>
                <a:ea typeface="SimSun" pitchFamily="2" charset="-122"/>
                <a:cs typeface="Times New Roman" pitchFamily="18" charset="0"/>
              </a:rPr>
              <a:t>前所未闻、从未有过的。</a:t>
            </a:r>
            <a:endParaRPr kumimoji="1" lang="ja-JP" altLang="en-US" sz="16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zh-CN"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2  </a:t>
            </a:r>
            <a:r>
              <a:rPr kumimoji="1" lang="zh-CN" altLang="en-US" sz="16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高輪</a:t>
            </a:r>
            <a:r>
              <a:rPr kumimoji="1" lang="ja-JP" altLang="en-US" sz="16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（たかなわ）</a:t>
            </a:r>
            <a:r>
              <a:rPr kumimoji="1" lang="zh-CN" altLang="en-US"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 位于东京都港区的高级住宅区。</a:t>
            </a:r>
            <a:endParaRPr kumimoji="1" lang="ja-JP" altLang="en-US" sz="16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a:p>
            <a:pPr marL="0" marR="0" lvl="0" indent="0" algn="l" defTabSz="914400" rtl="0" eaLnBrk="0" fontAlgn="base" latinLnBrk="0" hangingPunct="0">
              <a:lnSpc>
                <a:spcPct val="100000"/>
              </a:lnSpc>
              <a:spcBef>
                <a:spcPct val="0"/>
              </a:spcBef>
              <a:spcAft>
                <a:spcPct val="0"/>
              </a:spcAft>
              <a:buClrTx/>
              <a:buSzTx/>
              <a:buFontTx/>
              <a:buNone/>
              <a:tabLst/>
            </a:pPr>
            <a:r>
              <a:rPr kumimoji="1" lang="en-US" altLang="ja-JP"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3  </a:t>
            </a:r>
            <a:r>
              <a:rPr kumimoji="1" lang="ja-JP" altLang="en-US" sz="1600" b="0"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シイ</a:t>
            </a:r>
            <a:r>
              <a:rPr kumimoji="1" lang="ja-JP" altLang="en-US"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：锥木（</a:t>
            </a:r>
            <a:r>
              <a:rPr kumimoji="1" lang="en-US" altLang="ja-JP" sz="1600" b="0" i="0" u="none" strike="noStrike" cap="none" normalizeH="0" baseline="0" dirty="0" err="1" smtClean="0">
                <a:ln>
                  <a:noFill/>
                </a:ln>
                <a:solidFill>
                  <a:schemeClr val="tx1"/>
                </a:solidFill>
                <a:effectLst/>
                <a:latin typeface="SimSun" pitchFamily="2" charset="-122"/>
                <a:ea typeface="SimSun" pitchFamily="2" charset="-122"/>
                <a:cs typeface="Times New Roman" pitchFamily="18" charset="0"/>
              </a:rPr>
              <a:t>Castanopsi</a:t>
            </a:r>
            <a:r>
              <a:rPr kumimoji="1" lang="ja-JP" altLang="en-US" sz="1600" b="0" i="0" u="none" strike="noStrike" cap="none" normalizeH="0" baseline="0" dirty="0" smtClean="0">
                <a:ln>
                  <a:noFill/>
                </a:ln>
                <a:solidFill>
                  <a:schemeClr val="tx1"/>
                </a:solidFill>
                <a:effectLst/>
                <a:latin typeface="SimSun" pitchFamily="2" charset="-122"/>
                <a:ea typeface="SimSun" pitchFamily="2" charset="-122"/>
                <a:cs typeface="Times New Roman" pitchFamily="18" charset="0"/>
              </a:rPr>
              <a:t>），植物名。</a:t>
            </a:r>
            <a:endParaRPr kumimoji="1" lang="ja-JP" altLang="en-US" sz="16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Tree>
    <p:extLst>
      <p:ext uri="{BB962C8B-B14F-4D97-AF65-F5344CB8AC3E}">
        <p14:creationId xmlns:p14="http://schemas.microsoft.com/office/powerpoint/2010/main" val="420158354"/>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23308"/>
                <a:gridCol w="75686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Rectangle 1"/>
          <p:cNvSpPr>
            <a:spLocks noChangeArrowheads="1"/>
          </p:cNvSpPr>
          <p:nvPr/>
        </p:nvSpPr>
        <p:spPr bwMode="auto">
          <a:xfrm>
            <a:off x="5962392" y="3130277"/>
            <a:ext cx="5410200" cy="2862322"/>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　高輪地区の樹齢</a:t>
            </a:r>
            <a:r>
              <a:rPr kumimoji="1" lang="en-US" altLang="ja-JP" sz="2000" b="1" i="0" u="none" strike="noStrike" cap="none" normalizeH="0" baseline="0" dirty="0" smtClean="0">
                <a:ln>
                  <a:noFill/>
                </a:ln>
                <a:solidFill>
                  <a:schemeClr val="tx1"/>
                </a:solidFill>
                <a:effectLst/>
                <a:ea typeface="ＭＳ 明朝" pitchFamily="17" charset="-128"/>
                <a:cs typeface="Times New Roman" pitchFamily="18" charset="0"/>
              </a:rPr>
              <a:t>300</a:t>
            </a:r>
            <a:r>
              <a:rPr kumimoji="1" lang="ja-JP" altLang="en-US" sz="2000" b="1" i="0" u="none" strike="noStrike" cap="none" normalizeH="0" baseline="0" dirty="0" smtClean="0">
                <a:ln>
                  <a:noFill/>
                </a:ln>
                <a:solidFill>
                  <a:schemeClr val="tx1"/>
                </a:solidFill>
                <a:effectLst/>
                <a:ea typeface="ＭＳ 明朝" pitchFamily="17" charset="-128"/>
                <a:cs typeface="Times New Roman" pitchFamily="18" charset="0"/>
              </a:rPr>
              <a:t>年</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以上のシイの木は、</a:t>
            </a:r>
            <a:r>
              <a:rPr kumimoji="1" lang="en-US" altLang="ja-JP" sz="2000" b="1" i="0" u="none" strike="noStrike" cap="none" normalizeH="0" baseline="0" dirty="0" smtClean="0">
                <a:ln>
                  <a:noFill/>
                </a:ln>
                <a:solidFill>
                  <a:schemeClr val="tx1"/>
                </a:solidFill>
                <a:effectLst/>
                <a:ea typeface="ＭＳ 明朝" pitchFamily="17" charset="-128"/>
                <a:cs typeface="Times New Roman" pitchFamily="18" charset="0"/>
              </a:rPr>
              <a:t>50</a:t>
            </a:r>
            <a:r>
              <a:rPr kumimoji="1" lang="ja-JP" altLang="en-US" sz="2000" b="1" i="0" u="none" strike="noStrike" cap="none" normalizeH="0" baseline="0" dirty="0" smtClean="0">
                <a:ln>
                  <a:noFill/>
                </a:ln>
                <a:solidFill>
                  <a:schemeClr val="tx1"/>
                </a:solidFill>
                <a:effectLst/>
                <a:ea typeface="ＭＳ 明朝" pitchFamily="17" charset="-128"/>
                <a:cs typeface="Times New Roman" pitchFamily="18" charset="0"/>
              </a:rPr>
              <a:t>年前</a:t>
            </a:r>
            <a:r>
              <a:rPr kumimoji="1" lang="ja-JP" altLang="en-US" sz="2000" b="1" i="0" u="none" strike="noStrike" cap="none" normalizeH="0" baseline="0" dirty="0" smtClean="0">
                <a:ln>
                  <a:noFill/>
                </a:ln>
                <a:solidFill>
                  <a:schemeClr val="tx1"/>
                </a:solidFill>
                <a:effectLst/>
                <a:latin typeface="ＭＳ 明朝" pitchFamily="17" charset="-128"/>
                <a:ea typeface="ＭＳ 明朝" pitchFamily="17" charset="-128"/>
                <a:cs typeface="Times New Roman" pitchFamily="18" charset="0"/>
              </a:rPr>
              <a:t>、雷が落ちて焼け焦げ、瀕死の状態に陥りました。幸いにも翌年芽をふき、力強く再生し今も元気にパワーを発信しています。これからの日本、力強い復興と再生を願ってやみません。</a:t>
            </a:r>
            <a:endParaRPr kumimoji="1" lang="ja-JP" altLang="en-US" sz="2000" b="0" i="0" u="none" strike="noStrike" cap="none" normalizeH="0" baseline="0" dirty="0" smtClean="0">
              <a:ln>
                <a:noFill/>
              </a:ln>
              <a:solidFill>
                <a:schemeClr val="tx1"/>
              </a:solidFill>
              <a:effectLst/>
              <a:latin typeface="Arial" pitchFamily="34" charset="0"/>
              <a:ea typeface="ＭＳ Ｐゴシック" pitchFamily="50" charset="-128"/>
              <a:cs typeface="ＭＳ Ｐゴシック" pitchFamily="50" charset="-128"/>
            </a:endParaRPr>
          </a:p>
        </p:txBody>
      </p:sp>
      <p:sp>
        <p:nvSpPr>
          <p:cNvPr id="7" name="矩形 6"/>
          <p:cNvSpPr/>
          <p:nvPr/>
        </p:nvSpPr>
        <p:spPr>
          <a:xfrm>
            <a:off x="764279" y="2140088"/>
            <a:ext cx="5067300" cy="2677656"/>
          </a:xfrm>
          <a:prstGeom prst="rect">
            <a:avLst/>
          </a:prstGeom>
        </p:spPr>
        <p:txBody>
          <a:bodyPr wrap="square">
            <a:spAutoFit/>
          </a:bodyPr>
          <a:lstStyle/>
          <a:p>
            <a:r>
              <a:rPr lang="ja-JP" altLang="ja-JP" sz="2000" b="1" dirty="0" smtClean="0">
                <a:solidFill>
                  <a:srgbClr val="FF0000"/>
                </a:solidFill>
                <a:latin typeface="KaiTi" panose="02010609060101010101" pitchFamily="49" charset="-122"/>
                <a:ea typeface="KaiTi" panose="02010609060101010101" pitchFamily="49" charset="-122"/>
              </a:rPr>
              <a:t>問題</a:t>
            </a:r>
            <a:r>
              <a:rPr lang="en-US" altLang="ja-JP" sz="2000" b="1" dirty="0" smtClean="0">
                <a:solidFill>
                  <a:srgbClr val="FF0000"/>
                </a:solidFill>
                <a:latin typeface="KaiTi" panose="02010609060101010101" pitchFamily="49" charset="-122"/>
                <a:ea typeface="KaiTi" panose="02010609060101010101" pitchFamily="49" charset="-122"/>
              </a:rPr>
              <a:t>3</a:t>
            </a:r>
            <a:r>
              <a:rPr lang="ja-JP" altLang="ja-JP" sz="2000" b="1" dirty="0">
                <a:solidFill>
                  <a:srgbClr val="FF0000"/>
                </a:solidFill>
                <a:latin typeface="KaiTi" panose="02010609060101010101" pitchFamily="49" charset="-122"/>
                <a:ea typeface="KaiTi" panose="02010609060101010101" pitchFamily="49" charset="-122"/>
              </a:rPr>
              <a:t>　樹齢</a:t>
            </a:r>
            <a:r>
              <a:rPr lang="en-US" altLang="ja-JP" sz="2000" b="1" dirty="0">
                <a:solidFill>
                  <a:srgbClr val="FF0000"/>
                </a:solidFill>
                <a:latin typeface="KaiTi" panose="02010609060101010101" pitchFamily="49" charset="-122"/>
                <a:ea typeface="KaiTi" panose="02010609060101010101" pitchFamily="49" charset="-122"/>
              </a:rPr>
              <a:t>300</a:t>
            </a:r>
            <a:r>
              <a:rPr lang="ja-JP" altLang="ja-JP" sz="2000" b="1" dirty="0">
                <a:solidFill>
                  <a:srgbClr val="FF0000"/>
                </a:solidFill>
                <a:latin typeface="KaiTi" panose="02010609060101010101" pitchFamily="49" charset="-122"/>
                <a:ea typeface="KaiTi" panose="02010609060101010101" pitchFamily="49" charset="-122"/>
              </a:rPr>
              <a:t>年以上のシイの木は雷が落ちて焼け焦げましたが、</a:t>
            </a:r>
            <a:r>
              <a:rPr lang="en-US" altLang="ja-JP" sz="2000" b="1" dirty="0">
                <a:solidFill>
                  <a:srgbClr val="FF0000"/>
                </a:solidFill>
                <a:latin typeface="KaiTi" panose="02010609060101010101" pitchFamily="49" charset="-122"/>
                <a:ea typeface="KaiTi" panose="02010609060101010101" pitchFamily="49" charset="-122"/>
              </a:rPr>
              <a:t>50</a:t>
            </a:r>
            <a:r>
              <a:rPr lang="ja-JP" altLang="ja-JP" sz="2000" b="1" dirty="0">
                <a:solidFill>
                  <a:srgbClr val="FF0000"/>
                </a:solidFill>
                <a:latin typeface="KaiTi" panose="02010609060101010101" pitchFamily="49" charset="-122"/>
                <a:ea typeface="KaiTi" panose="02010609060101010101" pitchFamily="49" charset="-122"/>
              </a:rPr>
              <a:t>年後はどうなりましたか</a:t>
            </a:r>
            <a:r>
              <a:rPr lang="ja-JP" altLang="ja-JP" sz="2000" b="1" dirty="0" smtClean="0">
                <a:solidFill>
                  <a:srgbClr val="FF0000"/>
                </a:solidFill>
                <a:latin typeface="KaiTi" panose="02010609060101010101" pitchFamily="49" charset="-122"/>
                <a:ea typeface="KaiTi" panose="02010609060101010101" pitchFamily="49" charset="-122"/>
              </a:rPr>
              <a:t>。</a:t>
            </a:r>
            <a:endParaRPr lang="en-US" altLang="ja-JP" sz="2000" b="1" dirty="0" smtClean="0">
              <a:solidFill>
                <a:srgbClr val="FF0000"/>
              </a:solidFill>
              <a:latin typeface="KaiTi" panose="02010609060101010101" pitchFamily="49" charset="-122"/>
              <a:ea typeface="KaiTi" panose="02010609060101010101" pitchFamily="49" charset="-122"/>
            </a:endParaRPr>
          </a:p>
          <a:p>
            <a:endParaRPr lang="ja-JP" altLang="ja-JP" sz="800" b="1" dirty="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1</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瀕</a:t>
            </a:r>
            <a:r>
              <a:rPr lang="ja-JP" altLang="ja-JP" sz="2000" b="1" dirty="0">
                <a:latin typeface="KaiTi" panose="02010609060101010101" pitchFamily="49" charset="-122"/>
                <a:ea typeface="KaiTi" panose="02010609060101010101" pitchFamily="49" charset="-122"/>
              </a:rPr>
              <a:t>死の状態となっている。</a:t>
            </a:r>
          </a:p>
          <a:p>
            <a:r>
              <a:rPr lang="en-US" altLang="ja-JP" sz="2000" b="1" dirty="0">
                <a:latin typeface="KaiTi" panose="02010609060101010101" pitchFamily="49" charset="-122"/>
                <a:ea typeface="KaiTi" panose="02010609060101010101" pitchFamily="49" charset="-122"/>
              </a:rPr>
              <a:t>2</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幸</a:t>
            </a:r>
            <a:r>
              <a:rPr lang="ja-JP" altLang="ja-JP" sz="2000" b="1" dirty="0">
                <a:latin typeface="KaiTi" panose="02010609060101010101" pitchFamily="49" charset="-122"/>
                <a:ea typeface="KaiTi" panose="02010609060101010101" pitchFamily="49" charset="-122"/>
              </a:rPr>
              <a:t>いにも翌年芽をふき力強く再生した。</a:t>
            </a:r>
          </a:p>
          <a:p>
            <a:r>
              <a:rPr lang="en-US" altLang="ja-JP" sz="2000" b="1" dirty="0">
                <a:latin typeface="KaiTi" panose="02010609060101010101" pitchFamily="49" charset="-122"/>
                <a:ea typeface="KaiTi" panose="02010609060101010101" pitchFamily="49" charset="-122"/>
              </a:rPr>
              <a:t>3</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今</a:t>
            </a:r>
            <a:r>
              <a:rPr lang="ja-JP" altLang="ja-JP" sz="2000" b="1" dirty="0">
                <a:latin typeface="KaiTi" panose="02010609060101010101" pitchFamily="49" charset="-122"/>
                <a:ea typeface="KaiTi" panose="02010609060101010101" pitchFamily="49" charset="-122"/>
              </a:rPr>
              <a:t>も元気にパワーを発信している。</a:t>
            </a:r>
          </a:p>
          <a:p>
            <a:r>
              <a:rPr lang="en-US" altLang="ja-JP" sz="2000" b="1" dirty="0">
                <a:latin typeface="KaiTi" panose="02010609060101010101" pitchFamily="49" charset="-122"/>
                <a:ea typeface="KaiTi" panose="02010609060101010101" pitchFamily="49" charset="-122"/>
              </a:rPr>
              <a:t>4</a:t>
            </a:r>
            <a:r>
              <a:rPr lang="en-US" altLang="ja-JP" sz="2000" b="1" dirty="0" smtClean="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これらかの</a:t>
            </a:r>
            <a:r>
              <a:rPr lang="ja-JP" altLang="ja-JP" sz="2000" b="1" dirty="0">
                <a:latin typeface="KaiTi" panose="02010609060101010101" pitchFamily="49" charset="-122"/>
                <a:ea typeface="KaiTi" panose="02010609060101010101" pitchFamily="49" charset="-122"/>
              </a:rPr>
              <a:t>日本、力強い復興と再生</a:t>
            </a:r>
            <a:r>
              <a:rPr lang="ja-JP" altLang="ja-JP" sz="2000" b="1" dirty="0" smtClean="0">
                <a:latin typeface="KaiTi" panose="02010609060101010101" pitchFamily="49" charset="-122"/>
                <a:ea typeface="KaiTi" panose="02010609060101010101" pitchFamily="49" charset="-122"/>
              </a:rPr>
              <a:t>を</a:t>
            </a:r>
            <a:endParaRPr lang="en-US" altLang="ja-JP" sz="2000" b="1" dirty="0" smtClean="0">
              <a:latin typeface="KaiTi" panose="02010609060101010101" pitchFamily="49" charset="-122"/>
              <a:ea typeface="KaiTi" panose="02010609060101010101" pitchFamily="49" charset="-122"/>
            </a:endParaRPr>
          </a:p>
          <a:p>
            <a:r>
              <a:rPr lang="en-US" altLang="ja-JP" sz="2000" b="1" dirty="0">
                <a:latin typeface="KaiTi" panose="02010609060101010101" pitchFamily="49" charset="-122"/>
                <a:ea typeface="KaiTi" panose="02010609060101010101" pitchFamily="49" charset="-122"/>
              </a:rPr>
              <a:t> </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願っている</a:t>
            </a:r>
            <a:r>
              <a:rPr lang="ja-JP" altLang="ja-JP" sz="2000" b="1" dirty="0">
                <a:latin typeface="KaiTi" panose="02010609060101010101" pitchFamily="49" charset="-122"/>
                <a:ea typeface="KaiTi" panose="02010609060101010101" pitchFamily="49" charset="-122"/>
              </a:rPr>
              <a:t>。</a:t>
            </a:r>
            <a:endParaRPr lang="ja-JP" altLang="en-US" sz="2000" b="1" dirty="0">
              <a:latin typeface="KaiTi" panose="02010609060101010101" pitchFamily="49" charset="-122"/>
              <a:ea typeface="KaiTi" panose="02010609060101010101" pitchFamily="49" charset="-122"/>
            </a:endParaRPr>
          </a:p>
        </p:txBody>
      </p:sp>
      <p:sp>
        <p:nvSpPr>
          <p:cNvPr id="8" name="矩形 7"/>
          <p:cNvSpPr/>
          <p:nvPr/>
        </p:nvSpPr>
        <p:spPr>
          <a:xfrm>
            <a:off x="1069330" y="5366760"/>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5" name="矩形 4"/>
          <p:cNvSpPr/>
          <p:nvPr/>
        </p:nvSpPr>
        <p:spPr>
          <a:xfrm>
            <a:off x="6121400" y="6168517"/>
            <a:ext cx="4838184" cy="338554"/>
          </a:xfrm>
          <a:prstGeom prst="rect">
            <a:avLst/>
          </a:prstGeom>
        </p:spPr>
        <p:txBody>
          <a:bodyPr wrap="none">
            <a:spAutoFit/>
          </a:bodyPr>
          <a:lstStyle/>
          <a:p>
            <a:r>
              <a:rPr lang="en-US" altLang="ja-JP" sz="1600" dirty="0" smtClean="0"/>
              <a:t>1  </a:t>
            </a:r>
            <a:r>
              <a:rPr lang="ja-JP" altLang="ja-JP" sz="1600" dirty="0" smtClean="0"/>
              <a:t>願</a:t>
            </a:r>
            <a:r>
              <a:rPr lang="ja-JP" altLang="en-US" sz="1600" dirty="0" smtClean="0"/>
              <a:t>（ねが）</a:t>
            </a:r>
            <a:r>
              <a:rPr lang="ja-JP" altLang="ja-JP" sz="1600" dirty="0" smtClean="0"/>
              <a:t>ってやみません</a:t>
            </a:r>
            <a:r>
              <a:rPr lang="en-US" altLang="ja-JP" sz="1600" dirty="0" smtClean="0"/>
              <a:t>: </a:t>
            </a:r>
            <a:r>
              <a:rPr lang="ja-JP" altLang="ja-JP" sz="1600" dirty="0" smtClean="0"/>
              <a:t>即</a:t>
            </a:r>
            <a:r>
              <a:rPr lang="ja-JP" altLang="ja-JP" sz="1600" dirty="0">
                <a:latin typeface="SimSun" panose="02010600030101010101" pitchFamily="2" charset="-122"/>
                <a:ea typeface="SimSun" panose="02010600030101010101" pitchFamily="2" charset="-122"/>
              </a:rPr>
              <a:t>“</a:t>
            </a:r>
            <a:r>
              <a:rPr lang="ja-JP" altLang="ja-JP" sz="1600" dirty="0"/>
              <a:t>衷心祝愿</a:t>
            </a:r>
            <a:r>
              <a:rPr lang="ja-JP" altLang="ja-JP" sz="1600" dirty="0">
                <a:latin typeface="SimSun" panose="02010600030101010101" pitchFamily="2" charset="-122"/>
                <a:ea typeface="SimSun" panose="02010600030101010101" pitchFamily="2" charset="-122"/>
              </a:rPr>
              <a:t>”</a:t>
            </a:r>
            <a:r>
              <a:rPr lang="ja-JP" altLang="ja-JP" sz="1600" dirty="0"/>
              <a:t>的意思。</a:t>
            </a:r>
            <a:endParaRPr lang="ja-JP" altLang="en-US" sz="1600" dirty="0"/>
          </a:p>
        </p:txBody>
      </p:sp>
      <p:pic>
        <p:nvPicPr>
          <p:cNvPr id="7170"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6972300" y="1058077"/>
            <a:ext cx="3340100" cy="1989009"/>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66820816"/>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15226"/>
                <a:gridCol w="7576774"/>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　</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750563" y="11269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矩形 4"/>
          <p:cNvSpPr/>
          <p:nvPr/>
        </p:nvSpPr>
        <p:spPr>
          <a:xfrm>
            <a:off x="914400" y="1728548"/>
            <a:ext cx="10307781" cy="2400657"/>
          </a:xfrm>
          <a:prstGeom prst="rect">
            <a:avLst/>
          </a:prstGeom>
        </p:spPr>
        <p:txBody>
          <a:bodyPr wrap="square">
            <a:spAutoFit/>
          </a:bodyPr>
          <a:lstStyle/>
          <a:p>
            <a:pPr>
              <a:lnSpc>
                <a:spcPct val="150000"/>
              </a:lnSpc>
            </a:pPr>
            <a:r>
              <a:rPr lang="ja-JP" altLang="en-US" sz="2000" b="1" dirty="0" smtClean="0">
                <a:latin typeface="KaiTi" panose="02010609060101010101" pitchFamily="49" charset="-122"/>
                <a:ea typeface="KaiTi" panose="02010609060101010101" pitchFamily="49" charset="-122"/>
              </a:rPr>
              <a:t>〇</a:t>
            </a:r>
            <a:r>
              <a:rPr lang="ja-JP" altLang="ja-JP" sz="2000" b="1" dirty="0">
                <a:latin typeface="KaiTi" panose="02010609060101010101" pitchFamily="49" charset="-122"/>
                <a:ea typeface="KaiTi" panose="02010609060101010101" pitchFamily="49" charset="-122"/>
              </a:rPr>
              <a:t>日本では地震だけでなく台風や洪水、竜巻、津波もあります。</a:t>
            </a:r>
            <a:r>
              <a:rPr lang="ja-JP" altLang="en-US" sz="2000" b="1" dirty="0" smtClean="0">
                <a:latin typeface="KaiTi" panose="02010609060101010101" pitchFamily="49" charset="-122"/>
                <a:ea typeface="KaiTi" panose="02010609060101010101" pitchFamily="49" charset="-122"/>
              </a:rPr>
              <a:t>日本と中国</a:t>
            </a:r>
            <a:r>
              <a:rPr lang="ja-JP" altLang="ja-JP" sz="2000" b="1" dirty="0" smtClean="0">
                <a:latin typeface="KaiTi" panose="02010609060101010101" pitchFamily="49" charset="-122"/>
                <a:ea typeface="KaiTi" panose="02010609060101010101" pitchFamily="49" charset="-122"/>
              </a:rPr>
              <a:t>で</a:t>
            </a:r>
            <a:r>
              <a:rPr lang="ja-JP" altLang="ja-JP" sz="2000" b="1" dirty="0">
                <a:latin typeface="KaiTi" panose="02010609060101010101" pitchFamily="49" charset="-122"/>
                <a:ea typeface="KaiTi" panose="02010609060101010101" pitchFamily="49" charset="-122"/>
              </a:rPr>
              <a:t>起</a:t>
            </a:r>
            <a:r>
              <a:rPr lang="ja-JP" altLang="ja-JP" sz="2000" b="1" dirty="0" smtClean="0">
                <a:latin typeface="KaiTi" panose="02010609060101010101" pitchFamily="49" charset="-122"/>
                <a:ea typeface="KaiTi" panose="02010609060101010101" pitchFamily="49" charset="-122"/>
              </a:rPr>
              <a:t>こった</a:t>
            </a:r>
            <a:r>
              <a:rPr lang="ja-JP" altLang="en-US" sz="2000" b="1" dirty="0">
                <a:latin typeface="KaiTi" panose="02010609060101010101" pitchFamily="49" charset="-122"/>
                <a:ea typeface="KaiTi" panose="02010609060101010101" pitchFamily="49" charset="-122"/>
              </a:rPr>
              <a:t>地震</a:t>
            </a:r>
            <a:r>
              <a:rPr lang="ja-JP" altLang="en-US" sz="2000" b="1" dirty="0" smtClean="0">
                <a:latin typeface="KaiTi" panose="02010609060101010101" pitchFamily="49" charset="-122"/>
                <a:ea typeface="KaiTi" panose="02010609060101010101" pitchFamily="49" charset="-122"/>
              </a:rPr>
              <a:t>などの</a:t>
            </a:r>
            <a:r>
              <a:rPr lang="ja-JP" altLang="ja-JP" sz="2000" b="1" dirty="0" smtClean="0">
                <a:latin typeface="KaiTi" panose="02010609060101010101" pitchFamily="49" charset="-122"/>
                <a:ea typeface="KaiTi" panose="02010609060101010101" pitchFamily="49" charset="-122"/>
              </a:rPr>
              <a:t>災害を</a:t>
            </a:r>
            <a:r>
              <a:rPr lang="ja-JP" altLang="ja-JP" sz="2000" b="1" dirty="0">
                <a:latin typeface="KaiTi" panose="02010609060101010101" pitchFamily="49" charset="-122"/>
                <a:ea typeface="KaiTi" panose="02010609060101010101" pitchFamily="49" charset="-122"/>
              </a:rPr>
              <a:t>調べて発表しましょう。災害が起</a:t>
            </a:r>
            <a:r>
              <a:rPr lang="ja-JP" altLang="ja-JP" sz="2000" b="1" dirty="0" smtClean="0">
                <a:latin typeface="KaiTi" panose="02010609060101010101" pitchFamily="49" charset="-122"/>
                <a:ea typeface="KaiTi" panose="02010609060101010101" pitchFamily="49" charset="-122"/>
              </a:rPr>
              <a:t>こった</a:t>
            </a:r>
            <a:r>
              <a:rPr lang="ja-JP" altLang="ja-JP" sz="2000" b="1" dirty="0">
                <a:latin typeface="KaiTi" panose="02010609060101010101" pitchFamily="49" charset="-122"/>
                <a:ea typeface="KaiTi" panose="02010609060101010101" pitchFamily="49" charset="-122"/>
              </a:rPr>
              <a:t>後</a:t>
            </a:r>
            <a:r>
              <a:rPr lang="ja-JP"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　</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どのように</a:t>
            </a:r>
            <a:r>
              <a:rPr lang="ja-JP" altLang="ja-JP" sz="2000" b="1" dirty="0">
                <a:latin typeface="KaiTi" panose="02010609060101010101" pitchFamily="49" charset="-122"/>
                <a:ea typeface="KaiTi" panose="02010609060101010101" pitchFamily="49" charset="-122"/>
              </a:rPr>
              <a:t>復興したかも調べてください。</a:t>
            </a:r>
          </a:p>
          <a:p>
            <a:pPr>
              <a:lnSpc>
                <a:spcPct val="150000"/>
              </a:lnSpc>
            </a:pPr>
            <a:r>
              <a:rPr lang="ja-JP" altLang="en-US" sz="2000" b="1" dirty="0" smtClean="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学校</a:t>
            </a:r>
            <a:r>
              <a:rPr lang="ja-JP" altLang="ja-JP" sz="2000" b="1" dirty="0">
                <a:latin typeface="KaiTi" panose="02010609060101010101" pitchFamily="49" charset="-122"/>
                <a:ea typeface="KaiTi" panose="02010609060101010101" pitchFamily="49" charset="-122"/>
              </a:rPr>
              <a:t>や家にいるときに</a:t>
            </a:r>
            <a:r>
              <a:rPr lang="ja-JP" altLang="ja-JP" sz="2000" b="1" dirty="0" smtClean="0">
                <a:latin typeface="KaiTi" panose="02010609060101010101" pitchFamily="49" charset="-122"/>
                <a:ea typeface="KaiTi" panose="02010609060101010101" pitchFamily="49" charset="-122"/>
              </a:rPr>
              <a:t>地震</a:t>
            </a:r>
            <a:r>
              <a:rPr lang="ja-JP" altLang="en-US" sz="2000" b="1" dirty="0" smtClean="0">
                <a:latin typeface="KaiTi" panose="02010609060101010101" pitchFamily="49" charset="-122"/>
                <a:ea typeface="KaiTi" panose="02010609060101010101" pitchFamily="49" charset="-122"/>
              </a:rPr>
              <a:t>や洪水の災害</a:t>
            </a:r>
            <a:r>
              <a:rPr lang="ja-JP" altLang="ja-JP" sz="2000" b="1" dirty="0" smtClean="0">
                <a:latin typeface="KaiTi" panose="02010609060101010101" pitchFamily="49" charset="-122"/>
                <a:ea typeface="KaiTi" panose="02010609060101010101" pitchFamily="49" charset="-122"/>
              </a:rPr>
              <a:t>が</a:t>
            </a:r>
            <a:r>
              <a:rPr lang="ja-JP" altLang="ja-JP" sz="2000" b="1" dirty="0">
                <a:latin typeface="KaiTi" panose="02010609060101010101" pitchFamily="49" charset="-122"/>
                <a:ea typeface="KaiTi" panose="02010609060101010101" pitchFamily="49" charset="-122"/>
              </a:rPr>
              <a:t>起こったと仮定して</a:t>
            </a:r>
            <a:r>
              <a:rPr lang="ja-JP" altLang="ja-JP" sz="2000" b="1" dirty="0" smtClean="0">
                <a:latin typeface="KaiTi" panose="02010609060101010101" pitchFamily="49" charset="-122"/>
                <a:ea typeface="KaiTi" panose="02010609060101010101" pitchFamily="49" charset="-122"/>
              </a:rPr>
              <a:t>、</a:t>
            </a:r>
            <a:r>
              <a:rPr lang="ja-JP" altLang="en-US" sz="2000" b="1" dirty="0" smtClean="0">
                <a:latin typeface="KaiTi" panose="02010609060101010101" pitchFamily="49" charset="-122"/>
                <a:ea typeface="KaiTi" panose="02010609060101010101" pitchFamily="49" charset="-122"/>
              </a:rPr>
              <a:t>学生達</a:t>
            </a:r>
            <a:r>
              <a:rPr lang="ja-JP" altLang="ja-JP" sz="2000" b="1" dirty="0" smtClean="0">
                <a:latin typeface="KaiTi" panose="02010609060101010101" pitchFamily="49" charset="-122"/>
                <a:ea typeface="KaiTi" panose="02010609060101010101" pitchFamily="49" charset="-122"/>
              </a:rPr>
              <a:t>が</a:t>
            </a:r>
            <a:r>
              <a:rPr lang="ja-JP" altLang="en-US" sz="2000" b="1" dirty="0" smtClean="0">
                <a:latin typeface="KaiTi" panose="02010609060101010101" pitchFamily="49" charset="-122"/>
                <a:ea typeface="KaiTi" panose="02010609060101010101" pitchFamily="49" charset="-122"/>
              </a:rPr>
              <a:t>それぞれ</a:t>
            </a:r>
            <a:r>
              <a:rPr lang="ja-JP" altLang="ja-JP" sz="2000" b="1" dirty="0" smtClean="0">
                <a:latin typeface="KaiTi" panose="02010609060101010101" pitchFamily="49" charset="-122"/>
                <a:ea typeface="KaiTi" panose="02010609060101010101" pitchFamily="49" charset="-122"/>
              </a:rPr>
              <a:t>ど</a:t>
            </a:r>
            <a:r>
              <a:rPr lang="ja-JP" altLang="en-US" sz="2000" b="1" dirty="0" smtClean="0">
                <a:latin typeface="KaiTi" panose="02010609060101010101" pitchFamily="49" charset="-122"/>
                <a:ea typeface="KaiTi" panose="02010609060101010101" pitchFamily="49" charset="-122"/>
              </a:rPr>
              <a:t>　</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のような</a:t>
            </a:r>
            <a:r>
              <a:rPr lang="ja-JP" altLang="ja-JP" sz="2000" b="1" dirty="0">
                <a:latin typeface="KaiTi" panose="02010609060101010101" pitchFamily="49" charset="-122"/>
                <a:ea typeface="KaiTi" panose="02010609060101010101" pitchFamily="49" charset="-122"/>
              </a:rPr>
              <a:t>対</a:t>
            </a:r>
            <a:r>
              <a:rPr lang="ja-JP" altLang="ja-JP" sz="2000" b="1" dirty="0" smtClean="0">
                <a:latin typeface="KaiTi" panose="02010609060101010101" pitchFamily="49" charset="-122"/>
                <a:ea typeface="KaiTi" panose="02010609060101010101" pitchFamily="49" charset="-122"/>
              </a:rPr>
              <a:t>処をするか</a:t>
            </a:r>
            <a:r>
              <a:rPr lang="ja-JP" altLang="ja-JP" sz="2000" b="1" dirty="0">
                <a:latin typeface="KaiTi" panose="02010609060101010101" pitchFamily="49" charset="-122"/>
                <a:ea typeface="KaiTi" panose="02010609060101010101" pitchFamily="49" charset="-122"/>
              </a:rPr>
              <a:t>質問してください</a:t>
            </a:r>
            <a:r>
              <a:rPr lang="ja-JP" altLang="ja-JP"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pic>
        <p:nvPicPr>
          <p:cNvPr id="12"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7518398" y="4378423"/>
            <a:ext cx="3241849" cy="169154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5" name="Picture 7"/>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9067" y="4378423"/>
            <a:ext cx="3601130" cy="16001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1" name="TextBox 10"/>
          <p:cNvSpPr txBox="1"/>
          <p:nvPr/>
        </p:nvSpPr>
        <p:spPr>
          <a:xfrm>
            <a:off x="8044811" y="6171416"/>
            <a:ext cx="2510039" cy="307777"/>
          </a:xfrm>
          <a:prstGeom prst="rect">
            <a:avLst/>
          </a:prstGeom>
          <a:noFill/>
        </p:spPr>
        <p:txBody>
          <a:bodyPr wrap="square" rtlCol="0">
            <a:spAutoFit/>
          </a:bodyPr>
          <a:lstStyle/>
          <a:p>
            <a:r>
              <a:rPr lang="ja-JP" altLang="en-US" sz="1400" b="1" dirty="0"/>
              <a:t>東</a:t>
            </a:r>
            <a:r>
              <a:rPr lang="ja-JP" altLang="en-US" sz="1400" b="1" dirty="0" smtClean="0"/>
              <a:t>日本大震災・</a:t>
            </a:r>
            <a:r>
              <a:rPr lang="en-US" altLang="ja-JP" sz="1400" b="1" dirty="0"/>
              <a:t>2011</a:t>
            </a:r>
            <a:r>
              <a:rPr lang="ja-JP" altLang="en-US" sz="1400" b="1" dirty="0"/>
              <a:t>年</a:t>
            </a:r>
            <a:r>
              <a:rPr lang="en-US" altLang="ja-JP" sz="1400" b="1" dirty="0"/>
              <a:t>3</a:t>
            </a:r>
            <a:r>
              <a:rPr lang="ja-JP" altLang="en-US" sz="1400" b="1" dirty="0"/>
              <a:t>月</a:t>
            </a:r>
            <a:r>
              <a:rPr lang="en-US" altLang="ja-JP" sz="1400" b="1" dirty="0"/>
              <a:t>11</a:t>
            </a:r>
            <a:r>
              <a:rPr lang="ja-JP" altLang="en-US" sz="1400" b="1" dirty="0"/>
              <a:t>日</a:t>
            </a:r>
            <a:endParaRPr kumimoji="1" lang="ja-JP" altLang="en-US" sz="1400" b="1" dirty="0"/>
          </a:p>
        </p:txBody>
      </p:sp>
      <p:sp>
        <p:nvSpPr>
          <p:cNvPr id="13" name="矩形 12"/>
          <p:cNvSpPr/>
          <p:nvPr/>
        </p:nvSpPr>
        <p:spPr>
          <a:xfrm>
            <a:off x="1574934" y="6170632"/>
            <a:ext cx="2709396" cy="307777"/>
          </a:xfrm>
          <a:prstGeom prst="rect">
            <a:avLst/>
          </a:prstGeom>
        </p:spPr>
        <p:txBody>
          <a:bodyPr wrap="none">
            <a:spAutoFit/>
          </a:bodyPr>
          <a:lstStyle/>
          <a:p>
            <a:r>
              <a:rPr lang="zh-TW" altLang="en-US" sz="1400" b="1" dirty="0"/>
              <a:t>阪神淡路大震</a:t>
            </a:r>
            <a:r>
              <a:rPr lang="zh-TW" altLang="en-US" sz="1400" b="1" dirty="0" smtClean="0"/>
              <a:t>災</a:t>
            </a:r>
            <a:r>
              <a:rPr lang="ja-JP" altLang="en-US" sz="1400" b="1" dirty="0" smtClean="0"/>
              <a:t>・</a:t>
            </a:r>
            <a:r>
              <a:rPr lang="en-US" altLang="ja-JP" sz="1400" b="1" dirty="0"/>
              <a:t>1995</a:t>
            </a:r>
            <a:r>
              <a:rPr lang="ja-JP" altLang="en-US" sz="1400" b="1" dirty="0"/>
              <a:t>年</a:t>
            </a:r>
            <a:r>
              <a:rPr lang="en-US" altLang="ja-JP" sz="1400" b="1" dirty="0"/>
              <a:t>1</a:t>
            </a:r>
            <a:r>
              <a:rPr lang="ja-JP" altLang="en-US" sz="1400" b="1" dirty="0"/>
              <a:t>月</a:t>
            </a:r>
            <a:r>
              <a:rPr lang="en-US" altLang="ja-JP" sz="1400" b="1" dirty="0"/>
              <a:t>17</a:t>
            </a:r>
            <a:r>
              <a:rPr lang="ja-JP" altLang="en-US" sz="1400" b="1" dirty="0"/>
              <a:t>日</a:t>
            </a:r>
          </a:p>
        </p:txBody>
      </p:sp>
      <p:pic>
        <p:nvPicPr>
          <p:cNvPr id="20" name="Picture 2"/>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341851" y="4419600"/>
            <a:ext cx="1452877" cy="1467017"/>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5107326" y="6149002"/>
            <a:ext cx="1921927" cy="307777"/>
          </a:xfrm>
          <a:prstGeom prst="rect">
            <a:avLst/>
          </a:prstGeom>
          <a:noFill/>
        </p:spPr>
        <p:txBody>
          <a:bodyPr wrap="square" rtlCol="0">
            <a:spAutoFit/>
          </a:bodyPr>
          <a:lstStyle/>
          <a:p>
            <a:r>
              <a:rPr lang="ja-JP" altLang="en-US" sz="1400" b="1" dirty="0" smtClean="0"/>
              <a:t>日本ある</a:t>
            </a:r>
            <a:r>
              <a:rPr kumimoji="1" lang="ja-JP" altLang="en-US" sz="1400" b="1" dirty="0" smtClean="0"/>
              <a:t>大学の書庫</a:t>
            </a:r>
            <a:endParaRPr kumimoji="1" lang="ja-JP" altLang="en-US" sz="1400" b="1" dirty="0"/>
          </a:p>
        </p:txBody>
      </p:sp>
    </p:spTree>
    <p:extLst>
      <p:ext uri="{BB962C8B-B14F-4D97-AF65-F5344CB8AC3E}">
        <p14:creationId xmlns:p14="http://schemas.microsoft.com/office/powerpoint/2010/main" val="230181367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712208"/>
                <a:gridCol w="74797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B</a:t>
                      </a:r>
                      <a:r>
                        <a:rPr lang="ja-JP" altLang="en-US" sz="2400" b="1" kern="100" dirty="0" smtClean="0">
                          <a:solidFill>
                            <a:schemeClr val="bg1"/>
                          </a:solidFill>
                          <a:effectLst/>
                          <a:latin typeface="KaiTi" panose="02010609060101010101" pitchFamily="49" charset="-122"/>
                          <a:ea typeface="KaiTi" panose="02010609060101010101" pitchFamily="49" charset="-122"/>
                        </a:rPr>
                        <a:t>　木の文化</a:t>
                      </a:r>
                      <a:endParaRPr lang="ja-JP" altLang="ja-JP" sz="2400" b="1" kern="100" dirty="0" smtClean="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37633"/>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a:t>
            </a:r>
            <a:r>
              <a:rPr lang="ja-JP" altLang="en-US" sz="2400" b="1" dirty="0">
                <a:solidFill>
                  <a:srgbClr val="FF0000"/>
                </a:solidFill>
                <a:latin typeface="BIZ UDPゴシック" panose="020B0400000000000000" pitchFamily="50" charset="-128"/>
                <a:ea typeface="BIZ UDPゴシック" panose="020B0400000000000000" pitchFamily="50" charset="-128"/>
              </a:rPr>
              <a:t>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678861" y="1656897"/>
            <a:ext cx="6418933" cy="1631216"/>
          </a:xfrm>
          <a:prstGeom prst="rect">
            <a:avLst/>
          </a:prstGeom>
          <a:ln>
            <a:solidFill>
              <a:srgbClr val="FF0000"/>
            </a:solidFill>
          </a:ln>
        </p:spPr>
        <p:txBody>
          <a:bodyPr wrap="square">
            <a:spAutoFit/>
          </a:bodyPr>
          <a:lstStyle/>
          <a:p>
            <a:r>
              <a:rPr lang="ja-JP" altLang="en-US" sz="2000" b="1" dirty="0" smtClean="0">
                <a:solidFill>
                  <a:srgbClr val="C00000"/>
                </a:solidFill>
                <a:latin typeface="KaiTi" panose="02010609060101010101" pitchFamily="49" charset="-122"/>
                <a:ea typeface="KaiTi" panose="02010609060101010101" pitchFamily="49" charset="-122"/>
              </a:rPr>
              <a:t>中国</a:t>
            </a:r>
            <a:r>
              <a:rPr lang="ja-JP" altLang="en-US" sz="2000" b="1" dirty="0">
                <a:solidFill>
                  <a:srgbClr val="C00000"/>
                </a:solidFill>
                <a:latin typeface="KaiTi" panose="02010609060101010101" pitchFamily="49" charset="-122"/>
                <a:ea typeface="KaiTi" panose="02010609060101010101" pitchFamily="49" charset="-122"/>
              </a:rPr>
              <a:t>は地震、洪水、洪水が引き金となる地すべりといった自然災害にしばしば</a:t>
            </a:r>
            <a:r>
              <a:rPr lang="ja-JP" altLang="en-US" sz="2000" b="1" dirty="0" smtClean="0">
                <a:solidFill>
                  <a:srgbClr val="C00000"/>
                </a:solidFill>
                <a:latin typeface="KaiTi" panose="02010609060101010101" pitchFamily="49" charset="-122"/>
                <a:ea typeface="KaiTi" panose="02010609060101010101" pitchFamily="49" charset="-122"/>
              </a:rPr>
              <a:t>襲われる。</a:t>
            </a:r>
            <a:r>
              <a:rPr lang="ja-JP" altLang="en-US" sz="2000" b="1" dirty="0">
                <a:solidFill>
                  <a:srgbClr val="C00000"/>
                </a:solidFill>
                <a:latin typeface="KaiTi" panose="02010609060101010101" pitchFamily="49" charset="-122"/>
                <a:ea typeface="KaiTi" panose="02010609060101010101" pitchFamily="49" charset="-122"/>
              </a:rPr>
              <a:t>人道救助、災害救助といった非伝統的な軍の機能は習主席の指導の下</a:t>
            </a:r>
            <a:r>
              <a:rPr lang="ja-JP" altLang="en-US" sz="2000" b="1" dirty="0" smtClean="0">
                <a:solidFill>
                  <a:srgbClr val="C00000"/>
                </a:solidFill>
                <a:latin typeface="KaiTi" panose="02010609060101010101" pitchFamily="49" charset="-122"/>
                <a:ea typeface="KaiTi" panose="02010609060101010101" pitchFamily="49" charset="-122"/>
              </a:rPr>
              <a:t>で強</a:t>
            </a:r>
            <a:r>
              <a:rPr lang="ja-JP" altLang="en-US" sz="2000" b="1" dirty="0">
                <a:solidFill>
                  <a:srgbClr val="C00000"/>
                </a:solidFill>
                <a:latin typeface="KaiTi" panose="02010609060101010101" pitchFamily="49" charset="-122"/>
                <a:ea typeface="KaiTi" panose="02010609060101010101" pitchFamily="49" charset="-122"/>
              </a:rPr>
              <a:t>化され、中国軍が人々から広範な支持を得ることに貢献している</a:t>
            </a:r>
            <a:r>
              <a:rPr lang="ja-JP" altLang="en-US" sz="2000" b="1" dirty="0" smtClean="0">
                <a:solidFill>
                  <a:srgbClr val="C00000"/>
                </a:solidFill>
                <a:latin typeface="KaiTi" panose="02010609060101010101" pitchFamily="49" charset="-122"/>
                <a:ea typeface="KaiTi" panose="02010609060101010101" pitchFamily="49" charset="-122"/>
              </a:rPr>
              <a:t>。</a:t>
            </a:r>
            <a:endParaRPr lang="en-US" altLang="ja-JP" sz="2000" b="1" dirty="0" smtClean="0">
              <a:solidFill>
                <a:srgbClr val="C00000"/>
              </a:solidFill>
              <a:latin typeface="KaiTi" panose="02010609060101010101" pitchFamily="49" charset="-122"/>
              <a:ea typeface="KaiTi" panose="02010609060101010101" pitchFamily="49" charset="-122"/>
            </a:endParaRPr>
          </a:p>
        </p:txBody>
      </p:sp>
      <p:pic>
        <p:nvPicPr>
          <p:cNvPr id="12290"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557682" y="3799630"/>
            <a:ext cx="3232092" cy="215587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
        <p:nvSpPr>
          <p:cNvPr id="5" name="TextBox 4"/>
          <p:cNvSpPr txBox="1"/>
          <p:nvPr/>
        </p:nvSpPr>
        <p:spPr>
          <a:xfrm>
            <a:off x="1048766" y="5955502"/>
            <a:ext cx="9859740" cy="584775"/>
          </a:xfrm>
          <a:prstGeom prst="rect">
            <a:avLst/>
          </a:prstGeom>
          <a:noFill/>
        </p:spPr>
        <p:txBody>
          <a:bodyPr wrap="square" rtlCol="0">
            <a:spAutoFit/>
          </a:bodyPr>
          <a:lstStyle/>
          <a:p>
            <a:r>
              <a:rPr lang="ja-JP" altLang="en-US" sz="1600" dirty="0"/>
              <a:t>中国国際放送局</a:t>
            </a:r>
            <a:r>
              <a:rPr lang="en-US" altLang="ja-JP" sz="1600" dirty="0"/>
              <a:t>2021-07-21 14:21  CRI</a:t>
            </a:r>
          </a:p>
          <a:p>
            <a:r>
              <a:rPr lang="en-US" altLang="ja-JP" sz="1600" dirty="0">
                <a:hlinkClick r:id="rId5"/>
              </a:rPr>
              <a:t>http://japanese.cri.cn/20210721/f9d38dc0-8885-fc23-7c25-b6369d9d72a1.html</a:t>
            </a:r>
            <a:endParaRPr lang="en-US" altLang="ja-JP" sz="1600" dirty="0" smtClean="0"/>
          </a:p>
        </p:txBody>
      </p:sp>
      <p:pic>
        <p:nvPicPr>
          <p:cNvPr id="1029" name="Picture 5" descr="http://news.cnr.cn/native/gd/20200718/W020200718067603947512.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922229" y="1260799"/>
            <a:ext cx="2878094" cy="478882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9621325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0" y="2857500"/>
          <a:ext cx="12192000" cy="508000"/>
        </p:xfrm>
        <a:graphic>
          <a:graphicData uri="http://schemas.openxmlformats.org/drawingml/2006/table">
            <a:tbl>
              <a:tblPr firstRow="1" firstCol="1" bandRow="1">
                <a:tableStyleId>{69CF1AB2-1976-4502-BF36-3FF5EA218861}</a:tableStyleId>
              </a:tblPr>
              <a:tblGrid>
                <a:gridCol w="4927600"/>
                <a:gridCol w="7264400"/>
              </a:tblGrid>
              <a:tr h="508000">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1093464" y="28697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07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097916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712208"/>
                <a:gridCol w="74797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en-US" altLang="ja-JP" sz="2400" b="1" kern="100" dirty="0" smtClean="0">
                          <a:solidFill>
                            <a:schemeClr val="bg1"/>
                          </a:solidFill>
                          <a:effectLst/>
                          <a:latin typeface="KaiTi" panose="02010609060101010101" pitchFamily="49" charset="-122"/>
                          <a:ea typeface="KaiTi" panose="02010609060101010101" pitchFamily="49" charset="-122"/>
                        </a:rPr>
                        <a:t>  </a:t>
                      </a:r>
                      <a:r>
                        <a:rPr lang="ja-JP" altLang="en-US" sz="2400" b="1" kern="100" dirty="0" smtClean="0">
                          <a:solidFill>
                            <a:schemeClr val="bg1"/>
                          </a:solidFill>
                          <a:effectLst/>
                          <a:latin typeface="KaiTi" panose="02010609060101010101" pitchFamily="49" charset="-122"/>
                          <a:ea typeface="KaiTi" panose="02010609060101010101" pitchFamily="49" charset="-122"/>
                        </a:rPr>
                        <a:t>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055856"/>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61402" y="1702187"/>
            <a:ext cx="10197853" cy="221599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b="1" dirty="0">
                <a:latin typeface="KaiTi" panose="02010609060101010101" pitchFamily="49" charset="-122"/>
                <a:ea typeface="KaiTi" panose="02010609060101010101" pitchFamily="49" charset="-122"/>
              </a:rPr>
              <a:t>第一冊の第一課として「観光立国」を選んだ理由として、この文章の内容は日本産業構造の改革の重要な一側面が反映されているからである。観光は単に旅行のことだけではなく、日本政府の旅行産業を打ち出すことによって、日本文化を発信し、産業を振興するといった国策に密接な関連が結び付いている。この窓口を通して、現代日本の新しい動向や情報を鳥瞰できるように期しているのである</a:t>
            </a:r>
            <a:r>
              <a:rPr lang="ja-JP" altLang="ja-JP"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本文は日本政府の観光庁公式ホームページから選んで、許可が与えられたものである。日本の観光庁は国土交通省に所属され、</a:t>
            </a:r>
            <a:r>
              <a:rPr lang="en-US" altLang="ja-JP" b="1" dirty="0">
                <a:latin typeface="KaiTi" panose="02010609060101010101" pitchFamily="49" charset="-122"/>
                <a:ea typeface="KaiTi" panose="02010609060101010101" pitchFamily="49" charset="-122"/>
              </a:rPr>
              <a:t>2008</a:t>
            </a:r>
            <a:r>
              <a:rPr lang="ja-JP" altLang="ja-JP" b="1" dirty="0">
                <a:latin typeface="KaiTi" panose="02010609060101010101" pitchFamily="49" charset="-122"/>
                <a:ea typeface="KaiTi" panose="02010609060101010101" pitchFamily="49" charset="-122"/>
              </a:rPr>
              <a:t>年に新設された機関である。</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61402" y="4070266"/>
            <a:ext cx="10231004" cy="1938992"/>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ja-JP" b="1" dirty="0">
                <a:latin typeface="KaiTi" panose="02010609060101010101" pitchFamily="49" charset="-122"/>
                <a:ea typeface="KaiTi" panose="02010609060101010101" pitchFamily="49" charset="-122"/>
              </a:rPr>
              <a:t>日本は</a:t>
            </a:r>
            <a:r>
              <a:rPr lang="en-US" altLang="ja-JP" b="1" dirty="0">
                <a:latin typeface="KaiTi" panose="02010609060101010101" pitchFamily="49" charset="-122"/>
                <a:ea typeface="KaiTi" panose="02010609060101010101" pitchFamily="49" charset="-122"/>
              </a:rPr>
              <a:t>20</a:t>
            </a:r>
            <a:r>
              <a:rPr lang="ja-JP" altLang="ja-JP" b="1" dirty="0">
                <a:latin typeface="KaiTi" panose="02010609060101010101" pitchFamily="49" charset="-122"/>
                <a:ea typeface="KaiTi" panose="02010609060101010101" pitchFamily="49" charset="-122"/>
              </a:rPr>
              <a:t>世紀の経済高度成長を経たと同時に、バブル崩壊によってもたらされたマイナス的な影響もまともに受けた。近年、人口減少や少子高齢化といった問題が深刻化されつつあることによって、日本社会に大きな関心事となった。観光立国の方針を打ち立てたのも、ひとつ重要な国策である。そのため、「国土交通省設置法等関する部分的法律」を成立させ、</a:t>
            </a:r>
            <a:r>
              <a:rPr lang="en-US" altLang="ja-JP" b="1" dirty="0">
                <a:latin typeface="KaiTi" panose="02010609060101010101" pitchFamily="49" charset="-122"/>
                <a:ea typeface="KaiTi" panose="02010609060101010101" pitchFamily="49" charset="-122"/>
              </a:rPr>
              <a:t>2008</a:t>
            </a:r>
            <a:r>
              <a:rPr lang="ja-JP" altLang="ja-JP" b="1" dirty="0">
                <a:latin typeface="KaiTi" panose="02010609060101010101" pitchFamily="49" charset="-122"/>
                <a:ea typeface="KaiTi" panose="02010609060101010101" pitchFamily="49" charset="-122"/>
              </a:rPr>
              <a:t>年</a:t>
            </a:r>
            <a:r>
              <a:rPr lang="en-US" altLang="ja-JP" b="1" dirty="0">
                <a:latin typeface="KaiTi" panose="02010609060101010101" pitchFamily="49" charset="-122"/>
                <a:ea typeface="KaiTi" panose="02010609060101010101" pitchFamily="49" charset="-122"/>
              </a:rPr>
              <a:t>10</a:t>
            </a:r>
            <a:r>
              <a:rPr lang="ja-JP" altLang="ja-JP" b="1" dirty="0">
                <a:latin typeface="KaiTi" panose="02010609060101010101" pitchFamily="49" charset="-122"/>
                <a:ea typeface="KaiTi" panose="02010609060101010101" pitchFamily="49" charset="-122"/>
              </a:rPr>
              <a:t>月</a:t>
            </a:r>
            <a:r>
              <a:rPr lang="en-US" altLang="ja-JP"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日に国土交通省の傘下で観光庁が正式に設置されたのである</a:t>
            </a:r>
            <a:r>
              <a:rPr lang="ja-JP" altLang="ja-JP"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pic>
        <p:nvPicPr>
          <p:cNvPr id="3073"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098" name="Picture 2"/>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9069388" y="1055856"/>
            <a:ext cx="1700295" cy="10902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5327263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59808"/>
                <a:gridCol w="7632192"/>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750563" y="1177776"/>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750563" y="1983537"/>
            <a:ext cx="10513182" cy="1477328"/>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日本についてどのように学びましたか</a:t>
            </a:r>
            <a:r>
              <a:rPr lang="ja-JP" altLang="en-US" sz="2000" b="1" dirty="0" smtClean="0">
                <a:latin typeface="KaiTi" panose="02010609060101010101" pitchFamily="49" charset="-122"/>
                <a:ea typeface="KaiTi" panose="02010609060101010101" pitchFamily="49" charset="-122"/>
              </a:rPr>
              <a:t>。</a:t>
            </a:r>
            <a:endParaRPr lang="en-US" altLang="ja-JP" sz="2000" b="1" dirty="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知</a:t>
            </a:r>
            <a:r>
              <a:rPr lang="ja-JP" altLang="en-US" sz="2000" b="1" dirty="0">
                <a:latin typeface="KaiTi" panose="02010609060101010101" pitchFamily="49" charset="-122"/>
                <a:ea typeface="KaiTi" panose="02010609060101010101" pitchFamily="49" charset="-122"/>
              </a:rPr>
              <a:t>っていることをできるだけ書いてみてましょう</a:t>
            </a:r>
            <a:r>
              <a:rPr lang="ja-JP" altLang="en-US"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また</a:t>
            </a:r>
            <a:r>
              <a:rPr lang="ja-JP" altLang="en-US" sz="2000" b="1" dirty="0">
                <a:latin typeface="KaiTi" panose="02010609060101010101" pitchFamily="49" charset="-122"/>
                <a:ea typeface="KaiTi" panose="02010609060101010101" pitchFamily="49" charset="-122"/>
              </a:rPr>
              <a:t>、どんなことを知りたいですか。知りたいことも書きましょう。</a:t>
            </a:r>
            <a:endParaRPr lang="en-US" altLang="ja-JP" sz="2000" b="1" dirty="0">
              <a:latin typeface="KaiTi" panose="02010609060101010101" pitchFamily="49" charset="-122"/>
              <a:ea typeface="KaiTi" panose="02010609060101010101" pitchFamily="49" charset="-122"/>
            </a:endParaRPr>
          </a:p>
        </p:txBody>
      </p:sp>
      <p:sp>
        <p:nvSpPr>
          <p:cNvPr id="14" name="矩形 13"/>
          <p:cNvSpPr/>
          <p:nvPr/>
        </p:nvSpPr>
        <p:spPr>
          <a:xfrm>
            <a:off x="750563" y="3630936"/>
            <a:ext cx="10526384" cy="2554545"/>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１．</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の伝統的な建物は何でできているでしょうか。どんな建物があるか考えましょう</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解答例：木でできている。寺、神社。</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２</a:t>
            </a:r>
            <a:r>
              <a:rPr lang="ja-JP" altLang="en-US" sz="2000" b="1" dirty="0" smtClean="0">
                <a:latin typeface="KaiTi" panose="02010609060101010101" pitchFamily="49" charset="-122"/>
                <a:ea typeface="KaiTi" panose="02010609060101010101" pitchFamily="49" charset="-122"/>
              </a:rPr>
              <a:t>．中</a:t>
            </a:r>
            <a:r>
              <a:rPr lang="ja-JP" altLang="ja-JP" sz="2000" b="1" dirty="0" smtClean="0">
                <a:latin typeface="KaiTi" panose="02010609060101010101" pitchFamily="49" charset="-122"/>
                <a:ea typeface="KaiTi" panose="02010609060101010101" pitchFamily="49" charset="-122"/>
              </a:rPr>
              <a:t>国の</a:t>
            </a:r>
            <a:r>
              <a:rPr lang="ja-JP" altLang="en-US" sz="2000" b="1" dirty="0" smtClean="0">
                <a:latin typeface="KaiTi" panose="02010609060101010101" pitchFamily="49" charset="-122"/>
                <a:ea typeface="KaiTi" panose="02010609060101010101" pitchFamily="49" charset="-122"/>
              </a:rPr>
              <a:t>重要文化</a:t>
            </a:r>
            <a:r>
              <a:rPr lang="ja-JP" altLang="en-US" sz="2000" b="1" dirty="0">
                <a:latin typeface="KaiTi" panose="02010609060101010101" pitchFamily="49" charset="-122"/>
                <a:ea typeface="KaiTi" panose="02010609060101010101" pitchFamily="49" charset="-122"/>
              </a:rPr>
              <a:t>財</a:t>
            </a:r>
            <a:r>
              <a:rPr lang="ja-JP" altLang="ja-JP" sz="2000" b="1" dirty="0" smtClean="0">
                <a:latin typeface="KaiTi" panose="02010609060101010101" pitchFamily="49" charset="-122"/>
                <a:ea typeface="KaiTi" panose="02010609060101010101" pitchFamily="49" charset="-122"/>
              </a:rPr>
              <a:t>には</a:t>
            </a:r>
            <a:r>
              <a:rPr lang="ja-JP" altLang="ja-JP" sz="2000" b="1" dirty="0">
                <a:latin typeface="KaiTi" panose="02010609060101010101" pitchFamily="49" charset="-122"/>
                <a:ea typeface="KaiTi" panose="02010609060101010101" pitchFamily="49" charset="-122"/>
              </a:rPr>
              <a:t>、どんなものがありますか。</a:t>
            </a:r>
          </a:p>
          <a:p>
            <a:r>
              <a:rPr lang="ja-JP" altLang="en-US" sz="2000" b="1" dirty="0" smtClean="0">
                <a:latin typeface="KaiTi" panose="02010609060101010101" pitchFamily="49" charset="-122"/>
                <a:ea typeface="KaiTi" panose="02010609060101010101" pitchFamily="49" charset="-122"/>
              </a:rPr>
              <a:t>　解答例：</a:t>
            </a:r>
            <a:r>
              <a:rPr lang="ja-JP" altLang="ja-JP" sz="2000" b="1" dirty="0" smtClean="0">
                <a:latin typeface="KaiTi" panose="02010609060101010101" pitchFamily="49" charset="-122"/>
                <a:ea typeface="KaiTi" panose="02010609060101010101" pitchFamily="49" charset="-122"/>
              </a:rPr>
              <a:t>故宮</a:t>
            </a:r>
            <a:r>
              <a:rPr lang="ja-JP" altLang="en-US" sz="2000" b="1" dirty="0" smtClean="0">
                <a:latin typeface="KaiTi" panose="02010609060101010101" pitchFamily="49" charset="-122"/>
                <a:ea typeface="KaiTi" panose="02010609060101010101" pitchFamily="49" charset="-122"/>
              </a:rPr>
              <a:t>、</a:t>
            </a:r>
            <a:r>
              <a:rPr lang="ja-JP" altLang="ja-JP" sz="2000" b="1" dirty="0" smtClean="0">
                <a:latin typeface="KaiTi" panose="02010609060101010101" pitchFamily="49" charset="-122"/>
                <a:ea typeface="KaiTi" panose="02010609060101010101" pitchFamily="49" charset="-122"/>
              </a:rPr>
              <a:t>兵</a:t>
            </a:r>
            <a:r>
              <a:rPr lang="ja-JP" altLang="ja-JP" sz="2000" b="1" dirty="0">
                <a:latin typeface="KaiTi" panose="02010609060101010101" pitchFamily="49" charset="-122"/>
                <a:ea typeface="KaiTi" panose="02010609060101010101" pitchFamily="49" charset="-122"/>
              </a:rPr>
              <a:t>馬</a:t>
            </a:r>
            <a:r>
              <a:rPr lang="ja-JP" altLang="ja-JP" sz="2000" b="1" dirty="0" smtClean="0">
                <a:latin typeface="KaiTi" panose="02010609060101010101" pitchFamily="49" charset="-122"/>
                <a:ea typeface="KaiTi" panose="02010609060101010101" pitchFamily="49" charset="-122"/>
              </a:rPr>
              <a:t>俑</a:t>
            </a:r>
            <a:r>
              <a:rPr lang="ja-JP" altLang="en-US" sz="2000" b="1" dirty="0" smtClean="0">
                <a:latin typeface="KaiTi" panose="02010609060101010101" pitchFamily="49" charset="-122"/>
                <a:ea typeface="KaiTi" panose="02010609060101010101" pitchFamily="49" charset="-122"/>
              </a:rPr>
              <a:t>、</a:t>
            </a:r>
            <a:r>
              <a:rPr lang="ja-JP" altLang="ja-JP" sz="2000" b="1" dirty="0" smtClean="0">
                <a:latin typeface="KaiTi" panose="02010609060101010101" pitchFamily="49" charset="-122"/>
                <a:ea typeface="KaiTi" panose="02010609060101010101" pitchFamily="49" charset="-122"/>
              </a:rPr>
              <a:t>万里</a:t>
            </a:r>
            <a:r>
              <a:rPr lang="ja-JP" altLang="ja-JP" sz="2000" b="1" dirty="0">
                <a:latin typeface="KaiTi" panose="02010609060101010101" pitchFamily="49" charset="-122"/>
                <a:ea typeface="KaiTi" panose="02010609060101010101" pitchFamily="49" charset="-122"/>
              </a:rPr>
              <a:t>の長</a:t>
            </a:r>
            <a:r>
              <a:rPr lang="ja-JP" altLang="ja-JP" sz="2000" b="1" dirty="0" smtClean="0">
                <a:latin typeface="KaiTi" panose="02010609060101010101" pitchFamily="49" charset="-122"/>
                <a:ea typeface="KaiTi" panose="02010609060101010101" pitchFamily="49" charset="-122"/>
              </a:rPr>
              <a:t>城などがあ</a:t>
            </a:r>
            <a:r>
              <a:rPr lang="ja-JP" altLang="en-US" sz="2000" b="1" dirty="0" smtClean="0">
                <a:latin typeface="KaiTi" panose="02010609060101010101" pitchFamily="49" charset="-122"/>
                <a:ea typeface="KaiTi" panose="02010609060101010101" pitchFamily="49" charset="-122"/>
              </a:rPr>
              <a:t>ります。</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学</a:t>
            </a:r>
            <a:r>
              <a:rPr lang="ja-JP" altLang="ja-JP" sz="2000" b="1" dirty="0">
                <a:latin typeface="KaiTi" panose="02010609060101010101" pitchFamily="49" charset="-122"/>
                <a:ea typeface="KaiTi" panose="02010609060101010101" pitchFamily="49" charset="-122"/>
              </a:rPr>
              <a:t>習者が答えるものに対しては、どのような建物が説明してもらいましょう。学習者が答えられないようなら、建物を建てた目的や、使用状況、建築場所などをヒントにして答えられるように誘導しましょう</a:t>
            </a:r>
            <a:r>
              <a:rPr lang="ja-JP" altLang="ja-JP"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pic>
        <p:nvPicPr>
          <p:cNvPr id="7"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See the source image"/>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674100" y="1370043"/>
            <a:ext cx="2438398" cy="18287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4869592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15226"/>
                <a:gridCol w="7576774"/>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A</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429490" y="1062273"/>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Rectangle 1"/>
          <p:cNvSpPr>
            <a:spLocks noChangeArrowheads="1"/>
          </p:cNvSpPr>
          <p:nvPr/>
        </p:nvSpPr>
        <p:spPr bwMode="auto">
          <a:xfrm rot="10800000" flipV="1">
            <a:off x="5652653" y="1173109"/>
            <a:ext cx="6068288" cy="4194610"/>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lang="ja-JP" altLang="en-US" sz="2000" b="1" dirty="0">
                <a:solidFill>
                  <a:srgbClr val="000000"/>
                </a:solidFill>
                <a:ea typeface="ＭＳ 明朝" pitchFamily="17" charset="-128"/>
                <a:cs typeface="Arial" pitchFamily="34" charset="0"/>
              </a:rPr>
              <a:t>　</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年４月から訪日観光を海外市場でＰＲする際などに使用している“</a:t>
            </a:r>
            <a:r>
              <a:rPr kumimoji="1" lang="en-US" altLang="ja-JP" sz="2000" b="1" i="0" u="none" strike="noStrike" cap="none" normalizeH="0" baseline="0" dirty="0" smtClean="0">
                <a:ln>
                  <a:noFill/>
                </a:ln>
                <a:solidFill>
                  <a:srgbClr val="000000"/>
                </a:solidFill>
                <a:effectLst/>
                <a:ea typeface="ＭＳ 明朝" pitchFamily="17" charset="-128"/>
                <a:cs typeface="Times New Roman" pitchFamily="18" charset="0"/>
              </a:rPr>
              <a:t>Japan. Endless Discovery.</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というキャッチフレーズ</a:t>
            </a:r>
            <a:r>
              <a:rPr kumimoji="1" lang="ja-JP" altLang="en-US" sz="2000" b="1" i="0" u="none" strike="noStrike" cap="none" normalizeH="0" baseline="0" dirty="0" smtClean="0">
                <a:ln>
                  <a:noFill/>
                </a:ln>
                <a:solidFill>
                  <a:srgbClr val="000000"/>
                </a:solidFill>
                <a:effectLst/>
                <a:ea typeface="ＭＳ Ｐゴシック" pitchFamily="50" charset="-128"/>
                <a:cs typeface="ＭＳ 明朝" pitchFamily="17" charset="-128"/>
              </a:rPr>
              <a:t>・</a:t>
            </a:r>
            <a:r>
              <a:rPr kumimoji="1" lang="ja-JP" altLang="en-US" sz="2000" b="1" i="0" u="none" strike="noStrike" cap="none" normalizeH="0" baseline="0" dirty="0" smtClean="0">
                <a:ln>
                  <a:noFill/>
                </a:ln>
                <a:solidFill>
                  <a:srgbClr val="000000"/>
                </a:solidFill>
                <a:effectLst/>
                <a:ea typeface="ＭＳ 明朝" pitchFamily="17" charset="-128"/>
                <a:cs typeface="SimSun" pitchFamily="2" charset="-122"/>
              </a:rPr>
              <a:t>ロゴは、「尽きることのない感動に出会える国、日本」という意味合いで、海外の方々に何度も日本にお越し頂き、その都度、桜に代表される我が国の豊かな自然、あるいは歴史、伝統文化や現代の文化、食、地域の人々の暮らしといった日本の多種多様な観光資源を是非深く知って頂きたいという気持ちを込めています</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a:t>
            </a:r>
            <a:endParaRPr kumimoji="1" lang="ja-JP" altLang="en-US" sz="2000" b="1" i="0" u="none" strike="noStrike" cap="none" normalizeH="0" baseline="0" dirty="0" smtClean="0">
              <a:ln>
                <a:noFill/>
              </a:ln>
              <a:solidFill>
                <a:schemeClr val="tx1"/>
              </a:solidFill>
              <a:effectLst/>
              <a:ea typeface="ＭＳ Ｐゴシック" pitchFamily="50" charset="-128"/>
              <a:cs typeface="ＭＳ Ｐゴシック" pitchFamily="50" charset="-128"/>
            </a:endParaRPr>
          </a:p>
        </p:txBody>
      </p:sp>
      <p:sp>
        <p:nvSpPr>
          <p:cNvPr id="6" name="矩形 5"/>
          <p:cNvSpPr/>
          <p:nvPr/>
        </p:nvSpPr>
        <p:spPr>
          <a:xfrm>
            <a:off x="5624941" y="5433364"/>
            <a:ext cx="6096000" cy="1077218"/>
          </a:xfrm>
          <a:prstGeom prst="rect">
            <a:avLst/>
          </a:prstGeom>
        </p:spPr>
        <p:txBody>
          <a:bodyPr>
            <a:spAutoFit/>
          </a:bodyPr>
          <a:lstStyle/>
          <a:p>
            <a:r>
              <a:rPr lang="en-US" altLang="ja-JP" sz="1600" dirty="0">
                <a:latin typeface="+mn-ea"/>
              </a:rPr>
              <a:t>1</a:t>
            </a:r>
            <a:r>
              <a:rPr lang="ja-JP" altLang="ja-JP" sz="1600" dirty="0">
                <a:latin typeface="+mn-ea"/>
              </a:rPr>
              <a:t>　キャッチフレーズ・ロゴ：广告宣传中为加深印象而使用</a:t>
            </a:r>
            <a:r>
              <a:rPr lang="ja-JP" altLang="ja-JP" sz="1600" dirty="0" smtClean="0">
                <a:latin typeface="+mn-ea"/>
              </a:rPr>
              <a:t>的</a:t>
            </a:r>
            <a:r>
              <a:rPr lang="zh-CN" altLang="en-US" sz="1600" dirty="0" smtClean="0">
                <a:latin typeface="+mn-ea"/>
              </a:rPr>
              <a:t>、具</a:t>
            </a:r>
            <a:r>
              <a:rPr lang="ja-JP" altLang="ja-JP" sz="1600" dirty="0" smtClean="0">
                <a:latin typeface="+mn-ea"/>
              </a:rPr>
              <a:t>有吸</a:t>
            </a:r>
            <a:r>
              <a:rPr lang="en-US" altLang="ja-JP" sz="1600" dirty="0" smtClean="0">
                <a:latin typeface="+mn-ea"/>
              </a:rPr>
              <a:t> </a:t>
            </a:r>
          </a:p>
          <a:p>
            <a:r>
              <a:rPr lang="en-US" altLang="ja-JP" sz="1600" dirty="0">
                <a:latin typeface="+mn-ea"/>
              </a:rPr>
              <a:t> </a:t>
            </a:r>
            <a:r>
              <a:rPr lang="en-US" altLang="ja-JP" sz="1600" dirty="0" smtClean="0">
                <a:latin typeface="+mn-ea"/>
              </a:rPr>
              <a:t>    </a:t>
            </a:r>
            <a:r>
              <a:rPr lang="ja-JP" altLang="ja-JP" sz="1600" dirty="0" smtClean="0">
                <a:latin typeface="+mn-ea"/>
              </a:rPr>
              <a:t>引力</a:t>
            </a:r>
            <a:r>
              <a:rPr lang="ja-JP" altLang="ja-JP" sz="1600" dirty="0">
                <a:latin typeface="+mn-ea"/>
              </a:rPr>
              <a:t>的语句，公司或商品名称的个性化</a:t>
            </a:r>
            <a:r>
              <a:rPr lang="ja-JP" altLang="ja-JP" sz="1600" dirty="0" smtClean="0">
                <a:latin typeface="+mn-ea"/>
              </a:rPr>
              <a:t>图案</a:t>
            </a:r>
            <a:r>
              <a:rPr lang="ja-JP" altLang="en-US" sz="1600" dirty="0" smtClean="0">
                <a:latin typeface="+mn-ea"/>
              </a:rPr>
              <a:t>。</a:t>
            </a:r>
            <a:endParaRPr lang="en-US" altLang="ja-JP" sz="1600" dirty="0" smtClean="0">
              <a:latin typeface="+mn-ea"/>
            </a:endParaRPr>
          </a:p>
          <a:p>
            <a:r>
              <a:rPr lang="en-US" altLang="ja-JP" sz="1600" dirty="0">
                <a:latin typeface="+mn-ea"/>
              </a:rPr>
              <a:t>2</a:t>
            </a:r>
            <a:r>
              <a:rPr lang="ja-JP" altLang="ja-JP" sz="1600" dirty="0">
                <a:latin typeface="+mn-ea"/>
              </a:rPr>
              <a:t>　意味</a:t>
            </a:r>
            <a:r>
              <a:rPr lang="ja-JP" altLang="ja-JP" sz="1600" dirty="0" smtClean="0">
                <a:latin typeface="+mn-ea"/>
              </a:rPr>
              <a:t>合</a:t>
            </a:r>
            <a:r>
              <a:rPr lang="ja-JP" altLang="en-US" sz="1600" dirty="0" smtClean="0">
                <a:latin typeface="+mn-ea"/>
              </a:rPr>
              <a:t>（いみあ）</a:t>
            </a:r>
            <a:r>
              <a:rPr lang="ja-JP" altLang="ja-JP" sz="1600" dirty="0" smtClean="0">
                <a:latin typeface="+mn-ea"/>
              </a:rPr>
              <a:t>い</a:t>
            </a:r>
            <a:r>
              <a:rPr lang="ja-JP" altLang="ja-JP" sz="1600" dirty="0">
                <a:latin typeface="+mn-ea"/>
              </a:rPr>
              <a:t>：动机、理由背后的事由、含义</a:t>
            </a:r>
            <a:r>
              <a:rPr lang="ja-JP" altLang="ja-JP" sz="1600" dirty="0" smtClean="0">
                <a:latin typeface="+mn-ea"/>
              </a:rPr>
              <a:t>。</a:t>
            </a:r>
            <a:endParaRPr lang="en-US" altLang="ja-JP" sz="1600" dirty="0" smtClean="0">
              <a:latin typeface="+mn-ea"/>
            </a:endParaRPr>
          </a:p>
          <a:p>
            <a:r>
              <a:rPr lang="en-US" altLang="ja-JP" sz="1600" dirty="0">
                <a:latin typeface="+mn-ea"/>
              </a:rPr>
              <a:t>3  </a:t>
            </a:r>
            <a:r>
              <a:rPr lang="zh-CN" altLang="ja-JP" sz="1600" dirty="0">
                <a:latin typeface="+mn-ea"/>
              </a:rPr>
              <a:t>都</a:t>
            </a:r>
            <a:r>
              <a:rPr lang="zh-CN" altLang="ja-JP" sz="1600" dirty="0" smtClean="0">
                <a:latin typeface="+mn-ea"/>
              </a:rPr>
              <a:t>度</a:t>
            </a:r>
            <a:r>
              <a:rPr lang="ja-JP" altLang="en-US" sz="1600" dirty="0" smtClean="0">
                <a:latin typeface="+mn-ea"/>
              </a:rPr>
              <a:t>（つど）</a:t>
            </a:r>
            <a:r>
              <a:rPr lang="ja-JP" altLang="ja-JP" sz="1600" dirty="0" smtClean="0">
                <a:latin typeface="+mn-ea"/>
              </a:rPr>
              <a:t>：</a:t>
            </a:r>
            <a:r>
              <a:rPr lang="zh-CN" altLang="ja-JP" sz="1600" dirty="0" smtClean="0">
                <a:latin typeface="+mn-ea"/>
              </a:rPr>
              <a:t>每次</a:t>
            </a:r>
            <a:r>
              <a:rPr lang="zh-CN" altLang="ja-JP" sz="1600" dirty="0">
                <a:latin typeface="+mn-ea"/>
              </a:rPr>
              <a:t>，每到……的时候。</a:t>
            </a:r>
            <a:endParaRPr lang="ja-JP" altLang="en-US" sz="1600" dirty="0">
              <a:latin typeface="+mn-ea"/>
            </a:endParaRPr>
          </a:p>
        </p:txBody>
      </p:sp>
      <p:sp>
        <p:nvSpPr>
          <p:cNvPr id="9" name="矩形 8"/>
          <p:cNvSpPr/>
          <p:nvPr/>
        </p:nvSpPr>
        <p:spPr>
          <a:xfrm>
            <a:off x="401781" y="1616935"/>
            <a:ext cx="5195450" cy="4216539"/>
          </a:xfrm>
          <a:prstGeom prst="rect">
            <a:avLst/>
          </a:prstGeom>
        </p:spPr>
        <p:txBody>
          <a:bodyPr wrap="square">
            <a:spAutoFit/>
          </a:bodyPr>
          <a:lstStyle/>
          <a:p>
            <a:r>
              <a:rPr lang="ja-JP" altLang="en-US" sz="2000" b="1" dirty="0">
                <a:solidFill>
                  <a:srgbClr val="FF0000"/>
                </a:solidFill>
                <a:latin typeface="KaiTi" panose="02010609060101010101" pitchFamily="49" charset="-122"/>
                <a:ea typeface="KaiTi" panose="02010609060101010101" pitchFamily="49" charset="-122"/>
              </a:rPr>
              <a:t>問題</a:t>
            </a:r>
            <a:r>
              <a:rPr lang="ja-JP" altLang="ja-JP" sz="2000" b="1" dirty="0" smtClean="0">
                <a:solidFill>
                  <a:srgbClr val="FF0000"/>
                </a:solidFill>
                <a:latin typeface="KaiTi" panose="02010609060101010101" pitchFamily="49" charset="-122"/>
                <a:ea typeface="KaiTi" panose="02010609060101010101" pitchFamily="49" charset="-122"/>
              </a:rPr>
              <a:t>１</a:t>
            </a:r>
            <a:r>
              <a:rPr lang="ja-JP" altLang="ja-JP" sz="2000" b="1" dirty="0">
                <a:solidFill>
                  <a:srgbClr val="FF0000"/>
                </a:solidFill>
                <a:latin typeface="KaiTi" panose="02010609060101010101" pitchFamily="49" charset="-122"/>
                <a:ea typeface="KaiTi" panose="02010609060101010101" pitchFamily="49" charset="-122"/>
              </a:rPr>
              <a:t>　本文を読んで、合っているものには○、間違っているものには×を（　　）にいれてください</a:t>
            </a:r>
            <a:r>
              <a:rPr lang="ja-JP" altLang="ja-JP" sz="2000" b="1" dirty="0" smtClean="0">
                <a:solidFill>
                  <a:srgbClr val="FF0000"/>
                </a:solidFill>
                <a:latin typeface="KaiTi" panose="02010609060101010101" pitchFamily="49" charset="-122"/>
                <a:ea typeface="KaiTi" panose="02010609060101010101" pitchFamily="49" charset="-122"/>
              </a:rPr>
              <a:t>。</a:t>
            </a:r>
            <a:endParaRPr lang="en-US" altLang="ja-JP" sz="2000" b="1" dirty="0" smtClean="0">
              <a:solidFill>
                <a:srgbClr val="FF0000"/>
              </a:solidFill>
              <a:latin typeface="KaiTi" panose="02010609060101010101" pitchFamily="49" charset="-122"/>
              <a:ea typeface="KaiTi" panose="02010609060101010101" pitchFamily="49" charset="-122"/>
            </a:endParaRPr>
          </a:p>
          <a:p>
            <a:endParaRPr lang="ja-JP" altLang="ja-JP" sz="800" b="1" dirty="0">
              <a:solidFill>
                <a:srgbClr val="FF0000"/>
              </a:solidFill>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１</a:t>
            </a:r>
            <a:r>
              <a:rPr lang="en-US" altLang="ja-JP" sz="2000" b="1" dirty="0" smtClean="0">
                <a:latin typeface="KaiTi" panose="02010609060101010101" pitchFamily="49" charset="-122"/>
                <a:ea typeface="KaiTi" panose="02010609060101010101" pitchFamily="49" charset="-122"/>
              </a:rPr>
              <a:t>. “Japan</a:t>
            </a:r>
            <a:r>
              <a:rPr lang="en-US" altLang="ja-JP" sz="2000" b="1" dirty="0">
                <a:latin typeface="KaiTi" panose="02010609060101010101" pitchFamily="49" charset="-122"/>
                <a:ea typeface="KaiTi" panose="02010609060101010101" pitchFamily="49" charset="-122"/>
              </a:rPr>
              <a:t>. Endless Discovery.”</a:t>
            </a:r>
            <a:r>
              <a:rPr lang="ja-JP" altLang="ja-JP" sz="2000" b="1" dirty="0" smtClean="0">
                <a:latin typeface="KaiTi" panose="02010609060101010101" pitchFamily="49" charset="-122"/>
                <a:ea typeface="KaiTi" panose="02010609060101010101" pitchFamily="49" charset="-122"/>
              </a:rPr>
              <a:t>という</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キャッチフレ</a:t>
            </a:r>
            <a:r>
              <a:rPr lang="ja-JP" altLang="ja-JP" sz="2000" b="1" dirty="0">
                <a:latin typeface="KaiTi" panose="02010609060101010101" pitchFamily="49" charset="-122"/>
                <a:ea typeface="KaiTi" panose="02010609060101010101" pitchFamily="49" charset="-122"/>
              </a:rPr>
              <a:t>ーズは、外国の方</a:t>
            </a:r>
            <a:r>
              <a:rPr lang="ja-JP" altLang="ja-JP" sz="2000" b="1" dirty="0" smtClean="0">
                <a:latin typeface="KaiTi" panose="02010609060101010101" pitchFamily="49" charset="-122"/>
                <a:ea typeface="KaiTi" panose="02010609060101010101" pitchFamily="49" charset="-122"/>
              </a:rPr>
              <a:t>にたくさ</a:t>
            </a:r>
            <a:r>
              <a:rPr lang="ja-JP" altLang="en-US" sz="2000" b="1" dirty="0" smtClean="0">
                <a:latin typeface="KaiTi" panose="02010609060101010101" pitchFamily="49" charset="-122"/>
                <a:ea typeface="KaiTi" panose="02010609060101010101" pitchFamily="49" charset="-122"/>
              </a:rPr>
              <a:t>　</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ん</a:t>
            </a:r>
            <a:r>
              <a:rPr lang="ja-JP" altLang="ja-JP" sz="2000" b="1" dirty="0">
                <a:latin typeface="KaiTi" panose="02010609060101010101" pitchFamily="49" charset="-122"/>
                <a:ea typeface="KaiTi" panose="02010609060101010101" pitchFamily="49" charset="-122"/>
              </a:rPr>
              <a:t>日本へ来てほしいと思って作</a:t>
            </a:r>
            <a:r>
              <a:rPr lang="ja-JP" altLang="ja-JP" sz="2000" b="1" dirty="0" smtClean="0">
                <a:latin typeface="KaiTi" panose="02010609060101010101" pitchFamily="49" charset="-122"/>
                <a:ea typeface="KaiTi" panose="02010609060101010101" pitchFamily="49" charset="-122"/>
              </a:rPr>
              <a:t>った</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２</a:t>
            </a:r>
            <a:r>
              <a:rPr lang="en-US" altLang="ja-JP" sz="2000" b="1" dirty="0" smtClean="0">
                <a:latin typeface="KaiTi" panose="02010609060101010101" pitchFamily="49" charset="-122"/>
                <a:ea typeface="KaiTi" panose="02010609060101010101" pitchFamily="49" charset="-122"/>
              </a:rPr>
              <a:t>.“</a:t>
            </a:r>
            <a:r>
              <a:rPr lang="en-US" altLang="ja-JP" sz="2000" b="1" dirty="0" err="1" smtClean="0">
                <a:latin typeface="KaiTi" panose="02010609060101010101" pitchFamily="49" charset="-122"/>
                <a:ea typeface="KaiTi" panose="02010609060101010101" pitchFamily="49" charset="-122"/>
              </a:rPr>
              <a:t>Japan.Endless</a:t>
            </a:r>
            <a:r>
              <a:rPr lang="en-US" altLang="ja-JP" sz="2000" b="1" dirty="0" smtClean="0">
                <a:latin typeface="KaiTi" panose="02010609060101010101" pitchFamily="49" charset="-122"/>
                <a:ea typeface="KaiTi" panose="02010609060101010101" pitchFamily="49" charset="-122"/>
              </a:rPr>
              <a:t> </a:t>
            </a:r>
            <a:r>
              <a:rPr lang="en-US" altLang="ja-JP" sz="2000" b="1" dirty="0">
                <a:latin typeface="KaiTi" panose="02010609060101010101" pitchFamily="49" charset="-122"/>
                <a:ea typeface="KaiTi" panose="02010609060101010101" pitchFamily="49" charset="-122"/>
              </a:rPr>
              <a:t>Discovery.”</a:t>
            </a:r>
            <a:r>
              <a:rPr lang="ja-JP" altLang="ja-JP" sz="2000" b="1" dirty="0" smtClean="0">
                <a:latin typeface="KaiTi" panose="02010609060101010101" pitchFamily="49" charset="-122"/>
                <a:ea typeface="KaiTi" panose="02010609060101010101" pitchFamily="49" charset="-122"/>
              </a:rPr>
              <a:t>という</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キャッチフレ</a:t>
            </a:r>
            <a:r>
              <a:rPr lang="ja-JP" altLang="ja-JP" sz="2000" b="1" dirty="0">
                <a:latin typeface="KaiTi" panose="02010609060101010101" pitchFamily="49" charset="-122"/>
                <a:ea typeface="KaiTi" panose="02010609060101010101" pitchFamily="49" charset="-122"/>
              </a:rPr>
              <a:t>ー</a:t>
            </a:r>
            <a:r>
              <a:rPr lang="ja-JP" altLang="ja-JP" sz="2000" b="1" dirty="0" smtClean="0">
                <a:latin typeface="KaiTi" panose="02010609060101010101" pitchFamily="49" charset="-122"/>
                <a:ea typeface="KaiTi" panose="02010609060101010101" pitchFamily="49" charset="-122"/>
              </a:rPr>
              <a:t>ズは旅行会社が</a:t>
            </a:r>
            <a:r>
              <a:rPr lang="ja-JP" altLang="ja-JP" sz="2000" b="1" dirty="0">
                <a:latin typeface="KaiTi" panose="02010609060101010101" pitchFamily="49" charset="-122"/>
                <a:ea typeface="KaiTi" panose="02010609060101010101" pitchFamily="49" charset="-122"/>
              </a:rPr>
              <a:t>作</a:t>
            </a:r>
            <a:r>
              <a:rPr lang="ja-JP" altLang="ja-JP" sz="2000" b="1" dirty="0" smtClean="0">
                <a:latin typeface="KaiTi" panose="02010609060101010101" pitchFamily="49" charset="-122"/>
                <a:ea typeface="KaiTi" panose="02010609060101010101" pitchFamily="49" charset="-122"/>
              </a:rPr>
              <a:t>った</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３</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を訪れる外国人の数がアジアで</a:t>
            </a:r>
            <a:r>
              <a:rPr lang="en-US" altLang="ja-JP" sz="2000" b="1" dirty="0">
                <a:latin typeface="KaiTi" panose="02010609060101010101" pitchFamily="49" charset="-122"/>
                <a:ea typeface="KaiTi" panose="02010609060101010101" pitchFamily="49" charset="-122"/>
              </a:rPr>
              <a:t>8</a:t>
            </a:r>
            <a:r>
              <a:rPr lang="ja-JP" altLang="ja-JP" sz="2000" b="1" dirty="0" smtClean="0">
                <a:latin typeface="KaiTi" panose="02010609060101010101" pitchFamily="49" charset="-122"/>
                <a:ea typeface="KaiTi" panose="02010609060101010101" pitchFamily="49" charset="-122"/>
              </a:rPr>
              <a:t>位</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なので</a:t>
            </a:r>
            <a:r>
              <a:rPr lang="ja-JP" altLang="ja-JP" sz="2000" b="1" dirty="0">
                <a:latin typeface="KaiTi" panose="02010609060101010101" pitchFamily="49" charset="-122"/>
                <a:ea typeface="KaiTi" panose="02010609060101010101" pitchFamily="49" charset="-122"/>
              </a:rPr>
              <a:t>、日本政府は観光客が多いと思</a:t>
            </a:r>
            <a:r>
              <a:rPr lang="ja-JP" altLang="ja-JP" sz="2000" b="1" dirty="0" smtClean="0">
                <a:latin typeface="KaiTi" panose="02010609060101010101" pitchFamily="49" charset="-122"/>
                <a:ea typeface="KaiTi" panose="02010609060101010101" pitchFamily="49" charset="-122"/>
              </a:rPr>
              <a:t>っ</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ている</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a:p>
            <a:r>
              <a:rPr lang="ja-JP" altLang="ja-JP" sz="2000" b="1" dirty="0" smtClean="0">
                <a:latin typeface="KaiTi" panose="02010609060101010101" pitchFamily="49" charset="-122"/>
                <a:ea typeface="KaiTi" panose="02010609060101010101" pitchFamily="49" charset="-122"/>
              </a:rPr>
              <a:t>４</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は何度来ても新しい発見があると</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外国人</a:t>
            </a:r>
            <a:r>
              <a:rPr lang="ja-JP" altLang="ja-JP" sz="2000" b="1" dirty="0">
                <a:latin typeface="KaiTi" panose="02010609060101010101" pitchFamily="49" charset="-122"/>
                <a:ea typeface="KaiTi" panose="02010609060101010101" pitchFamily="49" charset="-122"/>
              </a:rPr>
              <a:t>旅行者に知</a:t>
            </a:r>
            <a:r>
              <a:rPr lang="ja-JP" altLang="ja-JP" sz="2000" b="1" dirty="0" smtClean="0">
                <a:latin typeface="KaiTi" panose="02010609060101010101" pitchFamily="49" charset="-122"/>
                <a:ea typeface="KaiTi" panose="02010609060101010101" pitchFamily="49" charset="-122"/>
              </a:rPr>
              <a:t>らせようとしている</a:t>
            </a:r>
            <a:r>
              <a:rPr lang="ja-JP" altLang="en-US" sz="2000" b="1" dirty="0" smtClean="0">
                <a:latin typeface="KaiTi" panose="02010609060101010101" pitchFamily="49" charset="-122"/>
                <a:ea typeface="KaiTi" panose="02010609060101010101" pitchFamily="49" charset="-122"/>
              </a:rPr>
              <a:t>。</a:t>
            </a:r>
            <a:endParaRPr lang="ja-JP" altLang="ja-JP" sz="2000" b="1" dirty="0">
              <a:latin typeface="KaiTi" panose="02010609060101010101" pitchFamily="49" charset="-122"/>
              <a:ea typeface="KaiTi" panose="02010609060101010101" pitchFamily="49" charset="-122"/>
            </a:endParaRPr>
          </a:p>
        </p:txBody>
      </p:sp>
      <p:sp>
        <p:nvSpPr>
          <p:cNvPr id="10" name="矩形 9"/>
          <p:cNvSpPr/>
          <p:nvPr/>
        </p:nvSpPr>
        <p:spPr>
          <a:xfrm>
            <a:off x="750564" y="6033528"/>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問題１の答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：１と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pic>
        <p:nvPicPr>
          <p:cNvPr id="11"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97377028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32099"/>
                <a:gridCol w="7659901"/>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lang="en-US" altLang="ja-JP" sz="2400" b="1" kern="100" dirty="0" smtClean="0">
                          <a:solidFill>
                            <a:schemeClr val="bg1"/>
                          </a:solidFill>
                          <a:effectLst/>
                          <a:latin typeface="KaiTi" panose="02010609060101010101" pitchFamily="49" charset="-122"/>
                          <a:ea typeface="KaiTi" panose="02010609060101010101" pitchFamily="49" charset="-122"/>
                        </a:rPr>
                        <a:t>A</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501181" y="1028581"/>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Rectangle 1"/>
          <p:cNvSpPr>
            <a:spLocks noChangeArrowheads="1"/>
          </p:cNvSpPr>
          <p:nvPr/>
        </p:nvSpPr>
        <p:spPr bwMode="auto">
          <a:xfrm rot="10800000" flipV="1">
            <a:off x="6580908" y="1304682"/>
            <a:ext cx="5195456" cy="4708981"/>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rgbClr val="000000"/>
                </a:solidFill>
                <a:effectLst/>
                <a:latin typeface="ＭＳ 明朝" pitchFamily="17" charset="-128"/>
                <a:ea typeface="ＭＳ 明朝" pitchFamily="17" charset="-128"/>
                <a:cs typeface="Arial" pitchFamily="34" charset="0"/>
              </a:rPr>
              <a:t>　</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日本政府は、</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年（平成</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22</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年）までに訪日外国人旅行者を</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1000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万人にする等の目標の下、観光立国の実現に向けた様々な施策を展開しています。しかし、</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年に日本を訪れた外国人旅行者は約</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861.1</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万人であり、海外を訪れた日本人旅行者約</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1,664</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万人と①</a:t>
            </a:r>
            <a:r>
              <a:rPr kumimoji="1" lang="ja-JP" altLang="en-US" sz="2000" b="1" i="0" u="sng" strike="noStrike" cap="none" normalizeH="0" baseline="0" dirty="0" smtClean="0">
                <a:ln>
                  <a:noFill/>
                </a:ln>
                <a:solidFill>
                  <a:srgbClr val="000000"/>
                </a:solidFill>
                <a:effectLst/>
                <a:ea typeface="ＭＳ 明朝" pitchFamily="17" charset="-128"/>
                <a:cs typeface="Arial" pitchFamily="34" charset="0"/>
              </a:rPr>
              <a:t>比較して少なく</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、外国人旅行者受入数では、諸外国と比較しても、</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6</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月時点では、世界で第</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33</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位、アジアで第</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8</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位と低い水準にあります。</a:t>
            </a:r>
            <a:r>
              <a:rPr kumimoji="1" lang="ja-JP" altLang="en-US" sz="2000" b="1" i="0" u="none" strike="noStrike" cap="none" normalizeH="0" baseline="0" dirty="0" smtClean="0">
                <a:ln>
                  <a:noFill/>
                </a:ln>
                <a:solidFill>
                  <a:schemeClr val="tx1"/>
                </a:solidFill>
                <a:effectLst/>
                <a:ea typeface="ＭＳ Ｐゴシック" pitchFamily="50" charset="-128"/>
                <a:cs typeface="ＭＳ Ｐゴシック" pitchFamily="50" charset="-128"/>
              </a:rPr>
              <a:t> </a:t>
            </a:r>
          </a:p>
        </p:txBody>
      </p:sp>
      <p:sp>
        <p:nvSpPr>
          <p:cNvPr id="6" name="矩形 5"/>
          <p:cNvSpPr/>
          <p:nvPr/>
        </p:nvSpPr>
        <p:spPr>
          <a:xfrm>
            <a:off x="374072" y="1772675"/>
            <a:ext cx="6096000" cy="3293209"/>
          </a:xfrm>
          <a:prstGeom prst="rect">
            <a:avLst/>
          </a:prstGeom>
        </p:spPr>
        <p:txBody>
          <a:bodyPr>
            <a:spAutoFit/>
          </a:bodyPr>
          <a:lstStyle/>
          <a:p>
            <a:r>
              <a:rPr lang="ja-JP" altLang="en-US" sz="2000" b="1" dirty="0">
                <a:solidFill>
                  <a:srgbClr val="FF0000"/>
                </a:solidFill>
                <a:latin typeface="KaiTi" panose="02010609060101010101" pitchFamily="49" charset="-122"/>
                <a:ea typeface="KaiTi" panose="02010609060101010101" pitchFamily="49" charset="-122"/>
              </a:rPr>
              <a:t>問題</a:t>
            </a:r>
            <a:r>
              <a:rPr lang="en-US" altLang="ja-JP" sz="2000" b="1" dirty="0" smtClean="0">
                <a:solidFill>
                  <a:srgbClr val="FF0000"/>
                </a:solidFill>
                <a:latin typeface="KaiTi" panose="02010609060101010101" pitchFamily="49" charset="-122"/>
                <a:ea typeface="KaiTi" panose="02010609060101010101" pitchFamily="49" charset="-122"/>
              </a:rPr>
              <a:t>2</a:t>
            </a:r>
            <a:r>
              <a:rPr lang="ja-JP" altLang="ja-JP" sz="2000" b="1" dirty="0">
                <a:solidFill>
                  <a:srgbClr val="FF0000"/>
                </a:solidFill>
                <a:latin typeface="KaiTi" panose="02010609060101010101" pitchFamily="49" charset="-122"/>
                <a:ea typeface="KaiTi" panose="02010609060101010101" pitchFamily="49" charset="-122"/>
              </a:rPr>
              <a:t>　日本政府は外国人旅行者の数を</a:t>
            </a:r>
            <a:r>
              <a:rPr lang="en-US" altLang="ja-JP" sz="2000" b="1" dirty="0">
                <a:solidFill>
                  <a:srgbClr val="FF0000"/>
                </a:solidFill>
                <a:latin typeface="KaiTi" panose="02010609060101010101" pitchFamily="49" charset="-122"/>
                <a:ea typeface="KaiTi" panose="02010609060101010101" pitchFamily="49" charset="-122"/>
              </a:rPr>
              <a:t>1000</a:t>
            </a:r>
            <a:r>
              <a:rPr lang="ja-JP" altLang="ja-JP" sz="2000" b="1" dirty="0">
                <a:solidFill>
                  <a:srgbClr val="FF0000"/>
                </a:solidFill>
                <a:latin typeface="KaiTi" panose="02010609060101010101" pitchFamily="49" charset="-122"/>
                <a:ea typeface="KaiTi" panose="02010609060101010101" pitchFamily="49" charset="-122"/>
              </a:rPr>
              <a:t>万人にする目標を立てましたが、実際はどうでしたか</a:t>
            </a:r>
            <a:r>
              <a:rPr lang="ja-JP" altLang="ja-JP" sz="2000" b="1" dirty="0" smtClean="0">
                <a:solidFill>
                  <a:srgbClr val="FF0000"/>
                </a:solidFill>
                <a:latin typeface="KaiTi" panose="02010609060101010101" pitchFamily="49" charset="-122"/>
                <a:ea typeface="KaiTi" panose="02010609060101010101" pitchFamily="49" charset="-122"/>
              </a:rPr>
              <a:t>。</a:t>
            </a:r>
            <a:endParaRPr lang="en-US" altLang="ja-JP" sz="2000" b="1" dirty="0" smtClean="0">
              <a:solidFill>
                <a:srgbClr val="FF0000"/>
              </a:solidFill>
              <a:latin typeface="KaiTi" panose="02010609060101010101" pitchFamily="49" charset="-122"/>
              <a:ea typeface="KaiTi" panose="02010609060101010101" pitchFamily="49" charset="-122"/>
            </a:endParaRPr>
          </a:p>
          <a:p>
            <a:endParaRPr lang="ja-JP" altLang="ja-JP" sz="80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を訪れた外国人旅行者数は、政府の目標に達</a:t>
            </a:r>
            <a:r>
              <a:rPr lang="ja-JP" altLang="ja-JP" sz="2000" b="1" dirty="0" smtClean="0">
                <a:latin typeface="KaiTi" panose="02010609060101010101" pitchFamily="49" charset="-122"/>
                <a:ea typeface="KaiTi" panose="02010609060101010101" pitchFamily="49" charset="-122"/>
              </a:rPr>
              <a:t>しなかった</a:t>
            </a:r>
            <a:r>
              <a:rPr lang="ja-JP" altLang="ja-JP" sz="2000" b="1" dirty="0">
                <a:latin typeface="KaiTi" panose="02010609060101010101" pitchFamily="49" charset="-122"/>
                <a:ea typeface="KaiTi" panose="02010609060101010101" pitchFamily="49" charset="-122"/>
              </a:rPr>
              <a:t>。</a:t>
            </a:r>
          </a:p>
          <a:p>
            <a:r>
              <a:rPr lang="en-US" altLang="ja-JP" sz="2000" b="1" dirty="0">
                <a:latin typeface="KaiTi" panose="02010609060101010101" pitchFamily="49" charset="-122"/>
                <a:ea typeface="KaiTi" panose="02010609060101010101" pitchFamily="49" charset="-122"/>
              </a:rPr>
              <a:t>2</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を訪れた外国人旅行者数は、海外を訪</a:t>
            </a:r>
            <a:r>
              <a:rPr lang="ja-JP" altLang="ja-JP" sz="2000" b="1" dirty="0" smtClean="0">
                <a:latin typeface="KaiTi" panose="02010609060101010101" pitchFamily="49" charset="-122"/>
                <a:ea typeface="KaiTi" panose="02010609060101010101" pitchFamily="49" charset="-122"/>
              </a:rPr>
              <a:t>れた</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日本人旅行者</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数</a:t>
            </a:r>
            <a:r>
              <a:rPr lang="ja-JP" altLang="ja-JP" sz="2000" b="1" dirty="0">
                <a:latin typeface="KaiTi" panose="02010609060101010101" pitchFamily="49" charset="-122"/>
                <a:ea typeface="KaiTi" panose="02010609060101010101" pitchFamily="49" charset="-122"/>
              </a:rPr>
              <a:t>と比べて</a:t>
            </a:r>
            <a:r>
              <a:rPr lang="en-US" altLang="ja-JP" sz="2000" b="1" dirty="0">
                <a:latin typeface="KaiTi" panose="02010609060101010101" pitchFamily="49" charset="-122"/>
                <a:ea typeface="KaiTi" panose="02010609060101010101" pitchFamily="49" charset="-122"/>
              </a:rPr>
              <a:t>1000</a:t>
            </a:r>
            <a:r>
              <a:rPr lang="ja-JP" altLang="ja-JP" sz="2000" b="1" dirty="0">
                <a:latin typeface="KaiTi" panose="02010609060101010101" pitchFamily="49" charset="-122"/>
                <a:ea typeface="KaiTi" panose="02010609060101010101" pitchFamily="49" charset="-122"/>
              </a:rPr>
              <a:t>万人になった。</a:t>
            </a:r>
          </a:p>
          <a:p>
            <a:r>
              <a:rPr lang="en-US" altLang="ja-JP" sz="2000" b="1" dirty="0">
                <a:latin typeface="KaiTi" panose="02010609060101010101" pitchFamily="49" charset="-122"/>
                <a:ea typeface="KaiTi" panose="02010609060101010101" pitchFamily="49" charset="-122"/>
              </a:rPr>
              <a:t>3</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海外</a:t>
            </a:r>
            <a:r>
              <a:rPr lang="ja-JP" altLang="ja-JP" sz="2000" b="1" dirty="0">
                <a:latin typeface="KaiTi" panose="02010609060101010101" pitchFamily="49" charset="-122"/>
                <a:ea typeface="KaiTi" panose="02010609060101010101" pitchFamily="49" charset="-122"/>
              </a:rPr>
              <a:t>を訪れた日本人旅行者数は、日本を訪</a:t>
            </a:r>
            <a:r>
              <a:rPr lang="ja-JP" altLang="ja-JP" sz="2000" b="1" dirty="0" smtClean="0">
                <a:latin typeface="KaiTi" panose="02010609060101010101" pitchFamily="49" charset="-122"/>
                <a:ea typeface="KaiTi" panose="02010609060101010101" pitchFamily="49" charset="-122"/>
              </a:rPr>
              <a:t>れた</a:t>
            </a:r>
            <a:r>
              <a:rPr lang="ja-JP" altLang="en-US" sz="2000" b="1" dirty="0" smtClean="0">
                <a:latin typeface="KaiTi" panose="02010609060101010101" pitchFamily="49" charset="-122"/>
                <a:ea typeface="KaiTi" panose="02010609060101010101" pitchFamily="49" charset="-122"/>
              </a:rPr>
              <a:t>　</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外国人旅行者数</a:t>
            </a:r>
            <a:r>
              <a:rPr lang="ja-JP" altLang="ja-JP" sz="2000" b="1" dirty="0">
                <a:latin typeface="KaiTi" panose="02010609060101010101" pitchFamily="49" charset="-122"/>
                <a:ea typeface="KaiTi" panose="02010609060101010101" pitchFamily="49" charset="-122"/>
              </a:rPr>
              <a:t>よりも少なかった。</a:t>
            </a:r>
          </a:p>
          <a:p>
            <a:r>
              <a:rPr lang="en-US" altLang="ja-JP" sz="2000" b="1" dirty="0">
                <a:latin typeface="KaiTi" panose="02010609060101010101" pitchFamily="49" charset="-122"/>
                <a:ea typeface="KaiTi" panose="02010609060101010101" pitchFamily="49" charset="-122"/>
              </a:rPr>
              <a:t>4</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を訪れた外国人旅行者数は、海外を訪</a:t>
            </a:r>
            <a:r>
              <a:rPr lang="ja-JP" altLang="ja-JP" sz="2000" b="1" dirty="0" smtClean="0">
                <a:latin typeface="KaiTi" panose="02010609060101010101" pitchFamily="49" charset="-122"/>
                <a:ea typeface="KaiTi" panose="02010609060101010101" pitchFamily="49" charset="-122"/>
              </a:rPr>
              <a:t>れた</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日本人旅行者数</a:t>
            </a:r>
            <a:r>
              <a:rPr lang="ja-JP" altLang="ja-JP" sz="2000" b="1" dirty="0">
                <a:latin typeface="KaiTi" panose="02010609060101010101" pitchFamily="49" charset="-122"/>
                <a:ea typeface="KaiTi" panose="02010609060101010101" pitchFamily="49" charset="-122"/>
              </a:rPr>
              <a:t>よりも多かった</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p:txBody>
      </p:sp>
      <p:sp>
        <p:nvSpPr>
          <p:cNvPr id="8" name="矩形 7"/>
          <p:cNvSpPr/>
          <p:nvPr/>
        </p:nvSpPr>
        <p:spPr>
          <a:xfrm>
            <a:off x="750564" y="5580831"/>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1</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9"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57841258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532099"/>
                <a:gridCol w="7659901"/>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501181" y="1068068"/>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Rectangle 1"/>
          <p:cNvSpPr>
            <a:spLocks noChangeArrowheads="1"/>
          </p:cNvSpPr>
          <p:nvPr/>
        </p:nvSpPr>
        <p:spPr bwMode="auto">
          <a:xfrm rot="10800000" flipV="1">
            <a:off x="6580908" y="1368182"/>
            <a:ext cx="5195456" cy="4708981"/>
          </a:xfrm>
          <a:prstGeom prst="rect">
            <a:avLst/>
          </a:prstGeom>
          <a:ln/>
        </p:spPr>
        <p:style>
          <a:lnRef idx="2">
            <a:schemeClr val="accent5"/>
          </a:lnRef>
          <a:fillRef idx="1">
            <a:schemeClr val="lt1"/>
          </a:fillRef>
          <a:effectRef idx="0">
            <a:schemeClr val="accent5"/>
          </a:effectRef>
          <a:fontRef idx="minor">
            <a:schemeClr val="dk1"/>
          </a:fontRef>
        </p:style>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50000"/>
              </a:lnSpc>
              <a:spcBef>
                <a:spcPct val="0"/>
              </a:spcBef>
              <a:spcAft>
                <a:spcPct val="0"/>
              </a:spcAft>
              <a:buClrTx/>
              <a:buSzTx/>
              <a:buFontTx/>
              <a:buNone/>
              <a:tabLst/>
            </a:pPr>
            <a:r>
              <a:rPr kumimoji="1" lang="ja-JP" altLang="en-US" sz="2000" b="1" i="0" u="none" strike="noStrike" cap="none" normalizeH="0" baseline="0" dirty="0" smtClean="0">
                <a:ln>
                  <a:noFill/>
                </a:ln>
                <a:solidFill>
                  <a:srgbClr val="000000"/>
                </a:solidFill>
                <a:effectLst/>
                <a:latin typeface="ＭＳ 明朝" pitchFamily="17" charset="-128"/>
                <a:ea typeface="ＭＳ 明朝" pitchFamily="17" charset="-128"/>
                <a:cs typeface="Arial" pitchFamily="34" charset="0"/>
              </a:rPr>
              <a:t>　</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日本政府は、</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年（平成</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22</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年）までに訪日外国人旅行者を</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1000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万人にする等の目標の下、観光立国の実現に向けた様々な施策を展開しています。しかし、</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年に日本を訪れた外国人旅行者は約</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861.1</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万人であり、海外を訪れた日本人旅行者約</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1,664</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万人と①</a:t>
            </a:r>
            <a:r>
              <a:rPr kumimoji="1" lang="ja-JP" altLang="en-US" sz="2000" b="1" i="0" u="sng" strike="noStrike" cap="none" normalizeH="0" baseline="0" dirty="0" smtClean="0">
                <a:ln>
                  <a:noFill/>
                </a:ln>
                <a:solidFill>
                  <a:srgbClr val="000000"/>
                </a:solidFill>
                <a:effectLst/>
                <a:ea typeface="ＭＳ 明朝" pitchFamily="17" charset="-128"/>
                <a:cs typeface="Arial" pitchFamily="34" charset="0"/>
              </a:rPr>
              <a:t>比較して少なく</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、外国人旅行者受入数では、諸外国と比較しても、</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2010</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年</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6</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月時点では、世界で第</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33</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位、アジアで第</a:t>
            </a:r>
            <a:r>
              <a:rPr kumimoji="1" lang="en-US" altLang="ja-JP" sz="2000" b="1" i="0" u="none" strike="noStrike" cap="none" normalizeH="0" baseline="0" dirty="0" smtClean="0">
                <a:ln>
                  <a:noFill/>
                </a:ln>
                <a:solidFill>
                  <a:srgbClr val="000000"/>
                </a:solidFill>
                <a:effectLst/>
                <a:ea typeface="ＭＳ 明朝" pitchFamily="17" charset="-128"/>
                <a:cs typeface="Arial" pitchFamily="34" charset="0"/>
              </a:rPr>
              <a:t>8</a:t>
            </a:r>
            <a:r>
              <a:rPr kumimoji="1" lang="ja-JP" altLang="en-US" sz="2000" b="1" i="0" u="none" strike="noStrike" cap="none" normalizeH="0" baseline="0" dirty="0" smtClean="0">
                <a:ln>
                  <a:noFill/>
                </a:ln>
                <a:solidFill>
                  <a:srgbClr val="000000"/>
                </a:solidFill>
                <a:effectLst/>
                <a:ea typeface="ＭＳ 明朝" pitchFamily="17" charset="-128"/>
                <a:cs typeface="Arial" pitchFamily="34" charset="0"/>
              </a:rPr>
              <a:t>位と低い水準にあります。</a:t>
            </a:r>
            <a:r>
              <a:rPr kumimoji="1" lang="ja-JP" altLang="en-US" sz="2000" b="1" i="0" u="none" strike="noStrike" cap="none" normalizeH="0" baseline="0" dirty="0" smtClean="0">
                <a:ln>
                  <a:noFill/>
                </a:ln>
                <a:solidFill>
                  <a:schemeClr val="tx1"/>
                </a:solidFill>
                <a:effectLst/>
                <a:ea typeface="ＭＳ Ｐゴシック" pitchFamily="50" charset="-128"/>
                <a:cs typeface="ＭＳ Ｐゴシック" pitchFamily="50" charset="-128"/>
              </a:rPr>
              <a:t> </a:t>
            </a:r>
          </a:p>
        </p:txBody>
      </p:sp>
      <p:sp>
        <p:nvSpPr>
          <p:cNvPr id="7" name="矩形 6"/>
          <p:cNvSpPr/>
          <p:nvPr/>
        </p:nvSpPr>
        <p:spPr>
          <a:xfrm>
            <a:off x="374072" y="1694841"/>
            <a:ext cx="6096000" cy="4216539"/>
          </a:xfrm>
          <a:prstGeom prst="rect">
            <a:avLst/>
          </a:prstGeom>
        </p:spPr>
        <p:txBody>
          <a:bodyPr>
            <a:spAutoFit/>
          </a:bodyPr>
          <a:lstStyle/>
          <a:p>
            <a:r>
              <a:rPr lang="ja-JP" altLang="en-US" sz="2000" b="1" dirty="0">
                <a:solidFill>
                  <a:srgbClr val="FF0000"/>
                </a:solidFill>
                <a:latin typeface="KaiTi" panose="02010609060101010101" pitchFamily="49" charset="-122"/>
                <a:ea typeface="KaiTi" panose="02010609060101010101" pitchFamily="49" charset="-122"/>
              </a:rPr>
              <a:t>問題</a:t>
            </a:r>
            <a:r>
              <a:rPr lang="en-US" altLang="ja-JP" sz="2000" b="1" dirty="0" smtClean="0">
                <a:solidFill>
                  <a:srgbClr val="FF0000"/>
                </a:solidFill>
                <a:latin typeface="KaiTi" panose="02010609060101010101" pitchFamily="49" charset="-122"/>
                <a:ea typeface="KaiTi" panose="02010609060101010101" pitchFamily="49" charset="-122"/>
              </a:rPr>
              <a:t>3</a:t>
            </a:r>
            <a:r>
              <a:rPr lang="ja-JP" altLang="ja-JP" sz="2000" b="1" dirty="0">
                <a:solidFill>
                  <a:srgbClr val="FF0000"/>
                </a:solidFill>
                <a:latin typeface="KaiTi" panose="02010609060101010101" pitchFamily="49" charset="-122"/>
                <a:ea typeface="KaiTi" panose="02010609060101010101" pitchFamily="49" charset="-122"/>
              </a:rPr>
              <a:t>　下線部①「比較して少なく」というのは、何と何を比較していて、何が少ないのですか</a:t>
            </a:r>
            <a:r>
              <a:rPr lang="ja-JP" altLang="ja-JP" sz="2000" b="1" dirty="0" smtClean="0">
                <a:solidFill>
                  <a:srgbClr val="FF0000"/>
                </a:solidFill>
                <a:latin typeface="KaiTi" panose="02010609060101010101" pitchFamily="49" charset="-122"/>
                <a:ea typeface="KaiTi" panose="02010609060101010101" pitchFamily="49" charset="-122"/>
              </a:rPr>
              <a:t>。</a:t>
            </a:r>
            <a:endParaRPr lang="en-US" altLang="ja-JP" sz="2000" b="1" dirty="0" smtClean="0">
              <a:solidFill>
                <a:srgbClr val="FF0000"/>
              </a:solidFill>
              <a:latin typeface="KaiTi" panose="02010609060101010101" pitchFamily="49" charset="-122"/>
              <a:ea typeface="KaiTi" panose="02010609060101010101" pitchFamily="49" charset="-122"/>
            </a:endParaRPr>
          </a:p>
          <a:p>
            <a:endParaRPr lang="ja-JP" altLang="ja-JP" sz="80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の外国人旅行者受入数と諸外国の外国人旅行者受入数</a:t>
            </a:r>
            <a:r>
              <a:rPr lang="ja-JP" altLang="ja-JP" sz="2000" b="1" dirty="0" smtClean="0">
                <a:latin typeface="KaiTi" panose="02010609060101010101" pitchFamily="49" charset="-122"/>
                <a:ea typeface="KaiTi" panose="02010609060101010101" pitchFamily="49" charset="-122"/>
              </a:rPr>
              <a:t>を比</a:t>
            </a:r>
            <a:r>
              <a:rPr lang="ja-JP" altLang="ja-JP" sz="2000" b="1" dirty="0">
                <a:latin typeface="KaiTi" panose="02010609060101010101" pitchFamily="49" charset="-122"/>
                <a:ea typeface="KaiTi" panose="02010609060101010101" pitchFamily="49" charset="-122"/>
              </a:rPr>
              <a:t>較して、日本が少ないこと。</a:t>
            </a:r>
          </a:p>
          <a:p>
            <a:r>
              <a:rPr lang="en-US" altLang="ja-JP" sz="2000" b="1" dirty="0">
                <a:latin typeface="KaiTi" panose="02010609060101010101" pitchFamily="49" charset="-122"/>
                <a:ea typeface="KaiTi" panose="02010609060101010101" pitchFamily="49" charset="-122"/>
              </a:rPr>
              <a:t>2</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海外</a:t>
            </a:r>
            <a:r>
              <a:rPr lang="ja-JP" altLang="ja-JP" sz="2000" b="1" dirty="0">
                <a:latin typeface="KaiTi" panose="02010609060101010101" pitchFamily="49" charset="-122"/>
                <a:ea typeface="KaiTi" panose="02010609060101010101" pitchFamily="49" charset="-122"/>
              </a:rPr>
              <a:t>を訪れた日本人数と日本の外国人旅行者</a:t>
            </a:r>
            <a:r>
              <a:rPr lang="ja-JP" altLang="ja-JP" sz="2000" b="1" dirty="0" smtClean="0">
                <a:latin typeface="KaiTi" panose="02010609060101010101" pitchFamily="49" charset="-122"/>
                <a:ea typeface="KaiTi" panose="02010609060101010101" pitchFamily="49" charset="-122"/>
              </a:rPr>
              <a:t>受</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入</a:t>
            </a:r>
            <a:r>
              <a:rPr lang="ja-JP" altLang="ja-JP" sz="2000" b="1" dirty="0">
                <a:latin typeface="KaiTi" panose="02010609060101010101" pitchFamily="49" charset="-122"/>
                <a:ea typeface="KaiTi" panose="02010609060101010101" pitchFamily="49" charset="-122"/>
              </a:rPr>
              <a:t>数を比較</a:t>
            </a:r>
            <a:r>
              <a:rPr lang="ja-JP" altLang="ja-JP" sz="2000" b="1" dirty="0" smtClean="0">
                <a:latin typeface="KaiTi" panose="02010609060101010101" pitchFamily="49" charset="-122"/>
                <a:ea typeface="KaiTi" panose="02010609060101010101" pitchFamily="49" charset="-122"/>
              </a:rPr>
              <a:t>して</a:t>
            </a:r>
            <a:r>
              <a:rPr lang="ja-JP" altLang="ja-JP" sz="2000" b="1" dirty="0">
                <a:latin typeface="KaiTi" panose="02010609060101010101" pitchFamily="49" charset="-122"/>
                <a:ea typeface="KaiTi" panose="02010609060101010101" pitchFamily="49" charset="-122"/>
              </a:rPr>
              <a:t>、海外を訪れた日本人数が少</a:t>
            </a:r>
            <a:r>
              <a:rPr lang="ja-JP" altLang="ja-JP" sz="2000" b="1" dirty="0" smtClean="0">
                <a:latin typeface="KaiTi" panose="02010609060101010101" pitchFamily="49" charset="-122"/>
                <a:ea typeface="KaiTi" panose="02010609060101010101" pitchFamily="49" charset="-122"/>
              </a:rPr>
              <a:t>ない</a:t>
            </a:r>
            <a:r>
              <a:rPr lang="ja-JP" altLang="en-US" sz="2000" b="1" dirty="0" smtClean="0">
                <a:latin typeface="KaiTi" panose="02010609060101010101" pitchFamily="49" charset="-122"/>
                <a:ea typeface="KaiTi" panose="02010609060101010101" pitchFamily="49" charset="-122"/>
              </a:rPr>
              <a:t>　</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こと</a:t>
            </a:r>
            <a:r>
              <a:rPr lang="ja-JP" altLang="ja-JP" sz="2000" b="1" dirty="0">
                <a:latin typeface="KaiTi" panose="02010609060101010101" pitchFamily="49" charset="-122"/>
                <a:ea typeface="KaiTi" panose="02010609060101010101" pitchFamily="49" charset="-122"/>
              </a:rPr>
              <a:t>。</a:t>
            </a:r>
          </a:p>
          <a:p>
            <a:r>
              <a:rPr lang="en-US" altLang="ja-JP" sz="2000" b="1" dirty="0">
                <a:latin typeface="KaiTi" panose="02010609060101010101" pitchFamily="49" charset="-122"/>
                <a:ea typeface="KaiTi" panose="02010609060101010101" pitchFamily="49" charset="-122"/>
              </a:rPr>
              <a:t>3</a:t>
            </a:r>
            <a:r>
              <a:rPr lang="en-US" altLang="ja-JP"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日本</a:t>
            </a:r>
            <a:r>
              <a:rPr lang="ja-JP" altLang="ja-JP" sz="2000" b="1" dirty="0">
                <a:latin typeface="KaiTi" panose="02010609060101010101" pitchFamily="49" charset="-122"/>
                <a:ea typeface="KaiTi" panose="02010609060101010101" pitchFamily="49" charset="-122"/>
              </a:rPr>
              <a:t>を訪れた外国人旅行者数と海外を訪れた</a:t>
            </a:r>
            <a:r>
              <a:rPr lang="ja-JP" altLang="ja-JP" sz="2000" b="1" dirty="0" smtClean="0">
                <a:latin typeface="KaiTi" panose="02010609060101010101" pitchFamily="49" charset="-122"/>
                <a:ea typeface="KaiTi" panose="02010609060101010101" pitchFamily="49" charset="-122"/>
              </a:rPr>
              <a:t>日</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本人</a:t>
            </a:r>
            <a:r>
              <a:rPr lang="ja-JP" altLang="ja-JP" sz="2000" b="1" dirty="0">
                <a:latin typeface="KaiTi" panose="02010609060101010101" pitchFamily="49" charset="-122"/>
                <a:ea typeface="KaiTi" panose="02010609060101010101" pitchFamily="49" charset="-122"/>
              </a:rPr>
              <a:t>旅行者</a:t>
            </a:r>
            <a:r>
              <a:rPr lang="ja-JP" altLang="ja-JP" sz="2000" b="1" dirty="0" smtClean="0">
                <a:latin typeface="KaiTi" panose="02010609060101010101" pitchFamily="49" charset="-122"/>
                <a:ea typeface="KaiTi" panose="02010609060101010101" pitchFamily="49" charset="-122"/>
              </a:rPr>
              <a:t>数を</a:t>
            </a:r>
            <a:r>
              <a:rPr lang="ja-JP" altLang="ja-JP" sz="2000" b="1" dirty="0">
                <a:latin typeface="KaiTi" panose="02010609060101010101" pitchFamily="49" charset="-122"/>
                <a:ea typeface="KaiTi" panose="02010609060101010101" pitchFamily="49" charset="-122"/>
              </a:rPr>
              <a:t>比較して、日本を訪れた外国人</a:t>
            </a:r>
            <a:r>
              <a:rPr lang="ja-JP" altLang="ja-JP" sz="2000" b="1" dirty="0" smtClean="0">
                <a:latin typeface="KaiTi" panose="02010609060101010101" pitchFamily="49" charset="-122"/>
                <a:ea typeface="KaiTi" panose="02010609060101010101" pitchFamily="49" charset="-122"/>
              </a:rPr>
              <a:t>旅</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行者</a:t>
            </a:r>
            <a:r>
              <a:rPr lang="ja-JP" altLang="ja-JP" sz="2000" b="1" dirty="0">
                <a:latin typeface="KaiTi" panose="02010609060101010101" pitchFamily="49" charset="-122"/>
                <a:ea typeface="KaiTi" panose="02010609060101010101" pitchFamily="49" charset="-122"/>
              </a:rPr>
              <a:t>数が少ないこと。</a:t>
            </a:r>
          </a:p>
          <a:p>
            <a:r>
              <a:rPr lang="en-US" altLang="ja-JP" sz="2000" b="1" dirty="0">
                <a:latin typeface="KaiTi" panose="02010609060101010101" pitchFamily="49" charset="-122"/>
                <a:ea typeface="KaiTi" panose="02010609060101010101" pitchFamily="49" charset="-122"/>
              </a:rPr>
              <a:t>4</a:t>
            </a:r>
            <a:r>
              <a:rPr lang="en-US" altLang="ja-JP" sz="2000" b="1" dirty="0" smtClean="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諸</a:t>
            </a:r>
            <a:r>
              <a:rPr lang="ja-JP" altLang="ja-JP" sz="2000" b="1" dirty="0">
                <a:latin typeface="KaiTi" panose="02010609060101010101" pitchFamily="49" charset="-122"/>
                <a:ea typeface="KaiTi" panose="02010609060101010101" pitchFamily="49" charset="-122"/>
              </a:rPr>
              <a:t>外国の外国人旅行者受入数と海外を訪れた</a:t>
            </a:r>
            <a:r>
              <a:rPr lang="ja-JP" altLang="ja-JP" sz="2000" b="1" dirty="0" smtClean="0">
                <a:latin typeface="KaiTi" panose="02010609060101010101" pitchFamily="49" charset="-122"/>
                <a:ea typeface="KaiTi" panose="02010609060101010101" pitchFamily="49" charset="-122"/>
              </a:rPr>
              <a:t>日</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本人</a:t>
            </a:r>
            <a:r>
              <a:rPr lang="ja-JP" altLang="ja-JP" sz="2000" b="1" dirty="0">
                <a:latin typeface="KaiTi" panose="02010609060101010101" pitchFamily="49" charset="-122"/>
                <a:ea typeface="KaiTi" panose="02010609060101010101" pitchFamily="49" charset="-122"/>
              </a:rPr>
              <a:t>数を比</a:t>
            </a:r>
            <a:r>
              <a:rPr lang="ja-JP" altLang="ja-JP" sz="2000" b="1" dirty="0" smtClean="0">
                <a:latin typeface="KaiTi" panose="02010609060101010101" pitchFamily="49" charset="-122"/>
                <a:ea typeface="KaiTi" panose="02010609060101010101" pitchFamily="49" charset="-122"/>
              </a:rPr>
              <a:t>較して</a:t>
            </a:r>
            <a:r>
              <a:rPr lang="ja-JP" altLang="ja-JP" sz="2000" b="1" dirty="0">
                <a:latin typeface="KaiTi" panose="02010609060101010101" pitchFamily="49" charset="-122"/>
                <a:ea typeface="KaiTi" panose="02010609060101010101" pitchFamily="49" charset="-122"/>
              </a:rPr>
              <a:t>、諸外国の外国人旅行者受入</a:t>
            </a:r>
            <a:r>
              <a:rPr lang="ja-JP" altLang="ja-JP" sz="2000" b="1" dirty="0" smtClean="0">
                <a:latin typeface="KaiTi" panose="02010609060101010101" pitchFamily="49" charset="-122"/>
                <a:ea typeface="KaiTi" panose="02010609060101010101" pitchFamily="49" charset="-122"/>
              </a:rPr>
              <a:t>数</a:t>
            </a:r>
            <a:endParaRPr lang="en-US" altLang="ja-JP" sz="2000" b="1" dirty="0" smtClean="0">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が</a:t>
            </a:r>
            <a:r>
              <a:rPr lang="ja-JP" altLang="ja-JP" sz="2000" b="1" dirty="0">
                <a:latin typeface="KaiTi" panose="02010609060101010101" pitchFamily="49" charset="-122"/>
                <a:ea typeface="KaiTi" panose="02010609060101010101" pitchFamily="49" charset="-122"/>
              </a:rPr>
              <a:t>多いこと。</a:t>
            </a:r>
            <a:endParaRPr lang="ja-JP" altLang="en-US" sz="2000" b="1" dirty="0">
              <a:latin typeface="KaiTi" panose="02010609060101010101" pitchFamily="49" charset="-122"/>
              <a:ea typeface="KaiTi" panose="02010609060101010101" pitchFamily="49" charset="-122"/>
            </a:endParaRPr>
          </a:p>
        </p:txBody>
      </p:sp>
      <p:sp>
        <p:nvSpPr>
          <p:cNvPr id="8" name="矩形 7"/>
          <p:cNvSpPr/>
          <p:nvPr/>
        </p:nvSpPr>
        <p:spPr>
          <a:xfrm>
            <a:off x="750564" y="6077163"/>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ja-JP" altLang="en-US" b="1" dirty="0">
              <a:solidFill>
                <a:srgbClr val="0070C0"/>
              </a:solidFill>
              <a:latin typeface="KaiTi" panose="02010609060101010101" pitchFamily="49" charset="-122"/>
              <a:ea typeface="KaiTi" panose="02010609060101010101" pitchFamily="49" charset="-122"/>
            </a:endParaRPr>
          </a:p>
        </p:txBody>
      </p:sp>
      <p:pic>
        <p:nvPicPr>
          <p:cNvPr id="9"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7613809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15226"/>
                <a:gridCol w="7576774"/>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5" name="矩形 4"/>
          <p:cNvSpPr/>
          <p:nvPr/>
        </p:nvSpPr>
        <p:spPr>
          <a:xfrm>
            <a:off x="940758" y="1730176"/>
            <a:ext cx="10307781" cy="2400657"/>
          </a:xfrm>
          <a:prstGeom prst="rect">
            <a:avLst/>
          </a:prstGeom>
        </p:spPr>
        <p:txBody>
          <a:bodyPr wrap="square">
            <a:spAutoFit/>
          </a:bodyPr>
          <a:lstStyle/>
          <a:p>
            <a:pPr>
              <a:lnSpc>
                <a:spcPct val="150000"/>
              </a:lnSpc>
            </a:pPr>
            <a:r>
              <a:rPr lang="ja-JP" altLang="en-US" sz="2000" b="1" dirty="0" smtClean="0">
                <a:latin typeface="KaiTi" panose="02010609060101010101" pitchFamily="49" charset="-122"/>
                <a:ea typeface="KaiTi" panose="02010609060101010101" pitchFamily="49" charset="-122"/>
              </a:rPr>
              <a:t>〇機会があったら、日本に行きたいですか。</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〇中国</a:t>
            </a:r>
            <a:r>
              <a:rPr lang="ja-JP" altLang="ja-JP" sz="2000" b="1" dirty="0" smtClean="0">
                <a:latin typeface="KaiTi" panose="02010609060101010101" pitchFamily="49" charset="-122"/>
                <a:ea typeface="KaiTi" panose="02010609060101010101" pitchFamily="49" charset="-122"/>
              </a:rPr>
              <a:t>を</a:t>
            </a:r>
            <a:r>
              <a:rPr lang="ja-JP" altLang="ja-JP" sz="2000" b="1" dirty="0">
                <a:latin typeface="KaiTi" panose="02010609060101010101" pitchFamily="49" charset="-122"/>
                <a:ea typeface="KaiTi" panose="02010609060101010101" pitchFamily="49" charset="-122"/>
              </a:rPr>
              <a:t>訪れる外国人の数は増えていますか、減っていますか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〇</a:t>
            </a:r>
            <a:r>
              <a:rPr lang="ja-JP" altLang="en-US" sz="2000" b="1" dirty="0">
                <a:latin typeface="KaiTi" panose="02010609060101010101" pitchFamily="49" charset="-122"/>
                <a:ea typeface="KaiTi" panose="02010609060101010101" pitchFamily="49" charset="-122"/>
              </a:rPr>
              <a:t>中国</a:t>
            </a:r>
            <a:r>
              <a:rPr lang="ja-JP" altLang="ja-JP" sz="2000" b="1" dirty="0" smtClean="0">
                <a:latin typeface="KaiTi" panose="02010609060101010101" pitchFamily="49" charset="-122"/>
                <a:ea typeface="KaiTi" panose="02010609060101010101" pitchFamily="49" charset="-122"/>
              </a:rPr>
              <a:t>は</a:t>
            </a:r>
            <a:r>
              <a:rPr lang="ja-JP" altLang="ja-JP" sz="2000" b="1" dirty="0">
                <a:latin typeface="KaiTi" panose="02010609060101010101" pitchFamily="49" charset="-122"/>
                <a:ea typeface="KaiTi" panose="02010609060101010101" pitchFamily="49" charset="-122"/>
              </a:rPr>
              <a:t>外国人旅行者を増やしたいと思っていますか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〇</a:t>
            </a:r>
            <a:r>
              <a:rPr lang="ja-JP" altLang="ja-JP" sz="2000" b="1" dirty="0" smtClean="0">
                <a:latin typeface="KaiTi" panose="02010609060101010101" pitchFamily="49" charset="-122"/>
                <a:ea typeface="KaiTi" panose="02010609060101010101" pitchFamily="49" charset="-122"/>
              </a:rPr>
              <a:t>外国人</a:t>
            </a:r>
            <a:r>
              <a:rPr lang="ja-JP" altLang="ja-JP" sz="2000" b="1" dirty="0">
                <a:latin typeface="KaiTi" panose="02010609060101010101" pitchFamily="49" charset="-122"/>
                <a:ea typeface="KaiTi" panose="02010609060101010101" pitchFamily="49" charset="-122"/>
              </a:rPr>
              <a:t>旅行者を増やそうと思ったら、みなさんはどんなことをしますか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自由</a:t>
            </a:r>
            <a:r>
              <a:rPr lang="ja-JP" altLang="ja-JP" sz="2000" b="1" dirty="0">
                <a:latin typeface="KaiTi" panose="02010609060101010101" pitchFamily="49" charset="-122"/>
                <a:ea typeface="KaiTi" panose="02010609060101010101" pitchFamily="49" charset="-122"/>
              </a:rPr>
              <a:t>に話し合ってみましょう。</a:t>
            </a:r>
            <a:endParaRPr lang="ja-JP" altLang="en-US" sz="2000" b="1" dirty="0">
              <a:latin typeface="KaiTi" panose="02010609060101010101" pitchFamily="49" charset="-122"/>
              <a:ea typeface="KaiTi" panose="02010609060101010101" pitchFamily="49" charset="-122"/>
            </a:endParaRPr>
          </a:p>
        </p:txBody>
      </p:sp>
      <p:pic>
        <p:nvPicPr>
          <p:cNvPr id="205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44634" y="4322104"/>
            <a:ext cx="3391840" cy="18991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940758" y="6262819"/>
            <a:ext cx="3340979" cy="338554"/>
          </a:xfrm>
          <a:prstGeom prst="rect">
            <a:avLst/>
          </a:prstGeom>
        </p:spPr>
        <p:txBody>
          <a:bodyPr wrap="none">
            <a:spAutoFit/>
          </a:bodyPr>
          <a:lstStyle/>
          <a:p>
            <a:r>
              <a:rPr lang="zh-CN" altLang="en-US" sz="1600" b="1" dirty="0">
                <a:solidFill>
                  <a:srgbClr val="0070C0"/>
                </a:solidFill>
              </a:rPr>
              <a:t>桂林山水甲天下，阳朔堪称甲</a:t>
            </a:r>
            <a:r>
              <a:rPr lang="zh-CN" altLang="en-US" sz="1600" b="1" dirty="0" smtClean="0">
                <a:solidFill>
                  <a:srgbClr val="0070C0"/>
                </a:solidFill>
              </a:rPr>
              <a:t>桂林</a:t>
            </a:r>
            <a:endParaRPr lang="ja-JP" altLang="en-US" sz="1600" dirty="0">
              <a:solidFill>
                <a:srgbClr val="0070C0"/>
              </a:solidFill>
            </a:endParaRPr>
          </a:p>
        </p:txBody>
      </p:sp>
      <p:pic>
        <p:nvPicPr>
          <p:cNvPr id="2051" name="Picture 3"/>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212097" y="4338236"/>
            <a:ext cx="3093212" cy="19673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矩形 5"/>
          <p:cNvSpPr/>
          <p:nvPr/>
        </p:nvSpPr>
        <p:spPr>
          <a:xfrm>
            <a:off x="8783923" y="6347165"/>
            <a:ext cx="1425390" cy="338554"/>
          </a:xfrm>
          <a:prstGeom prst="rect">
            <a:avLst/>
          </a:prstGeom>
        </p:spPr>
        <p:txBody>
          <a:bodyPr wrap="none">
            <a:spAutoFit/>
          </a:bodyPr>
          <a:lstStyle/>
          <a:p>
            <a:r>
              <a:rPr lang="zh-CN" altLang="en-US" sz="1600" b="1" dirty="0">
                <a:solidFill>
                  <a:srgbClr val="0070C0"/>
                </a:solidFill>
              </a:rPr>
              <a:t>泰山五岳独尊</a:t>
            </a:r>
            <a:endParaRPr lang="ja-JP" altLang="en-US" sz="1600" dirty="0">
              <a:solidFill>
                <a:srgbClr val="0070C0"/>
              </a:solidFill>
            </a:endParaRPr>
          </a:p>
        </p:txBody>
      </p:sp>
      <p:pic>
        <p:nvPicPr>
          <p:cNvPr id="2052" name="Picture 4"/>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822535" y="4287998"/>
            <a:ext cx="3005212" cy="196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矩形 6"/>
          <p:cNvSpPr/>
          <p:nvPr/>
        </p:nvSpPr>
        <p:spPr>
          <a:xfrm>
            <a:off x="5449281" y="6322264"/>
            <a:ext cx="1699663" cy="338554"/>
          </a:xfrm>
          <a:prstGeom prst="rect">
            <a:avLst/>
          </a:prstGeom>
        </p:spPr>
        <p:txBody>
          <a:bodyPr wrap="square">
            <a:spAutoFit/>
          </a:bodyPr>
          <a:lstStyle/>
          <a:p>
            <a:r>
              <a:rPr lang="zh-CN" altLang="en-US" sz="1600" b="1" dirty="0" smtClean="0">
                <a:solidFill>
                  <a:srgbClr val="0070C0"/>
                </a:solidFill>
              </a:rPr>
              <a:t>曲阜 孔庙 杏</a:t>
            </a:r>
            <a:r>
              <a:rPr lang="zh-CN" altLang="en-US" sz="1600" b="1" dirty="0">
                <a:solidFill>
                  <a:srgbClr val="0070C0"/>
                </a:solidFill>
              </a:rPr>
              <a:t>坛</a:t>
            </a:r>
            <a:endParaRPr lang="ja-JP" altLang="en-US" sz="1600" dirty="0">
              <a:solidFill>
                <a:srgbClr val="0070C0"/>
              </a:solidFill>
            </a:endParaRPr>
          </a:p>
        </p:txBody>
      </p:sp>
      <p:pic>
        <p:nvPicPr>
          <p:cNvPr id="12" name="图片 1" descr="Japan.Endless Discover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7" name="Picture 3"/>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14133" y="1177776"/>
            <a:ext cx="2692817" cy="1889650"/>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13690790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629081"/>
                <a:gridCol w="7562919"/>
              </a:tblGrid>
              <a:tr h="511311">
                <a:tc>
                  <a:txBody>
                    <a:bodyPr/>
                    <a:lstStyle/>
                    <a:p>
                      <a:pPr algn="r">
                        <a:spcAft>
                          <a:spcPts val="0"/>
                        </a:spcAft>
                      </a:pPr>
                      <a:r>
                        <a:rPr lang="ja-JP" sz="2400" b="1" kern="100" dirty="0">
                          <a:solidFill>
                            <a:schemeClr val="bg1"/>
                          </a:solidFill>
                          <a:effectLst/>
                          <a:latin typeface="KaiTi" panose="02010609060101010101" pitchFamily="49" charset="-122"/>
                          <a:ea typeface="KaiTi" panose="02010609060101010101" pitchFamily="49" charset="-122"/>
                        </a:rPr>
                        <a:t>第１課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lang="ja-JP" altLang="en-US" sz="2400" b="1" kern="100" dirty="0" smtClean="0">
                          <a:solidFill>
                            <a:schemeClr val="bg1"/>
                          </a:solidFill>
                          <a:effectLst/>
                          <a:latin typeface="KaiTi" panose="02010609060101010101" pitchFamily="49" charset="-122"/>
                          <a:ea typeface="KaiTi" panose="02010609060101010101" pitchFamily="49" charset="-122"/>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a:t>
                      </a:r>
                      <a:r>
                        <a:rPr lang="ja-JP" altLang="en-US" sz="2400" b="1" kern="100" dirty="0" smtClean="0">
                          <a:solidFill>
                            <a:schemeClr val="bg1"/>
                          </a:solidFill>
                          <a:effectLst/>
                          <a:latin typeface="KaiTi" panose="02010609060101010101" pitchFamily="49" charset="-122"/>
                          <a:ea typeface="KaiTi" panose="02010609060101010101" pitchFamily="49" charset="-122"/>
                        </a:rPr>
                        <a:t>　</a:t>
                      </a:r>
                      <a:r>
                        <a:rPr lang="ja-JP" sz="2400" b="1" kern="100" dirty="0" smtClean="0">
                          <a:solidFill>
                            <a:schemeClr val="bg1"/>
                          </a:solidFill>
                          <a:effectLst/>
                          <a:latin typeface="KaiTi" panose="02010609060101010101" pitchFamily="49" charset="-122"/>
                          <a:ea typeface="KaiTi" panose="02010609060101010101" pitchFamily="49" charset="-122"/>
                        </a:rPr>
                        <a:t>観</a:t>
                      </a:r>
                      <a:r>
                        <a:rPr lang="ja-JP" sz="2400" b="1" kern="100" dirty="0">
                          <a:solidFill>
                            <a:schemeClr val="bg1"/>
                          </a:solidFill>
                          <a:effectLst/>
                          <a:latin typeface="KaiTi" panose="02010609060101010101" pitchFamily="49" charset="-122"/>
                          <a:ea typeface="KaiTi" panose="02010609060101010101" pitchFamily="49" charset="-122"/>
                        </a:rPr>
                        <a:t>光立国</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sp>
        <p:nvSpPr>
          <p:cNvPr id="3" name="矩形 2"/>
          <p:cNvSpPr/>
          <p:nvPr/>
        </p:nvSpPr>
        <p:spPr>
          <a:xfrm>
            <a:off x="750563" y="1177776"/>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smtClean="0">
                <a:solidFill>
                  <a:srgbClr val="FF0000"/>
                </a:solidFill>
                <a:latin typeface="BIZ UDPゴシック" panose="020B0400000000000000" pitchFamily="50" charset="-128"/>
                <a:ea typeface="BIZ UDPゴシック" panose="020B0400000000000000" pitchFamily="50" charset="-128"/>
              </a:rPr>
              <a:t>课程</a:t>
            </a:r>
            <a:r>
              <a:rPr lang="ja-JP" altLang="en-US" sz="2400" b="1" dirty="0" smtClean="0">
                <a:solidFill>
                  <a:srgbClr val="FF0000"/>
                </a:solidFill>
                <a:latin typeface="BIZ UDPゴシック" panose="020B0400000000000000" pitchFamily="50" charset="-128"/>
                <a:ea typeface="BIZ UDPゴシック" panose="020B0400000000000000" pitchFamily="50" charset="-128"/>
              </a:rPr>
              <a:t>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sp>
        <p:nvSpPr>
          <p:cNvPr id="5" name="TextBox 4"/>
          <p:cNvSpPr txBox="1"/>
          <p:nvPr/>
        </p:nvSpPr>
        <p:spPr>
          <a:xfrm>
            <a:off x="1136072" y="1851816"/>
            <a:ext cx="9989128" cy="2400657"/>
          </a:xfrm>
          <a:prstGeom prst="rect">
            <a:avLst/>
          </a:prstGeom>
          <a:noFill/>
        </p:spPr>
        <p:txBody>
          <a:bodyPr wrap="square" rtlCol="0">
            <a:spAutoFit/>
          </a:bodyPr>
          <a:lstStyle/>
          <a:p>
            <a:pPr>
              <a:lnSpc>
                <a:spcPct val="150000"/>
              </a:lnSpc>
            </a:pPr>
            <a:r>
              <a:rPr kumimoji="1" lang="ja-JP" altLang="en-US" sz="2000" b="1" dirty="0" smtClean="0">
                <a:latin typeface="KaiTi" panose="02010609060101010101" pitchFamily="49" charset="-122"/>
                <a:ea typeface="KaiTi" panose="02010609060101010101" pitchFamily="49" charset="-122"/>
              </a:rPr>
              <a:t>〇中国の観光産業について調べ、話し合ってください。</a:t>
            </a:r>
            <a:endParaRPr kumimoji="1"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〇中国</a:t>
            </a:r>
            <a:r>
              <a:rPr lang="ja-JP" altLang="en-US" sz="2000" b="1" dirty="0">
                <a:latin typeface="KaiTi" panose="02010609060101010101" pitchFamily="49" charset="-122"/>
                <a:ea typeface="KaiTi" panose="02010609060101010101" pitchFamily="49" charset="-122"/>
              </a:rPr>
              <a:t>観</a:t>
            </a:r>
            <a:r>
              <a:rPr lang="ja-JP" altLang="en-US" sz="2000" b="1" dirty="0" smtClean="0">
                <a:latin typeface="KaiTi" panose="02010609060101010101" pitchFamily="49" charset="-122"/>
                <a:ea typeface="KaiTi" panose="02010609060101010101" pitchFamily="49" charset="-122"/>
              </a:rPr>
              <a:t>光産業の課題と持続可能な観光への展望について、議論しあってください。</a:t>
            </a:r>
            <a:endParaRPr lang="en-US" altLang="ja-JP" sz="2000" b="1" dirty="0" smtClean="0">
              <a:latin typeface="KaiTi" panose="02010609060101010101" pitchFamily="49" charset="-122"/>
              <a:ea typeface="KaiTi" panose="02010609060101010101" pitchFamily="49" charset="-122"/>
            </a:endParaRPr>
          </a:p>
          <a:p>
            <a:pPr>
              <a:lnSpc>
                <a:spcPct val="150000"/>
              </a:lnSpc>
            </a:pPr>
            <a:r>
              <a:rPr kumimoji="1" lang="ja-JP" altLang="en-US" sz="2000" b="1" dirty="0" smtClean="0">
                <a:latin typeface="KaiTi" panose="02010609060101010101" pitchFamily="49" charset="-122"/>
                <a:ea typeface="KaiTi" panose="02010609060101010101" pitchFamily="49" charset="-122"/>
              </a:rPr>
              <a:t>〇グローバル化と新型コロナのパンデミックは、観光産業をどう変えるのか、議論し　</a:t>
            </a:r>
            <a:endParaRPr kumimoji="1"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a:latin typeface="KaiTi" panose="02010609060101010101" pitchFamily="49" charset="-122"/>
                <a:ea typeface="KaiTi" panose="02010609060101010101" pitchFamily="49" charset="-122"/>
              </a:rPr>
              <a:t>　</a:t>
            </a:r>
            <a:r>
              <a:rPr kumimoji="1" lang="ja-JP" altLang="en-US" sz="2000" b="1" dirty="0" smtClean="0">
                <a:latin typeface="KaiTi" panose="02010609060101010101" pitchFamily="49" charset="-122"/>
                <a:ea typeface="KaiTi" panose="02010609060101010101" pitchFamily="49" charset="-122"/>
              </a:rPr>
              <a:t>あってください。</a:t>
            </a:r>
            <a:endParaRPr kumimoji="1" lang="en-US" altLang="ja-JP" sz="2000" b="1" dirty="0" smtClean="0">
              <a:latin typeface="KaiTi" panose="02010609060101010101" pitchFamily="49" charset="-122"/>
              <a:ea typeface="KaiTi" panose="02010609060101010101" pitchFamily="49" charset="-122"/>
            </a:endParaRPr>
          </a:p>
          <a:p>
            <a:pPr>
              <a:lnSpc>
                <a:spcPct val="150000"/>
              </a:lnSpc>
            </a:pPr>
            <a:r>
              <a:rPr lang="ja-JP" altLang="en-US" sz="2000" b="1" dirty="0" smtClean="0">
                <a:latin typeface="KaiTi" panose="02010609060101010101" pitchFamily="49" charset="-122"/>
                <a:ea typeface="KaiTi" panose="02010609060101010101" pitchFamily="49" charset="-122"/>
              </a:rPr>
              <a:t>〇</a:t>
            </a:r>
            <a:r>
              <a:rPr lang="ja-JP" altLang="en-US" sz="2000" b="1" dirty="0" smtClean="0">
                <a:solidFill>
                  <a:srgbClr val="FF0000"/>
                </a:solidFill>
                <a:latin typeface="KaiTi" panose="02010609060101010101" pitchFamily="49" charset="-122"/>
                <a:ea typeface="KaiTi" panose="02010609060101010101" pitchFamily="49" charset="-122"/>
              </a:rPr>
              <a:t>「経済内循環」の時代</a:t>
            </a:r>
            <a:r>
              <a:rPr lang="ja-JP" altLang="en-US" sz="2000" b="1" dirty="0" smtClean="0">
                <a:latin typeface="KaiTi" panose="02010609060101010101" pitchFamily="49" charset="-122"/>
                <a:ea typeface="KaiTi" panose="02010609060101010101" pitchFamily="49" charset="-122"/>
              </a:rPr>
              <a:t>、観光産業がどう発展していくのか、議論しあってください。</a:t>
            </a:r>
            <a:endParaRPr kumimoji="1" lang="ja-JP" altLang="en-US" sz="2000" b="1" dirty="0">
              <a:latin typeface="KaiTi" panose="02010609060101010101" pitchFamily="49" charset="-122"/>
              <a:ea typeface="KaiTi" panose="02010609060101010101" pitchFamily="49" charset="-122"/>
            </a:endParaRPr>
          </a:p>
        </p:txBody>
      </p:sp>
      <p:pic>
        <p:nvPicPr>
          <p:cNvPr id="1028" name="Picture 4"/>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895506" y="4341981"/>
            <a:ext cx="3035731" cy="19958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382264" y="4341981"/>
            <a:ext cx="2449793" cy="19779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52090" y="4390864"/>
            <a:ext cx="2296844" cy="1776426"/>
          </a:xfrm>
          <a:prstGeom prst="ellipse">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 name="矩形 3"/>
          <p:cNvSpPr/>
          <p:nvPr/>
        </p:nvSpPr>
        <p:spPr>
          <a:xfrm>
            <a:off x="4580893" y="6153187"/>
            <a:ext cx="2839239" cy="369332"/>
          </a:xfrm>
          <a:prstGeom prst="rect">
            <a:avLst/>
          </a:prstGeom>
        </p:spPr>
        <p:txBody>
          <a:bodyPr wrap="none">
            <a:spAutoFit/>
          </a:bodyPr>
          <a:lstStyle/>
          <a:p>
            <a:r>
              <a:rPr lang="ja-JP" altLang="en-US" b="1" dirty="0">
                <a:solidFill>
                  <a:srgbClr val="FF0000"/>
                </a:solidFill>
              </a:rPr>
              <a:t>始</a:t>
            </a:r>
            <a:r>
              <a:rPr lang="ja-JP" altLang="en-US" b="1" dirty="0" smtClean="0">
                <a:solidFill>
                  <a:srgbClr val="FF0000"/>
                </a:solidFill>
              </a:rPr>
              <a:t>皇帝 </a:t>
            </a:r>
            <a:r>
              <a:rPr lang="ja-JP" altLang="en-US" b="1" dirty="0" smtClean="0"/>
              <a:t>という</a:t>
            </a:r>
            <a:r>
              <a:rPr lang="ja-JP" altLang="en-US" b="1" dirty="0"/>
              <a:t>人物なんだ！</a:t>
            </a:r>
          </a:p>
        </p:txBody>
      </p:sp>
      <p:pic>
        <p:nvPicPr>
          <p:cNvPr id="12" name="图片 1" descr="Japan.Endless Discovery"/>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50564" y="367839"/>
            <a:ext cx="2179068" cy="4825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2" descr="ソース画像を表示"/>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133356" y="962719"/>
            <a:ext cx="2204444" cy="1468775"/>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21778688"/>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TotalTime>
  <Words>2087</Words>
  <Application>Microsoft Office PowerPoint</Application>
  <PresentationFormat>宽屏</PresentationFormat>
  <Paragraphs>202</Paragraphs>
  <Slides>17</Slides>
  <Notes>16</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17</vt:i4>
      </vt:variant>
    </vt:vector>
  </HeadingPairs>
  <TitlesOfParts>
    <vt:vector size="30" baseType="lpstr">
      <vt:lpstr>BIZ UDPゴシック</vt:lpstr>
      <vt:lpstr>KaiTi</vt:lpstr>
      <vt:lpstr>ＭＳ 明朝</vt:lpstr>
      <vt:lpstr>ＭＳ Ｐゴシック</vt:lpstr>
      <vt:lpstr>新細明體</vt:lpstr>
      <vt:lpstr>楷体</vt:lpstr>
      <vt:lpstr>宋体</vt:lpstr>
      <vt:lpstr>宋体</vt:lpstr>
      <vt:lpstr>Arial</vt:lpstr>
      <vt:lpstr>Calibri</vt:lpstr>
      <vt:lpstr>Calibri Light</vt:lpstr>
      <vt:lpstr>Times New Roman</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Windows 用户</cp:lastModifiedBy>
  <cp:revision>9</cp:revision>
  <dcterms:created xsi:type="dcterms:W3CDTF">2021-08-24T02:06:10Z</dcterms:created>
  <dcterms:modified xsi:type="dcterms:W3CDTF">2021-08-25T08:32:25Z</dcterms:modified>
</cp:coreProperties>
</file>