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481" r:id="rId2"/>
    <p:sldId id="399" r:id="rId3"/>
    <p:sldId id="467" r:id="rId4"/>
    <p:sldId id="468" r:id="rId5"/>
    <p:sldId id="466" r:id="rId6"/>
    <p:sldId id="477" r:id="rId7"/>
    <p:sldId id="475" r:id="rId8"/>
    <p:sldId id="478" r:id="rId9"/>
    <p:sldId id="479" r:id="rId10"/>
    <p:sldId id="465" r:id="rId11"/>
    <p:sldId id="464" r:id="rId12"/>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D7AC3CCA-C797-4891-BE02-D94E43425B78}" styleName="中度样式 4">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w="12700" cmpd="sng">
              <a:solidFill>
                <a:schemeClr val="dk1"/>
              </a:solid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tcStyle>
    </a:lastCol>
    <a:firstCol>
      <a:tcTxStyle b="on"/>
      <a:tcStyle>
        <a:tcBdr/>
      </a:tcStyle>
    </a:firstCol>
    <a:lastRow>
      <a:tcTxStyle b="on"/>
      <a:tcStyle>
        <a:tcBdr>
          <a:top>
            <a:ln w="25400" cmpd="sng">
              <a:solidFill>
                <a:schemeClr val="dk1"/>
              </a:solidFill>
            </a:ln>
          </a:top>
        </a:tcBdr>
        <a:fill>
          <a:solidFill>
            <a:schemeClr val="dk1">
              <a:tint val="20000"/>
            </a:schemeClr>
          </a:solidFill>
        </a:fill>
      </a:tcStyle>
    </a:lastRow>
    <a:firstRow>
      <a:tcTxStyle b="on"/>
      <a:tcStyle>
        <a:tcBdr/>
        <a:fill>
          <a:solidFill>
            <a:schemeClr val="dk1">
              <a:tint val="20000"/>
            </a:schemeClr>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69CF1AB2-1976-4502-BF36-3FF5EA218861}" styleName="中度样式 4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solidFill>
            <a:schemeClr val="accent1">
              <a:tint val="20000"/>
            </a:schemeClr>
          </a:solidFill>
        </a:fill>
      </a:tcStyle>
    </a:wholeTbl>
    <a:band1H>
      <a:tcStyle>
        <a:tcBdr/>
        <a:fill>
          <a:solidFill>
            <a:schemeClr val="accent1">
              <a:tint val="40000"/>
            </a:schemeClr>
          </a:solidFill>
        </a:fill>
      </a:tcStyle>
    </a:band1H>
    <a:band1V>
      <a:tcStyle>
        <a:tcBdr/>
        <a:fill>
          <a:solidFill>
            <a:schemeClr val="accent1">
              <a:tint val="40000"/>
            </a:schemeClr>
          </a:solidFill>
        </a:fill>
      </a:tcStyle>
    </a:band1V>
    <a:lastCol>
      <a:tcTxStyle b="on"/>
      <a:tcStyle>
        <a:tcBdr/>
      </a:tcStyle>
    </a:lastCol>
    <a:firstCol>
      <a:tcTxStyle b="on"/>
      <a:tcStyle>
        <a:tcBdr/>
      </a:tcStyle>
    </a:firstCol>
    <a:lastRow>
      <a:tcTxStyle b="on"/>
      <a:tcStyle>
        <a:tcBdr>
          <a:top>
            <a:ln w="25400" cmpd="sng">
              <a:solidFill>
                <a:schemeClr val="accent1"/>
              </a:solidFill>
            </a:ln>
          </a:top>
        </a:tcBdr>
        <a:fill>
          <a:solidFill>
            <a:schemeClr val="accent1">
              <a:tint val="20000"/>
            </a:schemeClr>
          </a:solidFill>
        </a:fill>
      </a:tcStyle>
    </a:lastRow>
    <a:firstRow>
      <a:tcTxStyle b="on"/>
      <a:tcStyle>
        <a:tcBdr/>
        <a:fill>
          <a:solidFill>
            <a:schemeClr val="accent1">
              <a:tint val="20000"/>
            </a:schemeClr>
          </a:solidFill>
        </a:fill>
      </a:tcStyle>
    </a:firstRow>
  </a:tblStyle>
  <a:tblStyle styleId="{C4B1156A-380E-4F78-BDF5-A606A8083BF9}" styleName="中度样式 4 - 强调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FABFCF23-3B69-468F-B69F-88F6DE6A72F2}" styleName="中度样式 1 - 强调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535" autoAdjust="0"/>
    <p:restoredTop sz="92972" autoAdjust="0"/>
  </p:normalViewPr>
  <p:slideViewPr>
    <p:cSldViewPr snapToGrid="0">
      <p:cViewPr varScale="1">
        <p:scale>
          <a:sx n="108" d="100"/>
          <a:sy n="108" d="100"/>
        </p:scale>
        <p:origin x="642" y="7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kumimoji="1" lang="ja-JP"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B21C3628-9700-42E3-AB13-1DC32796D6BE}" type="datetimeFigureOut">
              <a:rPr kumimoji="1" lang="ja-JP" altLang="en-US" smtClean="0"/>
              <a:t>2021/8/25</a:t>
            </a:fld>
            <a:endParaRPr kumimoji="1" lang="ja-JP"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kumimoji="1" lang="zh-CN" altLang="en-US" smtClean="0"/>
              <a:t>单击此处编辑母版文本样式</a:t>
            </a:r>
          </a:p>
          <a:p>
            <a:pPr lvl="1"/>
            <a:r>
              <a:rPr kumimoji="1" lang="zh-CN" altLang="en-US" smtClean="0"/>
              <a:t>第二级</a:t>
            </a:r>
          </a:p>
          <a:p>
            <a:pPr lvl="2"/>
            <a:r>
              <a:rPr kumimoji="1" lang="zh-CN" altLang="en-US" smtClean="0"/>
              <a:t>第三级</a:t>
            </a:r>
          </a:p>
          <a:p>
            <a:pPr lvl="3"/>
            <a:r>
              <a:rPr kumimoji="1" lang="zh-CN" altLang="en-US" smtClean="0"/>
              <a:t>第四级</a:t>
            </a:r>
          </a:p>
          <a:p>
            <a:pPr lvl="4"/>
            <a:r>
              <a:rPr kumimoji="1" lang="zh-CN" altLang="en-US" smtClean="0"/>
              <a:t>第五级</a:t>
            </a:r>
            <a:endParaRPr kumimoji="1" lang="ja-JP"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kumimoji="1" lang="ja-JP"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2A84B61-6EF4-444A-9E6E-BA59DB35F01D}" type="slidenum">
              <a:rPr kumimoji="1" lang="ja-JP" altLang="en-US" smtClean="0"/>
              <a:t>‹#›</a:t>
            </a:fld>
            <a:endParaRPr kumimoji="1" lang="ja-JP" altLang="en-US"/>
          </a:p>
        </p:txBody>
      </p:sp>
    </p:spTree>
    <p:extLst>
      <p:ext uri="{BB962C8B-B14F-4D97-AF65-F5344CB8AC3E}">
        <p14:creationId xmlns:p14="http://schemas.microsoft.com/office/powerpoint/2010/main" val="3789199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2</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11</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marL="0" marR="0" indent="0" algn="l" defTabSz="914400" rtl="0" eaLnBrk="1" fontAlgn="auto" latinLnBrk="1" hangingPunct="1">
              <a:lnSpc>
                <a:spcPct val="100000"/>
              </a:lnSpc>
              <a:spcBef>
                <a:spcPts val="0"/>
              </a:spcBef>
              <a:spcAft>
                <a:spcPts val="0"/>
              </a:spcAft>
              <a:buClrTx/>
              <a:buSzTx/>
              <a:buFontTx/>
              <a:buNone/>
              <a:tabLst/>
              <a:defRPr/>
            </a:pPr>
            <a:r>
              <a:rPr kumimoji="1" lang="en-US" altLang="zh-CN" dirty="0" smtClean="0"/>
              <a:t>A-</a:t>
            </a:r>
            <a:r>
              <a:rPr kumimoji="1" lang="en-US" altLang="ja-JP" dirty="0" smtClean="0"/>
              <a:t>Japan. Endless Discovery </a:t>
            </a:r>
            <a:r>
              <a:rPr kumimoji="1" lang="ja-JP" altLang="en-US" dirty="0" smtClean="0"/>
              <a:t>ロゴ</a:t>
            </a:r>
            <a:r>
              <a:rPr kumimoji="1" lang="zh-CN" altLang="en-US" dirty="0" smtClean="0"/>
              <a:t>共享。 </a:t>
            </a:r>
            <a:r>
              <a:rPr kumimoji="1" lang="en-US" altLang="zh-CN" dirty="0" smtClean="0"/>
              <a:t>B-</a:t>
            </a:r>
            <a:r>
              <a:rPr kumimoji="1" lang="ja-JP" altLang="ja-JP" sz="1200" kern="1200" dirty="0" smtClean="0">
                <a:solidFill>
                  <a:schemeClr val="tx1"/>
                </a:solidFill>
                <a:effectLst/>
                <a:latin typeface="+mn-lt"/>
                <a:ea typeface="+mn-ea"/>
                <a:cs typeface="+mn-cs"/>
              </a:rPr>
              <a:t>安藤「復興と再生に向けて」『みなとっぷ』</a:t>
            </a:r>
            <a:r>
              <a:rPr kumimoji="1" lang="en-US" altLang="ja-JP" sz="1200" kern="1200" dirty="0" smtClean="0">
                <a:solidFill>
                  <a:schemeClr val="tx1"/>
                </a:solidFill>
                <a:effectLst/>
                <a:latin typeface="+mn-lt"/>
                <a:ea typeface="+mn-ea"/>
                <a:cs typeface="+mn-cs"/>
              </a:rPr>
              <a:t>2011</a:t>
            </a:r>
            <a:r>
              <a:rPr kumimoji="1" lang="ja-JP" altLang="ja-JP" sz="1200" kern="1200" dirty="0" smtClean="0">
                <a:solidFill>
                  <a:schemeClr val="tx1"/>
                </a:solidFill>
                <a:effectLst/>
                <a:latin typeface="+mn-lt"/>
                <a:ea typeface="+mn-ea"/>
                <a:cs typeface="+mn-cs"/>
              </a:rPr>
              <a:t>年</a:t>
            </a:r>
            <a:r>
              <a:rPr kumimoji="1" lang="en-US" altLang="ja-JP" sz="1200" kern="1200" dirty="0" smtClean="0">
                <a:solidFill>
                  <a:schemeClr val="tx1"/>
                </a:solidFill>
                <a:effectLst/>
                <a:latin typeface="+mn-lt"/>
                <a:ea typeface="+mn-ea"/>
                <a:cs typeface="+mn-cs"/>
              </a:rPr>
              <a:t>10</a:t>
            </a:r>
            <a:r>
              <a:rPr kumimoji="1" lang="ja-JP" altLang="ja-JP" sz="1200" kern="1200" dirty="0" smtClean="0">
                <a:solidFill>
                  <a:schemeClr val="tx1"/>
                </a:solidFill>
                <a:effectLst/>
                <a:latin typeface="+mn-lt"/>
                <a:ea typeface="+mn-ea"/>
                <a:cs typeface="+mn-cs"/>
              </a:rPr>
              <a:t>月</a:t>
            </a:r>
            <a:r>
              <a:rPr kumimoji="1" lang="en-US" altLang="ja-JP" sz="1200" kern="1200" dirty="0" smtClean="0">
                <a:solidFill>
                  <a:schemeClr val="tx1"/>
                </a:solidFill>
                <a:effectLst/>
                <a:latin typeface="+mn-lt"/>
                <a:ea typeface="+mn-ea"/>
                <a:cs typeface="+mn-cs"/>
              </a:rPr>
              <a:t>Vol.16,</a:t>
            </a:r>
            <a:r>
              <a:rPr kumimoji="1" lang="ja-JP" altLang="ja-JP" sz="1200" kern="1200" dirty="0" smtClean="0">
                <a:solidFill>
                  <a:schemeClr val="tx1"/>
                </a:solidFill>
                <a:effectLst/>
                <a:latin typeface="+mn-lt"/>
                <a:ea typeface="+mn-ea"/>
                <a:cs typeface="+mn-cs"/>
              </a:rPr>
              <a:t> </a:t>
            </a:r>
            <a:r>
              <a:rPr kumimoji="1" lang="ja-JP" altLang="en-US" sz="1200" kern="1200" dirty="0" smtClean="0">
                <a:solidFill>
                  <a:schemeClr val="tx1"/>
                </a:solidFill>
                <a:effectLst/>
                <a:latin typeface="+mn-lt"/>
                <a:ea typeface="+mn-ea"/>
                <a:cs typeface="+mn-cs"/>
              </a:rPr>
              <a:t>。</a:t>
            </a:r>
            <a:r>
              <a:rPr lang="ja-JP" altLang="en-US" dirty="0" smtClean="0"/>
              <a:t>かつて熊本藩細川家の下屋敷があった。パワースポット。</a:t>
            </a:r>
          </a:p>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3</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4</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5</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6</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7</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8</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9</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pPr latinLnBrk="1"/>
            <a:endParaRPr kumimoji="1" lang="ja-JP" altLang="ja-JP" sz="1200" kern="1200" dirty="0" smtClean="0">
              <a:solidFill>
                <a:schemeClr val="tx1"/>
              </a:solidFill>
              <a:effectLst/>
              <a:latin typeface="+mn-lt"/>
              <a:ea typeface="+mn-ea"/>
              <a:cs typeface="+mn-cs"/>
            </a:endParaRPr>
          </a:p>
        </p:txBody>
      </p:sp>
      <p:sp>
        <p:nvSpPr>
          <p:cNvPr id="4" name="灯片编号占位符 3"/>
          <p:cNvSpPr>
            <a:spLocks noGrp="1"/>
          </p:cNvSpPr>
          <p:nvPr>
            <p:ph type="sldNum" sz="quarter" idx="10"/>
          </p:nvPr>
        </p:nvSpPr>
        <p:spPr/>
        <p:txBody>
          <a:bodyPr/>
          <a:lstStyle/>
          <a:p>
            <a:fld id="{22A84B61-6EF4-444A-9E6E-BA59DB35F01D}" type="slidenum">
              <a:rPr kumimoji="1" lang="ja-JP" altLang="en-US" smtClean="0"/>
              <a:t>10</a:t>
            </a:fld>
            <a:endParaRPr kumimoji="1" lang="ja-JP" altLang="en-US"/>
          </a:p>
        </p:txBody>
      </p:sp>
    </p:spTree>
    <p:extLst>
      <p:ext uri="{BB962C8B-B14F-4D97-AF65-F5344CB8AC3E}">
        <p14:creationId xmlns:p14="http://schemas.microsoft.com/office/powerpoint/2010/main" val="708797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1524000" y="1122363"/>
            <a:ext cx="9144000" cy="2387600"/>
          </a:xfrm>
        </p:spPr>
        <p:txBody>
          <a:bodyPr anchor="b"/>
          <a:lstStyle>
            <a:lvl1pPr algn="ctr">
              <a:defRPr sz="6000"/>
            </a:lvl1pPr>
          </a:lstStyle>
          <a:p>
            <a:r>
              <a:rPr kumimoji="1" lang="ja-JP" altLang="en-US" smtClean="0"/>
              <a:t>マスター タイトルの書式設定</a:t>
            </a:r>
            <a:endParaRPr kumimoji="1" lang="ja-JP" altLang="en-US"/>
          </a:p>
        </p:txBody>
      </p:sp>
      <p:sp>
        <p:nvSpPr>
          <p:cNvPr id="3" name="サブタイトル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smtClean="0"/>
              <a:t>マスター サブタイトルの書式設定</a:t>
            </a:r>
            <a:endParaRPr kumimoji="1" lang="ja-JP" altLang="en-US"/>
          </a:p>
        </p:txBody>
      </p:sp>
      <p:sp>
        <p:nvSpPr>
          <p:cNvPr id="4" name="日付プレースホルダー 3"/>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88354832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39758473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724900" y="365125"/>
            <a:ext cx="2628900" cy="5811838"/>
          </a:xfrm>
        </p:spPr>
        <p:txBody>
          <a:bodyPr vert="eaVert"/>
          <a:lstStyle/>
          <a:p>
            <a:r>
              <a:rPr kumimoji="1" lang="ja-JP" altLang="en-US" smtClean="0"/>
              <a:t>マスター タイトルの書式設定</a:t>
            </a:r>
            <a:endParaRPr kumimoji="1" lang="ja-JP" altLang="en-US"/>
          </a:p>
        </p:txBody>
      </p:sp>
      <p:sp>
        <p:nvSpPr>
          <p:cNvPr id="3" name="縦書きテキスト プレースホルダー 2"/>
          <p:cNvSpPr>
            <a:spLocks noGrp="1"/>
          </p:cNvSpPr>
          <p:nvPr>
            <p:ph type="body" orient="vert" idx="1"/>
          </p:nvPr>
        </p:nvSpPr>
        <p:spPr>
          <a:xfrm>
            <a:off x="838200" y="365125"/>
            <a:ext cx="7734300" cy="5811838"/>
          </a:xfrm>
        </p:spPr>
        <p:txBody>
          <a:bodyPr vert="eaVert"/>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30965237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323598106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831850" y="1709738"/>
            <a:ext cx="10515600" cy="2852737"/>
          </a:xfrm>
        </p:spPr>
        <p:txBody>
          <a:bodyPr anchor="b"/>
          <a:lstStyle>
            <a:lvl1pPr>
              <a:defRPr sz="6000"/>
            </a:lvl1p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kumimoji="1" lang="ja-JP" altLang="en-US" smtClean="0"/>
              <a:t>マスター テキストの書式設定</a:t>
            </a:r>
          </a:p>
        </p:txBody>
      </p:sp>
      <p:sp>
        <p:nvSpPr>
          <p:cNvPr id="4" name="日付プレースホルダー 3"/>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28015411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sz="half" idx="1"/>
          </p:nvPr>
        </p:nvSpPr>
        <p:spPr>
          <a:xfrm>
            <a:off x="838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コンテンツ プレースホルダー 3"/>
          <p:cNvSpPr>
            <a:spLocks noGrp="1"/>
          </p:cNvSpPr>
          <p:nvPr>
            <p:ph sz="half" idx="2"/>
          </p:nvPr>
        </p:nvSpPr>
        <p:spPr>
          <a:xfrm>
            <a:off x="6172200" y="1825625"/>
            <a:ext cx="5181600" cy="435133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日付プレースホルダー 4"/>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34452675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365125"/>
            <a:ext cx="10515600" cy="1325563"/>
          </a:xfrm>
        </p:spPr>
        <p:txBody>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4" name="コンテンツ プレースホルダー 3"/>
          <p:cNvSpPr>
            <a:spLocks noGrp="1"/>
          </p:cNvSpPr>
          <p:nvPr>
            <p:ph sz="half" idx="2"/>
          </p:nvPr>
        </p:nvSpPr>
        <p:spPr>
          <a:xfrm>
            <a:off x="839788" y="2505075"/>
            <a:ext cx="5157787"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5" name="テキスト プレースホルダー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smtClean="0"/>
              <a:t>マスター テキストの書式設定</a:t>
            </a:r>
          </a:p>
        </p:txBody>
      </p:sp>
      <p:sp>
        <p:nvSpPr>
          <p:cNvPr id="6" name="コンテンツ プレースホルダー 5"/>
          <p:cNvSpPr>
            <a:spLocks noGrp="1"/>
          </p:cNvSpPr>
          <p:nvPr>
            <p:ph sz="quarter" idx="4"/>
          </p:nvPr>
        </p:nvSpPr>
        <p:spPr>
          <a:xfrm>
            <a:off x="6172200" y="2505075"/>
            <a:ext cx="5183188" cy="3684588"/>
          </a:xfrm>
        </p:spPr>
        <p:txBody>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7" name="日付プレースホルダー 6"/>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31506081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smtClean="0"/>
              <a:t>マスター タイトルの書式設定</a:t>
            </a:r>
            <a:endParaRPr kumimoji="1" lang="ja-JP" altLang="en-US"/>
          </a:p>
        </p:txBody>
      </p:sp>
      <p:sp>
        <p:nvSpPr>
          <p:cNvPr id="3" name="日付プレースホルダー 2"/>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22459640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2077764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コンテンツ プレースホルダー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376181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839788" y="457200"/>
            <a:ext cx="3932237" cy="1600200"/>
          </a:xfrm>
        </p:spPr>
        <p:txBody>
          <a:bodyPr anchor="b"/>
          <a:lstStyle>
            <a:lvl1pPr>
              <a:defRPr sz="3200"/>
            </a:lvl1pPr>
          </a:lstStyle>
          <a:p>
            <a:r>
              <a:rPr kumimoji="1" lang="ja-JP" altLang="en-US" smtClean="0"/>
              <a:t>マスター タイトルの書式設定</a:t>
            </a:r>
            <a:endParaRPr kumimoji="1" lang="ja-JP" altLang="en-US"/>
          </a:p>
        </p:txBody>
      </p:sp>
      <p:sp>
        <p:nvSpPr>
          <p:cNvPr id="3" name="図プレースホルダー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smtClean="0"/>
              <a:t>マスター テキストの書式設定</a:t>
            </a:r>
          </a:p>
        </p:txBody>
      </p:sp>
      <p:sp>
        <p:nvSpPr>
          <p:cNvPr id="5" name="日付プレースホルダー 4"/>
          <p:cNvSpPr>
            <a:spLocks noGrp="1"/>
          </p:cNvSpPr>
          <p:nvPr>
            <p:ph type="dt" sz="half" idx="10"/>
          </p:nvPr>
        </p:nvSpPr>
        <p:spPr/>
        <p:txBody>
          <a:bodyPr/>
          <a:lstStyle/>
          <a:p>
            <a:fld id="{AABE9C83-780F-4CDA-839C-0E4D203E05BA}" type="datetimeFigureOut">
              <a:rPr kumimoji="1" lang="ja-JP" altLang="en-US" smtClean="0"/>
              <a:pPr/>
              <a:t>2021/8/25</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9991575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smtClean="0"/>
              <a:t>マスター タイトルの書式設定</a:t>
            </a:r>
            <a:endParaRPr kumimoji="1" lang="ja-JP" altLang="en-US"/>
          </a:p>
        </p:txBody>
      </p:sp>
      <p:sp>
        <p:nvSpPr>
          <p:cNvPr id="3" name="テキスト プレースホルダー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smtClean="0"/>
              <a:t>マスター テキストの書式設定</a:t>
            </a:r>
          </a:p>
          <a:p>
            <a:pPr lvl="1"/>
            <a:r>
              <a:rPr kumimoji="1" lang="ja-JP" altLang="en-US" smtClean="0"/>
              <a:t>第 </a:t>
            </a:r>
            <a:r>
              <a:rPr kumimoji="1" lang="en-US" altLang="ja-JP" smtClean="0"/>
              <a:t>2 </a:t>
            </a:r>
            <a:r>
              <a:rPr kumimoji="1" lang="ja-JP" altLang="en-US" smtClean="0"/>
              <a:t>レベル</a:t>
            </a:r>
          </a:p>
          <a:p>
            <a:pPr lvl="2"/>
            <a:r>
              <a:rPr kumimoji="1" lang="ja-JP" altLang="en-US" smtClean="0"/>
              <a:t>第 </a:t>
            </a:r>
            <a:r>
              <a:rPr kumimoji="1" lang="en-US" altLang="ja-JP" smtClean="0"/>
              <a:t>3 </a:t>
            </a:r>
            <a:r>
              <a:rPr kumimoji="1" lang="ja-JP" altLang="en-US" smtClean="0"/>
              <a:t>レベル</a:t>
            </a:r>
          </a:p>
          <a:p>
            <a:pPr lvl="3"/>
            <a:r>
              <a:rPr kumimoji="1" lang="ja-JP" altLang="en-US" smtClean="0"/>
              <a:t>第 </a:t>
            </a:r>
            <a:r>
              <a:rPr kumimoji="1" lang="en-US" altLang="ja-JP" smtClean="0"/>
              <a:t>4 </a:t>
            </a:r>
            <a:r>
              <a:rPr kumimoji="1" lang="ja-JP" altLang="en-US" smtClean="0"/>
              <a:t>レベル</a:t>
            </a:r>
          </a:p>
          <a:p>
            <a:pPr lvl="4"/>
            <a:r>
              <a:rPr kumimoji="1" lang="ja-JP" altLang="en-US" smtClean="0"/>
              <a:t>第 </a:t>
            </a:r>
            <a:r>
              <a:rPr kumimoji="1" lang="en-US" altLang="ja-JP" smtClean="0"/>
              <a:t>5 </a:t>
            </a:r>
            <a:r>
              <a:rPr kumimoji="1" lang="ja-JP" altLang="en-US" smtClean="0"/>
              <a:t>レベル</a:t>
            </a:r>
            <a:endParaRPr kumimoji="1" lang="ja-JP" altLang="en-US"/>
          </a:p>
        </p:txBody>
      </p:sp>
      <p:sp>
        <p:nvSpPr>
          <p:cNvPr id="4" name="日付プレースホルダー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ABE9C83-780F-4CDA-839C-0E4D203E05BA}" type="datetimeFigureOut">
              <a:rPr kumimoji="1" lang="ja-JP" altLang="en-US" smtClean="0"/>
              <a:pPr/>
              <a:t>2021/8/25</a:t>
            </a:fld>
            <a:endParaRPr kumimoji="1" lang="ja-JP" altLang="en-US"/>
          </a:p>
        </p:txBody>
      </p:sp>
      <p:sp>
        <p:nvSpPr>
          <p:cNvPr id="5" name="フッター プレースホルダー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443EFE6-C87D-45EF-9C6D-9E517487B066}" type="slidenum">
              <a:rPr kumimoji="1" lang="ja-JP" altLang="en-US" smtClean="0"/>
              <a:pPr/>
              <a:t>‹#›</a:t>
            </a:fld>
            <a:endParaRPr kumimoji="1" lang="ja-JP" altLang="en-US"/>
          </a:p>
        </p:txBody>
      </p:sp>
    </p:spTree>
    <p:extLst>
      <p:ext uri="{BB962C8B-B14F-4D97-AF65-F5344CB8AC3E}">
        <p14:creationId xmlns:p14="http://schemas.microsoft.com/office/powerpoint/2010/main" val="128478873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png"/><Relationship Id="rId2" Type="http://schemas.openxmlformats.org/officeDocument/2006/relationships/image" Target="../media/image1.png"/><Relationship Id="rId1" Type="http://schemas.openxmlformats.org/officeDocument/2006/relationships/slideLayout" Target="../slideLayouts/slideLayout1.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7.jpeg"/><Relationship Id="rId7" Type="http://schemas.openxmlformats.org/officeDocument/2006/relationships/hyperlink" Target="http://cpc.people.com.cn/n1/2020/1217/c164113-31969910.html" TargetMode="External"/><Relationship Id="rId2" Type="http://schemas.openxmlformats.org/officeDocument/2006/relationships/notesSlide" Target="../notesSlides/notesSlide10.xml"/><Relationship Id="rId1" Type="http://schemas.openxmlformats.org/officeDocument/2006/relationships/slideLayout" Target="../slideLayouts/slideLayout2.xml"/><Relationship Id="rId6" Type="http://schemas.openxmlformats.org/officeDocument/2006/relationships/image" Target="../media/image15.jpeg"/><Relationship Id="rId5" Type="http://schemas.openxmlformats.org/officeDocument/2006/relationships/image" Target="../media/image14.png"/><Relationship Id="rId4" Type="http://schemas.openxmlformats.org/officeDocument/2006/relationships/image" Target="../media/image13.png"/></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2922649" y="5466874"/>
            <a:ext cx="6152738" cy="961571"/>
          </a:xfrm>
        </p:spPr>
        <p:txBody>
          <a:bodyPr>
            <a:normAutofit/>
          </a:bodyPr>
          <a:lstStyle/>
          <a:p>
            <a:r>
              <a:rPr lang="zh-CN" altLang="en-US" sz="2000" b="1" dirty="0" smtClean="0">
                <a:latin typeface="楷体" pitchFamily="49" charset="-122"/>
                <a:ea typeface="楷体" pitchFamily="49" charset="-122"/>
              </a:rPr>
              <a:t>东华</a:t>
            </a:r>
            <a:r>
              <a:rPr kumimoji="1" lang="ja-JP" altLang="en-US" sz="2000" b="1" dirty="0" smtClean="0">
                <a:latin typeface="楷体" pitchFamily="49" charset="-122"/>
                <a:ea typeface="楷体" pitchFamily="49" charset="-122"/>
              </a:rPr>
              <a:t>大学　張 厚泉</a:t>
            </a:r>
            <a:endParaRPr lang="en-US" altLang="ja-JP" sz="2000" b="1" dirty="0" smtClean="0">
              <a:latin typeface="楷体" pitchFamily="49" charset="-122"/>
              <a:ea typeface="楷体" pitchFamily="49" charset="-122"/>
            </a:endParaRPr>
          </a:p>
          <a:p>
            <a:r>
              <a:rPr lang="ja-JP" altLang="en-US" sz="2000" dirty="0" smtClean="0"/>
              <a:t>　</a:t>
            </a:r>
            <a:r>
              <a:rPr lang="en-US" altLang="ja-JP" sz="2000" b="1" dirty="0" smtClean="0">
                <a:latin typeface="楷体" pitchFamily="49" charset="-122"/>
                <a:ea typeface="楷体" pitchFamily="49" charset="-122"/>
              </a:rPr>
              <a:t>2021</a:t>
            </a:r>
            <a:r>
              <a:rPr lang="ja-JP" altLang="en-US" sz="2000" b="1" dirty="0" smtClean="0">
                <a:latin typeface="楷体" pitchFamily="49" charset="-122"/>
                <a:ea typeface="楷体" pitchFamily="49" charset="-122"/>
              </a:rPr>
              <a:t>年</a:t>
            </a:r>
            <a:r>
              <a:rPr lang="en-US" altLang="ja-JP" sz="2000" b="1" dirty="0" smtClean="0">
                <a:latin typeface="楷体" pitchFamily="49" charset="-122"/>
                <a:ea typeface="楷体" pitchFamily="49" charset="-122"/>
              </a:rPr>
              <a:t>8</a:t>
            </a:r>
            <a:r>
              <a:rPr lang="ja-JP" altLang="en-US" sz="2000" b="1" dirty="0" smtClean="0">
                <a:latin typeface="楷体" pitchFamily="49" charset="-122"/>
                <a:ea typeface="楷体" pitchFamily="49" charset="-122"/>
              </a:rPr>
              <a:t>月</a:t>
            </a:r>
            <a:r>
              <a:rPr lang="en-US" altLang="ja-JP" sz="2000" b="1" dirty="0" smtClean="0">
                <a:latin typeface="楷体" pitchFamily="49" charset="-122"/>
                <a:ea typeface="楷体" pitchFamily="49" charset="-122"/>
              </a:rPr>
              <a:t>25</a:t>
            </a:r>
            <a:r>
              <a:rPr lang="ja-JP" altLang="en-US" sz="2000" b="1" dirty="0" smtClean="0">
                <a:latin typeface="楷体" pitchFamily="49" charset="-122"/>
                <a:ea typeface="楷体" pitchFamily="49" charset="-122"/>
              </a:rPr>
              <a:t>日 </a:t>
            </a:r>
            <a:r>
              <a:rPr lang="en-US" altLang="ja-JP" sz="2000" b="1" dirty="0" smtClean="0">
                <a:latin typeface="KaiTi" panose="02010609060101010101" pitchFamily="49" charset="-122"/>
                <a:ea typeface="KaiTi" panose="02010609060101010101" pitchFamily="49" charset="-122"/>
              </a:rPr>
              <a:t>Ver.1.0</a:t>
            </a:r>
            <a:endParaRPr lang="ja-JP" altLang="en-US" sz="2000" b="1" dirty="0">
              <a:latin typeface="KaiTi" panose="02010609060101010101" pitchFamily="49" charset="-122"/>
              <a:ea typeface="KaiTi" panose="02010609060101010101" pitchFamily="49" charset="-122"/>
            </a:endParaRPr>
          </a:p>
          <a:p>
            <a:endParaRPr kumimoji="1" lang="ja-JP" altLang="en-US" sz="2000" b="1" dirty="0">
              <a:latin typeface="楷体" pitchFamily="49" charset="-122"/>
              <a:ea typeface="楷体" pitchFamily="49" charset="-122"/>
            </a:endParaRPr>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92960" y="545347"/>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06848" y="1006837"/>
            <a:ext cx="1978268" cy="4380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内容占位符 4"/>
          <p:cNvSpPr txBox="1">
            <a:spLocks/>
          </p:cNvSpPr>
          <p:nvPr/>
        </p:nvSpPr>
        <p:spPr>
          <a:xfrm>
            <a:off x="0" y="4839009"/>
            <a:ext cx="12192000" cy="475615"/>
          </a:xfrm>
          <a:prstGeom prst="rect">
            <a:avLst/>
          </a:prstGeom>
          <a:gradFill>
            <a:gsLst>
              <a:gs pos="49000">
                <a:srgbClr val="FFFF00"/>
              </a:gs>
              <a:gs pos="84000">
                <a:srgbClr val="FF7A00"/>
              </a:gs>
              <a:gs pos="77000">
                <a:srgbClr val="FF0300"/>
              </a:gs>
              <a:gs pos="93000">
                <a:srgbClr val="4D0808"/>
              </a:gs>
            </a:gsLst>
            <a:lin ang="2700000" scaled="1"/>
          </a:gradFill>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r>
              <a:rPr lang="zh-CN" altLang="en-US" b="1" dirty="0">
                <a:latin typeface="KaiTi" panose="02010609060101010101" pitchFamily="49" charset="-122"/>
                <a:ea typeface="KaiTi" panose="02010609060101010101" pitchFamily="49" charset="-122"/>
              </a:rPr>
              <a:t>课件</a:t>
            </a:r>
            <a:r>
              <a:rPr lang="en-US" altLang="zh-CN" b="1" dirty="0">
                <a:latin typeface="KaiTi" panose="02010609060101010101" pitchFamily="49" charset="-122"/>
                <a:ea typeface="KaiTi" panose="02010609060101010101" pitchFamily="49" charset="-122"/>
              </a:rPr>
              <a:t>:</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新</a:t>
            </a:r>
            <a:r>
              <a:rPr lang="zh-CN" altLang="en-US" b="1" dirty="0">
                <a:latin typeface="KaiTi" panose="02010609060101010101" pitchFamily="49" charset="-122"/>
                <a:ea typeface="KaiTi" panose="02010609060101010101" pitchFamily="49" charset="-122"/>
              </a:rPr>
              <a:t>编</a:t>
            </a:r>
            <a:r>
              <a:rPr lang="ja-JP" altLang="ja-JP" b="1" dirty="0">
                <a:latin typeface="KaiTi" panose="02010609060101010101" pitchFamily="49" charset="-122"/>
                <a:ea typeface="KaiTi" panose="02010609060101010101" pitchFamily="49" charset="-122"/>
              </a:rPr>
              <a:t>日</a:t>
            </a:r>
            <a:r>
              <a:rPr lang="zh-CN" altLang="en-US" b="1" dirty="0">
                <a:latin typeface="KaiTi" panose="02010609060101010101" pitchFamily="49" charset="-122"/>
                <a:ea typeface="KaiTi" panose="02010609060101010101" pitchFamily="49" charset="-122"/>
              </a:rPr>
              <a:t>语泛读</a:t>
            </a:r>
            <a:r>
              <a:rPr lang="ja-JP" altLang="ja-JP" b="1" dirty="0">
                <a:latin typeface="KaiTi" panose="02010609060101010101" pitchFamily="49" charset="-122"/>
                <a:ea typeface="KaiTi" panose="02010609060101010101" pitchFamily="49" charset="-122"/>
              </a:rPr>
              <a:t>教程（第</a:t>
            </a:r>
            <a:r>
              <a:rPr lang="en-US" altLang="zh-CN" b="1" dirty="0">
                <a:latin typeface="KaiTi" panose="02010609060101010101" pitchFamily="49" charset="-122"/>
                <a:ea typeface="KaiTi" panose="02010609060101010101" pitchFamily="49" charset="-122"/>
              </a:rPr>
              <a:t>1</a:t>
            </a:r>
            <a:r>
              <a:rPr lang="ja-JP" altLang="ja-JP" b="1" dirty="0">
                <a:latin typeface="KaiTi" panose="02010609060101010101" pitchFamily="49" charset="-122"/>
                <a:ea typeface="KaiTi" panose="02010609060101010101" pitchFamily="49" charset="-122"/>
              </a:rPr>
              <a:t>册）</a:t>
            </a:r>
            <a:r>
              <a:rPr lang="en-US" altLang="ja-JP" b="1" dirty="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a:t>
            </a:r>
            <a:r>
              <a:rPr lang="zh-CN" altLang="en-US" b="1" dirty="0">
                <a:latin typeface="KaiTi" panose="02010609060101010101" pitchFamily="49" charset="-122"/>
                <a:ea typeface="KaiTi" panose="02010609060101010101" pitchFamily="49" charset="-122"/>
              </a:rPr>
              <a:t>第二版</a:t>
            </a:r>
            <a:r>
              <a:rPr lang="ja-JP" altLang="en-US" b="1" dirty="0">
                <a:latin typeface="KaiTi" panose="02010609060101010101" pitchFamily="49" charset="-122"/>
                <a:ea typeface="KaiTi" panose="02010609060101010101" pitchFamily="49" charset="-122"/>
              </a:rPr>
              <a:t>）</a:t>
            </a:r>
            <a:endParaRPr lang="ja-JP" altLang="en-US" b="1" dirty="0"/>
          </a:p>
        </p:txBody>
      </p:sp>
      <p:pic>
        <p:nvPicPr>
          <p:cNvPr id="10" name="Picture 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6428445"/>
            <a:ext cx="12192000" cy="42955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8" name="Picture 4" descr="C:\Users\chouk\OneDrive\デスクトップ\メッセージ _ 東京カレッジ_files\スカイツリー.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51232" y="2028378"/>
            <a:ext cx="3763236" cy="2309258"/>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chouk\AppData\Local\Temp\WeChat Files\1ef5aa8d03e3fc8e037e341a90f2bb3.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274794" y="787798"/>
            <a:ext cx="3431746" cy="2093947"/>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862059" y="891280"/>
            <a:ext cx="2762166" cy="366943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0370022" y="3448921"/>
            <a:ext cx="672785" cy="609315"/>
          </a:xfrm>
          <a:prstGeom prst="rect">
            <a:avLst/>
          </a:prstGeom>
          <a:ln>
            <a:noFill/>
          </a:ln>
          <a:effectLst>
            <a:softEdge rad="112500"/>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7139399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849058199"/>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国際化とグローバル化</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　</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en-US" altLang="ja-JP" sz="2400" b="1" dirty="0" smtClean="0">
                <a:solidFill>
                  <a:srgbClr val="002060"/>
                </a:solidFill>
                <a:latin typeface="BIZ UDPゴシック" panose="020B0400000000000000" pitchFamily="50" charset="-128"/>
                <a:ea typeface="BIZ UDPゴシック" panose="020B0400000000000000" pitchFamily="50" charset="-128"/>
              </a:rPr>
              <a:t>4</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　内容発展</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1124464" y="1901560"/>
            <a:ext cx="10107827" cy="4401205"/>
          </a:xfrm>
          <a:prstGeom prst="rect">
            <a:avLst/>
          </a:prstGeom>
          <a:ln>
            <a:solidFill>
              <a:srgbClr val="00B050"/>
            </a:solidFill>
          </a:ln>
        </p:spPr>
        <p:txBody>
          <a:bodyPr wrap="square">
            <a:spAutoFit/>
          </a:bodyPr>
          <a:lstStyle/>
          <a:p>
            <a:r>
              <a:rPr lang="ja-JP" altLang="en-US" sz="2000" b="1" dirty="0" smtClean="0">
                <a:solidFill>
                  <a:srgbClr val="002060"/>
                </a:solidFill>
                <a:latin typeface="KaiTi" panose="02010609060101010101" pitchFamily="49" charset="-122"/>
                <a:ea typeface="KaiTi" panose="02010609060101010101" pitchFamily="49" charset="-122"/>
              </a:rPr>
              <a:t>　グローバル化は、物事</a:t>
            </a:r>
            <a:r>
              <a:rPr lang="ja-JP" altLang="en-US" sz="2000" b="1" dirty="0">
                <a:solidFill>
                  <a:srgbClr val="002060"/>
                </a:solidFill>
                <a:latin typeface="KaiTi" panose="02010609060101010101" pitchFamily="49" charset="-122"/>
                <a:ea typeface="KaiTi" panose="02010609060101010101" pitchFamily="49" charset="-122"/>
              </a:rPr>
              <a:t>が地球規模に拡大発展すること</a:t>
            </a:r>
            <a:r>
              <a:rPr lang="ja-JP" altLang="en-US" sz="2000" b="1" dirty="0" smtClean="0">
                <a:solidFill>
                  <a:srgbClr val="002060"/>
                </a:solidFill>
                <a:latin typeface="KaiTi" panose="02010609060101010101" pitchFamily="49" charset="-122"/>
                <a:ea typeface="KaiTi" panose="02010609060101010101" pitchFamily="49" charset="-122"/>
              </a:rPr>
              <a:t>。多国籍企業の</a:t>
            </a:r>
            <a:r>
              <a:rPr lang="ja-JP" altLang="en-US" sz="2000" b="1" dirty="0">
                <a:solidFill>
                  <a:srgbClr val="002060"/>
                </a:solidFill>
                <a:latin typeface="KaiTi" panose="02010609060101010101" pitchFamily="49" charset="-122"/>
                <a:ea typeface="KaiTi" panose="02010609060101010101" pitchFamily="49" charset="-122"/>
              </a:rPr>
              <a:t>世界的展</a:t>
            </a:r>
            <a:r>
              <a:rPr lang="ja-JP" altLang="en-US" sz="2000" b="1" dirty="0" smtClean="0">
                <a:solidFill>
                  <a:srgbClr val="002060"/>
                </a:solidFill>
                <a:latin typeface="KaiTi" panose="02010609060101010101" pitchFamily="49" charset="-122"/>
                <a:ea typeface="KaiTi" panose="02010609060101010101" pitchFamily="49" charset="-122"/>
              </a:rPr>
              <a:t>開、全</a:t>
            </a:r>
            <a:r>
              <a:rPr lang="ja-JP" altLang="en-US" sz="2000" b="1" dirty="0">
                <a:solidFill>
                  <a:srgbClr val="002060"/>
                </a:solidFill>
                <a:latin typeface="KaiTi" panose="02010609060101010101" pitchFamily="49" charset="-122"/>
                <a:ea typeface="KaiTi" panose="02010609060101010101" pitchFamily="49" charset="-122"/>
              </a:rPr>
              <a:t>地球規模の国際労働分業に伴</a:t>
            </a:r>
            <a:r>
              <a:rPr lang="ja-JP" altLang="en-US" sz="2000" b="1" dirty="0" smtClean="0">
                <a:solidFill>
                  <a:srgbClr val="002060"/>
                </a:solidFill>
                <a:latin typeface="KaiTi" panose="02010609060101010101" pitchFamily="49" charset="-122"/>
                <a:ea typeface="KaiTi" panose="02010609060101010101" pitchFamily="49" charset="-122"/>
              </a:rPr>
              <a:t>う相互依存の深化、情</a:t>
            </a:r>
            <a:r>
              <a:rPr lang="ja-JP" altLang="en-US" sz="2000" b="1" dirty="0">
                <a:solidFill>
                  <a:srgbClr val="002060"/>
                </a:solidFill>
                <a:latin typeface="KaiTi" panose="02010609060101010101" pitchFamily="49" charset="-122"/>
                <a:ea typeface="KaiTi" panose="02010609060101010101" pitchFamily="49" charset="-122"/>
              </a:rPr>
              <a:t>報・コミュニケーションおよび運輸技術の急速な発展による時間と空間の観念の変貌などによってもたらされた。冷戦体制の終結はこれをさらに加速させ，</a:t>
            </a:r>
            <a:r>
              <a:rPr lang="en-US" altLang="ja-JP" sz="2000" b="1" dirty="0">
                <a:solidFill>
                  <a:srgbClr val="002060"/>
                </a:solidFill>
                <a:latin typeface="KaiTi" panose="02010609060101010101" pitchFamily="49" charset="-122"/>
                <a:ea typeface="KaiTi" panose="02010609060101010101" pitchFamily="49" charset="-122"/>
              </a:rPr>
              <a:t>1996</a:t>
            </a:r>
            <a:r>
              <a:rPr lang="ja-JP" altLang="en-US" sz="2000" b="1" dirty="0">
                <a:solidFill>
                  <a:srgbClr val="002060"/>
                </a:solidFill>
                <a:latin typeface="KaiTi" panose="02010609060101010101" pitchFamily="49" charset="-122"/>
                <a:ea typeface="KaiTi" panose="02010609060101010101" pitchFamily="49" charset="-122"/>
              </a:rPr>
              <a:t>年フランスで開催されたリヨン・サミットではこの語がキイワー</a:t>
            </a:r>
            <a:r>
              <a:rPr lang="ja-JP" altLang="en-US" sz="2000" b="1" dirty="0" smtClean="0">
                <a:solidFill>
                  <a:srgbClr val="002060"/>
                </a:solidFill>
                <a:latin typeface="KaiTi" panose="02010609060101010101" pitchFamily="49" charset="-122"/>
                <a:ea typeface="KaiTi" panose="02010609060101010101" pitchFamily="49" charset="-122"/>
              </a:rPr>
              <a:t>ドとなり、グロ</a:t>
            </a:r>
            <a:r>
              <a:rPr lang="ja-JP" altLang="en-US" sz="2000" b="1" dirty="0">
                <a:solidFill>
                  <a:srgbClr val="002060"/>
                </a:solidFill>
                <a:latin typeface="KaiTi" panose="02010609060101010101" pitchFamily="49" charset="-122"/>
                <a:ea typeface="KaiTi" panose="02010609060101010101" pitchFamily="49" charset="-122"/>
              </a:rPr>
              <a:t>ーバル化がもたらしたさまざまのマイナス面（発展途上国の貧</a:t>
            </a:r>
            <a:r>
              <a:rPr lang="ja-JP" altLang="en-US" sz="2000" b="1" dirty="0" smtClean="0">
                <a:solidFill>
                  <a:srgbClr val="002060"/>
                </a:solidFill>
                <a:latin typeface="KaiTi" panose="02010609060101010101" pitchFamily="49" charset="-122"/>
                <a:ea typeface="KaiTi" panose="02010609060101010101" pitchFamily="49" charset="-122"/>
              </a:rPr>
              <a:t>困や、環</a:t>
            </a:r>
            <a:r>
              <a:rPr lang="ja-JP" altLang="en-US" sz="2000" b="1" dirty="0">
                <a:solidFill>
                  <a:srgbClr val="002060"/>
                </a:solidFill>
                <a:latin typeface="KaiTi" panose="02010609060101010101" pitchFamily="49" charset="-122"/>
                <a:ea typeface="KaiTi" panose="02010609060101010101" pitchFamily="49" charset="-122"/>
              </a:rPr>
              <a:t>境破壊など）が論議された</a:t>
            </a:r>
            <a:r>
              <a:rPr lang="ja-JP" altLang="en-US" sz="2000" b="1" dirty="0" smtClean="0">
                <a:solidFill>
                  <a:srgbClr val="002060"/>
                </a:solidFill>
                <a:latin typeface="KaiTi" panose="02010609060101010101" pitchFamily="49" charset="-122"/>
                <a:ea typeface="KaiTi" panose="02010609060101010101" pitchFamily="49" charset="-122"/>
              </a:rPr>
              <a:t>。</a:t>
            </a:r>
            <a:endParaRPr lang="en-US" altLang="ja-JP" sz="2000" b="1" dirty="0" smtClean="0">
              <a:solidFill>
                <a:srgbClr val="002060"/>
              </a:solidFill>
              <a:latin typeface="KaiTi" panose="02010609060101010101" pitchFamily="49" charset="-122"/>
              <a:ea typeface="KaiTi" panose="02010609060101010101" pitchFamily="49" charset="-122"/>
            </a:endParaRPr>
          </a:p>
          <a:p>
            <a:r>
              <a:rPr lang="ja-JP" altLang="en-US" sz="2000" b="1" dirty="0">
                <a:solidFill>
                  <a:srgbClr val="FF0000"/>
                </a:solidFill>
                <a:latin typeface="KaiTi" panose="02010609060101010101" pitchFamily="49" charset="-122"/>
                <a:ea typeface="KaiTi" panose="02010609060101010101" pitchFamily="49" charset="-122"/>
              </a:rPr>
              <a:t>　</a:t>
            </a:r>
            <a:r>
              <a:rPr lang="ja-JP" altLang="en-US" sz="2000" b="1" dirty="0" smtClean="0">
                <a:solidFill>
                  <a:srgbClr val="FF0000"/>
                </a:solidFill>
                <a:latin typeface="KaiTi" panose="02010609060101010101" pitchFamily="49" charset="-122"/>
                <a:ea typeface="KaiTi" panose="02010609060101010101" pitchFamily="49" charset="-122"/>
              </a:rPr>
              <a:t>グロ</a:t>
            </a:r>
            <a:r>
              <a:rPr lang="ja-JP" altLang="en-US" sz="2000" b="1" dirty="0">
                <a:solidFill>
                  <a:srgbClr val="FF0000"/>
                </a:solidFill>
                <a:latin typeface="KaiTi" panose="02010609060101010101" pitchFamily="49" charset="-122"/>
                <a:ea typeface="KaiTi" panose="02010609060101010101" pitchFamily="49" charset="-122"/>
              </a:rPr>
              <a:t>ーバリゼーションを推進する強力な要因がある一方で、反グローバリゼーションの要因も強化されつつある。たとえば、グローバリゼーションを推進してきたはずのアングロ・サクソン諸国（イギリスとアメリカ）で、</a:t>
            </a:r>
            <a:r>
              <a:rPr lang="en-US" altLang="ja-JP" sz="2000" b="1" dirty="0">
                <a:solidFill>
                  <a:srgbClr val="FF0000"/>
                </a:solidFill>
                <a:latin typeface="KaiTi" panose="02010609060101010101" pitchFamily="49" charset="-122"/>
                <a:ea typeface="KaiTi" panose="02010609060101010101" pitchFamily="49" charset="-122"/>
              </a:rPr>
              <a:t>2016</a:t>
            </a:r>
            <a:r>
              <a:rPr lang="ja-JP" altLang="en-US" sz="2000" b="1" dirty="0">
                <a:solidFill>
                  <a:srgbClr val="FF0000"/>
                </a:solidFill>
                <a:latin typeface="KaiTi" panose="02010609060101010101" pitchFamily="49" charset="-122"/>
                <a:ea typeface="KaiTi" panose="02010609060101010101" pitchFamily="49" charset="-122"/>
              </a:rPr>
              <a:t>年に二つのサプライズが起きた。すなわち、</a:t>
            </a:r>
            <a:r>
              <a:rPr lang="en-US" altLang="ja-JP" sz="2000" b="1" dirty="0">
                <a:solidFill>
                  <a:srgbClr val="FF0000"/>
                </a:solidFill>
                <a:latin typeface="KaiTi" panose="02010609060101010101" pitchFamily="49" charset="-122"/>
                <a:ea typeface="KaiTi" panose="02010609060101010101" pitchFamily="49" charset="-122"/>
              </a:rPr>
              <a:t>EU</a:t>
            </a:r>
            <a:r>
              <a:rPr lang="ja-JP" altLang="en-US" sz="2000" b="1" dirty="0">
                <a:solidFill>
                  <a:srgbClr val="FF0000"/>
                </a:solidFill>
                <a:latin typeface="KaiTi" panose="02010609060101010101" pitchFamily="49" charset="-122"/>
                <a:ea typeface="KaiTi" panose="02010609060101010101" pitchFamily="49" charset="-122"/>
              </a:rPr>
              <a:t>からの離脱（</a:t>
            </a:r>
            <a:r>
              <a:rPr lang="en-US" altLang="ja-JP" sz="2000" b="1" dirty="0" smtClean="0">
                <a:solidFill>
                  <a:srgbClr val="FF0000"/>
                </a:solidFill>
                <a:latin typeface="KaiTi" panose="02010609060101010101" pitchFamily="49" charset="-122"/>
                <a:ea typeface="KaiTi" panose="02010609060101010101" pitchFamily="49" charset="-122"/>
              </a:rPr>
              <a:t>Brexit</a:t>
            </a:r>
            <a:r>
              <a:rPr lang="ja-JP" altLang="en-US" sz="2000" b="1" dirty="0" smtClean="0">
                <a:solidFill>
                  <a:srgbClr val="FF0000"/>
                </a:solidFill>
                <a:latin typeface="KaiTi" panose="02010609060101010101" pitchFamily="49" charset="-122"/>
                <a:ea typeface="KaiTi" panose="02010609060101010101" pitchFamily="49" charset="-122"/>
              </a:rPr>
              <a:t>）</a:t>
            </a:r>
            <a:r>
              <a:rPr lang="ja-JP" altLang="en-US" sz="2000" b="1" dirty="0">
                <a:solidFill>
                  <a:srgbClr val="FF0000"/>
                </a:solidFill>
                <a:latin typeface="KaiTi" panose="02010609060101010101" pitchFamily="49" charset="-122"/>
                <a:ea typeface="KaiTi" panose="02010609060101010101" pitchFamily="49" charset="-122"/>
              </a:rPr>
              <a:t>を選択</a:t>
            </a:r>
            <a:r>
              <a:rPr lang="ja-JP" altLang="en-US" sz="2000" b="1" dirty="0" smtClean="0">
                <a:solidFill>
                  <a:srgbClr val="FF0000"/>
                </a:solidFill>
                <a:latin typeface="KaiTi" panose="02010609060101010101" pitchFamily="49" charset="-122"/>
                <a:ea typeface="KaiTi" panose="02010609060101010101" pitchFamily="49" charset="-122"/>
              </a:rPr>
              <a:t>した</a:t>
            </a:r>
            <a:r>
              <a:rPr lang="en-US" altLang="ja-JP" sz="2000" b="1" dirty="0" smtClean="0">
                <a:solidFill>
                  <a:srgbClr val="FF0000"/>
                </a:solidFill>
                <a:latin typeface="KaiTi" panose="02010609060101010101" pitchFamily="49" charset="-122"/>
                <a:ea typeface="KaiTi" panose="02010609060101010101" pitchFamily="49" charset="-122"/>
              </a:rPr>
              <a:t>6</a:t>
            </a:r>
            <a:r>
              <a:rPr lang="ja-JP" altLang="en-US" sz="2000" b="1" dirty="0" smtClean="0">
                <a:solidFill>
                  <a:srgbClr val="FF0000"/>
                </a:solidFill>
                <a:latin typeface="KaiTi" panose="02010609060101010101" pitchFamily="49" charset="-122"/>
                <a:ea typeface="KaiTi" panose="02010609060101010101" pitchFamily="49" charset="-122"/>
              </a:rPr>
              <a:t>月</a:t>
            </a:r>
            <a:r>
              <a:rPr lang="ja-JP" altLang="en-US" sz="2000" b="1" dirty="0">
                <a:solidFill>
                  <a:srgbClr val="FF0000"/>
                </a:solidFill>
                <a:latin typeface="KaiTi" panose="02010609060101010101" pitchFamily="49" charset="-122"/>
                <a:ea typeface="KaiTi" panose="02010609060101010101" pitchFamily="49" charset="-122"/>
              </a:rPr>
              <a:t>の</a:t>
            </a:r>
            <a:r>
              <a:rPr lang="ja-JP" altLang="en-US" sz="2000" b="1" dirty="0" smtClean="0">
                <a:solidFill>
                  <a:srgbClr val="FF0000"/>
                </a:solidFill>
                <a:latin typeface="KaiTi" panose="02010609060101010101" pitchFamily="49" charset="-122"/>
                <a:ea typeface="KaiTi" panose="02010609060101010101" pitchFamily="49" charset="-122"/>
              </a:rPr>
              <a:t>国民投票と、</a:t>
            </a:r>
            <a:r>
              <a:rPr lang="en-US" altLang="ja-JP" sz="2000" b="1" dirty="0">
                <a:solidFill>
                  <a:srgbClr val="FF0000"/>
                </a:solidFill>
                <a:latin typeface="KaiTi" panose="02010609060101010101" pitchFamily="49" charset="-122"/>
                <a:ea typeface="KaiTi" panose="02010609060101010101" pitchFamily="49" charset="-122"/>
              </a:rPr>
              <a:t>11</a:t>
            </a:r>
            <a:r>
              <a:rPr lang="ja-JP" altLang="en-US" sz="2000" b="1" dirty="0">
                <a:solidFill>
                  <a:srgbClr val="FF0000"/>
                </a:solidFill>
                <a:latin typeface="KaiTi" panose="02010609060101010101" pitchFamily="49" charset="-122"/>
                <a:ea typeface="KaiTi" panose="02010609060101010101" pitchFamily="49" charset="-122"/>
              </a:rPr>
              <a:t>月</a:t>
            </a:r>
            <a:r>
              <a:rPr lang="ja-JP" altLang="en-US" sz="2000" b="1" dirty="0" smtClean="0">
                <a:solidFill>
                  <a:srgbClr val="FF0000"/>
                </a:solidFill>
                <a:latin typeface="KaiTi" panose="02010609060101010101" pitchFamily="49" charset="-122"/>
                <a:ea typeface="KaiTi" panose="02010609060101010101" pitchFamily="49" charset="-122"/>
              </a:rPr>
              <a:t>反</a:t>
            </a:r>
            <a:r>
              <a:rPr lang="ja-JP" altLang="en-US" sz="2000" b="1" dirty="0">
                <a:solidFill>
                  <a:srgbClr val="FF0000"/>
                </a:solidFill>
                <a:latin typeface="KaiTi" panose="02010609060101010101" pitchFamily="49" charset="-122"/>
                <a:ea typeface="KaiTi" panose="02010609060101010101" pitchFamily="49" charset="-122"/>
              </a:rPr>
              <a:t>移民や反自由貿易を掲げるトランプの大統領当</a:t>
            </a:r>
            <a:r>
              <a:rPr lang="ja-JP" altLang="en-US" sz="2000" b="1" dirty="0" smtClean="0">
                <a:solidFill>
                  <a:srgbClr val="FF0000"/>
                </a:solidFill>
                <a:latin typeface="KaiTi" panose="02010609060101010101" pitchFamily="49" charset="-122"/>
                <a:ea typeface="KaiTi" panose="02010609060101010101" pitchFamily="49" charset="-122"/>
              </a:rPr>
              <a:t>選である。</a:t>
            </a:r>
            <a:endParaRPr lang="en-US" altLang="ja-JP" sz="2000" b="1" dirty="0" smtClean="0">
              <a:solidFill>
                <a:srgbClr val="FF000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この</a:t>
            </a:r>
            <a:r>
              <a:rPr lang="en-US" altLang="ja-JP" sz="2000" b="1" dirty="0">
                <a:latin typeface="KaiTi" panose="02010609060101010101" pitchFamily="49" charset="-122"/>
                <a:ea typeface="KaiTi" panose="02010609060101010101" pitchFamily="49" charset="-122"/>
              </a:rPr>
              <a:t>2</a:t>
            </a:r>
            <a:r>
              <a:rPr lang="ja-JP" altLang="en-US" sz="2000" b="1" dirty="0">
                <a:latin typeface="KaiTi" panose="02010609060101010101" pitchFamily="49" charset="-122"/>
                <a:ea typeface="KaiTi" panose="02010609060101010101" pitchFamily="49" charset="-122"/>
              </a:rPr>
              <a:t>国の状況は、</a:t>
            </a:r>
            <a:r>
              <a:rPr lang="en-US" altLang="ja-JP" sz="2000" b="1" dirty="0">
                <a:latin typeface="KaiTi" panose="02010609060101010101" pitchFamily="49" charset="-122"/>
                <a:ea typeface="KaiTi" panose="02010609060101010101" pitchFamily="49" charset="-122"/>
              </a:rPr>
              <a:t>2001</a:t>
            </a:r>
            <a:r>
              <a:rPr lang="ja-JP" altLang="en-US" sz="2000" b="1" dirty="0">
                <a:latin typeface="KaiTi" panose="02010609060101010101" pitchFamily="49" charset="-122"/>
                <a:ea typeface="KaiTi" panose="02010609060101010101" pitchFamily="49" charset="-122"/>
              </a:rPr>
              <a:t>年のアメリカ同時多発テロ、</a:t>
            </a:r>
            <a:r>
              <a:rPr lang="en-US" altLang="ja-JP" sz="2000" b="1" dirty="0">
                <a:latin typeface="KaiTi" panose="02010609060101010101" pitchFamily="49" charset="-122"/>
                <a:ea typeface="KaiTi" panose="02010609060101010101" pitchFamily="49" charset="-122"/>
              </a:rPr>
              <a:t>2008</a:t>
            </a:r>
            <a:r>
              <a:rPr lang="ja-JP" altLang="en-US" sz="2000" b="1" dirty="0">
                <a:latin typeface="KaiTi" panose="02010609060101010101" pitchFamily="49" charset="-122"/>
                <a:ea typeface="KaiTi" panose="02010609060101010101" pitchFamily="49" charset="-122"/>
              </a:rPr>
              <a:t>年のリーマン・ショック、</a:t>
            </a:r>
            <a:r>
              <a:rPr lang="en-US" altLang="ja-JP" sz="2000" b="1" dirty="0">
                <a:latin typeface="KaiTi" panose="02010609060101010101" pitchFamily="49" charset="-122"/>
                <a:ea typeface="KaiTi" panose="02010609060101010101" pitchFamily="49" charset="-122"/>
              </a:rPr>
              <a:t>2010</a:t>
            </a:r>
            <a:r>
              <a:rPr lang="ja-JP" altLang="en-US" sz="2000" b="1" dirty="0">
                <a:latin typeface="KaiTi" panose="02010609060101010101" pitchFamily="49" charset="-122"/>
                <a:ea typeface="KaiTi" panose="02010609060101010101" pitchFamily="49" charset="-122"/>
              </a:rPr>
              <a:t>～</a:t>
            </a:r>
            <a:r>
              <a:rPr lang="en-US" altLang="ja-JP" sz="2000" b="1" dirty="0">
                <a:latin typeface="KaiTi" panose="02010609060101010101" pitchFamily="49" charset="-122"/>
                <a:ea typeface="KaiTi" panose="02010609060101010101" pitchFamily="49" charset="-122"/>
              </a:rPr>
              <a:t>2015</a:t>
            </a:r>
            <a:r>
              <a:rPr lang="ja-JP" altLang="en-US" sz="2000" b="1" dirty="0">
                <a:latin typeface="KaiTi" panose="02010609060101010101" pitchFamily="49" charset="-122"/>
                <a:ea typeface="KaiTi" panose="02010609060101010101" pitchFamily="49" charset="-122"/>
              </a:rPr>
              <a:t>年ごろのユーロ危機、ヨーロッパソブリン危機に続く、反グローバリズムにおける重要な動きであり、転機とみることができる。</a:t>
            </a:r>
            <a:endParaRPr lang="ja-JP" altLang="ja-JP" sz="2000" b="1"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93663659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529045217"/>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国際化とグローバル化</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31900"/>
            <a:ext cx="1856598" cy="646331"/>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５　</a:t>
            </a:r>
            <a:r>
              <a:rPr lang="zh-CN" altLang="en-US" sz="2400" b="1" dirty="0">
                <a:solidFill>
                  <a:srgbClr val="FF0000"/>
                </a:solidFill>
                <a:latin typeface="BIZ UDPゴシック" panose="020B0400000000000000" pitchFamily="50" charset="-128"/>
                <a:ea typeface="BIZ UDPゴシック" panose="020B0400000000000000" pitchFamily="50" charset="-128"/>
              </a:rPr>
              <a:t>课程思政</a:t>
            </a:r>
            <a:endParaRPr lang="en-US" altLang="ja-JP" sz="2400" b="1" dirty="0" smtClean="0">
              <a:solidFill>
                <a:srgbClr val="FF0000"/>
              </a:solidFill>
              <a:latin typeface="BIZ UDPゴシック" panose="020B0400000000000000" pitchFamily="50" charset="-128"/>
              <a:ea typeface="BIZ UDPゴシック" panose="020B0400000000000000" pitchFamily="50" charset="-128"/>
            </a:endParaRPr>
          </a:p>
        </p:txBody>
      </p:sp>
      <p:pic>
        <p:nvPicPr>
          <p:cNvPr id="15362" name="Picture 2" descr="http://www.qstheory.cn/zdwz/2019-03/28/1124292924_15537316414881n.png"/>
          <p:cNvPicPr>
            <a:picLocks noChangeAspect="1" noChangeArrowheads="1"/>
          </p:cNvPicPr>
          <p:nvPr/>
        </p:nvPicPr>
        <p:blipFill rotWithShape="1">
          <a:blip r:embed="rId4">
            <a:extLst>
              <a:ext uri="{28A0092B-C50C-407E-A947-70E740481C1C}">
                <a14:useLocalDpi xmlns:a14="http://schemas.microsoft.com/office/drawing/2010/main" val="0"/>
              </a:ext>
            </a:extLst>
          </a:blip>
          <a:srcRect b="38458"/>
          <a:stretch/>
        </p:blipFill>
        <p:spPr bwMode="auto">
          <a:xfrm>
            <a:off x="8282776" y="2765601"/>
            <a:ext cx="3185324" cy="2659253"/>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pic>
        <p:nvPicPr>
          <p:cNvPr id="15363" name="Picture 3"/>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43876" y="1141830"/>
            <a:ext cx="3324224" cy="1347586"/>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15366" name="Picture 6" descr="http://news.youth.cn/sz/202012/W020201218652326926832.jpg"/>
          <p:cNvPicPr>
            <a:picLocks noChangeAspect="1" noChangeArrowheads="1"/>
          </p:cNvPicPr>
          <p:nvPr/>
        </p:nvPicPr>
        <p:blipFill rotWithShape="1">
          <a:blip r:embed="rId6">
            <a:extLst>
              <a:ext uri="{28A0092B-C50C-407E-A947-70E740481C1C}">
                <a14:useLocalDpi xmlns:a14="http://schemas.microsoft.com/office/drawing/2010/main" val="0"/>
              </a:ext>
            </a:extLst>
          </a:blip>
          <a:srcRect t="40696"/>
          <a:stretch/>
        </p:blipFill>
        <p:spPr bwMode="auto">
          <a:xfrm>
            <a:off x="4722969" y="2582466"/>
            <a:ext cx="2871976" cy="3025521"/>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rgbClr val="FFFFFF"/>
                </a:solidFill>
              </a14:hiddenFill>
            </a:ext>
          </a:extLst>
        </p:spPr>
      </p:pic>
      <p:sp>
        <p:nvSpPr>
          <p:cNvPr id="4" name="矩形 3"/>
          <p:cNvSpPr/>
          <p:nvPr/>
        </p:nvSpPr>
        <p:spPr>
          <a:xfrm>
            <a:off x="4627230" y="5756998"/>
            <a:ext cx="3302000" cy="738664"/>
          </a:xfrm>
          <a:prstGeom prst="rect">
            <a:avLst/>
          </a:prstGeom>
        </p:spPr>
        <p:txBody>
          <a:bodyPr wrap="square">
            <a:spAutoFit/>
          </a:bodyPr>
          <a:lstStyle/>
          <a:p>
            <a:pPr algn="ctr"/>
            <a:r>
              <a:rPr lang="zh-CN" altLang="en-US" sz="1400" b="1" dirty="0">
                <a:solidFill>
                  <a:srgbClr val="FF0000"/>
                </a:solidFill>
              </a:rPr>
              <a:t>顺应时代潮流 习近平这样谈经济全球化</a:t>
            </a:r>
          </a:p>
          <a:p>
            <a:pPr algn="ctr"/>
            <a:r>
              <a:rPr lang="zh-CN" altLang="en-US" sz="1400" b="1" dirty="0"/>
              <a:t>发稿时间：</a:t>
            </a:r>
            <a:r>
              <a:rPr lang="en-US" altLang="zh-CN" sz="1400" b="1" dirty="0"/>
              <a:t>2020-12-18 18:05:00 </a:t>
            </a:r>
            <a:endParaRPr lang="en-US" altLang="zh-CN" sz="1400" b="1" dirty="0" smtClean="0"/>
          </a:p>
          <a:p>
            <a:pPr algn="ctr"/>
            <a:r>
              <a:rPr lang="zh-CN" altLang="en-US" sz="1400" b="1" dirty="0" smtClean="0"/>
              <a:t>来源</a:t>
            </a:r>
            <a:r>
              <a:rPr lang="zh-CN" altLang="en-US" sz="1400" b="1" dirty="0"/>
              <a:t>：</a:t>
            </a:r>
            <a:r>
              <a:rPr lang="zh-CN" altLang="en-US" sz="1400" b="1" dirty="0">
                <a:hlinkClick r:id="rId7"/>
              </a:rPr>
              <a:t> 中国共产党新闻网</a:t>
            </a:r>
            <a:endParaRPr lang="zh-CN" altLang="en-US" sz="1400" b="1" dirty="0"/>
          </a:p>
        </p:txBody>
      </p:sp>
      <p:pic>
        <p:nvPicPr>
          <p:cNvPr id="15367" name="Picture 7"/>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2924" y="1655708"/>
            <a:ext cx="3808814" cy="13581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5" name="矩形 4"/>
          <p:cNvSpPr/>
          <p:nvPr/>
        </p:nvSpPr>
        <p:spPr>
          <a:xfrm>
            <a:off x="492124" y="3201938"/>
            <a:ext cx="3885014" cy="3416320"/>
          </a:xfrm>
          <a:prstGeom prst="rect">
            <a:avLst/>
          </a:prstGeom>
          <a:ln/>
        </p:spPr>
        <p:style>
          <a:lnRef idx="2">
            <a:schemeClr val="accent2">
              <a:shade val="50000"/>
            </a:schemeClr>
          </a:lnRef>
          <a:fillRef idx="1">
            <a:schemeClr val="accent2"/>
          </a:fillRef>
          <a:effectRef idx="0">
            <a:schemeClr val="accent2"/>
          </a:effectRef>
          <a:fontRef idx="minor">
            <a:schemeClr val="lt1"/>
          </a:fontRef>
        </p:style>
        <p:txBody>
          <a:bodyPr wrap="square">
            <a:spAutoFit/>
          </a:bodyPr>
          <a:lstStyle/>
          <a:p>
            <a:r>
              <a:rPr lang="zh-CN" altLang="en-US" b="1" dirty="0"/>
              <a:t>人类只有一个地球，保护生态环境、推动可持续发展是各国的共同责任。</a:t>
            </a:r>
          </a:p>
          <a:p>
            <a:r>
              <a:rPr lang="zh-CN" altLang="en-US" b="1" dirty="0"/>
              <a:t>　　党的十八大以来，习近平总书记多次在不同国际场合发表重要讲话，深刻阐明保护全球生态环境的重要性，倡议人与自然和谐共生，呼吁全世界共同推进生态环境治理，多次就共同构建美丽地球家园、共同构建人类命运共同体提供中国主张、中国方案、中国智慧、中国力量，彰显了中国对全球环境治理和生态文明建设的大国担当。</a:t>
            </a:r>
          </a:p>
        </p:txBody>
      </p:sp>
    </p:spTree>
    <p:extLst>
      <p:ext uri="{BB962C8B-B14F-4D97-AF65-F5344CB8AC3E}">
        <p14:creationId xmlns:p14="http://schemas.microsoft.com/office/powerpoint/2010/main" val="6926508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954166107"/>
              </p:ext>
            </p:extLst>
          </p:nvPr>
        </p:nvGraphicFramePr>
        <p:xfrm>
          <a:off x="0" y="2882900"/>
          <a:ext cx="12192000" cy="546100"/>
        </p:xfrm>
        <a:graphic>
          <a:graphicData uri="http://schemas.openxmlformats.org/drawingml/2006/table">
            <a:tbl>
              <a:tblPr firstRow="1" firstCol="1" bandRow="1">
                <a:tableStyleId>{69CF1AB2-1976-4502-BF36-3FF5EA218861}</a:tableStyleId>
              </a:tblPr>
              <a:tblGrid>
                <a:gridCol w="4165600"/>
                <a:gridCol w="8026400"/>
              </a:tblGrid>
              <a:tr h="546100">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国際化とグローバル化</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98163" y="29027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655806"/>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278967085"/>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国際化とグローバル化</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942998"/>
            <a:ext cx="1814920" cy="552202"/>
          </a:xfrm>
          <a:prstGeom prst="rect">
            <a:avLst/>
          </a:prstGeom>
        </p:spPr>
        <p:txBody>
          <a:bodyPr wrap="none">
            <a:spAutoFit/>
          </a:bodyPr>
          <a:lstStyle/>
          <a:p>
            <a:pPr>
              <a:lnSpc>
                <a:spcPct val="150000"/>
              </a:lnSpc>
            </a:pPr>
            <a:r>
              <a:rPr lang="ja-JP" altLang="en-US" sz="2400" b="1" dirty="0">
                <a:solidFill>
                  <a:srgbClr val="002060"/>
                </a:solidFill>
                <a:latin typeface="BIZ UDPゴシック" panose="020B0400000000000000" pitchFamily="50" charset="-128"/>
                <a:ea typeface="BIZ UDPゴシック" panose="020B0400000000000000" pitchFamily="50" charset="-128"/>
              </a:rPr>
              <a:t>１　</a:t>
            </a:r>
            <a:r>
              <a:rPr lang="ja-JP" altLang="en-US" sz="2400" b="1" dirty="0" smtClean="0">
                <a:solidFill>
                  <a:srgbClr val="002060"/>
                </a:solidFill>
                <a:latin typeface="BIZ UDPゴシック" panose="020B0400000000000000" pitchFamily="50" charset="-128"/>
                <a:ea typeface="BIZ UDPゴシック" panose="020B0400000000000000" pitchFamily="50" charset="-128"/>
              </a:rPr>
              <a:t>背景知識</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75905" y="1347750"/>
            <a:ext cx="10690018" cy="2708434"/>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◎テキスト背景</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latin typeface="KaiTi" panose="02010609060101010101" pitchFamily="49" charset="-122"/>
                <a:ea typeface="KaiTi" panose="02010609060101010101" pitchFamily="49" charset="-122"/>
              </a:rPr>
              <a:t>国際化（</a:t>
            </a:r>
            <a:r>
              <a:rPr lang="en-US" altLang="ja-JP" sz="2000" b="1" dirty="0">
                <a:latin typeface="KaiTi" panose="02010609060101010101" pitchFamily="49" charset="-122"/>
                <a:ea typeface="KaiTi" panose="02010609060101010101" pitchFamily="49" charset="-122"/>
              </a:rPr>
              <a:t>Internationalization</a:t>
            </a:r>
            <a:r>
              <a:rPr lang="ja-JP" altLang="en-US" sz="2000" b="1" dirty="0">
                <a:latin typeface="KaiTi" panose="02010609060101010101" pitchFamily="49" charset="-122"/>
                <a:ea typeface="KaiTi" panose="02010609060101010101" pitchFamily="49" charset="-122"/>
              </a:rPr>
              <a:t>）とは、複数の国家が相互に結びつきを強め、相互に</a:t>
            </a:r>
            <a:r>
              <a:rPr lang="ja-JP" altLang="en-US" sz="2000" b="1" dirty="0" smtClean="0">
                <a:latin typeface="KaiTi" panose="02010609060101010101" pitchFamily="49" charset="-122"/>
                <a:ea typeface="KaiTi" panose="02010609060101010101" pitchFamily="49" charset="-122"/>
              </a:rPr>
              <a:t>共同</a:t>
            </a:r>
            <a:r>
              <a:rPr lang="ja-JP" altLang="en-US" sz="2000" b="1" dirty="0">
                <a:latin typeface="KaiTi" panose="02010609060101010101" pitchFamily="49" charset="-122"/>
                <a:ea typeface="KaiTi" panose="02010609060101010101" pitchFamily="49" charset="-122"/>
              </a:rPr>
              <a:t>で</a:t>
            </a:r>
            <a:r>
              <a:rPr lang="ja-JP" altLang="en-US" sz="2000" b="1" dirty="0" smtClean="0">
                <a:latin typeface="KaiTi" panose="02010609060101010101" pitchFamily="49" charset="-122"/>
                <a:ea typeface="KaiTi" panose="02010609060101010101" pitchFamily="49" charset="-122"/>
              </a:rPr>
              <a:t>行</a:t>
            </a:r>
            <a:r>
              <a:rPr lang="ja-JP" altLang="en-US" sz="2000" b="1" dirty="0">
                <a:latin typeface="KaiTi" panose="02010609060101010101" pitchFamily="49" charset="-122"/>
                <a:ea typeface="KaiTi" panose="02010609060101010101" pitchFamily="49" charset="-122"/>
              </a:rPr>
              <a:t>動したり、互いに経済的、文化的に影響をあたえあう事象全般をさす</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国家」「国境」というものが厳然</a:t>
            </a:r>
            <a:r>
              <a:rPr lang="ja-JP" altLang="en-US" sz="2000" b="1" dirty="0" smtClean="0">
                <a:latin typeface="KaiTi" panose="02010609060101010101" pitchFamily="49" charset="-122"/>
                <a:ea typeface="KaiTi" panose="02010609060101010101" pitchFamily="49" charset="-122"/>
              </a:rPr>
              <a:t>として重要な</a:t>
            </a:r>
            <a:r>
              <a:rPr lang="ja-JP" altLang="en-US" sz="2000" b="1" dirty="0">
                <a:latin typeface="KaiTi" panose="02010609060101010101" pitchFamily="49" charset="-122"/>
                <a:ea typeface="KaiTi" panose="02010609060101010101" pitchFamily="49" charset="-122"/>
              </a:rPr>
              <a:t>役割を果たしていることである</a:t>
            </a:r>
            <a:r>
              <a:rPr lang="ja-JP" altLang="en-US" sz="2000" b="1" dirty="0" smtClean="0">
                <a:latin typeface="KaiTi" panose="02010609060101010101" pitchFamily="49" charset="-122"/>
                <a:ea typeface="KaiTi" panose="02010609060101010101" pitchFamily="49" charset="-122"/>
              </a:rPr>
              <a:t>。これに</a:t>
            </a:r>
            <a:r>
              <a:rPr lang="ja-JP" altLang="en-US" sz="2000" b="1" dirty="0">
                <a:latin typeface="KaiTi" panose="02010609060101010101" pitchFamily="49" charset="-122"/>
                <a:ea typeface="KaiTi" panose="02010609060101010101" pitchFamily="49" charset="-122"/>
              </a:rPr>
              <a:t>対して「グローバル化」</a:t>
            </a:r>
            <a:r>
              <a:rPr lang="ja-JP" altLang="en-US" sz="2000" b="1" dirty="0" smtClean="0">
                <a:latin typeface="KaiTi" panose="02010609060101010101" pitchFamily="49" charset="-122"/>
                <a:ea typeface="KaiTi" panose="02010609060101010101" pitchFamily="49" charset="-122"/>
              </a:rPr>
              <a:t>は、グロ</a:t>
            </a:r>
            <a:r>
              <a:rPr lang="ja-JP" altLang="en-US" sz="2000" b="1" dirty="0">
                <a:latin typeface="KaiTi" panose="02010609060101010101" pitchFamily="49" charset="-122"/>
                <a:ea typeface="KaiTi" panose="02010609060101010101" pitchFamily="49" charset="-122"/>
              </a:rPr>
              <a:t>ーバリゼーション（</a:t>
            </a:r>
            <a:r>
              <a:rPr lang="en-US" altLang="ja-JP" sz="2000" b="1" dirty="0">
                <a:latin typeface="KaiTi" panose="02010609060101010101" pitchFamily="49" charset="-122"/>
                <a:ea typeface="KaiTi" panose="02010609060101010101" pitchFamily="49" charset="-122"/>
              </a:rPr>
              <a:t>Globalization</a:t>
            </a:r>
            <a:r>
              <a:rPr lang="ja-JP" altLang="en-US" sz="2000" b="1" dirty="0">
                <a:latin typeface="KaiTi" panose="02010609060101010101" pitchFamily="49" charset="-122"/>
                <a:ea typeface="KaiTi" panose="02010609060101010101" pitchFamily="49" charset="-122"/>
              </a:rPr>
              <a:t>）とは、社会的あるいは経済的な関連が、旧来の国家や地域などの境界を越えて、地球規模に拡大して様々な変化を引き起こす現象である。グローバル化ともいう。</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国家」や「国境」</a:t>
            </a:r>
            <a:r>
              <a:rPr lang="ja-JP" altLang="en-US" sz="2000" b="1" dirty="0" smtClean="0">
                <a:latin typeface="KaiTi" panose="02010609060101010101" pitchFamily="49" charset="-122"/>
                <a:ea typeface="KaiTi" panose="02010609060101010101" pitchFamily="49" charset="-122"/>
              </a:rPr>
              <a:t>はあるにしても、その</a:t>
            </a:r>
            <a:r>
              <a:rPr lang="ja-JP" altLang="en-US" sz="2000" b="1" dirty="0">
                <a:latin typeface="KaiTi" panose="02010609060101010101" pitchFamily="49" charset="-122"/>
                <a:ea typeface="KaiTi" panose="02010609060101010101" pitchFamily="49" charset="-122"/>
              </a:rPr>
              <a:t>内側と外側との間に差がないことを意味するのである。</a:t>
            </a:r>
            <a:endParaRPr lang="en-US" altLang="ja-JP" sz="2000" b="1" dirty="0">
              <a:solidFill>
                <a:srgbClr val="0070C0"/>
              </a:solidFill>
              <a:latin typeface="KaiTi" panose="02010609060101010101" pitchFamily="49" charset="-122"/>
              <a:ea typeface="KaiTi" panose="02010609060101010101" pitchFamily="49" charset="-122"/>
            </a:endParaRPr>
          </a:p>
        </p:txBody>
      </p:sp>
      <p:sp>
        <p:nvSpPr>
          <p:cNvPr id="14" name="矩形 13"/>
          <p:cNvSpPr/>
          <p:nvPr/>
        </p:nvSpPr>
        <p:spPr>
          <a:xfrm>
            <a:off x="875904" y="4093390"/>
            <a:ext cx="10690019" cy="2554545"/>
          </a:xfrm>
          <a:prstGeom prst="rect">
            <a:avLst/>
          </a:prstGeom>
        </p:spPr>
        <p:txBody>
          <a:bodyPr wrap="square">
            <a:spAutoFit/>
          </a:bodyPr>
          <a:lstStyle/>
          <a:p>
            <a:r>
              <a:rPr lang="ja-JP" altLang="en-US" sz="2000" b="1" dirty="0" smtClean="0">
                <a:solidFill>
                  <a:srgbClr val="0070C0"/>
                </a:solidFill>
                <a:latin typeface="KaiTi" panose="02010609060101010101" pitchFamily="49" charset="-122"/>
                <a:ea typeface="KaiTi" panose="02010609060101010101" pitchFamily="49" charset="-122"/>
              </a:rPr>
              <a:t>◎関連知識</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昨</a:t>
            </a:r>
            <a:r>
              <a:rPr lang="ja-JP" altLang="en-US" sz="2000" b="1" dirty="0">
                <a:latin typeface="KaiTi" panose="02010609060101010101" pitchFamily="49" charset="-122"/>
                <a:ea typeface="KaiTi" panose="02010609060101010101" pitchFamily="49" charset="-122"/>
              </a:rPr>
              <a:t>今の世界は果たしてどれほど「グローバル化」しているのだろうか。おそらく誰</a:t>
            </a:r>
            <a:r>
              <a:rPr lang="ja-JP" altLang="en-US" sz="2000" b="1" dirty="0" smtClean="0">
                <a:latin typeface="KaiTi" panose="02010609060101010101" pitchFamily="49" charset="-122"/>
                <a:ea typeface="KaiTi" panose="02010609060101010101" pitchFamily="49" charset="-122"/>
              </a:rPr>
              <a:t>もが「</a:t>
            </a:r>
            <a:r>
              <a:rPr lang="ja-JP" altLang="en-US" sz="2000" b="1" dirty="0">
                <a:latin typeface="KaiTi" panose="02010609060101010101" pitchFamily="49" charset="-122"/>
                <a:ea typeface="KaiTi" panose="02010609060101010101" pitchFamily="49" charset="-122"/>
              </a:rPr>
              <a:t>グローバル化」を実感する典型的な機会がインターネットであろう</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「グローバル化」は英語で</a:t>
            </a:r>
            <a:r>
              <a:rPr lang="ja-JP" altLang="en-US" sz="2000" b="1" i="1" dirty="0">
                <a:latin typeface="KaiTi" panose="02010609060101010101" pitchFamily="49" charset="-122"/>
                <a:ea typeface="KaiTi" panose="02010609060101010101" pitchFamily="49" charset="-122"/>
              </a:rPr>
              <a:t>“</a:t>
            </a:r>
            <a:r>
              <a:rPr lang="en-US" altLang="ja-JP" sz="2000" b="1" i="1" dirty="0">
                <a:latin typeface="KaiTi" panose="02010609060101010101" pitchFamily="49" charset="-122"/>
                <a:ea typeface="KaiTi" panose="02010609060101010101" pitchFamily="49" charset="-122"/>
              </a:rPr>
              <a:t>globalization”</a:t>
            </a:r>
            <a:r>
              <a:rPr lang="ja-JP" altLang="en-US" sz="2000" b="1" dirty="0">
                <a:latin typeface="KaiTi" panose="02010609060101010101" pitchFamily="49" charset="-122"/>
                <a:ea typeface="KaiTi" panose="02010609060101010101" pitchFamily="49" charset="-122"/>
              </a:rPr>
              <a:t>と書き、</a:t>
            </a:r>
            <a:r>
              <a:rPr lang="ja-JP" altLang="en-US" sz="2000" b="1" i="1" dirty="0">
                <a:latin typeface="KaiTi" panose="02010609060101010101" pitchFamily="49" charset="-122"/>
                <a:ea typeface="KaiTi" panose="02010609060101010101" pitchFamily="49" charset="-122"/>
              </a:rPr>
              <a:t>“</a:t>
            </a:r>
            <a:r>
              <a:rPr lang="en-US" altLang="ja-JP" sz="2000" b="1" i="1" dirty="0">
                <a:latin typeface="KaiTi" panose="02010609060101010101" pitchFamily="49" charset="-122"/>
                <a:ea typeface="KaiTi" panose="02010609060101010101" pitchFamily="49" charset="-122"/>
              </a:rPr>
              <a:t>globe”</a:t>
            </a:r>
            <a:r>
              <a:rPr lang="ja-JP" altLang="en-US" sz="2000" b="1" dirty="0">
                <a:latin typeface="KaiTi" panose="02010609060101010101" pitchFamily="49" charset="-122"/>
                <a:ea typeface="KaiTi" panose="02010609060101010101" pitchFamily="49" charset="-122"/>
              </a:rPr>
              <a:t>は「地球、地球儀」という意味です</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つまり、全てを一つの国としてではなく、「地球規模」で考えるというニュアンスです</a:t>
            </a:r>
            <a:r>
              <a:rPr lang="ja-JP" altLang="en-US" sz="2000" b="1" dirty="0" smtClean="0">
                <a:latin typeface="KaiTi" panose="02010609060101010101" pitchFamily="49" charset="-122"/>
                <a:ea typeface="KaiTi" panose="02010609060101010101" pitchFamily="49" charset="-122"/>
              </a:rPr>
              <a:t>。地球温暖</a:t>
            </a:r>
            <a:r>
              <a:rPr lang="ja-JP" altLang="en-US" sz="2000" b="1" dirty="0">
                <a:latin typeface="KaiTi" panose="02010609060101010101" pitchFamily="49" charset="-122"/>
                <a:ea typeface="KaiTi" panose="02010609060101010101" pitchFamily="49" charset="-122"/>
              </a:rPr>
              <a:t>化に代表</a:t>
            </a:r>
            <a:r>
              <a:rPr lang="ja-JP" altLang="en-US" sz="2000" b="1" dirty="0" smtClean="0">
                <a:latin typeface="KaiTi" panose="02010609060101010101" pitchFamily="49" charset="-122"/>
                <a:ea typeface="KaiTi" panose="02010609060101010101" pitchFamily="49" charset="-122"/>
              </a:rPr>
              <a:t>される環</a:t>
            </a:r>
            <a:r>
              <a:rPr lang="ja-JP" altLang="en-US" sz="2000" b="1" dirty="0">
                <a:latin typeface="KaiTi" panose="02010609060101010101" pitchFamily="49" charset="-122"/>
                <a:ea typeface="KaiTi" panose="02010609060101010101" pitchFamily="49" charset="-122"/>
              </a:rPr>
              <a:t>境問題</a:t>
            </a:r>
            <a:r>
              <a:rPr lang="ja-JP" altLang="en-US" sz="2000" b="1" dirty="0" smtClean="0">
                <a:latin typeface="KaiTi" panose="02010609060101010101" pitchFamily="49" charset="-122"/>
                <a:ea typeface="KaiTi" panose="02010609060101010101" pitchFamily="49" charset="-122"/>
              </a:rPr>
              <a:t>も、そのおよぼす</a:t>
            </a:r>
            <a:r>
              <a:rPr lang="ja-JP" altLang="en-US" sz="2000" b="1" dirty="0">
                <a:latin typeface="KaiTi" panose="02010609060101010101" pitchFamily="49" charset="-122"/>
                <a:ea typeface="KaiTi" panose="02010609060101010101" pitchFamily="49" charset="-122"/>
              </a:rPr>
              <a:t>影響はしばしば国境とは無関係なものである</a:t>
            </a:r>
            <a:r>
              <a:rPr lang="ja-JP" altLang="en-US" sz="2000" b="1" dirty="0" smtClean="0">
                <a:latin typeface="KaiTi" panose="02010609060101010101" pitchFamily="49" charset="-122"/>
                <a:ea typeface="KaiTi" panose="02010609060101010101" pitchFamily="49" charset="-122"/>
              </a:rPr>
              <a:t>。</a:t>
            </a:r>
            <a:r>
              <a:rPr lang="ja-JP" altLang="en-US" sz="2000" b="1" dirty="0">
                <a:latin typeface="KaiTi" panose="02010609060101010101" pitchFamily="49" charset="-122"/>
                <a:ea typeface="KaiTi" panose="02010609060101010101" pitchFamily="49" charset="-122"/>
              </a:rPr>
              <a:t>「自国優先主義」にことさら過剰反応</a:t>
            </a:r>
            <a:r>
              <a:rPr lang="ja-JP" altLang="en-US" sz="2000" b="1" dirty="0" smtClean="0">
                <a:latin typeface="KaiTi" panose="02010609060101010101" pitchFamily="49" charset="-122"/>
                <a:ea typeface="KaiTi" panose="02010609060101010101" pitchFamily="49" charset="-122"/>
              </a:rPr>
              <a:t>するのも、現</a:t>
            </a:r>
            <a:r>
              <a:rPr lang="ja-JP" altLang="en-US" sz="2000" b="1" dirty="0">
                <a:latin typeface="KaiTi" panose="02010609060101010101" pitchFamily="49" charset="-122"/>
                <a:ea typeface="KaiTi" panose="02010609060101010101" pitchFamily="49" charset="-122"/>
              </a:rPr>
              <a:t>代の世界経済における「国家」の役割を</a:t>
            </a:r>
            <a:r>
              <a:rPr lang="ja-JP" altLang="en-US" sz="2000" b="1" dirty="0" smtClean="0">
                <a:latin typeface="KaiTi" panose="02010609060101010101" pitchFamily="49" charset="-122"/>
                <a:ea typeface="KaiTi" panose="02010609060101010101" pitchFamily="49" charset="-122"/>
              </a:rPr>
              <a:t>忘れ、</a:t>
            </a:r>
            <a:r>
              <a:rPr lang="ja-JP" altLang="en-US" sz="2000" b="1" dirty="0">
                <a:latin typeface="KaiTi" panose="02010609060101010101" pitchFamily="49" charset="-122"/>
                <a:ea typeface="KaiTi" panose="02010609060101010101" pitchFamily="49" charset="-122"/>
              </a:rPr>
              <a:t>その遠因が「グローバル化」の不適切な使い方による思考停止</a:t>
            </a:r>
            <a:r>
              <a:rPr lang="ja-JP" altLang="en-US" sz="2000" b="1" dirty="0" smtClean="0">
                <a:latin typeface="KaiTi" panose="02010609060101010101" pitchFamily="49" charset="-122"/>
                <a:ea typeface="KaiTi" panose="02010609060101010101" pitchFamily="49" charset="-122"/>
              </a:rPr>
              <a:t>にあると言われている。</a:t>
            </a:r>
            <a:endParaRPr lang="en-US" altLang="ja-JP" sz="2000"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64074610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836505210"/>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第１</a:t>
                      </a:r>
                      <a:r>
                        <a:rPr lang="ja-JP" altLang="en-US" sz="2400" b="1" kern="100" dirty="0" smtClean="0">
                          <a:solidFill>
                            <a:schemeClr val="bg1"/>
                          </a:solidFill>
                          <a:effectLst/>
                          <a:latin typeface="KaiTi" panose="02010609060101010101" pitchFamily="49" charset="-122"/>
                          <a:ea typeface="KaiTi" panose="02010609060101010101" pitchFamily="49" charset="-122"/>
                        </a:rPr>
                        <a:t>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国際化とグローバル化</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202489"/>
            <a:ext cx="1954381"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２</a:t>
            </a:r>
            <a:r>
              <a:rPr lang="ja-JP" altLang="en-US" sz="2400" b="1" dirty="0">
                <a:solidFill>
                  <a:srgbClr val="002060"/>
                </a:solidFill>
                <a:latin typeface="BIZ UDPゴシック" panose="020B0400000000000000" pitchFamily="50" charset="-128"/>
                <a:ea typeface="BIZ UDPゴシック" panose="020B0400000000000000" pitchFamily="50" charset="-128"/>
              </a:rPr>
              <a:t>　読む前に </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875908" y="2091274"/>
            <a:ext cx="6365151" cy="1169551"/>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◎みんなで</a:t>
            </a:r>
            <a:r>
              <a:rPr lang="ja-JP" altLang="en-US" sz="2000" b="1" dirty="0">
                <a:solidFill>
                  <a:srgbClr val="0070C0"/>
                </a:solidFill>
                <a:latin typeface="KaiTi" panose="02010609060101010101" pitchFamily="49" charset="-122"/>
                <a:ea typeface="KaiTi" panose="02010609060101010101" pitchFamily="49" charset="-122"/>
              </a:rPr>
              <a:t>考</a:t>
            </a:r>
            <a:r>
              <a:rPr lang="ja-JP" altLang="en-US" sz="2000" b="1" dirty="0" smtClean="0">
                <a:solidFill>
                  <a:srgbClr val="0070C0"/>
                </a:solidFill>
                <a:latin typeface="KaiTi" panose="02010609060101010101" pitchFamily="49" charset="-122"/>
                <a:ea typeface="KaiTi" panose="02010609060101010101" pitchFamily="49" charset="-122"/>
              </a:rPr>
              <a:t>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グロ</a:t>
            </a:r>
            <a:r>
              <a:rPr lang="ja-JP" altLang="ja-JP" sz="2000" b="1" dirty="0">
                <a:latin typeface="KaiTi" panose="02010609060101010101" pitchFamily="49" charset="-122"/>
                <a:ea typeface="KaiTi" panose="02010609060101010101" pitchFamily="49" charset="-122"/>
              </a:rPr>
              <a:t>ーバル化とはどのようなことだと思いますか</a:t>
            </a:r>
            <a:r>
              <a:rPr lang="ja-JP" altLang="ja-JP" sz="2000" b="1" dirty="0" smtClean="0">
                <a:latin typeface="KaiTi" panose="02010609060101010101" pitchFamily="49" charset="-122"/>
                <a:ea typeface="KaiTi" panose="02010609060101010101" pitchFamily="49" charset="-122"/>
              </a:rPr>
              <a:t>。</a:t>
            </a:r>
            <a:endParaRPr lang="en-US" altLang="ja-JP" sz="2000" b="1" dirty="0" smtClean="0">
              <a:latin typeface="KaiTi" panose="02010609060101010101" pitchFamily="49" charset="-122"/>
              <a:ea typeface="KaiTi" panose="02010609060101010101" pitchFamily="49" charset="-122"/>
            </a:endParaRPr>
          </a:p>
          <a:p>
            <a:r>
              <a:rPr lang="ja-JP" altLang="en-US" sz="2000" b="1" dirty="0" smtClean="0">
                <a:latin typeface="KaiTi" panose="02010609060101010101" pitchFamily="49" charset="-122"/>
                <a:ea typeface="KaiTi" panose="02010609060101010101" pitchFamily="49" charset="-122"/>
              </a:rPr>
              <a:t>　</a:t>
            </a:r>
            <a:r>
              <a:rPr lang="ja-JP" altLang="ja-JP" sz="2000" b="1" dirty="0" smtClean="0">
                <a:latin typeface="KaiTi" panose="02010609060101010101" pitchFamily="49" charset="-122"/>
                <a:ea typeface="KaiTi" panose="02010609060101010101" pitchFamily="49" charset="-122"/>
              </a:rPr>
              <a:t>それぞれのメリットデメリット</a:t>
            </a:r>
            <a:r>
              <a:rPr lang="ja-JP" altLang="en-US" sz="2000" b="1" dirty="0" smtClean="0">
                <a:latin typeface="KaiTi" panose="02010609060101010101" pitchFamily="49" charset="-122"/>
                <a:ea typeface="KaiTi" panose="02010609060101010101" pitchFamily="49" charset="-122"/>
              </a:rPr>
              <a:t>を</a:t>
            </a:r>
            <a:r>
              <a:rPr lang="ja-JP" altLang="en-US" sz="2000" b="1" dirty="0">
                <a:latin typeface="KaiTi" panose="02010609060101010101" pitchFamily="49" charset="-122"/>
                <a:ea typeface="KaiTi" panose="02010609060101010101" pitchFamily="49" charset="-122"/>
              </a:rPr>
              <a:t>考え</a:t>
            </a:r>
            <a:r>
              <a:rPr lang="ja-JP" altLang="ja-JP" sz="2000" b="1" dirty="0" smtClean="0">
                <a:latin typeface="KaiTi" panose="02010609060101010101" pitchFamily="49" charset="-122"/>
                <a:ea typeface="KaiTi" panose="02010609060101010101" pitchFamily="49" charset="-122"/>
              </a:rPr>
              <a:t>てください。</a:t>
            </a:r>
            <a:endParaRPr lang="en-US" altLang="ja-JP" sz="2000" b="1" dirty="0" smtClean="0">
              <a:latin typeface="KaiTi" panose="02010609060101010101" pitchFamily="49" charset="-122"/>
              <a:ea typeface="KaiTi" panose="02010609060101010101" pitchFamily="49" charset="-122"/>
            </a:endParaRPr>
          </a:p>
        </p:txBody>
      </p:sp>
      <p:sp>
        <p:nvSpPr>
          <p:cNvPr id="14" name="矩形 13"/>
          <p:cNvSpPr/>
          <p:nvPr/>
        </p:nvSpPr>
        <p:spPr>
          <a:xfrm>
            <a:off x="875908" y="3236079"/>
            <a:ext cx="10356384" cy="3323987"/>
          </a:xfrm>
          <a:prstGeom prst="rect">
            <a:avLst/>
          </a:prstGeom>
        </p:spPr>
        <p:txBody>
          <a:bodyPr wrap="square">
            <a:spAutoFit/>
          </a:bodyPr>
          <a:lstStyle/>
          <a:p>
            <a:pPr>
              <a:lnSpc>
                <a:spcPct val="150000"/>
              </a:lnSpc>
            </a:pPr>
            <a:r>
              <a:rPr lang="ja-JP" altLang="en-US" sz="2000" b="1" dirty="0" smtClean="0">
                <a:solidFill>
                  <a:srgbClr val="0070C0"/>
                </a:solidFill>
                <a:latin typeface="KaiTi" panose="02010609060101010101" pitchFamily="49" charset="-122"/>
                <a:ea typeface="KaiTi" panose="02010609060101010101" pitchFamily="49" charset="-122"/>
              </a:rPr>
              <a:t>◎もう少し考えよう</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solidFill>
                  <a:srgbClr val="0070C0"/>
                </a:solidFill>
                <a:latin typeface="KaiTi" panose="02010609060101010101" pitchFamily="49" charset="-122"/>
                <a:ea typeface="KaiTi" panose="02010609060101010101" pitchFamily="49" charset="-122"/>
              </a:rPr>
              <a:t>グローバリゼー</a:t>
            </a:r>
            <a:r>
              <a:rPr lang="ja-JP" altLang="en-US" sz="2000" b="1" dirty="0" smtClean="0">
                <a:solidFill>
                  <a:srgbClr val="0070C0"/>
                </a:solidFill>
                <a:latin typeface="KaiTi" panose="02010609060101010101" pitchFamily="49" charset="-122"/>
                <a:ea typeface="KaiTi" panose="02010609060101010101" pitchFamily="49" charset="-122"/>
              </a:rPr>
              <a:t>ション（</a:t>
            </a:r>
            <a:r>
              <a:rPr lang="en-US" altLang="ja-JP" sz="2000" b="1" dirty="0" smtClean="0">
                <a:solidFill>
                  <a:srgbClr val="0070C0"/>
                </a:solidFill>
                <a:latin typeface="KaiTi" panose="02010609060101010101" pitchFamily="49" charset="-122"/>
                <a:ea typeface="KaiTi" panose="02010609060101010101" pitchFamily="49" charset="-122"/>
              </a:rPr>
              <a:t>Globalization</a:t>
            </a:r>
            <a:r>
              <a:rPr lang="ja-JP" altLang="en-US" sz="2000" b="1" dirty="0" smtClean="0">
                <a:solidFill>
                  <a:srgbClr val="0070C0"/>
                </a:solidFill>
                <a:latin typeface="KaiTi" panose="02010609060101010101" pitchFamily="49" charset="-122"/>
                <a:ea typeface="KaiTi" panose="02010609060101010101" pitchFamily="49" charset="-122"/>
              </a:rPr>
              <a:t>）、或いはグローバル化は、英</a:t>
            </a:r>
            <a:r>
              <a:rPr lang="ja-JP" altLang="en-US" sz="2000" b="1" dirty="0">
                <a:solidFill>
                  <a:srgbClr val="0070C0"/>
                </a:solidFill>
                <a:latin typeface="KaiTi" panose="02010609060101010101" pitchFamily="49" charset="-122"/>
                <a:ea typeface="KaiTi" panose="02010609060101010101" pitchFamily="49" charset="-122"/>
              </a:rPr>
              <a:t>語の地球</a:t>
            </a:r>
            <a:r>
              <a:rPr lang="en-US" altLang="ja-JP" sz="2000" b="1" dirty="0">
                <a:solidFill>
                  <a:srgbClr val="0070C0"/>
                </a:solidFill>
                <a:latin typeface="KaiTi" panose="02010609060101010101" pitchFamily="49" charset="-122"/>
                <a:ea typeface="KaiTi" panose="02010609060101010101" pitchFamily="49" charset="-122"/>
              </a:rPr>
              <a:t>globe</a:t>
            </a:r>
            <a:r>
              <a:rPr lang="ja-JP" altLang="en-US" sz="2000" b="1" dirty="0">
                <a:solidFill>
                  <a:srgbClr val="0070C0"/>
                </a:solidFill>
                <a:latin typeface="KaiTi" panose="02010609060101010101" pitchFamily="49" charset="-122"/>
                <a:ea typeface="KaiTi" panose="02010609060101010101" pitchFamily="49" charset="-122"/>
              </a:rPr>
              <a:t>からの派生語</a:t>
            </a:r>
            <a:r>
              <a:rPr lang="ja-JP" altLang="en-US" sz="2000" b="1" dirty="0" smtClean="0">
                <a:solidFill>
                  <a:srgbClr val="0070C0"/>
                </a:solidFill>
                <a:latin typeface="KaiTi" panose="02010609060101010101" pitchFamily="49" charset="-122"/>
                <a:ea typeface="KaiTi" panose="02010609060101010101" pitchFamily="49" charset="-122"/>
              </a:rPr>
              <a:t>で、中国</a:t>
            </a:r>
            <a:r>
              <a:rPr lang="ja-JP" altLang="en-US" sz="2000" b="1" dirty="0">
                <a:solidFill>
                  <a:srgbClr val="0070C0"/>
                </a:solidFill>
                <a:latin typeface="KaiTi" panose="02010609060101010101" pitchFamily="49" charset="-122"/>
                <a:ea typeface="KaiTi" panose="02010609060101010101" pitchFamily="49" charset="-122"/>
              </a:rPr>
              <a:t>語表記では「全球化」</a:t>
            </a:r>
            <a:r>
              <a:rPr lang="ja-JP" altLang="en-US" sz="2000" b="1" dirty="0" smtClean="0">
                <a:solidFill>
                  <a:srgbClr val="0070C0"/>
                </a:solidFill>
                <a:latin typeface="KaiTi" panose="02010609060101010101" pitchFamily="49" charset="-122"/>
                <a:ea typeface="KaiTi" panose="02010609060101010101" pitchFamily="49" charset="-122"/>
              </a:rPr>
              <a:t>です。</a:t>
            </a:r>
            <a:r>
              <a:rPr lang="ja-JP" altLang="en-US" sz="2000" b="1" dirty="0">
                <a:solidFill>
                  <a:srgbClr val="0070C0"/>
                </a:solidFill>
                <a:latin typeface="KaiTi" panose="02010609060101010101" pitchFamily="49" charset="-122"/>
                <a:ea typeface="KaiTi" panose="02010609060101010101" pitchFamily="49" charset="-122"/>
              </a:rPr>
              <a:t>なお、グローバリゼーションとは、</a:t>
            </a:r>
            <a:r>
              <a:rPr lang="ja-JP" altLang="en-US" sz="2000" b="1" dirty="0" smtClean="0">
                <a:solidFill>
                  <a:srgbClr val="0070C0"/>
                </a:solidFill>
                <a:latin typeface="KaiTi" panose="02010609060101010101" pitchFamily="49" charset="-122"/>
                <a:ea typeface="KaiTi" panose="02010609060101010101" pitchFamily="49" charset="-122"/>
              </a:rPr>
              <a:t>“相互依存を</a:t>
            </a:r>
            <a:r>
              <a:rPr lang="ja-JP" altLang="en-US" sz="2000" b="1" dirty="0">
                <a:solidFill>
                  <a:srgbClr val="0070C0"/>
                </a:solidFill>
                <a:latin typeface="KaiTi" panose="02010609060101010101" pitchFamily="49" charset="-122"/>
                <a:ea typeface="KaiTi" panose="02010609060101010101" pitchFamily="49" charset="-122"/>
              </a:rPr>
              <a:t>強化するように”進行する過程であり</a:t>
            </a:r>
            <a:r>
              <a:rPr lang="ja-JP" altLang="en-US" sz="2000" b="1" dirty="0" smtClean="0">
                <a:solidFill>
                  <a:srgbClr val="0070C0"/>
                </a:solidFill>
                <a:latin typeface="KaiTi" panose="02010609060101010101" pitchFamily="49" charset="-122"/>
                <a:ea typeface="KaiTi" panose="02010609060101010101" pitchFamily="49" charset="-122"/>
              </a:rPr>
              <a:t>、グローバリズム、</a:t>
            </a:r>
            <a:r>
              <a:rPr lang="ja-JP" altLang="en-US" sz="2000" b="1" dirty="0">
                <a:solidFill>
                  <a:srgbClr val="0070C0"/>
                </a:solidFill>
                <a:latin typeface="KaiTi" panose="02010609060101010101" pitchFamily="49" charset="-122"/>
                <a:ea typeface="KaiTi" panose="02010609060101010101" pitchFamily="49" charset="-122"/>
              </a:rPr>
              <a:t>“それに価値と意味を与えて”推</a:t>
            </a:r>
            <a:r>
              <a:rPr lang="ja-JP" altLang="en-US" sz="2000" b="1" dirty="0" smtClean="0">
                <a:solidFill>
                  <a:srgbClr val="0070C0"/>
                </a:solidFill>
                <a:latin typeface="KaiTi" panose="02010609060101010101" pitchFamily="49" charset="-122"/>
                <a:ea typeface="KaiTi" panose="02010609060101010101" pitchFamily="49" charset="-122"/>
              </a:rPr>
              <a:t>進する考え方です。</a:t>
            </a:r>
            <a:endParaRPr lang="en-US" altLang="ja-JP" sz="2000" b="1" dirty="0" smtClean="0">
              <a:solidFill>
                <a:srgbClr val="0070C0"/>
              </a:solidFill>
              <a:latin typeface="KaiTi" panose="02010609060101010101" pitchFamily="49" charset="-122"/>
              <a:ea typeface="KaiTi" panose="02010609060101010101" pitchFamily="49" charset="-122"/>
            </a:endParaRPr>
          </a:p>
          <a:p>
            <a:r>
              <a:rPr lang="ja-JP" altLang="en-US" sz="2000" b="1" dirty="0">
                <a:solidFill>
                  <a:srgbClr val="C00000"/>
                </a:solidFill>
                <a:latin typeface="KaiTi" panose="02010609060101010101" pitchFamily="49" charset="-122"/>
                <a:ea typeface="KaiTi" panose="02010609060101010101" pitchFamily="49" charset="-122"/>
              </a:rPr>
              <a:t>たとえば、</a:t>
            </a:r>
            <a:r>
              <a:rPr lang="en-US" altLang="ja-JP" sz="2000" b="1" dirty="0">
                <a:solidFill>
                  <a:srgbClr val="C00000"/>
                </a:solidFill>
                <a:latin typeface="KaiTi" panose="02010609060101010101" pitchFamily="49" charset="-122"/>
                <a:ea typeface="KaiTi" panose="02010609060101010101" pitchFamily="49" charset="-122"/>
              </a:rPr>
              <a:t>2011</a:t>
            </a:r>
            <a:r>
              <a:rPr lang="ja-JP" altLang="en-US" sz="2000" b="1" dirty="0">
                <a:solidFill>
                  <a:srgbClr val="C00000"/>
                </a:solidFill>
                <a:latin typeface="KaiTi" panose="02010609060101010101" pitchFamily="49" charset="-122"/>
                <a:ea typeface="KaiTi" panose="02010609060101010101" pitchFamily="49" charset="-122"/>
              </a:rPr>
              <a:t>年に起きたタイの洪水は、日本で自動車の納期を遅</a:t>
            </a:r>
            <a:r>
              <a:rPr lang="ja-JP" altLang="en-US" sz="2000" b="1" dirty="0" smtClean="0">
                <a:solidFill>
                  <a:srgbClr val="C00000"/>
                </a:solidFill>
                <a:latin typeface="KaiTi" panose="02010609060101010101" pitchFamily="49" charset="-122"/>
                <a:ea typeface="KaiTi" panose="02010609060101010101" pitchFamily="49" charset="-122"/>
              </a:rPr>
              <a:t>らせました</a:t>
            </a:r>
            <a:r>
              <a:rPr lang="ja-JP" altLang="en-US" sz="2000" b="1" dirty="0">
                <a:solidFill>
                  <a:srgbClr val="C00000"/>
                </a:solidFill>
                <a:latin typeface="KaiTi" panose="02010609060101010101" pitchFamily="49" charset="-122"/>
                <a:ea typeface="KaiTi" panose="02010609060101010101" pitchFamily="49" charset="-122"/>
              </a:rPr>
              <a:t>。</a:t>
            </a:r>
            <a:r>
              <a:rPr lang="ja-JP" altLang="en-US" sz="2000" b="1" dirty="0" smtClean="0">
                <a:solidFill>
                  <a:srgbClr val="C00000"/>
                </a:solidFill>
                <a:latin typeface="KaiTi" panose="02010609060101010101" pitchFamily="49" charset="-122"/>
                <a:ea typeface="KaiTi" panose="02010609060101010101" pitchFamily="49" charset="-122"/>
              </a:rPr>
              <a:t>また</a:t>
            </a:r>
            <a:r>
              <a:rPr lang="ja-JP" altLang="en-US" sz="2000" b="1" dirty="0">
                <a:solidFill>
                  <a:srgbClr val="C00000"/>
                </a:solidFill>
                <a:latin typeface="KaiTi" panose="02010609060101010101" pitchFamily="49" charset="-122"/>
                <a:ea typeface="KaiTi" panose="02010609060101010101" pitchFamily="49" charset="-122"/>
              </a:rPr>
              <a:t>、パソコン用プリンターでセイコーエプソンとの間で互角のシェア争いをしていたキヤノンが、</a:t>
            </a:r>
            <a:r>
              <a:rPr lang="en-US" altLang="ja-JP" sz="2000" b="1" dirty="0">
                <a:solidFill>
                  <a:srgbClr val="C00000"/>
                </a:solidFill>
                <a:latin typeface="KaiTi" panose="02010609060101010101" pitchFamily="49" charset="-122"/>
                <a:ea typeface="KaiTi" panose="02010609060101010101" pitchFamily="49" charset="-122"/>
              </a:rPr>
              <a:t>2011</a:t>
            </a:r>
            <a:r>
              <a:rPr lang="ja-JP" altLang="en-US" sz="2000" b="1" dirty="0">
                <a:solidFill>
                  <a:srgbClr val="C00000"/>
                </a:solidFill>
                <a:latin typeface="KaiTi" panose="02010609060101010101" pitchFamily="49" charset="-122"/>
                <a:ea typeface="KaiTi" panose="02010609060101010101" pitchFamily="49" charset="-122"/>
              </a:rPr>
              <a:t>年商戦で大きく水をあけられたのは、重要拠点をタイに置</a:t>
            </a:r>
            <a:r>
              <a:rPr lang="ja-JP" altLang="en-US" sz="2000" b="1" dirty="0" smtClean="0">
                <a:solidFill>
                  <a:srgbClr val="C00000"/>
                </a:solidFill>
                <a:latin typeface="KaiTi" panose="02010609060101010101" pitchFamily="49" charset="-122"/>
                <a:ea typeface="KaiTi" panose="02010609060101010101" pitchFamily="49" charset="-122"/>
              </a:rPr>
              <a:t>いていたからです。</a:t>
            </a:r>
            <a:r>
              <a:rPr lang="ja-JP" altLang="en-US" sz="2000" b="1" dirty="0">
                <a:solidFill>
                  <a:srgbClr val="C00000"/>
                </a:solidFill>
                <a:latin typeface="KaiTi" panose="02010609060101010101" pitchFamily="49" charset="-122"/>
                <a:ea typeface="KaiTi" panose="02010609060101010101" pitchFamily="49" charset="-122"/>
              </a:rPr>
              <a:t>遠隔地の災害が日本に多様な影響を与えることこそ、グロー</a:t>
            </a:r>
            <a:r>
              <a:rPr lang="ja-JP" altLang="en-US" sz="2000" b="1" dirty="0" smtClean="0">
                <a:solidFill>
                  <a:srgbClr val="C00000"/>
                </a:solidFill>
                <a:latin typeface="KaiTi" panose="02010609060101010101" pitchFamily="49" charset="-122"/>
                <a:ea typeface="KaiTi" panose="02010609060101010101" pitchFamily="49" charset="-122"/>
              </a:rPr>
              <a:t>バリ</a:t>
            </a:r>
            <a:r>
              <a:rPr lang="ja-JP" altLang="en-US" sz="2000" b="1" dirty="0">
                <a:solidFill>
                  <a:srgbClr val="C00000"/>
                </a:solidFill>
                <a:latin typeface="KaiTi" panose="02010609060101010101" pitchFamily="49" charset="-122"/>
                <a:ea typeface="KaiTi" panose="02010609060101010101" pitchFamily="49" charset="-122"/>
              </a:rPr>
              <a:t>化</a:t>
            </a:r>
            <a:r>
              <a:rPr lang="ja-JP" altLang="en-US" sz="2000" b="1" dirty="0" smtClean="0">
                <a:solidFill>
                  <a:srgbClr val="C00000"/>
                </a:solidFill>
                <a:latin typeface="KaiTi" panose="02010609060101010101" pitchFamily="49" charset="-122"/>
                <a:ea typeface="KaiTi" panose="02010609060101010101" pitchFamily="49" charset="-122"/>
              </a:rPr>
              <a:t>の</a:t>
            </a:r>
            <a:r>
              <a:rPr lang="ja-JP" altLang="en-US" sz="2000" b="1" dirty="0">
                <a:solidFill>
                  <a:srgbClr val="C00000"/>
                </a:solidFill>
                <a:latin typeface="KaiTi" panose="02010609060101010101" pitchFamily="49" charset="-122"/>
                <a:ea typeface="KaiTi" panose="02010609060101010101" pitchFamily="49" charset="-122"/>
              </a:rPr>
              <a:t>重要な様相を表</a:t>
            </a:r>
            <a:r>
              <a:rPr lang="ja-JP" altLang="en-US" sz="2000" b="1" dirty="0" smtClean="0">
                <a:solidFill>
                  <a:srgbClr val="C00000"/>
                </a:solidFill>
                <a:latin typeface="KaiTi" panose="02010609060101010101" pitchFamily="49" charset="-122"/>
                <a:ea typeface="KaiTi" panose="02010609060101010101" pitchFamily="49" charset="-122"/>
              </a:rPr>
              <a:t>すものといえます。みなさんはこの</a:t>
            </a:r>
            <a:r>
              <a:rPr lang="ja-JP" altLang="en-US" sz="2000" b="1" dirty="0">
                <a:solidFill>
                  <a:srgbClr val="C00000"/>
                </a:solidFill>
                <a:latin typeface="KaiTi" panose="02010609060101010101" pitchFamily="49" charset="-122"/>
                <a:ea typeface="KaiTi" panose="02010609060101010101" pitchFamily="49" charset="-122"/>
              </a:rPr>
              <a:t>事例から、</a:t>
            </a:r>
            <a:r>
              <a:rPr lang="ja-JP" altLang="en-US" sz="2000" b="1" dirty="0" smtClean="0">
                <a:solidFill>
                  <a:srgbClr val="C00000"/>
                </a:solidFill>
                <a:latin typeface="KaiTi" panose="02010609060101010101" pitchFamily="49" charset="-122"/>
                <a:ea typeface="KaiTi" panose="02010609060101010101" pitchFamily="49" charset="-122"/>
              </a:rPr>
              <a:t>グローバル化についてどう考えますか。</a:t>
            </a:r>
            <a:endParaRPr lang="en-US" altLang="ja-JP" sz="2000" b="1" dirty="0">
              <a:solidFill>
                <a:srgbClr val="C00000"/>
              </a:solidFill>
              <a:latin typeface="KaiTi" panose="02010609060101010101" pitchFamily="49" charset="-122"/>
              <a:ea typeface="KaiTi" panose="02010609060101010101" pitchFamily="49" charset="-122"/>
            </a:endParaRPr>
          </a:p>
        </p:txBody>
      </p:sp>
      <p:pic>
        <p:nvPicPr>
          <p:cNvPr id="1026" name="Picture 2"/>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453609" y="1019494"/>
            <a:ext cx="2432692" cy="258469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pic>
        <p:nvPicPr>
          <p:cNvPr id="8" name="Picture 2" descr="C:\Users\chouk\AppData\Local\Temp\WeChat Files\9144a6dda74e3c340a0593df5deb388.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652819" y="985116"/>
            <a:ext cx="996938" cy="1431193"/>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pic>
        <p:nvPicPr>
          <p:cNvPr id="9" name="Picture 3" descr="C:\Users\chouk\AppData\Local\Temp\WeChat Files\620c5374da503f4755b86d922440d05.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6521747" y="955276"/>
            <a:ext cx="1043208" cy="151555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Tree>
    <p:extLst>
      <p:ext uri="{BB962C8B-B14F-4D97-AF65-F5344CB8AC3E}">
        <p14:creationId xmlns:p14="http://schemas.microsoft.com/office/powerpoint/2010/main" val="144165503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2211402970"/>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国際化とグローバル化</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568411" y="1078922"/>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6067167" y="1209253"/>
            <a:ext cx="5634681" cy="5078313"/>
          </a:xfrm>
          <a:prstGeom prst="rect">
            <a:avLst/>
          </a:prstGeom>
          <a:ln>
            <a:solidFill>
              <a:srgbClr val="0070C0"/>
            </a:solidFill>
          </a:ln>
        </p:spPr>
        <p:txBody>
          <a:bodyPr wrap="square">
            <a:spAutoFit/>
          </a:bodyPr>
          <a:lstStyle/>
          <a:p>
            <a:r>
              <a:rPr lang="ja-JP" altLang="en-US" b="1" dirty="0"/>
              <a:t>　</a:t>
            </a:r>
            <a:r>
              <a:rPr lang="ja-JP" altLang="en-US" b="1" dirty="0" smtClean="0"/>
              <a:t> </a:t>
            </a:r>
            <a:r>
              <a:rPr lang="ja-JP" altLang="ja-JP" b="1" dirty="0" smtClean="0"/>
              <a:t>グロ</a:t>
            </a:r>
            <a:r>
              <a:rPr lang="ja-JP" altLang="ja-JP" b="1" dirty="0"/>
              <a:t>ーバル化は、カタカナが使われていることからもわかるように、英語の</a:t>
            </a:r>
            <a:r>
              <a:rPr lang="en-US" altLang="ja-JP" b="1" dirty="0"/>
              <a:t>globalization</a:t>
            </a:r>
            <a:r>
              <a:rPr lang="ja-JP" altLang="ja-JP" b="1" dirty="0"/>
              <a:t>を翻訳した語である。この語と似た語に「国際化」がある。グローバル化と国際化は、異なる概念である。でなければ、すでに長く使われてきた国際化に加えて、後からわざわざグローバル化という語を導入する必要はない。しかし、日本語ではこの二つの語はしばしば混同して用いられている。多くの人々は、二つの言葉の意味は大して違わないと考えているようだ。一つ例を挙げてみよう。</a:t>
            </a:r>
          </a:p>
          <a:p>
            <a:r>
              <a:rPr lang="ja-JP" altLang="en-US" b="1" dirty="0"/>
              <a:t>　</a:t>
            </a:r>
            <a:r>
              <a:rPr lang="ja-JP" altLang="en-US" b="1" dirty="0" smtClean="0"/>
              <a:t> </a:t>
            </a:r>
            <a:r>
              <a:rPr lang="ja-JP" altLang="ja-JP" b="1" dirty="0" smtClean="0"/>
              <a:t>首相</a:t>
            </a:r>
            <a:r>
              <a:rPr lang="ja-JP" altLang="ja-JP" b="1" dirty="0"/>
              <a:t>官邸に設けられた教育再生実行会議が平成</a:t>
            </a:r>
            <a:r>
              <a:rPr lang="en-US" altLang="ja-JP" b="1" dirty="0"/>
              <a:t>25</a:t>
            </a:r>
            <a:r>
              <a:rPr lang="ja-JP" altLang="ja-JP" b="1" dirty="0"/>
              <a:t>（</a:t>
            </a:r>
            <a:r>
              <a:rPr lang="en-US" altLang="ja-JP" b="1" dirty="0"/>
              <a:t>2013</a:t>
            </a:r>
            <a:r>
              <a:rPr lang="ja-JP" altLang="ja-JP" b="1" dirty="0"/>
              <a:t>）年</a:t>
            </a:r>
            <a:r>
              <a:rPr lang="en-US" altLang="ja-JP" b="1" dirty="0"/>
              <a:t>5</a:t>
            </a:r>
            <a:r>
              <a:rPr lang="ja-JP" altLang="ja-JP" b="1" dirty="0"/>
              <a:t>月</a:t>
            </a:r>
            <a:r>
              <a:rPr lang="en-US" altLang="ja-JP" b="1" dirty="0"/>
              <a:t>28</a:t>
            </a:r>
            <a:r>
              <a:rPr lang="ja-JP" altLang="ja-JP" b="1" dirty="0"/>
              <a:t>日に発表した「これからの大学教育等の在り方について（第三次提言）」の「はじめに」には、次のような前提が記されている。</a:t>
            </a:r>
          </a:p>
          <a:p>
            <a:r>
              <a:rPr lang="ja-JP" altLang="ja-JP" b="1" dirty="0" smtClean="0"/>
              <a:t>「</a:t>
            </a:r>
            <a:r>
              <a:rPr lang="ja-JP" altLang="ja-JP" b="1" dirty="0"/>
              <a:t>大学のグローバル化の遅れは危機的状況</a:t>
            </a:r>
            <a:r>
              <a:rPr lang="ja-JP" altLang="ja-JP" b="1" dirty="0" smtClean="0"/>
              <a:t>にあります」</a:t>
            </a:r>
            <a:endParaRPr lang="ja-JP" altLang="ja-JP" b="1" dirty="0"/>
          </a:p>
          <a:p>
            <a:r>
              <a:rPr lang="ja-JP" altLang="ja-JP" b="1" dirty="0"/>
              <a:t>　</a:t>
            </a:r>
            <a:r>
              <a:rPr lang="en-US" altLang="ja-JP" b="1" dirty="0" smtClean="0"/>
              <a:t> </a:t>
            </a:r>
            <a:r>
              <a:rPr lang="ja-JP" altLang="ja-JP" b="1" dirty="0" smtClean="0"/>
              <a:t>そして</a:t>
            </a:r>
            <a:r>
              <a:rPr lang="ja-JP" altLang="ja-JP" b="1" dirty="0"/>
              <a:t>、この状況を変えるために取り組むべき方策が本文で具体的に提案されている。第一は、「グローバル化に対応した教育環境づくりを進める」であり、その前文は次のように言う</a:t>
            </a:r>
            <a:r>
              <a:rPr lang="ja-JP" altLang="ja-JP" b="1" dirty="0" smtClean="0"/>
              <a:t>。</a:t>
            </a:r>
            <a:endParaRPr lang="ja-JP" altLang="ja-JP" b="1" dirty="0"/>
          </a:p>
        </p:txBody>
      </p:sp>
      <p:sp>
        <p:nvSpPr>
          <p:cNvPr id="5" name="TextBox 4"/>
          <p:cNvSpPr txBox="1"/>
          <p:nvPr/>
        </p:nvSpPr>
        <p:spPr>
          <a:xfrm>
            <a:off x="568411" y="1729978"/>
            <a:ext cx="5412259" cy="646331"/>
          </a:xfrm>
          <a:prstGeom prst="rect">
            <a:avLst/>
          </a:prstGeom>
          <a:noFill/>
        </p:spPr>
        <p:txBody>
          <a:bodyPr wrap="square" rtlCol="0">
            <a:spAutoFit/>
          </a:bodyPr>
          <a:lstStyle/>
          <a:p>
            <a:r>
              <a:rPr lang="ja-JP" altLang="en-US" b="1" dirty="0">
                <a:solidFill>
                  <a:srgbClr val="FF0000"/>
                </a:solidFill>
                <a:latin typeface="KaiTi" panose="02010609060101010101" pitchFamily="49" charset="-122"/>
                <a:ea typeface="KaiTi" panose="02010609060101010101" pitchFamily="49" charset="-122"/>
              </a:rPr>
              <a:t>問</a:t>
            </a:r>
            <a:r>
              <a:rPr lang="ja-JP" altLang="en-US"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1</a:t>
            </a:r>
            <a:r>
              <a:rPr lang="ja-JP" altLang="en-US" b="1" dirty="0" smtClean="0">
                <a:solidFill>
                  <a:srgbClr val="FF0000"/>
                </a:solidFill>
                <a:latin typeface="KaiTi" panose="02010609060101010101" pitchFamily="49" charset="-122"/>
                <a:ea typeface="KaiTi" panose="02010609060101010101" pitchFamily="49" charset="-122"/>
              </a:rPr>
              <a:t>　著者の考え方について、</a:t>
            </a:r>
            <a:r>
              <a:rPr lang="ja-JP" altLang="ja-JP" b="1" dirty="0" smtClean="0">
                <a:solidFill>
                  <a:srgbClr val="FF0000"/>
                </a:solidFill>
                <a:latin typeface="KaiTi" panose="02010609060101010101" pitchFamily="49" charset="-122"/>
                <a:ea typeface="KaiTi" panose="02010609060101010101" pitchFamily="49" charset="-122"/>
              </a:rPr>
              <a:t>あっているものには○</a:t>
            </a:r>
            <a:r>
              <a:rPr lang="ja-JP" altLang="ja-JP" b="1" dirty="0">
                <a:solidFill>
                  <a:srgbClr val="FF0000"/>
                </a:solidFill>
                <a:latin typeface="KaiTi" panose="02010609060101010101" pitchFamily="49" charset="-122"/>
                <a:ea typeface="KaiTi" panose="02010609060101010101" pitchFamily="49" charset="-122"/>
              </a:rPr>
              <a:t>、間違</a:t>
            </a:r>
            <a:r>
              <a:rPr lang="ja-JP" altLang="ja-JP" b="1" dirty="0" smtClean="0">
                <a:solidFill>
                  <a:srgbClr val="FF0000"/>
                </a:solidFill>
                <a:latin typeface="KaiTi" panose="02010609060101010101" pitchFamily="49" charset="-122"/>
                <a:ea typeface="KaiTi" panose="02010609060101010101" pitchFamily="49" charset="-122"/>
              </a:rPr>
              <a:t>っているものには×を</a:t>
            </a:r>
            <a:r>
              <a:rPr lang="ja-JP" altLang="en-US" b="1" dirty="0">
                <a:solidFill>
                  <a:srgbClr val="FF0000"/>
                </a:solidFill>
                <a:latin typeface="KaiTi" panose="02010609060101010101" pitchFamily="49" charset="-122"/>
                <a:ea typeface="KaiTi" panose="02010609060101010101" pitchFamily="49" charset="-122"/>
              </a:rPr>
              <a:t>選</a:t>
            </a:r>
            <a:r>
              <a:rPr lang="ja-JP" altLang="en-US" b="1" dirty="0" smtClean="0">
                <a:solidFill>
                  <a:srgbClr val="FF0000"/>
                </a:solidFill>
                <a:latin typeface="KaiTi" panose="02010609060101010101" pitchFamily="49" charset="-122"/>
                <a:ea typeface="KaiTi" panose="02010609060101010101" pitchFamily="49" charset="-122"/>
              </a:rPr>
              <a:t>んでください。</a:t>
            </a:r>
            <a:endParaRPr kumimoji="1" lang="ja-JP" altLang="en-US" b="1" dirty="0">
              <a:solidFill>
                <a:srgbClr val="FF0000"/>
              </a:solidFill>
              <a:latin typeface="KaiTi" panose="02010609060101010101" pitchFamily="49" charset="-122"/>
              <a:ea typeface="KaiTi" panose="02010609060101010101" pitchFamily="49" charset="-122"/>
            </a:endParaRPr>
          </a:p>
        </p:txBody>
      </p:sp>
      <p:sp>
        <p:nvSpPr>
          <p:cNvPr id="6" name="TextBox 5"/>
          <p:cNvSpPr txBox="1"/>
          <p:nvPr/>
        </p:nvSpPr>
        <p:spPr>
          <a:xfrm>
            <a:off x="697640" y="2648862"/>
            <a:ext cx="5171819" cy="1754326"/>
          </a:xfrm>
          <a:prstGeom prst="rect">
            <a:avLst/>
          </a:prstGeom>
          <a:noFill/>
        </p:spPr>
        <p:txBody>
          <a:bodyPr wrap="square" rtlCol="0">
            <a:spAutoFit/>
          </a:bodyPr>
          <a:lstStyle/>
          <a:p>
            <a:pPr marL="342900" indent="-342900">
              <a:buAutoNum type="arabicPeriod"/>
            </a:pPr>
            <a:r>
              <a:rPr kumimoji="1" lang="ja-JP" altLang="en-US" b="1" dirty="0" smtClean="0">
                <a:latin typeface="KaiTi" panose="02010609060101010101" pitchFamily="49" charset="-122"/>
                <a:ea typeface="KaiTi" panose="02010609060101010101" pitchFamily="49" charset="-122"/>
              </a:rPr>
              <a:t>グローバル化はカタカナ語で、国際化は漢字だから、同じではない。</a:t>
            </a:r>
            <a:endParaRPr lang="en-US" altLang="ja-JP" b="1" dirty="0" smtClean="0">
              <a:latin typeface="KaiTi" panose="02010609060101010101" pitchFamily="49" charset="-122"/>
              <a:ea typeface="KaiTi" panose="02010609060101010101" pitchFamily="49" charset="-122"/>
            </a:endParaRPr>
          </a:p>
          <a:p>
            <a:r>
              <a:rPr kumimoji="1" lang="en-US" altLang="ja-JP" b="1" dirty="0" smtClean="0">
                <a:latin typeface="KaiTi" panose="02010609060101010101" pitchFamily="49" charset="-122"/>
                <a:ea typeface="KaiTi" panose="02010609060101010101" pitchFamily="49" charset="-122"/>
              </a:rPr>
              <a:t>2</a:t>
            </a:r>
            <a:r>
              <a:rPr kumimoji="1" lang="ja-JP" altLang="en-US" b="1" dirty="0" smtClean="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グローバル化</a:t>
            </a:r>
            <a:r>
              <a:rPr lang="ja-JP" altLang="en-US" b="1" dirty="0" smtClean="0">
                <a:latin typeface="KaiTi" panose="02010609060101010101" pitchFamily="49" charset="-122"/>
                <a:ea typeface="KaiTi" panose="02010609060101010101" pitchFamily="49" charset="-122"/>
              </a:rPr>
              <a:t>は翻訳語で、国際化は和語だ。</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a:t>
            </a:r>
            <a:r>
              <a:rPr lang="ja-JP" altLang="en-US" b="1" dirty="0" smtClean="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グローバル化と国際化は</a:t>
            </a:r>
            <a:r>
              <a:rPr lang="ja-JP" altLang="ja-JP" b="1" dirty="0" smtClean="0">
                <a:latin typeface="KaiTi" panose="02010609060101010101" pitchFamily="49" charset="-122"/>
                <a:ea typeface="KaiTi" panose="02010609060101010101" pitchFamily="49" charset="-122"/>
              </a:rPr>
              <a:t>、</a:t>
            </a:r>
            <a:r>
              <a:rPr lang="ja-JP" altLang="en-US" b="1" dirty="0" smtClean="0">
                <a:latin typeface="KaiTi" panose="02010609060101010101" pitchFamily="49" charset="-122"/>
                <a:ea typeface="KaiTi" panose="02010609060101010101" pitchFamily="49" charset="-122"/>
              </a:rPr>
              <a:t>異なる意味</a:t>
            </a:r>
            <a:r>
              <a:rPr lang="ja-JP" altLang="ja-JP" b="1" dirty="0" smtClean="0">
                <a:latin typeface="KaiTi" panose="02010609060101010101" pitchFamily="49" charset="-122"/>
                <a:ea typeface="KaiTi" panose="02010609060101010101" pitchFamily="49" charset="-122"/>
              </a:rPr>
              <a:t>である</a:t>
            </a:r>
            <a:r>
              <a:rPr lang="ja-JP" altLang="en-US" b="1" dirty="0" smtClean="0">
                <a:latin typeface="KaiTi" panose="02010609060101010101" pitchFamily="49" charset="-122"/>
                <a:ea typeface="KaiTi" panose="02010609060101010101" pitchFamily="49" charset="-122"/>
              </a:rPr>
              <a:t>。</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4</a:t>
            </a:r>
            <a:r>
              <a:rPr kumimoji="1" lang="ja-JP" altLang="en-US" b="1" dirty="0" smtClean="0">
                <a:latin typeface="KaiTi" panose="02010609060101010101" pitchFamily="49" charset="-122"/>
                <a:ea typeface="KaiTi" panose="02010609060101010101" pitchFamily="49" charset="-122"/>
              </a:rPr>
              <a:t>．多くの日本人は、グローバル化と国際化の</a:t>
            </a:r>
            <a:r>
              <a:rPr lang="ja-JP" altLang="en-US" b="1" dirty="0">
                <a:latin typeface="KaiTi" panose="02010609060101010101" pitchFamily="49" charset="-122"/>
                <a:ea typeface="KaiTi" panose="02010609060101010101" pitchFamily="49" charset="-122"/>
              </a:rPr>
              <a:t>意</a:t>
            </a:r>
            <a:endParaRPr kumimoji="1"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en-US" b="1" dirty="0" smtClean="0">
                <a:latin typeface="KaiTi" panose="02010609060101010101" pitchFamily="49" charset="-122"/>
                <a:ea typeface="KaiTi" panose="02010609060101010101" pitchFamily="49" charset="-122"/>
              </a:rPr>
              <a:t> </a:t>
            </a:r>
            <a:r>
              <a:rPr kumimoji="1" lang="ja-JP" altLang="en-US" b="1" dirty="0" smtClean="0">
                <a:latin typeface="KaiTi" panose="02010609060101010101" pitchFamily="49" charset="-122"/>
                <a:ea typeface="KaiTi" panose="02010609060101010101" pitchFamily="49" charset="-122"/>
              </a:rPr>
              <a:t>味は対して違わないと考えている。</a:t>
            </a:r>
            <a:endParaRPr kumimoji="1" lang="en-US" altLang="ja-JP" b="1" dirty="0" smtClean="0">
              <a:latin typeface="KaiTi" panose="02010609060101010101" pitchFamily="49" charset="-122"/>
              <a:ea typeface="KaiTi" panose="02010609060101010101" pitchFamily="49" charset="-122"/>
            </a:endParaRPr>
          </a:p>
        </p:txBody>
      </p:sp>
      <p:sp>
        <p:nvSpPr>
          <p:cNvPr id="8" name="矩形 7"/>
          <p:cNvSpPr/>
          <p:nvPr/>
        </p:nvSpPr>
        <p:spPr>
          <a:xfrm>
            <a:off x="1052587" y="5071746"/>
            <a:ext cx="4142510" cy="369332"/>
          </a:xfrm>
          <a:prstGeom prst="rect">
            <a:avLst/>
          </a:prstGeom>
        </p:spPr>
        <p:txBody>
          <a:bodyPr wrap="squar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は〇、</a:t>
            </a:r>
            <a:r>
              <a:rPr lang="en-US" altLang="ja-JP" b="1" dirty="0" smtClean="0">
                <a:solidFill>
                  <a:srgbClr val="0070C0"/>
                </a:solidFill>
                <a:latin typeface="KaiTi" panose="02010609060101010101" pitchFamily="49" charset="-122"/>
                <a:ea typeface="KaiTi" panose="02010609060101010101" pitchFamily="49" charset="-122"/>
              </a:rPr>
              <a:t>1</a:t>
            </a:r>
            <a:r>
              <a:rPr lang="ja-JP" altLang="en-US" b="1" dirty="0" smtClean="0">
                <a:solidFill>
                  <a:srgbClr val="0070C0"/>
                </a:solidFill>
                <a:latin typeface="KaiTi" panose="02010609060101010101" pitchFamily="49" charset="-122"/>
                <a:ea typeface="KaiTi" panose="02010609060101010101" pitchFamily="49" charset="-122"/>
              </a:rPr>
              <a:t>と</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は</a:t>
            </a:r>
            <a:r>
              <a:rPr lang="en-US" altLang="ja-JP" b="1" dirty="0" smtClean="0">
                <a:solidFill>
                  <a:srgbClr val="0070C0"/>
                </a:solidFill>
                <a:latin typeface="KaiTi" panose="02010609060101010101" pitchFamily="49" charset="-122"/>
                <a:ea typeface="KaiTi" panose="02010609060101010101" pitchFamily="49" charset="-122"/>
              </a:rPr>
              <a:t>×</a:t>
            </a:r>
            <a:r>
              <a:rPr lang="ja-JP" altLang="en-US" b="1" dirty="0" smtClean="0">
                <a:solidFill>
                  <a:srgbClr val="0070C0"/>
                </a:solidFill>
                <a:latin typeface="KaiTi" panose="02010609060101010101" pitchFamily="49" charset="-122"/>
                <a:ea typeface="KaiTi" panose="02010609060101010101" pitchFamily="49" charset="-122"/>
              </a:rPr>
              <a:t>。</a:t>
            </a:r>
            <a:endParaRPr lang="ja-JP" altLang="en-US" dirty="0">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164155100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438728928"/>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国際化とグローバル化</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676899" y="1065191"/>
            <a:ext cx="6148063" cy="5078313"/>
          </a:xfrm>
          <a:prstGeom prst="rect">
            <a:avLst/>
          </a:prstGeom>
          <a:ln>
            <a:solidFill>
              <a:srgbClr val="0070C0"/>
            </a:solidFill>
          </a:ln>
        </p:spPr>
        <p:txBody>
          <a:bodyPr wrap="square">
            <a:spAutoFit/>
          </a:bodyPr>
          <a:lstStyle/>
          <a:p>
            <a:r>
              <a:rPr lang="ja-JP" altLang="ja-JP" b="1" dirty="0"/>
              <a:t>　　「社会の多様な場面でグローバル化が進む中、大学は、教育内容と教育環境の国際化 </a:t>
            </a:r>
            <a:r>
              <a:rPr lang="ja-JP" altLang="ja-JP" b="1" dirty="0" smtClean="0"/>
              <a:t>を</a:t>
            </a:r>
            <a:r>
              <a:rPr lang="ja-JP" altLang="ja-JP" b="1" dirty="0"/>
              <a:t>徹底的に進め世界で活躍できるグローバル・リーダーを育成すること、グローバル </a:t>
            </a:r>
            <a:r>
              <a:rPr lang="ja-JP" altLang="ja-JP" b="1" dirty="0" smtClean="0"/>
              <a:t>な</a:t>
            </a:r>
            <a:r>
              <a:rPr lang="ja-JP" altLang="ja-JP" b="1" dirty="0"/>
              <a:t>視点をもって地域社会の活性化を担う人材を育成することなど、大学の特色・方針 </a:t>
            </a:r>
            <a:r>
              <a:rPr lang="ja-JP" altLang="ja-JP" b="1" dirty="0" smtClean="0"/>
              <a:t>や</a:t>
            </a:r>
            <a:r>
              <a:rPr lang="ja-JP" altLang="ja-JP" b="1" dirty="0"/>
              <a:t>教育研究分野、学生等の多様性を踏まえた効果的な取組を進めることが必要です。 </a:t>
            </a:r>
          </a:p>
          <a:p>
            <a:r>
              <a:rPr lang="ja-JP" altLang="ja-JP" b="1" dirty="0"/>
              <a:t>　</a:t>
            </a:r>
            <a:r>
              <a:rPr lang="ja-JP" altLang="ja-JP" b="1" dirty="0" smtClean="0"/>
              <a:t>また</a:t>
            </a:r>
            <a:r>
              <a:rPr lang="ja-JP" altLang="ja-JP" b="1" dirty="0"/>
              <a:t>、優れた外国人留学生を積極的に受け入れることによって、大学の国際化を</a:t>
            </a:r>
            <a:r>
              <a:rPr lang="ja-JP" altLang="ja-JP" b="1" dirty="0" smtClean="0"/>
              <a:t>促し</a:t>
            </a:r>
            <a:r>
              <a:rPr lang="ja-JP" altLang="ja-JP" b="1" dirty="0"/>
              <a:t>、教育・研究力を向上させ、日本の学術・文化を世界に広めることなども求</a:t>
            </a:r>
            <a:r>
              <a:rPr lang="ja-JP" altLang="ja-JP" b="1" dirty="0" smtClean="0"/>
              <a:t>められています</a:t>
            </a:r>
            <a:r>
              <a:rPr lang="ja-JP" altLang="ja-JP" b="1" dirty="0"/>
              <a:t>。そのため、国は、交流の対象となる地域・分野を重点化したり、日本の</a:t>
            </a:r>
            <a:r>
              <a:rPr lang="ja-JP" altLang="ja-JP" b="1" dirty="0" smtClean="0"/>
              <a:t>文化</a:t>
            </a:r>
            <a:r>
              <a:rPr lang="ja-JP" altLang="ja-JP" b="1" dirty="0"/>
              <a:t>を世界に発信する取組を併せて強化したりするなど、戦略性をもって支援</a:t>
            </a:r>
            <a:r>
              <a:rPr lang="ja-JP" altLang="ja-JP" b="1" dirty="0" smtClean="0"/>
              <a:t>していくことが</a:t>
            </a:r>
            <a:r>
              <a:rPr lang="ja-JP" altLang="ja-JP" b="1" dirty="0"/>
              <a:t>重要</a:t>
            </a:r>
            <a:r>
              <a:rPr lang="ja-JP" altLang="ja-JP" b="1" dirty="0" smtClean="0"/>
              <a:t>です」</a:t>
            </a:r>
            <a:r>
              <a:rPr lang="ja-JP" altLang="ja-JP" b="1" dirty="0"/>
              <a:t>。 </a:t>
            </a:r>
          </a:p>
          <a:p>
            <a:r>
              <a:rPr lang="ja-JP" altLang="en-US" b="1" dirty="0"/>
              <a:t>　</a:t>
            </a:r>
            <a:r>
              <a:rPr lang="ja-JP" altLang="ja-JP" b="1" dirty="0" smtClean="0"/>
              <a:t>この</a:t>
            </a:r>
            <a:r>
              <a:rPr lang="ja-JP" altLang="ja-JP" b="1" dirty="0"/>
              <a:t>文章全体は、まずグローバル化は「正」の方向への減少であるという前提の下に作成されている。グローバル化の弊害が指摘され、トランプ大統領が「アメリカ第一」を叫ぶ今の時点だと、さすがにここまで単純にグローバル化はとてもよいことだとは記されなかっただろう。しかし、</a:t>
            </a:r>
            <a:r>
              <a:rPr lang="en-US" altLang="ja-JP" b="1" dirty="0"/>
              <a:t>2013</a:t>
            </a:r>
            <a:r>
              <a:rPr lang="ja-JP" altLang="ja-JP" b="1" dirty="0"/>
              <a:t>年の時点の ①</a:t>
            </a:r>
            <a:r>
              <a:rPr lang="ja-JP" altLang="ja-JP" b="1" u="sng" dirty="0"/>
              <a:t> 政府の認識はこのようなものだった</a:t>
            </a:r>
            <a:r>
              <a:rPr lang="ja-JP" altLang="ja-JP" b="1" dirty="0" smtClean="0"/>
              <a:t>。</a:t>
            </a:r>
            <a:r>
              <a:rPr lang="ja-JP" altLang="ja-JP" b="1" dirty="0"/>
              <a:t>　</a:t>
            </a:r>
          </a:p>
        </p:txBody>
      </p:sp>
      <p:sp>
        <p:nvSpPr>
          <p:cNvPr id="5" name="矩形 4"/>
          <p:cNvSpPr/>
          <p:nvPr/>
        </p:nvSpPr>
        <p:spPr>
          <a:xfrm>
            <a:off x="5676899" y="6174598"/>
            <a:ext cx="6096000" cy="523220"/>
          </a:xfrm>
          <a:prstGeom prst="rect">
            <a:avLst/>
          </a:prstGeom>
        </p:spPr>
        <p:txBody>
          <a:bodyPr>
            <a:spAutoFit/>
          </a:bodyPr>
          <a:lstStyle/>
          <a:p>
            <a:r>
              <a:rPr lang="en-US" altLang="ja-JP" sz="1400" dirty="0" smtClean="0"/>
              <a:t>1 </a:t>
            </a:r>
            <a:r>
              <a:rPr lang="ja-JP" altLang="ja-JP" sz="1400" dirty="0" smtClean="0"/>
              <a:t>グロ</a:t>
            </a:r>
            <a:r>
              <a:rPr lang="ja-JP" altLang="ja-JP" sz="1400" dirty="0"/>
              <a:t>ーバル・リーダー</a:t>
            </a:r>
            <a:r>
              <a:rPr lang="ja-JP" altLang="ja-JP" sz="1400" dirty="0" smtClean="0"/>
              <a:t>：</a:t>
            </a:r>
            <a:r>
              <a:rPr lang="en-US" altLang="ja-JP" sz="1400" dirty="0" smtClean="0"/>
              <a:t> </a:t>
            </a:r>
            <a:r>
              <a:rPr lang="ja-JP" altLang="ja-JP" sz="1400" dirty="0" smtClean="0"/>
              <a:t>全球</a:t>
            </a:r>
            <a:r>
              <a:rPr lang="ja-JP" altLang="ja-JP" sz="1400" dirty="0"/>
              <a:t>领导，是指在跨越国家、地域、文化等具有</a:t>
            </a:r>
            <a:r>
              <a:rPr lang="ja-JP" altLang="ja-JP" sz="1400" dirty="0" smtClean="0"/>
              <a:t>多样</a:t>
            </a:r>
            <a:endParaRPr lang="en-US" altLang="ja-JP" sz="1400" dirty="0" smtClean="0"/>
          </a:p>
          <a:p>
            <a:r>
              <a:rPr lang="en-US" altLang="ja-JP" sz="1400" dirty="0"/>
              <a:t> </a:t>
            </a:r>
            <a:r>
              <a:rPr lang="en-US" altLang="ja-JP" sz="1400" dirty="0" smtClean="0"/>
              <a:t>   </a:t>
            </a:r>
            <a:r>
              <a:rPr lang="ja-JP" altLang="ja-JP" sz="1400" dirty="0" smtClean="0"/>
              <a:t>性</a:t>
            </a:r>
            <a:r>
              <a:rPr lang="ja-JP" altLang="ja-JP" sz="1400" dirty="0"/>
              <a:t>的环境中，能够作为领导活跃的人才。</a:t>
            </a:r>
            <a:endParaRPr lang="ja-JP" altLang="en-US" sz="1400" dirty="0"/>
          </a:p>
        </p:txBody>
      </p:sp>
      <p:sp>
        <p:nvSpPr>
          <p:cNvPr id="6" name="矩形 5"/>
          <p:cNvSpPr/>
          <p:nvPr/>
        </p:nvSpPr>
        <p:spPr>
          <a:xfrm>
            <a:off x="444843" y="1993207"/>
            <a:ext cx="5140411" cy="2746906"/>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2</a:t>
            </a:r>
            <a:r>
              <a:rPr lang="ja-JP" altLang="en-US" b="1" dirty="0" smtClean="0">
                <a:solidFill>
                  <a:srgbClr val="FF0000"/>
                </a:solidFill>
                <a:latin typeface="KaiTi" panose="02010609060101010101" pitchFamily="49" charset="-122"/>
                <a:ea typeface="KaiTi" panose="02010609060101010101" pitchFamily="49" charset="-122"/>
              </a:rPr>
              <a:t>　</a:t>
            </a:r>
            <a:r>
              <a:rPr lang="ja-JP" altLang="ja-JP" b="1" dirty="0" smtClean="0">
                <a:solidFill>
                  <a:srgbClr val="FF0000"/>
                </a:solidFill>
                <a:latin typeface="KaiTi" panose="02010609060101010101" pitchFamily="49" charset="-122"/>
                <a:ea typeface="KaiTi" panose="02010609060101010101" pitchFamily="49" charset="-122"/>
              </a:rPr>
              <a:t>下</a:t>
            </a:r>
            <a:r>
              <a:rPr lang="ja-JP" altLang="ja-JP" b="1" dirty="0">
                <a:solidFill>
                  <a:srgbClr val="FF0000"/>
                </a:solidFill>
                <a:latin typeface="KaiTi" panose="02010609060101010101" pitchFamily="49" charset="-122"/>
                <a:ea typeface="KaiTi" panose="02010609060101010101" pitchFamily="49" charset="-122"/>
              </a:rPr>
              <a:t>線部①「政府の認識はこのようなものだった。」とあるが、それはどのようなものですか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solidFill>
                <a:srgbClr val="FF0000"/>
              </a:solidFill>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大学</a:t>
            </a:r>
            <a:r>
              <a:rPr lang="ja-JP" altLang="ja-JP" b="1" dirty="0">
                <a:latin typeface="KaiTi" panose="02010609060101010101" pitchFamily="49" charset="-122"/>
                <a:ea typeface="KaiTi" panose="02010609060101010101" pitchFamily="49" charset="-122"/>
              </a:rPr>
              <a:t>のグローバル化の遅れは危機的状況に </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ある</a:t>
            </a:r>
            <a:r>
              <a:rPr lang="ja-JP" altLang="ja-JP" b="1" dirty="0">
                <a:latin typeface="KaiTi" panose="02010609060101010101" pitchFamily="49" charset="-122"/>
                <a:ea typeface="KaiTi" panose="02010609060101010101" pitchFamily="49" charset="-122"/>
              </a:rPr>
              <a:t>。</a:t>
            </a:r>
          </a:p>
          <a:p>
            <a:r>
              <a:rPr lang="en-US" altLang="ja-JP" b="1" dirty="0" smtClean="0">
                <a:latin typeface="KaiTi" panose="02010609060101010101" pitchFamily="49" charset="-122"/>
                <a:ea typeface="KaiTi" panose="02010609060101010101" pitchFamily="49" charset="-122"/>
              </a:rPr>
              <a:t>2. </a:t>
            </a:r>
            <a:r>
              <a:rPr lang="ja-JP" altLang="ja-JP" b="1" dirty="0" smtClean="0">
                <a:latin typeface="KaiTi" panose="02010609060101010101" pitchFamily="49" charset="-122"/>
                <a:ea typeface="KaiTi" panose="02010609060101010101" pitchFamily="49" charset="-122"/>
              </a:rPr>
              <a:t>グロ</a:t>
            </a:r>
            <a:r>
              <a:rPr lang="ja-JP" altLang="ja-JP" b="1" dirty="0">
                <a:latin typeface="KaiTi" panose="02010609060101010101" pitchFamily="49" charset="-122"/>
                <a:ea typeface="KaiTi" panose="02010609060101010101" pitchFamily="49" charset="-122"/>
              </a:rPr>
              <a:t>ーバル化に対応した教育環境</a:t>
            </a:r>
            <a:r>
              <a:rPr lang="ja-JP" altLang="ja-JP" b="1" dirty="0" smtClean="0">
                <a:latin typeface="KaiTi" panose="02010609060101010101" pitchFamily="49" charset="-122"/>
                <a:ea typeface="KaiTi" panose="02010609060101010101" pitchFamily="49" charset="-122"/>
              </a:rPr>
              <a:t>づくりを</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進</a:t>
            </a:r>
            <a:r>
              <a:rPr lang="ja-JP" altLang="ja-JP" b="1" dirty="0">
                <a:latin typeface="KaiTi" panose="02010609060101010101" pitchFamily="49" charset="-122"/>
                <a:ea typeface="KaiTi" panose="02010609060101010101" pitchFamily="49" charset="-122"/>
              </a:rPr>
              <a:t>める。</a:t>
            </a:r>
          </a:p>
          <a:p>
            <a:r>
              <a:rPr lang="en-US" altLang="ja-JP" b="1" dirty="0" smtClean="0">
                <a:latin typeface="KaiTi" panose="02010609060101010101" pitchFamily="49" charset="-122"/>
                <a:ea typeface="KaiTi" panose="02010609060101010101" pitchFamily="49" charset="-122"/>
              </a:rPr>
              <a:t>3. </a:t>
            </a:r>
            <a:r>
              <a:rPr lang="ja-JP" altLang="ja-JP" b="1" dirty="0" smtClean="0">
                <a:latin typeface="KaiTi" panose="02010609060101010101" pitchFamily="49" charset="-122"/>
                <a:ea typeface="KaiTi" panose="02010609060101010101" pitchFamily="49" charset="-122"/>
              </a:rPr>
              <a:t>グロ</a:t>
            </a:r>
            <a:r>
              <a:rPr lang="ja-JP" altLang="ja-JP" b="1" dirty="0">
                <a:latin typeface="KaiTi" panose="02010609060101010101" pitchFamily="49" charset="-122"/>
                <a:ea typeface="KaiTi" panose="02010609060101010101" pitchFamily="49" charset="-122"/>
              </a:rPr>
              <a:t>ーバル化は「正」の方向への減少である。</a:t>
            </a:r>
          </a:p>
          <a:p>
            <a:r>
              <a:rPr lang="en-US" altLang="ja-JP" b="1" dirty="0" smtClean="0">
                <a:latin typeface="KaiTi" panose="02010609060101010101" pitchFamily="49" charset="-122"/>
                <a:ea typeface="KaiTi" panose="02010609060101010101" pitchFamily="49" charset="-122"/>
              </a:rPr>
              <a:t>4.</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グロ</a:t>
            </a:r>
            <a:r>
              <a:rPr lang="ja-JP" altLang="ja-JP" b="1" dirty="0">
                <a:latin typeface="KaiTi" panose="02010609060101010101" pitchFamily="49" charset="-122"/>
                <a:ea typeface="KaiTi" panose="02010609060101010101" pitchFamily="49" charset="-122"/>
              </a:rPr>
              <a:t>ーバル化はとてもよいことだ。</a:t>
            </a:r>
          </a:p>
        </p:txBody>
      </p:sp>
      <p:sp>
        <p:nvSpPr>
          <p:cNvPr id="8" name="矩形 7"/>
          <p:cNvSpPr/>
          <p:nvPr/>
        </p:nvSpPr>
        <p:spPr>
          <a:xfrm>
            <a:off x="1543573" y="532022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2</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4</a:t>
            </a:r>
            <a:endParaRPr lang="en-US" altLang="ja-JP" b="1" dirty="0">
              <a:solidFill>
                <a:srgbClr val="0070C0"/>
              </a:solidFill>
              <a:latin typeface="KaiTi" panose="02010609060101010101" pitchFamily="49" charset="-122"/>
              <a:ea typeface="KaiTi" panose="02010609060101010101" pitchFamily="49" charset="-122"/>
            </a:endParaRPr>
          </a:p>
        </p:txBody>
      </p:sp>
    </p:spTree>
    <p:extLst>
      <p:ext uri="{BB962C8B-B14F-4D97-AF65-F5344CB8AC3E}">
        <p14:creationId xmlns:p14="http://schemas.microsoft.com/office/powerpoint/2010/main" val="3538467304"/>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88501787"/>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国際化とグローバル化</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880098" y="1565673"/>
            <a:ext cx="5386063" cy="4247317"/>
          </a:xfrm>
          <a:prstGeom prst="rect">
            <a:avLst/>
          </a:prstGeom>
          <a:ln>
            <a:solidFill>
              <a:srgbClr val="0070C0"/>
            </a:solidFill>
          </a:ln>
        </p:spPr>
        <p:txBody>
          <a:bodyPr wrap="square">
            <a:spAutoFit/>
          </a:bodyPr>
          <a:lstStyle/>
          <a:p>
            <a:r>
              <a:rPr lang="ja-JP" altLang="ja-JP" b="1" dirty="0"/>
              <a:t>　国際化という語は、さまざまな意味合いを持って多用される。しかし、「国」という語がそのなかに含まれていることからもわかるように、もともとは国家と国家、ないし、国民の付き合いを深め、互いによりよく理解し、協力し合うことを意味する言葉である。国際化という言葉を使う限り、国家は自明の存在であり、この言葉に関わるすべての発想の源である。そこでは、常に国家の領域と国境や国民が意識されているはずだ。</a:t>
            </a:r>
          </a:p>
          <a:p>
            <a:r>
              <a:rPr lang="ja-JP" altLang="en-US" b="1" dirty="0"/>
              <a:t>　</a:t>
            </a:r>
            <a:r>
              <a:rPr lang="ja-JP" altLang="ja-JP" b="1" dirty="0" smtClean="0"/>
              <a:t>他方</a:t>
            </a:r>
            <a:r>
              <a:rPr lang="ja-JP" altLang="ja-JP" b="1" dirty="0"/>
              <a:t>、グローバル化の辞書的な意味は、「これまで存在した国家、地域などタテ割りの境界を越え、地球が一つの単位になる変動の趨勢や過程」である。これだけだとわかりにくいが、端的に言えば、人類のさまざまな活動が国家とその国境や国民を当然視しない、あるいは必ずしも意識しない方向へ進み、地球を一つの単位とするさまざまな変化が生じることである</a:t>
            </a:r>
            <a:r>
              <a:rPr lang="ja-JP" altLang="ja-JP" b="1" dirty="0" smtClean="0"/>
              <a:t>。</a:t>
            </a:r>
            <a:endParaRPr lang="ja-JP" altLang="ja-JP" b="1" dirty="0"/>
          </a:p>
        </p:txBody>
      </p:sp>
      <p:sp>
        <p:nvSpPr>
          <p:cNvPr id="6" name="矩形 5"/>
          <p:cNvSpPr/>
          <p:nvPr/>
        </p:nvSpPr>
        <p:spPr>
          <a:xfrm>
            <a:off x="453410" y="2037752"/>
            <a:ext cx="5140411" cy="2746906"/>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3</a:t>
            </a:r>
            <a:r>
              <a:rPr lang="ja-JP" altLang="en-US" b="1" dirty="0" smtClean="0">
                <a:solidFill>
                  <a:srgbClr val="FF0000"/>
                </a:solidFill>
                <a:latin typeface="KaiTi" panose="02010609060101010101" pitchFamily="49" charset="-122"/>
                <a:ea typeface="KaiTi" panose="02010609060101010101" pitchFamily="49" charset="-122"/>
              </a:rPr>
              <a:t>　なぜ「グローバル化」という語が必要なのか。</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solidFill>
                <a:srgbClr val="FF0000"/>
              </a:solidFill>
              <a:latin typeface="KaiTi" panose="02010609060101010101" pitchFamily="49" charset="-122"/>
              <a:ea typeface="KaiTi" panose="02010609060101010101" pitchFamily="49" charset="-122"/>
            </a:endParaRPr>
          </a:p>
          <a:p>
            <a:pPr marL="342900" indent="-342900">
              <a:buAutoNum type="arabicPeriod"/>
            </a:pPr>
            <a:r>
              <a:rPr lang="ja-JP" altLang="en-US" b="1" dirty="0" smtClean="0">
                <a:latin typeface="KaiTi" panose="02010609060101010101" pitchFamily="49" charset="-122"/>
                <a:ea typeface="KaiTi" panose="02010609060101010101" pitchFamily="49" charset="-122"/>
              </a:rPr>
              <a:t>「国際化」という語は古いからだ</a:t>
            </a:r>
            <a:r>
              <a:rPr lang="ja-JP" altLang="ja-JP"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2. </a:t>
            </a:r>
            <a:r>
              <a:rPr lang="ja-JP" altLang="en-US" b="1" dirty="0">
                <a:latin typeface="KaiTi" panose="02010609060101010101" pitchFamily="49" charset="-122"/>
                <a:ea typeface="KaiTi" panose="02010609060101010101" pitchFamily="49" charset="-122"/>
              </a:rPr>
              <a:t>「国際化</a:t>
            </a:r>
            <a:r>
              <a:rPr lang="ja-JP" altLang="en-US" b="1" dirty="0" smtClean="0">
                <a:latin typeface="KaiTi" panose="02010609060101010101" pitchFamily="49" charset="-122"/>
                <a:ea typeface="KaiTi" panose="02010609060101010101" pitchFamily="49" charset="-122"/>
              </a:rPr>
              <a:t>」という語</a:t>
            </a:r>
            <a:r>
              <a:rPr lang="ja-JP" altLang="ja-JP" b="1" dirty="0" smtClean="0">
                <a:latin typeface="KaiTi" panose="02010609060101010101" pitchFamily="49" charset="-122"/>
                <a:ea typeface="KaiTi" panose="02010609060101010101" pitchFamily="49" charset="-122"/>
              </a:rPr>
              <a:t>に</a:t>
            </a:r>
            <a:r>
              <a:rPr lang="ja-JP" altLang="ja-JP" b="1" dirty="0">
                <a:latin typeface="KaiTi" panose="02010609060101010101" pitchFamily="49" charset="-122"/>
                <a:ea typeface="KaiTi" panose="02010609060101010101" pitchFamily="49" charset="-122"/>
              </a:rPr>
              <a:t>対応した教育環境</a:t>
            </a:r>
            <a:r>
              <a:rPr lang="ja-JP" altLang="ja-JP" b="1" dirty="0" smtClean="0">
                <a:latin typeface="KaiTi" panose="02010609060101010101" pitchFamily="49" charset="-122"/>
                <a:ea typeface="KaiTi" panose="02010609060101010101" pitchFamily="49" charset="-122"/>
              </a:rPr>
              <a:t>づく</a:t>
            </a:r>
            <a:endParaRPr lang="en-US" altLang="ja-JP" b="1" dirty="0" smtClean="0">
              <a:latin typeface="KaiTi" panose="02010609060101010101" pitchFamily="49" charset="-122"/>
              <a:ea typeface="KaiTi" panose="02010609060101010101" pitchFamily="49" charset="-122"/>
            </a:endParaRPr>
          </a:p>
          <a:p>
            <a:r>
              <a:rPr lang="ja-JP" altLang="en-US"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りを進め</a:t>
            </a:r>
            <a:r>
              <a:rPr lang="ja-JP" altLang="en-US" b="1" dirty="0" smtClean="0">
                <a:latin typeface="KaiTi" panose="02010609060101010101" pitchFamily="49" charset="-122"/>
                <a:ea typeface="KaiTi" panose="02010609060101010101" pitchFamily="49" charset="-122"/>
              </a:rPr>
              <a:t>ることができないからだ。</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3</a:t>
            </a:r>
            <a:r>
              <a:rPr lang="ja-JP" altLang="en-US" b="1" dirty="0" smtClean="0">
                <a:latin typeface="KaiTi" panose="02010609060101010101" pitchFamily="49" charset="-122"/>
                <a:ea typeface="KaiTi" panose="02010609060101010101" pitchFamily="49" charset="-122"/>
              </a:rPr>
              <a:t>．</a:t>
            </a:r>
            <a:r>
              <a:rPr lang="ja-JP" altLang="en-US" b="1" dirty="0">
                <a:latin typeface="KaiTi" panose="02010609060101010101" pitchFamily="49" charset="-122"/>
                <a:ea typeface="KaiTi" panose="02010609060101010101" pitchFamily="49" charset="-122"/>
              </a:rPr>
              <a:t> 「</a:t>
            </a:r>
            <a:r>
              <a:rPr lang="ja-JP" altLang="ja-JP" b="1" dirty="0">
                <a:latin typeface="KaiTi" panose="02010609060101010101" pitchFamily="49" charset="-122"/>
                <a:ea typeface="KaiTi" panose="02010609060101010101" pitchFamily="49" charset="-122"/>
              </a:rPr>
              <a:t>グローバル化</a:t>
            </a:r>
            <a:r>
              <a:rPr lang="ja-JP" altLang="en-US" b="1" dirty="0">
                <a:latin typeface="KaiTi" panose="02010609060101010101" pitchFamily="49" charset="-122"/>
                <a:ea typeface="KaiTi" panose="02010609060101010101" pitchFamily="49" charset="-122"/>
              </a:rPr>
              <a:t>」という</a:t>
            </a:r>
            <a:r>
              <a:rPr lang="ja-JP" altLang="en-US" b="1" dirty="0" smtClean="0">
                <a:latin typeface="KaiTi" panose="02010609060101010101" pitchFamily="49" charset="-122"/>
                <a:ea typeface="KaiTi" panose="02010609060101010101" pitchFamily="49" charset="-122"/>
              </a:rPr>
              <a:t>語は</a:t>
            </a:r>
            <a:r>
              <a:rPr lang="ja-JP" altLang="ja-JP" b="1" dirty="0" smtClean="0">
                <a:latin typeface="KaiTi" panose="02010609060101010101" pitchFamily="49" charset="-122"/>
                <a:ea typeface="KaiTi" panose="02010609060101010101" pitchFamily="49" charset="-122"/>
              </a:rPr>
              <a:t>国境</a:t>
            </a:r>
            <a:r>
              <a:rPr lang="ja-JP" altLang="ja-JP" b="1" dirty="0">
                <a:latin typeface="KaiTi" panose="02010609060101010101" pitchFamily="49" charset="-122"/>
                <a:ea typeface="KaiTi" panose="02010609060101010101" pitchFamily="49" charset="-122"/>
              </a:rPr>
              <a:t>や国民</a:t>
            </a:r>
            <a:r>
              <a:rPr lang="ja-JP" altLang="ja-JP" b="1" dirty="0" smtClean="0">
                <a:latin typeface="KaiTi" panose="02010609060101010101" pitchFamily="49" charset="-122"/>
                <a:ea typeface="KaiTi" panose="02010609060101010101" pitchFamily="49" charset="-122"/>
              </a:rPr>
              <a:t>を</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en-US" b="1" dirty="0" smtClean="0">
                <a:latin typeface="KaiTi" panose="02010609060101010101" pitchFamily="49" charset="-122"/>
                <a:ea typeface="KaiTi" panose="02010609060101010101" pitchFamily="49" charset="-122"/>
              </a:rPr>
              <a:t>必ずしも意識するとしないからだ。</a:t>
            </a:r>
            <a:endParaRPr lang="ja-JP" altLang="ja-JP" b="1" dirty="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4</a:t>
            </a:r>
            <a:r>
              <a:rPr lang="en-US" altLang="ja-JP" b="1" dirty="0" smtClean="0">
                <a:latin typeface="KaiTi" panose="02010609060101010101" pitchFamily="49" charset="-122"/>
                <a:ea typeface="KaiTi" panose="02010609060101010101" pitchFamily="49" charset="-122"/>
              </a:rPr>
              <a:t>. </a:t>
            </a:r>
            <a:r>
              <a:rPr lang="ja-JP" altLang="en-US" b="1" dirty="0" smtClean="0">
                <a:latin typeface="KaiTi" panose="02010609060101010101" pitchFamily="49" charset="-122"/>
                <a:ea typeface="KaiTi" panose="02010609060101010101" pitchFamily="49" charset="-122"/>
              </a:rPr>
              <a:t>「</a:t>
            </a:r>
            <a:r>
              <a:rPr lang="ja-JP" altLang="ja-JP" b="1" dirty="0" smtClean="0">
                <a:latin typeface="KaiTi" panose="02010609060101010101" pitchFamily="49" charset="-122"/>
                <a:ea typeface="KaiTi" panose="02010609060101010101" pitchFamily="49" charset="-122"/>
              </a:rPr>
              <a:t>グロ</a:t>
            </a:r>
            <a:r>
              <a:rPr lang="ja-JP" altLang="ja-JP" b="1" dirty="0">
                <a:latin typeface="KaiTi" panose="02010609060101010101" pitchFamily="49" charset="-122"/>
                <a:ea typeface="KaiTi" panose="02010609060101010101" pitchFamily="49" charset="-122"/>
              </a:rPr>
              <a:t>ーバル</a:t>
            </a:r>
            <a:r>
              <a:rPr lang="ja-JP" altLang="ja-JP" b="1" dirty="0" smtClean="0">
                <a:latin typeface="KaiTi" panose="02010609060101010101" pitchFamily="49" charset="-122"/>
                <a:ea typeface="KaiTi" panose="02010609060101010101" pitchFamily="49" charset="-122"/>
              </a:rPr>
              <a:t>化</a:t>
            </a:r>
            <a:r>
              <a:rPr lang="ja-JP" altLang="en-US" b="1" dirty="0" smtClean="0">
                <a:latin typeface="KaiTi" panose="02010609060101010101" pitchFamily="49" charset="-122"/>
                <a:ea typeface="KaiTi" panose="02010609060101010101" pitchFamily="49" charset="-122"/>
              </a:rPr>
              <a:t>」という語はカタカナ語で、</a:t>
            </a:r>
            <a:endParaRPr lang="en-US" altLang="ja-JP" b="1" dirty="0" smtClean="0">
              <a:latin typeface="KaiTi" panose="02010609060101010101" pitchFamily="49" charset="-122"/>
              <a:ea typeface="KaiTi" panose="02010609060101010101" pitchFamily="49" charset="-122"/>
            </a:endParaRPr>
          </a:p>
          <a:p>
            <a:r>
              <a:rPr lang="ja-JP" altLang="en-US" b="1" dirty="0">
                <a:latin typeface="KaiTi" panose="02010609060101010101" pitchFamily="49" charset="-122"/>
                <a:ea typeface="KaiTi" panose="02010609060101010101" pitchFamily="49" charset="-122"/>
              </a:rPr>
              <a:t>　</a:t>
            </a:r>
            <a:r>
              <a:rPr lang="ja-JP" altLang="en-US" b="1" dirty="0" smtClean="0">
                <a:latin typeface="KaiTi" panose="02010609060101010101" pitchFamily="49" charset="-122"/>
                <a:ea typeface="KaiTi" panose="02010609060101010101" pitchFamily="49" charset="-122"/>
              </a:rPr>
              <a:t>格好いいからだ</a:t>
            </a:r>
            <a:r>
              <a:rPr lang="ja-JP" altLang="ja-JP" b="1" dirty="0" smtClean="0">
                <a:latin typeface="KaiTi" panose="02010609060101010101" pitchFamily="49" charset="-122"/>
                <a:ea typeface="KaiTi" panose="02010609060101010101" pitchFamily="49" charset="-122"/>
              </a:rPr>
              <a:t>。</a:t>
            </a:r>
            <a:endParaRPr lang="ja-JP" altLang="ja-JP" b="1" dirty="0">
              <a:latin typeface="KaiTi" panose="02010609060101010101" pitchFamily="49" charset="-122"/>
              <a:ea typeface="KaiTi" panose="02010609060101010101" pitchFamily="49" charset="-122"/>
            </a:endParaRPr>
          </a:p>
        </p:txBody>
      </p:sp>
      <p:sp>
        <p:nvSpPr>
          <p:cNvPr id="7" name="矩形 6"/>
          <p:cNvSpPr/>
          <p:nvPr/>
        </p:nvSpPr>
        <p:spPr>
          <a:xfrm>
            <a:off x="1543573" y="532022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3</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endParaRPr lang="en-US" altLang="ja-JP" b="1" dirty="0">
              <a:solidFill>
                <a:srgbClr val="0070C0"/>
              </a:solidFill>
              <a:latin typeface="KaiTi" panose="02010609060101010101" pitchFamily="49" charset="-122"/>
              <a:ea typeface="KaiTi" panose="02010609060101010101" pitchFamily="49" charset="-122"/>
            </a:endParaRPr>
          </a:p>
        </p:txBody>
      </p:sp>
      <p:sp>
        <p:nvSpPr>
          <p:cNvPr id="5" name="矩形 4"/>
          <p:cNvSpPr/>
          <p:nvPr/>
        </p:nvSpPr>
        <p:spPr>
          <a:xfrm>
            <a:off x="5880099" y="5849492"/>
            <a:ext cx="5475760" cy="523220"/>
          </a:xfrm>
          <a:prstGeom prst="rect">
            <a:avLst/>
          </a:prstGeom>
        </p:spPr>
        <p:txBody>
          <a:bodyPr wrap="square">
            <a:spAutoFit/>
          </a:bodyPr>
          <a:lstStyle/>
          <a:p>
            <a:r>
              <a:rPr lang="en-US" altLang="ja-JP" sz="1400" dirty="0" smtClean="0"/>
              <a:t>1  </a:t>
            </a:r>
            <a:r>
              <a:rPr lang="ja-JP" altLang="ja-JP" sz="1400" dirty="0" smtClean="0"/>
              <a:t>タテ</a:t>
            </a:r>
            <a:r>
              <a:rPr lang="ja-JP" altLang="ja-JP" sz="1400" dirty="0"/>
              <a:t>割りの</a:t>
            </a:r>
            <a:r>
              <a:rPr lang="ja-JP" altLang="ja-JP" sz="1400" dirty="0" smtClean="0"/>
              <a:t>境界</a:t>
            </a:r>
            <a:r>
              <a:rPr lang="zh-CN" altLang="en-US" sz="1400" dirty="0" smtClean="0"/>
              <a:t>：以往的世界史都是以西方为中心，以国家为单位</a:t>
            </a:r>
            <a:endParaRPr lang="en-US" altLang="zh-CN" sz="1400" dirty="0" smtClean="0"/>
          </a:p>
          <a:p>
            <a:r>
              <a:rPr lang="zh-CN" altLang="en-US" sz="1400" dirty="0" smtClean="0"/>
              <a:t>    叙述的、纵向分割的意思。</a:t>
            </a:r>
            <a:endParaRPr lang="en-US" altLang="zh-CN" sz="1400" dirty="0" smtClean="0"/>
          </a:p>
        </p:txBody>
      </p:sp>
    </p:spTree>
    <p:extLst>
      <p:ext uri="{BB962C8B-B14F-4D97-AF65-F5344CB8AC3E}">
        <p14:creationId xmlns:p14="http://schemas.microsoft.com/office/powerpoint/2010/main" val="88911941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1281141985"/>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国際化とグローバル化</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5943600" y="2932435"/>
            <a:ext cx="5215581" cy="3139321"/>
          </a:xfrm>
          <a:prstGeom prst="rect">
            <a:avLst/>
          </a:prstGeom>
          <a:ln>
            <a:solidFill>
              <a:srgbClr val="0070C0"/>
            </a:solidFill>
          </a:ln>
        </p:spPr>
        <p:txBody>
          <a:bodyPr wrap="square">
            <a:spAutoFit/>
          </a:bodyPr>
          <a:lstStyle/>
          <a:p>
            <a:r>
              <a:rPr lang="ja-JP" altLang="ja-JP" b="1" dirty="0"/>
              <a:t>　英語において、</a:t>
            </a:r>
            <a:r>
              <a:rPr lang="en-US" altLang="ja-JP" b="1" dirty="0"/>
              <a:t>”globalization”</a:t>
            </a:r>
            <a:r>
              <a:rPr lang="ja-JP" altLang="ja-JP" b="1" dirty="0"/>
              <a:t>という語が初めて用いられたのは、国際的開発問題に関する独立委員会が</a:t>
            </a:r>
            <a:r>
              <a:rPr lang="en-US" altLang="ja-JP" b="1" dirty="0"/>
              <a:t>1980</a:t>
            </a:r>
            <a:r>
              <a:rPr lang="ja-JP" altLang="ja-JP" b="1" dirty="0"/>
              <a:t>年に発表した</a:t>
            </a:r>
            <a:r>
              <a:rPr lang="en-US" altLang="ja-JP" b="1" i="1" dirty="0" err="1"/>
              <a:t>Narth</a:t>
            </a:r>
            <a:r>
              <a:rPr lang="en-US" altLang="ja-JP" b="1" i="1" dirty="0"/>
              <a:t>-South: A </a:t>
            </a:r>
            <a:r>
              <a:rPr lang="en-US" altLang="ja-JP" b="1" i="1" dirty="0" err="1"/>
              <a:t>Programme</a:t>
            </a:r>
            <a:r>
              <a:rPr lang="en-US" altLang="ja-JP" b="1" i="1" dirty="0"/>
              <a:t> for Survival</a:t>
            </a:r>
            <a:r>
              <a:rPr lang="ja-JP" altLang="ja-JP" b="1" dirty="0"/>
              <a:t>（邦訳『南と北――生存のための戦略』、通称「ブラント委員会報告」）においてである。その後、冷戦が終わる</a:t>
            </a:r>
            <a:r>
              <a:rPr lang="en-US" altLang="ja-JP" b="1" dirty="0"/>
              <a:t>1990</a:t>
            </a:r>
            <a:r>
              <a:rPr lang="ja-JP" altLang="ja-JP" b="1" dirty="0"/>
              <a:t>年代に入る頃までには、多くの知識人がこの語を用いて世界情勢を語るようになった。概念そのものは、生まれてまだ</a:t>
            </a:r>
            <a:r>
              <a:rPr lang="en-US" altLang="ja-JP" b="1" dirty="0"/>
              <a:t>40</a:t>
            </a:r>
            <a:r>
              <a:rPr lang="ja-JP" altLang="ja-JP" b="1" dirty="0"/>
              <a:t>年も経たない。しかし、この語はすでにその誕生時から ②</a:t>
            </a:r>
            <a:r>
              <a:rPr lang="ja-JP" altLang="ja-JP" b="1" u="sng" dirty="0"/>
              <a:t> 正負両面の意味を持ち</a:t>
            </a:r>
            <a:r>
              <a:rPr lang="ja-JP" altLang="ja-JP" b="1" dirty="0"/>
              <a:t>、さまざまな場面を説明するために用いられた</a:t>
            </a:r>
            <a:r>
              <a:rPr lang="ja-JP" altLang="ja-JP" b="1" dirty="0" smtClean="0"/>
              <a:t>。</a:t>
            </a:r>
            <a:endParaRPr lang="ja-JP" altLang="ja-JP" b="1" dirty="0"/>
          </a:p>
        </p:txBody>
      </p:sp>
      <p:sp>
        <p:nvSpPr>
          <p:cNvPr id="5" name="矩形 4"/>
          <p:cNvSpPr/>
          <p:nvPr/>
        </p:nvSpPr>
        <p:spPr>
          <a:xfrm>
            <a:off x="750563" y="2350028"/>
            <a:ext cx="5193037" cy="2192908"/>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4 </a:t>
            </a:r>
            <a:r>
              <a:rPr lang="ja-JP" altLang="ja-JP" b="1" dirty="0" smtClean="0">
                <a:solidFill>
                  <a:srgbClr val="FF0000"/>
                </a:solidFill>
                <a:latin typeface="KaiTi" panose="02010609060101010101" pitchFamily="49" charset="-122"/>
                <a:ea typeface="KaiTi" panose="02010609060101010101" pitchFamily="49" charset="-122"/>
              </a:rPr>
              <a:t>下</a:t>
            </a:r>
            <a:r>
              <a:rPr lang="ja-JP" altLang="ja-JP" b="1" dirty="0">
                <a:solidFill>
                  <a:srgbClr val="FF0000"/>
                </a:solidFill>
                <a:latin typeface="KaiTi" panose="02010609060101010101" pitchFamily="49" charset="-122"/>
                <a:ea typeface="KaiTi" panose="02010609060101010101" pitchFamily="49" charset="-122"/>
              </a:rPr>
              <a:t>線部②「正負両面の意味を持ち」とはどのようなことですか</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latin typeface="KaiTi" panose="02010609060101010101" pitchFamily="49" charset="-122"/>
              <a:ea typeface="KaiTi" panose="02010609060101010101" pitchFamily="49" charset="-122"/>
            </a:endParaRPr>
          </a:p>
          <a:p>
            <a:pPr marL="342900" indent="-342900">
              <a:buAutoNum type="arabicPeriod"/>
            </a:pPr>
            <a:r>
              <a:rPr lang="ja-JP" altLang="ja-JP" b="1" dirty="0" smtClean="0">
                <a:latin typeface="KaiTi" panose="02010609060101010101" pitchFamily="49" charset="-122"/>
                <a:ea typeface="KaiTi" panose="02010609060101010101" pitchFamily="49" charset="-122"/>
              </a:rPr>
              <a:t>グロ</a:t>
            </a:r>
            <a:r>
              <a:rPr lang="ja-JP" altLang="ja-JP" b="1" dirty="0">
                <a:latin typeface="KaiTi" panose="02010609060101010101" pitchFamily="49" charset="-122"/>
                <a:ea typeface="KaiTi" panose="02010609060101010101" pitchFamily="49" charset="-122"/>
              </a:rPr>
              <a:t>ーバル化に賛成する人々と反対</a:t>
            </a:r>
            <a:r>
              <a:rPr lang="ja-JP" altLang="ja-JP" b="1" dirty="0" smtClean="0">
                <a:latin typeface="KaiTi" panose="02010609060101010101" pitchFamily="49" charset="-122"/>
                <a:ea typeface="KaiTi" panose="02010609060101010101" pitchFamily="49" charset="-122"/>
              </a:rPr>
              <a:t>する</a:t>
            </a:r>
            <a:endParaRPr lang="en-US" altLang="ja-JP" b="1" dirty="0" smtClean="0">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人</a:t>
            </a:r>
            <a:r>
              <a:rPr lang="ja-JP" altLang="ja-JP" b="1" dirty="0">
                <a:latin typeface="KaiTi" panose="02010609060101010101" pitchFamily="49" charset="-122"/>
                <a:ea typeface="KaiTi" panose="02010609060101010101" pitchFamily="49" charset="-122"/>
              </a:rPr>
              <a:t>々の両方が存在していること。</a:t>
            </a:r>
          </a:p>
          <a:p>
            <a:r>
              <a:rPr lang="en-US" altLang="ja-JP" b="1" dirty="0" smtClean="0">
                <a:latin typeface="KaiTi" panose="02010609060101010101" pitchFamily="49" charset="-122"/>
                <a:ea typeface="KaiTi" panose="02010609060101010101" pitchFamily="49" charset="-122"/>
              </a:rPr>
              <a:t>2</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　政界情勢には、正負両面があること。</a:t>
            </a:r>
          </a:p>
          <a:p>
            <a:r>
              <a:rPr lang="en-US" altLang="ja-JP" b="1" dirty="0" smtClean="0">
                <a:latin typeface="KaiTi" panose="02010609060101010101" pitchFamily="49" charset="-122"/>
                <a:ea typeface="KaiTi" panose="02010609060101010101" pitchFamily="49" charset="-122"/>
              </a:rPr>
              <a:t>3</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　グローバル化には、正負両面があること。</a:t>
            </a:r>
          </a:p>
          <a:p>
            <a:r>
              <a:rPr lang="en-US" altLang="ja-JP" b="1" dirty="0" smtClean="0">
                <a:latin typeface="KaiTi" panose="02010609060101010101" pitchFamily="49" charset="-122"/>
                <a:ea typeface="KaiTi" panose="02010609060101010101" pitchFamily="49" charset="-122"/>
              </a:rPr>
              <a:t>4</a:t>
            </a:r>
            <a:r>
              <a:rPr lang="en-US" altLang="ja-JP" b="1" dirty="0">
                <a:latin typeface="KaiTi" panose="02010609060101010101" pitchFamily="49" charset="-122"/>
                <a:ea typeface="KaiTi" panose="02010609060101010101" pitchFamily="49" charset="-122"/>
              </a:rPr>
              <a:t>.</a:t>
            </a:r>
            <a:r>
              <a:rPr lang="ja-JP" altLang="ja-JP" b="1" dirty="0">
                <a:latin typeface="KaiTi" panose="02010609060101010101" pitchFamily="49" charset="-122"/>
                <a:ea typeface="KaiTi" panose="02010609060101010101" pitchFamily="49" charset="-122"/>
              </a:rPr>
              <a:t>　概念には常に正負両面の意味があること。</a:t>
            </a:r>
            <a:endParaRPr lang="ja-JP" altLang="en-US" b="1" dirty="0">
              <a:latin typeface="KaiTi" panose="02010609060101010101" pitchFamily="49" charset="-122"/>
              <a:ea typeface="KaiTi" panose="02010609060101010101" pitchFamily="49" charset="-122"/>
            </a:endParaRPr>
          </a:p>
        </p:txBody>
      </p:sp>
      <p:sp>
        <p:nvSpPr>
          <p:cNvPr id="7" name="矩形 6"/>
          <p:cNvSpPr/>
          <p:nvPr/>
        </p:nvSpPr>
        <p:spPr>
          <a:xfrm>
            <a:off x="1543573" y="532022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4</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3</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6147"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998429" y="988608"/>
            <a:ext cx="2834074" cy="1773076"/>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3162592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noFill/>
        <a:effectLst/>
      </p:bgPr>
    </p:bg>
    <p:spTree>
      <p:nvGrpSpPr>
        <p:cNvPr id="1" name=""/>
        <p:cNvGrpSpPr/>
        <p:nvPr/>
      </p:nvGrpSpPr>
      <p:grpSpPr>
        <a:xfrm>
          <a:off x="0" y="0"/>
          <a:ext cx="0" cy="0"/>
          <a:chOff x="0" y="0"/>
          <a:chExt cx="0" cy="0"/>
        </a:xfrm>
      </p:grpSpPr>
      <p:graphicFrame>
        <p:nvGraphicFramePr>
          <p:cNvPr id="2" name="表格 1"/>
          <p:cNvGraphicFramePr>
            <a:graphicFrameLocks noGrp="1"/>
          </p:cNvGraphicFramePr>
          <p:nvPr>
            <p:extLst>
              <p:ext uri="{D42A27DB-BD31-4B8C-83A1-F6EECF244321}">
                <p14:modId xmlns:p14="http://schemas.microsoft.com/office/powerpoint/2010/main" val="379108250"/>
              </p:ext>
            </p:extLst>
          </p:nvPr>
        </p:nvGraphicFramePr>
        <p:xfrm>
          <a:off x="12192" y="349762"/>
          <a:ext cx="12192000" cy="511311"/>
        </p:xfrm>
        <a:graphic>
          <a:graphicData uri="http://schemas.openxmlformats.org/drawingml/2006/table">
            <a:tbl>
              <a:tblPr firstRow="1" firstCol="1" bandRow="1">
                <a:tableStyleId>{69CF1AB2-1976-4502-BF36-3FF5EA218861}</a:tableStyleId>
              </a:tblPr>
              <a:tblGrid>
                <a:gridCol w="4413504"/>
                <a:gridCol w="7778496"/>
              </a:tblGrid>
              <a:tr h="511311">
                <a:tc>
                  <a:txBody>
                    <a:bodyPr/>
                    <a:lstStyle/>
                    <a:p>
                      <a:pPr algn="r">
                        <a:spcAft>
                          <a:spcPts val="0"/>
                        </a:spcAft>
                      </a:pPr>
                      <a:r>
                        <a:rPr lang="ja-JP" sz="2400" b="1" kern="100" dirty="0" smtClean="0">
                          <a:solidFill>
                            <a:schemeClr val="bg1"/>
                          </a:solidFill>
                          <a:effectLst/>
                          <a:latin typeface="KaiTi" panose="02010609060101010101" pitchFamily="49" charset="-122"/>
                          <a:ea typeface="KaiTi" panose="02010609060101010101" pitchFamily="49" charset="-122"/>
                        </a:rPr>
                        <a:t>第</a:t>
                      </a:r>
                      <a:r>
                        <a:rPr lang="ja-JP" altLang="en-US" sz="2400" b="1" kern="100" dirty="0" smtClean="0">
                          <a:solidFill>
                            <a:schemeClr val="bg1"/>
                          </a:solidFill>
                          <a:effectLst/>
                          <a:latin typeface="KaiTi" panose="02010609060101010101" pitchFamily="49" charset="-122"/>
                          <a:ea typeface="KaiTi" panose="02010609060101010101" pitchFamily="49" charset="-122"/>
                        </a:rPr>
                        <a:t>１５</a:t>
                      </a:r>
                      <a:r>
                        <a:rPr lang="ja-JP" sz="2400" b="1" kern="100" dirty="0" smtClean="0">
                          <a:solidFill>
                            <a:schemeClr val="bg1"/>
                          </a:solidFill>
                          <a:effectLst/>
                          <a:latin typeface="KaiTi" panose="02010609060101010101" pitchFamily="49" charset="-122"/>
                          <a:ea typeface="KaiTi" panose="02010609060101010101" pitchFamily="49" charset="-122"/>
                        </a:rPr>
                        <a:t>課</a:t>
                      </a:r>
                      <a:endParaRPr 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gradFill flip="none" rotWithShape="1">
                      <a:gsLst>
                        <a:gs pos="49000">
                          <a:srgbClr val="FFFF00"/>
                        </a:gs>
                        <a:gs pos="84000">
                          <a:srgbClr val="FF7A00"/>
                        </a:gs>
                        <a:gs pos="77000">
                          <a:srgbClr val="FF0300"/>
                        </a:gs>
                        <a:gs pos="93000">
                          <a:srgbClr val="4D0808"/>
                        </a:gs>
                      </a:gsLst>
                      <a:lin ang="2700000" scaled="1"/>
                      <a:tileRect/>
                    </a:gradFill>
                  </a:tcPr>
                </a:tc>
                <a:tc>
                  <a:txBody>
                    <a:bodyPr/>
                    <a:lstStyle/>
                    <a:p>
                      <a:pPr algn="just">
                        <a:spcAft>
                          <a:spcPts val="0"/>
                        </a:spcAft>
                      </a:pPr>
                      <a:r>
                        <a:rPr kumimoji="1" lang="ja-JP" altLang="en-US" sz="1800" b="1" kern="1200" dirty="0" smtClean="0">
                          <a:solidFill>
                            <a:schemeClr val="bg1"/>
                          </a:solidFill>
                          <a:effectLst/>
                          <a:latin typeface="KaiTi" panose="02010609060101010101" pitchFamily="49" charset="-122"/>
                          <a:ea typeface="KaiTi" panose="02010609060101010101" pitchFamily="49" charset="-122"/>
                          <a:cs typeface="+mn-cs"/>
                        </a:rPr>
                        <a:t>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  テキスト</a:t>
                      </a:r>
                      <a:r>
                        <a:rPr kumimoji="1" lang="ja-JP" altLang="ja-JP" sz="2400" b="1" kern="1200" dirty="0" smtClean="0">
                          <a:solidFill>
                            <a:schemeClr val="bg1"/>
                          </a:solidFill>
                          <a:effectLst/>
                          <a:latin typeface="KaiTi" panose="02010609060101010101" pitchFamily="49" charset="-122"/>
                          <a:ea typeface="KaiTi" panose="02010609060101010101" pitchFamily="49" charset="-122"/>
                          <a:cs typeface="+mn-cs"/>
                        </a:rPr>
                        <a:t>Ａ　</a:t>
                      </a:r>
                      <a:r>
                        <a:rPr kumimoji="1" lang="ja-JP" altLang="en-US" sz="2400" b="1" kern="1200" dirty="0" smtClean="0">
                          <a:solidFill>
                            <a:schemeClr val="bg1"/>
                          </a:solidFill>
                          <a:effectLst/>
                          <a:latin typeface="KaiTi" panose="02010609060101010101" pitchFamily="49" charset="-122"/>
                          <a:ea typeface="KaiTi" panose="02010609060101010101" pitchFamily="49" charset="-122"/>
                          <a:cs typeface="+mn-cs"/>
                        </a:rPr>
                        <a:t>国際化とグローバル化</a:t>
                      </a:r>
                      <a:endParaRPr lang="ja-JP" altLang="ja-JP" sz="2400" b="1" kern="100" dirty="0">
                        <a:solidFill>
                          <a:schemeClr val="bg1"/>
                        </a:solidFill>
                        <a:effectLst/>
                        <a:latin typeface="KaiTi" panose="02010609060101010101" pitchFamily="49" charset="-122"/>
                        <a:ea typeface="KaiTi" panose="02010609060101010101" pitchFamily="49" charset="-122"/>
                        <a:cs typeface="Times New Roman"/>
                      </a:endParaRPr>
                    </a:p>
                  </a:txBody>
                  <a:tcPr marL="68580" marR="68580" marT="0" marB="0" anchor="ctr">
                    <a:solidFill>
                      <a:srgbClr val="002060"/>
                    </a:solidFill>
                  </a:tcPr>
                </a:tc>
              </a:tr>
            </a:tbl>
          </a:graphicData>
        </a:graphic>
      </p:graphicFrame>
      <p:pic>
        <p:nvPicPr>
          <p:cNvPr id="13" name="图片 1" descr="Japan.Endless Discovery"/>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50563" y="350082"/>
            <a:ext cx="2273053" cy="5033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750563" y="1177776"/>
            <a:ext cx="1854995" cy="552202"/>
          </a:xfrm>
          <a:prstGeom prst="rect">
            <a:avLst/>
          </a:prstGeom>
        </p:spPr>
        <p:txBody>
          <a:bodyPr wrap="none">
            <a:spAutoFit/>
          </a:bodyPr>
          <a:lstStyle/>
          <a:p>
            <a:pPr>
              <a:lnSpc>
                <a:spcPct val="150000"/>
              </a:lnSpc>
            </a:pPr>
            <a:r>
              <a:rPr lang="ja-JP" altLang="en-US" sz="2400" b="1" dirty="0" smtClean="0">
                <a:solidFill>
                  <a:srgbClr val="002060"/>
                </a:solidFill>
                <a:latin typeface="BIZ UDPゴシック" panose="020B0400000000000000" pitchFamily="50" charset="-128"/>
                <a:ea typeface="BIZ UDPゴシック" panose="020B0400000000000000" pitchFamily="50" charset="-128"/>
              </a:rPr>
              <a:t>３</a:t>
            </a:r>
            <a:r>
              <a:rPr lang="ja-JP" altLang="en-US" sz="2400" b="1" dirty="0">
                <a:solidFill>
                  <a:srgbClr val="002060"/>
                </a:solidFill>
                <a:latin typeface="BIZ UDPゴシック" panose="020B0400000000000000" pitchFamily="50" charset="-128"/>
                <a:ea typeface="BIZ UDPゴシック" panose="020B0400000000000000" pitchFamily="50" charset="-128"/>
              </a:rPr>
              <a:t>　本文読解</a:t>
            </a:r>
            <a:endParaRPr lang="en-US" altLang="ja-JP" sz="2400" b="1" dirty="0" smtClean="0">
              <a:solidFill>
                <a:srgbClr val="002060"/>
              </a:solidFill>
              <a:latin typeface="BIZ UDPゴシック" panose="020B0400000000000000" pitchFamily="50" charset="-128"/>
              <a:ea typeface="BIZ UDPゴシック" panose="020B0400000000000000" pitchFamily="50" charset="-128"/>
            </a:endParaRPr>
          </a:p>
        </p:txBody>
      </p:sp>
      <p:sp>
        <p:nvSpPr>
          <p:cNvPr id="4" name="矩形 3"/>
          <p:cNvSpPr/>
          <p:nvPr/>
        </p:nvSpPr>
        <p:spPr>
          <a:xfrm>
            <a:off x="6252519" y="2563488"/>
            <a:ext cx="5362832" cy="3477875"/>
          </a:xfrm>
          <a:prstGeom prst="rect">
            <a:avLst/>
          </a:prstGeom>
          <a:ln>
            <a:solidFill>
              <a:srgbClr val="0070C0"/>
            </a:solidFill>
          </a:ln>
        </p:spPr>
        <p:txBody>
          <a:bodyPr wrap="square">
            <a:spAutoFit/>
          </a:bodyPr>
          <a:lstStyle/>
          <a:p>
            <a:r>
              <a:rPr lang="ja-JP" altLang="ja-JP" sz="2000" b="1" dirty="0" smtClean="0"/>
              <a:t>グロ</a:t>
            </a:r>
            <a:r>
              <a:rPr lang="ja-JP" altLang="ja-JP" sz="2000" b="1" dirty="0"/>
              <a:t>ーバル化はいつ始まったのか、「地球を一つの単位とする」とはどのような状態のことを言うのか、などの点で色々な見方がありうる。ただし、③</a:t>
            </a:r>
            <a:r>
              <a:rPr lang="ja-JP" altLang="ja-JP" sz="2000" b="1" u="sng" dirty="0"/>
              <a:t> 国際化との相違ははっきりしている</a:t>
            </a:r>
            <a:r>
              <a:rPr lang="ja-JP" altLang="ja-JP" sz="2000" b="1" dirty="0"/>
              <a:t>。グローバル化とは、国家の領域や国民といった要素を必ずしも意識しない状態で世界各地の人々や場所がつながることを意味するからである。少なくとも、この二つの概念を生み出した英語では、「国際化（</a:t>
            </a:r>
            <a:r>
              <a:rPr lang="en-US" altLang="ja-JP" sz="2000" b="1" dirty="0"/>
              <a:t>internationalization</a:t>
            </a:r>
            <a:r>
              <a:rPr lang="ja-JP" altLang="ja-JP" sz="2000" b="1" dirty="0"/>
              <a:t>）」と「グローバル化（</a:t>
            </a:r>
            <a:r>
              <a:rPr lang="en-US" altLang="ja-JP" sz="2000" b="1" dirty="0"/>
              <a:t>globalization</a:t>
            </a:r>
            <a:r>
              <a:rPr lang="ja-JP" altLang="ja-JP" sz="2000" b="1" dirty="0"/>
              <a:t>）」は、明確に異なった意味を持つ語である。</a:t>
            </a:r>
          </a:p>
        </p:txBody>
      </p:sp>
      <p:sp>
        <p:nvSpPr>
          <p:cNvPr id="5" name="矩形 4"/>
          <p:cNvSpPr/>
          <p:nvPr/>
        </p:nvSpPr>
        <p:spPr>
          <a:xfrm>
            <a:off x="750563" y="2037755"/>
            <a:ext cx="5353675" cy="3139321"/>
          </a:xfrm>
          <a:prstGeom prst="rect">
            <a:avLst/>
          </a:prstGeom>
        </p:spPr>
        <p:txBody>
          <a:bodyPr wrap="square">
            <a:spAutoFit/>
          </a:bodyPr>
          <a:lstStyle/>
          <a:p>
            <a:r>
              <a:rPr lang="ja-JP" altLang="ja-JP" b="1" dirty="0">
                <a:solidFill>
                  <a:srgbClr val="FF0000"/>
                </a:solidFill>
                <a:latin typeface="KaiTi" panose="02010609060101010101" pitchFamily="49" charset="-122"/>
                <a:ea typeface="KaiTi" panose="02010609060101010101" pitchFamily="49" charset="-122"/>
              </a:rPr>
              <a:t>問</a:t>
            </a:r>
            <a:r>
              <a:rPr lang="ja-JP" altLang="ja-JP" b="1" dirty="0" smtClean="0">
                <a:solidFill>
                  <a:srgbClr val="FF0000"/>
                </a:solidFill>
                <a:latin typeface="KaiTi" panose="02010609060101010101" pitchFamily="49" charset="-122"/>
                <a:ea typeface="KaiTi" panose="02010609060101010101" pitchFamily="49" charset="-122"/>
              </a:rPr>
              <a:t>題</a:t>
            </a:r>
            <a:r>
              <a:rPr lang="en-US" altLang="ja-JP" b="1" dirty="0" smtClean="0">
                <a:solidFill>
                  <a:srgbClr val="FF0000"/>
                </a:solidFill>
                <a:latin typeface="KaiTi" panose="02010609060101010101" pitchFamily="49" charset="-122"/>
                <a:ea typeface="KaiTi" panose="02010609060101010101" pitchFamily="49" charset="-122"/>
              </a:rPr>
              <a:t>5</a:t>
            </a:r>
            <a:r>
              <a:rPr lang="ja-JP" altLang="ja-JP" b="1" dirty="0">
                <a:solidFill>
                  <a:srgbClr val="FF0000"/>
                </a:solidFill>
                <a:latin typeface="KaiTi" panose="02010609060101010101" pitchFamily="49" charset="-122"/>
                <a:ea typeface="KaiTi" panose="02010609060101010101" pitchFamily="49" charset="-122"/>
              </a:rPr>
              <a:t>　「国際化との相違ははっきりしている」とあるが、この文章が説明しているグローバル化と国際化ついて正しいものを選んでください</a:t>
            </a:r>
            <a:r>
              <a:rPr lang="ja-JP" altLang="ja-JP" b="1" dirty="0" smtClean="0">
                <a:solidFill>
                  <a:srgbClr val="FF0000"/>
                </a:solidFill>
                <a:latin typeface="KaiTi" panose="02010609060101010101" pitchFamily="49" charset="-122"/>
                <a:ea typeface="KaiTi" panose="02010609060101010101" pitchFamily="49" charset="-122"/>
              </a:rPr>
              <a:t>。</a:t>
            </a:r>
            <a:endParaRPr lang="en-US" altLang="ja-JP" b="1" dirty="0" smtClean="0">
              <a:solidFill>
                <a:srgbClr val="FF0000"/>
              </a:solidFill>
              <a:latin typeface="KaiTi" panose="02010609060101010101" pitchFamily="49" charset="-122"/>
              <a:ea typeface="KaiTi" panose="02010609060101010101" pitchFamily="49" charset="-122"/>
            </a:endParaRPr>
          </a:p>
          <a:p>
            <a:endParaRPr lang="ja-JP" altLang="ja-JP" sz="1050" b="1" dirty="0">
              <a:solidFill>
                <a:srgbClr val="FF0000"/>
              </a:solidFill>
              <a:latin typeface="KaiTi" panose="02010609060101010101" pitchFamily="49" charset="-122"/>
              <a:ea typeface="KaiTi" panose="02010609060101010101" pitchFamily="49" charset="-122"/>
            </a:endParaRPr>
          </a:p>
          <a:p>
            <a:r>
              <a:rPr lang="en-US" altLang="ja-JP" b="1" dirty="0" smtClean="0">
                <a:latin typeface="KaiTi" panose="02010609060101010101" pitchFamily="49" charset="-122"/>
                <a:ea typeface="KaiTi" panose="02010609060101010101" pitchFamily="49" charset="-122"/>
              </a:rPr>
              <a:t>1</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グロ</a:t>
            </a:r>
            <a:r>
              <a:rPr lang="ja-JP" altLang="ja-JP" b="1" dirty="0">
                <a:latin typeface="KaiTi" panose="02010609060101010101" pitchFamily="49" charset="-122"/>
                <a:ea typeface="KaiTi" panose="02010609060101010101" pitchFamily="49" charset="-122"/>
              </a:rPr>
              <a:t>ーバル化と国際化の違いは、概念である。</a:t>
            </a:r>
          </a:p>
          <a:p>
            <a:pPr marL="342900" indent="-342900">
              <a:buAutoNum type="arabicPeriod" startAt="2"/>
            </a:pPr>
            <a:r>
              <a:rPr lang="ja-JP" altLang="ja-JP" b="1" dirty="0" smtClean="0">
                <a:latin typeface="KaiTi" panose="02010609060101010101" pitchFamily="49" charset="-122"/>
                <a:ea typeface="KaiTi" panose="02010609060101010101" pitchFamily="49" charset="-122"/>
              </a:rPr>
              <a:t>グロ</a:t>
            </a:r>
            <a:r>
              <a:rPr lang="ja-JP" altLang="ja-JP" b="1" dirty="0">
                <a:latin typeface="KaiTi" panose="02010609060101010101" pitchFamily="49" charset="-122"/>
                <a:ea typeface="KaiTi" panose="02010609060101010101" pitchFamily="49" charset="-122"/>
              </a:rPr>
              <a:t>ーバル化と国際化の違いは、国家が自</a:t>
            </a:r>
            <a:r>
              <a:rPr lang="ja-JP" altLang="ja-JP" b="1" dirty="0" smtClean="0">
                <a:latin typeface="KaiTi" panose="02010609060101010101" pitchFamily="49" charset="-122"/>
                <a:ea typeface="KaiTi" panose="02010609060101010101" pitchFamily="49" charset="-122"/>
              </a:rPr>
              <a:t>明</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の</a:t>
            </a:r>
            <a:r>
              <a:rPr lang="ja-JP" altLang="ja-JP" b="1" dirty="0">
                <a:latin typeface="KaiTi" panose="02010609060101010101" pitchFamily="49" charset="-122"/>
                <a:ea typeface="KaiTi" panose="02010609060101010101" pitchFamily="49" charset="-122"/>
              </a:rPr>
              <a:t>存在であるかどうかである。</a:t>
            </a:r>
          </a:p>
          <a:p>
            <a:r>
              <a:rPr lang="en-US" altLang="ja-JP" b="1" dirty="0" smtClean="0">
                <a:latin typeface="KaiTi" panose="02010609060101010101" pitchFamily="49" charset="-122"/>
                <a:ea typeface="KaiTi" panose="02010609060101010101" pitchFamily="49" charset="-122"/>
              </a:rPr>
              <a:t>3</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グロ</a:t>
            </a:r>
            <a:r>
              <a:rPr lang="ja-JP" altLang="ja-JP" b="1" dirty="0">
                <a:latin typeface="KaiTi" panose="02010609060101010101" pitchFamily="49" charset="-122"/>
                <a:ea typeface="KaiTi" panose="02010609060101010101" pitchFamily="49" charset="-122"/>
              </a:rPr>
              <a:t>ーバル化は英語をそのまま翻訳</a:t>
            </a:r>
            <a:r>
              <a:rPr lang="ja-JP" altLang="ja-JP" b="1" dirty="0" smtClean="0">
                <a:latin typeface="KaiTi" panose="02010609060101010101" pitchFamily="49" charset="-122"/>
                <a:ea typeface="KaiTi" panose="02010609060101010101" pitchFamily="49" charset="-122"/>
              </a:rPr>
              <a:t>したもの</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であり</a:t>
            </a:r>
            <a:r>
              <a:rPr lang="ja-JP" altLang="ja-JP" b="1" dirty="0">
                <a:latin typeface="KaiTi" panose="02010609060101010101" pitchFamily="49" charset="-122"/>
                <a:ea typeface="KaiTi" panose="02010609060101010101" pitchFamily="49" charset="-122"/>
              </a:rPr>
              <a:t>、国際化は日本語である。</a:t>
            </a:r>
          </a:p>
          <a:p>
            <a:r>
              <a:rPr lang="en-US" altLang="ja-JP" b="1" dirty="0" smtClean="0">
                <a:latin typeface="KaiTi" panose="02010609060101010101" pitchFamily="49" charset="-122"/>
                <a:ea typeface="KaiTi" panose="02010609060101010101" pitchFamily="49" charset="-122"/>
              </a:rPr>
              <a:t>4</a:t>
            </a:r>
            <a:r>
              <a:rPr lang="en-US" altLang="ja-JP" b="1" dirty="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グロ</a:t>
            </a:r>
            <a:r>
              <a:rPr lang="ja-JP" altLang="ja-JP" b="1" dirty="0">
                <a:latin typeface="KaiTi" panose="02010609060101010101" pitchFamily="49" charset="-122"/>
                <a:ea typeface="KaiTi" panose="02010609060101010101" pitchFamily="49" charset="-122"/>
              </a:rPr>
              <a:t>ーバル化と国際化の二つの言葉の意味</a:t>
            </a:r>
            <a:r>
              <a:rPr lang="ja-JP" altLang="ja-JP" b="1" dirty="0" smtClean="0">
                <a:latin typeface="KaiTi" panose="02010609060101010101" pitchFamily="49" charset="-122"/>
                <a:ea typeface="KaiTi" panose="02010609060101010101" pitchFamily="49" charset="-122"/>
              </a:rPr>
              <a:t>は</a:t>
            </a:r>
            <a:endParaRPr lang="en-US" altLang="ja-JP" b="1" dirty="0" smtClean="0">
              <a:latin typeface="KaiTi" panose="02010609060101010101" pitchFamily="49" charset="-122"/>
              <a:ea typeface="KaiTi" panose="02010609060101010101" pitchFamily="49" charset="-122"/>
            </a:endParaRPr>
          </a:p>
          <a:p>
            <a:r>
              <a:rPr lang="en-US" altLang="ja-JP" b="1" dirty="0">
                <a:latin typeface="KaiTi" panose="02010609060101010101" pitchFamily="49" charset="-122"/>
                <a:ea typeface="KaiTi" panose="02010609060101010101" pitchFamily="49" charset="-122"/>
              </a:rPr>
              <a:t> </a:t>
            </a:r>
            <a:r>
              <a:rPr lang="en-US" altLang="ja-JP" b="1" dirty="0" smtClean="0">
                <a:latin typeface="KaiTi" panose="02010609060101010101" pitchFamily="49" charset="-122"/>
                <a:ea typeface="KaiTi" panose="02010609060101010101" pitchFamily="49" charset="-122"/>
              </a:rPr>
              <a:t> </a:t>
            </a:r>
            <a:r>
              <a:rPr lang="ja-JP" altLang="ja-JP" b="1" dirty="0" smtClean="0">
                <a:latin typeface="KaiTi" panose="02010609060101010101" pitchFamily="49" charset="-122"/>
                <a:ea typeface="KaiTi" panose="02010609060101010101" pitchFamily="49" charset="-122"/>
              </a:rPr>
              <a:t>あまり</a:t>
            </a:r>
            <a:r>
              <a:rPr lang="ja-JP" altLang="ja-JP" b="1" dirty="0">
                <a:latin typeface="KaiTi" panose="02010609060101010101" pitchFamily="49" charset="-122"/>
                <a:ea typeface="KaiTi" panose="02010609060101010101" pitchFamily="49" charset="-122"/>
              </a:rPr>
              <a:t>変わらない。</a:t>
            </a:r>
          </a:p>
        </p:txBody>
      </p:sp>
      <p:sp>
        <p:nvSpPr>
          <p:cNvPr id="7" name="矩形 6"/>
          <p:cNvSpPr/>
          <p:nvPr/>
        </p:nvSpPr>
        <p:spPr>
          <a:xfrm>
            <a:off x="1543573" y="5320228"/>
            <a:ext cx="1813317" cy="369332"/>
          </a:xfrm>
          <a:prstGeom prst="rect">
            <a:avLst/>
          </a:prstGeom>
        </p:spPr>
        <p:txBody>
          <a:bodyPr wrap="none">
            <a:spAutoFit/>
          </a:bodyPr>
          <a:lstStyle/>
          <a:p>
            <a:r>
              <a:rPr lang="ja-JP" altLang="en-US" b="1" dirty="0" smtClean="0">
                <a:solidFill>
                  <a:srgbClr val="0070C0"/>
                </a:solidFill>
                <a:latin typeface="KaiTi" panose="02010609060101010101" pitchFamily="49" charset="-122"/>
                <a:ea typeface="KaiTi" panose="02010609060101010101" pitchFamily="49" charset="-122"/>
              </a:rPr>
              <a:t>問題</a:t>
            </a:r>
            <a:r>
              <a:rPr lang="en-US" altLang="ja-JP" b="1" dirty="0" smtClean="0">
                <a:solidFill>
                  <a:srgbClr val="0070C0"/>
                </a:solidFill>
                <a:latin typeface="KaiTi" panose="02010609060101010101" pitchFamily="49" charset="-122"/>
                <a:ea typeface="KaiTi" panose="02010609060101010101" pitchFamily="49" charset="-122"/>
              </a:rPr>
              <a:t>5</a:t>
            </a:r>
            <a:r>
              <a:rPr lang="ja-JP" altLang="en-US" b="1" dirty="0" smtClean="0">
                <a:solidFill>
                  <a:srgbClr val="0070C0"/>
                </a:solidFill>
                <a:latin typeface="KaiTi" panose="02010609060101010101" pitchFamily="49" charset="-122"/>
                <a:ea typeface="KaiTi" panose="02010609060101010101" pitchFamily="49" charset="-122"/>
              </a:rPr>
              <a:t>の答</a:t>
            </a:r>
            <a:r>
              <a:rPr lang="ja-JP" altLang="en-US" b="1" dirty="0">
                <a:solidFill>
                  <a:srgbClr val="0070C0"/>
                </a:solidFill>
                <a:latin typeface="KaiTi" panose="02010609060101010101" pitchFamily="49" charset="-122"/>
                <a:ea typeface="KaiTi" panose="02010609060101010101" pitchFamily="49" charset="-122"/>
              </a:rPr>
              <a:t>え</a:t>
            </a:r>
            <a:r>
              <a:rPr lang="ja-JP" altLang="en-US" b="1" dirty="0" smtClean="0">
                <a:solidFill>
                  <a:srgbClr val="0070C0"/>
                </a:solidFill>
                <a:latin typeface="KaiTi" panose="02010609060101010101" pitchFamily="49" charset="-122"/>
                <a:ea typeface="KaiTi" panose="02010609060101010101" pitchFamily="49" charset="-122"/>
              </a:rPr>
              <a:t>：</a:t>
            </a:r>
            <a:r>
              <a:rPr lang="en-US" altLang="ja-JP" b="1" dirty="0" smtClean="0">
                <a:solidFill>
                  <a:srgbClr val="0070C0"/>
                </a:solidFill>
                <a:latin typeface="KaiTi" panose="02010609060101010101" pitchFamily="49" charset="-122"/>
                <a:ea typeface="KaiTi" panose="02010609060101010101" pitchFamily="49" charset="-122"/>
              </a:rPr>
              <a:t>2</a:t>
            </a:r>
            <a:endParaRPr lang="en-US" altLang="ja-JP" b="1" dirty="0">
              <a:solidFill>
                <a:srgbClr val="0070C0"/>
              </a:solidFill>
              <a:latin typeface="KaiTi" panose="02010609060101010101" pitchFamily="49" charset="-122"/>
              <a:ea typeface="KaiTi" panose="02010609060101010101" pitchFamily="49" charset="-122"/>
            </a:endParaRPr>
          </a:p>
        </p:txBody>
      </p:sp>
      <p:pic>
        <p:nvPicPr>
          <p:cNvPr id="7172"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918280" y="1006777"/>
            <a:ext cx="1781774" cy="1382320"/>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89263327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9014</TotalTime>
  <Words>1656</Words>
  <Application>Microsoft Office PowerPoint</Application>
  <PresentationFormat>宽屏</PresentationFormat>
  <Paragraphs>121</Paragraphs>
  <Slides>11</Slides>
  <Notes>10</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11</vt:i4>
      </vt:variant>
    </vt:vector>
  </HeadingPairs>
  <TitlesOfParts>
    <vt:vector size="21" baseType="lpstr">
      <vt:lpstr>BIZ UDPゴシック</vt:lpstr>
      <vt:lpstr>KaiTi</vt:lpstr>
      <vt:lpstr>ＭＳ Ｐゴシック</vt:lpstr>
      <vt:lpstr>楷体</vt:lpstr>
      <vt:lpstr>宋体</vt:lpstr>
      <vt:lpstr>Arial</vt:lpstr>
      <vt:lpstr>Calibri</vt:lpstr>
      <vt:lpstr>Calibri Light</vt:lpstr>
      <vt:lpstr>Times New Roman</vt:lpstr>
      <vt:lpstr>Office テーマ</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張厚泉</dc:creator>
  <cp:lastModifiedBy>Windows 用户</cp:lastModifiedBy>
  <cp:revision>638</cp:revision>
  <dcterms:created xsi:type="dcterms:W3CDTF">2014-05-14T02:00:15Z</dcterms:created>
  <dcterms:modified xsi:type="dcterms:W3CDTF">2021-08-25T08:40:16Z</dcterms:modified>
</cp:coreProperties>
</file>