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7517CE-8F79-493E-8B8F-A4985A2DCD85}" type="datetimeFigureOut">
              <a:rPr lang="zh-CN" altLang="en-US" smtClean="0"/>
              <a:t>2021/8/25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5E9321F-8904-44C1-A9F5-7758C14D9FAF}" type="slidenum">
              <a:rPr lang="zh-CN" altLang="en-US" smtClean="0"/>
              <a:t>‹#›</a:t>
            </a:fld>
            <a:endParaRPr lang="zh-CN" altLang="en-US"/>
          </a:p>
        </p:txBody>
      </p:sp>
    </p:spTree>
    <p:extLst>
      <p:ext uri="{BB962C8B-B14F-4D97-AF65-F5344CB8AC3E}">
        <p14:creationId xmlns:p14="http://schemas.microsoft.com/office/powerpoint/2010/main" val="14661330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2</a:t>
            </a:fld>
            <a:endParaRPr kumimoji="1" lang="ja-JP" altLang="en-US"/>
          </a:p>
        </p:txBody>
      </p:sp>
    </p:spTree>
    <p:extLst>
      <p:ext uri="{BB962C8B-B14F-4D97-AF65-F5344CB8AC3E}">
        <p14:creationId xmlns:p14="http://schemas.microsoft.com/office/powerpoint/2010/main" val="29969459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11</a:t>
            </a:fld>
            <a:endParaRPr kumimoji="1" lang="ja-JP" altLang="en-US"/>
          </a:p>
        </p:txBody>
      </p:sp>
    </p:spTree>
    <p:extLst>
      <p:ext uri="{BB962C8B-B14F-4D97-AF65-F5344CB8AC3E}">
        <p14:creationId xmlns:p14="http://schemas.microsoft.com/office/powerpoint/2010/main" val="26657959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12</a:t>
            </a:fld>
            <a:endParaRPr kumimoji="1" lang="ja-JP" altLang="en-US"/>
          </a:p>
        </p:txBody>
      </p:sp>
    </p:spTree>
    <p:extLst>
      <p:ext uri="{BB962C8B-B14F-4D97-AF65-F5344CB8AC3E}">
        <p14:creationId xmlns:p14="http://schemas.microsoft.com/office/powerpoint/2010/main" val="169215683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13</a:t>
            </a:fld>
            <a:endParaRPr kumimoji="1" lang="ja-JP" altLang="en-US"/>
          </a:p>
        </p:txBody>
      </p:sp>
    </p:spTree>
    <p:extLst>
      <p:ext uri="{BB962C8B-B14F-4D97-AF65-F5344CB8AC3E}">
        <p14:creationId xmlns:p14="http://schemas.microsoft.com/office/powerpoint/2010/main" val="27612869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14</a:t>
            </a:fld>
            <a:endParaRPr kumimoji="1" lang="ja-JP" altLang="en-US"/>
          </a:p>
        </p:txBody>
      </p:sp>
    </p:spTree>
    <p:extLst>
      <p:ext uri="{BB962C8B-B14F-4D97-AF65-F5344CB8AC3E}">
        <p14:creationId xmlns:p14="http://schemas.microsoft.com/office/powerpoint/2010/main" val="6652973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15</a:t>
            </a:fld>
            <a:endParaRPr kumimoji="1" lang="ja-JP" altLang="en-US"/>
          </a:p>
        </p:txBody>
      </p:sp>
    </p:spTree>
    <p:extLst>
      <p:ext uri="{BB962C8B-B14F-4D97-AF65-F5344CB8AC3E}">
        <p14:creationId xmlns:p14="http://schemas.microsoft.com/office/powerpoint/2010/main" val="38978767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16</a:t>
            </a:fld>
            <a:endParaRPr kumimoji="1" lang="ja-JP" altLang="en-US"/>
          </a:p>
        </p:txBody>
      </p:sp>
    </p:spTree>
    <p:extLst>
      <p:ext uri="{BB962C8B-B14F-4D97-AF65-F5344CB8AC3E}">
        <p14:creationId xmlns:p14="http://schemas.microsoft.com/office/powerpoint/2010/main" val="102377218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17</a:t>
            </a:fld>
            <a:endParaRPr kumimoji="1" lang="ja-JP" altLang="en-US"/>
          </a:p>
        </p:txBody>
      </p:sp>
    </p:spTree>
    <p:extLst>
      <p:ext uri="{BB962C8B-B14F-4D97-AF65-F5344CB8AC3E}">
        <p14:creationId xmlns:p14="http://schemas.microsoft.com/office/powerpoint/2010/main" val="5566377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3</a:t>
            </a:fld>
            <a:endParaRPr kumimoji="1" lang="ja-JP" altLang="en-US"/>
          </a:p>
        </p:txBody>
      </p:sp>
    </p:spTree>
    <p:extLst>
      <p:ext uri="{BB962C8B-B14F-4D97-AF65-F5344CB8AC3E}">
        <p14:creationId xmlns:p14="http://schemas.microsoft.com/office/powerpoint/2010/main" val="16892784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4</a:t>
            </a:fld>
            <a:endParaRPr kumimoji="1" lang="ja-JP" altLang="en-US"/>
          </a:p>
        </p:txBody>
      </p:sp>
    </p:spTree>
    <p:extLst>
      <p:ext uri="{BB962C8B-B14F-4D97-AF65-F5344CB8AC3E}">
        <p14:creationId xmlns:p14="http://schemas.microsoft.com/office/powerpoint/2010/main" val="7379101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5</a:t>
            </a:fld>
            <a:endParaRPr kumimoji="1" lang="ja-JP" altLang="en-US"/>
          </a:p>
        </p:txBody>
      </p:sp>
    </p:spTree>
    <p:extLst>
      <p:ext uri="{BB962C8B-B14F-4D97-AF65-F5344CB8AC3E}">
        <p14:creationId xmlns:p14="http://schemas.microsoft.com/office/powerpoint/2010/main" val="10559615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6</a:t>
            </a:fld>
            <a:endParaRPr kumimoji="1" lang="ja-JP" altLang="en-US"/>
          </a:p>
        </p:txBody>
      </p:sp>
    </p:spTree>
    <p:extLst>
      <p:ext uri="{BB962C8B-B14F-4D97-AF65-F5344CB8AC3E}">
        <p14:creationId xmlns:p14="http://schemas.microsoft.com/office/powerpoint/2010/main" val="5560442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7</a:t>
            </a:fld>
            <a:endParaRPr kumimoji="1" lang="ja-JP" altLang="en-US"/>
          </a:p>
        </p:txBody>
      </p:sp>
    </p:spTree>
    <p:extLst>
      <p:ext uri="{BB962C8B-B14F-4D97-AF65-F5344CB8AC3E}">
        <p14:creationId xmlns:p14="http://schemas.microsoft.com/office/powerpoint/2010/main" val="30158812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8</a:t>
            </a:fld>
            <a:endParaRPr kumimoji="1" lang="ja-JP" altLang="en-US"/>
          </a:p>
        </p:txBody>
      </p:sp>
    </p:spTree>
    <p:extLst>
      <p:ext uri="{BB962C8B-B14F-4D97-AF65-F5344CB8AC3E}">
        <p14:creationId xmlns:p14="http://schemas.microsoft.com/office/powerpoint/2010/main" val="41690276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9</a:t>
            </a:fld>
            <a:endParaRPr kumimoji="1" lang="ja-JP" altLang="en-US"/>
          </a:p>
        </p:txBody>
      </p:sp>
    </p:spTree>
    <p:extLst>
      <p:ext uri="{BB962C8B-B14F-4D97-AF65-F5344CB8AC3E}">
        <p14:creationId xmlns:p14="http://schemas.microsoft.com/office/powerpoint/2010/main" val="23698593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10</a:t>
            </a:fld>
            <a:endParaRPr kumimoji="1" lang="ja-JP" altLang="en-US"/>
          </a:p>
        </p:txBody>
      </p:sp>
    </p:spTree>
    <p:extLst>
      <p:ext uri="{BB962C8B-B14F-4D97-AF65-F5344CB8AC3E}">
        <p14:creationId xmlns:p14="http://schemas.microsoft.com/office/powerpoint/2010/main" val="15943281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E37335C-D477-4EFA-BB6E-A0CF638ED079}"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EEC346-D05D-4044-9139-94112A081179}" type="slidenum">
              <a:rPr lang="zh-CN" altLang="en-US" smtClean="0"/>
              <a:t>‹#›</a:t>
            </a:fld>
            <a:endParaRPr lang="zh-CN" altLang="en-US"/>
          </a:p>
        </p:txBody>
      </p:sp>
    </p:spTree>
    <p:extLst>
      <p:ext uri="{BB962C8B-B14F-4D97-AF65-F5344CB8AC3E}">
        <p14:creationId xmlns:p14="http://schemas.microsoft.com/office/powerpoint/2010/main" val="8207304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E37335C-D477-4EFA-BB6E-A0CF638ED079}"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EEC346-D05D-4044-9139-94112A081179}" type="slidenum">
              <a:rPr lang="zh-CN" altLang="en-US" smtClean="0"/>
              <a:t>‹#›</a:t>
            </a:fld>
            <a:endParaRPr lang="zh-CN" altLang="en-US"/>
          </a:p>
        </p:txBody>
      </p:sp>
    </p:spTree>
    <p:extLst>
      <p:ext uri="{BB962C8B-B14F-4D97-AF65-F5344CB8AC3E}">
        <p14:creationId xmlns:p14="http://schemas.microsoft.com/office/powerpoint/2010/main" val="4247147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E37335C-D477-4EFA-BB6E-A0CF638ED079}"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EEC346-D05D-4044-9139-94112A081179}" type="slidenum">
              <a:rPr lang="zh-CN" altLang="en-US" smtClean="0"/>
              <a:t>‹#›</a:t>
            </a:fld>
            <a:endParaRPr lang="zh-CN" altLang="en-US"/>
          </a:p>
        </p:txBody>
      </p:sp>
    </p:spTree>
    <p:extLst>
      <p:ext uri="{BB962C8B-B14F-4D97-AF65-F5344CB8AC3E}">
        <p14:creationId xmlns:p14="http://schemas.microsoft.com/office/powerpoint/2010/main" val="10415197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E37335C-D477-4EFA-BB6E-A0CF638ED079}"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EEC346-D05D-4044-9139-94112A081179}" type="slidenum">
              <a:rPr lang="zh-CN" altLang="en-US" smtClean="0"/>
              <a:t>‹#›</a:t>
            </a:fld>
            <a:endParaRPr lang="zh-CN" altLang="en-US"/>
          </a:p>
        </p:txBody>
      </p:sp>
    </p:spTree>
    <p:extLst>
      <p:ext uri="{BB962C8B-B14F-4D97-AF65-F5344CB8AC3E}">
        <p14:creationId xmlns:p14="http://schemas.microsoft.com/office/powerpoint/2010/main" val="16740916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E37335C-D477-4EFA-BB6E-A0CF638ED079}"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5EEC346-D05D-4044-9139-94112A081179}" type="slidenum">
              <a:rPr lang="zh-CN" altLang="en-US" smtClean="0"/>
              <a:t>‹#›</a:t>
            </a:fld>
            <a:endParaRPr lang="zh-CN" altLang="en-US"/>
          </a:p>
        </p:txBody>
      </p:sp>
    </p:spTree>
    <p:extLst>
      <p:ext uri="{BB962C8B-B14F-4D97-AF65-F5344CB8AC3E}">
        <p14:creationId xmlns:p14="http://schemas.microsoft.com/office/powerpoint/2010/main" val="15327353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E37335C-D477-4EFA-BB6E-A0CF638ED079}"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EEC346-D05D-4044-9139-94112A081179}" type="slidenum">
              <a:rPr lang="zh-CN" altLang="en-US" smtClean="0"/>
              <a:t>‹#›</a:t>
            </a:fld>
            <a:endParaRPr lang="zh-CN" altLang="en-US"/>
          </a:p>
        </p:txBody>
      </p:sp>
    </p:spTree>
    <p:extLst>
      <p:ext uri="{BB962C8B-B14F-4D97-AF65-F5344CB8AC3E}">
        <p14:creationId xmlns:p14="http://schemas.microsoft.com/office/powerpoint/2010/main" val="1153274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E37335C-D477-4EFA-BB6E-A0CF638ED079}" type="datetimeFigureOut">
              <a:rPr lang="zh-CN" altLang="en-US" smtClean="0"/>
              <a:t>2021/8/25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5EEC346-D05D-4044-9139-94112A081179}" type="slidenum">
              <a:rPr lang="zh-CN" altLang="en-US" smtClean="0"/>
              <a:t>‹#›</a:t>
            </a:fld>
            <a:endParaRPr lang="zh-CN" altLang="en-US"/>
          </a:p>
        </p:txBody>
      </p:sp>
    </p:spTree>
    <p:extLst>
      <p:ext uri="{BB962C8B-B14F-4D97-AF65-F5344CB8AC3E}">
        <p14:creationId xmlns:p14="http://schemas.microsoft.com/office/powerpoint/2010/main" val="36054506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E37335C-D477-4EFA-BB6E-A0CF638ED079}" type="datetimeFigureOut">
              <a:rPr lang="zh-CN" altLang="en-US" smtClean="0"/>
              <a:t>2021/8/25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5EEC346-D05D-4044-9139-94112A081179}" type="slidenum">
              <a:rPr lang="zh-CN" altLang="en-US" smtClean="0"/>
              <a:t>‹#›</a:t>
            </a:fld>
            <a:endParaRPr lang="zh-CN" altLang="en-US"/>
          </a:p>
        </p:txBody>
      </p:sp>
    </p:spTree>
    <p:extLst>
      <p:ext uri="{BB962C8B-B14F-4D97-AF65-F5344CB8AC3E}">
        <p14:creationId xmlns:p14="http://schemas.microsoft.com/office/powerpoint/2010/main" val="31505856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E37335C-D477-4EFA-BB6E-A0CF638ED079}" type="datetimeFigureOut">
              <a:rPr lang="zh-CN" altLang="en-US" smtClean="0"/>
              <a:t>2021/8/25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5EEC346-D05D-4044-9139-94112A081179}" type="slidenum">
              <a:rPr lang="zh-CN" altLang="en-US" smtClean="0"/>
              <a:t>‹#›</a:t>
            </a:fld>
            <a:endParaRPr lang="zh-CN" altLang="en-US"/>
          </a:p>
        </p:txBody>
      </p:sp>
    </p:spTree>
    <p:extLst>
      <p:ext uri="{BB962C8B-B14F-4D97-AF65-F5344CB8AC3E}">
        <p14:creationId xmlns:p14="http://schemas.microsoft.com/office/powerpoint/2010/main" val="32861027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E37335C-D477-4EFA-BB6E-A0CF638ED079}"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EEC346-D05D-4044-9139-94112A081179}" type="slidenum">
              <a:rPr lang="zh-CN" altLang="en-US" smtClean="0"/>
              <a:t>‹#›</a:t>
            </a:fld>
            <a:endParaRPr lang="zh-CN" altLang="en-US"/>
          </a:p>
        </p:txBody>
      </p:sp>
    </p:spTree>
    <p:extLst>
      <p:ext uri="{BB962C8B-B14F-4D97-AF65-F5344CB8AC3E}">
        <p14:creationId xmlns:p14="http://schemas.microsoft.com/office/powerpoint/2010/main" val="27764962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E37335C-D477-4EFA-BB6E-A0CF638ED079}"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5EEC346-D05D-4044-9139-94112A081179}" type="slidenum">
              <a:rPr lang="zh-CN" altLang="en-US" smtClean="0"/>
              <a:t>‹#›</a:t>
            </a:fld>
            <a:endParaRPr lang="zh-CN" altLang="en-US"/>
          </a:p>
        </p:txBody>
      </p:sp>
    </p:spTree>
    <p:extLst>
      <p:ext uri="{BB962C8B-B14F-4D97-AF65-F5344CB8AC3E}">
        <p14:creationId xmlns:p14="http://schemas.microsoft.com/office/powerpoint/2010/main" val="40456438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E37335C-D477-4EFA-BB6E-A0CF638ED079}" type="datetimeFigureOut">
              <a:rPr lang="zh-CN" altLang="en-US" smtClean="0"/>
              <a:t>2021/8/25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5EEC346-D05D-4044-9139-94112A081179}" type="slidenum">
              <a:rPr lang="zh-CN" altLang="en-US" smtClean="0"/>
              <a:t>‹#›</a:t>
            </a:fld>
            <a:endParaRPr lang="zh-CN" altLang="en-US"/>
          </a:p>
        </p:txBody>
      </p:sp>
    </p:spTree>
    <p:extLst>
      <p:ext uri="{BB962C8B-B14F-4D97-AF65-F5344CB8AC3E}">
        <p14:creationId xmlns:p14="http://schemas.microsoft.com/office/powerpoint/2010/main" val="37844067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23.png"/><Relationship Id="rId4" Type="http://schemas.openxmlformats.org/officeDocument/2006/relationships/image" Target="../media/image22.png"/></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hyperlink" Target="http://paper.people.com.cn/rmrb/html/2017-10/13/nw.D110000renmrb_20171013_6-05.htm" TargetMode="Externa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2922649" y="5466874"/>
            <a:ext cx="6152738" cy="961571"/>
          </a:xfrm>
        </p:spPr>
        <p:txBody>
          <a:bodyPr>
            <a:normAutofit/>
          </a:bodyPr>
          <a:lstStyle/>
          <a:p>
            <a:r>
              <a:rPr lang="zh-CN" altLang="en-US" sz="2000" b="1" dirty="0" smtClean="0">
                <a:latin typeface="楷体" pitchFamily="49" charset="-122"/>
                <a:ea typeface="楷体" pitchFamily="49" charset="-122"/>
              </a:rPr>
              <a:t>东华</a:t>
            </a:r>
            <a:r>
              <a:rPr kumimoji="1" lang="ja-JP" altLang="en-US" sz="2000" b="1" dirty="0" smtClean="0">
                <a:latin typeface="楷体" pitchFamily="49" charset="-122"/>
                <a:ea typeface="楷体" pitchFamily="49" charset="-122"/>
              </a:rPr>
              <a:t>大学　張 厚泉</a:t>
            </a:r>
            <a:endParaRPr lang="en-US" altLang="ja-JP" sz="2000" b="1" dirty="0" smtClean="0">
              <a:latin typeface="楷体" pitchFamily="49" charset="-122"/>
              <a:ea typeface="楷体" pitchFamily="49" charset="-122"/>
            </a:endParaRPr>
          </a:p>
          <a:p>
            <a:r>
              <a:rPr lang="ja-JP" altLang="en-US" sz="2000" dirty="0" smtClean="0"/>
              <a:t>　</a:t>
            </a:r>
            <a:r>
              <a:rPr lang="en-US" altLang="ja-JP" sz="2000" b="1" dirty="0" smtClean="0">
                <a:latin typeface="楷体" pitchFamily="49" charset="-122"/>
                <a:ea typeface="楷体" pitchFamily="49" charset="-122"/>
              </a:rPr>
              <a:t>2021</a:t>
            </a:r>
            <a:r>
              <a:rPr lang="ja-JP" altLang="en-US" sz="2000" b="1" dirty="0" smtClean="0">
                <a:latin typeface="楷体" pitchFamily="49" charset="-122"/>
                <a:ea typeface="楷体" pitchFamily="49" charset="-122"/>
              </a:rPr>
              <a:t>年</a:t>
            </a:r>
            <a:r>
              <a:rPr lang="en-US" altLang="ja-JP" sz="2000" b="1" dirty="0" smtClean="0">
                <a:latin typeface="楷体" pitchFamily="49" charset="-122"/>
                <a:ea typeface="楷体" pitchFamily="49" charset="-122"/>
              </a:rPr>
              <a:t>8</a:t>
            </a:r>
            <a:r>
              <a:rPr lang="ja-JP" altLang="en-US" sz="2000" b="1" dirty="0" smtClean="0">
                <a:latin typeface="楷体" pitchFamily="49" charset="-122"/>
                <a:ea typeface="楷体" pitchFamily="49" charset="-122"/>
              </a:rPr>
              <a:t>月</a:t>
            </a:r>
            <a:r>
              <a:rPr lang="en-US" altLang="ja-JP" sz="2000" b="1" dirty="0" smtClean="0">
                <a:latin typeface="楷体" pitchFamily="49" charset="-122"/>
                <a:ea typeface="楷体" pitchFamily="49" charset="-122"/>
              </a:rPr>
              <a:t>25</a:t>
            </a:r>
            <a:r>
              <a:rPr lang="ja-JP" altLang="en-US" sz="2000" b="1" dirty="0" smtClean="0">
                <a:latin typeface="楷体" pitchFamily="49" charset="-122"/>
                <a:ea typeface="楷体" pitchFamily="49" charset="-122"/>
              </a:rPr>
              <a:t>日 </a:t>
            </a:r>
            <a:r>
              <a:rPr lang="en-US" altLang="ja-JP" sz="2000" b="1" dirty="0" smtClean="0">
                <a:latin typeface="KaiTi" panose="02010609060101010101" pitchFamily="49" charset="-122"/>
                <a:ea typeface="KaiTi" panose="02010609060101010101" pitchFamily="49" charset="-122"/>
              </a:rPr>
              <a:t>Ver.1.0</a:t>
            </a:r>
            <a:endParaRPr lang="ja-JP" altLang="en-US" sz="2000" b="1" dirty="0">
              <a:latin typeface="KaiTi" panose="02010609060101010101" pitchFamily="49" charset="-122"/>
              <a:ea typeface="KaiTi" panose="02010609060101010101" pitchFamily="49" charset="-122"/>
            </a:endParaRPr>
          </a:p>
          <a:p>
            <a:endParaRPr kumimoji="1" lang="ja-JP" altLang="en-US" sz="2000" b="1" dirty="0">
              <a:latin typeface="楷体" pitchFamily="49" charset="-122"/>
              <a:ea typeface="楷体" pitchFamily="49"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2960" y="545347"/>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6848" y="1006837"/>
            <a:ext cx="1978268" cy="4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内容占位符 4"/>
          <p:cNvSpPr txBox="1">
            <a:spLocks/>
          </p:cNvSpPr>
          <p:nvPr/>
        </p:nvSpPr>
        <p:spPr>
          <a:xfrm>
            <a:off x="0" y="4839009"/>
            <a:ext cx="12192000" cy="475615"/>
          </a:xfrm>
          <a:prstGeom prst="rect">
            <a:avLst/>
          </a:prstGeom>
          <a:gradFill>
            <a:gsLst>
              <a:gs pos="49000">
                <a:srgbClr val="FFFF00"/>
              </a:gs>
              <a:gs pos="84000">
                <a:srgbClr val="FF7A00"/>
              </a:gs>
              <a:gs pos="77000">
                <a:srgbClr val="FF0300"/>
              </a:gs>
              <a:gs pos="93000">
                <a:srgbClr val="4D0808"/>
              </a:gs>
            </a:gsLst>
            <a:lin ang="2700000" scaled="1"/>
          </a:gra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zh-CN" altLang="en-US" b="1" dirty="0">
                <a:latin typeface="KaiTi" panose="02010609060101010101" pitchFamily="49" charset="-122"/>
                <a:ea typeface="KaiTi" panose="02010609060101010101" pitchFamily="49" charset="-122"/>
              </a:rPr>
              <a:t>课件</a:t>
            </a:r>
            <a:r>
              <a:rPr lang="en-US" altLang="zh-CN" b="1" dirty="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新</a:t>
            </a:r>
            <a:r>
              <a:rPr lang="zh-CN" altLang="en-US" b="1" dirty="0">
                <a:latin typeface="KaiTi" panose="02010609060101010101" pitchFamily="49" charset="-122"/>
                <a:ea typeface="KaiTi" panose="02010609060101010101" pitchFamily="49" charset="-122"/>
              </a:rPr>
              <a:t>编</a:t>
            </a:r>
            <a:r>
              <a:rPr lang="ja-JP" altLang="ja-JP" b="1" dirty="0">
                <a:latin typeface="KaiTi" panose="02010609060101010101" pitchFamily="49" charset="-122"/>
                <a:ea typeface="KaiTi" panose="02010609060101010101" pitchFamily="49" charset="-122"/>
              </a:rPr>
              <a:t>日</a:t>
            </a:r>
            <a:r>
              <a:rPr lang="zh-CN" altLang="en-US" b="1" dirty="0">
                <a:latin typeface="KaiTi" panose="02010609060101010101" pitchFamily="49" charset="-122"/>
                <a:ea typeface="KaiTi" panose="02010609060101010101" pitchFamily="49" charset="-122"/>
              </a:rPr>
              <a:t>语泛读</a:t>
            </a:r>
            <a:r>
              <a:rPr lang="ja-JP" altLang="ja-JP" b="1" dirty="0">
                <a:latin typeface="KaiTi" panose="02010609060101010101" pitchFamily="49" charset="-122"/>
                <a:ea typeface="KaiTi" panose="02010609060101010101" pitchFamily="49" charset="-122"/>
              </a:rPr>
              <a:t>教程（第</a:t>
            </a:r>
            <a:r>
              <a:rPr lang="en-US" altLang="zh-CN"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册）</a:t>
            </a:r>
            <a:r>
              <a:rPr lang="en-US" altLang="ja-JP" b="1" dirty="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a:t>
            </a:r>
            <a:r>
              <a:rPr lang="zh-CN" altLang="en-US" b="1" dirty="0">
                <a:latin typeface="KaiTi" panose="02010609060101010101" pitchFamily="49" charset="-122"/>
                <a:ea typeface="KaiTi" panose="02010609060101010101" pitchFamily="49" charset="-122"/>
              </a:rPr>
              <a:t>第二版</a:t>
            </a:r>
            <a:r>
              <a:rPr lang="ja-JP" altLang="en-US" b="1" dirty="0">
                <a:latin typeface="KaiTi" panose="02010609060101010101" pitchFamily="49" charset="-122"/>
                <a:ea typeface="KaiTi" panose="02010609060101010101" pitchFamily="49" charset="-122"/>
              </a:rPr>
              <a:t>）</a:t>
            </a:r>
            <a:endParaRPr lang="ja-JP" altLang="en-US" b="1" dirty="0"/>
          </a:p>
        </p:txBody>
      </p:sp>
      <p:pic>
        <p:nvPicPr>
          <p:cNvPr id="1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28445"/>
            <a:ext cx="12192000" cy="42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chouk\OneDrive\デスクトップ\メッセージ _ 東京カレッジ_files\スカイツリー.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1232" y="2028378"/>
            <a:ext cx="3763236" cy="230925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chouk\AppData\Local\Temp\WeChat Files\1ef5aa8d03e3fc8e037e341a90f2bb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74794" y="787798"/>
            <a:ext cx="3431746" cy="209394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059" y="891280"/>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70022" y="3448921"/>
            <a:ext cx="672785" cy="60931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9077156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0" y="2882900"/>
          <a:ext cx="12192000" cy="546100"/>
        </p:xfrm>
        <a:graphic>
          <a:graphicData uri="http://schemas.openxmlformats.org/drawingml/2006/table">
            <a:tbl>
              <a:tblPr firstRow="1" firstCol="1" bandRow="1">
                <a:tableStyleId>{69CF1AB2-1976-4502-BF36-3FF5EA218861}</a:tableStyleId>
              </a:tblPr>
              <a:tblGrid>
                <a:gridCol w="4165600"/>
                <a:gridCol w="8026400"/>
              </a:tblGrid>
              <a:tr h="546100">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竹下通り</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163" y="29027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325584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610608"/>
                <a:gridCol w="7581392"/>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1800" b="1" kern="1200" dirty="0" smtClean="0">
                          <a:solidFill>
                            <a:schemeClr val="bg1"/>
                          </a:solidFill>
                          <a:effectLst/>
                          <a:latin typeface="+mn-lt"/>
                          <a:ea typeface="+mn-ea"/>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竹下通り</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875908" y="2273383"/>
            <a:ext cx="10350892" cy="2092881"/>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◎テキスト背景</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竹下通りは、東京都の原宿にある商店街通りです。</a:t>
            </a:r>
            <a:r>
              <a:rPr lang="en-US" altLang="ja-JP" sz="2000" b="1" dirty="0">
                <a:latin typeface="KaiTi" panose="02010609060101010101" pitchFamily="49" charset="-122"/>
                <a:ea typeface="KaiTi" panose="02010609060101010101" pitchFamily="49" charset="-122"/>
              </a:rPr>
              <a:t>1977</a:t>
            </a:r>
            <a:r>
              <a:rPr lang="ja-JP" altLang="en-US" sz="2000" b="1" dirty="0">
                <a:latin typeface="KaiTi" panose="02010609060101010101" pitchFamily="49" charset="-122"/>
                <a:ea typeface="KaiTi" panose="02010609060101010101" pitchFamily="49" charset="-122"/>
              </a:rPr>
              <a:t>年</a:t>
            </a:r>
            <a:r>
              <a:rPr lang="ja-JP" altLang="en-US" sz="2000" b="1" dirty="0" smtClean="0">
                <a:latin typeface="KaiTi" panose="02010609060101010101" pitchFamily="49" charset="-122"/>
                <a:ea typeface="KaiTi" panose="02010609060101010101" pitchFamily="49" charset="-122"/>
              </a:rPr>
              <a:t>に原宿</a:t>
            </a:r>
            <a:r>
              <a:rPr lang="ja-JP" altLang="en-US" sz="2000" b="1" dirty="0">
                <a:latin typeface="KaiTi" panose="02010609060101010101" pitchFamily="49" charset="-122"/>
                <a:ea typeface="KaiTi" panose="02010609060101010101" pitchFamily="49" charset="-122"/>
              </a:rPr>
              <a:t>竹下通り商店街</a:t>
            </a:r>
            <a:r>
              <a:rPr lang="ja-JP" altLang="en-US" sz="2000" b="1" dirty="0" smtClean="0">
                <a:latin typeface="KaiTi" panose="02010609060101010101" pitchFamily="49" charset="-122"/>
                <a:ea typeface="KaiTi" panose="02010609060101010101" pitchFamily="49" charset="-122"/>
              </a:rPr>
              <a:t>が発足し、ファッションブティックやカフェ、アクセサリーショップなど多くの個性的なお店が軒を連ねており、多くの若者や観光客で賑わっています。今</a:t>
            </a:r>
            <a:r>
              <a:rPr lang="ja-JP" altLang="en-US" sz="2000" b="1" dirty="0">
                <a:latin typeface="KaiTi" panose="02010609060101010101" pitchFamily="49" charset="-122"/>
                <a:ea typeface="KaiTi" panose="02010609060101010101" pitchFamily="49" charset="-122"/>
              </a:rPr>
              <a:t>や日本人だけではなく、海外からの観光客にも大人</a:t>
            </a:r>
            <a:r>
              <a:rPr lang="ja-JP" altLang="en-US" sz="2000" b="1" dirty="0" smtClean="0">
                <a:latin typeface="KaiTi" panose="02010609060101010101" pitchFamily="49" charset="-122"/>
                <a:ea typeface="KaiTi" panose="02010609060101010101" pitchFamily="49" charset="-122"/>
              </a:rPr>
              <a:t>気のスポットとなり、日本</a:t>
            </a:r>
            <a:r>
              <a:rPr lang="ja-JP" altLang="en-US" sz="2000" b="1" dirty="0">
                <a:latin typeface="KaiTi" panose="02010609060101010101" pitchFamily="49" charset="-122"/>
                <a:ea typeface="KaiTi" panose="02010609060101010101" pitchFamily="49" charset="-122"/>
              </a:rPr>
              <a:t>が誇る</a:t>
            </a:r>
            <a:r>
              <a:rPr lang="en-US" altLang="ja-JP" sz="2000" b="1" dirty="0">
                <a:latin typeface="KaiTi" panose="02010609060101010101" pitchFamily="49" charset="-122"/>
                <a:ea typeface="KaiTi" panose="02010609060101010101" pitchFamily="49" charset="-122"/>
              </a:rPr>
              <a:t>Kawaii</a:t>
            </a:r>
            <a:r>
              <a:rPr lang="ja-JP" altLang="en-US" sz="2000" b="1" dirty="0">
                <a:latin typeface="KaiTi" panose="02010609060101010101" pitchFamily="49" charset="-122"/>
                <a:ea typeface="KaiTi" panose="02010609060101010101" pitchFamily="49" charset="-122"/>
              </a:rPr>
              <a:t>カルチャー発信の場所として、多くの人の注目を集めています</a:t>
            </a:r>
            <a:r>
              <a:rPr lang="ja-JP" altLang="en-US" sz="2000" b="1" dirty="0" smtClean="0">
                <a:latin typeface="KaiTi" panose="02010609060101010101" pitchFamily="49" charset="-122"/>
                <a:ea typeface="KaiTi" panose="02010609060101010101" pitchFamily="49" charset="-122"/>
              </a:rPr>
              <a:t>。</a:t>
            </a:r>
            <a:endParaRPr lang="en-US" altLang="ja-JP" sz="2000" b="1" dirty="0" smtClean="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875908" y="4305978"/>
            <a:ext cx="10350892" cy="1785104"/>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◎関連知識</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ファッションを</a:t>
            </a:r>
            <a:r>
              <a:rPr lang="ja-JP" altLang="en-US" sz="2000" b="1" dirty="0">
                <a:latin typeface="KaiTi" panose="02010609060101010101" pitchFamily="49" charset="-122"/>
                <a:ea typeface="KaiTi" panose="02010609060101010101" pitchFamily="49" charset="-122"/>
              </a:rPr>
              <a:t>語るうえで、今や無視できない存在となっているのがファストファッションブランドです</a:t>
            </a:r>
            <a:r>
              <a:rPr lang="ja-JP" altLang="en-US" sz="2000" b="1" dirty="0" smtClean="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一般的にファストファッションは大量生産大量消費となっています</a:t>
            </a:r>
            <a:r>
              <a:rPr lang="ja-JP" altLang="en-US" sz="2000" b="1" dirty="0" smtClean="0">
                <a:latin typeface="KaiTi" panose="02010609060101010101" pitchFamily="49" charset="-122"/>
                <a:ea typeface="KaiTi" panose="02010609060101010101" pitchFamily="49" charset="-122"/>
              </a:rPr>
              <a:t>。ところで</a:t>
            </a:r>
            <a:r>
              <a:rPr lang="ja-JP" altLang="en-US" sz="2000" b="1" dirty="0">
                <a:latin typeface="KaiTi" panose="02010609060101010101" pitchFamily="49" charset="-122"/>
                <a:ea typeface="KaiTi" panose="02010609060101010101" pitchFamily="49" charset="-122"/>
              </a:rPr>
              <a:t>「ファストファッションとはどのようなブランドか？」と聞かれたとき、正しく答える自信はあるでしょうか</a:t>
            </a:r>
            <a:r>
              <a:rPr lang="ja-JP" altLang="en-US" sz="2000" b="1" dirty="0" smtClean="0">
                <a:latin typeface="KaiTi" panose="02010609060101010101" pitchFamily="49" charset="-122"/>
                <a:ea typeface="KaiTi" panose="02010609060101010101" pitchFamily="49" charset="-122"/>
              </a:rPr>
              <a:t>。</a:t>
            </a:r>
            <a:endParaRPr lang="en-US" altLang="ja-JP" sz="2000" b="1" dirty="0" smtClean="0">
              <a:solidFill>
                <a:srgbClr val="0070C0"/>
              </a:solidFill>
              <a:latin typeface="KaiTi" panose="02010609060101010101" pitchFamily="49" charset="-122"/>
              <a:ea typeface="KaiTi" panose="02010609060101010101" pitchFamily="49" charset="-122"/>
            </a:endParaRPr>
          </a:p>
        </p:txBody>
      </p:sp>
      <p:pic>
        <p:nvPicPr>
          <p:cNvPr id="7" name="图片 115"/>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696200" y="1078047"/>
            <a:ext cx="1399928" cy="1529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65601" y="1003300"/>
            <a:ext cx="2822392" cy="167879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3057417"/>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83608"/>
                <a:gridCol w="7708392"/>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竹下通り</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926708" y="1729978"/>
            <a:ext cx="10236592" cy="1785104"/>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◎みんなで</a:t>
            </a:r>
            <a:r>
              <a:rPr lang="ja-JP" altLang="en-US" sz="2000" b="1" dirty="0">
                <a:solidFill>
                  <a:srgbClr val="0070C0"/>
                </a:solidFill>
                <a:latin typeface="KaiTi" panose="02010609060101010101" pitchFamily="49" charset="-122"/>
                <a:ea typeface="KaiTi" panose="02010609060101010101" pitchFamily="49" charset="-122"/>
              </a:rPr>
              <a:t>考</a:t>
            </a:r>
            <a:r>
              <a:rPr lang="ja-JP" altLang="en-US" sz="2000" b="1" dirty="0" smtClean="0">
                <a:solidFill>
                  <a:srgbClr val="0070C0"/>
                </a:solidFill>
                <a:latin typeface="KaiTi" panose="02010609060101010101" pitchFamily="49" charset="-122"/>
                <a:ea typeface="KaiTi" panose="02010609060101010101" pitchFamily="49" charset="-122"/>
              </a:rPr>
              <a:t>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ファッションに</a:t>
            </a:r>
            <a:r>
              <a:rPr lang="ja-JP" altLang="ja-JP" sz="2000" b="1" dirty="0">
                <a:latin typeface="KaiTi" panose="02010609060101010101" pitchFamily="49" charset="-122"/>
                <a:ea typeface="KaiTi" panose="02010609060101010101" pitchFamily="49" charset="-122"/>
              </a:rPr>
              <a:t>興味がありますか。今流行しているのはどんなファッションですか。</a:t>
            </a: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若</a:t>
            </a:r>
            <a:r>
              <a:rPr lang="ja-JP" altLang="ja-JP" sz="2000" b="1" dirty="0">
                <a:latin typeface="KaiTi" panose="02010609060101010101" pitchFamily="49" charset="-122"/>
                <a:ea typeface="KaiTi" panose="02010609060101010101" pitchFamily="49" charset="-122"/>
              </a:rPr>
              <a:t>い女性のファッションに関する物が売っている店に何か特徴はありますか。</a:t>
            </a: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みなさんは</a:t>
            </a:r>
            <a:r>
              <a:rPr lang="ja-JP" altLang="ja-JP" sz="2000" b="1" dirty="0">
                <a:latin typeface="KaiTi" panose="02010609060101010101" pitchFamily="49" charset="-122"/>
                <a:ea typeface="KaiTi" panose="02010609060101010101" pitchFamily="49" charset="-122"/>
              </a:rPr>
              <a:t>、どんな服装が好きですか。いつもと違った服装をするとしたら、どんな服を着たいですか</a:t>
            </a:r>
            <a:r>
              <a:rPr lang="ja-JP" altLang="ja-JP" sz="2000" b="1" dirty="0" smtClean="0">
                <a:latin typeface="KaiTi" panose="02010609060101010101" pitchFamily="49" charset="-122"/>
                <a:ea typeface="KaiTi" panose="02010609060101010101" pitchFamily="49" charset="-122"/>
              </a:rPr>
              <a:t>。</a:t>
            </a:r>
            <a:endParaRPr lang="ja-JP" altLang="ja-JP" sz="2000" b="1" dirty="0">
              <a:latin typeface="KaiTi" panose="02010609060101010101" pitchFamily="49" charset="-122"/>
              <a:ea typeface="KaiTi" panose="02010609060101010101" pitchFamily="49" charset="-122"/>
            </a:endParaRPr>
          </a:p>
        </p:txBody>
      </p:sp>
      <p:sp>
        <p:nvSpPr>
          <p:cNvPr id="14" name="矩形 13"/>
          <p:cNvSpPr/>
          <p:nvPr/>
        </p:nvSpPr>
        <p:spPr>
          <a:xfrm>
            <a:off x="977508" y="4445678"/>
            <a:ext cx="10185792" cy="1477328"/>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◎もう少し考えよう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　ファッションを</a:t>
            </a:r>
            <a:r>
              <a:rPr lang="ja-JP" altLang="en-US" sz="2000" b="1" dirty="0">
                <a:solidFill>
                  <a:srgbClr val="0070C0"/>
                </a:solidFill>
                <a:latin typeface="KaiTi" panose="02010609060101010101" pitchFamily="49" charset="-122"/>
                <a:ea typeface="KaiTi" panose="02010609060101010101" pitchFamily="49" charset="-122"/>
              </a:rPr>
              <a:t>語るうえで</a:t>
            </a:r>
            <a:r>
              <a:rPr lang="ja-JP" altLang="en-US" sz="2000" b="1" dirty="0" smtClean="0">
                <a:solidFill>
                  <a:srgbClr val="0070C0"/>
                </a:solidFill>
                <a:latin typeface="KaiTi" panose="02010609060101010101" pitchFamily="49" charset="-122"/>
                <a:ea typeface="KaiTi" panose="02010609060101010101" pitchFamily="49" charset="-122"/>
              </a:rPr>
              <a:t>、今や大量</a:t>
            </a:r>
            <a:r>
              <a:rPr lang="ja-JP" altLang="en-US" sz="2000" b="1" dirty="0">
                <a:solidFill>
                  <a:srgbClr val="0070C0"/>
                </a:solidFill>
                <a:latin typeface="KaiTi" panose="02010609060101010101" pitchFamily="49" charset="-122"/>
                <a:ea typeface="KaiTi" panose="02010609060101010101" pitchFamily="49" charset="-122"/>
              </a:rPr>
              <a:t>生産大量消</a:t>
            </a:r>
            <a:r>
              <a:rPr lang="ja-JP" altLang="en-US" sz="2000" b="1" dirty="0" smtClean="0">
                <a:solidFill>
                  <a:srgbClr val="0070C0"/>
                </a:solidFill>
                <a:latin typeface="KaiTi" panose="02010609060101010101" pitchFamily="49" charset="-122"/>
                <a:ea typeface="KaiTi" panose="02010609060101010101" pitchFamily="49" charset="-122"/>
              </a:rPr>
              <a:t>費のファストファッションブランドが無</a:t>
            </a:r>
            <a:r>
              <a:rPr lang="ja-JP" altLang="en-US" sz="2000" b="1" dirty="0">
                <a:solidFill>
                  <a:srgbClr val="0070C0"/>
                </a:solidFill>
                <a:latin typeface="KaiTi" panose="02010609060101010101" pitchFamily="49" charset="-122"/>
                <a:ea typeface="KaiTi" panose="02010609060101010101" pitchFamily="49" charset="-122"/>
              </a:rPr>
              <a:t>視できない存在</a:t>
            </a:r>
            <a:r>
              <a:rPr lang="ja-JP" altLang="en-US" sz="2000" b="1" dirty="0" smtClean="0">
                <a:solidFill>
                  <a:srgbClr val="0070C0"/>
                </a:solidFill>
                <a:latin typeface="KaiTi" panose="02010609060101010101" pitchFamily="49" charset="-122"/>
                <a:ea typeface="KaiTi" panose="02010609060101010101" pitchFamily="49" charset="-122"/>
              </a:rPr>
              <a:t>となっています。ところで</a:t>
            </a:r>
            <a:r>
              <a:rPr lang="ja-JP" altLang="en-US" sz="2000" b="1" dirty="0">
                <a:solidFill>
                  <a:srgbClr val="0070C0"/>
                </a:solidFill>
                <a:latin typeface="KaiTi" panose="02010609060101010101" pitchFamily="49" charset="-122"/>
                <a:ea typeface="KaiTi" panose="02010609060101010101" pitchFamily="49" charset="-122"/>
              </a:rPr>
              <a:t>「ファストファッションとはどのようなブランドか？」と聞かれたとき</a:t>
            </a:r>
            <a:r>
              <a:rPr lang="ja-JP" altLang="en-US" sz="2000" b="1" dirty="0" smtClean="0">
                <a:solidFill>
                  <a:srgbClr val="0070C0"/>
                </a:solidFill>
                <a:latin typeface="KaiTi" panose="02010609060101010101" pitchFamily="49" charset="-122"/>
                <a:ea typeface="KaiTi" panose="02010609060101010101" pitchFamily="49" charset="-122"/>
              </a:rPr>
              <a:t>、</a:t>
            </a:r>
            <a:r>
              <a:rPr lang="ja-JP" altLang="en-US" sz="2000" b="1" dirty="0">
                <a:solidFill>
                  <a:srgbClr val="0070C0"/>
                </a:solidFill>
                <a:latin typeface="KaiTi" panose="02010609060101010101" pitchFamily="49" charset="-122"/>
                <a:ea typeface="KaiTi" panose="02010609060101010101" pitchFamily="49" charset="-122"/>
              </a:rPr>
              <a:t>答</a:t>
            </a:r>
            <a:r>
              <a:rPr lang="ja-JP" altLang="en-US" sz="2000" b="1" dirty="0" smtClean="0">
                <a:solidFill>
                  <a:srgbClr val="0070C0"/>
                </a:solidFill>
                <a:latin typeface="KaiTi" panose="02010609060101010101" pitchFamily="49" charset="-122"/>
                <a:ea typeface="KaiTi" panose="02010609060101010101" pitchFamily="49" charset="-122"/>
              </a:rPr>
              <a:t>えられますか。調べてみてください。</a:t>
            </a:r>
            <a:endParaRPr lang="en-US" altLang="ja-JP" sz="2000" b="1" dirty="0">
              <a:solidFill>
                <a:srgbClr val="0070C0"/>
              </a:solidFill>
              <a:latin typeface="KaiTi" panose="02010609060101010101" pitchFamily="49" charset="-122"/>
              <a:ea typeface="KaiTi" panose="02010609060101010101" pitchFamily="49" charset="-122"/>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5027" y="3428878"/>
            <a:ext cx="2350754" cy="111873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32108" y="1011612"/>
            <a:ext cx="1981200" cy="118273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01187845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509008"/>
                <a:gridCol w="7682992"/>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竹下通り</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Rectangle 1"/>
          <p:cNvSpPr>
            <a:spLocks noChangeArrowheads="1"/>
          </p:cNvSpPr>
          <p:nvPr/>
        </p:nvSpPr>
        <p:spPr bwMode="auto">
          <a:xfrm>
            <a:off x="5105400" y="1281018"/>
            <a:ext cx="6616700" cy="5078313"/>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133350"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a:lnSpc>
                <a:spcPct val="150000"/>
              </a:lnSpc>
            </a:pPr>
            <a:r>
              <a:rPr lang="ja-JP" altLang="ja-JP" b="1" dirty="0"/>
              <a:t>　都心に出て、信号待ちをしていると、横断歩道を挟んで、大勢のひとたちと向かい合わせることになる。その大人数が、信号が青に変わるといっせいに歩き始め、横断歩道上で行き交うのである。</a:t>
            </a:r>
          </a:p>
          <a:p>
            <a:pPr>
              <a:lnSpc>
                <a:spcPct val="150000"/>
              </a:lnSpc>
            </a:pPr>
            <a:r>
              <a:rPr lang="ja-JP" altLang="ja-JP" b="1" dirty="0"/>
              <a:t>　合戦か？　ふとそう思うかたは少なくないだろう。あるいはお祭りか？　でもいい。いずれにしても「東京のひとの多さ」を喩えている。</a:t>
            </a:r>
          </a:p>
          <a:p>
            <a:pPr>
              <a:lnSpc>
                <a:spcPct val="150000"/>
              </a:lnSpc>
            </a:pPr>
            <a:r>
              <a:rPr lang="en-US" altLang="ja-JP" b="1" dirty="0" smtClean="0"/>
              <a:t>  </a:t>
            </a:r>
            <a:r>
              <a:rPr lang="ja-JP" altLang="ja-JP" b="1" dirty="0" smtClean="0"/>
              <a:t>竹</a:t>
            </a:r>
            <a:r>
              <a:rPr lang="ja-JP" altLang="ja-JP" b="1" dirty="0"/>
              <a:t>下通りは</a:t>
            </a:r>
            <a:r>
              <a:rPr lang="en-US" altLang="ja-JP" b="1" dirty="0"/>
              <a:t>JR</a:t>
            </a:r>
            <a:r>
              <a:rPr lang="ja-JP" altLang="ja-JP" b="1" dirty="0"/>
              <a:t>山手線原宿駅前「竹下口」と明治通りの「竹下口」のあいだにある。名が知れているわりには細い通りだ。一列横隊</a:t>
            </a:r>
            <a:r>
              <a:rPr lang="ja-JP" altLang="ja-JP" b="1" dirty="0" smtClean="0"/>
              <a:t>で</a:t>
            </a:r>
            <a:r>
              <a:rPr lang="en-US" altLang="ja-JP" b="1" dirty="0" smtClean="0"/>
              <a:t>7</a:t>
            </a:r>
            <a:r>
              <a:rPr lang="ja-JP" altLang="ja-JP" b="1" dirty="0" smtClean="0"/>
              <a:t>、</a:t>
            </a:r>
            <a:r>
              <a:rPr lang="en-US" altLang="ja-JP" b="1" dirty="0" smtClean="0"/>
              <a:t>8</a:t>
            </a:r>
            <a:r>
              <a:rPr lang="ja-JP" altLang="ja-JP" b="1" dirty="0" smtClean="0"/>
              <a:t>人</a:t>
            </a:r>
            <a:r>
              <a:rPr lang="ja-JP" altLang="ja-JP" b="1" dirty="0"/>
              <a:t>がせいぜいだと思う。両側に店が犇めいているし、それぞれの店舗は前面に看板を出したり、商品を立体的にならべている。立体的というのは、段差をつけた箱のうえに靴や帽子をのせたり、洋服を着せたボディを立たせたり、バッグなんかを吊るしているということだ</a:t>
            </a:r>
            <a:r>
              <a:rPr lang="ja-JP" altLang="ja-JP" b="1" dirty="0" smtClean="0"/>
              <a:t>。</a:t>
            </a:r>
            <a:endParaRPr lang="ja-JP" altLang="ja-JP" b="1" dirty="0"/>
          </a:p>
        </p:txBody>
      </p:sp>
      <p:sp>
        <p:nvSpPr>
          <p:cNvPr id="5" name="矩形 4"/>
          <p:cNvSpPr/>
          <p:nvPr/>
        </p:nvSpPr>
        <p:spPr>
          <a:xfrm>
            <a:off x="609600" y="1866037"/>
            <a:ext cx="4318000" cy="3300904"/>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問題１　本文を読んで</a:t>
            </a:r>
            <a:r>
              <a:rPr lang="ja-JP" altLang="ja-JP" b="1" dirty="0" smtClean="0">
                <a:solidFill>
                  <a:srgbClr val="FF0000"/>
                </a:solidFill>
                <a:latin typeface="KaiTi" panose="02010609060101010101" pitchFamily="49" charset="-122"/>
                <a:ea typeface="KaiTi" panose="02010609060101010101" pitchFamily="49" charset="-122"/>
              </a:rPr>
              <a:t>、</a:t>
            </a:r>
            <a:r>
              <a:rPr lang="ja-JP" altLang="en-US" b="1" dirty="0" smtClean="0">
                <a:solidFill>
                  <a:srgbClr val="FF0000"/>
                </a:solidFill>
                <a:latin typeface="KaiTi" panose="02010609060101010101" pitchFamily="49" charset="-122"/>
                <a:ea typeface="KaiTi" panose="02010609060101010101" pitchFamily="49" charset="-122"/>
              </a:rPr>
              <a:t>合</a:t>
            </a:r>
            <a:r>
              <a:rPr lang="ja-JP" altLang="ja-JP" b="1" dirty="0" smtClean="0">
                <a:solidFill>
                  <a:srgbClr val="FF0000"/>
                </a:solidFill>
                <a:latin typeface="KaiTi" panose="02010609060101010101" pitchFamily="49" charset="-122"/>
                <a:ea typeface="KaiTi" panose="02010609060101010101" pitchFamily="49" charset="-122"/>
              </a:rPr>
              <a:t>っているものには○</a:t>
            </a:r>
            <a:r>
              <a:rPr lang="ja-JP" altLang="ja-JP" b="1" dirty="0">
                <a:solidFill>
                  <a:srgbClr val="FF0000"/>
                </a:solidFill>
                <a:latin typeface="KaiTi" panose="02010609060101010101" pitchFamily="49" charset="-122"/>
                <a:ea typeface="KaiTi" panose="02010609060101010101" pitchFamily="49" charset="-122"/>
              </a:rPr>
              <a:t>、間違っているものには×を（　　）にいれてください</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solidFill>
                <a:srgbClr val="FF0000"/>
              </a:solidFill>
              <a:latin typeface="KaiTi" panose="02010609060101010101" pitchFamily="49" charset="-122"/>
              <a:ea typeface="KaiTi" panose="02010609060101010101" pitchFamily="49" charset="-122"/>
            </a:endParaRPr>
          </a:p>
          <a:p>
            <a:pPr marL="342900" indent="-342900">
              <a:buAutoNum type="arabicPeriod"/>
            </a:pPr>
            <a:r>
              <a:rPr lang="ja-JP" altLang="en-US" b="1" dirty="0" smtClean="0">
                <a:latin typeface="KaiTi" panose="02010609060101010101" pitchFamily="49" charset="-122"/>
                <a:ea typeface="KaiTi" panose="02010609060101010101" pitchFamily="49" charset="-122"/>
              </a:rPr>
              <a:t>人が多くて「合戦か」あるいは「お祭りか」と思います。</a:t>
            </a:r>
            <a:endParaRPr lang="en-US" altLang="ja-JP" b="1" dirty="0" smtClean="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竹</a:t>
            </a:r>
            <a:r>
              <a:rPr lang="ja-JP" altLang="ja-JP" b="1" dirty="0">
                <a:latin typeface="KaiTi" panose="02010609060101010101" pitchFamily="49" charset="-122"/>
                <a:ea typeface="KaiTi" panose="02010609060101010101" pitchFamily="49" charset="-122"/>
              </a:rPr>
              <a:t>下通りには、小さな店</a:t>
            </a:r>
            <a:r>
              <a:rPr lang="ja-JP" altLang="ja-JP" b="1" dirty="0" smtClean="0">
                <a:latin typeface="KaiTi" panose="02010609060101010101" pitchFamily="49" charset="-122"/>
                <a:ea typeface="KaiTi" panose="02010609060101010101" pitchFamily="49" charset="-122"/>
              </a:rPr>
              <a:t>がたくさんある</a:t>
            </a:r>
            <a:r>
              <a:rPr lang="zh-CN" altLang="en-US" b="1" dirty="0" smtClean="0">
                <a:latin typeface="KaiTi" panose="02010609060101010101" pitchFamily="49" charset="-122"/>
                <a:ea typeface="KaiTi" panose="02010609060101010101" pitchFamily="49" charset="-122"/>
              </a:rPr>
              <a:t>。</a:t>
            </a:r>
            <a:endParaRPr lang="en-US" altLang="zh-CN"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竹</a:t>
            </a:r>
            <a:r>
              <a:rPr lang="ja-JP" altLang="ja-JP" b="1" dirty="0">
                <a:latin typeface="KaiTi" panose="02010609060101010101" pitchFamily="49" charset="-122"/>
                <a:ea typeface="KaiTi" panose="02010609060101010101" pitchFamily="49" charset="-122"/>
              </a:rPr>
              <a:t>下通りには、芋がたくさん売</a:t>
            </a:r>
            <a:r>
              <a:rPr lang="ja-JP" altLang="ja-JP" b="1" dirty="0" smtClean="0">
                <a:latin typeface="KaiTi" panose="02010609060101010101" pitchFamily="49" charset="-122"/>
                <a:ea typeface="KaiTi" panose="02010609060101010101" pitchFamily="49" charset="-122"/>
              </a:rPr>
              <a:t>っている</a:t>
            </a:r>
            <a:r>
              <a:rPr lang="zh-CN" altLang="en-US" b="1" dirty="0" smtClean="0">
                <a:latin typeface="KaiTi" panose="02010609060101010101" pitchFamily="49" charset="-122"/>
                <a:ea typeface="KaiTi" panose="02010609060101010101" pitchFamily="49" charset="-122"/>
              </a:rPr>
              <a:t>。</a:t>
            </a:r>
            <a:endParaRPr lang="en-US" altLang="zh-CN"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竹</a:t>
            </a:r>
            <a:r>
              <a:rPr lang="ja-JP" altLang="ja-JP" b="1" dirty="0">
                <a:latin typeface="KaiTi" panose="02010609060101010101" pitchFamily="49" charset="-122"/>
                <a:ea typeface="KaiTi" panose="02010609060101010101" pitchFamily="49" charset="-122"/>
              </a:rPr>
              <a:t>下通りは若い人しか歩</a:t>
            </a:r>
            <a:r>
              <a:rPr lang="ja-JP" altLang="ja-JP" b="1" dirty="0" smtClean="0">
                <a:latin typeface="KaiTi" panose="02010609060101010101" pitchFamily="49" charset="-122"/>
                <a:ea typeface="KaiTi" panose="02010609060101010101" pitchFamily="49" charset="-122"/>
              </a:rPr>
              <a:t>いてい</a:t>
            </a:r>
            <a:r>
              <a:rPr lang="ja-JP" altLang="en-US" b="1" dirty="0" smtClean="0">
                <a:latin typeface="KaiTi" panose="02010609060101010101" pitchFamily="49" charset="-122"/>
                <a:ea typeface="KaiTi" panose="02010609060101010101" pitchFamily="49" charset="-122"/>
              </a:rPr>
              <a:t>ません</a:t>
            </a:r>
            <a:r>
              <a:rPr lang="zh-CN"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p:txBody>
      </p:sp>
      <p:sp>
        <p:nvSpPr>
          <p:cNvPr id="7" name="矩形 6"/>
          <p:cNvSpPr/>
          <p:nvPr/>
        </p:nvSpPr>
        <p:spPr>
          <a:xfrm>
            <a:off x="750563" y="5421958"/>
            <a:ext cx="4142510" cy="369332"/>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は〇、</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smtClean="0">
                <a:solidFill>
                  <a:srgbClr val="0070C0"/>
                </a:solidFill>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29226037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竹下通り</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Rectangle 1"/>
          <p:cNvSpPr>
            <a:spLocks noChangeArrowheads="1"/>
          </p:cNvSpPr>
          <p:nvPr/>
        </p:nvSpPr>
        <p:spPr bwMode="auto">
          <a:xfrm>
            <a:off x="5791200" y="1745456"/>
            <a:ext cx="5600700" cy="424731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133350"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a:lnSpc>
                <a:spcPct val="150000"/>
              </a:lnSpc>
            </a:pPr>
            <a:r>
              <a:rPr lang="ja-JP" altLang="ja-JP" sz="2000" b="1" dirty="0" smtClean="0"/>
              <a:t>印象</a:t>
            </a:r>
            <a:r>
              <a:rPr lang="ja-JP" altLang="ja-JP" sz="2000" b="1" dirty="0"/>
              <a:t>としては露店に近い。ちいさなひとたち向けに色とりどりのかざぐるまやおめん、おもちゃのアクセサリーなどを商う露店がならんでいるようすに似ている。そこから「風情」を抜いた感じた。</a:t>
            </a:r>
          </a:p>
          <a:p>
            <a:pPr>
              <a:lnSpc>
                <a:spcPct val="150000"/>
              </a:lnSpc>
            </a:pPr>
            <a:r>
              <a:rPr lang="ja-JP" altLang="ja-JP" sz="2000" b="1" dirty="0"/>
              <a:t>「印象」とか「感じ」とかフワッとした書き方しかできないのは（まーだいたいいつもそうなんですが）、あまりの人出</a:t>
            </a:r>
            <a:r>
              <a:rPr lang="ja-JP" altLang="ja-JP" sz="2000" b="1" dirty="0" smtClean="0"/>
              <a:t>に</a:t>
            </a:r>
            <a:r>
              <a:rPr lang="en-US" altLang="ja-JP" sz="2000" b="1" dirty="0" smtClean="0"/>
              <a:t> </a:t>
            </a:r>
            <a:r>
              <a:rPr lang="ja-JP" altLang="en-US" sz="2000" b="1" dirty="0" smtClean="0"/>
              <a:t>①</a:t>
            </a:r>
            <a:r>
              <a:rPr lang="en-US" altLang="ja-JP" sz="2000" b="1" dirty="0" smtClean="0"/>
              <a:t> </a:t>
            </a:r>
            <a:r>
              <a:rPr lang="ja-JP" altLang="ja-JP" sz="2000" b="1" u="sng" dirty="0" smtClean="0"/>
              <a:t>気</a:t>
            </a:r>
            <a:r>
              <a:rPr lang="ja-JP" altLang="ja-JP" sz="2000" b="1" u="sng" dirty="0"/>
              <a:t>が遠くなりそうになった</a:t>
            </a:r>
            <a:r>
              <a:rPr lang="ja-JP" altLang="ja-JP" sz="2000" b="1" dirty="0"/>
              <a:t>からだわたしが竹下通り見物にいったのは日曜の午後だったのだ</a:t>
            </a:r>
            <a:r>
              <a:rPr lang="ja-JP" altLang="ja-JP" sz="2000" b="1" dirty="0" smtClean="0"/>
              <a:t>。</a:t>
            </a:r>
            <a:endParaRPr lang="ja-JP" altLang="ja-JP" sz="2000" b="1" dirty="0"/>
          </a:p>
        </p:txBody>
      </p:sp>
      <p:sp>
        <p:nvSpPr>
          <p:cNvPr id="8" name="矩形 7"/>
          <p:cNvSpPr/>
          <p:nvPr/>
        </p:nvSpPr>
        <p:spPr>
          <a:xfrm>
            <a:off x="915030" y="1745456"/>
            <a:ext cx="4672337" cy="2154436"/>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2</a:t>
            </a:r>
            <a:r>
              <a:rPr lang="ja-JP" altLang="ja-JP" b="1" dirty="0">
                <a:solidFill>
                  <a:srgbClr val="FF0000"/>
                </a:solidFill>
                <a:latin typeface="KaiTi" panose="02010609060101010101" pitchFamily="49" charset="-122"/>
                <a:ea typeface="KaiTi" panose="02010609060101010101" pitchFamily="49" charset="-122"/>
              </a:rPr>
              <a:t>　下線部①「気が遠くなりそうだった」のはなぜですか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1</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人</a:t>
            </a:r>
            <a:r>
              <a:rPr lang="ja-JP" altLang="ja-JP" b="1" dirty="0">
                <a:latin typeface="KaiTi" panose="02010609060101010101" pitchFamily="49" charset="-122"/>
                <a:ea typeface="KaiTi" panose="02010609060101010101" pitchFamily="49" charset="-122"/>
              </a:rPr>
              <a:t>が多かったから。</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初</a:t>
            </a:r>
            <a:r>
              <a:rPr lang="ja-JP" altLang="ja-JP" b="1" dirty="0">
                <a:latin typeface="KaiTi" panose="02010609060101010101" pitchFamily="49" charset="-122"/>
                <a:ea typeface="KaiTi" panose="02010609060101010101" pitchFamily="49" charset="-122"/>
              </a:rPr>
              <a:t>めて訪れた場所だったから。</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人</a:t>
            </a:r>
            <a:r>
              <a:rPr lang="ja-JP" altLang="ja-JP" b="1" dirty="0">
                <a:latin typeface="KaiTi" panose="02010609060101010101" pitchFamily="49" charset="-122"/>
                <a:ea typeface="KaiTi" panose="02010609060101010101" pitchFamily="49" charset="-122"/>
              </a:rPr>
              <a:t>の多さに圧倒されたたら。</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おしゃれな</a:t>
            </a:r>
            <a:r>
              <a:rPr lang="ja-JP" altLang="ja-JP" b="1" dirty="0">
                <a:latin typeface="KaiTi" panose="02010609060101010101" pitchFamily="49" charset="-122"/>
                <a:ea typeface="KaiTi" panose="02010609060101010101" pitchFamily="49" charset="-122"/>
              </a:rPr>
              <a:t>服を着て漠然と歩</a:t>
            </a:r>
            <a:r>
              <a:rPr lang="ja-JP" altLang="ja-JP" b="1" dirty="0" smtClean="0">
                <a:latin typeface="KaiTi" panose="02010609060101010101" pitchFamily="49" charset="-122"/>
                <a:ea typeface="KaiTi" panose="02010609060101010101" pitchFamily="49" charset="-122"/>
              </a:rPr>
              <a:t>いている</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人</a:t>
            </a:r>
            <a:r>
              <a:rPr lang="ja-JP" altLang="ja-JP" b="1" dirty="0">
                <a:latin typeface="KaiTi" panose="02010609060101010101" pitchFamily="49" charset="-122"/>
                <a:ea typeface="KaiTi" panose="02010609060101010101" pitchFamily="49" charset="-122"/>
              </a:rPr>
              <a:t>を見たから。</a:t>
            </a:r>
            <a:endParaRPr lang="ja-JP" altLang="en-US" b="1" dirty="0">
              <a:latin typeface="KaiTi" panose="02010609060101010101" pitchFamily="49" charset="-122"/>
              <a:ea typeface="KaiTi" panose="02010609060101010101" pitchFamily="49" charset="-122"/>
            </a:endParaRPr>
          </a:p>
        </p:txBody>
      </p:sp>
      <p:sp>
        <p:nvSpPr>
          <p:cNvPr id="9" name="矩形 8"/>
          <p:cNvSpPr/>
          <p:nvPr/>
        </p:nvSpPr>
        <p:spPr>
          <a:xfrm>
            <a:off x="980430" y="4664638"/>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3</a:t>
            </a:r>
            <a:endParaRPr lang="en-US" altLang="ja-JP" b="1" dirty="0">
              <a:solidFill>
                <a:srgbClr val="0070C0"/>
              </a:solidFill>
              <a:latin typeface="KaiTi" panose="02010609060101010101" pitchFamily="49" charset="-122"/>
              <a:ea typeface="KaiTi" panose="02010609060101010101" pitchFamily="49" charset="-122"/>
            </a:endParaRPr>
          </a:p>
        </p:txBody>
      </p:sp>
      <p:pic>
        <p:nvPicPr>
          <p:cNvPr id="5122"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124198" y="4130394"/>
            <a:ext cx="2175724" cy="147218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a:extLst/>
        </p:spPr>
      </p:pic>
    </p:spTree>
    <p:extLst>
      <p:ext uri="{BB962C8B-B14F-4D97-AF65-F5344CB8AC3E}">
        <p14:creationId xmlns:p14="http://schemas.microsoft.com/office/powerpoint/2010/main" val="31300733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竹下通り</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20353"/>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Rectangle 1"/>
          <p:cNvSpPr>
            <a:spLocks noChangeArrowheads="1"/>
          </p:cNvSpPr>
          <p:nvPr/>
        </p:nvSpPr>
        <p:spPr bwMode="auto">
          <a:xfrm>
            <a:off x="5588000" y="1120353"/>
            <a:ext cx="5943600" cy="4649221"/>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133350"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a:lnSpc>
                <a:spcPct val="150000"/>
              </a:lnSpc>
            </a:pPr>
            <a:r>
              <a:rPr lang="ja-JP" altLang="ja-JP" sz="2000" b="1" dirty="0" smtClean="0"/>
              <a:t>正直</a:t>
            </a:r>
            <a:r>
              <a:rPr lang="ja-JP" altLang="ja-JP" sz="2000" b="1" dirty="0"/>
              <a:t>いって、</a:t>
            </a:r>
            <a:r>
              <a:rPr lang="en-US" altLang="ja-JP" sz="2000" b="1" dirty="0"/>
              <a:t>JR</a:t>
            </a:r>
            <a:r>
              <a:rPr lang="ja-JP" altLang="ja-JP" sz="2000" b="1" dirty="0"/>
              <a:t>原宿駅を出たときから「……こりゃだめだ」と思った。まさに「芋の子を洗う」ような状態なのである。張り切った太ももにニーハイソックスのゴムをめり込ませているお人形さんのような格好をしたお嬢さんや、カンカン帽をかぶり、地面につくほど長い花柄のマキシワンピースを着込んだ娘さんがなにかこう漠然とあるいているのである（しかも大量）</a:t>
            </a:r>
            <a:r>
              <a:rPr lang="ja-JP" altLang="ja-JP" sz="2000" b="1" dirty="0" smtClean="0"/>
              <a:t>。（</a:t>
            </a:r>
            <a:r>
              <a:rPr lang="ja-JP" altLang="en-US" sz="2000" b="1" dirty="0" smtClean="0"/>
              <a:t>中略</a:t>
            </a:r>
            <a:r>
              <a:rPr lang="ja-JP" altLang="ja-JP" sz="2000" b="1" dirty="0" smtClean="0"/>
              <a:t>）</a:t>
            </a:r>
          </a:p>
          <a:p>
            <a:pPr>
              <a:lnSpc>
                <a:spcPct val="150000"/>
              </a:lnSpc>
            </a:pPr>
            <a:r>
              <a:rPr lang="ja-JP" altLang="ja-JP" sz="2000" b="1" dirty="0" smtClean="0"/>
              <a:t>どうもわたしは</a:t>
            </a:r>
            <a:r>
              <a:rPr lang="ja-JP" altLang="ja-JP" sz="2000" b="1" dirty="0"/>
              <a:t>竹下通り的なテイストにはなじめないようなのだ。二十歳のときに一度訪れたのだが、そのときも「ここじゃないな」と思った。芋の子のくせにね</a:t>
            </a:r>
            <a:r>
              <a:rPr lang="ja-JP" altLang="ja-JP" sz="2000" b="1" dirty="0" smtClean="0"/>
              <a:t>。</a:t>
            </a:r>
            <a:endParaRPr lang="ja-JP" altLang="ja-JP" sz="2000" b="1" dirty="0"/>
          </a:p>
        </p:txBody>
      </p:sp>
      <p:sp>
        <p:nvSpPr>
          <p:cNvPr id="5" name="Rectangle 1"/>
          <p:cNvSpPr>
            <a:spLocks noChangeArrowheads="1"/>
          </p:cNvSpPr>
          <p:nvPr/>
        </p:nvSpPr>
        <p:spPr bwMode="auto">
          <a:xfrm>
            <a:off x="5575300" y="5879068"/>
            <a:ext cx="596900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ja-JP" sz="1400" dirty="0" smtClean="0">
                <a:latin typeface="ＭＳ 明朝" pitchFamily="17" charset="-128"/>
                <a:ea typeface="ＭＳ 明朝" pitchFamily="17" charset="-128"/>
                <a:cs typeface="Times New Roman" pitchFamily="18" charset="0"/>
              </a:rPr>
              <a:t>1 </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芋</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いも</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の子を洗</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あら</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う</a:t>
            </a:r>
            <a:r>
              <a:rPr kumimoji="1" lang="ja-JP"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：将芋艿放在盆里洗时，利用芋艿之间互相</a:t>
            </a:r>
            <a:endParaRPr kumimoji="1" lang="en-US" altLang="ja-JP"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endParaRPr>
          </a:p>
          <a:p>
            <a:pPr marL="0" marR="0" lvl="0" indent="0" algn="l" defTabSz="914400" rtl="0" eaLnBrk="1" fontAlgn="base" latinLnBrk="0" hangingPunct="1">
              <a:lnSpc>
                <a:spcPct val="100000"/>
              </a:lnSpc>
              <a:spcBef>
                <a:spcPct val="0"/>
              </a:spcBef>
              <a:spcAft>
                <a:spcPct val="0"/>
              </a:spcAft>
              <a:buClrTx/>
              <a:buSzTx/>
              <a:buFontTx/>
              <a:buNone/>
              <a:tabLst/>
            </a:pPr>
            <a:r>
              <a:rPr lang="ja-JP" altLang="en-US" sz="1400" dirty="0">
                <a:latin typeface="SimSun" pitchFamily="2" charset="-122"/>
                <a:ea typeface="SimSun" pitchFamily="2" charset="-122"/>
                <a:cs typeface="Times New Roman" pitchFamily="18" charset="0"/>
              </a:rPr>
              <a:t>　</a:t>
            </a:r>
            <a:r>
              <a:rPr lang="ja-JP" altLang="en-US" sz="1400" dirty="0" smtClean="0">
                <a:latin typeface="SimSun" pitchFamily="2" charset="-122"/>
                <a:ea typeface="SimSun" pitchFamily="2" charset="-122"/>
                <a:cs typeface="Times New Roman" pitchFamily="18" charset="0"/>
              </a:rPr>
              <a:t>　</a:t>
            </a:r>
            <a:r>
              <a:rPr kumimoji="1" lang="ja-JP"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的摩擦力去皮。</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常用于比喻车厢、商店等拥挤，似洗芋艿状的意思。</a:t>
            </a:r>
            <a:endPar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ja-JP" sz="1400" dirty="0" smtClean="0">
                <a:latin typeface="ＭＳ 明朝" pitchFamily="17" charset="-128"/>
                <a:ea typeface="ＭＳ 明朝" pitchFamily="17" charset="-128"/>
                <a:cs typeface="Times New Roman" pitchFamily="18" charset="0"/>
              </a:rPr>
              <a:t>2 </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ニーハイソックス</a:t>
            </a:r>
            <a:r>
              <a:rPr kumimoji="1" lang="ja-JP" altLang="en-US" sz="14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en-US" altLang="ja-JP" sz="1400" b="0" i="0" u="none" strike="noStrike" cap="none" normalizeH="0" baseline="0" dirty="0" smtClean="0">
                <a:ln>
                  <a:noFill/>
                </a:ln>
                <a:solidFill>
                  <a:srgbClr val="000000"/>
                </a:solidFill>
                <a:effectLst/>
                <a:latin typeface="Times New Roman" pitchFamily="18" charset="0"/>
                <a:ea typeface="Osaka"/>
                <a:cs typeface="Times New Roman" pitchFamily="18" charset="0"/>
              </a:rPr>
              <a:t>knee high socks</a:t>
            </a:r>
            <a:r>
              <a:rPr kumimoji="1" lang="ja-JP" altLang="en-US" sz="1400" b="0" i="0" u="none" strike="noStrike" cap="none" normalizeH="0" baseline="0" dirty="0" smtClean="0">
                <a:ln>
                  <a:noFill/>
                </a:ln>
                <a:solidFill>
                  <a:srgbClr val="000000"/>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Times New Roman" pitchFamily="18" charset="0"/>
                <a:ea typeface="SimSun" pitchFamily="2" charset="-122"/>
                <a:cs typeface="SimSun" pitchFamily="2" charset="-122"/>
              </a:rPr>
              <a:t>过膝长袜，多为学生着用。</a:t>
            </a:r>
            <a:endParaRPr kumimoji="1" lang="zh-CN"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8" name="矩形 7"/>
          <p:cNvSpPr/>
          <p:nvPr/>
        </p:nvSpPr>
        <p:spPr>
          <a:xfrm>
            <a:off x="750562" y="1707819"/>
            <a:ext cx="4799337" cy="2431435"/>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3</a:t>
            </a:r>
            <a:r>
              <a:rPr lang="ja-JP" altLang="ja-JP" b="1" dirty="0">
                <a:solidFill>
                  <a:srgbClr val="FF0000"/>
                </a:solidFill>
                <a:latin typeface="KaiTi" panose="02010609060101010101" pitchFamily="49" charset="-122"/>
                <a:ea typeface="KaiTi" panose="02010609060101010101" pitchFamily="49" charset="-122"/>
              </a:rPr>
              <a:t>　竹下通りはどこにありますか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都</a:t>
            </a:r>
            <a:r>
              <a:rPr lang="ja-JP" altLang="ja-JP" b="1" dirty="0">
                <a:latin typeface="KaiTi" panose="02010609060101010101" pitchFamily="49" charset="-122"/>
                <a:ea typeface="KaiTi" panose="02010609060101010101" pitchFamily="49" charset="-122"/>
              </a:rPr>
              <a:t>心に出て、信号待ちをして、横断歩</a:t>
            </a:r>
            <a:r>
              <a:rPr lang="ja-JP" altLang="ja-JP" b="1" dirty="0" smtClean="0">
                <a:latin typeface="KaiTi" panose="02010609060101010101" pitchFamily="49" charset="-122"/>
                <a:ea typeface="KaiTi" panose="02010609060101010101" pitchFamily="49" charset="-122"/>
              </a:rPr>
              <a:t>道</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を</a:t>
            </a:r>
            <a:r>
              <a:rPr lang="ja-JP" altLang="ja-JP" b="1" dirty="0">
                <a:latin typeface="KaiTi" panose="02010609060101010101" pitchFamily="49" charset="-122"/>
                <a:ea typeface="KaiTi" panose="02010609060101010101" pitchFamily="49" charset="-122"/>
              </a:rPr>
              <a:t>挟んで大勢の人たちがいるところ。</a:t>
            </a:r>
          </a:p>
          <a:p>
            <a:r>
              <a:rPr lang="en-US" altLang="ja-JP" b="1" dirty="0" smtClean="0">
                <a:latin typeface="KaiTi" panose="02010609060101010101" pitchFamily="49" charset="-122"/>
                <a:ea typeface="KaiTi" panose="02010609060101010101" pitchFamily="49" charset="-122"/>
              </a:rPr>
              <a:t>2.</a:t>
            </a:r>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JR</a:t>
            </a:r>
            <a:r>
              <a:rPr lang="ja-JP" altLang="ja-JP" b="1" dirty="0">
                <a:latin typeface="KaiTi" panose="02010609060101010101" pitchFamily="49" charset="-122"/>
                <a:ea typeface="KaiTi" panose="02010609060101010101" pitchFamily="49" charset="-122"/>
              </a:rPr>
              <a:t>山手線原宿駅前「竹下口」明治通</a:t>
            </a:r>
            <a:r>
              <a:rPr lang="ja-JP" altLang="ja-JP" b="1" dirty="0" smtClean="0">
                <a:latin typeface="KaiTi" panose="02010609060101010101" pitchFamily="49" charset="-122"/>
                <a:ea typeface="KaiTi" panose="02010609060101010101" pitchFamily="49" charset="-122"/>
              </a:rPr>
              <a:t>りの</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竹下口」の間。</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アクセサリ</a:t>
            </a:r>
            <a:r>
              <a:rPr lang="ja-JP" altLang="ja-JP" b="1" dirty="0">
                <a:latin typeface="KaiTi" panose="02010609060101010101" pitchFamily="49" charset="-122"/>
                <a:ea typeface="KaiTi" panose="02010609060101010101" pitchFamily="49" charset="-122"/>
              </a:rPr>
              <a:t>ーなどを商う露店が多く並</a:t>
            </a:r>
            <a:r>
              <a:rPr lang="ja-JP" altLang="ja-JP" b="1" dirty="0" smtClean="0">
                <a:latin typeface="KaiTi" panose="02010609060101010101" pitchFamily="49" charset="-122"/>
                <a:ea typeface="KaiTi" panose="02010609060101010101" pitchFamily="49" charset="-122"/>
              </a:rPr>
              <a:t>ん</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でいるところ</a:t>
            </a:r>
            <a:r>
              <a:rPr lang="ja-JP" altLang="ja-JP" b="1" dirty="0">
                <a:latin typeface="KaiTi" panose="02010609060101010101" pitchFamily="49" charset="-122"/>
                <a:ea typeface="KaiTi" panose="02010609060101010101" pitchFamily="49" charset="-122"/>
              </a:rPr>
              <a:t>。</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大</a:t>
            </a:r>
            <a:r>
              <a:rPr lang="ja-JP" altLang="ja-JP" b="1" dirty="0">
                <a:latin typeface="KaiTi" panose="02010609060101010101" pitchFamily="49" charset="-122"/>
                <a:ea typeface="KaiTi" panose="02010609060101010101" pitchFamily="49" charset="-122"/>
              </a:rPr>
              <a:t>勢の人が行き交っている横断歩道の上。</a:t>
            </a:r>
            <a:endParaRPr lang="ja-JP" altLang="en-US" b="1" dirty="0">
              <a:latin typeface="KaiTi" panose="02010609060101010101" pitchFamily="49" charset="-122"/>
              <a:ea typeface="KaiTi" panose="02010609060101010101" pitchFamily="49" charset="-122"/>
            </a:endParaRPr>
          </a:p>
        </p:txBody>
      </p:sp>
      <p:sp>
        <p:nvSpPr>
          <p:cNvPr id="9" name="矩形 8"/>
          <p:cNvSpPr/>
          <p:nvPr/>
        </p:nvSpPr>
        <p:spPr>
          <a:xfrm>
            <a:off x="980429" y="4854246"/>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4</a:t>
            </a:r>
            <a:endParaRPr lang="en-US" altLang="ja-JP" b="1" dirty="0">
              <a:solidFill>
                <a:srgbClr val="0070C0"/>
              </a:solidFill>
              <a:latin typeface="KaiTi" panose="02010609060101010101" pitchFamily="49" charset="-122"/>
              <a:ea typeface="KaiTi" panose="02010609060101010101" pitchFamily="49" charset="-122"/>
            </a:endParaRPr>
          </a:p>
        </p:txBody>
      </p:sp>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59269" y="4380096"/>
            <a:ext cx="1373495" cy="207527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62392847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竹下通り</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1117600" y="1855738"/>
            <a:ext cx="9842500" cy="2031325"/>
          </a:xfrm>
          <a:prstGeom prst="rect">
            <a:avLst/>
          </a:prstGeom>
        </p:spPr>
        <p:txBody>
          <a:bodyPr wrap="square">
            <a:spAutoFit/>
          </a:bodyPr>
          <a:lstStyle/>
          <a:p>
            <a:r>
              <a:rPr lang="ja-JP" altLang="ja-JP" b="1" dirty="0">
                <a:latin typeface="KaiTi" panose="02010609060101010101" pitchFamily="49" charset="-122"/>
                <a:ea typeface="KaiTi" panose="02010609060101010101" pitchFamily="49" charset="-122"/>
              </a:rPr>
              <a:t>筆者は「芋」という言葉を使って表現しています。「芋の子を洗う」は人が多いことを表す慣用表現です。食べものや動物などを使った慣用表現を知っているだけ書き出してください。また、それらはどのような意味ですか。調べてみましょう。</a:t>
            </a: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例</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大</a:t>
            </a:r>
            <a:r>
              <a:rPr lang="ja-JP" altLang="ja-JP" b="1" dirty="0">
                <a:latin typeface="KaiTi" panose="02010609060101010101" pitchFamily="49" charset="-122"/>
                <a:ea typeface="KaiTi" panose="02010609060101010101" pitchFamily="49" charset="-122"/>
              </a:rPr>
              <a:t>根役者：</a:t>
            </a:r>
            <a:r>
              <a:rPr lang="en-US" altLang="ja-JP" b="1" dirty="0">
                <a:latin typeface="KaiTi" panose="02010609060101010101" pitchFamily="49" charset="-122"/>
                <a:ea typeface="KaiTi" panose="02010609060101010101" pitchFamily="49" charset="-122"/>
              </a:rPr>
              <a:t>	</a:t>
            </a:r>
            <a:r>
              <a:rPr lang="ja-JP" altLang="ja-JP" b="1" dirty="0">
                <a:latin typeface="KaiTi" panose="02010609060101010101" pitchFamily="49" charset="-122"/>
                <a:ea typeface="KaiTi" panose="02010609060101010101" pitchFamily="49" charset="-122"/>
              </a:rPr>
              <a:t>演技が下手な役者</a:t>
            </a: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大</a:t>
            </a:r>
            <a:r>
              <a:rPr lang="ja-JP" altLang="ja-JP" b="1" dirty="0">
                <a:latin typeface="KaiTi" panose="02010609060101010101" pitchFamily="49" charset="-122"/>
                <a:ea typeface="KaiTi" panose="02010609060101010101" pitchFamily="49" charset="-122"/>
              </a:rPr>
              <a:t>根足：</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大</a:t>
            </a:r>
            <a:r>
              <a:rPr lang="ja-JP" altLang="ja-JP" b="1" dirty="0">
                <a:latin typeface="KaiTi" panose="02010609060101010101" pitchFamily="49" charset="-122"/>
                <a:ea typeface="KaiTi" panose="02010609060101010101" pitchFamily="49" charset="-122"/>
              </a:rPr>
              <a:t>根のように太い足</a:t>
            </a:r>
          </a:p>
          <a:p>
            <a:r>
              <a:rPr lang="en-US" altLang="ja-JP" b="1" dirty="0" smtClean="0">
                <a:latin typeface="KaiTi" panose="02010609060101010101" pitchFamily="49" charset="-122"/>
                <a:ea typeface="KaiTi" panose="02010609060101010101" pitchFamily="49" charset="-122"/>
              </a:rPr>
              <a:t>             </a:t>
            </a:r>
            <a:r>
              <a:rPr lang="ja-JP" altLang="en-US"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猫</a:t>
            </a:r>
            <a:r>
              <a:rPr lang="ja-JP" altLang="ja-JP" b="1" dirty="0">
                <a:latin typeface="KaiTi" panose="02010609060101010101" pitchFamily="49" charset="-122"/>
                <a:ea typeface="KaiTi" panose="02010609060101010101" pitchFamily="49" charset="-122"/>
              </a:rPr>
              <a:t>に小判：</a:t>
            </a:r>
            <a:r>
              <a:rPr lang="en-US" altLang="ja-JP" b="1" dirty="0">
                <a:latin typeface="KaiTi" panose="02010609060101010101" pitchFamily="49" charset="-122"/>
                <a:ea typeface="KaiTi" panose="02010609060101010101" pitchFamily="49" charset="-122"/>
              </a:rPr>
              <a:t>	</a:t>
            </a:r>
            <a:r>
              <a:rPr lang="ja-JP" altLang="ja-JP" b="1" dirty="0">
                <a:latin typeface="KaiTi" panose="02010609060101010101" pitchFamily="49" charset="-122"/>
                <a:ea typeface="KaiTi" panose="02010609060101010101" pitchFamily="49" charset="-122"/>
              </a:rPr>
              <a:t>価値がわからないこと</a:t>
            </a:r>
          </a:p>
          <a:p>
            <a:r>
              <a:rPr lang="ja-JP" altLang="en-US"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猫</a:t>
            </a:r>
            <a:r>
              <a:rPr lang="ja-JP" altLang="ja-JP" b="1" dirty="0">
                <a:latin typeface="KaiTi" panose="02010609060101010101" pitchFamily="49" charset="-122"/>
                <a:ea typeface="KaiTi" panose="02010609060101010101" pitchFamily="49" charset="-122"/>
              </a:rPr>
              <a:t>の額：</a:t>
            </a:r>
            <a:r>
              <a:rPr lang="en-US" altLang="ja-JP" b="1" dirty="0">
                <a:latin typeface="KaiTi" panose="02010609060101010101" pitchFamily="49" charset="-122"/>
                <a:ea typeface="KaiTi" panose="02010609060101010101" pitchFamily="49" charset="-122"/>
              </a:rPr>
              <a:t>	</a:t>
            </a:r>
            <a:r>
              <a:rPr lang="ja-JP" altLang="ja-JP" b="1" dirty="0">
                <a:latin typeface="KaiTi" panose="02010609060101010101" pitchFamily="49" charset="-122"/>
                <a:ea typeface="KaiTi" panose="02010609060101010101" pitchFamily="49" charset="-122"/>
              </a:rPr>
              <a:t>猫の額のように小さいこと</a:t>
            </a:r>
          </a:p>
        </p:txBody>
      </p:sp>
      <p:pic>
        <p:nvPicPr>
          <p:cNvPr id="2048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93038" y="2862253"/>
            <a:ext cx="2951162" cy="2049619"/>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484"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19450" y="4244053"/>
            <a:ext cx="2998835" cy="2043162"/>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5666630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竹下通り</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996958"/>
            <a:ext cx="2031325" cy="646331"/>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　</a:t>
            </a:r>
            <a:r>
              <a:rPr lang="ja-JP" altLang="en-US" sz="2400" b="1" dirty="0">
                <a:solidFill>
                  <a:srgbClr val="FF0000"/>
                </a:solidFill>
                <a:latin typeface="BIZ UDPゴシック" panose="020B0400000000000000" pitchFamily="50" charset="-128"/>
                <a:ea typeface="BIZ UDPゴシック" panose="020B0400000000000000" pitchFamily="50" charset="-128"/>
              </a:rPr>
              <a:t>课程思政</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sp>
        <p:nvSpPr>
          <p:cNvPr id="5" name="Rectangle 1"/>
          <p:cNvSpPr>
            <a:spLocks noChangeArrowheads="1"/>
          </p:cNvSpPr>
          <p:nvPr/>
        </p:nvSpPr>
        <p:spPr bwMode="auto">
          <a:xfrm>
            <a:off x="750561" y="1797326"/>
            <a:ext cx="10641337" cy="2616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ja-JP" altLang="ja-JP" b="1" i="0" u="none" strike="noStrike" cap="none" normalizeH="0" baseline="0" dirty="0" smtClean="0">
                <a:ln>
                  <a:noFill/>
                </a:ln>
                <a:solidFill>
                  <a:srgbClr val="000000"/>
                </a:solidFill>
                <a:effectLst/>
                <a:latin typeface="Arial"/>
                <a:ea typeface="Microsoft YaHei" pitchFamily="34" charset="-122"/>
                <a:cs typeface="ＭＳ Ｐゴシック" pitchFamily="50" charset="-128"/>
              </a:rPr>
              <a:t>“</a:t>
            </a:r>
            <a:r>
              <a:rPr kumimoji="1" lang="ja-JP" altLang="ja-JP" b="1" i="0" u="none" strike="noStrike" cap="none" normalizeH="0" baseline="0" dirty="0" smtClean="0">
                <a:ln>
                  <a:noFill/>
                </a:ln>
                <a:solidFill>
                  <a:srgbClr val="000000"/>
                </a:solidFill>
                <a:effectLst/>
                <a:latin typeface="Microsoft YaHei" pitchFamily="34" charset="-122"/>
                <a:ea typeface="Microsoft YaHei" pitchFamily="34" charset="-122"/>
                <a:cs typeface="ＭＳ Ｐゴシック" pitchFamily="50" charset="-128"/>
              </a:rPr>
              <a:t>中国风服装</a:t>
            </a:r>
            <a:r>
              <a:rPr kumimoji="1" lang="ja-JP" altLang="ja-JP" b="1" i="0" u="none" strike="noStrike" cap="none" normalizeH="0" baseline="0" dirty="0" smtClean="0">
                <a:ln>
                  <a:noFill/>
                </a:ln>
                <a:solidFill>
                  <a:srgbClr val="000000"/>
                </a:solidFill>
                <a:effectLst/>
                <a:latin typeface="Arial"/>
                <a:ea typeface="Microsoft YaHei" pitchFamily="34" charset="-122"/>
                <a:cs typeface="ＭＳ Ｐゴシック" pitchFamily="50" charset="-128"/>
              </a:rPr>
              <a:t>”</a:t>
            </a:r>
            <a:r>
              <a:rPr kumimoji="1" lang="ja-JP" altLang="ja-JP" b="1" i="0" u="none" strike="noStrike" cap="none" normalizeH="0" baseline="0" dirty="0" smtClean="0">
                <a:ln>
                  <a:noFill/>
                </a:ln>
                <a:solidFill>
                  <a:srgbClr val="000000"/>
                </a:solidFill>
                <a:effectLst/>
                <a:latin typeface="Microsoft YaHei" pitchFamily="34" charset="-122"/>
                <a:ea typeface="Microsoft YaHei" pitchFamily="34" charset="-122"/>
                <a:cs typeface="ＭＳ Ｐゴシック" pitchFamily="50" charset="-128"/>
              </a:rPr>
              <a:t>成国宴看点</a:t>
            </a:r>
          </a:p>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ja-JP" sz="1400" b="1" i="0" u="none" strike="noStrike" cap="none" normalizeH="0" baseline="0" dirty="0" smtClean="0">
                <a:ln>
                  <a:noFill/>
                </a:ln>
                <a:solidFill>
                  <a:srgbClr val="2E9BC6"/>
                </a:solidFill>
                <a:effectLst/>
                <a:latin typeface="SimSun" pitchFamily="2" charset="-122"/>
                <a:ea typeface="SimSun" pitchFamily="2" charset="-122"/>
                <a:cs typeface="ＭＳ Ｐゴシック" pitchFamily="50" charset="-128"/>
              </a:rPr>
              <a:t>○本报记者 张宝钰 《 青年参考 》（ 2014年03月26日 </a:t>
            </a:r>
            <a:r>
              <a:rPr kumimoji="1" lang="ja-JP" altLang="ja-JP" sz="1400" b="1" i="0" u="none" strike="noStrike" cap="none" normalizeH="0" baseline="0" dirty="0" smtClean="0">
                <a:ln>
                  <a:noFill/>
                </a:ln>
                <a:solidFill>
                  <a:srgbClr val="2E9BC6"/>
                </a:solidFill>
                <a:effectLst/>
                <a:latin typeface="Arial"/>
                <a:ea typeface="SimSun" pitchFamily="2" charset="-122"/>
                <a:cs typeface="ＭＳ Ｐゴシック" pitchFamily="50" charset="-128"/>
              </a:rPr>
              <a:t> </a:t>
            </a:r>
            <a:r>
              <a:rPr kumimoji="1" lang="ja-JP" altLang="ja-JP" sz="1400" b="1" i="0" u="none" strike="noStrike" cap="none" normalizeH="0" baseline="0" dirty="0" smtClean="0">
                <a:ln>
                  <a:noFill/>
                </a:ln>
                <a:solidFill>
                  <a:srgbClr val="2E9BC6"/>
                </a:solidFill>
                <a:effectLst/>
                <a:latin typeface="SimSun" pitchFamily="2" charset="-122"/>
                <a:ea typeface="SimSun" pitchFamily="2" charset="-122"/>
                <a:cs typeface="ＭＳ Ｐゴシック" pitchFamily="50" charset="-128"/>
              </a:rPr>
              <a:t> 28 版）</a:t>
            </a:r>
            <a:endParaRPr kumimoji="1" lang="ja-JP" altLang="ja-JP" sz="1400" b="1" i="0" u="none" strike="noStrike" cap="none" normalizeH="0" baseline="0" dirty="0" smtClean="0">
              <a:ln>
                <a:noFill/>
              </a:ln>
              <a:solidFill>
                <a:schemeClr val="tx1"/>
              </a:solidFill>
              <a:effectLst/>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ja-JP" sz="1200" b="1" i="0" u="none" strike="noStrike" cap="none" normalizeH="0" baseline="0" dirty="0" smtClean="0">
                <a:ln>
                  <a:noFill/>
                </a:ln>
                <a:solidFill>
                  <a:srgbClr val="000000"/>
                </a:solidFill>
                <a:effectLst/>
                <a:latin typeface="SimSun" pitchFamily="2" charset="-122"/>
                <a:ea typeface="SimSun" pitchFamily="2" charset="-122"/>
                <a:cs typeface="ＭＳ Ｐゴシック" pitchFamily="50" charset="-128"/>
              </a:rPr>
              <a:t> </a:t>
            </a:r>
          </a:p>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ja-JP" b="1" i="0" u="none" strike="noStrike" cap="none" normalizeH="0" baseline="0" dirty="0" smtClean="0">
                <a:ln>
                  <a:noFill/>
                </a:ln>
                <a:solidFill>
                  <a:srgbClr val="000000"/>
                </a:solidFill>
                <a:effectLst/>
                <a:latin typeface="Arial"/>
                <a:ea typeface="SimSun" pitchFamily="2" charset="-122"/>
                <a:cs typeface="ＭＳ Ｐゴシック" pitchFamily="50" charset="-128"/>
              </a:rPr>
              <a:t>    </a:t>
            </a:r>
            <a:r>
              <a:rPr kumimoji="1" lang="en-US" altLang="ja-JP" b="1" i="0" u="none" strike="noStrike" cap="none" normalizeH="0" baseline="0" dirty="0" smtClean="0">
                <a:ln>
                  <a:noFill/>
                </a:ln>
                <a:solidFill>
                  <a:srgbClr val="000000"/>
                </a:solidFill>
                <a:effectLst/>
                <a:latin typeface="Arial"/>
                <a:ea typeface="SimSun" pitchFamily="2" charset="-122"/>
                <a:cs typeface="ＭＳ Ｐゴシック" pitchFamily="50" charset="-128"/>
              </a:rPr>
              <a:t>    </a:t>
            </a:r>
            <a:r>
              <a:rPr kumimoji="1" lang="ja-JP" altLang="ja-JP" b="1" i="0" u="none" strike="noStrike" cap="none" normalizeH="0" baseline="0" dirty="0" smtClean="0">
                <a:ln>
                  <a:noFill/>
                </a:ln>
                <a:solidFill>
                  <a:srgbClr val="000000"/>
                </a:solidFill>
                <a:effectLst/>
                <a:latin typeface="SimSun" pitchFamily="2" charset="-122"/>
                <a:ea typeface="SimSun" pitchFamily="2" charset="-122"/>
                <a:cs typeface="ＭＳ Ｐゴシック" pitchFamily="50" charset="-128"/>
              </a:rPr>
              <a:t>当地时间3月22日晚，荷兰国王威廉-亚历山大在阿姆斯特丹王宫，为中国国家主席习近平举行盛大国宴。习近平与夫人彭丽媛身着</a:t>
            </a:r>
            <a:r>
              <a:rPr kumimoji="1" lang="ja-JP" altLang="ja-JP" b="1" i="0" u="none" strike="noStrike" cap="none" normalizeH="0" baseline="0" dirty="0" smtClean="0">
                <a:ln>
                  <a:noFill/>
                </a:ln>
                <a:solidFill>
                  <a:srgbClr val="000000"/>
                </a:solidFill>
                <a:effectLst/>
                <a:latin typeface="Arial"/>
                <a:ea typeface="SimSun" pitchFamily="2" charset="-122"/>
                <a:cs typeface="ＭＳ Ｐゴシック" pitchFamily="50" charset="-128"/>
              </a:rPr>
              <a:t>“</a:t>
            </a:r>
            <a:r>
              <a:rPr kumimoji="1" lang="ja-JP" altLang="ja-JP" b="1" i="0" u="none" strike="noStrike" cap="none" normalizeH="0" baseline="0" dirty="0" smtClean="0">
                <a:ln>
                  <a:noFill/>
                </a:ln>
                <a:solidFill>
                  <a:srgbClr val="000000"/>
                </a:solidFill>
                <a:effectLst/>
                <a:latin typeface="SimSun" pitchFamily="2" charset="-122"/>
                <a:ea typeface="SimSun" pitchFamily="2" charset="-122"/>
                <a:cs typeface="ＭＳ Ｐゴシック" pitchFamily="50" charset="-128"/>
              </a:rPr>
              <a:t>中国风服装</a:t>
            </a:r>
            <a:r>
              <a:rPr kumimoji="1" lang="ja-JP" altLang="ja-JP" b="1" i="0" u="none" strike="noStrike" cap="none" normalizeH="0" baseline="0" dirty="0" smtClean="0">
                <a:ln>
                  <a:noFill/>
                </a:ln>
                <a:solidFill>
                  <a:srgbClr val="000000"/>
                </a:solidFill>
                <a:effectLst/>
                <a:latin typeface="Arial"/>
                <a:ea typeface="SimSun" pitchFamily="2" charset="-122"/>
                <a:cs typeface="ＭＳ Ｐゴシック" pitchFamily="50" charset="-128"/>
              </a:rPr>
              <a:t>”</a:t>
            </a:r>
            <a:r>
              <a:rPr kumimoji="1" lang="ja-JP" altLang="ja-JP" b="1" i="0" u="none" strike="noStrike" cap="none" normalizeH="0" baseline="0" dirty="0" smtClean="0">
                <a:ln>
                  <a:noFill/>
                </a:ln>
                <a:solidFill>
                  <a:srgbClr val="000000"/>
                </a:solidFill>
                <a:effectLst/>
                <a:latin typeface="SimSun" pitchFamily="2" charset="-122"/>
                <a:ea typeface="SimSun" pitchFamily="2" charset="-122"/>
                <a:cs typeface="ＭＳ Ｐゴシック" pitchFamily="50" charset="-128"/>
              </a:rPr>
              <a:t>出席，成为全场看点。</a:t>
            </a:r>
            <a:r>
              <a:rPr kumimoji="1" lang="ja-JP" altLang="en-US" b="1" i="0" u="none" strike="noStrike" cap="none" normalizeH="0" baseline="0" dirty="0" smtClean="0">
                <a:ln>
                  <a:noFill/>
                </a:ln>
                <a:solidFill>
                  <a:srgbClr val="000000"/>
                </a:solidFill>
                <a:effectLst/>
                <a:latin typeface="SimSun" pitchFamily="2" charset="-122"/>
                <a:ea typeface="SimSun" pitchFamily="2" charset="-122"/>
                <a:cs typeface="ＭＳ Ｐゴシック" pitchFamily="50" charset="-128"/>
              </a:rPr>
              <a:t>　</a:t>
            </a:r>
            <a:r>
              <a:rPr kumimoji="1" lang="en-US" altLang="ja-JP" b="1" i="0" u="none" strike="noStrike" cap="none" normalizeH="0" baseline="0" dirty="0" smtClean="0">
                <a:ln>
                  <a:noFill/>
                </a:ln>
                <a:solidFill>
                  <a:srgbClr val="000000"/>
                </a:solidFill>
                <a:effectLst/>
                <a:latin typeface="Arial"/>
                <a:ea typeface="SimSun" pitchFamily="2" charset="-122"/>
                <a:cs typeface="ＭＳ Ｐゴシック" pitchFamily="50" charset="-128"/>
              </a:rPr>
              <a:t> </a:t>
            </a:r>
            <a:r>
              <a:rPr kumimoji="1" lang="ja-JP" altLang="ja-JP" b="1" i="0" u="none" strike="noStrike" cap="none" normalizeH="0" baseline="0" dirty="0" smtClean="0">
                <a:ln>
                  <a:noFill/>
                </a:ln>
                <a:solidFill>
                  <a:srgbClr val="000000"/>
                </a:solidFill>
                <a:effectLst/>
                <a:latin typeface="SimSun" pitchFamily="2" charset="-122"/>
                <a:ea typeface="SimSun" pitchFamily="2" charset="-122"/>
                <a:cs typeface="ＭＳ Ｐゴシック" pitchFamily="50" charset="-128"/>
              </a:rPr>
              <a:t>按照欧洲王室的礼仪，出席国宴的宾客必须要身穿华服。对男士而言，一般穿燕尾服比较合适，并需佩戴白领结。而国王，还要佩戴绶带和勋章。针对其他国家的人而言，主宾选择自己的民族服饰，也被认为合乎礼仪规范。</a:t>
            </a:r>
          </a:p>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ja-JP" b="1" i="0" u="none" strike="noStrike" cap="none" normalizeH="0" baseline="0" dirty="0" smtClean="0">
                <a:ln>
                  <a:noFill/>
                </a:ln>
                <a:solidFill>
                  <a:srgbClr val="000000"/>
                </a:solidFill>
                <a:effectLst/>
                <a:latin typeface="Arial"/>
                <a:ea typeface="SimSun" pitchFamily="2" charset="-122"/>
                <a:cs typeface="ＭＳ Ｐゴシック" pitchFamily="50" charset="-128"/>
              </a:rPr>
              <a:t>    </a:t>
            </a:r>
            <a:r>
              <a:rPr kumimoji="1" lang="en-US" altLang="ja-JP" b="1" i="0" u="none" strike="noStrike" cap="none" normalizeH="0" baseline="0" dirty="0" smtClean="0">
                <a:ln>
                  <a:noFill/>
                </a:ln>
                <a:solidFill>
                  <a:srgbClr val="000000"/>
                </a:solidFill>
                <a:effectLst/>
                <a:latin typeface="Arial"/>
                <a:ea typeface="SimSun" pitchFamily="2" charset="-122"/>
                <a:cs typeface="ＭＳ Ｐゴシック" pitchFamily="50" charset="-128"/>
              </a:rPr>
              <a:t>    </a:t>
            </a:r>
            <a:r>
              <a:rPr kumimoji="1" lang="ja-JP" altLang="ja-JP" b="1" i="0" u="none" strike="noStrike" cap="none" normalizeH="0" baseline="0" dirty="0" smtClean="0">
                <a:ln>
                  <a:noFill/>
                </a:ln>
                <a:solidFill>
                  <a:srgbClr val="000000"/>
                </a:solidFill>
                <a:effectLst/>
                <a:latin typeface="SimSun" pitchFamily="2" charset="-122"/>
                <a:ea typeface="SimSun" pitchFamily="2" charset="-122"/>
                <a:cs typeface="ＭＳ Ｐゴシック" pitchFamily="50" charset="-128"/>
              </a:rPr>
              <a:t>当晚，习近平身穿一款改良版的中山装。有观察者敏锐指出，这是习近平就任国家主席以来，首次在外交场合穿中式服装。香港《明报》评价称，这套服装以中山装为基础，经过改良，稳重而不失生动，中国风十足但又巧妙融合了西方元素，为外交场合带来了时尚气息。</a:t>
            </a:r>
          </a:p>
        </p:txBody>
      </p:sp>
      <p:sp>
        <p:nvSpPr>
          <p:cNvPr id="9" name="矩形 8"/>
          <p:cNvSpPr/>
          <p:nvPr/>
        </p:nvSpPr>
        <p:spPr>
          <a:xfrm>
            <a:off x="750562" y="4554145"/>
            <a:ext cx="10742938" cy="2031325"/>
          </a:xfrm>
          <a:prstGeom prst="rect">
            <a:avLst/>
          </a:prstGeom>
          <a:ln>
            <a:solidFill>
              <a:schemeClr val="accent1"/>
            </a:solidFill>
          </a:ln>
        </p:spPr>
        <p:txBody>
          <a:bodyPr wrap="square">
            <a:spAutoFit/>
          </a:bodyPr>
          <a:lstStyle/>
          <a:p>
            <a:r>
              <a:rPr lang="zh-CN" altLang="en-US" b="1" dirty="0" smtClean="0">
                <a:solidFill>
                  <a:srgbClr val="0070C0"/>
                </a:solidFill>
              </a:rPr>
              <a:t>     央</a:t>
            </a:r>
            <a:r>
              <a:rPr lang="zh-CN" altLang="en-US" b="1" dirty="0">
                <a:solidFill>
                  <a:srgbClr val="0070C0"/>
                </a:solidFill>
              </a:rPr>
              <a:t>广网北京</a:t>
            </a:r>
            <a:r>
              <a:rPr lang="en-US" altLang="zh-CN" b="1" dirty="0">
                <a:solidFill>
                  <a:srgbClr val="0070C0"/>
                </a:solidFill>
              </a:rPr>
              <a:t>7</a:t>
            </a:r>
            <a:r>
              <a:rPr lang="zh-CN" altLang="en-US" b="1" dirty="0">
                <a:solidFill>
                  <a:srgbClr val="0070C0"/>
                </a:solidFill>
              </a:rPr>
              <a:t>月</a:t>
            </a:r>
            <a:r>
              <a:rPr lang="en-US" altLang="zh-CN" b="1" dirty="0">
                <a:solidFill>
                  <a:srgbClr val="0070C0"/>
                </a:solidFill>
              </a:rPr>
              <a:t>13</a:t>
            </a:r>
            <a:r>
              <a:rPr lang="zh-CN" altLang="en-US" b="1" dirty="0">
                <a:solidFill>
                  <a:srgbClr val="0070C0"/>
                </a:solidFill>
              </a:rPr>
              <a:t>日消息 中央广播电视总台中国之声联合全国广播电台共同推出特别报道</a:t>
            </a:r>
            <a:r>
              <a:rPr lang="en-US" altLang="zh-CN" b="1" dirty="0">
                <a:solidFill>
                  <a:srgbClr val="0070C0"/>
                </a:solidFill>
              </a:rPr>
              <a:t>《</a:t>
            </a:r>
            <a:r>
              <a:rPr lang="zh-CN" altLang="en-US" b="1" dirty="0">
                <a:solidFill>
                  <a:srgbClr val="0070C0"/>
                </a:solidFill>
              </a:rPr>
              <a:t>中国共产党百年瞬间</a:t>
            </a:r>
            <a:r>
              <a:rPr lang="en-US" altLang="zh-CN" b="1" dirty="0">
                <a:solidFill>
                  <a:srgbClr val="0070C0"/>
                </a:solidFill>
              </a:rPr>
              <a:t>》</a:t>
            </a:r>
            <a:r>
              <a:rPr lang="zh-CN" altLang="en-US" b="1" dirty="0">
                <a:solidFill>
                  <a:srgbClr val="0070C0"/>
                </a:solidFill>
              </a:rPr>
              <a:t>。本期推出：全国劳模郝建秀</a:t>
            </a:r>
            <a:r>
              <a:rPr lang="zh-CN" altLang="en-US" b="1" dirty="0" smtClean="0">
                <a:solidFill>
                  <a:srgbClr val="0070C0"/>
                </a:solidFill>
              </a:rPr>
              <a:t>。</a:t>
            </a:r>
            <a:endParaRPr lang="en-US" altLang="zh-CN" b="1" dirty="0" smtClean="0">
              <a:solidFill>
                <a:srgbClr val="0070C0"/>
              </a:solidFill>
            </a:endParaRPr>
          </a:p>
          <a:p>
            <a:r>
              <a:rPr lang="zh-CN" altLang="en-US" b="1" dirty="0" smtClean="0">
                <a:solidFill>
                  <a:srgbClr val="0070C0"/>
                </a:solidFill>
              </a:rPr>
              <a:t>         纪录片</a:t>
            </a:r>
            <a:r>
              <a:rPr lang="en-US" altLang="zh-CN" b="1" dirty="0">
                <a:solidFill>
                  <a:srgbClr val="0070C0"/>
                </a:solidFill>
              </a:rPr>
              <a:t>《</a:t>
            </a:r>
            <a:r>
              <a:rPr lang="zh-CN" altLang="en-US" b="1" dirty="0">
                <a:solidFill>
                  <a:srgbClr val="0070C0"/>
                </a:solidFill>
              </a:rPr>
              <a:t>郝建秀工作法</a:t>
            </a:r>
            <a:r>
              <a:rPr lang="en-US" altLang="zh-CN" b="1" dirty="0">
                <a:solidFill>
                  <a:srgbClr val="0070C0"/>
                </a:solidFill>
              </a:rPr>
              <a:t>》</a:t>
            </a:r>
            <a:r>
              <a:rPr lang="zh-CN" altLang="en-US" b="1" dirty="0">
                <a:solidFill>
                  <a:srgbClr val="0070C0"/>
                </a:solidFill>
              </a:rPr>
              <a:t>：郝建秀的工作法有什么好处呢？就是能为国家创造大量的财富，如果全国的细纱工人都实行了这套科学方法，也达到郝建秀的水平，那么全国一年就可以增产</a:t>
            </a:r>
            <a:r>
              <a:rPr lang="en-US" altLang="zh-CN" b="1" dirty="0">
                <a:solidFill>
                  <a:srgbClr val="0070C0"/>
                </a:solidFill>
              </a:rPr>
              <a:t>44460</a:t>
            </a:r>
            <a:r>
              <a:rPr lang="zh-CN" altLang="en-US" b="1" dirty="0">
                <a:solidFill>
                  <a:srgbClr val="0070C0"/>
                </a:solidFill>
              </a:rPr>
              <a:t>件纱，这笔数目足可购买</a:t>
            </a:r>
            <a:r>
              <a:rPr lang="en-US" altLang="zh-CN" b="1" dirty="0">
                <a:solidFill>
                  <a:srgbClr val="0070C0"/>
                </a:solidFill>
              </a:rPr>
              <a:t>68</a:t>
            </a:r>
            <a:r>
              <a:rPr lang="zh-CN" altLang="en-US" b="1" dirty="0">
                <a:solidFill>
                  <a:srgbClr val="0070C0"/>
                </a:solidFill>
              </a:rPr>
              <a:t>架战斗机，会使祖国增加国防建设的力量</a:t>
            </a:r>
            <a:r>
              <a:rPr lang="zh-CN" altLang="en-US" b="1" dirty="0" smtClean="0">
                <a:solidFill>
                  <a:srgbClr val="0070C0"/>
                </a:solidFill>
              </a:rPr>
              <a:t>。</a:t>
            </a:r>
            <a:endParaRPr lang="en-US" altLang="zh-CN" b="1" dirty="0" smtClean="0">
              <a:solidFill>
                <a:srgbClr val="0070C0"/>
              </a:solidFill>
            </a:endParaRPr>
          </a:p>
          <a:p>
            <a:r>
              <a:rPr lang="zh-CN" altLang="en-US" b="1" dirty="0" smtClean="0">
                <a:solidFill>
                  <a:srgbClr val="0070C0"/>
                </a:solidFill>
              </a:rPr>
              <a:t>         纪录片</a:t>
            </a:r>
            <a:r>
              <a:rPr lang="en-US" altLang="zh-CN" b="1" dirty="0">
                <a:solidFill>
                  <a:srgbClr val="0070C0"/>
                </a:solidFill>
              </a:rPr>
              <a:t>《</a:t>
            </a:r>
            <a:r>
              <a:rPr lang="zh-CN" altLang="en-US" b="1" dirty="0">
                <a:solidFill>
                  <a:srgbClr val="0070C0"/>
                </a:solidFill>
              </a:rPr>
              <a:t>郝建秀毕业了</a:t>
            </a:r>
            <a:r>
              <a:rPr lang="en-US" altLang="zh-CN" b="1" dirty="0">
                <a:solidFill>
                  <a:srgbClr val="0070C0"/>
                </a:solidFill>
              </a:rPr>
              <a:t>》</a:t>
            </a:r>
            <a:r>
              <a:rPr lang="zh-CN" altLang="en-US" b="1" dirty="0">
                <a:solidFill>
                  <a:srgbClr val="0070C0"/>
                </a:solidFill>
              </a:rPr>
              <a:t>：华东纺织工学院于</a:t>
            </a:r>
            <a:r>
              <a:rPr lang="en-US" altLang="zh-CN" b="1" dirty="0">
                <a:solidFill>
                  <a:srgbClr val="0070C0"/>
                </a:solidFill>
              </a:rPr>
              <a:t>9</a:t>
            </a:r>
            <a:r>
              <a:rPr lang="zh-CN" altLang="en-US" b="1" dirty="0">
                <a:solidFill>
                  <a:srgbClr val="0070C0"/>
                </a:solidFill>
              </a:rPr>
              <a:t>月</a:t>
            </a:r>
            <a:r>
              <a:rPr lang="en-US" altLang="zh-CN" b="1" dirty="0">
                <a:solidFill>
                  <a:srgbClr val="0070C0"/>
                </a:solidFill>
              </a:rPr>
              <a:t>24</a:t>
            </a:r>
            <a:r>
              <a:rPr lang="zh-CN" altLang="en-US" b="1" dirty="0">
                <a:solidFill>
                  <a:srgbClr val="0070C0"/>
                </a:solidFill>
              </a:rPr>
              <a:t>日举行隆重的毕业典礼，全国劳动模范郝建秀在</a:t>
            </a:r>
            <a:r>
              <a:rPr lang="en-US" altLang="zh-CN" b="1" dirty="0">
                <a:solidFill>
                  <a:srgbClr val="0070C0"/>
                </a:solidFill>
              </a:rPr>
              <a:t>4</a:t>
            </a:r>
            <a:r>
              <a:rPr lang="zh-CN" altLang="en-US" b="1" dirty="0">
                <a:solidFill>
                  <a:srgbClr val="0070C0"/>
                </a:solidFill>
              </a:rPr>
              <a:t>年的刻苦学习中取得了优异的成绩，不久就要回到工作岗位上，去创造新的成就</a:t>
            </a:r>
            <a:r>
              <a:rPr lang="zh-CN" altLang="en-US" b="1" dirty="0" smtClean="0">
                <a:solidFill>
                  <a:srgbClr val="0070C0"/>
                </a:solidFill>
              </a:rPr>
              <a:t>。</a:t>
            </a:r>
            <a:r>
              <a:rPr lang="ja-JP" altLang="en-US" dirty="0">
                <a:solidFill>
                  <a:srgbClr val="0070C0"/>
                </a:solidFill>
              </a:rPr>
              <a:t> </a:t>
            </a:r>
            <a:r>
              <a:rPr lang="zh-CN" altLang="en-US" dirty="0" smtClean="0">
                <a:solidFill>
                  <a:srgbClr val="0070C0"/>
                </a:solidFill>
              </a:rPr>
              <a:t>（央广网</a:t>
            </a:r>
            <a:r>
              <a:rPr lang="en-US" altLang="ja-JP" dirty="0" smtClean="0">
                <a:solidFill>
                  <a:srgbClr val="0070C0"/>
                </a:solidFill>
              </a:rPr>
              <a:t>2021-07-13</a:t>
            </a:r>
            <a:r>
              <a:rPr lang="zh-CN" altLang="en-US" dirty="0" smtClean="0">
                <a:solidFill>
                  <a:srgbClr val="0070C0"/>
                </a:solidFill>
              </a:rPr>
              <a:t>）</a:t>
            </a:r>
            <a:endParaRPr lang="ja-JP" altLang="en-US" b="1" dirty="0">
              <a:solidFill>
                <a:srgbClr val="0070C0"/>
              </a:solidFill>
            </a:endParaRPr>
          </a:p>
        </p:txBody>
      </p:sp>
    </p:spTree>
    <p:extLst>
      <p:ext uri="{BB962C8B-B14F-4D97-AF65-F5344CB8AC3E}">
        <p14:creationId xmlns:p14="http://schemas.microsoft.com/office/powerpoint/2010/main" val="42494656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0" y="2882900"/>
          <a:ext cx="12192000" cy="546100"/>
        </p:xfrm>
        <a:graphic>
          <a:graphicData uri="http://schemas.openxmlformats.org/drawingml/2006/table">
            <a:tbl>
              <a:tblPr firstRow="1" firstCol="1" bandRow="1">
                <a:tableStyleId>{69CF1AB2-1976-4502-BF36-3FF5EA218861}</a:tableStyleId>
              </a:tblPr>
              <a:tblGrid>
                <a:gridCol w="4165600"/>
                <a:gridCol w="8026400"/>
              </a:tblGrid>
              <a:tr h="546100">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愛情表現</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163" y="29027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8224631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610608"/>
                <a:gridCol w="7581392"/>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1800" b="1" kern="1200" dirty="0" smtClean="0">
                          <a:solidFill>
                            <a:schemeClr val="bg1"/>
                          </a:solidFill>
                          <a:effectLst/>
                          <a:latin typeface="+mn-lt"/>
                          <a:ea typeface="+mn-ea"/>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愛情表現</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875908" y="1814413"/>
            <a:ext cx="9626992" cy="2246769"/>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◎テキスト背景</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高度</a:t>
            </a:r>
            <a:r>
              <a:rPr lang="ja-JP" altLang="en-US" sz="2000" b="1" dirty="0">
                <a:latin typeface="KaiTi" panose="02010609060101010101" pitchFamily="49" charset="-122"/>
                <a:ea typeface="KaiTi" panose="02010609060101010101" pitchFamily="49" charset="-122"/>
              </a:rPr>
              <a:t>成長期は、物価も上がるが、給与が上がるのでロー</a:t>
            </a:r>
            <a:r>
              <a:rPr lang="ja-JP" altLang="en-US" sz="2000" b="1" dirty="0" smtClean="0">
                <a:latin typeface="KaiTi" panose="02010609060101010101" pitchFamily="49" charset="-122"/>
                <a:ea typeface="KaiTi" panose="02010609060101010101" pitchFamily="49" charset="-122"/>
              </a:rPr>
              <a:t>ンも簡単に借りられます。カラ</a:t>
            </a:r>
            <a:r>
              <a:rPr lang="ja-JP" altLang="en-US" sz="2000" b="1" dirty="0">
                <a:latin typeface="KaiTi" panose="02010609060101010101" pitchFamily="49" charset="-122"/>
                <a:ea typeface="KaiTi" panose="02010609060101010101" pitchFamily="49" charset="-122"/>
              </a:rPr>
              <a:t>ーテレビは東京オリンピックで普及し始めて、</a:t>
            </a:r>
            <a:r>
              <a:rPr lang="en-US" altLang="ja-JP" sz="2000" b="1" dirty="0">
                <a:latin typeface="KaiTi" panose="02010609060101010101" pitchFamily="49" charset="-122"/>
                <a:ea typeface="KaiTi" panose="02010609060101010101" pitchFamily="49" charset="-122"/>
              </a:rPr>
              <a:t>1970</a:t>
            </a:r>
            <a:r>
              <a:rPr lang="ja-JP" altLang="en-US" sz="2000" b="1" dirty="0">
                <a:latin typeface="KaiTi" panose="02010609060101010101" pitchFamily="49" charset="-122"/>
                <a:ea typeface="KaiTi" panose="02010609060101010101" pitchFamily="49" charset="-122"/>
              </a:rPr>
              <a:t>年にはほとんどカラー</a:t>
            </a:r>
            <a:r>
              <a:rPr lang="ja-JP" altLang="en-US" sz="2000" b="1" dirty="0" smtClean="0">
                <a:latin typeface="KaiTi" panose="02010609060101010101" pitchFamily="49" charset="-122"/>
                <a:ea typeface="KaiTi" panose="02010609060101010101" pitchFamily="49" charset="-122"/>
              </a:rPr>
              <a:t>テレビとなった。</a:t>
            </a:r>
            <a:r>
              <a:rPr lang="ja-JP" altLang="en-US" sz="2000" b="1" dirty="0">
                <a:latin typeface="KaiTi" panose="02010609060101010101" pitchFamily="49" charset="-122"/>
                <a:ea typeface="KaiTi" panose="02010609060101010101" pitchFamily="49" charset="-122"/>
              </a:rPr>
              <a:t>しかし、バブルが終わった</a:t>
            </a:r>
            <a:r>
              <a:rPr lang="en-US" altLang="ja-JP" sz="2000" b="1" dirty="0">
                <a:latin typeface="KaiTi" panose="02010609060101010101" pitchFamily="49" charset="-122"/>
                <a:ea typeface="KaiTi" panose="02010609060101010101" pitchFamily="49" charset="-122"/>
              </a:rPr>
              <a:t>1990</a:t>
            </a:r>
            <a:r>
              <a:rPr lang="ja-JP" altLang="en-US" sz="2000" b="1" dirty="0">
                <a:latin typeface="KaiTi" panose="02010609060101010101" pitchFamily="49" charset="-122"/>
                <a:ea typeface="KaiTi" panose="02010609060101010101" pitchFamily="49" charset="-122"/>
              </a:rPr>
              <a:t>年から国民はバブルに踊らされたことを反省し</a:t>
            </a:r>
            <a:r>
              <a:rPr lang="ja-JP" altLang="en-US" sz="2000" b="1" dirty="0" smtClean="0">
                <a:latin typeface="KaiTi" panose="02010609060101010101" pitchFamily="49" charset="-122"/>
                <a:ea typeface="KaiTi" panose="02010609060101010101" pitchFamily="49" charset="-122"/>
              </a:rPr>
              <a:t>、社会</a:t>
            </a:r>
            <a:r>
              <a:rPr lang="ja-JP" altLang="en-US" sz="2000" b="1" dirty="0">
                <a:latin typeface="KaiTi" panose="02010609060101010101" pitchFamily="49" charset="-122"/>
                <a:ea typeface="KaiTi" panose="02010609060101010101" pitchFamily="49" charset="-122"/>
              </a:rPr>
              <a:t>が</a:t>
            </a:r>
            <a:r>
              <a:rPr lang="ja-JP" altLang="en-US" sz="2000" b="1" dirty="0" smtClean="0">
                <a:latin typeface="KaiTi" panose="02010609060101010101" pitchFamily="49" charset="-122"/>
                <a:ea typeface="KaiTi" panose="02010609060101010101" pitchFamily="49" charset="-122"/>
              </a:rPr>
              <a:t>成熟化へ進みました。人</a:t>
            </a:r>
            <a:r>
              <a:rPr lang="ja-JP" altLang="en-US" sz="2000" b="1" dirty="0">
                <a:latin typeface="KaiTi" panose="02010609060101010101" pitchFamily="49" charset="-122"/>
                <a:ea typeface="KaiTi" panose="02010609060101010101" pitchFamily="49" charset="-122"/>
              </a:rPr>
              <a:t>々の意識</a:t>
            </a:r>
            <a:r>
              <a:rPr lang="ja-JP" altLang="en-US" sz="2000" b="1" dirty="0" smtClean="0">
                <a:latin typeface="KaiTi" panose="02010609060101010101" pitchFamily="49" charset="-122"/>
                <a:ea typeface="KaiTi" panose="02010609060101010101" pitchFamily="49" charset="-122"/>
              </a:rPr>
              <a:t>はこれまでの</a:t>
            </a:r>
            <a:r>
              <a:rPr lang="ja-JP" altLang="en-US" sz="2000" b="1" dirty="0">
                <a:latin typeface="KaiTi" panose="02010609060101010101" pitchFamily="49" charset="-122"/>
                <a:ea typeface="KaiTi" panose="02010609060101010101" pitchFamily="49" charset="-122"/>
              </a:rPr>
              <a:t>経済的な豊かさ・「物質</a:t>
            </a:r>
            <a:r>
              <a:rPr lang="ja-JP" altLang="en-US" sz="2000" b="1" dirty="0" smtClean="0">
                <a:latin typeface="KaiTi" panose="02010609060101010101" pitchFamily="49" charset="-122"/>
                <a:ea typeface="KaiTi" panose="02010609060101010101" pitchFamily="49" charset="-122"/>
              </a:rPr>
              <a:t>的な豊かさ」</a:t>
            </a:r>
            <a:r>
              <a:rPr lang="ja-JP" altLang="en-US" sz="2000" b="1" dirty="0">
                <a:latin typeface="KaiTi" panose="02010609060101010101" pitchFamily="49" charset="-122"/>
                <a:ea typeface="KaiTi" panose="02010609060101010101" pitchFamily="49" charset="-122"/>
              </a:rPr>
              <a:t>を重視する考え方から、「心の豊かさ」（家族</a:t>
            </a:r>
            <a:r>
              <a:rPr lang="ja-JP" altLang="en-US" sz="2000" b="1" dirty="0" smtClean="0">
                <a:latin typeface="KaiTi" panose="02010609060101010101" pitchFamily="49" charset="-122"/>
                <a:ea typeface="KaiTi" panose="02010609060101010101" pitchFamily="49" charset="-122"/>
              </a:rPr>
              <a:t>とのふれあいを、</a:t>
            </a:r>
            <a:r>
              <a:rPr lang="ja-JP" altLang="en-US" sz="2000" b="1" dirty="0">
                <a:latin typeface="KaiTi" panose="02010609060101010101" pitchFamily="49" charset="-122"/>
                <a:ea typeface="KaiTi" panose="02010609060101010101" pitchFamily="49" charset="-122"/>
              </a:rPr>
              <a:t>自然と共生した暮</a:t>
            </a:r>
            <a:r>
              <a:rPr lang="ja-JP" altLang="en-US" sz="2000" b="1" dirty="0" smtClean="0">
                <a:latin typeface="KaiTi" panose="02010609060101010101" pitchFamily="49" charset="-122"/>
                <a:ea typeface="KaiTi" panose="02010609060101010101" pitchFamily="49" charset="-122"/>
              </a:rPr>
              <a:t>らし）</a:t>
            </a:r>
            <a:r>
              <a:rPr lang="ja-JP" altLang="en-US" sz="2000" b="1" dirty="0">
                <a:latin typeface="KaiTi" panose="02010609060101010101" pitchFamily="49" charset="-122"/>
                <a:ea typeface="KaiTi" panose="02010609060101010101" pitchFamily="49" charset="-122"/>
              </a:rPr>
              <a:t>を重視する方向に変化してきています。</a:t>
            </a:r>
            <a:endParaRPr lang="en-US" altLang="ja-JP" sz="2000"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875908" y="4115478"/>
            <a:ext cx="10477892" cy="1938992"/>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◎関連知識</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社会</a:t>
            </a:r>
            <a:r>
              <a:rPr lang="ja-JP" altLang="en-US" sz="2000" b="1" dirty="0">
                <a:latin typeface="KaiTi" panose="02010609060101010101" pitchFamily="49" charset="-122"/>
                <a:ea typeface="KaiTi" panose="02010609060101010101" pitchFamily="49" charset="-122"/>
              </a:rPr>
              <a:t>が成熟化し、消費も成熟化すると、人々の欲求や関心は、生存・生活維持から社会的なものや自己実現へと変わっていく。価値観の多様性が認められる社会では、晩婚化、少子化などが進む。物質的な欲求は満たされ、心の充足のための欲求が強</a:t>
            </a:r>
            <a:r>
              <a:rPr lang="ja-JP" altLang="en-US" sz="2000" b="1" dirty="0" smtClean="0">
                <a:latin typeface="KaiTi" panose="02010609060101010101" pitchFamily="49" charset="-122"/>
                <a:ea typeface="KaiTi" panose="02010609060101010101" pitchFamily="49" charset="-122"/>
              </a:rPr>
              <a:t>くなる</a:t>
            </a:r>
            <a:r>
              <a:rPr lang="en-US" altLang="ja-JP" sz="2000" b="1" dirty="0">
                <a:latin typeface="KaiTi" panose="02010609060101010101" pitchFamily="49" charset="-122"/>
                <a:ea typeface="KaiTi" panose="02010609060101010101" pitchFamily="49" charset="-122"/>
              </a:rPr>
              <a:t>1980</a:t>
            </a:r>
            <a:r>
              <a:rPr lang="ja-JP" altLang="en-US" sz="2000" b="1" dirty="0">
                <a:latin typeface="KaiTi" panose="02010609060101010101" pitchFamily="49" charset="-122"/>
                <a:ea typeface="KaiTi" panose="02010609060101010101" pitchFamily="49" charset="-122"/>
              </a:rPr>
              <a:t>年（昭和</a:t>
            </a:r>
            <a:r>
              <a:rPr lang="en-US" altLang="ja-JP" sz="2000" b="1" dirty="0">
                <a:latin typeface="KaiTi" panose="02010609060101010101" pitchFamily="49" charset="-122"/>
                <a:ea typeface="KaiTi" panose="02010609060101010101" pitchFamily="49" charset="-122"/>
              </a:rPr>
              <a:t>55</a:t>
            </a:r>
            <a:r>
              <a:rPr lang="ja-JP" altLang="en-US" sz="2000" b="1" dirty="0">
                <a:latin typeface="KaiTi" panose="02010609060101010101" pitchFamily="49" charset="-122"/>
                <a:ea typeface="KaiTi" panose="02010609060101010101" pitchFamily="49" charset="-122"/>
              </a:rPr>
              <a:t>年）には物の豊かさよりも心の豊かさへの欲求が高くなった。しかし、現在でも</a:t>
            </a:r>
            <a:r>
              <a:rPr lang="ja-JP" altLang="en-US" sz="2000" b="1" dirty="0" smtClean="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まだまだ物質的な面で生活を豊かにすることに重きをおきたい」の比率が高</a:t>
            </a:r>
            <a:r>
              <a:rPr lang="ja-JP" altLang="en-US" sz="2000" b="1" dirty="0" smtClean="0">
                <a:latin typeface="KaiTi" panose="02010609060101010101" pitchFamily="49" charset="-122"/>
                <a:ea typeface="KaiTi" panose="02010609060101010101" pitchFamily="49" charset="-122"/>
              </a:rPr>
              <a:t>い。</a:t>
            </a:r>
            <a:endParaRPr lang="en-US" altLang="ja-JP" sz="2000" b="1" dirty="0">
              <a:solidFill>
                <a:srgbClr val="0070C0"/>
              </a:solidFill>
              <a:latin typeface="KaiTi" panose="02010609060101010101" pitchFamily="49" charset="-122"/>
              <a:ea typeface="KaiTi" panose="02010609060101010101" pitchFamily="49" charset="-122"/>
            </a:endParaRPr>
          </a:p>
        </p:txBody>
      </p:sp>
      <p:sp>
        <p:nvSpPr>
          <p:cNvPr id="6" name="矩形 5"/>
          <p:cNvSpPr/>
          <p:nvPr/>
        </p:nvSpPr>
        <p:spPr>
          <a:xfrm>
            <a:off x="958654" y="6155035"/>
            <a:ext cx="10312400" cy="307777"/>
          </a:xfrm>
          <a:prstGeom prst="rect">
            <a:avLst/>
          </a:prstGeom>
        </p:spPr>
        <p:txBody>
          <a:bodyPr wrap="square">
            <a:spAutoFit/>
          </a:bodyPr>
          <a:lstStyle/>
          <a:p>
            <a:r>
              <a:rPr lang="ja-JP" altLang="en-US" sz="1400" dirty="0">
                <a:latin typeface="KaiTi" panose="02010609060101010101" pitchFamily="49" charset="-122"/>
                <a:ea typeface="KaiTi" panose="02010609060101010101" pitchFamily="49" charset="-122"/>
              </a:rPr>
              <a:t>出所：独立行政法人国立青少年教育振興機構「「青少年の体験活動等と自立に関する実態調査」報告書　平成</a:t>
            </a:r>
            <a:r>
              <a:rPr lang="en-US" altLang="ja-JP" sz="1400" dirty="0">
                <a:latin typeface="KaiTi" panose="02010609060101010101" pitchFamily="49" charset="-122"/>
                <a:ea typeface="KaiTi" panose="02010609060101010101" pitchFamily="49" charset="-122"/>
              </a:rPr>
              <a:t>21</a:t>
            </a:r>
            <a:r>
              <a:rPr lang="ja-JP" altLang="en-US" sz="1400" dirty="0">
                <a:latin typeface="KaiTi" panose="02010609060101010101" pitchFamily="49" charset="-122"/>
                <a:ea typeface="KaiTi" panose="02010609060101010101" pitchFamily="49" charset="-122"/>
              </a:rPr>
              <a:t>年度調査</a:t>
            </a:r>
            <a:r>
              <a:rPr lang="ja-JP" altLang="en-US" sz="1400" dirty="0" smtClean="0">
                <a:latin typeface="KaiTi" panose="02010609060101010101" pitchFamily="49" charset="-122"/>
                <a:ea typeface="KaiTi" panose="02010609060101010101" pitchFamily="49" charset="-122"/>
              </a:rPr>
              <a:t>」等</a:t>
            </a:r>
            <a:endParaRPr lang="ja-JP" altLang="en-US" sz="1400" dirty="0">
              <a:latin typeface="KaiTi" panose="02010609060101010101" pitchFamily="49" charset="-122"/>
              <a:ea typeface="KaiTi" panose="02010609060101010101" pitchFamily="49" charset="-122"/>
            </a:endParaRPr>
          </a:p>
        </p:txBody>
      </p:sp>
      <p:pic>
        <p:nvPicPr>
          <p:cNvPr id="512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443478" y="2156182"/>
            <a:ext cx="1107621" cy="187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000570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愛情表現</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088876"/>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875908" y="1527371"/>
            <a:ext cx="10263816" cy="1785104"/>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◎みんなで</a:t>
            </a:r>
            <a:r>
              <a:rPr lang="ja-JP" altLang="en-US" sz="2000" b="1" dirty="0">
                <a:solidFill>
                  <a:srgbClr val="0070C0"/>
                </a:solidFill>
                <a:latin typeface="KaiTi" panose="02010609060101010101" pitchFamily="49" charset="-122"/>
                <a:ea typeface="KaiTi" panose="02010609060101010101" pitchFamily="49" charset="-122"/>
              </a:rPr>
              <a:t>考</a:t>
            </a:r>
            <a:r>
              <a:rPr lang="ja-JP" altLang="en-US" sz="2000" b="1" dirty="0" smtClean="0">
                <a:solidFill>
                  <a:srgbClr val="0070C0"/>
                </a:solidFill>
                <a:latin typeface="KaiTi" panose="02010609060101010101" pitchFamily="49" charset="-122"/>
                <a:ea typeface="KaiTi" panose="02010609060101010101" pitchFamily="49" charset="-122"/>
              </a:rPr>
              <a:t>えよう</a:t>
            </a:r>
            <a:endParaRPr lang="en-US" altLang="ja-JP" sz="2000" b="1" dirty="0" smtClean="0">
              <a:solidFill>
                <a:srgbClr val="0070C0"/>
              </a:solidFill>
              <a:latin typeface="KaiTi" panose="02010609060101010101" pitchFamily="49" charset="-122"/>
              <a:ea typeface="KaiTi" panose="02010609060101010101" pitchFamily="49" charset="-122"/>
            </a:endParaRPr>
          </a:p>
          <a:p>
            <a:pPr fontAlgn="base"/>
            <a:r>
              <a:rPr lang="ja-JP" altLang="en-US" sz="2000" b="1" dirty="0" smtClean="0">
                <a:latin typeface="KaiTi" panose="02010609060101010101" pitchFamily="49" charset="-122"/>
                <a:ea typeface="KaiTi" panose="02010609060101010101" pitchFamily="49" charset="-122"/>
              </a:rPr>
              <a:t>　</a:t>
            </a:r>
            <a:r>
              <a:rPr lang="ja-JP" altLang="en-US" sz="2000" b="1" dirty="0">
                <a:latin typeface="KaiTi" panose="02010609060101010101" pitchFamily="49" charset="-122"/>
                <a:ea typeface="KaiTi" panose="02010609060101010101" pitchFamily="49" charset="-122"/>
              </a:rPr>
              <a:t>愛情表現といえば、何を思い浮かべるでしょう</a:t>
            </a:r>
            <a:r>
              <a:rPr lang="ja-JP" altLang="en-US"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pPr fontAlgn="base"/>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みなさんが</a:t>
            </a:r>
            <a:r>
              <a:rPr lang="ja-JP" altLang="ja-JP" sz="2000" b="1" dirty="0">
                <a:latin typeface="KaiTi" panose="02010609060101010101" pitchFamily="49" charset="-122"/>
                <a:ea typeface="KaiTi" panose="02010609060101010101" pitchFamily="49" charset="-122"/>
              </a:rPr>
              <a:t>子供のころ、欲しい物があったらどうやって買</a:t>
            </a:r>
            <a:r>
              <a:rPr lang="ja-JP" altLang="ja-JP" sz="2000" b="1" dirty="0" smtClean="0">
                <a:latin typeface="KaiTi" panose="02010609060101010101" pitchFamily="49" charset="-122"/>
                <a:ea typeface="KaiTi" panose="02010609060101010101" pitchFamily="49" charset="-122"/>
              </a:rPr>
              <a:t>って</a:t>
            </a:r>
            <a:endParaRPr lang="en-US" altLang="ja-JP" sz="2000" b="1" dirty="0" smtClean="0">
              <a:latin typeface="KaiTi" panose="02010609060101010101" pitchFamily="49" charset="-122"/>
              <a:ea typeface="KaiTi" panose="02010609060101010101" pitchFamily="49" charset="-122"/>
            </a:endParaRPr>
          </a:p>
          <a:p>
            <a:pPr fontAlgn="base"/>
            <a:r>
              <a:rPr lang="ja-JP" altLang="ja-JP" sz="2000" b="1" dirty="0" smtClean="0">
                <a:latin typeface="KaiTi" panose="02010609060101010101" pitchFamily="49" charset="-122"/>
                <a:ea typeface="KaiTi" panose="02010609060101010101" pitchFamily="49" charset="-122"/>
              </a:rPr>
              <a:t>もらいましたか</a:t>
            </a:r>
            <a:r>
              <a:rPr lang="ja-JP" altLang="ja-JP" sz="2000" b="1" dirty="0">
                <a:latin typeface="KaiTi" panose="02010609060101010101" pitchFamily="49" charset="-122"/>
                <a:ea typeface="KaiTi" panose="02010609060101010101" pitchFamily="49" charset="-122"/>
              </a:rPr>
              <a:t>。子供の頃ほしかったものはどんなものですか</a:t>
            </a:r>
            <a:r>
              <a:rPr lang="ja-JP" altLang="ja-JP" sz="2000" b="1" dirty="0" smtClean="0">
                <a:latin typeface="KaiTi" panose="02010609060101010101" pitchFamily="49" charset="-122"/>
                <a:ea typeface="KaiTi" panose="02010609060101010101" pitchFamily="49" charset="-122"/>
              </a:rPr>
              <a:t>。みなさんのお</a:t>
            </a:r>
            <a:r>
              <a:rPr lang="ja-JP" altLang="ja-JP" sz="2000" b="1" dirty="0">
                <a:latin typeface="KaiTi" panose="02010609060101010101" pitchFamily="49" charset="-122"/>
                <a:ea typeface="KaiTi" panose="02010609060101010101" pitchFamily="49" charset="-122"/>
              </a:rPr>
              <a:t>子さんには、どんなものを与えたいと思いますか</a:t>
            </a:r>
            <a:r>
              <a:rPr lang="ja-JP" altLang="ja-JP" sz="2000" b="1" dirty="0" smtClean="0">
                <a:latin typeface="KaiTi" panose="02010609060101010101" pitchFamily="49" charset="-122"/>
                <a:ea typeface="KaiTi" panose="02010609060101010101" pitchFamily="49" charset="-122"/>
              </a:rPr>
              <a:t>。どんなときそれを</a:t>
            </a:r>
            <a:r>
              <a:rPr lang="ja-JP" altLang="ja-JP" sz="2000" b="1" dirty="0">
                <a:latin typeface="KaiTi" panose="02010609060101010101" pitchFamily="49" charset="-122"/>
                <a:ea typeface="KaiTi" panose="02010609060101010101" pitchFamily="49" charset="-122"/>
              </a:rPr>
              <a:t>与えますか。</a:t>
            </a:r>
            <a:endParaRPr lang="en-US" altLang="ja-JP" sz="2000"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889520" y="3437791"/>
            <a:ext cx="10236592" cy="2554545"/>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◎もう少し考えよう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a:t>
            </a:r>
            <a:r>
              <a:rPr lang="ja-JP" altLang="en-US" sz="2000" b="1" dirty="0" smtClean="0">
                <a:solidFill>
                  <a:srgbClr val="0070C0"/>
                </a:solidFill>
                <a:latin typeface="KaiTi" panose="02010609060101010101" pitchFamily="49" charset="-122"/>
                <a:ea typeface="KaiTi" panose="02010609060101010101" pitchFamily="49" charset="-122"/>
              </a:rPr>
              <a:t>家族</a:t>
            </a:r>
            <a:r>
              <a:rPr lang="ja-JP" altLang="en-US" sz="2000" b="1" dirty="0">
                <a:solidFill>
                  <a:srgbClr val="0070C0"/>
                </a:solidFill>
                <a:latin typeface="KaiTi" panose="02010609060101010101" pitchFamily="49" charset="-122"/>
                <a:ea typeface="KaiTi" panose="02010609060101010101" pitchFamily="49" charset="-122"/>
              </a:rPr>
              <a:t>の中心は、以前から「夫婦中心」よりも「子供中心」が高かったのですが、</a:t>
            </a:r>
            <a:r>
              <a:rPr lang="en-US" altLang="ja-JP" sz="2000" b="1" dirty="0">
                <a:solidFill>
                  <a:srgbClr val="0070C0"/>
                </a:solidFill>
                <a:latin typeface="KaiTi" panose="02010609060101010101" pitchFamily="49" charset="-122"/>
                <a:ea typeface="KaiTi" panose="02010609060101010101" pitchFamily="49" charset="-122"/>
              </a:rPr>
              <a:t>2013</a:t>
            </a:r>
            <a:r>
              <a:rPr lang="ja-JP" altLang="en-US" sz="2000" b="1" dirty="0">
                <a:solidFill>
                  <a:srgbClr val="0070C0"/>
                </a:solidFill>
                <a:latin typeface="KaiTi" panose="02010609060101010101" pitchFamily="49" charset="-122"/>
                <a:ea typeface="KaiTi" panose="02010609060101010101" pitchFamily="49" charset="-122"/>
              </a:rPr>
              <a:t>年はさらにその数値が伸びました。そして、お金の使い道も子供寄りに変化しています。 「親の生活費よりも子供の教育費にお金をかけるほうが良い」という意見は</a:t>
            </a:r>
            <a:r>
              <a:rPr lang="en-US" altLang="ja-JP" sz="2000" b="1" dirty="0">
                <a:solidFill>
                  <a:srgbClr val="0070C0"/>
                </a:solidFill>
                <a:latin typeface="KaiTi" panose="02010609060101010101" pitchFamily="49" charset="-122"/>
                <a:ea typeface="KaiTi" panose="02010609060101010101" pitchFamily="49" charset="-122"/>
              </a:rPr>
              <a:t>1998</a:t>
            </a:r>
            <a:r>
              <a:rPr lang="ja-JP" altLang="en-US" sz="2000" b="1" dirty="0">
                <a:solidFill>
                  <a:srgbClr val="0070C0"/>
                </a:solidFill>
                <a:latin typeface="KaiTi" panose="02010609060101010101" pitchFamily="49" charset="-122"/>
                <a:ea typeface="KaiTi" panose="02010609060101010101" pitchFamily="49" charset="-122"/>
              </a:rPr>
              <a:t>年以降上昇傾向にあります</a:t>
            </a:r>
            <a:r>
              <a:rPr lang="ja-JP" altLang="en-US" sz="2000" b="1" dirty="0" smtClean="0">
                <a:solidFill>
                  <a:srgbClr val="0070C0"/>
                </a:solidFill>
                <a:latin typeface="KaiTi" panose="02010609060101010101" pitchFamily="49" charset="-122"/>
                <a:ea typeface="KaiTi" panose="02010609060101010101" pitchFamily="49" charset="-122"/>
              </a:rPr>
              <a:t>。</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solidFill>
                  <a:srgbClr val="0070C0"/>
                </a:solidFill>
                <a:latin typeface="KaiTi" panose="02010609060101010101" pitchFamily="49" charset="-122"/>
                <a:ea typeface="KaiTi" panose="02010609060101010101" pitchFamily="49" charset="-122"/>
              </a:rPr>
              <a:t>　</a:t>
            </a:r>
            <a:r>
              <a:rPr lang="ja-JP" altLang="en-US" sz="2000" b="1" dirty="0" smtClean="0">
                <a:solidFill>
                  <a:srgbClr val="0070C0"/>
                </a:solidFill>
                <a:latin typeface="KaiTi" panose="02010609060101010101" pitchFamily="49" charset="-122"/>
                <a:ea typeface="KaiTi" panose="02010609060101010101" pitchFamily="49" charset="-122"/>
              </a:rPr>
              <a:t>それに</a:t>
            </a:r>
            <a:r>
              <a:rPr lang="ja-JP" altLang="en-US" sz="2000" b="1" dirty="0">
                <a:solidFill>
                  <a:srgbClr val="0070C0"/>
                </a:solidFill>
                <a:latin typeface="KaiTi" panose="02010609060101010101" pitchFamily="49" charset="-122"/>
                <a:ea typeface="KaiTi" panose="02010609060101010101" pitchFamily="49" charset="-122"/>
              </a:rPr>
              <a:t>呼応して、貯蓄の目的も</a:t>
            </a:r>
            <a:r>
              <a:rPr lang="ja-JP" altLang="en-US" sz="2000" b="1" dirty="0" smtClean="0">
                <a:solidFill>
                  <a:srgbClr val="0070C0"/>
                </a:solidFill>
                <a:latin typeface="KaiTi" panose="02010609060101010101" pitchFamily="49" charset="-122"/>
                <a:ea typeface="KaiTi" panose="02010609060101010101" pitchFamily="49" charset="-122"/>
              </a:rPr>
              <a:t>、「</a:t>
            </a:r>
            <a:r>
              <a:rPr lang="ja-JP" altLang="en-US" sz="2000" b="1" dirty="0">
                <a:solidFill>
                  <a:srgbClr val="0070C0"/>
                </a:solidFill>
                <a:latin typeface="KaiTi" panose="02010609060101010101" pitchFamily="49" charset="-122"/>
                <a:ea typeface="KaiTi" panose="02010609060101010101" pitchFamily="49" charset="-122"/>
              </a:rPr>
              <a:t>子供の入学資金」が大きく上昇しました</a:t>
            </a:r>
            <a:r>
              <a:rPr lang="ja-JP" altLang="en-US" sz="2000" b="1" dirty="0" smtClean="0">
                <a:solidFill>
                  <a:srgbClr val="0070C0"/>
                </a:solidFill>
                <a:latin typeface="KaiTi" panose="02010609060101010101" pitchFamily="49" charset="-122"/>
                <a:ea typeface="KaiTi" panose="02010609060101010101" pitchFamily="49" charset="-122"/>
              </a:rPr>
              <a:t>。「</a:t>
            </a:r>
            <a:r>
              <a:rPr lang="ja-JP" altLang="en-US" sz="2000" b="1" dirty="0">
                <a:solidFill>
                  <a:srgbClr val="0070C0"/>
                </a:solidFill>
                <a:latin typeface="KaiTi" panose="02010609060101010101" pitchFamily="49" charset="-122"/>
                <a:ea typeface="KaiTi" panose="02010609060101010101" pitchFamily="49" charset="-122"/>
              </a:rPr>
              <a:t>子供の入学資金」は</a:t>
            </a:r>
            <a:r>
              <a:rPr lang="en-US" altLang="ja-JP" sz="2000" b="1" dirty="0">
                <a:solidFill>
                  <a:srgbClr val="0070C0"/>
                </a:solidFill>
                <a:latin typeface="KaiTi" panose="02010609060101010101" pitchFamily="49" charset="-122"/>
                <a:ea typeface="KaiTi" panose="02010609060101010101" pitchFamily="49" charset="-122"/>
              </a:rPr>
              <a:t>2008</a:t>
            </a:r>
            <a:r>
              <a:rPr lang="ja-JP" altLang="en-US" sz="2000" b="1" dirty="0">
                <a:solidFill>
                  <a:srgbClr val="0070C0"/>
                </a:solidFill>
                <a:latin typeface="KaiTi" panose="02010609060101010101" pitchFamily="49" charset="-122"/>
                <a:ea typeface="KaiTi" panose="02010609060101010101" pitchFamily="49" charset="-122"/>
              </a:rPr>
              <a:t>年に貯蓄目的のトップになり、</a:t>
            </a:r>
            <a:r>
              <a:rPr lang="en-US" altLang="ja-JP" sz="2000" b="1" dirty="0">
                <a:solidFill>
                  <a:srgbClr val="0070C0"/>
                </a:solidFill>
                <a:latin typeface="KaiTi" panose="02010609060101010101" pitchFamily="49" charset="-122"/>
                <a:ea typeface="KaiTi" panose="02010609060101010101" pitchFamily="49" charset="-122"/>
              </a:rPr>
              <a:t>2013</a:t>
            </a:r>
            <a:r>
              <a:rPr lang="ja-JP" altLang="en-US" sz="2000" b="1" dirty="0">
                <a:solidFill>
                  <a:srgbClr val="0070C0"/>
                </a:solidFill>
                <a:latin typeface="KaiTi" panose="02010609060101010101" pitchFamily="49" charset="-122"/>
                <a:ea typeface="KaiTi" panose="02010609060101010101" pitchFamily="49" charset="-122"/>
              </a:rPr>
              <a:t>年にはさらに伸びて、</a:t>
            </a:r>
            <a:r>
              <a:rPr lang="en-US" altLang="ja-JP" sz="2000" b="1" dirty="0">
                <a:solidFill>
                  <a:srgbClr val="0070C0"/>
                </a:solidFill>
                <a:latin typeface="KaiTi" panose="02010609060101010101" pitchFamily="49" charset="-122"/>
                <a:ea typeface="KaiTi" panose="02010609060101010101" pitchFamily="49" charset="-122"/>
              </a:rPr>
              <a:t>2</a:t>
            </a:r>
            <a:r>
              <a:rPr lang="ja-JP" altLang="en-US" sz="2000" b="1" dirty="0">
                <a:solidFill>
                  <a:srgbClr val="0070C0"/>
                </a:solidFill>
                <a:latin typeface="KaiTi" panose="02010609060101010101" pitchFamily="49" charset="-122"/>
                <a:ea typeface="KaiTi" panose="02010609060101010101" pitchFamily="49" charset="-122"/>
              </a:rPr>
              <a:t>位の「老後のため」に大きな差をつけています</a:t>
            </a:r>
            <a:r>
              <a:rPr lang="ja-JP" altLang="en-US" sz="2000" b="1" dirty="0" smtClean="0">
                <a:solidFill>
                  <a:srgbClr val="0070C0"/>
                </a:solidFill>
                <a:latin typeface="KaiTi" panose="02010609060101010101" pitchFamily="49" charset="-122"/>
                <a:ea typeface="KaiTi" panose="02010609060101010101" pitchFamily="49" charset="-122"/>
              </a:rPr>
              <a:t>。この変化についてどう思いますか。</a:t>
            </a:r>
            <a:endParaRPr lang="en-US" altLang="ja-JP" sz="2000" b="1" dirty="0">
              <a:solidFill>
                <a:srgbClr val="0070C0"/>
              </a:solidFill>
              <a:latin typeface="KaiTi" panose="02010609060101010101" pitchFamily="49" charset="-122"/>
              <a:ea typeface="KaiTi" panose="02010609060101010101" pitchFamily="49" charset="-122"/>
            </a:endParaRPr>
          </a:p>
        </p:txBody>
      </p:sp>
      <p:sp>
        <p:nvSpPr>
          <p:cNvPr id="5" name="矩形 4"/>
          <p:cNvSpPr/>
          <p:nvPr/>
        </p:nvSpPr>
        <p:spPr>
          <a:xfrm>
            <a:off x="4889500" y="6081236"/>
            <a:ext cx="6108699" cy="307777"/>
          </a:xfrm>
          <a:prstGeom prst="rect">
            <a:avLst/>
          </a:prstGeom>
        </p:spPr>
        <p:txBody>
          <a:bodyPr wrap="square">
            <a:spAutoFit/>
          </a:bodyPr>
          <a:lstStyle/>
          <a:p>
            <a:r>
              <a:rPr lang="zh-TW" altLang="en-US" sz="1400" dirty="0"/>
              <a:t>博報堂生活総合</a:t>
            </a:r>
            <a:r>
              <a:rPr lang="zh-TW" altLang="en-US" sz="1400" dirty="0" smtClean="0"/>
              <a:t>研究所</a:t>
            </a:r>
            <a:r>
              <a:rPr lang="ja-JP" altLang="en-US" sz="1400" dirty="0" smtClean="0"/>
              <a:t>「</a:t>
            </a:r>
            <a:r>
              <a:rPr lang="en-US" altLang="ja-JP" sz="1400" dirty="0" smtClean="0"/>
              <a:t>3.11</a:t>
            </a:r>
            <a:r>
              <a:rPr lang="ja-JP" altLang="en-US" sz="1400" dirty="0" smtClean="0"/>
              <a:t>後に生まれた日本の家族の新潮流」をもとに作成</a:t>
            </a:r>
            <a:endParaRPr lang="ja-JP" altLang="en-US" sz="1400" dirty="0"/>
          </a:p>
        </p:txBody>
      </p:sp>
      <p:pic>
        <p:nvPicPr>
          <p:cNvPr id="1741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16901" y="888328"/>
            <a:ext cx="2872024" cy="175216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6365799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愛情表現</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Rectangle 1"/>
          <p:cNvSpPr>
            <a:spLocks noChangeArrowheads="1"/>
          </p:cNvSpPr>
          <p:nvPr/>
        </p:nvSpPr>
        <p:spPr bwMode="auto">
          <a:xfrm>
            <a:off x="5918200" y="1180483"/>
            <a:ext cx="5816600" cy="517064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133350"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marL="0" marR="0" lvl="0" indent="133350" algn="l" defTabSz="914400" rtl="0" eaLnBrk="1" fontAlgn="base" latinLnBrk="0" hangingPunct="1">
              <a:lnSpc>
                <a:spcPct val="150000"/>
              </a:lnSpc>
              <a:spcBef>
                <a:spcPct val="0"/>
              </a:spcBef>
              <a:spcAft>
                <a:spcPct val="0"/>
              </a:spcAft>
              <a:buClrTx/>
              <a:buSzTx/>
              <a:buFontTx/>
              <a:buNone/>
              <a:tabLst/>
            </a:pPr>
            <a:r>
              <a:rPr kumimoji="1" lang="ja-JP" altLang="ja-JP"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昔の親も子どもに対しては夢中になって育ててしまった。そして、あまりにも子どもに近づきすぎた。近づきすぎたのはいいんだけど、近づきすぎたってことを証明する道具がなかったんだ。それは経済的な理由で、今の親は、おまえが大好きだ、だからこれ買ってやったというように証拠品をぼんぼん提示するじゃない。だけど昔は、おまえ大好きだよと言って、子どもが、だったらなんか買ってくれと言っても、金はない。だから金品以外のことで愛情表現をした。それはけっして</a:t>
            </a:r>
            <a:r>
              <a:rPr kumimoji="1" lang="ja-JP" altLang="en-US"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辻褄あわせではないんだ。</a:t>
            </a:r>
            <a:endParaRPr kumimoji="1" lang="ja-JP" altLang="en-US" sz="2000" b="1" i="0" u="none" strike="noStrike" cap="none" normalizeH="0" baseline="0" dirty="0" smtClean="0">
              <a:ln>
                <a:noFill/>
              </a:ln>
              <a:solidFill>
                <a:schemeClr val="tx1"/>
              </a:solidFill>
              <a:effectLst/>
            </a:endParaRPr>
          </a:p>
        </p:txBody>
      </p:sp>
      <p:sp>
        <p:nvSpPr>
          <p:cNvPr id="5" name="矩形 4"/>
          <p:cNvSpPr/>
          <p:nvPr/>
        </p:nvSpPr>
        <p:spPr>
          <a:xfrm>
            <a:off x="750563" y="1730316"/>
            <a:ext cx="5040637" cy="2746906"/>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問題１　本文を読んで、あっているものには○、間違っているものには×を（　　）にいれてください</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1. </a:t>
            </a:r>
            <a:r>
              <a:rPr lang="ja-JP" altLang="ja-JP" b="1" dirty="0" smtClean="0">
                <a:latin typeface="KaiTi" panose="02010609060101010101" pitchFamily="49" charset="-122"/>
                <a:ea typeface="KaiTi" panose="02010609060101010101" pitchFamily="49" charset="-122"/>
              </a:rPr>
              <a:t>昔</a:t>
            </a:r>
            <a:r>
              <a:rPr lang="ja-JP" altLang="ja-JP" b="1" dirty="0">
                <a:latin typeface="KaiTi" panose="02010609060101010101" pitchFamily="49" charset="-122"/>
                <a:ea typeface="KaiTi" panose="02010609060101010101" pitchFamily="49" charset="-122"/>
              </a:rPr>
              <a:t>の親は、物を買って愛情表現した</a:t>
            </a:r>
          </a:p>
          <a:p>
            <a:r>
              <a:rPr lang="en-US" altLang="ja-JP" b="1" dirty="0" smtClean="0">
                <a:latin typeface="KaiTi" panose="02010609060101010101" pitchFamily="49" charset="-122"/>
                <a:ea typeface="KaiTi" panose="02010609060101010101" pitchFamily="49" charset="-122"/>
              </a:rPr>
              <a:t>2. </a:t>
            </a:r>
            <a:r>
              <a:rPr lang="ja-JP" altLang="ja-JP" b="1" dirty="0" smtClean="0">
                <a:latin typeface="KaiTi" panose="02010609060101010101" pitchFamily="49" charset="-122"/>
                <a:ea typeface="KaiTi" panose="02010609060101010101" pitchFamily="49" charset="-122"/>
              </a:rPr>
              <a:t>今</a:t>
            </a:r>
            <a:r>
              <a:rPr lang="ja-JP" altLang="ja-JP" b="1" dirty="0">
                <a:latin typeface="KaiTi" panose="02010609060101010101" pitchFamily="49" charset="-122"/>
                <a:ea typeface="KaiTi" panose="02010609060101010101" pitchFamily="49" charset="-122"/>
              </a:rPr>
              <a:t>の親は、物を買って愛情表現する</a:t>
            </a:r>
          </a:p>
          <a:p>
            <a:r>
              <a:rPr lang="en-US" altLang="ja-JP" b="1" dirty="0" smtClean="0">
                <a:latin typeface="KaiTi" panose="02010609060101010101" pitchFamily="49" charset="-122"/>
                <a:ea typeface="KaiTi" panose="02010609060101010101" pitchFamily="49" charset="-122"/>
              </a:rPr>
              <a:t>3. </a:t>
            </a:r>
            <a:r>
              <a:rPr lang="ja-JP" altLang="ja-JP" b="1" dirty="0" smtClean="0">
                <a:latin typeface="KaiTi" panose="02010609060101010101" pitchFamily="49" charset="-122"/>
                <a:ea typeface="KaiTi" panose="02010609060101010101" pitchFamily="49" charset="-122"/>
              </a:rPr>
              <a:t>物</a:t>
            </a:r>
            <a:r>
              <a:rPr lang="ja-JP" altLang="ja-JP" b="1" dirty="0">
                <a:latin typeface="KaiTi" panose="02010609060101010101" pitchFamily="49" charset="-122"/>
                <a:ea typeface="KaiTi" panose="02010609060101010101" pitchFamily="49" charset="-122"/>
              </a:rPr>
              <a:t>を買って愛情表現すれば、子どもと親</a:t>
            </a:r>
            <a:r>
              <a:rPr lang="ja-JP" altLang="ja-JP" b="1" dirty="0" smtClean="0">
                <a:latin typeface="KaiTi" panose="02010609060101010101" pitchFamily="49" charset="-122"/>
                <a:ea typeface="KaiTi" panose="02010609060101010101" pitchFamily="49" charset="-122"/>
              </a:rPr>
              <a:t>の</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心</a:t>
            </a:r>
            <a:r>
              <a:rPr lang="ja-JP" altLang="ja-JP" b="1" dirty="0">
                <a:latin typeface="KaiTi" panose="02010609060101010101" pitchFamily="49" charset="-122"/>
                <a:ea typeface="KaiTi" panose="02010609060101010101" pitchFamily="49" charset="-122"/>
              </a:rPr>
              <a:t>は通い合う</a:t>
            </a:r>
          </a:p>
          <a:p>
            <a:r>
              <a:rPr lang="en-US" altLang="ja-JP" b="1" dirty="0" smtClean="0">
                <a:latin typeface="KaiTi" panose="02010609060101010101" pitchFamily="49" charset="-122"/>
                <a:ea typeface="KaiTi" panose="02010609060101010101" pitchFamily="49" charset="-122"/>
              </a:rPr>
              <a:t>4. </a:t>
            </a:r>
            <a:r>
              <a:rPr lang="ja-JP" altLang="ja-JP" b="1" dirty="0" smtClean="0">
                <a:latin typeface="KaiTi" panose="02010609060101010101" pitchFamily="49" charset="-122"/>
                <a:ea typeface="KaiTi" panose="02010609060101010101" pitchFamily="49" charset="-122"/>
              </a:rPr>
              <a:t>子</a:t>
            </a:r>
            <a:r>
              <a:rPr lang="ja-JP" altLang="ja-JP" b="1" dirty="0">
                <a:latin typeface="KaiTi" panose="02010609060101010101" pitchFamily="49" charset="-122"/>
                <a:ea typeface="KaiTi" panose="02010609060101010101" pitchFamily="49" charset="-122"/>
              </a:rPr>
              <a:t>どもに物を与えても、ほとんど心は通</a:t>
            </a:r>
            <a:r>
              <a:rPr lang="ja-JP" altLang="ja-JP" b="1" dirty="0" smtClean="0">
                <a:latin typeface="KaiTi" panose="02010609060101010101" pitchFamily="49" charset="-122"/>
                <a:ea typeface="KaiTi" panose="02010609060101010101" pitchFamily="49" charset="-122"/>
              </a:rPr>
              <a:t>わ</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ない</a:t>
            </a:r>
            <a:endParaRPr lang="ja-JP" altLang="ja-JP" b="1" dirty="0">
              <a:latin typeface="KaiTi" panose="02010609060101010101" pitchFamily="49" charset="-122"/>
              <a:ea typeface="KaiTi" panose="02010609060101010101" pitchFamily="49" charset="-122"/>
            </a:endParaRPr>
          </a:p>
        </p:txBody>
      </p:sp>
      <p:sp>
        <p:nvSpPr>
          <p:cNvPr id="7" name="矩形 6"/>
          <p:cNvSpPr/>
          <p:nvPr/>
        </p:nvSpPr>
        <p:spPr>
          <a:xfrm>
            <a:off x="981731" y="4786958"/>
            <a:ext cx="4142510" cy="369332"/>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は〇、</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smtClean="0">
                <a:solidFill>
                  <a:srgbClr val="0070C0"/>
                </a:solidFill>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sp>
        <p:nvSpPr>
          <p:cNvPr id="6" name="Rectangle 2"/>
          <p:cNvSpPr>
            <a:spLocks noChangeArrowheads="1"/>
          </p:cNvSpPr>
          <p:nvPr/>
        </p:nvSpPr>
        <p:spPr bwMode="auto">
          <a:xfrm>
            <a:off x="1678060" y="5506231"/>
            <a:ext cx="4113140"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1 </a:t>
            </a:r>
            <a:r>
              <a:rPr kumimoji="1" lang="ja-JP"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おまえ</a:t>
            </a:r>
            <a:r>
              <a:rPr lang="en-US" altLang="ja-JP" sz="1400" dirty="0">
                <a:latin typeface="ＭＳ 明朝" pitchFamily="17" charset="-128"/>
                <a:ea typeface="ＭＳ 明朝" pitchFamily="17" charset="-128"/>
                <a:cs typeface="Times New Roman" pitchFamily="18" charset="0"/>
              </a:rPr>
              <a:t>(</a:t>
            </a:r>
            <a:r>
              <a:rPr lang="ja-JP" altLang="en-US" sz="1400" dirty="0">
                <a:latin typeface="ＭＳ 明朝" pitchFamily="17" charset="-128"/>
                <a:ea typeface="ＭＳ 明朝" pitchFamily="17" charset="-128"/>
                <a:cs typeface="Times New Roman" pitchFamily="18" charset="0"/>
              </a:rPr>
              <a:t>前</a:t>
            </a:r>
            <a:r>
              <a:rPr lang="en-US" altLang="ja-JP" sz="1400" dirty="0">
                <a:latin typeface="ＭＳ 明朝" pitchFamily="17" charset="-128"/>
                <a:ea typeface="ＭＳ 明朝" pitchFamily="17" charset="-128"/>
                <a:cs typeface="Times New Roman" pitchFamily="18" charset="0"/>
              </a:rPr>
              <a:t>)</a:t>
            </a:r>
            <a:r>
              <a:rPr kumimoji="1" lang="ja-JP" altLang="ja-JP"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a:t>
            </a:r>
            <a:r>
              <a:rPr kumimoji="1" lang="ja-JP"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你（用于同辈以下较亲近的人）。</a:t>
            </a:r>
            <a:endPar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2</a:t>
            </a:r>
            <a:r>
              <a:rPr lang="zh-CN" altLang="en-US" sz="1400" dirty="0">
                <a:latin typeface="ＭＳ 明朝" pitchFamily="17" charset="-128"/>
                <a:ea typeface="ＭＳ 明朝" pitchFamily="17" charset="-128"/>
                <a:cs typeface="Times New Roman" pitchFamily="18" charset="0"/>
              </a:rPr>
              <a:t> </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辻褄</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つじつま</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：条理，合乎道理。</a:t>
            </a:r>
            <a:endParaRPr kumimoji="1" lang="en-US" altLang="zh-CN"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endParaRPr>
          </a:p>
          <a:p>
            <a:pPr lvl="0" eaLnBrk="0" fontAlgn="base" hangingPunct="0">
              <a:spcBef>
                <a:spcPct val="0"/>
              </a:spcBef>
              <a:spcAft>
                <a:spcPct val="0"/>
              </a:spcAft>
            </a:pPr>
            <a:r>
              <a:rPr lang="en-US" altLang="ja-JP" sz="1400" dirty="0" smtClean="0"/>
              <a:t>3  </a:t>
            </a:r>
            <a:r>
              <a:rPr lang="en-US" altLang="ja-JP" sz="1400" dirty="0" err="1" smtClean="0"/>
              <a:t>金品</a:t>
            </a:r>
            <a:r>
              <a:rPr lang="en-US" altLang="ja-JP" sz="1400" dirty="0"/>
              <a:t>(</a:t>
            </a:r>
            <a:r>
              <a:rPr lang="ja-JP" altLang="en-US" sz="1400" dirty="0"/>
              <a:t>きんぴん</a:t>
            </a:r>
            <a:r>
              <a:rPr lang="en-US" altLang="ja-JP" sz="1400" dirty="0" smtClean="0"/>
              <a:t>)</a:t>
            </a:r>
            <a:r>
              <a:rPr lang="zh-CN" altLang="en-US" sz="1400" dirty="0" smtClean="0">
                <a:latin typeface="SimSun" pitchFamily="2" charset="-122"/>
                <a:ea typeface="SimSun" pitchFamily="2" charset="-122"/>
                <a:cs typeface="Times New Roman" pitchFamily="18" charset="0"/>
              </a:rPr>
              <a:t>：</a:t>
            </a:r>
            <a:r>
              <a:rPr lang="ja-JP" altLang="ja-JP" sz="1400" dirty="0" smtClean="0"/>
              <a:t>金钱</a:t>
            </a:r>
            <a:r>
              <a:rPr lang="ja-JP" altLang="ja-JP" sz="1400" dirty="0"/>
              <a:t>和财物</a:t>
            </a:r>
            <a:endParaRPr kumimoji="1" lang="zh-CN"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Tree>
    <p:extLst>
      <p:ext uri="{BB962C8B-B14F-4D97-AF65-F5344CB8AC3E}">
        <p14:creationId xmlns:p14="http://schemas.microsoft.com/office/powerpoint/2010/main" val="278380814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愛情表現</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0253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Rectangle 1"/>
          <p:cNvSpPr>
            <a:spLocks noChangeArrowheads="1"/>
          </p:cNvSpPr>
          <p:nvPr/>
        </p:nvSpPr>
        <p:spPr bwMode="auto">
          <a:xfrm>
            <a:off x="5829300" y="1201145"/>
            <a:ext cx="5778500" cy="511088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133350"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marL="0" marR="0" lvl="0" indent="133350" algn="l" defTabSz="914400" rtl="0" eaLnBrk="0" fontAlgn="base" latinLnBrk="0" hangingPunct="0">
              <a:lnSpc>
                <a:spcPct val="150000"/>
              </a:lnSpc>
              <a:spcBef>
                <a:spcPct val="0"/>
              </a:spcBef>
              <a:spcAft>
                <a:spcPct val="0"/>
              </a:spcAft>
              <a:buClrTx/>
              <a:buSzTx/>
              <a:buFontTx/>
              <a:buNone/>
              <a:tabLst/>
            </a:pPr>
            <a:r>
              <a:rPr kumimoji="1" lang="ja-JP" altLang="en-US"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今は子どもに対する愛情表現のツールがストレートに用意されている。テレフォンショッピングみたいに、こういう時にはこれがありますって、あらゆる道具がそろっている。そうすると子どもと親の関係は心の通わないものにしかならない。テレフォンショッピングの商品って、とても心が通っているとは思えないもの。必死になって心が通うような売り方をするけどね、あらすごいとか、どうなってんのこれとかいって、一生懸命。無味乾燥な品物に、みんなの感情をバンバン移入させて売ろうとするだろう。</a:t>
            </a:r>
            <a:endParaRPr kumimoji="1" lang="ja-JP" altLang="en-US" sz="2000" b="1" i="0" u="none" strike="noStrike" cap="none" normalizeH="0" baseline="0" dirty="0" smtClean="0">
              <a:ln>
                <a:noFill/>
              </a:ln>
              <a:solidFill>
                <a:schemeClr val="tx1"/>
              </a:solidFill>
              <a:effectLst/>
            </a:endParaRPr>
          </a:p>
        </p:txBody>
      </p:sp>
      <p:sp>
        <p:nvSpPr>
          <p:cNvPr id="5" name="Rectangle 1"/>
          <p:cNvSpPr>
            <a:spLocks noChangeArrowheads="1"/>
          </p:cNvSpPr>
          <p:nvPr/>
        </p:nvSpPr>
        <p:spPr bwMode="auto">
          <a:xfrm>
            <a:off x="1017261" y="5606471"/>
            <a:ext cx="4685037"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1</a:t>
            </a:r>
            <a:r>
              <a:rPr kumimoji="1" lang="ja-JP"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ツール</a:t>
            </a:r>
            <a:r>
              <a:rPr kumimoji="1" lang="ja-JP" altLang="ja-JP"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a:t>
            </a:r>
            <a:r>
              <a:rPr kumimoji="1" lang="en-US" altLang="ja-JP"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tool</a:t>
            </a:r>
            <a:r>
              <a:rPr kumimoji="1" lang="ja-JP"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a:t>
            </a:r>
            <a:r>
              <a:rPr kumimoji="1" lang="en-US" altLang="ja-JP"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a:t>
            </a:r>
            <a:r>
              <a:rPr kumimoji="1" lang="ja-JP"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工具，器具。</a:t>
            </a:r>
            <a:endPar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endParaRPr>
          </a:p>
          <a:p>
            <a:pPr lvl="0" eaLnBrk="0" fontAlgn="base" hangingPunct="0">
              <a:spcBef>
                <a:spcPct val="0"/>
              </a:spcBef>
              <a:spcAft>
                <a:spcPct val="0"/>
              </a:spcAft>
            </a:pPr>
            <a:r>
              <a:rPr kumimoji="1" lang="en-US" altLang="zh-CN"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2</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一生懸命</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lang="ja-JP" altLang="en-US" sz="1400" dirty="0">
                <a:latin typeface="ＭＳ 明朝" pitchFamily="17" charset="-128"/>
                <a:ea typeface="ＭＳ 明朝" pitchFamily="17" charset="-128"/>
                <a:cs typeface="Times New Roman" pitchFamily="18" charset="0"/>
              </a:rPr>
              <a:t>いっしょうけん</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めい</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lang="zh-CN" altLang="en-US" sz="1400" dirty="0">
                <a:latin typeface="SimSun" pitchFamily="2" charset="-122"/>
                <a:ea typeface="SimSun" pitchFamily="2" charset="-122"/>
                <a:cs typeface="Times New Roman" pitchFamily="18" charset="0"/>
              </a:rPr>
              <a:t>同</a:t>
            </a:r>
            <a:r>
              <a:rPr lang="zh-CN" altLang="en-US" sz="1400" dirty="0">
                <a:latin typeface="ＭＳ 明朝" pitchFamily="17" charset="-128"/>
                <a:ea typeface="ＭＳ 明朝" pitchFamily="17" charset="-128"/>
                <a:cs typeface="Times New Roman" pitchFamily="18" charset="0"/>
              </a:rPr>
              <a:t>「一</a:t>
            </a:r>
            <a:r>
              <a:rPr lang="zh-CN" altLang="en-US" sz="1400" dirty="0">
                <a:latin typeface="SimSun" pitchFamily="2" charset="-122"/>
                <a:ea typeface="ＭＳ 明朝" pitchFamily="17" charset="-128"/>
                <a:cs typeface="Times New Roman" pitchFamily="18" charset="0"/>
              </a:rPr>
              <a:t>所懸</a:t>
            </a:r>
            <a:r>
              <a:rPr lang="zh-CN" altLang="en-US" sz="1400" dirty="0" smtClean="0">
                <a:latin typeface="SimSun" pitchFamily="2" charset="-122"/>
                <a:ea typeface="ＭＳ 明朝" pitchFamily="17" charset="-128"/>
                <a:cs typeface="Times New Roman" pitchFamily="18" charset="0"/>
              </a:rPr>
              <a:t>命</a:t>
            </a:r>
            <a:r>
              <a:rPr lang="en-US" altLang="ja-JP" sz="1400" dirty="0" smtClean="0">
                <a:latin typeface="SimSun" pitchFamily="2" charset="-122"/>
                <a:ea typeface="ＭＳ 明朝" pitchFamily="17" charset="-128"/>
                <a:cs typeface="Times New Roman" pitchFamily="18" charset="0"/>
              </a:rPr>
              <a:t>)</a:t>
            </a:r>
            <a:r>
              <a:rPr lang="zh-CN" altLang="en-US" sz="1400" dirty="0">
                <a:latin typeface="ＭＳ 明朝" pitchFamily="17" charset="-128"/>
                <a:ea typeface="ＭＳ 明朝" pitchFamily="17" charset="-128"/>
                <a:cs typeface="Times New Roman" pitchFamily="18" charset="0"/>
              </a:rPr>
              <a:t>」</a:t>
            </a:r>
            <a:r>
              <a:rPr lang="zh-CN" altLang="en-US" sz="1400" dirty="0" smtClean="0">
                <a:latin typeface="ＭＳ 明朝" pitchFamily="17" charset="-128"/>
                <a:ea typeface="ＭＳ 明朝" pitchFamily="17" charset="-128"/>
                <a:cs typeface="Times New Roman" pitchFamily="18" charset="0"/>
              </a:rPr>
              <a:t>。</a:t>
            </a:r>
            <a:endParaRPr lang="en-US" altLang="zh-CN" sz="1400" dirty="0" smtClean="0">
              <a:latin typeface="ＭＳ 明朝" pitchFamily="17" charset="-128"/>
              <a:ea typeface="ＭＳ 明朝" pitchFamily="17" charset="-128"/>
              <a:cs typeface="Times New Roman" pitchFamily="18" charset="0"/>
            </a:endParaRPr>
          </a:p>
          <a:p>
            <a:pPr lvl="0" eaLnBrk="0" fontAlgn="base" hangingPunct="0">
              <a:spcBef>
                <a:spcPct val="0"/>
              </a:spcBef>
              <a:spcAft>
                <a:spcPct val="0"/>
              </a:spcAft>
            </a:pPr>
            <a:r>
              <a:rPr kumimoji="1" lang="en-US" altLang="zh-CN" sz="1400" b="0" i="0" u="none" strike="noStrike" cap="none" normalizeH="0" baseline="0" dirty="0">
                <a:ln>
                  <a:noFill/>
                </a:ln>
                <a:solidFill>
                  <a:schemeClr val="tx1"/>
                </a:solidFill>
                <a:effectLst/>
                <a:latin typeface="ＭＳ 明朝" pitchFamily="17" charset="-128"/>
                <a:ea typeface="ＭＳ 明朝" pitchFamily="17" charset="-128"/>
                <a:cs typeface="Times New Roman" pitchFamily="18" charset="0"/>
              </a:rPr>
              <a:t> </a:t>
            </a:r>
            <a:r>
              <a:rPr kumimoji="1" lang="en-US" altLang="zh-CN"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形容做事专心致志，非常努力的意思。</a:t>
            </a:r>
            <a:r>
              <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rPr>
              <a:t> </a:t>
            </a:r>
          </a:p>
        </p:txBody>
      </p:sp>
      <p:sp>
        <p:nvSpPr>
          <p:cNvPr id="6" name="矩形 5"/>
          <p:cNvSpPr/>
          <p:nvPr/>
        </p:nvSpPr>
        <p:spPr>
          <a:xfrm>
            <a:off x="750561" y="1717615"/>
            <a:ext cx="4951737" cy="2469907"/>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問題</a:t>
            </a:r>
            <a:r>
              <a:rPr lang="en-US" altLang="ja-JP" b="1" dirty="0">
                <a:solidFill>
                  <a:srgbClr val="FF0000"/>
                </a:solidFill>
                <a:latin typeface="KaiTi" panose="02010609060101010101" pitchFamily="49" charset="-122"/>
                <a:ea typeface="KaiTi" panose="02010609060101010101" pitchFamily="49" charset="-122"/>
              </a:rPr>
              <a:t>2</a:t>
            </a:r>
            <a:r>
              <a:rPr lang="ja-JP" altLang="ja-JP" b="1" dirty="0">
                <a:solidFill>
                  <a:srgbClr val="FF0000"/>
                </a:solidFill>
                <a:latin typeface="KaiTi" panose="02010609060101010101" pitchFamily="49" charset="-122"/>
                <a:ea typeface="KaiTi" panose="02010609060101010101" pitchFamily="49" charset="-122"/>
              </a:rPr>
              <a:t>　テレフォンショッピングと子供に物を与えることの共通点は何ですか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solidFill>
                <a:srgbClr val="FF0000"/>
              </a:solidFill>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愛</a:t>
            </a:r>
            <a:r>
              <a:rPr lang="ja-JP" altLang="ja-JP" b="1" dirty="0">
                <a:latin typeface="KaiTi" panose="02010609060101010101" pitchFamily="49" charset="-122"/>
                <a:ea typeface="KaiTi" panose="02010609060101010101" pitchFamily="49" charset="-122"/>
              </a:rPr>
              <a:t>情表現のツールがとてもストレー</a:t>
            </a:r>
            <a:r>
              <a:rPr lang="ja-JP" altLang="ja-JP" b="1" dirty="0" smtClean="0">
                <a:latin typeface="KaiTi" panose="02010609060101010101" pitchFamily="49" charset="-122"/>
                <a:ea typeface="KaiTi" panose="02010609060101010101" pitchFamily="49" charset="-122"/>
              </a:rPr>
              <a:t>トで</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あること</a:t>
            </a:r>
            <a:r>
              <a:rPr lang="ja-JP" altLang="ja-JP" b="1" dirty="0">
                <a:latin typeface="KaiTi" panose="02010609060101010101" pitchFamily="49" charset="-122"/>
                <a:ea typeface="KaiTi" panose="02010609060101010101" pitchFamily="49" charset="-122"/>
              </a:rPr>
              <a:t>。</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必</a:t>
            </a:r>
            <a:r>
              <a:rPr lang="ja-JP" altLang="ja-JP" b="1" dirty="0">
                <a:latin typeface="KaiTi" panose="02010609060101010101" pitchFamily="49" charset="-122"/>
                <a:ea typeface="KaiTi" panose="02010609060101010101" pitchFamily="49" charset="-122"/>
              </a:rPr>
              <a:t>死になって心が通うようにすること。</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とても</a:t>
            </a:r>
            <a:r>
              <a:rPr lang="ja-JP" altLang="ja-JP" b="1" dirty="0">
                <a:latin typeface="KaiTi" panose="02010609060101010101" pitchFamily="49" charset="-122"/>
                <a:ea typeface="KaiTi" panose="02010609060101010101" pitchFamily="49" charset="-122"/>
              </a:rPr>
              <a:t>心が通っているとは思えないこと。</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欲</a:t>
            </a:r>
            <a:r>
              <a:rPr lang="ja-JP" altLang="ja-JP" b="1" dirty="0">
                <a:latin typeface="KaiTi" panose="02010609060101010101" pitchFamily="49" charset="-122"/>
                <a:ea typeface="KaiTi" panose="02010609060101010101" pitchFamily="49" charset="-122"/>
              </a:rPr>
              <a:t>しいものを欲しいときに手に入れたり</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与</a:t>
            </a:r>
            <a:r>
              <a:rPr lang="ja-JP" altLang="ja-JP" b="1" dirty="0">
                <a:latin typeface="KaiTi" panose="02010609060101010101" pitchFamily="49" charset="-122"/>
                <a:ea typeface="KaiTi" panose="02010609060101010101" pitchFamily="49" charset="-122"/>
              </a:rPr>
              <a:t>えたりすることができること。</a:t>
            </a:r>
          </a:p>
        </p:txBody>
      </p:sp>
      <p:sp>
        <p:nvSpPr>
          <p:cNvPr id="8" name="矩形 7"/>
          <p:cNvSpPr/>
          <p:nvPr/>
        </p:nvSpPr>
        <p:spPr>
          <a:xfrm>
            <a:off x="1017261" y="4559657"/>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4</a:t>
            </a:r>
            <a:endParaRPr lang="en-US" altLang="ja-JP" b="1" dirty="0">
              <a:solidFill>
                <a:srgbClr val="0070C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29428654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愛情表現</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Rectangle 1"/>
          <p:cNvSpPr>
            <a:spLocks noChangeArrowheads="1"/>
          </p:cNvSpPr>
          <p:nvPr/>
        </p:nvSpPr>
        <p:spPr bwMode="auto">
          <a:xfrm>
            <a:off x="6279052" y="1887526"/>
            <a:ext cx="5334000" cy="240065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133350"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marL="0" marR="0" lvl="0" indent="133350" algn="l" defTabSz="914400" rtl="0" eaLnBrk="0" fontAlgn="base" latinLnBrk="0" hangingPunct="0">
              <a:lnSpc>
                <a:spcPct val="150000"/>
              </a:lnSpc>
              <a:spcBef>
                <a:spcPct val="0"/>
              </a:spcBef>
              <a:spcAft>
                <a:spcPct val="0"/>
              </a:spcAft>
              <a:buClrTx/>
              <a:buSzTx/>
              <a:buFontTx/>
              <a:buNone/>
              <a:tabLst/>
            </a:pPr>
            <a:r>
              <a:rPr kumimoji="1" lang="ja-JP" altLang="en-US"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だから ① </a:t>
            </a:r>
            <a:r>
              <a:rPr kumimoji="1" lang="ja-JP" altLang="en-US" sz="2000" b="1" i="0" u="sng"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そういうこと</a:t>
            </a:r>
            <a:r>
              <a:rPr kumimoji="1" lang="ja-JP" altLang="en-US"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と同じで、子どもに物を与えても、ほとんど心は通わない。物に心を入れたように作業することで親子の関係を作っているだけだ。それが何の力も持たないということはすでにバレてきている。</a:t>
            </a:r>
            <a:endParaRPr kumimoji="1" lang="ja-JP" altLang="en-US" sz="2000" b="1" i="0" u="none" strike="noStrike" cap="none" normalizeH="0" baseline="0" dirty="0" smtClean="0">
              <a:ln>
                <a:noFill/>
              </a:ln>
              <a:solidFill>
                <a:schemeClr val="tx1"/>
              </a:solidFill>
              <a:effectLst/>
            </a:endParaRPr>
          </a:p>
        </p:txBody>
      </p:sp>
      <p:sp>
        <p:nvSpPr>
          <p:cNvPr id="5" name="矩形 4"/>
          <p:cNvSpPr/>
          <p:nvPr/>
        </p:nvSpPr>
        <p:spPr>
          <a:xfrm>
            <a:off x="6563669" y="4520168"/>
            <a:ext cx="2382383" cy="338554"/>
          </a:xfrm>
          <a:prstGeom prst="rect">
            <a:avLst/>
          </a:prstGeom>
        </p:spPr>
        <p:txBody>
          <a:bodyPr wrap="none">
            <a:spAutoFit/>
          </a:bodyPr>
          <a:lstStyle/>
          <a:p>
            <a:r>
              <a:rPr lang="ja-JP" altLang="ja-JP" sz="1600" dirty="0"/>
              <a:t>１　ばれる：　败露，暴露。</a:t>
            </a:r>
            <a:endParaRPr lang="ja-JP" altLang="en-US" sz="1600" dirty="0"/>
          </a:p>
        </p:txBody>
      </p:sp>
      <p:sp>
        <p:nvSpPr>
          <p:cNvPr id="7" name="矩形 6"/>
          <p:cNvSpPr/>
          <p:nvPr/>
        </p:nvSpPr>
        <p:spPr>
          <a:xfrm>
            <a:off x="1210299" y="5548225"/>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6" name="矩形 5"/>
          <p:cNvSpPr/>
          <p:nvPr/>
        </p:nvSpPr>
        <p:spPr>
          <a:xfrm>
            <a:off x="750561" y="1887526"/>
            <a:ext cx="5281937" cy="3139321"/>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問題</a:t>
            </a:r>
            <a:r>
              <a:rPr lang="en-US" altLang="ja-JP" b="1" dirty="0">
                <a:solidFill>
                  <a:srgbClr val="FF0000"/>
                </a:solidFill>
                <a:latin typeface="KaiTi" panose="02010609060101010101" pitchFamily="49" charset="-122"/>
                <a:ea typeface="KaiTi" panose="02010609060101010101" pitchFamily="49" charset="-122"/>
              </a:rPr>
              <a:t>3</a:t>
            </a:r>
            <a:r>
              <a:rPr lang="ja-JP" altLang="ja-JP" b="1" dirty="0">
                <a:solidFill>
                  <a:srgbClr val="FF0000"/>
                </a:solidFill>
                <a:latin typeface="KaiTi" panose="02010609060101010101" pitchFamily="49" charset="-122"/>
                <a:ea typeface="KaiTi" panose="02010609060101010101" pitchFamily="49" charset="-122"/>
              </a:rPr>
              <a:t>　下線部①「そういうこと」とは、何ですか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solidFill>
                <a:srgbClr val="FF0000"/>
              </a:solidFill>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子</a:t>
            </a:r>
            <a:r>
              <a:rPr lang="ja-JP" altLang="ja-JP" b="1" dirty="0">
                <a:latin typeface="KaiTi" panose="02010609060101010101" pitchFamily="49" charset="-122"/>
                <a:ea typeface="KaiTi" panose="02010609060101010101" pitchFamily="49" charset="-122"/>
              </a:rPr>
              <a:t>供と親の関係は、心の通</a:t>
            </a:r>
            <a:r>
              <a:rPr lang="ja-JP" altLang="ja-JP" b="1" dirty="0" smtClean="0">
                <a:latin typeface="KaiTi" panose="02010609060101010101" pitchFamily="49" charset="-122"/>
                <a:ea typeface="KaiTi" panose="02010609060101010101" pitchFamily="49" charset="-122"/>
              </a:rPr>
              <a:t>わないものである</a:t>
            </a:r>
            <a:r>
              <a:rPr lang="ja-JP" altLang="en-US" b="1" dirty="0" smtClean="0">
                <a:latin typeface="KaiTi" panose="02010609060101010101" pitchFamily="49" charset="-122"/>
                <a:ea typeface="KaiTi" panose="02010609060101010101" pitchFamily="49" charset="-122"/>
              </a:rPr>
              <a:t>　</a:t>
            </a:r>
            <a:endParaRPr lang="en-US" altLang="ja-JP" b="1" dirty="0" smtClean="0">
              <a:latin typeface="KaiTi" panose="02010609060101010101" pitchFamily="49" charset="-122"/>
              <a:ea typeface="KaiTi" panose="02010609060101010101" pitchFamily="49" charset="-122"/>
            </a:endParaRPr>
          </a:p>
          <a:p>
            <a:r>
              <a:rPr lang="ja-JP" altLang="en-US"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こと</a:t>
            </a:r>
            <a:r>
              <a:rPr lang="ja-JP" altLang="ja-JP" b="1" dirty="0">
                <a:latin typeface="KaiTi" panose="02010609060101010101" pitchFamily="49" charset="-122"/>
                <a:ea typeface="KaiTi" panose="02010609060101010101" pitchFamily="49" charset="-122"/>
              </a:rPr>
              <a:t>。</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心</a:t>
            </a:r>
            <a:r>
              <a:rPr lang="ja-JP" altLang="ja-JP" b="1" dirty="0">
                <a:latin typeface="KaiTi" panose="02010609060101010101" pitchFamily="49" charset="-122"/>
                <a:ea typeface="KaiTi" panose="02010609060101010101" pitchFamily="49" charset="-122"/>
              </a:rPr>
              <a:t>が通っていないものに、感情をバンバン</a:t>
            </a:r>
            <a:r>
              <a:rPr lang="ja-JP" altLang="ja-JP" b="1" dirty="0" smtClean="0">
                <a:latin typeface="KaiTi" panose="02010609060101010101" pitchFamily="49" charset="-122"/>
                <a:ea typeface="KaiTi" panose="02010609060101010101" pitchFamily="49" charset="-122"/>
              </a:rPr>
              <a:t>移</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入</a:t>
            </a:r>
            <a:r>
              <a:rPr lang="ja-JP" altLang="ja-JP" b="1" dirty="0">
                <a:latin typeface="KaiTi" panose="02010609060101010101" pitchFamily="49" charset="-122"/>
                <a:ea typeface="KaiTi" panose="02010609060101010101" pitchFamily="49" charset="-122"/>
              </a:rPr>
              <a:t>させて、必死になって心が通うような売り</a:t>
            </a:r>
            <a:r>
              <a:rPr lang="ja-JP" altLang="ja-JP" b="1" dirty="0" smtClean="0">
                <a:latin typeface="KaiTi" panose="02010609060101010101" pitchFamily="49" charset="-122"/>
                <a:ea typeface="KaiTi" panose="02010609060101010101" pitchFamily="49" charset="-122"/>
              </a:rPr>
              <a:t>方</a:t>
            </a:r>
            <a:r>
              <a:rPr lang="ja-JP" altLang="en-US" b="1" dirty="0" smtClean="0">
                <a:latin typeface="KaiTi" panose="02010609060101010101" pitchFamily="49" charset="-122"/>
                <a:ea typeface="KaiTi" panose="02010609060101010101" pitchFamily="49" charset="-122"/>
              </a:rPr>
              <a:t>　</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をすること</a:t>
            </a:r>
            <a:r>
              <a:rPr lang="ja-JP" altLang="ja-JP" b="1" dirty="0">
                <a:latin typeface="KaiTi" panose="02010609060101010101" pitchFamily="49" charset="-122"/>
                <a:ea typeface="KaiTi" panose="02010609060101010101" pitchFamily="49" charset="-122"/>
              </a:rPr>
              <a:t>。</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物</a:t>
            </a:r>
            <a:r>
              <a:rPr lang="ja-JP" altLang="ja-JP" b="1" dirty="0">
                <a:latin typeface="KaiTi" panose="02010609060101010101" pitchFamily="49" charset="-122"/>
                <a:ea typeface="KaiTi" panose="02010609060101010101" pitchFamily="49" charset="-122"/>
              </a:rPr>
              <a:t>に心を入れたように作業すること。</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何</a:t>
            </a:r>
            <a:r>
              <a:rPr lang="ja-JP" altLang="ja-JP" b="1" dirty="0">
                <a:latin typeface="KaiTi" panose="02010609060101010101" pitchFamily="49" charset="-122"/>
                <a:ea typeface="KaiTi" panose="02010609060101010101" pitchFamily="49" charset="-122"/>
              </a:rPr>
              <a:t>の力も持たないということは、</a:t>
            </a:r>
            <a:r>
              <a:rPr lang="ja-JP" altLang="ja-JP" b="1" dirty="0" smtClean="0">
                <a:latin typeface="KaiTi" panose="02010609060101010101" pitchFamily="49" charset="-122"/>
                <a:ea typeface="KaiTi" panose="02010609060101010101" pitchFamily="49" charset="-122"/>
              </a:rPr>
              <a:t>すでにバレ</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てきていること</a:t>
            </a:r>
            <a:r>
              <a:rPr lang="ja-JP" altLang="ja-JP" b="1" dirty="0">
                <a:latin typeface="KaiTi" panose="02010609060101010101" pitchFamily="49" charset="-122"/>
                <a:ea typeface="KaiTi" panose="02010609060101010101" pitchFamily="49" charset="-122"/>
              </a:rPr>
              <a:t>。</a:t>
            </a:r>
            <a:endParaRPr lang="ja-JP" altLang="en-US" b="1" dirty="0">
              <a:latin typeface="KaiTi" panose="02010609060101010101" pitchFamily="49" charset="-122"/>
              <a:ea typeface="KaiTi" panose="02010609060101010101" pitchFamily="49" charset="-122"/>
            </a:endParaRPr>
          </a:p>
        </p:txBody>
      </p:sp>
      <p:pic>
        <p:nvPicPr>
          <p:cNvPr id="1024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98526" y="4858722"/>
            <a:ext cx="1914525" cy="1666875"/>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45"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13090" y="5091547"/>
            <a:ext cx="1403784" cy="1309253"/>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47"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307060" y="5091547"/>
            <a:ext cx="2895600" cy="142875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122280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585208"/>
                <a:gridCol w="7606792"/>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1" lang="ja-JP" altLang="en-US" sz="2400" b="1" kern="1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愛情表現</a:t>
                      </a:r>
                      <a:endParaRPr lang="ja-JP" altLang="ja-JP" sz="2400" b="1" kern="100" dirty="0" smtClean="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4841490" y="3244334"/>
            <a:ext cx="2509020" cy="369332"/>
          </a:xfrm>
          <a:prstGeom prst="rect">
            <a:avLst/>
          </a:prstGeom>
        </p:spPr>
        <p:txBody>
          <a:bodyPr wrap="none">
            <a:spAutoFit/>
          </a:bodyPr>
          <a:lstStyle/>
          <a:p>
            <a:pPr algn="just">
              <a:spcAft>
                <a:spcPts val="0"/>
              </a:spcAft>
            </a:pPr>
            <a:r>
              <a:rPr lang="ja-JP" altLang="en-US" b="1" dirty="0">
                <a:solidFill>
                  <a:schemeClr val="bg1"/>
                </a:solidFill>
                <a:latin typeface="KaiTi" panose="02010609060101010101" pitchFamily="49" charset="-122"/>
                <a:ea typeface="KaiTi" panose="02010609060101010101" pitchFamily="49" charset="-122"/>
              </a:rPr>
              <a:t>テキスト</a:t>
            </a:r>
            <a:r>
              <a:rPr lang="ja-JP" altLang="ja-JP" b="1" dirty="0">
                <a:solidFill>
                  <a:schemeClr val="bg1"/>
                </a:solidFill>
                <a:latin typeface="KaiTi" panose="02010609060101010101" pitchFamily="49" charset="-122"/>
                <a:ea typeface="KaiTi" panose="02010609060101010101" pitchFamily="49" charset="-122"/>
              </a:rPr>
              <a:t>Ａ　愛情表現</a:t>
            </a:r>
            <a:endParaRPr lang="ja-JP" altLang="ja-JP" b="1" kern="100" dirty="0">
              <a:solidFill>
                <a:schemeClr val="bg1"/>
              </a:solidFill>
              <a:latin typeface="KaiTi" panose="02010609060101010101" pitchFamily="49" charset="-122"/>
              <a:ea typeface="KaiTi" panose="02010609060101010101" pitchFamily="49" charset="-122"/>
              <a:cs typeface="Times New Roman"/>
            </a:endParaRPr>
          </a:p>
        </p:txBody>
      </p:sp>
      <p:sp>
        <p:nvSpPr>
          <p:cNvPr id="5" name="矩形 4"/>
          <p:cNvSpPr/>
          <p:nvPr/>
        </p:nvSpPr>
        <p:spPr>
          <a:xfrm>
            <a:off x="1117600" y="1974135"/>
            <a:ext cx="9906000" cy="1938992"/>
          </a:xfrm>
          <a:prstGeom prst="rect">
            <a:avLst/>
          </a:prstGeom>
        </p:spPr>
        <p:txBody>
          <a:bodyPr wrap="square">
            <a:spAutoFit/>
          </a:bodyPr>
          <a:lstStyle/>
          <a:p>
            <a:pPr>
              <a:lnSpc>
                <a:spcPct val="150000"/>
              </a:lnSpc>
            </a:pPr>
            <a:r>
              <a:rPr lang="ja-JP" altLang="ja-JP" sz="2000" b="1" dirty="0" smtClean="0">
                <a:latin typeface="KaiTi" panose="02010609060101010101" pitchFamily="49" charset="-122"/>
                <a:ea typeface="KaiTi" panose="02010609060101010101" pitchFamily="49" charset="-122"/>
              </a:rPr>
              <a:t>みなさん</a:t>
            </a:r>
            <a:r>
              <a:rPr lang="ja-JP" altLang="en-US" sz="2000" b="1" dirty="0" smtClean="0">
                <a:latin typeface="KaiTi" panose="02010609060101010101" pitchFamily="49" charset="-122"/>
                <a:ea typeface="KaiTi" panose="02010609060101010101" pitchFamily="49" charset="-122"/>
              </a:rPr>
              <a:t>は</a:t>
            </a:r>
            <a:r>
              <a:rPr lang="ja-JP" altLang="ja-JP" sz="2000" b="1" dirty="0" smtClean="0">
                <a:latin typeface="KaiTi" panose="02010609060101010101" pitchFamily="49" charset="-122"/>
                <a:ea typeface="KaiTi" panose="02010609060101010101" pitchFamily="49" charset="-122"/>
              </a:rPr>
              <a:t>金品</a:t>
            </a:r>
            <a:r>
              <a:rPr lang="ja-JP" altLang="ja-JP" sz="2000" b="1" dirty="0">
                <a:latin typeface="KaiTi" panose="02010609060101010101" pitchFamily="49" charset="-122"/>
                <a:ea typeface="KaiTi" panose="02010609060101010101" pitchFamily="49" charset="-122"/>
              </a:rPr>
              <a:t>以外で恋人や家族に愛情表現しようとしたら、どんなことをしますか。それは、どうしてですか。また、受け取る人の気持ちはどうなると思いますか</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pPr>
              <a:lnSpc>
                <a:spcPct val="150000"/>
              </a:lnSpc>
            </a:pPr>
            <a:r>
              <a:rPr lang="ja-JP" altLang="en-US" sz="2000" b="1" dirty="0">
                <a:latin typeface="KaiTi" panose="02010609060101010101" pitchFamily="49" charset="-122"/>
                <a:ea typeface="KaiTi" panose="02010609060101010101" pitchFamily="49" charset="-122"/>
              </a:rPr>
              <a:t>愛情表現はこれからどう変</a:t>
            </a:r>
            <a:r>
              <a:rPr lang="ja-JP" altLang="en-US" sz="2000" b="1" dirty="0" smtClean="0">
                <a:latin typeface="KaiTi" panose="02010609060101010101" pitchFamily="49" charset="-122"/>
                <a:ea typeface="KaiTi" panose="02010609060101010101" pitchFamily="49" charset="-122"/>
              </a:rPr>
              <a:t>わっていくと思いますか。</a:t>
            </a:r>
            <a:endParaRPr lang="en-US" altLang="ja-JP" sz="2000" b="1" dirty="0" smtClean="0">
              <a:latin typeface="KaiTi" panose="02010609060101010101" pitchFamily="49" charset="-122"/>
              <a:ea typeface="KaiTi" panose="02010609060101010101" pitchFamily="49" charset="-122"/>
            </a:endParaRPr>
          </a:p>
          <a:p>
            <a:pPr>
              <a:lnSpc>
                <a:spcPct val="150000"/>
              </a:lnSpc>
            </a:pPr>
            <a:endParaRPr lang="ja-JP" altLang="en-US" sz="2000" b="1" dirty="0">
              <a:latin typeface="KaiTi" panose="02010609060101010101" pitchFamily="49" charset="-122"/>
              <a:ea typeface="KaiTi" panose="02010609060101010101" pitchFamily="49" charset="-122"/>
            </a:endParaRPr>
          </a:p>
        </p:txBody>
      </p:sp>
      <p:pic>
        <p:nvPicPr>
          <p:cNvPr id="1843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0012" y="3879492"/>
            <a:ext cx="2887637" cy="2299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843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56424" y="3879492"/>
            <a:ext cx="2987675" cy="22994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2946078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愛情表現</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2031325" cy="646331"/>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　</a:t>
            </a:r>
            <a:r>
              <a:rPr lang="ja-JP" altLang="en-US" sz="2400" b="1" dirty="0">
                <a:solidFill>
                  <a:srgbClr val="FF0000"/>
                </a:solidFill>
                <a:latin typeface="BIZ UDPゴシック" panose="020B0400000000000000" pitchFamily="50" charset="-128"/>
                <a:ea typeface="BIZ UDPゴシック" panose="020B0400000000000000" pitchFamily="50" charset="-128"/>
              </a:rPr>
              <a:t>课程思政</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pic>
        <p:nvPicPr>
          <p:cNvPr id="1945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770363" y="1729978"/>
            <a:ext cx="4748247" cy="327290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矩形 3"/>
          <p:cNvSpPr/>
          <p:nvPr/>
        </p:nvSpPr>
        <p:spPr>
          <a:xfrm>
            <a:off x="674363" y="1812905"/>
            <a:ext cx="6096000" cy="3631763"/>
          </a:xfrm>
          <a:prstGeom prst="rect">
            <a:avLst/>
          </a:prstGeom>
        </p:spPr>
        <p:txBody>
          <a:bodyPr>
            <a:spAutoFit/>
          </a:bodyPr>
          <a:lstStyle/>
          <a:p>
            <a:pPr algn="ctr"/>
            <a:r>
              <a:rPr lang="zh-CN" altLang="en-US" sz="2000" b="1" dirty="0">
                <a:solidFill>
                  <a:srgbClr val="FF0000"/>
                </a:solidFill>
                <a:latin typeface="KaiTi" panose="02010609060101010101" pitchFamily="49" charset="-122"/>
                <a:ea typeface="KaiTi" panose="02010609060101010101" pitchFamily="49" charset="-122"/>
              </a:rPr>
              <a:t>人民时评：给留守儿童“大家庭式”的关爱</a:t>
            </a:r>
          </a:p>
          <a:p>
            <a:pPr algn="ctr"/>
            <a:r>
              <a:rPr lang="zh-CN" altLang="en-US" sz="1600" b="1" dirty="0">
                <a:latin typeface="KaiTi" panose="02010609060101010101" pitchFamily="49" charset="-122"/>
                <a:ea typeface="KaiTi" panose="02010609060101010101" pitchFamily="49" charset="-122"/>
              </a:rPr>
              <a:t>吕晓勋</a:t>
            </a:r>
          </a:p>
          <a:p>
            <a:pPr algn="ctr"/>
            <a:r>
              <a:rPr lang="en-US" altLang="zh-CN" sz="1600" b="1" dirty="0">
                <a:latin typeface="KaiTi" panose="02010609060101010101" pitchFamily="49" charset="-122"/>
                <a:ea typeface="KaiTi" panose="02010609060101010101" pitchFamily="49" charset="-122"/>
              </a:rPr>
              <a:t>2017</a:t>
            </a:r>
            <a:r>
              <a:rPr lang="zh-CN" altLang="en-US" sz="1600" b="1" dirty="0">
                <a:latin typeface="KaiTi" panose="02010609060101010101" pitchFamily="49" charset="-122"/>
                <a:ea typeface="KaiTi" panose="02010609060101010101" pitchFamily="49" charset="-122"/>
              </a:rPr>
              <a:t>年</a:t>
            </a:r>
            <a:r>
              <a:rPr lang="en-US" altLang="zh-CN" sz="1600" b="1" dirty="0">
                <a:latin typeface="KaiTi" panose="02010609060101010101" pitchFamily="49" charset="-122"/>
                <a:ea typeface="KaiTi" panose="02010609060101010101" pitchFamily="49" charset="-122"/>
              </a:rPr>
              <a:t>10</a:t>
            </a:r>
            <a:r>
              <a:rPr lang="zh-CN" altLang="en-US" sz="1600" b="1" dirty="0">
                <a:latin typeface="KaiTi" panose="02010609060101010101" pitchFamily="49" charset="-122"/>
                <a:ea typeface="KaiTi" panose="02010609060101010101" pitchFamily="49" charset="-122"/>
              </a:rPr>
              <a:t>月</a:t>
            </a:r>
            <a:r>
              <a:rPr lang="en-US" altLang="zh-CN" sz="1600" b="1" dirty="0">
                <a:latin typeface="KaiTi" panose="02010609060101010101" pitchFamily="49" charset="-122"/>
                <a:ea typeface="KaiTi" panose="02010609060101010101" pitchFamily="49" charset="-122"/>
              </a:rPr>
              <a:t>13</a:t>
            </a:r>
            <a:r>
              <a:rPr lang="zh-CN" altLang="en-US" sz="1600" b="1" dirty="0">
                <a:latin typeface="KaiTi" panose="02010609060101010101" pitchFamily="49" charset="-122"/>
                <a:ea typeface="KaiTi" panose="02010609060101010101" pitchFamily="49" charset="-122"/>
              </a:rPr>
              <a:t>日</a:t>
            </a:r>
            <a:r>
              <a:rPr lang="en-US" altLang="zh-CN" sz="1600" b="1" dirty="0">
                <a:latin typeface="KaiTi" panose="02010609060101010101" pitchFamily="49" charset="-122"/>
                <a:ea typeface="KaiTi" panose="02010609060101010101" pitchFamily="49" charset="-122"/>
              </a:rPr>
              <a:t>08:34    </a:t>
            </a:r>
            <a:r>
              <a:rPr lang="zh-CN" altLang="en-US" sz="1600" b="1" dirty="0">
                <a:latin typeface="KaiTi" panose="02010609060101010101" pitchFamily="49" charset="-122"/>
                <a:ea typeface="KaiTi" panose="02010609060101010101" pitchFamily="49" charset="-122"/>
              </a:rPr>
              <a:t>来源：</a:t>
            </a:r>
            <a:r>
              <a:rPr lang="zh-CN" altLang="en-US" sz="1600" b="1" dirty="0">
                <a:latin typeface="KaiTi" panose="02010609060101010101" pitchFamily="49" charset="-122"/>
                <a:ea typeface="KaiTi" panose="02010609060101010101" pitchFamily="49" charset="-122"/>
                <a:hlinkClick r:id="rId5"/>
              </a:rPr>
              <a:t>人民网－</a:t>
            </a:r>
            <a:r>
              <a:rPr lang="zh-CN" altLang="en-US" sz="1600" b="1" dirty="0" smtClean="0">
                <a:latin typeface="KaiTi" panose="02010609060101010101" pitchFamily="49" charset="-122"/>
                <a:ea typeface="KaiTi" panose="02010609060101010101" pitchFamily="49" charset="-122"/>
                <a:hlinkClick r:id="rId5"/>
              </a:rPr>
              <a:t>人民日报</a:t>
            </a:r>
            <a:endParaRPr lang="en-US" altLang="zh-CN" sz="1600" b="1" dirty="0" smtClean="0">
              <a:latin typeface="KaiTi" panose="02010609060101010101" pitchFamily="49" charset="-122"/>
              <a:ea typeface="KaiTi" panose="02010609060101010101" pitchFamily="49" charset="-122"/>
            </a:endParaRPr>
          </a:p>
          <a:p>
            <a:pPr algn="ctr"/>
            <a:endParaRPr lang="zh-CN" altLang="en-US" sz="1050" b="1" dirty="0">
              <a:latin typeface="KaiTi" panose="02010609060101010101" pitchFamily="49" charset="-122"/>
              <a:ea typeface="KaiTi" panose="02010609060101010101" pitchFamily="49" charset="-122"/>
            </a:endParaRPr>
          </a:p>
          <a:p>
            <a:r>
              <a:rPr lang="zh-CN" altLang="en-US" b="1" dirty="0" smtClean="0">
                <a:latin typeface="KaiTi" panose="02010609060101010101" pitchFamily="49" charset="-122"/>
                <a:ea typeface="KaiTi" panose="02010609060101010101" pitchFamily="49" charset="-122"/>
              </a:rPr>
              <a:t>    以</a:t>
            </a:r>
            <a:r>
              <a:rPr lang="zh-CN" altLang="en-US" b="1" dirty="0">
                <a:latin typeface="KaiTi" panose="02010609060101010101" pitchFamily="49" charset="-122"/>
                <a:ea typeface="KaiTi" panose="02010609060101010101" pitchFamily="49" charset="-122"/>
              </a:rPr>
              <a:t>更加高效、专业、恒定的方式，将各方面的爱心有效整合，祖国的每一朵花儿就都能在社会大家庭的温暖中尽情绽放</a:t>
            </a:r>
          </a:p>
          <a:p>
            <a:r>
              <a:rPr lang="zh-CN" altLang="en-US" b="1" dirty="0" smtClean="0">
                <a:latin typeface="KaiTi" panose="02010609060101010101" pitchFamily="49" charset="-122"/>
                <a:ea typeface="KaiTi" panose="02010609060101010101" pitchFamily="49" charset="-122"/>
              </a:rPr>
              <a:t>    农村</a:t>
            </a:r>
            <a:r>
              <a:rPr lang="zh-CN" altLang="en-US" b="1" dirty="0">
                <a:latin typeface="KaiTi" panose="02010609060101010101" pitchFamily="49" charset="-122"/>
                <a:ea typeface="KaiTi" panose="02010609060101010101" pitchFamily="49" charset="-122"/>
              </a:rPr>
              <a:t>留守儿童管理一直以来是个难题，因为有一些基础数据较为滞后，也不太精准。</a:t>
            </a:r>
            <a:r>
              <a:rPr lang="en-US" altLang="zh-CN" b="1" dirty="0">
                <a:latin typeface="KaiTi" panose="02010609060101010101" pitchFamily="49" charset="-122"/>
                <a:ea typeface="KaiTi" panose="02010609060101010101" pitchFamily="49" charset="-122"/>
              </a:rPr>
              <a:t>10</a:t>
            </a:r>
            <a:r>
              <a:rPr lang="zh-CN" altLang="en-US" b="1" dirty="0">
                <a:latin typeface="KaiTi" panose="02010609060101010101" pitchFamily="49" charset="-122"/>
                <a:ea typeface="KaiTi" panose="02010609060101010101" pitchFamily="49" charset="-122"/>
              </a:rPr>
              <a:t>月</a:t>
            </a:r>
            <a:r>
              <a:rPr lang="en-US" altLang="zh-CN" b="1" dirty="0">
                <a:latin typeface="KaiTi" panose="02010609060101010101" pitchFamily="49" charset="-122"/>
                <a:ea typeface="KaiTi" panose="02010609060101010101" pitchFamily="49" charset="-122"/>
              </a:rPr>
              <a:t>10</a:t>
            </a:r>
            <a:r>
              <a:rPr lang="zh-CN" altLang="en-US" b="1" dirty="0">
                <a:latin typeface="KaiTi" panose="02010609060101010101" pitchFamily="49" charset="-122"/>
                <a:ea typeface="KaiTi" panose="02010609060101010101" pitchFamily="49" charset="-122"/>
              </a:rPr>
              <a:t>日，“全国农村留守儿童信息管理系统”正式启用，民政部要求各地民政部门须在今年</a:t>
            </a:r>
            <a:r>
              <a:rPr lang="en-US" altLang="zh-CN" b="1" dirty="0">
                <a:latin typeface="KaiTi" panose="02010609060101010101" pitchFamily="49" charset="-122"/>
                <a:ea typeface="KaiTi" panose="02010609060101010101" pitchFamily="49" charset="-122"/>
              </a:rPr>
              <a:t>11</a:t>
            </a:r>
            <a:r>
              <a:rPr lang="zh-CN" altLang="en-US" b="1" dirty="0">
                <a:latin typeface="KaiTi" panose="02010609060101010101" pitchFamily="49" charset="-122"/>
                <a:ea typeface="KaiTi" panose="02010609060101010101" pitchFamily="49" charset="-122"/>
              </a:rPr>
              <a:t>月底前完成农村留守儿童的信息采集录入、审核报送工作，这意味着我国将逐步建立起翔实完备的农村留守儿童信息台账。</a:t>
            </a:r>
          </a:p>
        </p:txBody>
      </p:sp>
      <p:sp>
        <p:nvSpPr>
          <p:cNvPr id="5" name="矩形 4"/>
          <p:cNvSpPr/>
          <p:nvPr/>
        </p:nvSpPr>
        <p:spPr>
          <a:xfrm>
            <a:off x="699762" y="5524496"/>
            <a:ext cx="10933438" cy="646331"/>
          </a:xfrm>
          <a:prstGeom prst="rect">
            <a:avLst/>
          </a:prstGeom>
          <a:ln>
            <a:solidFill>
              <a:schemeClr val="accent1"/>
            </a:solidFill>
          </a:ln>
        </p:spPr>
        <p:txBody>
          <a:bodyPr wrap="square">
            <a:spAutoFit/>
          </a:bodyPr>
          <a:lstStyle/>
          <a:p>
            <a:r>
              <a:rPr lang="zh-CN" altLang="en-US" b="1" dirty="0" smtClean="0">
                <a:solidFill>
                  <a:srgbClr val="C00000"/>
                </a:solidFill>
              </a:rPr>
              <a:t>老</a:t>
            </a:r>
            <a:r>
              <a:rPr lang="zh-CN" altLang="en-US" b="1" dirty="0">
                <a:solidFill>
                  <a:srgbClr val="C00000"/>
                </a:solidFill>
              </a:rPr>
              <a:t>吾老，以及人之老；幼吾幼，以及人之幼：天下可运于掌</a:t>
            </a:r>
            <a:r>
              <a:rPr lang="zh-CN" altLang="en-US" b="1" dirty="0" smtClean="0">
                <a:solidFill>
                  <a:srgbClr val="C00000"/>
                </a:solidFill>
              </a:rPr>
              <a:t>。</a:t>
            </a:r>
            <a:r>
              <a:rPr lang="en-US" altLang="zh-CN" b="1" dirty="0">
                <a:solidFill>
                  <a:srgbClr val="C00000"/>
                </a:solidFill>
              </a:rPr>
              <a:t>《</a:t>
            </a:r>
            <a:r>
              <a:rPr lang="zh-CN" altLang="en-US" b="1" dirty="0">
                <a:solidFill>
                  <a:srgbClr val="C00000"/>
                </a:solidFill>
              </a:rPr>
              <a:t>孟子</a:t>
            </a:r>
            <a:r>
              <a:rPr lang="en-US" altLang="zh-CN" b="1" dirty="0">
                <a:solidFill>
                  <a:srgbClr val="C00000"/>
                </a:solidFill>
              </a:rPr>
              <a:t>·</a:t>
            </a:r>
            <a:r>
              <a:rPr lang="zh-CN" altLang="en-US" b="1" dirty="0">
                <a:solidFill>
                  <a:srgbClr val="C00000"/>
                </a:solidFill>
              </a:rPr>
              <a:t>梁惠王上</a:t>
            </a:r>
            <a:r>
              <a:rPr lang="en-US" altLang="zh-CN" b="1" dirty="0" smtClean="0">
                <a:solidFill>
                  <a:srgbClr val="C00000"/>
                </a:solidFill>
              </a:rPr>
              <a:t>》</a:t>
            </a:r>
            <a:endParaRPr lang="zh-CN" altLang="en-US" b="1" dirty="0">
              <a:solidFill>
                <a:srgbClr val="C00000"/>
              </a:solidFill>
            </a:endParaRPr>
          </a:p>
          <a:p>
            <a:r>
              <a:rPr lang="en-US" altLang="zh-CN" b="1" dirty="0">
                <a:solidFill>
                  <a:srgbClr val="C00000"/>
                </a:solidFill>
              </a:rPr>
              <a:t>(</a:t>
            </a:r>
            <a:r>
              <a:rPr lang="zh-CN" altLang="en-US" b="1" dirty="0" smtClean="0">
                <a:solidFill>
                  <a:srgbClr val="C00000"/>
                </a:solidFill>
              </a:rPr>
              <a:t>敬爱</a:t>
            </a:r>
            <a:r>
              <a:rPr lang="zh-CN" altLang="en-US" b="1" dirty="0">
                <a:solidFill>
                  <a:srgbClr val="C00000"/>
                </a:solidFill>
              </a:rPr>
              <a:t>自己家的老人，也敬爱别的老人；呵护自己的孩子，也呵护别人的孩子：天下可以运转于手掌</a:t>
            </a:r>
            <a:r>
              <a:rPr lang="zh-CN" altLang="en-US" b="1" dirty="0" smtClean="0">
                <a:solidFill>
                  <a:srgbClr val="C00000"/>
                </a:solidFill>
              </a:rPr>
              <a:t>之上。</a:t>
            </a:r>
            <a:r>
              <a:rPr lang="en-US" altLang="zh-CN" b="1" dirty="0" smtClean="0">
                <a:solidFill>
                  <a:srgbClr val="C00000"/>
                </a:solidFill>
              </a:rPr>
              <a:t>)</a:t>
            </a:r>
            <a:endParaRPr lang="zh-CN" altLang="en-US" b="1" dirty="0">
              <a:solidFill>
                <a:srgbClr val="C00000"/>
              </a:solidFill>
            </a:endParaRPr>
          </a:p>
        </p:txBody>
      </p:sp>
    </p:spTree>
    <p:extLst>
      <p:ext uri="{BB962C8B-B14F-4D97-AF65-F5344CB8AC3E}">
        <p14:creationId xmlns:p14="http://schemas.microsoft.com/office/powerpoint/2010/main" val="9255811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2156</Words>
  <Application>Microsoft Office PowerPoint</Application>
  <PresentationFormat>宽屏</PresentationFormat>
  <Paragraphs>188</Paragraphs>
  <Slides>17</Slides>
  <Notes>16</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17</vt:i4>
      </vt:variant>
    </vt:vector>
  </HeadingPairs>
  <TitlesOfParts>
    <vt:vector size="32" baseType="lpstr">
      <vt:lpstr>BIZ UDPゴシック</vt:lpstr>
      <vt:lpstr>KaiTi</vt:lpstr>
      <vt:lpstr>ＭＳ 明朝</vt:lpstr>
      <vt:lpstr>ＭＳ Ｐゴシック</vt:lpstr>
      <vt:lpstr>Osaka</vt:lpstr>
      <vt:lpstr>新細明體</vt:lpstr>
      <vt:lpstr>楷体</vt:lpstr>
      <vt:lpstr>宋体</vt:lpstr>
      <vt:lpstr>宋体</vt:lpstr>
      <vt:lpstr>Microsoft YaHei</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6</cp:revision>
  <dcterms:created xsi:type="dcterms:W3CDTF">2021-08-24T02:17:47Z</dcterms:created>
  <dcterms:modified xsi:type="dcterms:W3CDTF">2021-08-25T08:33:46Z</dcterms:modified>
</cp:coreProperties>
</file>