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7" r:id="rId3"/>
    <p:sldId id="286" r:id="rId4"/>
    <p:sldId id="305" r:id="rId5"/>
    <p:sldId id="291" r:id="rId6"/>
    <p:sldId id="309" r:id="rId7"/>
    <p:sldId id="308" r:id="rId8"/>
    <p:sldId id="310" r:id="rId9"/>
    <p:sldId id="311" r:id="rId10"/>
    <p:sldId id="312" r:id="rId11"/>
    <p:sldId id="287" r:id="rId12"/>
    <p:sldId id="313" r:id="rId13"/>
    <p:sldId id="314" r:id="rId14"/>
    <p:sldId id="315" r:id="rId15"/>
    <p:sldId id="316" r:id="rId16"/>
    <p:sldId id="317" r:id="rId17"/>
    <p:sldId id="318" r:id="rId18"/>
    <p:sldId id="288" r:id="rId19"/>
    <p:sldId id="319" r:id="rId20"/>
    <p:sldId id="320" r:id="rId21"/>
    <p:sldId id="325" r:id="rId22"/>
    <p:sldId id="321" r:id="rId23"/>
    <p:sldId id="322" r:id="rId24"/>
    <p:sldId id="323" r:id="rId25"/>
    <p:sldId id="326" r:id="rId26"/>
    <p:sldId id="327" r:id="rId27"/>
    <p:sldId id="324" r:id="rId28"/>
    <p:sldId id="289" r:id="rId29"/>
    <p:sldId id="328" r:id="rId30"/>
    <p:sldId id="329" r:id="rId31"/>
    <p:sldId id="330" r:id="rId32"/>
    <p:sldId id="331" r:id="rId33"/>
    <p:sldId id="332" r:id="rId34"/>
    <p:sldId id="334" r:id="rId35"/>
    <p:sldId id="335" r:id="rId36"/>
    <p:sldId id="340" r:id="rId37"/>
    <p:sldId id="338" r:id="rId38"/>
    <p:sldId id="339" r:id="rId39"/>
    <p:sldId id="296" r:id="rId40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0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29" autoAdjust="0"/>
    <p:restoredTop sz="95203" autoAdjust="0"/>
  </p:normalViewPr>
  <p:slideViewPr>
    <p:cSldViewPr>
      <p:cViewPr varScale="1">
        <p:scale>
          <a:sx n="142" d="100"/>
          <a:sy n="142" d="100"/>
        </p:scale>
        <p:origin x="102" y="108"/>
      </p:cViewPr>
      <p:guideLst>
        <p:guide orient="horz" pos="1620"/>
        <p:guide pos="3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45" d="100"/>
          <a:sy n="45" d="100"/>
        </p:scale>
        <p:origin x="2760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7798712-3DF2-4947-80A7-8E68FD2860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623B6A-F2F3-4C7C-9528-6740938B10B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18F40-DCCA-45E2-B19F-41C60D05C26F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A28007-57E5-4A48-B786-3B305D5682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C4AD509-24CD-45DA-9F0E-94A061373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93414-B7D2-4F85-9C77-8174D76F5C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8704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8A702-CEA7-413B-8D8B-CA3DFDC3349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4EF16-2C2F-4878-9027-FCDB2D58A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1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7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99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044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393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918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157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563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89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38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817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1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52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84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448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372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37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682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7603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271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598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956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94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611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6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173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589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295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498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3674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96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026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2432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83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84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7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96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883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7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05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72508"/>
            <a:ext cx="2133600" cy="273844"/>
          </a:xfr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6690" y="4772508"/>
            <a:ext cx="2895600" cy="273844"/>
          </a:xfrm>
        </p:spPr>
        <p:txBody>
          <a:bodyPr vert="horz" lIns="76618" tIns="38309" rIns="76618" bIns="38309" rtlCol="0" anchor="ctr"/>
          <a:lstStyle>
            <a:lvl1pPr>
              <a:defRPr lang="en-US" altLang="zh-CN" smtClean="0">
                <a:solidFill>
                  <a:prstClr val="white">
                    <a:lumMod val="65000"/>
                  </a:prstClr>
                </a:solidFill>
                <a:latin typeface="Calibri"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48573" y="4763842"/>
            <a:ext cx="1388046" cy="282500"/>
          </a:xfrm>
        </p:spPr>
        <p:txBody>
          <a:bodyPr vert="horz" lIns="102156" tIns="51076" rIns="102156" bIns="51076" rtlCol="0" anchor="ctr"/>
          <a:lstStyle>
            <a:lvl1pPr algn="r">
              <a:defRPr lang="zh-CN" altLang="en-US" smtClean="0"/>
            </a:lvl1pPr>
          </a:lstStyle>
          <a:p>
            <a:fld id="{0C913308-F349-4B6D-A68A-DD1791B4A57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0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 vert="horz" lIns="68580" tIns="34290" rIns="68580" bIns="34290" rtlCol="0" anchor="ctr">
            <a:noAutofit/>
          </a:bodyPr>
          <a:lstStyle>
            <a:lvl1pPr algn="l">
              <a:defRPr lang="zh-CN" altLang="en-US" sz="20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8216"/>
            <a:ext cx="1224136" cy="304675"/>
          </a:xfr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 flipV="1">
            <a:off x="953128" y="654062"/>
            <a:ext cx="7859428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95576" y="248444"/>
            <a:ext cx="396000" cy="396000"/>
            <a:chOff x="406574" y="236732"/>
            <a:chExt cx="612048" cy="593261"/>
          </a:xfrm>
        </p:grpSpPr>
        <p:sp>
          <p:nvSpPr>
            <p:cNvPr id="15" name="矩形 14"/>
            <p:cNvSpPr/>
            <p:nvPr userDrawn="1"/>
          </p:nvSpPr>
          <p:spPr>
            <a:xfrm>
              <a:off x="406574" y="236732"/>
              <a:ext cx="504000" cy="504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694606" y="512239"/>
              <a:ext cx="324016" cy="3177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33879"/>
      </p:ext>
    </p:extLst>
  </p:cSld>
  <p:clrMapOvr>
    <a:masterClrMapping/>
  </p:clrMapOvr>
  <p:transition spd="slow" advTm="11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2156" tIns="51076" rIns="102156" bIns="5107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63"/>
            <a:ext cx="8229600" cy="3394472"/>
          </a:xfrm>
          <a:prstGeom prst="rect">
            <a:avLst/>
          </a:prstGeom>
        </p:spPr>
        <p:txBody>
          <a:bodyPr vert="horz" lIns="102156" tIns="51076" rIns="102156" bIns="51076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p:txStyles>
    <p:titleStyle>
      <a:lvl1pPr algn="ctr" defTabSz="1023252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717" indent="-383717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392" indent="-319759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62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68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31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940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564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188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8819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62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2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879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50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128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7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37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003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media" Target="../media/media1.wma"/><Relationship Id="rId1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2.png"/><Relationship Id="rId2" Type="http://schemas.openxmlformats.org/officeDocument/2006/relationships/tags" Target="../tags/tag3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9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audio" Target="../media/media1.wm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73750"/>
            <a:ext cx="2761685" cy="2196000"/>
          </a:xfrm>
          <a:custGeom>
            <a:avLst/>
            <a:gdLst/>
            <a:ahLst/>
            <a:cxnLst/>
            <a:rect l="l" t="t" r="r" b="b"/>
            <a:pathLst>
              <a:path w="2761685" h="2196000">
                <a:moveTo>
                  <a:pt x="0" y="0"/>
                </a:moveTo>
                <a:lnTo>
                  <a:pt x="2761685" y="0"/>
                </a:lnTo>
                <a:lnTo>
                  <a:pt x="2318746" y="2196000"/>
                </a:lnTo>
                <a:lnTo>
                  <a:pt x="0" y="2196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"/>
          <p:cNvSpPr/>
          <p:nvPr/>
        </p:nvSpPr>
        <p:spPr>
          <a:xfrm>
            <a:off x="2428644" y="1473749"/>
            <a:ext cx="6628125" cy="2196000"/>
          </a:xfrm>
          <a:custGeom>
            <a:avLst/>
            <a:gdLst/>
            <a:ahLst/>
            <a:cxnLst/>
            <a:rect l="l" t="t" r="r" b="b"/>
            <a:pathLst>
              <a:path w="6628125" h="2196000">
                <a:moveTo>
                  <a:pt x="442939" y="0"/>
                </a:moveTo>
                <a:lnTo>
                  <a:pt x="6628125" y="0"/>
                </a:lnTo>
                <a:lnTo>
                  <a:pt x="6628125" y="2196000"/>
                </a:lnTo>
                <a:lnTo>
                  <a:pt x="0" y="2196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979272" y="2586311"/>
            <a:ext cx="18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第三版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0333" y="3334032"/>
            <a:ext cx="187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主编  刘德恩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36897" y="1566301"/>
            <a:ext cx="5902278" cy="108490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就 业 设 计</a:t>
            </a:r>
          </a:p>
        </p:txBody>
      </p:sp>
      <p:sp>
        <p:nvSpPr>
          <p:cNvPr id="32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6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7"/>
          <p:cNvSpPr/>
          <p:nvPr>
            <p:custDataLst>
              <p:tags r:id="rId8"/>
            </p:custDataLst>
          </p:nvPr>
        </p:nvSpPr>
        <p:spPr>
          <a:xfrm flipH="1">
            <a:off x="3348157" y="473469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11"/>
          <p:cNvSpPr/>
          <p:nvPr>
            <p:custDataLst>
              <p:tags r:id="rId11"/>
            </p:custDataLst>
          </p:nvPr>
        </p:nvSpPr>
        <p:spPr>
          <a:xfrm flipH="1">
            <a:off x="-418155" y="4578455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3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45" name="jim brickman - angel eyes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32040" y="5511785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0D3B01C-F693-4E95-AE3B-0EE9BF8C67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50" y="1409745"/>
            <a:ext cx="1849938" cy="288426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80" y="232536"/>
            <a:ext cx="2207046" cy="57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33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2A54B44-9D67-4B7C-8888-8B431ABF65FC}"/>
              </a:ext>
            </a:extLst>
          </p:cNvPr>
          <p:cNvSpPr/>
          <p:nvPr/>
        </p:nvSpPr>
        <p:spPr>
          <a:xfrm>
            <a:off x="6820675" y="781597"/>
            <a:ext cx="2071806" cy="1790153"/>
          </a:xfrm>
          <a:prstGeom prst="rect">
            <a:avLst/>
          </a:prstGeom>
          <a:noFill/>
          <a:ln>
            <a:solidFill>
              <a:schemeClr val="bg1">
                <a:lumMod val="50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E00C7-CD72-40D2-84A2-890B3A001AF8}"/>
              </a:ext>
            </a:extLst>
          </p:cNvPr>
          <p:cNvSpPr/>
          <p:nvPr/>
        </p:nvSpPr>
        <p:spPr>
          <a:xfrm>
            <a:off x="0" y="4299942"/>
            <a:ext cx="9144000" cy="843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行动项目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AC2317-A0B0-4A66-BC5C-3AE8CF16EA51}"/>
              </a:ext>
            </a:extLst>
          </p:cNvPr>
          <p:cNvSpPr txBox="1"/>
          <p:nvPr/>
        </p:nvSpPr>
        <p:spPr>
          <a:xfrm>
            <a:off x="1475656" y="981556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评 估 现 在 的 生 活 状 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B8CF6-7B7B-433A-8DBC-03A14283E7D0}"/>
              </a:ext>
            </a:extLst>
          </p:cNvPr>
          <p:cNvSpPr txBox="1"/>
          <p:nvPr/>
        </p:nvSpPr>
        <p:spPr>
          <a:xfrm>
            <a:off x="6948264" y="947647"/>
            <a:ext cx="57841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行动任务：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1629E9-679D-44CD-914E-75DF4DA3C5AC}"/>
              </a:ext>
            </a:extLst>
          </p:cNvPr>
          <p:cNvSpPr/>
          <p:nvPr/>
        </p:nvSpPr>
        <p:spPr>
          <a:xfrm>
            <a:off x="455010" y="1970418"/>
            <a:ext cx="7213333" cy="2862322"/>
          </a:xfrm>
          <a:prstGeom prst="rect">
            <a:avLst/>
          </a:prstGeom>
          <a:solidFill>
            <a:schemeClr val="bg2">
              <a:lumMod val="95000"/>
              <a:alpha val="71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A5B722-F013-465E-B0F9-5583562CD529}"/>
              </a:ext>
            </a:extLst>
          </p:cNvPr>
          <p:cNvSpPr txBox="1"/>
          <p:nvPr/>
        </p:nvSpPr>
        <p:spPr>
          <a:xfrm>
            <a:off x="652885" y="1999888"/>
            <a:ext cx="6769260" cy="2662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行动步骤  </a:t>
            </a:r>
            <a:r>
              <a:rPr lang="zh-CN" altLang="en-US" sz="1900" dirty="0">
                <a:solidFill>
                  <a:schemeClr val="accent3"/>
                </a:solidFill>
                <a:latin typeface="+mn-ea"/>
              </a:rPr>
              <a:t>：</a:t>
            </a:r>
            <a:endParaRPr lang="en-US" altLang="zh-CN" sz="1900" dirty="0">
              <a:solidFill>
                <a:schemeClr val="accent3"/>
              </a:solidFill>
              <a:latin typeface="+mn-ea"/>
            </a:endParaRPr>
          </a:p>
          <a:p>
            <a:endParaRPr lang="en-US" altLang="zh-CN" sz="1900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列出自己一周内所有的活动事项（以天为单位） 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把这些事项归类： 学习（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X)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、娱乐（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Y)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、生理必需（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S)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、人际交往（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R)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、体育（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T)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、工作（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G)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、空白（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K,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什么都没做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)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合计每类事项所花的时间（分钟）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评估每类活动的质量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 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分类汇总与分析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 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与伙伴交流、讨论结果</a:t>
            </a:r>
            <a:r>
              <a:rPr lang="zh-CN" altLang="en-US" sz="2000" dirty="0">
                <a:solidFill>
                  <a:schemeClr val="accent3"/>
                </a:solidFill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FBFDFD-755E-47D8-AF45-B9CFCDD27EC6}"/>
              </a:ext>
            </a:extLst>
          </p:cNvPr>
          <p:cNvSpPr txBox="1"/>
          <p:nvPr/>
        </p:nvSpPr>
        <p:spPr>
          <a:xfrm>
            <a:off x="6948264" y="1636588"/>
            <a:ext cx="2071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n-ea"/>
              </a:rPr>
              <a:t>评估自己一周的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3"/>
                </a:solidFill>
                <a:latin typeface="+mn-ea"/>
              </a:rPr>
              <a:t>生活状态</a:t>
            </a:r>
          </a:p>
        </p:txBody>
      </p:sp>
    </p:spTree>
    <p:extLst>
      <p:ext uri="{BB962C8B-B14F-4D97-AF65-F5344CB8AC3E}">
        <p14:creationId xmlns:p14="http://schemas.microsoft.com/office/powerpoint/2010/main" val="838899224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1" grpId="0"/>
      <p:bldP spid="13" grpId="0" animBg="1"/>
      <p:bldP spid="1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787170" y="1781403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chemeClr val="bg1"/>
                </a:solidFill>
                <a:latin typeface="微软雅黑"/>
              </a:rPr>
              <a:t>第二节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653532" y="2384308"/>
              <a:ext cx="504000" cy="504000"/>
            </a:xfrm>
            <a:custGeom>
              <a:avLst/>
              <a:gdLst>
                <a:gd name="T0" fmla="*/ 1166395 w 3845"/>
                <a:gd name="T1" fmla="*/ 911373 h 3810"/>
                <a:gd name="T2" fmla="*/ 1340582 w 3845"/>
                <a:gd name="T3" fmla="*/ 945561 h 3810"/>
                <a:gd name="T4" fmla="*/ 1800397 w 3845"/>
                <a:gd name="T5" fmla="*/ 485660 h 3810"/>
                <a:gd name="T6" fmla="*/ 1793842 w 3845"/>
                <a:gd name="T7" fmla="*/ 407917 h 3810"/>
                <a:gd name="T8" fmla="*/ 1467476 w 3845"/>
                <a:gd name="T9" fmla="*/ 757292 h 3810"/>
                <a:gd name="T10" fmla="*/ 1159371 w 3845"/>
                <a:gd name="T11" fmla="*/ 701561 h 3810"/>
                <a:gd name="T12" fmla="*/ 1053548 w 3845"/>
                <a:gd name="T13" fmla="*/ 406512 h 3810"/>
                <a:gd name="T14" fmla="*/ 1405199 w 3845"/>
                <a:gd name="T15" fmla="*/ 30442 h 3810"/>
                <a:gd name="T16" fmla="*/ 1340582 w 3845"/>
                <a:gd name="T17" fmla="*/ 25290 h 3810"/>
                <a:gd name="T18" fmla="*/ 880766 w 3845"/>
                <a:gd name="T19" fmla="*/ 485660 h 3810"/>
                <a:gd name="T20" fmla="*/ 919162 w 3845"/>
                <a:gd name="T21" fmla="*/ 669246 h 3810"/>
                <a:gd name="T22" fmla="*/ 480418 w 3845"/>
                <a:gd name="T23" fmla="*/ 1205485 h 3810"/>
                <a:gd name="T24" fmla="*/ 398475 w 3845"/>
                <a:gd name="T25" fmla="*/ 1193309 h 3810"/>
                <a:gd name="T26" fmla="*/ 114720 w 3845"/>
                <a:gd name="T27" fmla="*/ 1477586 h 3810"/>
                <a:gd name="T28" fmla="*/ 398475 w 3845"/>
                <a:gd name="T29" fmla="*/ 1761395 h 3810"/>
                <a:gd name="T30" fmla="*/ 682699 w 3845"/>
                <a:gd name="T31" fmla="*/ 1477586 h 3810"/>
                <a:gd name="T32" fmla="*/ 661628 w 3845"/>
                <a:gd name="T33" fmla="*/ 1370338 h 3810"/>
                <a:gd name="T34" fmla="*/ 1166395 w 3845"/>
                <a:gd name="T35" fmla="*/ 911373 h 3810"/>
                <a:gd name="T36" fmla="*/ 398475 w 3845"/>
                <a:gd name="T37" fmla="*/ 1628389 h 3810"/>
                <a:gd name="T38" fmla="*/ 247701 w 3845"/>
                <a:gd name="T39" fmla="*/ 1477586 h 3810"/>
                <a:gd name="T40" fmla="*/ 398475 w 3845"/>
                <a:gd name="T41" fmla="*/ 1326315 h 3810"/>
                <a:gd name="T42" fmla="*/ 549718 w 3845"/>
                <a:gd name="T43" fmla="*/ 1477586 h 3810"/>
                <a:gd name="T44" fmla="*/ 398475 w 3845"/>
                <a:gd name="T45" fmla="*/ 1628389 h 3810"/>
                <a:gd name="T46" fmla="*/ 426102 w 3845"/>
                <a:gd name="T47" fmla="*/ 554973 h 3810"/>
                <a:gd name="T48" fmla="*/ 694874 w 3845"/>
                <a:gd name="T49" fmla="*/ 830820 h 3810"/>
                <a:gd name="T50" fmla="*/ 824109 w 3845"/>
                <a:gd name="T51" fmla="*/ 701561 h 3810"/>
                <a:gd name="T52" fmla="*/ 554869 w 3845"/>
                <a:gd name="T53" fmla="*/ 425713 h 3810"/>
                <a:gd name="T54" fmla="*/ 619486 w 3845"/>
                <a:gd name="T55" fmla="*/ 361084 h 3810"/>
                <a:gd name="T56" fmla="*/ 258471 w 3845"/>
                <a:gd name="T57" fmla="*/ 0 h 3810"/>
                <a:gd name="T58" fmla="*/ 0 w 3845"/>
                <a:gd name="T59" fmla="*/ 258051 h 3810"/>
                <a:gd name="T60" fmla="*/ 361484 w 3845"/>
                <a:gd name="T61" fmla="*/ 619134 h 3810"/>
                <a:gd name="T62" fmla="*/ 426102 w 3845"/>
                <a:gd name="T63" fmla="*/ 554973 h 3810"/>
                <a:gd name="T64" fmla="*/ 889663 w 3845"/>
                <a:gd name="T65" fmla="*/ 1296342 h 3810"/>
                <a:gd name="T66" fmla="*/ 890131 w 3845"/>
                <a:gd name="T67" fmla="*/ 1296342 h 3810"/>
                <a:gd name="T68" fmla="*/ 889663 w 3845"/>
                <a:gd name="T69" fmla="*/ 1296342 h 3810"/>
                <a:gd name="T70" fmla="*/ 1263321 w 3845"/>
                <a:gd name="T71" fmla="*/ 971788 h 3810"/>
                <a:gd name="T72" fmla="*/ 890131 w 3845"/>
                <a:gd name="T73" fmla="*/ 1296342 h 3810"/>
                <a:gd name="T74" fmla="*/ 1297035 w 3845"/>
                <a:gd name="T75" fmla="*/ 1713157 h 3810"/>
                <a:gd name="T76" fmla="*/ 1555037 w 3845"/>
                <a:gd name="T77" fmla="*/ 1713157 h 3810"/>
                <a:gd name="T78" fmla="*/ 1658519 w 3845"/>
                <a:gd name="T79" fmla="*/ 1610124 h 3810"/>
                <a:gd name="T80" fmla="*/ 1658519 w 3845"/>
                <a:gd name="T81" fmla="*/ 1352073 h 3810"/>
                <a:gd name="T82" fmla="*/ 1263321 w 3845"/>
                <a:gd name="T83" fmla="*/ 971788 h 3810"/>
                <a:gd name="T84" fmla="*/ 1441254 w 3845"/>
                <a:gd name="T85" fmla="*/ 1641970 h 3810"/>
                <a:gd name="T86" fmla="*/ 1376636 w 3845"/>
                <a:gd name="T87" fmla="*/ 1641970 h 3810"/>
                <a:gd name="T88" fmla="*/ 1044652 w 3845"/>
                <a:gd name="T89" fmla="*/ 1310392 h 3810"/>
                <a:gd name="T90" fmla="*/ 1044652 w 3845"/>
                <a:gd name="T91" fmla="*/ 1245293 h 3810"/>
                <a:gd name="T92" fmla="*/ 1109738 w 3845"/>
                <a:gd name="T93" fmla="*/ 1245293 h 3810"/>
                <a:gd name="T94" fmla="*/ 1441254 w 3845"/>
                <a:gd name="T95" fmla="*/ 1577340 h 3810"/>
                <a:gd name="T96" fmla="*/ 1441254 w 3845"/>
                <a:gd name="T97" fmla="*/ 1641970 h 3810"/>
                <a:gd name="T98" fmla="*/ 1587346 w 3845"/>
                <a:gd name="T99" fmla="*/ 1495851 h 3810"/>
                <a:gd name="T100" fmla="*/ 1522260 w 3845"/>
                <a:gd name="T101" fmla="*/ 1495851 h 3810"/>
                <a:gd name="T102" fmla="*/ 1190744 w 3845"/>
                <a:gd name="T103" fmla="*/ 1164272 h 3810"/>
                <a:gd name="T104" fmla="*/ 1190744 w 3845"/>
                <a:gd name="T105" fmla="*/ 1099642 h 3810"/>
                <a:gd name="T106" fmla="*/ 1255830 w 3845"/>
                <a:gd name="T107" fmla="*/ 1099642 h 3810"/>
                <a:gd name="T108" fmla="*/ 1587346 w 3845"/>
                <a:gd name="T109" fmla="*/ 1431221 h 3810"/>
                <a:gd name="T110" fmla="*/ 1587346 w 3845"/>
                <a:gd name="T111" fmla="*/ 1495851 h 38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5" h="3810">
                  <a:moveTo>
                    <a:pt x="2491" y="1946"/>
                  </a:moveTo>
                  <a:cubicBezTo>
                    <a:pt x="2606" y="1993"/>
                    <a:pt x="2731" y="2019"/>
                    <a:pt x="2863" y="2019"/>
                  </a:cubicBezTo>
                  <a:cubicBezTo>
                    <a:pt x="3405" y="2019"/>
                    <a:pt x="3845" y="1579"/>
                    <a:pt x="3845" y="1037"/>
                  </a:cubicBezTo>
                  <a:cubicBezTo>
                    <a:pt x="3845" y="980"/>
                    <a:pt x="3840" y="925"/>
                    <a:pt x="3831" y="871"/>
                  </a:cubicBezTo>
                  <a:cubicBezTo>
                    <a:pt x="3134" y="1617"/>
                    <a:pt x="3134" y="1617"/>
                    <a:pt x="3134" y="1617"/>
                  </a:cubicBezTo>
                  <a:cubicBezTo>
                    <a:pt x="2476" y="1498"/>
                    <a:pt x="2476" y="1498"/>
                    <a:pt x="2476" y="1498"/>
                  </a:cubicBezTo>
                  <a:cubicBezTo>
                    <a:pt x="2250" y="868"/>
                    <a:pt x="2250" y="868"/>
                    <a:pt x="2250" y="868"/>
                  </a:cubicBezTo>
                  <a:cubicBezTo>
                    <a:pt x="3001" y="65"/>
                    <a:pt x="3001" y="65"/>
                    <a:pt x="3001" y="65"/>
                  </a:cubicBezTo>
                  <a:cubicBezTo>
                    <a:pt x="2956" y="59"/>
                    <a:pt x="2910" y="54"/>
                    <a:pt x="2863" y="54"/>
                  </a:cubicBezTo>
                  <a:cubicBezTo>
                    <a:pt x="2320" y="54"/>
                    <a:pt x="1881" y="494"/>
                    <a:pt x="1881" y="1037"/>
                  </a:cubicBezTo>
                  <a:cubicBezTo>
                    <a:pt x="1881" y="1176"/>
                    <a:pt x="1910" y="1309"/>
                    <a:pt x="1963" y="1429"/>
                  </a:cubicBezTo>
                  <a:cubicBezTo>
                    <a:pt x="1659" y="1963"/>
                    <a:pt x="1205" y="2409"/>
                    <a:pt x="1026" y="2574"/>
                  </a:cubicBezTo>
                  <a:cubicBezTo>
                    <a:pt x="971" y="2557"/>
                    <a:pt x="912" y="2548"/>
                    <a:pt x="851" y="2548"/>
                  </a:cubicBezTo>
                  <a:cubicBezTo>
                    <a:pt x="516" y="2548"/>
                    <a:pt x="245" y="2820"/>
                    <a:pt x="245" y="3155"/>
                  </a:cubicBezTo>
                  <a:cubicBezTo>
                    <a:pt x="245" y="3490"/>
                    <a:pt x="516" y="3761"/>
                    <a:pt x="851" y="3761"/>
                  </a:cubicBezTo>
                  <a:cubicBezTo>
                    <a:pt x="1186" y="3761"/>
                    <a:pt x="1458" y="3490"/>
                    <a:pt x="1458" y="3155"/>
                  </a:cubicBezTo>
                  <a:cubicBezTo>
                    <a:pt x="1458" y="3074"/>
                    <a:pt x="1442" y="2997"/>
                    <a:pt x="1413" y="2926"/>
                  </a:cubicBezTo>
                  <a:cubicBezTo>
                    <a:pt x="1548" y="2747"/>
                    <a:pt x="1914" y="2308"/>
                    <a:pt x="2491" y="1946"/>
                  </a:cubicBezTo>
                  <a:close/>
                  <a:moveTo>
                    <a:pt x="851" y="3477"/>
                  </a:moveTo>
                  <a:cubicBezTo>
                    <a:pt x="673" y="3477"/>
                    <a:pt x="529" y="3333"/>
                    <a:pt x="529" y="3155"/>
                  </a:cubicBezTo>
                  <a:cubicBezTo>
                    <a:pt x="529" y="2976"/>
                    <a:pt x="673" y="2832"/>
                    <a:pt x="851" y="2832"/>
                  </a:cubicBezTo>
                  <a:cubicBezTo>
                    <a:pt x="1029" y="2832"/>
                    <a:pt x="1174" y="2976"/>
                    <a:pt x="1174" y="3155"/>
                  </a:cubicBezTo>
                  <a:cubicBezTo>
                    <a:pt x="1174" y="3333"/>
                    <a:pt x="1029" y="3477"/>
                    <a:pt x="851" y="3477"/>
                  </a:cubicBezTo>
                  <a:close/>
                  <a:moveTo>
                    <a:pt x="910" y="1185"/>
                  </a:moveTo>
                  <a:cubicBezTo>
                    <a:pt x="1484" y="1774"/>
                    <a:pt x="1484" y="1774"/>
                    <a:pt x="1484" y="1774"/>
                  </a:cubicBezTo>
                  <a:cubicBezTo>
                    <a:pt x="1760" y="1498"/>
                    <a:pt x="1760" y="1498"/>
                    <a:pt x="1760" y="1498"/>
                  </a:cubicBezTo>
                  <a:cubicBezTo>
                    <a:pt x="1185" y="909"/>
                    <a:pt x="1185" y="909"/>
                    <a:pt x="1185" y="909"/>
                  </a:cubicBezTo>
                  <a:cubicBezTo>
                    <a:pt x="1323" y="771"/>
                    <a:pt x="1323" y="771"/>
                    <a:pt x="1323" y="771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772" y="1322"/>
                    <a:pt x="772" y="1322"/>
                    <a:pt x="772" y="1322"/>
                  </a:cubicBezTo>
                  <a:lnTo>
                    <a:pt x="910" y="1185"/>
                  </a:lnTo>
                  <a:close/>
                  <a:moveTo>
                    <a:pt x="1900" y="2768"/>
                  </a:moveTo>
                  <a:cubicBezTo>
                    <a:pt x="1900" y="2768"/>
                    <a:pt x="1901" y="2768"/>
                    <a:pt x="1901" y="2768"/>
                  </a:cubicBezTo>
                  <a:cubicBezTo>
                    <a:pt x="1900" y="2767"/>
                    <a:pt x="1900" y="2768"/>
                    <a:pt x="1900" y="2768"/>
                  </a:cubicBezTo>
                  <a:close/>
                  <a:moveTo>
                    <a:pt x="2698" y="2075"/>
                  </a:moveTo>
                  <a:cubicBezTo>
                    <a:pt x="2698" y="2075"/>
                    <a:pt x="2225" y="2203"/>
                    <a:pt x="1901" y="2768"/>
                  </a:cubicBezTo>
                  <a:cubicBezTo>
                    <a:pt x="1926" y="2776"/>
                    <a:pt x="2770" y="3658"/>
                    <a:pt x="2770" y="3658"/>
                  </a:cubicBezTo>
                  <a:cubicBezTo>
                    <a:pt x="2923" y="3810"/>
                    <a:pt x="3169" y="3810"/>
                    <a:pt x="3321" y="3658"/>
                  </a:cubicBezTo>
                  <a:cubicBezTo>
                    <a:pt x="3542" y="3438"/>
                    <a:pt x="3542" y="3438"/>
                    <a:pt x="3542" y="3438"/>
                  </a:cubicBezTo>
                  <a:cubicBezTo>
                    <a:pt x="3694" y="3285"/>
                    <a:pt x="3694" y="3039"/>
                    <a:pt x="3542" y="2887"/>
                  </a:cubicBezTo>
                  <a:lnTo>
                    <a:pt x="2698" y="2075"/>
                  </a:lnTo>
                  <a:close/>
                  <a:moveTo>
                    <a:pt x="3078" y="3506"/>
                  </a:moveTo>
                  <a:cubicBezTo>
                    <a:pt x="3040" y="3544"/>
                    <a:pt x="2978" y="3544"/>
                    <a:pt x="2940" y="3506"/>
                  </a:cubicBezTo>
                  <a:cubicBezTo>
                    <a:pt x="2231" y="2798"/>
                    <a:pt x="2231" y="2798"/>
                    <a:pt x="2231" y="2798"/>
                  </a:cubicBezTo>
                  <a:cubicBezTo>
                    <a:pt x="2193" y="2760"/>
                    <a:pt x="2193" y="2698"/>
                    <a:pt x="2231" y="2659"/>
                  </a:cubicBezTo>
                  <a:cubicBezTo>
                    <a:pt x="2270" y="2621"/>
                    <a:pt x="2332" y="2621"/>
                    <a:pt x="2370" y="2659"/>
                  </a:cubicBezTo>
                  <a:cubicBezTo>
                    <a:pt x="3078" y="3368"/>
                    <a:pt x="3078" y="3368"/>
                    <a:pt x="3078" y="3368"/>
                  </a:cubicBezTo>
                  <a:cubicBezTo>
                    <a:pt x="3116" y="3406"/>
                    <a:pt x="3116" y="3468"/>
                    <a:pt x="3078" y="3506"/>
                  </a:cubicBezTo>
                  <a:close/>
                  <a:moveTo>
                    <a:pt x="3390" y="3194"/>
                  </a:moveTo>
                  <a:cubicBezTo>
                    <a:pt x="3352" y="3233"/>
                    <a:pt x="3290" y="3233"/>
                    <a:pt x="3251" y="3194"/>
                  </a:cubicBezTo>
                  <a:cubicBezTo>
                    <a:pt x="2543" y="2486"/>
                    <a:pt x="2543" y="2486"/>
                    <a:pt x="2543" y="2486"/>
                  </a:cubicBezTo>
                  <a:cubicBezTo>
                    <a:pt x="2505" y="2448"/>
                    <a:pt x="2505" y="2386"/>
                    <a:pt x="2543" y="2348"/>
                  </a:cubicBezTo>
                  <a:cubicBezTo>
                    <a:pt x="2581" y="2309"/>
                    <a:pt x="2643" y="2309"/>
                    <a:pt x="2682" y="2348"/>
                  </a:cubicBezTo>
                  <a:cubicBezTo>
                    <a:pt x="3390" y="3056"/>
                    <a:pt x="3390" y="3056"/>
                    <a:pt x="3390" y="3056"/>
                  </a:cubicBezTo>
                  <a:cubicBezTo>
                    <a:pt x="3428" y="3094"/>
                    <a:pt x="3428" y="3156"/>
                    <a:pt x="3390" y="3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18B7C26-FB34-4CD8-962A-D54272260758}"/>
              </a:ext>
            </a:extLst>
          </p:cNvPr>
          <p:cNvSpPr txBox="1"/>
          <p:nvPr/>
        </p:nvSpPr>
        <p:spPr>
          <a:xfrm>
            <a:off x="3163294" y="2832072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/>
              </a:rPr>
              <a:t>从平淡中创造意义</a:t>
            </a:r>
          </a:p>
        </p:txBody>
      </p:sp>
    </p:spTree>
    <p:extLst>
      <p:ext uri="{BB962C8B-B14F-4D97-AF65-F5344CB8AC3E}">
        <p14:creationId xmlns:p14="http://schemas.microsoft.com/office/powerpoint/2010/main" val="171033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42" name="圆角矩形 8">
            <a:extLst>
              <a:ext uri="{FF2B5EF4-FFF2-40B4-BE49-F238E27FC236}">
                <a16:creationId xmlns:a16="http://schemas.microsoft.com/office/drawing/2014/main" id="{17861265-52EE-42BE-AA05-759F9FAC4928}"/>
              </a:ext>
            </a:extLst>
          </p:cNvPr>
          <p:cNvSpPr/>
          <p:nvPr/>
        </p:nvSpPr>
        <p:spPr bwMode="auto">
          <a:xfrm>
            <a:off x="795273" y="1226131"/>
            <a:ext cx="3132452" cy="2880321"/>
          </a:xfrm>
          <a:prstGeom prst="roundRect">
            <a:avLst>
              <a:gd name="adj" fmla="val 10568"/>
            </a:avLst>
          </a:pr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203200" dist="177800" dir="39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9AC0AEB-3B49-4A98-8726-FCFE7DF36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6" y="1419622"/>
            <a:ext cx="3168352" cy="3611117"/>
          </a:xfrm>
          <a:prstGeom prst="rect">
            <a:avLst/>
          </a:prstGeom>
          <a:noFill/>
          <a:ln w="7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rgbClr val="F8F8F8"/>
                </a:solidFill>
                <a:latin typeface="+mj-ea"/>
                <a:ea typeface="+mj-ea"/>
              </a:rPr>
              <a:t>课前思考</a:t>
            </a:r>
            <a:endParaRPr lang="en-US" altLang="zh-CN" sz="24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sz="20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如何克服无聊或平淡？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尤其是当你处于困境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或停步不前的时候</a:t>
            </a:r>
            <a:r>
              <a:rPr lang="zh-CN" altLang="en-US" b="1" dirty="0">
                <a:solidFill>
                  <a:srgbClr val="F8F8F8"/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6979782-DD34-4A54-9DED-DCF92CCF22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9491">
            <a:off x="4706519" y="500583"/>
            <a:ext cx="4311820" cy="431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43568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圆角矩形 7">
            <a:extLst>
              <a:ext uri="{FF2B5EF4-FFF2-40B4-BE49-F238E27FC236}">
                <a16:creationId xmlns:a16="http://schemas.microsoft.com/office/drawing/2014/main" id="{8167AD99-FBA2-4458-BA6C-FEB5ED9A4AC3}"/>
              </a:ext>
            </a:extLst>
          </p:cNvPr>
          <p:cNvSpPr/>
          <p:nvPr/>
        </p:nvSpPr>
        <p:spPr bwMode="auto">
          <a:xfrm>
            <a:off x="5364087" y="1635646"/>
            <a:ext cx="3240361" cy="2499742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2EA7C-F753-458A-B462-C60C7659059B}"/>
              </a:ext>
            </a:extLst>
          </p:cNvPr>
          <p:cNvSpPr txBox="1"/>
          <p:nvPr/>
        </p:nvSpPr>
        <p:spPr>
          <a:xfrm>
            <a:off x="5508103" y="2067694"/>
            <a:ext cx="29523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学习目标</a:t>
            </a:r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dirty="0"/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结合自己的实际生活，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明确可以在哪方面创造意义。</a:t>
            </a:r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451B4BD-A121-4FE0-83F9-61E9936BED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25" y="1343406"/>
            <a:ext cx="3722643" cy="279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98952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95845" y="1471346"/>
            <a:ext cx="8024317" cy="3317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 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小凡来自贫苦之家，正是因为贫苦，父母本来是不同意他继续升学的。但在经过小凡的再三恳求，并答应自己解决学费和生活费后，父母也就勉强同意他来到某职业院校读书。他读的专业是（纺织）机械设计与制造。虽然他已经感觉到专业学习有困难，但还是得自己想办法去挣学费和生活费。为此，他在工作日必须努力学习功课，而周末则去打工赚生活费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第一个学期的学费是小凡暑假在饭店打工挣来的，而现在为了兼顾专业学习，他必须再找一份兼职工作。经过一再寻找和尝试，最终找到一家机械厂，从最简单的粗活干起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清洗机器零件。别的同学平时学累了，周末可以休息；而小凡周末却要早早起床去上班，晚上很晚才回到学校。一开始他感到很累，但还是咬牙坚持下来了。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小凡就这样坚持了三年，不仅学业成绩名列前茅，工作技能也从勤杂工变成了技术能手，而且那家工厂邀请他留下来担任助理工程师。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EF0CCF-0955-4302-9F8B-D259E513FBCF}"/>
              </a:ext>
            </a:extLst>
          </p:cNvPr>
          <p:cNvSpPr txBox="1"/>
          <p:nvPr/>
        </p:nvSpPr>
        <p:spPr>
          <a:xfrm>
            <a:off x="3563888" y="1071236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n-ea"/>
              </a:rPr>
              <a:t>寒门照样出贵子</a:t>
            </a:r>
          </a:p>
        </p:txBody>
      </p:sp>
    </p:spTree>
    <p:extLst>
      <p:ext uri="{BB962C8B-B14F-4D97-AF65-F5344CB8AC3E}">
        <p14:creationId xmlns:p14="http://schemas.microsoft.com/office/powerpoint/2010/main" val="2345996205"/>
      </p:ext>
    </p:extLst>
  </p:cSld>
  <p:clrMapOvr>
    <a:masterClrMapping/>
  </p:clrMapOvr>
  <p:transition spd="slow" advTm="700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39F72E7-E7E5-4938-94DA-D4BC3078308E}"/>
              </a:ext>
            </a:extLst>
          </p:cNvPr>
          <p:cNvSpPr/>
          <p:nvPr/>
        </p:nvSpPr>
        <p:spPr>
          <a:xfrm>
            <a:off x="979984" y="1283990"/>
            <a:ext cx="7344816" cy="29523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DFDF4B2-60AA-4EEB-B5BA-480E8BACEF2F}"/>
              </a:ext>
            </a:extLst>
          </p:cNvPr>
          <p:cNvSpPr/>
          <p:nvPr/>
        </p:nvSpPr>
        <p:spPr>
          <a:xfrm>
            <a:off x="847679" y="1160253"/>
            <a:ext cx="7344816" cy="2952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7E2B84-FDAA-4407-A1C0-5E9D22F0A58C}"/>
              </a:ext>
            </a:extLst>
          </p:cNvPr>
          <p:cNvSpPr txBox="1"/>
          <p:nvPr/>
        </p:nvSpPr>
        <p:spPr>
          <a:xfrm>
            <a:off x="979984" y="1458948"/>
            <a:ext cx="6811399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请思考并和同学讨论以下问题</a:t>
            </a:r>
            <a:r>
              <a:rPr lang="zh-CN" altLang="en-US" sz="2400" dirty="0">
                <a:solidFill>
                  <a:schemeClr val="accent3"/>
                </a:solidFill>
                <a:latin typeface="+mn-ea"/>
              </a:rPr>
              <a:t>：</a:t>
            </a:r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小凡为什么可以获得学业与工作的双优？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为什么那些条件比他好的同学却不如他优秀？</a:t>
            </a:r>
            <a:r>
              <a:rPr lang="zh-CN" altLang="en-US" dirty="0"/>
              <a:t> 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你自己可以在哪些方面突破一下？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1453707-8DF1-4E9F-A40D-BD583AE69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120" y="2310024"/>
            <a:ext cx="1236755" cy="280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2650"/>
      </p:ext>
    </p:extLst>
  </p:cSld>
  <p:clrMapOvr>
    <a:masterClrMapping/>
  </p:clrMapOvr>
  <p:transition spd="slow" advTm="7000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2771800" y="936471"/>
            <a:ext cx="3600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生活的意义在于超越平淡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938B0F5-B45B-4A66-A4A7-9C94CB7EEAB1}"/>
              </a:ext>
            </a:extLst>
          </p:cNvPr>
          <p:cNvSpPr/>
          <p:nvPr/>
        </p:nvSpPr>
        <p:spPr>
          <a:xfrm>
            <a:off x="2411760" y="807303"/>
            <a:ext cx="4248472" cy="72000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3"/>
                </a:gs>
                <a:gs pos="44000">
                  <a:schemeClr val="accent1">
                    <a:lumMod val="45000"/>
                    <a:lumOff val="5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5A8B4A50-8A5B-468F-86AC-D8D2209A8B00}"/>
              </a:ext>
            </a:extLst>
          </p:cNvPr>
          <p:cNvSpPr txBox="1">
            <a:spLocks/>
          </p:cNvSpPr>
          <p:nvPr/>
        </p:nvSpPr>
        <p:spPr>
          <a:xfrm>
            <a:off x="467544" y="1851670"/>
            <a:ext cx="8424936" cy="3189919"/>
          </a:xfrm>
          <a:prstGeom prst="rect">
            <a:avLst/>
          </a:prstGeom>
        </p:spPr>
        <p:txBody>
          <a:bodyPr/>
          <a:lstStyle>
            <a:lvl1pPr marL="383717" indent="-383717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1392" indent="-319759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9062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9068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231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3940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5564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7188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8819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奥地利著名心理学家阿德勒认为，可以通过完成三种使命来获得生活的意义： ①专业工作，让自己的生命得以存活下去。②参与社会，与他人和社会合作、分享，获得社会价值。③爱情与婚姻，使生命超越个人，而得以延续下去。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奥地利另一著名心理学家弗兰克尔认为获得意义的基本途径则是： ①工作或事业；②关爱他人与社会；③忍受并胜过困难乃至苦难。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有意义的生活就是怀着目标、使命，投入到行动中去。一方面，这能超越生活的平淡，让生活获得升华；另一方面，能把自己与周围人连接起来，从而获得价值感。</a:t>
            </a:r>
          </a:p>
        </p:txBody>
      </p:sp>
    </p:spTree>
    <p:extLst>
      <p:ext uri="{BB962C8B-B14F-4D97-AF65-F5344CB8AC3E}">
        <p14:creationId xmlns:p14="http://schemas.microsoft.com/office/powerpoint/2010/main" val="1697871881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2A54B44-9D67-4B7C-8888-8B431ABF65FC}"/>
              </a:ext>
            </a:extLst>
          </p:cNvPr>
          <p:cNvSpPr/>
          <p:nvPr/>
        </p:nvSpPr>
        <p:spPr>
          <a:xfrm>
            <a:off x="6820675" y="781597"/>
            <a:ext cx="1868315" cy="3086297"/>
          </a:xfrm>
          <a:prstGeom prst="rect">
            <a:avLst/>
          </a:prstGeom>
          <a:noFill/>
          <a:ln>
            <a:solidFill>
              <a:schemeClr val="bg1">
                <a:lumMod val="50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E00C7-CD72-40D2-84A2-890B3A001AF8}"/>
              </a:ext>
            </a:extLst>
          </p:cNvPr>
          <p:cNvSpPr/>
          <p:nvPr/>
        </p:nvSpPr>
        <p:spPr>
          <a:xfrm>
            <a:off x="0" y="4299942"/>
            <a:ext cx="9144000" cy="843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行动项目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AC2317-A0B0-4A66-BC5C-3AE8CF16EA51}"/>
              </a:ext>
            </a:extLst>
          </p:cNvPr>
          <p:cNvSpPr txBox="1"/>
          <p:nvPr/>
        </p:nvSpPr>
        <p:spPr>
          <a:xfrm>
            <a:off x="2483768" y="87713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 义 感 测 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B8CF6-7B7B-433A-8DBC-03A14283E7D0}"/>
              </a:ext>
            </a:extLst>
          </p:cNvPr>
          <p:cNvSpPr txBox="1"/>
          <p:nvPr/>
        </p:nvSpPr>
        <p:spPr>
          <a:xfrm>
            <a:off x="6948264" y="947647"/>
            <a:ext cx="57841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行动任务：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1629E9-679D-44CD-914E-75DF4DA3C5AC}"/>
              </a:ext>
            </a:extLst>
          </p:cNvPr>
          <p:cNvSpPr/>
          <p:nvPr/>
        </p:nvSpPr>
        <p:spPr>
          <a:xfrm>
            <a:off x="455011" y="1970418"/>
            <a:ext cx="6493254" cy="2862322"/>
          </a:xfrm>
          <a:prstGeom prst="rect">
            <a:avLst/>
          </a:prstGeom>
          <a:solidFill>
            <a:schemeClr val="bg2">
              <a:lumMod val="95000"/>
              <a:alpha val="71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A5B722-F013-465E-B0F9-5583562CD529}"/>
              </a:ext>
            </a:extLst>
          </p:cNvPr>
          <p:cNvSpPr txBox="1"/>
          <p:nvPr/>
        </p:nvSpPr>
        <p:spPr>
          <a:xfrm>
            <a:off x="652885" y="1999888"/>
            <a:ext cx="5964299" cy="261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行动步骤  </a:t>
            </a:r>
            <a:r>
              <a:rPr lang="zh-CN" altLang="en-US" sz="1900" dirty="0">
                <a:solidFill>
                  <a:schemeClr val="accent3"/>
                </a:solidFill>
                <a:latin typeface="+mn-ea"/>
              </a:rPr>
              <a:t>：</a:t>
            </a:r>
            <a:r>
              <a:rPr lang="zh-CN" altLang="en-US" sz="3200" dirty="0"/>
              <a:t> </a:t>
            </a:r>
            <a:endParaRPr lang="en-US" altLang="zh-CN" sz="32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完成问卷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独立思考： 自己最适合在哪方面创造出生活的意义？在这方面可以定下怎样的目标？ 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与同学互相交流： 彼此各有什么特点？各有什么想法？有什么可以相互启发、借鉴的地方？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FBFDFD-755E-47D8-AF45-B9CFCDD27EC6}"/>
              </a:ext>
            </a:extLst>
          </p:cNvPr>
          <p:cNvSpPr txBox="1"/>
          <p:nvPr/>
        </p:nvSpPr>
        <p:spPr>
          <a:xfrm>
            <a:off x="6948265" y="1528605"/>
            <a:ext cx="16561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完成生涯意义类型量表的测评，并进一步分析： 对你而言，你最适合在哪方面创造更多的意义？</a:t>
            </a:r>
            <a:endParaRPr lang="en-US" altLang="zh-CN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35637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1" grpId="0"/>
      <p:bldP spid="13" grpId="0" animBg="1"/>
      <p:bldP spid="1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Freeform 69"/>
            <p:cNvSpPr>
              <a:spLocks noEditPoints="1"/>
            </p:cNvSpPr>
            <p:nvPr/>
          </p:nvSpPr>
          <p:spPr bwMode="auto">
            <a:xfrm>
              <a:off x="1671532" y="2402308"/>
              <a:ext cx="468000" cy="468000"/>
            </a:xfrm>
            <a:custGeom>
              <a:avLst/>
              <a:gdLst>
                <a:gd name="T0" fmla="*/ 712 w 1180"/>
                <a:gd name="T1" fmla="*/ 1180 h 1180"/>
                <a:gd name="T2" fmla="*/ 678 w 1180"/>
                <a:gd name="T3" fmla="*/ 1170 h 1180"/>
                <a:gd name="T4" fmla="*/ 656 w 1180"/>
                <a:gd name="T5" fmla="*/ 1143 h 1180"/>
                <a:gd name="T6" fmla="*/ 651 w 1180"/>
                <a:gd name="T7" fmla="*/ 712 h 1180"/>
                <a:gd name="T8" fmla="*/ 656 w 1180"/>
                <a:gd name="T9" fmla="*/ 688 h 1180"/>
                <a:gd name="T10" fmla="*/ 678 w 1180"/>
                <a:gd name="T11" fmla="*/ 661 h 1180"/>
                <a:gd name="T12" fmla="*/ 712 w 1180"/>
                <a:gd name="T13" fmla="*/ 651 h 1180"/>
                <a:gd name="T14" fmla="*/ 1131 w 1180"/>
                <a:gd name="T15" fmla="*/ 652 h 1180"/>
                <a:gd name="T16" fmla="*/ 1161 w 1180"/>
                <a:gd name="T17" fmla="*/ 669 h 1180"/>
                <a:gd name="T18" fmla="*/ 1178 w 1180"/>
                <a:gd name="T19" fmla="*/ 700 h 1180"/>
                <a:gd name="T20" fmla="*/ 1180 w 1180"/>
                <a:gd name="T21" fmla="*/ 1119 h 1180"/>
                <a:gd name="T22" fmla="*/ 1169 w 1180"/>
                <a:gd name="T23" fmla="*/ 1153 h 1180"/>
                <a:gd name="T24" fmla="*/ 1142 w 1180"/>
                <a:gd name="T25" fmla="*/ 1175 h 1180"/>
                <a:gd name="T26" fmla="*/ 1119 w 1180"/>
                <a:gd name="T27" fmla="*/ 529 h 1180"/>
                <a:gd name="T28" fmla="*/ 700 w 1180"/>
                <a:gd name="T29" fmla="*/ 527 h 1180"/>
                <a:gd name="T30" fmla="*/ 668 w 1180"/>
                <a:gd name="T31" fmla="*/ 511 h 1180"/>
                <a:gd name="T32" fmla="*/ 652 w 1180"/>
                <a:gd name="T33" fmla="*/ 480 h 1180"/>
                <a:gd name="T34" fmla="*/ 651 w 1180"/>
                <a:gd name="T35" fmla="*/ 61 h 1180"/>
                <a:gd name="T36" fmla="*/ 661 w 1180"/>
                <a:gd name="T37" fmla="*/ 27 h 1180"/>
                <a:gd name="T38" fmla="*/ 688 w 1180"/>
                <a:gd name="T39" fmla="*/ 5 h 1180"/>
                <a:gd name="T40" fmla="*/ 1119 w 1180"/>
                <a:gd name="T41" fmla="*/ 0 h 1180"/>
                <a:gd name="T42" fmla="*/ 1142 w 1180"/>
                <a:gd name="T43" fmla="*/ 5 h 1180"/>
                <a:gd name="T44" fmla="*/ 1169 w 1180"/>
                <a:gd name="T45" fmla="*/ 27 h 1180"/>
                <a:gd name="T46" fmla="*/ 1180 w 1180"/>
                <a:gd name="T47" fmla="*/ 61 h 1180"/>
                <a:gd name="T48" fmla="*/ 1178 w 1180"/>
                <a:gd name="T49" fmla="*/ 480 h 1180"/>
                <a:gd name="T50" fmla="*/ 1161 w 1180"/>
                <a:gd name="T51" fmla="*/ 511 h 1180"/>
                <a:gd name="T52" fmla="*/ 1131 w 1180"/>
                <a:gd name="T53" fmla="*/ 527 h 1180"/>
                <a:gd name="T54" fmla="*/ 61 w 1180"/>
                <a:gd name="T55" fmla="*/ 1180 h 1180"/>
                <a:gd name="T56" fmla="*/ 36 w 1180"/>
                <a:gd name="T57" fmla="*/ 1175 h 1180"/>
                <a:gd name="T58" fmla="*/ 9 w 1180"/>
                <a:gd name="T59" fmla="*/ 1153 h 1180"/>
                <a:gd name="T60" fmla="*/ 0 w 1180"/>
                <a:gd name="T61" fmla="*/ 1119 h 1180"/>
                <a:gd name="T62" fmla="*/ 1 w 1180"/>
                <a:gd name="T63" fmla="*/ 700 h 1180"/>
                <a:gd name="T64" fmla="*/ 17 w 1180"/>
                <a:gd name="T65" fmla="*/ 669 h 1180"/>
                <a:gd name="T66" fmla="*/ 49 w 1180"/>
                <a:gd name="T67" fmla="*/ 652 h 1180"/>
                <a:gd name="T68" fmla="*/ 467 w 1180"/>
                <a:gd name="T69" fmla="*/ 651 h 1180"/>
                <a:gd name="T70" fmla="*/ 502 w 1180"/>
                <a:gd name="T71" fmla="*/ 661 h 1180"/>
                <a:gd name="T72" fmla="*/ 524 w 1180"/>
                <a:gd name="T73" fmla="*/ 688 h 1180"/>
                <a:gd name="T74" fmla="*/ 528 w 1180"/>
                <a:gd name="T75" fmla="*/ 1119 h 1180"/>
                <a:gd name="T76" fmla="*/ 524 w 1180"/>
                <a:gd name="T77" fmla="*/ 1143 h 1180"/>
                <a:gd name="T78" fmla="*/ 502 w 1180"/>
                <a:gd name="T79" fmla="*/ 1170 h 1180"/>
                <a:gd name="T80" fmla="*/ 467 w 1180"/>
                <a:gd name="T81" fmla="*/ 1180 h 1180"/>
                <a:gd name="T82" fmla="*/ 61 w 1180"/>
                <a:gd name="T83" fmla="*/ 529 h 1180"/>
                <a:gd name="T84" fmla="*/ 27 w 1180"/>
                <a:gd name="T85" fmla="*/ 519 h 1180"/>
                <a:gd name="T86" fmla="*/ 5 w 1180"/>
                <a:gd name="T87" fmla="*/ 492 h 1180"/>
                <a:gd name="T88" fmla="*/ 0 w 1180"/>
                <a:gd name="T89" fmla="*/ 61 h 1180"/>
                <a:gd name="T90" fmla="*/ 5 w 1180"/>
                <a:gd name="T91" fmla="*/ 36 h 1180"/>
                <a:gd name="T92" fmla="*/ 27 w 1180"/>
                <a:gd name="T93" fmla="*/ 11 h 1180"/>
                <a:gd name="T94" fmla="*/ 61 w 1180"/>
                <a:gd name="T95" fmla="*/ 0 h 1180"/>
                <a:gd name="T96" fmla="*/ 480 w 1180"/>
                <a:gd name="T97" fmla="*/ 1 h 1180"/>
                <a:gd name="T98" fmla="*/ 510 w 1180"/>
                <a:gd name="T99" fmla="*/ 18 h 1180"/>
                <a:gd name="T100" fmla="*/ 527 w 1180"/>
                <a:gd name="T101" fmla="*/ 49 h 1180"/>
                <a:gd name="T102" fmla="*/ 528 w 1180"/>
                <a:gd name="T103" fmla="*/ 467 h 1180"/>
                <a:gd name="T104" fmla="*/ 517 w 1180"/>
                <a:gd name="T105" fmla="*/ 502 h 1180"/>
                <a:gd name="T106" fmla="*/ 492 w 1180"/>
                <a:gd name="T107" fmla="*/ 52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0" h="1180">
                  <a:moveTo>
                    <a:pt x="1119" y="1180"/>
                  </a:moveTo>
                  <a:lnTo>
                    <a:pt x="712" y="1180"/>
                  </a:lnTo>
                  <a:lnTo>
                    <a:pt x="712" y="1180"/>
                  </a:lnTo>
                  <a:lnTo>
                    <a:pt x="700" y="1179"/>
                  </a:lnTo>
                  <a:lnTo>
                    <a:pt x="688" y="1175"/>
                  </a:lnTo>
                  <a:lnTo>
                    <a:pt x="678" y="1170"/>
                  </a:lnTo>
                  <a:lnTo>
                    <a:pt x="668" y="1161"/>
                  </a:lnTo>
                  <a:lnTo>
                    <a:pt x="661" y="1153"/>
                  </a:lnTo>
                  <a:lnTo>
                    <a:pt x="656" y="1143"/>
                  </a:lnTo>
                  <a:lnTo>
                    <a:pt x="652" y="1131"/>
                  </a:lnTo>
                  <a:lnTo>
                    <a:pt x="651" y="1119"/>
                  </a:lnTo>
                  <a:lnTo>
                    <a:pt x="651" y="712"/>
                  </a:lnTo>
                  <a:lnTo>
                    <a:pt x="651" y="712"/>
                  </a:lnTo>
                  <a:lnTo>
                    <a:pt x="652" y="700"/>
                  </a:lnTo>
                  <a:lnTo>
                    <a:pt x="656" y="688"/>
                  </a:lnTo>
                  <a:lnTo>
                    <a:pt x="661" y="678"/>
                  </a:lnTo>
                  <a:lnTo>
                    <a:pt x="668" y="669"/>
                  </a:lnTo>
                  <a:lnTo>
                    <a:pt x="678" y="661"/>
                  </a:lnTo>
                  <a:lnTo>
                    <a:pt x="688" y="656"/>
                  </a:lnTo>
                  <a:lnTo>
                    <a:pt x="700" y="652"/>
                  </a:lnTo>
                  <a:lnTo>
                    <a:pt x="712" y="651"/>
                  </a:lnTo>
                  <a:lnTo>
                    <a:pt x="1119" y="651"/>
                  </a:lnTo>
                  <a:lnTo>
                    <a:pt x="1119" y="651"/>
                  </a:lnTo>
                  <a:lnTo>
                    <a:pt x="1131" y="652"/>
                  </a:lnTo>
                  <a:lnTo>
                    <a:pt x="1142" y="656"/>
                  </a:lnTo>
                  <a:lnTo>
                    <a:pt x="1153" y="661"/>
                  </a:lnTo>
                  <a:lnTo>
                    <a:pt x="1161" y="669"/>
                  </a:lnTo>
                  <a:lnTo>
                    <a:pt x="1169" y="678"/>
                  </a:lnTo>
                  <a:lnTo>
                    <a:pt x="1175" y="688"/>
                  </a:lnTo>
                  <a:lnTo>
                    <a:pt x="1178" y="700"/>
                  </a:lnTo>
                  <a:lnTo>
                    <a:pt x="1180" y="712"/>
                  </a:lnTo>
                  <a:lnTo>
                    <a:pt x="1180" y="1119"/>
                  </a:lnTo>
                  <a:lnTo>
                    <a:pt x="1180" y="1119"/>
                  </a:lnTo>
                  <a:lnTo>
                    <a:pt x="1178" y="1131"/>
                  </a:lnTo>
                  <a:lnTo>
                    <a:pt x="1175" y="1143"/>
                  </a:lnTo>
                  <a:lnTo>
                    <a:pt x="1169" y="1153"/>
                  </a:lnTo>
                  <a:lnTo>
                    <a:pt x="1161" y="1161"/>
                  </a:lnTo>
                  <a:lnTo>
                    <a:pt x="1153" y="1170"/>
                  </a:lnTo>
                  <a:lnTo>
                    <a:pt x="1142" y="1175"/>
                  </a:lnTo>
                  <a:lnTo>
                    <a:pt x="1131" y="1179"/>
                  </a:lnTo>
                  <a:lnTo>
                    <a:pt x="1119" y="1180"/>
                  </a:lnTo>
                  <a:close/>
                  <a:moveTo>
                    <a:pt x="1119" y="529"/>
                  </a:moveTo>
                  <a:lnTo>
                    <a:pt x="712" y="529"/>
                  </a:lnTo>
                  <a:lnTo>
                    <a:pt x="712" y="529"/>
                  </a:lnTo>
                  <a:lnTo>
                    <a:pt x="700" y="527"/>
                  </a:lnTo>
                  <a:lnTo>
                    <a:pt x="688" y="524"/>
                  </a:lnTo>
                  <a:lnTo>
                    <a:pt x="678" y="519"/>
                  </a:lnTo>
                  <a:lnTo>
                    <a:pt x="668" y="511"/>
                  </a:lnTo>
                  <a:lnTo>
                    <a:pt x="661" y="502"/>
                  </a:lnTo>
                  <a:lnTo>
                    <a:pt x="656" y="492"/>
                  </a:lnTo>
                  <a:lnTo>
                    <a:pt x="652" y="480"/>
                  </a:lnTo>
                  <a:lnTo>
                    <a:pt x="651" y="467"/>
                  </a:lnTo>
                  <a:lnTo>
                    <a:pt x="651" y="61"/>
                  </a:lnTo>
                  <a:lnTo>
                    <a:pt x="651" y="61"/>
                  </a:lnTo>
                  <a:lnTo>
                    <a:pt x="652" y="49"/>
                  </a:lnTo>
                  <a:lnTo>
                    <a:pt x="656" y="36"/>
                  </a:lnTo>
                  <a:lnTo>
                    <a:pt x="661" y="27"/>
                  </a:lnTo>
                  <a:lnTo>
                    <a:pt x="668" y="18"/>
                  </a:lnTo>
                  <a:lnTo>
                    <a:pt x="678" y="11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12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31" y="1"/>
                  </a:lnTo>
                  <a:lnTo>
                    <a:pt x="1142" y="5"/>
                  </a:lnTo>
                  <a:lnTo>
                    <a:pt x="1153" y="11"/>
                  </a:lnTo>
                  <a:lnTo>
                    <a:pt x="1161" y="18"/>
                  </a:lnTo>
                  <a:lnTo>
                    <a:pt x="1169" y="27"/>
                  </a:lnTo>
                  <a:lnTo>
                    <a:pt x="1175" y="36"/>
                  </a:lnTo>
                  <a:lnTo>
                    <a:pt x="1178" y="49"/>
                  </a:lnTo>
                  <a:lnTo>
                    <a:pt x="1180" y="61"/>
                  </a:lnTo>
                  <a:lnTo>
                    <a:pt x="1180" y="467"/>
                  </a:lnTo>
                  <a:lnTo>
                    <a:pt x="1180" y="467"/>
                  </a:lnTo>
                  <a:lnTo>
                    <a:pt x="1178" y="480"/>
                  </a:lnTo>
                  <a:lnTo>
                    <a:pt x="1175" y="492"/>
                  </a:lnTo>
                  <a:lnTo>
                    <a:pt x="1169" y="502"/>
                  </a:lnTo>
                  <a:lnTo>
                    <a:pt x="1161" y="511"/>
                  </a:lnTo>
                  <a:lnTo>
                    <a:pt x="1153" y="519"/>
                  </a:lnTo>
                  <a:lnTo>
                    <a:pt x="1142" y="524"/>
                  </a:lnTo>
                  <a:lnTo>
                    <a:pt x="1131" y="527"/>
                  </a:lnTo>
                  <a:lnTo>
                    <a:pt x="1119" y="529"/>
                  </a:lnTo>
                  <a:close/>
                  <a:moveTo>
                    <a:pt x="467" y="1180"/>
                  </a:moveTo>
                  <a:lnTo>
                    <a:pt x="61" y="1180"/>
                  </a:lnTo>
                  <a:lnTo>
                    <a:pt x="61" y="1180"/>
                  </a:lnTo>
                  <a:lnTo>
                    <a:pt x="49" y="1179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9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9"/>
                  </a:lnTo>
                  <a:lnTo>
                    <a:pt x="0" y="712"/>
                  </a:lnTo>
                  <a:lnTo>
                    <a:pt x="0" y="712"/>
                  </a:lnTo>
                  <a:lnTo>
                    <a:pt x="1" y="700"/>
                  </a:lnTo>
                  <a:lnTo>
                    <a:pt x="5" y="688"/>
                  </a:lnTo>
                  <a:lnTo>
                    <a:pt x="9" y="678"/>
                  </a:lnTo>
                  <a:lnTo>
                    <a:pt x="17" y="669"/>
                  </a:lnTo>
                  <a:lnTo>
                    <a:pt x="27" y="661"/>
                  </a:lnTo>
                  <a:lnTo>
                    <a:pt x="36" y="656"/>
                  </a:lnTo>
                  <a:lnTo>
                    <a:pt x="49" y="652"/>
                  </a:lnTo>
                  <a:lnTo>
                    <a:pt x="61" y="651"/>
                  </a:lnTo>
                  <a:lnTo>
                    <a:pt x="467" y="651"/>
                  </a:lnTo>
                  <a:lnTo>
                    <a:pt x="467" y="651"/>
                  </a:lnTo>
                  <a:lnTo>
                    <a:pt x="480" y="652"/>
                  </a:lnTo>
                  <a:lnTo>
                    <a:pt x="492" y="656"/>
                  </a:lnTo>
                  <a:lnTo>
                    <a:pt x="502" y="661"/>
                  </a:lnTo>
                  <a:lnTo>
                    <a:pt x="510" y="669"/>
                  </a:lnTo>
                  <a:lnTo>
                    <a:pt x="517" y="678"/>
                  </a:lnTo>
                  <a:lnTo>
                    <a:pt x="524" y="688"/>
                  </a:lnTo>
                  <a:lnTo>
                    <a:pt x="527" y="700"/>
                  </a:lnTo>
                  <a:lnTo>
                    <a:pt x="528" y="712"/>
                  </a:lnTo>
                  <a:lnTo>
                    <a:pt x="528" y="1119"/>
                  </a:lnTo>
                  <a:lnTo>
                    <a:pt x="528" y="1119"/>
                  </a:lnTo>
                  <a:lnTo>
                    <a:pt x="527" y="1131"/>
                  </a:lnTo>
                  <a:lnTo>
                    <a:pt x="524" y="1143"/>
                  </a:lnTo>
                  <a:lnTo>
                    <a:pt x="517" y="1153"/>
                  </a:lnTo>
                  <a:lnTo>
                    <a:pt x="510" y="1161"/>
                  </a:lnTo>
                  <a:lnTo>
                    <a:pt x="502" y="1170"/>
                  </a:lnTo>
                  <a:lnTo>
                    <a:pt x="492" y="1175"/>
                  </a:lnTo>
                  <a:lnTo>
                    <a:pt x="480" y="1179"/>
                  </a:lnTo>
                  <a:lnTo>
                    <a:pt x="467" y="1180"/>
                  </a:lnTo>
                  <a:close/>
                  <a:moveTo>
                    <a:pt x="467" y="529"/>
                  </a:moveTo>
                  <a:lnTo>
                    <a:pt x="61" y="529"/>
                  </a:lnTo>
                  <a:lnTo>
                    <a:pt x="61" y="529"/>
                  </a:lnTo>
                  <a:lnTo>
                    <a:pt x="49" y="527"/>
                  </a:lnTo>
                  <a:lnTo>
                    <a:pt x="36" y="524"/>
                  </a:lnTo>
                  <a:lnTo>
                    <a:pt x="27" y="519"/>
                  </a:lnTo>
                  <a:lnTo>
                    <a:pt x="17" y="511"/>
                  </a:lnTo>
                  <a:lnTo>
                    <a:pt x="9" y="502"/>
                  </a:lnTo>
                  <a:lnTo>
                    <a:pt x="5" y="492"/>
                  </a:lnTo>
                  <a:lnTo>
                    <a:pt x="1" y="480"/>
                  </a:lnTo>
                  <a:lnTo>
                    <a:pt x="0" y="467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49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7" y="18"/>
                  </a:lnTo>
                  <a:lnTo>
                    <a:pt x="27" y="11"/>
                  </a:lnTo>
                  <a:lnTo>
                    <a:pt x="36" y="5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80" y="1"/>
                  </a:lnTo>
                  <a:lnTo>
                    <a:pt x="492" y="5"/>
                  </a:lnTo>
                  <a:lnTo>
                    <a:pt x="502" y="11"/>
                  </a:lnTo>
                  <a:lnTo>
                    <a:pt x="510" y="18"/>
                  </a:lnTo>
                  <a:lnTo>
                    <a:pt x="517" y="27"/>
                  </a:lnTo>
                  <a:lnTo>
                    <a:pt x="524" y="36"/>
                  </a:lnTo>
                  <a:lnTo>
                    <a:pt x="527" y="49"/>
                  </a:lnTo>
                  <a:lnTo>
                    <a:pt x="528" y="61"/>
                  </a:lnTo>
                  <a:lnTo>
                    <a:pt x="528" y="467"/>
                  </a:lnTo>
                  <a:lnTo>
                    <a:pt x="528" y="467"/>
                  </a:lnTo>
                  <a:lnTo>
                    <a:pt x="527" y="480"/>
                  </a:lnTo>
                  <a:lnTo>
                    <a:pt x="524" y="492"/>
                  </a:lnTo>
                  <a:lnTo>
                    <a:pt x="517" y="502"/>
                  </a:lnTo>
                  <a:lnTo>
                    <a:pt x="510" y="511"/>
                  </a:lnTo>
                  <a:lnTo>
                    <a:pt x="502" y="519"/>
                  </a:lnTo>
                  <a:lnTo>
                    <a:pt x="492" y="524"/>
                  </a:lnTo>
                  <a:lnTo>
                    <a:pt x="480" y="527"/>
                  </a:lnTo>
                  <a:lnTo>
                    <a:pt x="467" y="5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TextBox 11">
            <a:extLst>
              <a:ext uri="{FF2B5EF4-FFF2-40B4-BE49-F238E27FC236}">
                <a16:creationId xmlns:a16="http://schemas.microsoft.com/office/drawing/2014/main" id="{0D762A78-CB8A-4333-AD37-E5E1549E2417}"/>
              </a:ext>
            </a:extLst>
          </p:cNvPr>
          <p:cNvSpPr txBox="1"/>
          <p:nvPr/>
        </p:nvSpPr>
        <p:spPr>
          <a:xfrm>
            <a:off x="3787170" y="1781403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chemeClr val="bg1"/>
                </a:solidFill>
                <a:latin typeface="微软雅黑"/>
              </a:rPr>
              <a:t>第三节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2619F37-7FC1-441A-9891-23005EFE8240}"/>
              </a:ext>
            </a:extLst>
          </p:cNvPr>
          <p:cNvSpPr txBox="1"/>
          <p:nvPr/>
        </p:nvSpPr>
        <p:spPr>
          <a:xfrm>
            <a:off x="3439406" y="2851669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/>
              </a:rPr>
              <a:t>学会解决问题</a:t>
            </a:r>
          </a:p>
        </p:txBody>
      </p:sp>
    </p:spTree>
    <p:extLst>
      <p:ext uri="{BB962C8B-B14F-4D97-AF65-F5344CB8AC3E}">
        <p14:creationId xmlns:p14="http://schemas.microsoft.com/office/powerpoint/2010/main" val="362468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42" name="圆角矩形 8">
            <a:extLst>
              <a:ext uri="{FF2B5EF4-FFF2-40B4-BE49-F238E27FC236}">
                <a16:creationId xmlns:a16="http://schemas.microsoft.com/office/drawing/2014/main" id="{17861265-52EE-42BE-AA05-759F9FAC4928}"/>
              </a:ext>
            </a:extLst>
          </p:cNvPr>
          <p:cNvSpPr/>
          <p:nvPr/>
        </p:nvSpPr>
        <p:spPr bwMode="auto">
          <a:xfrm>
            <a:off x="863589" y="1347614"/>
            <a:ext cx="3060339" cy="2952329"/>
          </a:xfrm>
          <a:prstGeom prst="roundRect">
            <a:avLst>
              <a:gd name="adj" fmla="val 10568"/>
            </a:avLst>
          </a:pr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203200" dist="177800" dir="39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9AC0AEB-3B49-4A98-8726-FCFE7DF36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724" y="1549854"/>
            <a:ext cx="3168352" cy="3611117"/>
          </a:xfrm>
          <a:prstGeom prst="rect">
            <a:avLst/>
          </a:prstGeom>
          <a:noFill/>
          <a:ln w="7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rgbClr val="F8F8F8"/>
                </a:solidFill>
                <a:latin typeface="+mj-ea"/>
                <a:ea typeface="+mj-ea"/>
              </a:rPr>
              <a:t>课前思考</a:t>
            </a:r>
            <a:endParaRPr lang="en-US" altLang="zh-CN" sz="24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sz="20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我们常常会遇到难题，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那么究竟怎样做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才能有效地应对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和解决难题呢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?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90D65C3-4BC6-4026-B1EF-56ACF903F3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310" y="822571"/>
            <a:ext cx="3611118" cy="361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98859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827584" y="3335372"/>
            <a:ext cx="748883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411511"/>
            <a:ext cx="6156176" cy="1800200"/>
          </a:xfrm>
          <a:custGeom>
            <a:avLst/>
            <a:gdLst/>
            <a:ahLst/>
            <a:cxnLst/>
            <a:rect l="l" t="t" r="r" b="b"/>
            <a:pathLst>
              <a:path w="6156176" h="1800200">
                <a:moveTo>
                  <a:pt x="0" y="0"/>
                </a:moveTo>
                <a:lnTo>
                  <a:pt x="4355976" y="0"/>
                </a:lnTo>
                <a:lnTo>
                  <a:pt x="6156176" y="1800200"/>
                </a:lnTo>
                <a:lnTo>
                  <a:pt x="4355976" y="1800200"/>
                </a:lnTo>
                <a:lnTo>
                  <a:pt x="0" y="18002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210" y="411509"/>
            <a:ext cx="4803790" cy="1800201"/>
          </a:xfrm>
          <a:custGeom>
            <a:avLst/>
            <a:gdLst/>
            <a:ahLst/>
            <a:cxnLst/>
            <a:rect l="l" t="t" r="r" b="b"/>
            <a:pathLst>
              <a:path w="4803790" h="1800201">
                <a:moveTo>
                  <a:pt x="1800200" y="0"/>
                </a:moveTo>
                <a:lnTo>
                  <a:pt x="4803790" y="0"/>
                </a:lnTo>
                <a:lnTo>
                  <a:pt x="4803790" y="1800200"/>
                </a:lnTo>
                <a:lnTo>
                  <a:pt x="1800200" y="1800200"/>
                </a:lnTo>
                <a:lnTo>
                  <a:pt x="1800200" y="1800201"/>
                </a:lnTo>
                <a:lnTo>
                  <a:pt x="0" y="1"/>
                </a:lnTo>
                <a:lnTo>
                  <a:pt x="1800200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1059" y="542168"/>
            <a:ext cx="2772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</a:rPr>
              <a:t>第一章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03526" y="2586042"/>
            <a:ext cx="1440160" cy="1440160"/>
            <a:chOff x="1203526" y="2586042"/>
            <a:chExt cx="1440160" cy="1440160"/>
          </a:xfrm>
        </p:grpSpPr>
        <p:sp>
          <p:nvSpPr>
            <p:cNvPr id="25" name="矩形 7"/>
            <p:cNvSpPr/>
            <p:nvPr/>
          </p:nvSpPr>
          <p:spPr>
            <a:xfrm>
              <a:off x="1203526" y="258604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矩形 7"/>
            <p:cNvSpPr/>
            <p:nvPr/>
          </p:nvSpPr>
          <p:spPr>
            <a:xfrm>
              <a:off x="1311606" y="269412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283643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发现问题是成长的第一台阶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15952" y="4290650"/>
            <a:ext cx="1584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从平淡中创造意义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4144" y="4283643"/>
            <a:ext cx="165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学会解决问题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72336" y="4283643"/>
            <a:ext cx="165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积极面对生涯课题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444239" y="2615292"/>
            <a:ext cx="1440160" cy="1440160"/>
            <a:chOff x="6444239" y="2615292"/>
            <a:chExt cx="1440160" cy="1440160"/>
          </a:xfrm>
        </p:grpSpPr>
        <p:sp>
          <p:nvSpPr>
            <p:cNvPr id="32" name="矩形 7"/>
            <p:cNvSpPr/>
            <p:nvPr/>
          </p:nvSpPr>
          <p:spPr>
            <a:xfrm>
              <a:off x="6444239" y="261529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7"/>
            <p:cNvSpPr>
              <a:spLocks noChangeAspect="1"/>
            </p:cNvSpPr>
            <p:nvPr/>
          </p:nvSpPr>
          <p:spPr>
            <a:xfrm>
              <a:off x="6552319" y="272337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7824" y="2615292"/>
            <a:ext cx="1440160" cy="1440160"/>
            <a:chOff x="2987824" y="2615292"/>
            <a:chExt cx="1440160" cy="1440160"/>
          </a:xfrm>
        </p:grpSpPr>
        <p:sp>
          <p:nvSpPr>
            <p:cNvPr id="30" name="矩形 7"/>
            <p:cNvSpPr/>
            <p:nvPr/>
          </p:nvSpPr>
          <p:spPr>
            <a:xfrm>
              <a:off x="2987824" y="261529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矩形 7"/>
            <p:cNvSpPr/>
            <p:nvPr/>
          </p:nvSpPr>
          <p:spPr>
            <a:xfrm>
              <a:off x="3095904" y="272337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7883" y="2586042"/>
            <a:ext cx="1440160" cy="1440160"/>
            <a:chOff x="4747883" y="2586042"/>
            <a:chExt cx="1440160" cy="1440160"/>
          </a:xfrm>
        </p:grpSpPr>
        <p:sp>
          <p:nvSpPr>
            <p:cNvPr id="31" name="矩形 7"/>
            <p:cNvSpPr/>
            <p:nvPr/>
          </p:nvSpPr>
          <p:spPr>
            <a:xfrm>
              <a:off x="4747883" y="258604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矩形 7"/>
            <p:cNvSpPr/>
            <p:nvPr/>
          </p:nvSpPr>
          <p:spPr>
            <a:xfrm>
              <a:off x="4855963" y="269412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D073E84-D23A-4547-8C8F-E41C28D4454A}"/>
              </a:ext>
            </a:extLst>
          </p:cNvPr>
          <p:cNvSpPr txBox="1"/>
          <p:nvPr/>
        </p:nvSpPr>
        <p:spPr>
          <a:xfrm>
            <a:off x="1611758" y="2950651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C88015D-9AEA-414D-AA31-119246B21198}"/>
              </a:ext>
            </a:extLst>
          </p:cNvPr>
          <p:cNvSpPr txBox="1"/>
          <p:nvPr/>
        </p:nvSpPr>
        <p:spPr>
          <a:xfrm>
            <a:off x="3415788" y="2970868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D9453E-7887-440E-B2D9-C33C47299AD2}"/>
              </a:ext>
            </a:extLst>
          </p:cNvPr>
          <p:cNvSpPr txBox="1"/>
          <p:nvPr/>
        </p:nvSpPr>
        <p:spPr>
          <a:xfrm>
            <a:off x="5212619" y="2976316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AE0B14B-7BF0-4087-A720-6E77574AF4CB}"/>
              </a:ext>
            </a:extLst>
          </p:cNvPr>
          <p:cNvSpPr txBox="1"/>
          <p:nvPr/>
        </p:nvSpPr>
        <p:spPr>
          <a:xfrm>
            <a:off x="6912328" y="2950650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1A8A9D5-9056-4934-827F-57792D176B86}"/>
              </a:ext>
            </a:extLst>
          </p:cNvPr>
          <p:cNvSpPr txBox="1"/>
          <p:nvPr/>
        </p:nvSpPr>
        <p:spPr>
          <a:xfrm>
            <a:off x="6188043" y="1398155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现在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r>
              <a:rPr lang="zh-CN" altLang="en-US" sz="2400" b="1" dirty="0">
                <a:solidFill>
                  <a:schemeClr val="accent1"/>
                </a:solidFill>
              </a:rPr>
              <a:t>积极面对你的事业··</a:t>
            </a:r>
          </a:p>
        </p:txBody>
      </p:sp>
    </p:spTree>
    <p:extLst>
      <p:ext uri="{BB962C8B-B14F-4D97-AF65-F5344CB8AC3E}">
        <p14:creationId xmlns:p14="http://schemas.microsoft.com/office/powerpoint/2010/main" val="245088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 dir="d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圆角矩形 7">
            <a:extLst>
              <a:ext uri="{FF2B5EF4-FFF2-40B4-BE49-F238E27FC236}">
                <a16:creationId xmlns:a16="http://schemas.microsoft.com/office/drawing/2014/main" id="{8167AD99-FBA2-4458-BA6C-FEB5ED9A4AC3}"/>
              </a:ext>
            </a:extLst>
          </p:cNvPr>
          <p:cNvSpPr/>
          <p:nvPr/>
        </p:nvSpPr>
        <p:spPr bwMode="auto">
          <a:xfrm>
            <a:off x="5004048" y="1275606"/>
            <a:ext cx="3384375" cy="3147814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2EA7C-F753-458A-B462-C60C7659059B}"/>
              </a:ext>
            </a:extLst>
          </p:cNvPr>
          <p:cNvSpPr txBox="1"/>
          <p:nvPr/>
        </p:nvSpPr>
        <p:spPr>
          <a:xfrm>
            <a:off x="5328085" y="1851670"/>
            <a:ext cx="2952328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学习目标</a:t>
            </a:r>
            <a:endParaRPr lang="en-US" altLang="zh-CN" sz="28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    指定一份生活改善计划</a:t>
            </a:r>
          </a:p>
          <a:p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D708EDC-3957-4C70-8594-B15F0C27A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31590"/>
            <a:ext cx="3291830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39207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39553" y="1563638"/>
            <a:ext cx="8280919" cy="342792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小郝来自偏远的山村，小学时随父母到广东打工，辗转多个学校读书。初中时成绩中等，又因外地学生不能读当地的高中，就报考了广州某所中职学校的美术专业。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在学校里，小郝小心翼翼，遵守校纪校规，按要求完成功课，友善对待同学，三年的总体表现属于中上水平。然而，在最后一个学期的专业实习中，小郝却迷茫了。他把自己所学的知识对照工作需要，感觉自己对美术专业只是一知半解，各种工作任务几乎都不会。最后，小郝没有勇气寻求美术设计类的工作，只是在一家手机店做营业员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在几个月的营业员工作中，他发现自己很腼腆，缺乏主动营销的勇气与热情，工作业绩也不好。他做营业员的感觉还不如在校学习美术专业课程，也不如做美术类的工作好。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0BFC2F-81BA-496C-984D-5FEC1B832FB1}"/>
              </a:ext>
            </a:extLst>
          </p:cNvPr>
          <p:cNvSpPr txBox="1"/>
          <p:nvPr/>
        </p:nvSpPr>
        <p:spPr>
          <a:xfrm>
            <a:off x="3635896" y="1163528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n-ea"/>
              </a:rPr>
              <a:t>小郝的自我成长</a:t>
            </a:r>
          </a:p>
        </p:txBody>
      </p:sp>
    </p:spTree>
    <p:extLst>
      <p:ext uri="{BB962C8B-B14F-4D97-AF65-F5344CB8AC3E}">
        <p14:creationId xmlns:p14="http://schemas.microsoft.com/office/powerpoint/2010/main" val="2360035600"/>
      </p:ext>
    </p:extLst>
  </p:cSld>
  <p:clrMapOvr>
    <a:masterClrMapping/>
  </p:clrMapOvr>
  <p:transition spd="slow" advTm="7000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67698" y="1022801"/>
            <a:ext cx="8080611" cy="332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经过与同学交流，并向老师咨询，他发现美术设计类的岗位需求是很大的，但自己目前的专业知识与能力太贫乏，还不能胜任专业工作，于是报考了高职的美术设计专业。他一边继续做营业员，一边复习迎考。因为认定了未来的目标，虽然很累，但还是热情高涨，最终考取了一所高职院校的美术设计专业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经过了摸爬滚打，在学校的同届大学生中，小郝是最有想法、最积极的一位。为了尽快提升自己的综合能力和专业素养，他担任班长，劝说同学们积极主动地学习和锻炼，不要浪费时间。他还带领几位同学申请了大学生科创项目，并花费大量精力主持且完成了这一项目。最终他以优异的成绩毕业，同时拿到了专升本的录取通知书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28741465"/>
      </p:ext>
    </p:extLst>
  </p:cSld>
  <p:clrMapOvr>
    <a:masterClrMapping/>
  </p:clrMapOvr>
  <p:transition spd="slow" advTm="7000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39F72E7-E7E5-4938-94DA-D4BC3078308E}"/>
              </a:ext>
            </a:extLst>
          </p:cNvPr>
          <p:cNvSpPr/>
          <p:nvPr/>
        </p:nvSpPr>
        <p:spPr>
          <a:xfrm>
            <a:off x="979984" y="1283990"/>
            <a:ext cx="7344816" cy="29523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DFDF4B2-60AA-4EEB-B5BA-480E8BACEF2F}"/>
              </a:ext>
            </a:extLst>
          </p:cNvPr>
          <p:cNvSpPr/>
          <p:nvPr/>
        </p:nvSpPr>
        <p:spPr>
          <a:xfrm>
            <a:off x="847679" y="1160253"/>
            <a:ext cx="7344816" cy="2952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7E2B84-FDAA-4407-A1C0-5E9D22F0A58C}"/>
              </a:ext>
            </a:extLst>
          </p:cNvPr>
          <p:cNvSpPr txBox="1"/>
          <p:nvPr/>
        </p:nvSpPr>
        <p:spPr>
          <a:xfrm>
            <a:off x="974264" y="1418966"/>
            <a:ext cx="6811399" cy="2305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请思考并和同学讨论以下问题：</a:t>
            </a:r>
            <a:endParaRPr lang="en-US" altLang="zh-CN" sz="2000" dirty="0">
              <a:solidFill>
                <a:schemeClr val="accent3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小郝发生了哪些变化？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产生这些变化的原因是什么？</a:t>
            </a:r>
            <a:r>
              <a:rPr lang="zh-CN" altLang="en-US" dirty="0"/>
              <a:t> 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你可以借鉴他的哪些经验和做法？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27076BF-653A-482F-8336-7C119320CC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450" y="2271199"/>
            <a:ext cx="2624475" cy="26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79308"/>
      </p:ext>
    </p:extLst>
  </p:cSld>
  <p:clrMapOvr>
    <a:masterClrMapping/>
  </p:clrMapOvr>
  <p:transition spd="slow" advTm="7000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FBE090A-56C8-49E8-9A8C-38ADBFBE70A6}"/>
              </a:ext>
            </a:extLst>
          </p:cNvPr>
          <p:cNvSpPr/>
          <p:nvPr/>
        </p:nvSpPr>
        <p:spPr>
          <a:xfrm>
            <a:off x="0" y="2867169"/>
            <a:ext cx="9144000" cy="2361770"/>
          </a:xfrm>
          <a:prstGeom prst="rect">
            <a:avLst/>
          </a:prstGeom>
          <a:gradFill flip="none" rotWithShape="1">
            <a:gsLst>
              <a:gs pos="80000">
                <a:srgbClr val="6789BA">
                  <a:alpha val="73000"/>
                </a:srgbClr>
              </a:gs>
              <a:gs pos="56000">
                <a:schemeClr val="accent1">
                  <a:lumMod val="40000"/>
                  <a:lumOff val="60000"/>
                  <a:alpha val="79000"/>
                </a:schemeClr>
              </a:gs>
              <a:gs pos="100000">
                <a:schemeClr val="accent1">
                  <a:alpha val="94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CE2F62-4DBE-4CBD-B600-2940E2E297F7}"/>
              </a:ext>
            </a:extLst>
          </p:cNvPr>
          <p:cNvSpPr/>
          <p:nvPr/>
        </p:nvSpPr>
        <p:spPr>
          <a:xfrm>
            <a:off x="1255756" y="1994942"/>
            <a:ext cx="6484595" cy="1763770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45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2987824" y="923124"/>
            <a:ext cx="52565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</a:rPr>
              <a:t>问题解决是一种高级能力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938B0F5-B45B-4A66-A4A7-9C94CB7EEAB1}"/>
              </a:ext>
            </a:extLst>
          </p:cNvPr>
          <p:cNvSpPr/>
          <p:nvPr/>
        </p:nvSpPr>
        <p:spPr>
          <a:xfrm>
            <a:off x="2699792" y="807304"/>
            <a:ext cx="3960440" cy="72000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3"/>
                </a:gs>
                <a:gs pos="44000">
                  <a:schemeClr val="accent1">
                    <a:lumMod val="45000"/>
                    <a:lumOff val="5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5CEAA2-65DF-4654-8AB1-668C7B56A7A7}"/>
              </a:ext>
            </a:extLst>
          </p:cNvPr>
          <p:cNvSpPr txBox="1"/>
          <p:nvPr/>
        </p:nvSpPr>
        <p:spPr>
          <a:xfrm>
            <a:off x="1259632" y="2107277"/>
            <a:ext cx="4860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一   什么是问题？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0A300CE-F58C-4265-BF66-84FC90DC1B85}"/>
              </a:ext>
            </a:extLst>
          </p:cNvPr>
          <p:cNvSpPr txBox="1">
            <a:spLocks/>
          </p:cNvSpPr>
          <p:nvPr/>
        </p:nvSpPr>
        <p:spPr>
          <a:xfrm>
            <a:off x="1259632" y="2783762"/>
            <a:ext cx="6277830" cy="400110"/>
          </a:xfrm>
          <a:prstGeom prst="rect">
            <a:avLst/>
          </a:prstGeom>
        </p:spPr>
        <p:txBody>
          <a:bodyPr/>
          <a:lstStyle>
            <a:lvl1pPr marL="383717" indent="-383717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1392" indent="-319759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9062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9068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231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3940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5564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7188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8819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1"/>
                </a:solidFill>
              </a:rPr>
              <a:t>问题是目前的实际状况与你想达到的理想状况的差距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932297546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>
            <a:extLst>
              <a:ext uri="{FF2B5EF4-FFF2-40B4-BE49-F238E27FC236}">
                <a16:creationId xmlns:a16="http://schemas.microsoft.com/office/drawing/2014/main" id="{2659387A-A8EE-4D2C-B5F7-8EE9094E6656}"/>
              </a:ext>
            </a:extLst>
          </p:cNvPr>
          <p:cNvSpPr/>
          <p:nvPr/>
        </p:nvSpPr>
        <p:spPr>
          <a:xfrm>
            <a:off x="0" y="3351281"/>
            <a:ext cx="9144000" cy="1792219"/>
          </a:xfrm>
          <a:prstGeom prst="rect">
            <a:avLst/>
          </a:prstGeom>
          <a:gradFill flip="none" rotWithShape="1">
            <a:gsLst>
              <a:gs pos="80000">
                <a:srgbClr val="6789BA">
                  <a:alpha val="73000"/>
                </a:srgbClr>
              </a:gs>
              <a:gs pos="56000">
                <a:schemeClr val="accent1">
                  <a:lumMod val="40000"/>
                  <a:lumOff val="60000"/>
                  <a:alpha val="79000"/>
                </a:schemeClr>
              </a:gs>
              <a:gs pos="100000">
                <a:schemeClr val="accent1">
                  <a:alpha val="94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750E51A-4296-46E6-9C73-DD046C13901F}"/>
              </a:ext>
            </a:extLst>
          </p:cNvPr>
          <p:cNvGrpSpPr/>
          <p:nvPr/>
        </p:nvGrpSpPr>
        <p:grpSpPr>
          <a:xfrm>
            <a:off x="3213356" y="1722340"/>
            <a:ext cx="2777971" cy="2873258"/>
            <a:chOff x="3213356" y="1722340"/>
            <a:chExt cx="2777971" cy="2873258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E3EE4586-A7E8-41DD-9A92-ACDDE2AD3876}"/>
                </a:ext>
              </a:extLst>
            </p:cNvPr>
            <p:cNvSpPr/>
            <p:nvPr/>
          </p:nvSpPr>
          <p:spPr>
            <a:xfrm>
              <a:off x="3213356" y="1722340"/>
              <a:ext cx="2777971" cy="2613856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51000">
                    <a:schemeClr val="accent1">
                      <a:lumMod val="99000"/>
                      <a:alpha val="5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F6004CC-583F-4216-B0C5-E68C9D19E502}"/>
                </a:ext>
              </a:extLst>
            </p:cNvPr>
            <p:cNvGrpSpPr/>
            <p:nvPr/>
          </p:nvGrpSpPr>
          <p:grpSpPr>
            <a:xfrm>
              <a:off x="3497929" y="1867533"/>
              <a:ext cx="2319907" cy="2728065"/>
              <a:chOff x="3497929" y="1867533"/>
              <a:chExt cx="2319907" cy="2728065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1D7CD8FD-ECB7-4B49-A174-8E2E1A30230E}"/>
                  </a:ext>
                </a:extLst>
              </p:cNvPr>
              <p:cNvSpPr/>
              <p:nvPr/>
            </p:nvSpPr>
            <p:spPr>
              <a:xfrm rot="16200000">
                <a:off x="4089708" y="3005836"/>
                <a:ext cx="504056" cy="1194947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D4A955B-D128-49DD-B8C1-7D59FEC3D27B}"/>
                  </a:ext>
                </a:extLst>
              </p:cNvPr>
              <p:cNvSpPr/>
              <p:nvPr/>
            </p:nvSpPr>
            <p:spPr>
              <a:xfrm rot="16200000">
                <a:off x="4947787" y="1522087"/>
                <a:ext cx="504056" cy="1194948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78C73081-5347-498F-B505-C789A3E8BF3D}"/>
                  </a:ext>
                </a:extLst>
              </p:cNvPr>
              <p:cNvGrpSpPr/>
              <p:nvPr/>
            </p:nvGrpSpPr>
            <p:grpSpPr>
              <a:xfrm rot="19219905">
                <a:off x="4164375" y="2664392"/>
                <a:ext cx="1082660" cy="428926"/>
                <a:chOff x="3214686" y="1716124"/>
                <a:chExt cx="997745" cy="216107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5CC855-086E-4A55-B5FA-2BD84E3136E8}"/>
                    </a:ext>
                  </a:extLst>
                </p:cNvPr>
                <p:cNvSpPr/>
                <p:nvPr/>
              </p:nvSpPr>
              <p:spPr>
                <a:xfrm>
                  <a:off x="3214686" y="1716124"/>
                  <a:ext cx="997744" cy="76200"/>
                </a:xfrm>
                <a:custGeom>
                  <a:avLst/>
                  <a:gdLst>
                    <a:gd name="connsiteX0" fmla="*/ 0 w 600075"/>
                    <a:gd name="connsiteY0" fmla="*/ 116681 h 116681"/>
                    <a:gd name="connsiteX1" fmla="*/ 600075 w 600075"/>
                    <a:gd name="connsiteY1" fmla="*/ 116681 h 116681"/>
                    <a:gd name="connsiteX2" fmla="*/ 471487 w 600075"/>
                    <a:gd name="connsiteY2" fmla="*/ 0 h 116681"/>
                    <a:gd name="connsiteX0" fmla="*/ 0 w 600075"/>
                    <a:gd name="connsiteY0" fmla="*/ 76200 h 76200"/>
                    <a:gd name="connsiteX1" fmla="*/ 600075 w 600075"/>
                    <a:gd name="connsiteY1" fmla="*/ 76200 h 76200"/>
                    <a:gd name="connsiteX2" fmla="*/ 520181 w 600075"/>
                    <a:gd name="connsiteY2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0075" h="76200">
                      <a:moveTo>
                        <a:pt x="0" y="76200"/>
                      </a:moveTo>
                      <a:lnTo>
                        <a:pt x="600075" y="76200"/>
                      </a:lnTo>
                      <a:cubicBezTo>
                        <a:pt x="557212" y="37306"/>
                        <a:pt x="563044" y="38894"/>
                        <a:pt x="520181" y="0"/>
                      </a:cubicBezTo>
                    </a:path>
                  </a:pathLst>
                </a:custGeom>
                <a:noFill/>
                <a:ln>
                  <a:gradFill flip="none" rotWithShape="1">
                    <a:gsLst>
                      <a:gs pos="100000">
                        <a:schemeClr val="accent3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E6BC10F5-089C-44B9-80F2-851E2ADF28E5}"/>
                    </a:ext>
                  </a:extLst>
                </p:cNvPr>
                <p:cNvSpPr/>
                <p:nvPr/>
              </p:nvSpPr>
              <p:spPr>
                <a:xfrm flipV="1">
                  <a:off x="3214687" y="1856031"/>
                  <a:ext cx="997744" cy="76200"/>
                </a:xfrm>
                <a:custGeom>
                  <a:avLst/>
                  <a:gdLst>
                    <a:gd name="connsiteX0" fmla="*/ 0 w 600075"/>
                    <a:gd name="connsiteY0" fmla="*/ 116681 h 116681"/>
                    <a:gd name="connsiteX1" fmla="*/ 600075 w 600075"/>
                    <a:gd name="connsiteY1" fmla="*/ 116681 h 116681"/>
                    <a:gd name="connsiteX2" fmla="*/ 471487 w 600075"/>
                    <a:gd name="connsiteY2" fmla="*/ 0 h 116681"/>
                    <a:gd name="connsiteX0" fmla="*/ 0 w 600075"/>
                    <a:gd name="connsiteY0" fmla="*/ 76200 h 76200"/>
                    <a:gd name="connsiteX1" fmla="*/ 600075 w 600075"/>
                    <a:gd name="connsiteY1" fmla="*/ 76200 h 76200"/>
                    <a:gd name="connsiteX2" fmla="*/ 520181 w 600075"/>
                    <a:gd name="connsiteY2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0075" h="76200">
                      <a:moveTo>
                        <a:pt x="0" y="76200"/>
                      </a:moveTo>
                      <a:lnTo>
                        <a:pt x="600075" y="76200"/>
                      </a:lnTo>
                      <a:cubicBezTo>
                        <a:pt x="557212" y="37306"/>
                        <a:pt x="563044" y="38894"/>
                        <a:pt x="520181" y="0"/>
                      </a:cubicBezTo>
                    </a:path>
                  </a:pathLst>
                </a:custGeom>
                <a:noFill/>
                <a:ln>
                  <a:gradFill flip="none" rotWithShape="1">
                    <a:gsLst>
                      <a:gs pos="100000">
                        <a:schemeClr val="accent3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22C0476-F564-4DC5-8243-95B632867DF4}"/>
                  </a:ext>
                </a:extLst>
              </p:cNvPr>
              <p:cNvSpPr txBox="1"/>
              <p:nvPr/>
            </p:nvSpPr>
            <p:spPr>
              <a:xfrm>
                <a:off x="3933194" y="3442908"/>
                <a:ext cx="10309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</a:rPr>
                  <a:t>现状</a:t>
                </a:r>
                <a:r>
                  <a:rPr lang="en-US" altLang="zh-CN" dirty="0">
                    <a:solidFill>
                      <a:schemeClr val="accent1"/>
                    </a:solidFill>
                  </a:rPr>
                  <a:t>A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69FFB97-32D9-4749-96B9-C82A1E9045DD}"/>
                  </a:ext>
                </a:extLst>
              </p:cNvPr>
              <p:cNvSpPr txBox="1"/>
              <p:nvPr/>
            </p:nvSpPr>
            <p:spPr>
              <a:xfrm>
                <a:off x="4732044" y="1937104"/>
                <a:ext cx="1085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</a:rPr>
                  <a:t>目标</a:t>
                </a:r>
                <a:r>
                  <a:rPr lang="en-US" altLang="zh-CN" dirty="0">
                    <a:solidFill>
                      <a:schemeClr val="accent1"/>
                    </a:solidFill>
                  </a:rPr>
                  <a:t>B1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487BC882-AC1C-401F-AC75-59B8C4D848B6}"/>
                  </a:ext>
                </a:extLst>
              </p:cNvPr>
              <p:cNvSpPr txBox="1"/>
              <p:nvPr/>
            </p:nvSpPr>
            <p:spPr>
              <a:xfrm>
                <a:off x="3497929" y="2689863"/>
                <a:ext cx="6971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</a:rPr>
                  <a:t>差距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999D9AB-8779-4279-89F7-347ECB9D1AA9}"/>
                  </a:ext>
                </a:extLst>
              </p:cNvPr>
              <p:cNvSpPr txBox="1"/>
              <p:nvPr/>
            </p:nvSpPr>
            <p:spPr>
              <a:xfrm>
                <a:off x="3889425" y="4226266"/>
                <a:ext cx="1474663" cy="36933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提高型问题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FD20C31-AC41-4C2D-87E9-184FDA4F5851}"/>
              </a:ext>
            </a:extLst>
          </p:cNvPr>
          <p:cNvGrpSpPr/>
          <p:nvPr/>
        </p:nvGrpSpPr>
        <p:grpSpPr>
          <a:xfrm>
            <a:off x="6194519" y="1734138"/>
            <a:ext cx="2777971" cy="2842223"/>
            <a:chOff x="6194519" y="1734138"/>
            <a:chExt cx="2777971" cy="2842223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4744D155-19F1-4610-90D8-89056FCCB545}"/>
                </a:ext>
              </a:extLst>
            </p:cNvPr>
            <p:cNvSpPr/>
            <p:nvPr/>
          </p:nvSpPr>
          <p:spPr>
            <a:xfrm>
              <a:off x="6194519" y="1734138"/>
              <a:ext cx="2777971" cy="2613856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51000">
                    <a:schemeClr val="accent1">
                      <a:alpha val="5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66505D0B-4C57-4AEA-84A2-FAF7C418C547}"/>
                </a:ext>
              </a:extLst>
            </p:cNvPr>
            <p:cNvSpPr/>
            <p:nvPr/>
          </p:nvSpPr>
          <p:spPr>
            <a:xfrm rot="16200000">
              <a:off x="7441059" y="3024440"/>
              <a:ext cx="504056" cy="1194947"/>
            </a:xfrm>
            <a:prstGeom prst="rect">
              <a:avLst/>
            </a:prstGeom>
            <a:noFill/>
            <a:ln>
              <a:gradFill>
                <a:gsLst>
                  <a:gs pos="7000">
                    <a:schemeClr val="accent3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66675F5-A206-4082-9F01-505B699D1FA4}"/>
                </a:ext>
              </a:extLst>
            </p:cNvPr>
            <p:cNvSpPr/>
            <p:nvPr/>
          </p:nvSpPr>
          <p:spPr>
            <a:xfrm rot="16200000">
              <a:off x="7398926" y="1528225"/>
              <a:ext cx="504056" cy="1194947"/>
            </a:xfrm>
            <a:prstGeom prst="rect">
              <a:avLst/>
            </a:prstGeom>
            <a:noFill/>
            <a:ln>
              <a:gradFill>
                <a:gsLst>
                  <a:gs pos="7000">
                    <a:schemeClr val="accent3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67EBBF6-971C-4F01-BDBA-DA5D3F961FAC}"/>
                </a:ext>
              </a:extLst>
            </p:cNvPr>
            <p:cNvSpPr txBox="1"/>
            <p:nvPr/>
          </p:nvSpPr>
          <p:spPr>
            <a:xfrm>
              <a:off x="7303942" y="3486679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现状</a:t>
              </a:r>
              <a:r>
                <a:rPr lang="en-US" altLang="zh-CN" dirty="0">
                  <a:solidFill>
                    <a:schemeClr val="accent1"/>
                  </a:solidFill>
                </a:rPr>
                <a:t>X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38E72B3-2DF9-4EB2-8E66-7AE887AAFC32}"/>
                </a:ext>
              </a:extLst>
            </p:cNvPr>
            <p:cNvSpPr txBox="1"/>
            <p:nvPr/>
          </p:nvSpPr>
          <p:spPr>
            <a:xfrm>
              <a:off x="7294456" y="1955709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目标</a:t>
              </a:r>
              <a:r>
                <a:rPr lang="en-US" altLang="zh-CN" dirty="0">
                  <a:solidFill>
                    <a:schemeClr val="accent1"/>
                  </a:solidFill>
                </a:rPr>
                <a:t>Y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8440011-BA3A-463D-B0EA-04C7556C7FC6}"/>
                </a:ext>
              </a:extLst>
            </p:cNvPr>
            <p:cNvGrpSpPr/>
            <p:nvPr/>
          </p:nvGrpSpPr>
          <p:grpSpPr>
            <a:xfrm rot="16200000">
              <a:off x="7246626" y="2695738"/>
              <a:ext cx="808658" cy="428924"/>
              <a:chOff x="3441702" y="1763568"/>
              <a:chExt cx="997745" cy="216106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2B3C7C5-7B3F-4E1A-8BA5-465001956670}"/>
                  </a:ext>
                </a:extLst>
              </p:cNvPr>
              <p:cNvSpPr/>
              <p:nvPr/>
            </p:nvSpPr>
            <p:spPr>
              <a:xfrm>
                <a:off x="3441702" y="1763568"/>
                <a:ext cx="997744" cy="76200"/>
              </a:xfrm>
              <a:custGeom>
                <a:avLst/>
                <a:gdLst>
                  <a:gd name="connsiteX0" fmla="*/ 0 w 600075"/>
                  <a:gd name="connsiteY0" fmla="*/ 116681 h 116681"/>
                  <a:gd name="connsiteX1" fmla="*/ 600075 w 600075"/>
                  <a:gd name="connsiteY1" fmla="*/ 116681 h 116681"/>
                  <a:gd name="connsiteX2" fmla="*/ 471487 w 600075"/>
                  <a:gd name="connsiteY2" fmla="*/ 0 h 116681"/>
                  <a:gd name="connsiteX0" fmla="*/ 0 w 600075"/>
                  <a:gd name="connsiteY0" fmla="*/ 76200 h 76200"/>
                  <a:gd name="connsiteX1" fmla="*/ 600075 w 600075"/>
                  <a:gd name="connsiteY1" fmla="*/ 76200 h 76200"/>
                  <a:gd name="connsiteX2" fmla="*/ 520181 w 600075"/>
                  <a:gd name="connsiteY2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075" h="76200">
                    <a:moveTo>
                      <a:pt x="0" y="76200"/>
                    </a:moveTo>
                    <a:lnTo>
                      <a:pt x="600075" y="76200"/>
                    </a:lnTo>
                    <a:cubicBezTo>
                      <a:pt x="557212" y="37306"/>
                      <a:pt x="563044" y="38894"/>
                      <a:pt x="520181" y="0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AB96DB2-358F-41D3-86F9-CD8016CABACE}"/>
                  </a:ext>
                </a:extLst>
              </p:cNvPr>
              <p:cNvSpPr/>
              <p:nvPr/>
            </p:nvSpPr>
            <p:spPr>
              <a:xfrm flipV="1">
                <a:off x="3441703" y="1903474"/>
                <a:ext cx="997744" cy="76200"/>
              </a:xfrm>
              <a:custGeom>
                <a:avLst/>
                <a:gdLst>
                  <a:gd name="connsiteX0" fmla="*/ 0 w 600075"/>
                  <a:gd name="connsiteY0" fmla="*/ 116681 h 116681"/>
                  <a:gd name="connsiteX1" fmla="*/ 600075 w 600075"/>
                  <a:gd name="connsiteY1" fmla="*/ 116681 h 116681"/>
                  <a:gd name="connsiteX2" fmla="*/ 471487 w 600075"/>
                  <a:gd name="connsiteY2" fmla="*/ 0 h 116681"/>
                  <a:gd name="connsiteX0" fmla="*/ 0 w 600075"/>
                  <a:gd name="connsiteY0" fmla="*/ 76200 h 76200"/>
                  <a:gd name="connsiteX1" fmla="*/ 600075 w 600075"/>
                  <a:gd name="connsiteY1" fmla="*/ 76200 h 76200"/>
                  <a:gd name="connsiteX2" fmla="*/ 520181 w 600075"/>
                  <a:gd name="connsiteY2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075" h="76200">
                    <a:moveTo>
                      <a:pt x="0" y="76200"/>
                    </a:moveTo>
                    <a:lnTo>
                      <a:pt x="600075" y="76200"/>
                    </a:lnTo>
                    <a:cubicBezTo>
                      <a:pt x="557212" y="37306"/>
                      <a:pt x="563044" y="38894"/>
                      <a:pt x="520181" y="0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1A009D2-B24A-48C5-9AD3-5A254B812AA9}"/>
                </a:ext>
              </a:extLst>
            </p:cNvPr>
            <p:cNvSpPr txBox="1"/>
            <p:nvPr/>
          </p:nvSpPr>
          <p:spPr>
            <a:xfrm>
              <a:off x="6419327" y="2888372"/>
              <a:ext cx="6762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差距？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C7E2377-DDEF-45E4-9A82-F7389FD17D77}"/>
                </a:ext>
              </a:extLst>
            </p:cNvPr>
            <p:cNvSpPr txBox="1"/>
            <p:nvPr/>
          </p:nvSpPr>
          <p:spPr>
            <a:xfrm>
              <a:off x="6976844" y="4207029"/>
              <a:ext cx="1474664" cy="3693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全新型问题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79A1DA-0BFE-4B9B-9813-CAB3A8F6F104}"/>
              </a:ext>
            </a:extLst>
          </p:cNvPr>
          <p:cNvGrpSpPr/>
          <p:nvPr/>
        </p:nvGrpSpPr>
        <p:grpSpPr>
          <a:xfrm>
            <a:off x="329020" y="1734190"/>
            <a:ext cx="2777971" cy="2868615"/>
            <a:chOff x="329020" y="1734190"/>
            <a:chExt cx="2777971" cy="286861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CAD80F6C-406B-4293-99F1-3DDCC0763B90}"/>
                </a:ext>
              </a:extLst>
            </p:cNvPr>
            <p:cNvSpPr/>
            <p:nvPr/>
          </p:nvSpPr>
          <p:spPr>
            <a:xfrm>
              <a:off x="329020" y="1734190"/>
              <a:ext cx="2777971" cy="2472839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51000">
                    <a:schemeClr val="accent1">
                      <a:alpha val="5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3265918-6468-41E5-A3D7-CD637C9811AA}"/>
                </a:ext>
              </a:extLst>
            </p:cNvPr>
            <p:cNvSpPr/>
            <p:nvPr/>
          </p:nvSpPr>
          <p:spPr>
            <a:xfrm>
              <a:off x="611560" y="2139702"/>
              <a:ext cx="504056" cy="158417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2E44AC4-6772-4803-8D7E-CD290445A01D}"/>
                </a:ext>
              </a:extLst>
            </p:cNvPr>
            <p:cNvSpPr/>
            <p:nvPr/>
          </p:nvSpPr>
          <p:spPr>
            <a:xfrm>
              <a:off x="2346139" y="2149508"/>
              <a:ext cx="504056" cy="158417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3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E98BE90-0716-4285-B472-D0D6D0598CC8}"/>
                </a:ext>
              </a:extLst>
            </p:cNvPr>
            <p:cNvGrpSpPr/>
            <p:nvPr/>
          </p:nvGrpSpPr>
          <p:grpSpPr>
            <a:xfrm>
              <a:off x="1241157" y="2766537"/>
              <a:ext cx="960966" cy="428926"/>
              <a:chOff x="3214686" y="1716124"/>
              <a:chExt cx="997745" cy="216107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FE26C42-1071-4ED8-85E3-82BC3759F6CA}"/>
                  </a:ext>
                </a:extLst>
              </p:cNvPr>
              <p:cNvSpPr/>
              <p:nvPr/>
            </p:nvSpPr>
            <p:spPr>
              <a:xfrm>
                <a:off x="3214686" y="1716124"/>
                <a:ext cx="997744" cy="76200"/>
              </a:xfrm>
              <a:custGeom>
                <a:avLst/>
                <a:gdLst>
                  <a:gd name="connsiteX0" fmla="*/ 0 w 600075"/>
                  <a:gd name="connsiteY0" fmla="*/ 116681 h 116681"/>
                  <a:gd name="connsiteX1" fmla="*/ 600075 w 600075"/>
                  <a:gd name="connsiteY1" fmla="*/ 116681 h 116681"/>
                  <a:gd name="connsiteX2" fmla="*/ 471487 w 600075"/>
                  <a:gd name="connsiteY2" fmla="*/ 0 h 116681"/>
                  <a:gd name="connsiteX0" fmla="*/ 0 w 600075"/>
                  <a:gd name="connsiteY0" fmla="*/ 76200 h 76200"/>
                  <a:gd name="connsiteX1" fmla="*/ 600075 w 600075"/>
                  <a:gd name="connsiteY1" fmla="*/ 76200 h 76200"/>
                  <a:gd name="connsiteX2" fmla="*/ 520181 w 600075"/>
                  <a:gd name="connsiteY2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075" h="76200">
                    <a:moveTo>
                      <a:pt x="0" y="76200"/>
                    </a:moveTo>
                    <a:lnTo>
                      <a:pt x="600075" y="76200"/>
                    </a:lnTo>
                    <a:cubicBezTo>
                      <a:pt x="557212" y="37306"/>
                      <a:pt x="563044" y="38894"/>
                      <a:pt x="520181" y="0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EDA7DAF-B602-44A9-AC43-32B2525D496F}"/>
                  </a:ext>
                </a:extLst>
              </p:cNvPr>
              <p:cNvSpPr/>
              <p:nvPr/>
            </p:nvSpPr>
            <p:spPr>
              <a:xfrm flipV="1">
                <a:off x="3214687" y="1856031"/>
                <a:ext cx="997744" cy="76200"/>
              </a:xfrm>
              <a:custGeom>
                <a:avLst/>
                <a:gdLst>
                  <a:gd name="connsiteX0" fmla="*/ 0 w 600075"/>
                  <a:gd name="connsiteY0" fmla="*/ 116681 h 116681"/>
                  <a:gd name="connsiteX1" fmla="*/ 600075 w 600075"/>
                  <a:gd name="connsiteY1" fmla="*/ 116681 h 116681"/>
                  <a:gd name="connsiteX2" fmla="*/ 471487 w 600075"/>
                  <a:gd name="connsiteY2" fmla="*/ 0 h 116681"/>
                  <a:gd name="connsiteX0" fmla="*/ 0 w 600075"/>
                  <a:gd name="connsiteY0" fmla="*/ 76200 h 76200"/>
                  <a:gd name="connsiteX1" fmla="*/ 600075 w 600075"/>
                  <a:gd name="connsiteY1" fmla="*/ 76200 h 76200"/>
                  <a:gd name="connsiteX2" fmla="*/ 520181 w 600075"/>
                  <a:gd name="connsiteY2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075" h="76200">
                    <a:moveTo>
                      <a:pt x="0" y="76200"/>
                    </a:moveTo>
                    <a:lnTo>
                      <a:pt x="600075" y="76200"/>
                    </a:lnTo>
                    <a:cubicBezTo>
                      <a:pt x="557212" y="37306"/>
                      <a:pt x="563044" y="38894"/>
                      <a:pt x="520181" y="0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100000">
                      <a:schemeClr val="accent3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70FCBA8-3A8E-422D-9A6E-B14E59EB85B8}"/>
                </a:ext>
              </a:extLst>
            </p:cNvPr>
            <p:cNvSpPr txBox="1"/>
            <p:nvPr/>
          </p:nvSpPr>
          <p:spPr>
            <a:xfrm>
              <a:off x="1421901" y="250762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差距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3B32B73-E3BE-44A3-9532-8BD8164F32B5}"/>
                </a:ext>
              </a:extLst>
            </p:cNvPr>
            <p:cNvSpPr txBox="1"/>
            <p:nvPr/>
          </p:nvSpPr>
          <p:spPr>
            <a:xfrm>
              <a:off x="626349" y="2507628"/>
              <a:ext cx="461665" cy="6247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现状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826DE5C-372E-46B0-ADEC-8B11D5178CE4}"/>
                </a:ext>
              </a:extLst>
            </p:cNvPr>
            <p:cNvSpPr txBox="1"/>
            <p:nvPr/>
          </p:nvSpPr>
          <p:spPr>
            <a:xfrm>
              <a:off x="678765" y="3097043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</a:rPr>
                <a:t>A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82E8C7-7228-44E1-8EAC-D9DBBBF04037}"/>
                </a:ext>
              </a:extLst>
            </p:cNvPr>
            <p:cNvSpPr txBox="1"/>
            <p:nvPr/>
          </p:nvSpPr>
          <p:spPr>
            <a:xfrm>
              <a:off x="2349949" y="2515714"/>
              <a:ext cx="461665" cy="7413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目标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2C69B3C-9108-4BA0-B263-29FB60C51EAC}"/>
                </a:ext>
              </a:extLst>
            </p:cNvPr>
            <p:cNvSpPr txBox="1"/>
            <p:nvPr/>
          </p:nvSpPr>
          <p:spPr>
            <a:xfrm>
              <a:off x="2410157" y="3072365"/>
              <a:ext cx="321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</a:rPr>
                <a:t>B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56B15B1-2A52-4689-96D5-375375662CBB}"/>
                </a:ext>
              </a:extLst>
            </p:cNvPr>
            <p:cNvSpPr txBox="1"/>
            <p:nvPr/>
          </p:nvSpPr>
          <p:spPr>
            <a:xfrm>
              <a:off x="966797" y="4233473"/>
              <a:ext cx="1379342" cy="3693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即成型问题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1A010EE-84F6-4DA4-8C26-94F2E29590AA}"/>
              </a:ext>
            </a:extLst>
          </p:cNvPr>
          <p:cNvSpPr txBox="1"/>
          <p:nvPr/>
        </p:nvSpPr>
        <p:spPr>
          <a:xfrm>
            <a:off x="428860" y="947542"/>
            <a:ext cx="4860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问题的类型</a:t>
            </a:r>
          </a:p>
        </p:txBody>
      </p:sp>
    </p:spTree>
    <p:extLst>
      <p:ext uri="{BB962C8B-B14F-4D97-AF65-F5344CB8AC3E}">
        <p14:creationId xmlns:p14="http://schemas.microsoft.com/office/powerpoint/2010/main" val="4166876340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540B3CC0-2052-4525-9587-CEBC4203BDA5}"/>
              </a:ext>
            </a:extLst>
          </p:cNvPr>
          <p:cNvSpPr/>
          <p:nvPr/>
        </p:nvSpPr>
        <p:spPr>
          <a:xfrm>
            <a:off x="0" y="668900"/>
            <a:ext cx="9144000" cy="4409853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3EF6809-68E4-4A91-ACBF-A04A7FD28E10}"/>
              </a:ext>
            </a:extLst>
          </p:cNvPr>
          <p:cNvSpPr/>
          <p:nvPr/>
        </p:nvSpPr>
        <p:spPr>
          <a:xfrm>
            <a:off x="2119582" y="1777683"/>
            <a:ext cx="5548762" cy="2872211"/>
          </a:xfrm>
          <a:prstGeom prst="ellipse">
            <a:avLst/>
          </a:prstGeom>
          <a:noFill/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827584" y="948265"/>
            <a:ext cx="52565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</a:rPr>
              <a:t>二  问题解决的一般模式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497F2A-47F4-4CF3-80CF-4A335B8199B3}"/>
              </a:ext>
            </a:extLst>
          </p:cNvPr>
          <p:cNvSpPr/>
          <p:nvPr/>
        </p:nvSpPr>
        <p:spPr>
          <a:xfrm>
            <a:off x="3889868" y="1648515"/>
            <a:ext cx="2122291" cy="33401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BDB11A1-9709-429F-84C0-988DC6C189D5}"/>
              </a:ext>
            </a:extLst>
          </p:cNvPr>
          <p:cNvSpPr/>
          <p:nvPr/>
        </p:nvSpPr>
        <p:spPr>
          <a:xfrm>
            <a:off x="1941363" y="3814578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1C31A24-FF64-4C5B-9A3B-E6C02A7C09C0}"/>
              </a:ext>
            </a:extLst>
          </p:cNvPr>
          <p:cNvSpPr/>
          <p:nvPr/>
        </p:nvSpPr>
        <p:spPr>
          <a:xfrm>
            <a:off x="1259632" y="2557645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2366EE02-B301-4EBC-B0AB-4B0F4E4BA621}"/>
              </a:ext>
            </a:extLst>
          </p:cNvPr>
          <p:cNvSpPr/>
          <p:nvPr/>
        </p:nvSpPr>
        <p:spPr>
          <a:xfrm>
            <a:off x="6603902" y="2557645"/>
            <a:ext cx="1872208" cy="57431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D8187CC-F638-45BF-B925-4C0D35C8114C}"/>
              </a:ext>
            </a:extLst>
          </p:cNvPr>
          <p:cNvSpPr/>
          <p:nvPr/>
        </p:nvSpPr>
        <p:spPr>
          <a:xfrm>
            <a:off x="5904218" y="3814578"/>
            <a:ext cx="1484926" cy="58477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871204-7D38-4A54-A87D-6E7A0A77596F}"/>
              </a:ext>
            </a:extLst>
          </p:cNvPr>
          <p:cNvSpPr txBox="1"/>
          <p:nvPr/>
        </p:nvSpPr>
        <p:spPr>
          <a:xfrm>
            <a:off x="3782112" y="1659258"/>
            <a:ext cx="2736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</a:rPr>
              <a:t>1.</a:t>
            </a: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</a:rPr>
              <a:t>产生问题或任务意识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CD0AEFC-DB1F-4F84-8BC3-D331C990CC50}"/>
              </a:ext>
            </a:extLst>
          </p:cNvPr>
          <p:cNvSpPr txBox="1"/>
          <p:nvPr/>
        </p:nvSpPr>
        <p:spPr>
          <a:xfrm>
            <a:off x="6603902" y="2581440"/>
            <a:ext cx="1821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</a:rPr>
              <a:t>2.</a:t>
            </a: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</a:rPr>
              <a:t>分析和界定问题（任务）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C50E273-2369-4AA6-8196-85A5EB327D36}"/>
              </a:ext>
            </a:extLst>
          </p:cNvPr>
          <p:cNvSpPr txBox="1"/>
          <p:nvPr/>
        </p:nvSpPr>
        <p:spPr>
          <a:xfrm>
            <a:off x="5895387" y="3789861"/>
            <a:ext cx="1484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</a:rPr>
              <a:t>3.</a:t>
            </a: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</a:rPr>
              <a:t>寻求并选定解决方案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258389A-63F4-4CA9-8155-5984DAB55D99}"/>
              </a:ext>
            </a:extLst>
          </p:cNvPr>
          <p:cNvSpPr txBox="1"/>
          <p:nvPr/>
        </p:nvSpPr>
        <p:spPr>
          <a:xfrm>
            <a:off x="2195736" y="383606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</a:rPr>
              <a:t>4.</a:t>
            </a: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</a:rPr>
              <a:t>实施方案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21189D7-0E3E-41E3-8684-E8EB2708C9A3}"/>
              </a:ext>
            </a:extLst>
          </p:cNvPr>
          <p:cNvSpPr txBox="1"/>
          <p:nvPr/>
        </p:nvSpPr>
        <p:spPr>
          <a:xfrm>
            <a:off x="1412974" y="2571889"/>
            <a:ext cx="1624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</a:rPr>
              <a:t>5.</a:t>
            </a: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</a:rPr>
              <a:t>总结评估结果</a:t>
            </a:r>
          </a:p>
        </p:txBody>
      </p:sp>
      <p:sp>
        <p:nvSpPr>
          <p:cNvPr id="47" name="箭头: V 形 46">
            <a:extLst>
              <a:ext uri="{FF2B5EF4-FFF2-40B4-BE49-F238E27FC236}">
                <a16:creationId xmlns:a16="http://schemas.microsoft.com/office/drawing/2014/main" id="{86B054CB-B507-42D6-93E2-B311C6978427}"/>
              </a:ext>
            </a:extLst>
          </p:cNvPr>
          <p:cNvSpPr/>
          <p:nvPr/>
        </p:nvSpPr>
        <p:spPr>
          <a:xfrm rot="1256809">
            <a:off x="6594877" y="2046633"/>
            <a:ext cx="155087" cy="13434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箭头: V 形 63">
            <a:extLst>
              <a:ext uri="{FF2B5EF4-FFF2-40B4-BE49-F238E27FC236}">
                <a16:creationId xmlns:a16="http://schemas.microsoft.com/office/drawing/2014/main" id="{52C4E76B-2097-4BF3-AE22-FA7A95F5C0B2}"/>
              </a:ext>
            </a:extLst>
          </p:cNvPr>
          <p:cNvSpPr/>
          <p:nvPr/>
        </p:nvSpPr>
        <p:spPr>
          <a:xfrm rot="6848988">
            <a:off x="7494367" y="3508620"/>
            <a:ext cx="155087" cy="13434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箭头: V 形 64">
            <a:extLst>
              <a:ext uri="{FF2B5EF4-FFF2-40B4-BE49-F238E27FC236}">
                <a16:creationId xmlns:a16="http://schemas.microsoft.com/office/drawing/2014/main" id="{B57579FD-E5CC-48D9-A4DC-B978306A0578}"/>
              </a:ext>
            </a:extLst>
          </p:cNvPr>
          <p:cNvSpPr/>
          <p:nvPr/>
        </p:nvSpPr>
        <p:spPr>
          <a:xfrm rot="10800000">
            <a:off x="4781795" y="4582719"/>
            <a:ext cx="155087" cy="13434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箭头: V 形 65">
            <a:extLst>
              <a:ext uri="{FF2B5EF4-FFF2-40B4-BE49-F238E27FC236}">
                <a16:creationId xmlns:a16="http://schemas.microsoft.com/office/drawing/2014/main" id="{9F8DF5CA-B316-4E90-B2C5-5E0E78C02734}"/>
              </a:ext>
            </a:extLst>
          </p:cNvPr>
          <p:cNvSpPr/>
          <p:nvPr/>
        </p:nvSpPr>
        <p:spPr>
          <a:xfrm rot="15722448">
            <a:off x="2042038" y="3303235"/>
            <a:ext cx="155087" cy="13434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箭头: V 形 66">
            <a:extLst>
              <a:ext uri="{FF2B5EF4-FFF2-40B4-BE49-F238E27FC236}">
                <a16:creationId xmlns:a16="http://schemas.microsoft.com/office/drawing/2014/main" id="{23732911-BFFF-4841-8674-95251D16B0FE}"/>
              </a:ext>
            </a:extLst>
          </p:cNvPr>
          <p:cNvSpPr/>
          <p:nvPr/>
        </p:nvSpPr>
        <p:spPr>
          <a:xfrm rot="20205115">
            <a:off x="2862605" y="2135888"/>
            <a:ext cx="155087" cy="13434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775674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2A54B44-9D67-4B7C-8888-8B431ABF65FC}"/>
              </a:ext>
            </a:extLst>
          </p:cNvPr>
          <p:cNvSpPr/>
          <p:nvPr/>
        </p:nvSpPr>
        <p:spPr>
          <a:xfrm>
            <a:off x="6820675" y="781597"/>
            <a:ext cx="2143813" cy="2294209"/>
          </a:xfrm>
          <a:prstGeom prst="rect">
            <a:avLst/>
          </a:prstGeom>
          <a:noFill/>
          <a:ln>
            <a:solidFill>
              <a:schemeClr val="bg1">
                <a:lumMod val="50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E00C7-CD72-40D2-84A2-890B3A001AF8}"/>
              </a:ext>
            </a:extLst>
          </p:cNvPr>
          <p:cNvSpPr/>
          <p:nvPr/>
        </p:nvSpPr>
        <p:spPr>
          <a:xfrm>
            <a:off x="0" y="4299942"/>
            <a:ext cx="9144000" cy="843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行动项目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AC2317-A0B0-4A66-BC5C-3AE8CF16EA51}"/>
              </a:ext>
            </a:extLst>
          </p:cNvPr>
          <p:cNvSpPr txBox="1"/>
          <p:nvPr/>
        </p:nvSpPr>
        <p:spPr>
          <a:xfrm>
            <a:off x="2323326" y="983065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挑战性行动策划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B8CF6-7B7B-433A-8DBC-03A14283E7D0}"/>
              </a:ext>
            </a:extLst>
          </p:cNvPr>
          <p:cNvSpPr txBox="1"/>
          <p:nvPr/>
        </p:nvSpPr>
        <p:spPr>
          <a:xfrm>
            <a:off x="6948264" y="947647"/>
            <a:ext cx="57841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行动步骤：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1629E9-679D-44CD-914E-75DF4DA3C5AC}"/>
              </a:ext>
            </a:extLst>
          </p:cNvPr>
          <p:cNvSpPr/>
          <p:nvPr/>
        </p:nvSpPr>
        <p:spPr>
          <a:xfrm>
            <a:off x="455011" y="1970418"/>
            <a:ext cx="6493254" cy="2862322"/>
          </a:xfrm>
          <a:prstGeom prst="rect">
            <a:avLst/>
          </a:prstGeom>
          <a:solidFill>
            <a:schemeClr val="bg2">
              <a:lumMod val="95000"/>
              <a:alpha val="71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A5B722-F013-465E-B0F9-5583562CD529}"/>
              </a:ext>
            </a:extLst>
          </p:cNvPr>
          <p:cNvSpPr txBox="1"/>
          <p:nvPr/>
        </p:nvSpPr>
        <p:spPr>
          <a:xfrm>
            <a:off x="652885" y="1999888"/>
            <a:ext cx="6167789" cy="261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行动任务  </a:t>
            </a:r>
            <a:r>
              <a:rPr lang="zh-CN" altLang="en-US" sz="1900" dirty="0">
                <a:solidFill>
                  <a:schemeClr val="accent3"/>
                </a:solidFill>
                <a:latin typeface="+mn-ea"/>
              </a:rPr>
              <a:t>：</a:t>
            </a:r>
            <a:r>
              <a:rPr lang="zh-CN" altLang="en-US" sz="3200" dirty="0"/>
              <a:t> 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结合前两节思考与交流的结果，选择一项你正在面临的难题，或者想达成的有难度的任务，按照本节介绍的问题解决思路，做一份行动计划。内容包括： ①问题或任务；②最终的目标；③如何拟定行动方案；④如何实施方案；⑤怎样判断最后的结果好不好。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FBFDFD-755E-47D8-AF45-B9CFCDD27EC6}"/>
              </a:ext>
            </a:extLst>
          </p:cNvPr>
          <p:cNvSpPr txBox="1"/>
          <p:nvPr/>
        </p:nvSpPr>
        <p:spPr>
          <a:xfrm>
            <a:off x="6893157" y="1380854"/>
            <a:ext cx="19442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） 自主完成行动计划方案。</a:t>
            </a: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） 和同学交流分享经验，并进一步完善方案            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5717872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1" grpId="0"/>
      <p:bldP spid="13" grpId="0" animBg="1"/>
      <p:bldP spid="15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707532" y="2373630"/>
              <a:ext cx="396000" cy="50400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TextBox 11">
            <a:extLst>
              <a:ext uri="{FF2B5EF4-FFF2-40B4-BE49-F238E27FC236}">
                <a16:creationId xmlns:a16="http://schemas.microsoft.com/office/drawing/2014/main" id="{99958535-D6CB-4DD3-94C4-98525503EA78}"/>
              </a:ext>
            </a:extLst>
          </p:cNvPr>
          <p:cNvSpPr txBox="1"/>
          <p:nvPr/>
        </p:nvSpPr>
        <p:spPr>
          <a:xfrm>
            <a:off x="4074508" y="176414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chemeClr val="bg1"/>
                </a:solidFill>
                <a:latin typeface="微软雅黑"/>
              </a:rPr>
              <a:t>第四节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6A8798-1531-4B1E-8E5B-EA8AE6939257}"/>
              </a:ext>
            </a:extLst>
          </p:cNvPr>
          <p:cNvSpPr txBox="1"/>
          <p:nvPr/>
        </p:nvSpPr>
        <p:spPr>
          <a:xfrm>
            <a:off x="3294328" y="2851669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/>
              </a:rPr>
              <a:t>积极面对生涯课题</a:t>
            </a:r>
          </a:p>
        </p:txBody>
      </p:sp>
    </p:spTree>
    <p:extLst>
      <p:ext uri="{BB962C8B-B14F-4D97-AF65-F5344CB8AC3E}">
        <p14:creationId xmlns:p14="http://schemas.microsoft.com/office/powerpoint/2010/main" val="44451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42" name="圆角矩形 8">
            <a:extLst>
              <a:ext uri="{FF2B5EF4-FFF2-40B4-BE49-F238E27FC236}">
                <a16:creationId xmlns:a16="http://schemas.microsoft.com/office/drawing/2014/main" id="{17861265-52EE-42BE-AA05-759F9FAC4928}"/>
              </a:ext>
            </a:extLst>
          </p:cNvPr>
          <p:cNvSpPr/>
          <p:nvPr/>
        </p:nvSpPr>
        <p:spPr bwMode="auto">
          <a:xfrm>
            <a:off x="1115616" y="1419623"/>
            <a:ext cx="3044104" cy="2808312"/>
          </a:xfrm>
          <a:prstGeom prst="roundRect">
            <a:avLst>
              <a:gd name="adj" fmla="val 10568"/>
            </a:avLst>
          </a:pr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203200" dist="177800" dir="39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9AC0AEB-3B49-4A98-8726-FCFE7DF36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616" y="1798479"/>
            <a:ext cx="3168352" cy="3611117"/>
          </a:xfrm>
          <a:prstGeom prst="rect">
            <a:avLst/>
          </a:prstGeom>
          <a:noFill/>
          <a:ln w="7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rgbClr val="F8F8F8"/>
                </a:solidFill>
                <a:latin typeface="+mj-ea"/>
                <a:ea typeface="+mj-ea"/>
              </a:rPr>
              <a:t>课前思考</a:t>
            </a:r>
            <a:endParaRPr lang="en-US" altLang="zh-CN" sz="24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sz="20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为了规划和管理好自己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的生活，究竟该做什么？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怎么做？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9A16DF3-F2B6-4F58-BABE-497231108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821" y="1444551"/>
            <a:ext cx="3179561" cy="317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43198"/>
      </p:ext>
    </p:extLst>
  </p:cSld>
  <p:clrMapOvr>
    <a:masterClrMapping/>
  </p:clrMapOvr>
  <p:transition spd="slow" advTm="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69654" y="-91642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5" y="375963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39502"/>
            <a:ext cx="9156469" cy="4536504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EE6F4E-D55A-4684-8529-DE4E112F53F7}"/>
              </a:ext>
            </a:extLst>
          </p:cNvPr>
          <p:cNvSpPr txBox="1"/>
          <p:nvPr/>
        </p:nvSpPr>
        <p:spPr>
          <a:xfrm>
            <a:off x="8028384" y="3651870"/>
            <a:ext cx="923330" cy="136794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3"/>
                </a:solidFill>
                <a:latin typeface="方正清纯体简体 Bold" panose="02000000000000000000" pitchFamily="50" charset="-122"/>
                <a:ea typeface="方正清纯体简体 Bold" panose="02000000000000000000" pitchFamily="50" charset="-122"/>
              </a:rPr>
              <a:t>案例</a:t>
            </a:r>
            <a:endParaRPr lang="en-US" altLang="zh-CN" sz="4800" b="1" dirty="0">
              <a:solidFill>
                <a:schemeClr val="accent3"/>
              </a:solidFill>
              <a:latin typeface="方正清纯体简体 Bold" panose="02000000000000000000" pitchFamily="50" charset="-122"/>
              <a:ea typeface="方正清纯体简体 Bold" panose="02000000000000000000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1C672F-B13F-46AD-8886-88DEF99B453C}"/>
              </a:ext>
            </a:extLst>
          </p:cNvPr>
          <p:cNvSpPr txBox="1"/>
          <p:nvPr/>
        </p:nvSpPr>
        <p:spPr>
          <a:xfrm>
            <a:off x="3707904" y="267494"/>
            <a:ext cx="2304256" cy="620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小都的迷茫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23CA9A0-1E36-4031-9F35-7A6DD9D22DE2}"/>
              </a:ext>
            </a:extLst>
          </p:cNvPr>
          <p:cNvSpPr txBox="1"/>
          <p:nvPr/>
        </p:nvSpPr>
        <p:spPr>
          <a:xfrm>
            <a:off x="192286" y="736389"/>
            <a:ext cx="7836098" cy="3793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       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小都中学时期挺努力的，一心想着考进一所重点高校，但结果考进了一所普通的职业院校。他对自己的专业很陌生，不知道这个专业毕业后可以做什么。老师的上课方式与中学很不一样： 讲得很快，而且不按教材讲，自己听着听着，就跟不上了。小都感觉自己什么都不懂，学得很吃力。虽然老师鼓励同学们有不懂的地方就提问，但小都不懂的地方太多了，不知道从何问起。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5D88A8"/>
                </a:solidFill>
                <a:latin typeface="+mn-ea"/>
              </a:rPr>
              <a:t>       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面对这样的困惑，有的同学放弃了努力，作业随便应付，考试只求及格， 转而去玩游戏、逛街、交友或打工，还有个别同学则选择回母校复读了。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5D88A8"/>
                </a:solidFill>
                <a:latin typeface="+mn-ea"/>
              </a:rPr>
              <a:t>       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小都很困惑： ①自己该怎样对待专业学习生活呢？是随波逐流，还是追寻更好的学习生活？②理想的专业学习生活是什么样的呢？③有什么途径与方法让自己走向更好的学习生活？</a:t>
            </a:r>
          </a:p>
        </p:txBody>
      </p:sp>
    </p:spTree>
    <p:extLst>
      <p:ext uri="{BB962C8B-B14F-4D97-AF65-F5344CB8AC3E}">
        <p14:creationId xmlns:p14="http://schemas.microsoft.com/office/powerpoint/2010/main" val="145276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9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圆角矩形 7">
            <a:extLst>
              <a:ext uri="{FF2B5EF4-FFF2-40B4-BE49-F238E27FC236}">
                <a16:creationId xmlns:a16="http://schemas.microsoft.com/office/drawing/2014/main" id="{8167AD99-FBA2-4458-BA6C-FEB5ED9A4AC3}"/>
              </a:ext>
            </a:extLst>
          </p:cNvPr>
          <p:cNvSpPr/>
          <p:nvPr/>
        </p:nvSpPr>
        <p:spPr bwMode="auto">
          <a:xfrm>
            <a:off x="5436096" y="1491630"/>
            <a:ext cx="3240359" cy="2654027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2EA7C-F753-458A-B462-C60C7659059B}"/>
              </a:ext>
            </a:extLst>
          </p:cNvPr>
          <p:cNvSpPr txBox="1"/>
          <p:nvPr/>
        </p:nvSpPr>
        <p:spPr>
          <a:xfrm>
            <a:off x="5540071" y="1851670"/>
            <a:ext cx="2952328" cy="1534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学习目标</a:t>
            </a:r>
            <a:endParaRPr lang="en-US" altLang="zh-CN" sz="24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dirty="0"/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完成一份生涯探索行动方案</a:t>
            </a:r>
            <a:endParaRPr lang="zh-CN" altLang="en-US" sz="14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5B57C7-2EA8-4A90-A2F2-ED7FDF24D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77" y="1491630"/>
            <a:ext cx="3822683" cy="265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83014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95845" y="1471346"/>
            <a:ext cx="815261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我出生在西部农村，是独生子，父亲在我出生后不久就到福州打工去了，现在是建筑行业的一个包工头。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年之后，母亲才带着我去福州。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我的高考成绩超本科线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多分，本可以读本科的，但是我想：读差点的本科，还不如读好点的专科，所以就来到东部一所特色专科学校的医电系。一开始挺郁闷的，家里人反对我不念本科，但我觉得没关系，以后可以专升本。不过，后来在我去培训机构听过专升本的课程后，就没有这个欲望了。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在大学期间，我的校内生活是：上课、做作业，像在高中一样。在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次考试中，我有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次拿了三等奖学金，大一、大二都拿到了，只有大三没拿到，因为那时一直在外面忙。日复一日，大学的学业就这样完成了。 大学里教政治的陈老师对我影响非常大。他说一个人的目标一定要明确，要看得远一些，不能做井底之蛙。这使我下定决心去外面的世界追寻自己真正喜欢的工作。因此，大学的三年间，我一直朝着这个目标努力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大一上半学期，我去学了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BEC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（剑桥商务英语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，其中涉及财务、金融、市场管理、营销等方面的知识。我觉得这些知识对我的专业学习有帮助。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EF0CCF-0955-4302-9F8B-D259E513FBCF}"/>
              </a:ext>
            </a:extLst>
          </p:cNvPr>
          <p:cNvSpPr txBox="1"/>
          <p:nvPr/>
        </p:nvSpPr>
        <p:spPr>
          <a:xfrm>
            <a:off x="3419872" y="1001353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n-ea"/>
              </a:rPr>
              <a:t>经理的成长之路</a:t>
            </a:r>
          </a:p>
        </p:txBody>
      </p:sp>
    </p:spTree>
    <p:extLst>
      <p:ext uri="{BB962C8B-B14F-4D97-AF65-F5344CB8AC3E}">
        <p14:creationId xmlns:p14="http://schemas.microsoft.com/office/powerpoint/2010/main" val="3833340589"/>
      </p:ext>
    </p:extLst>
  </p:cSld>
  <p:clrMapOvr>
    <a:masterClrMapping/>
  </p:clrMapOvr>
  <p:transition spd="slow" advTm="7000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650744" y="1111627"/>
            <a:ext cx="808368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大一下半学期，我去培训机构学英语四级，我觉得机构的教育理念非常好。在那里，除了学习英语四级的知识外，我还学到很多做人、做事及明确目标之类的理念与方法。对我影响最大的是，激发了我追求卓越、追求梦想的激情。此外，我还学了会展方面的知识，因为我觉得中国医疗器械的展会比较多。当时对外汉语学院的系主任是我们的会展老师，跟我的关系很好，他建议我把会展的知识结合到医疗器械上，还告诉我怎么去接触会展从业人员。在招聘会上，我只投了简历，还没有面试，就已经被单位录取了。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大二上半学期，我创办了一家培训中介公司，做了将近一年。 由于是自己创办的公司，所以比较好控制时间，利用业余时间工作就可以了。在这之前，因为我学过会展，同时受老师的启发，所以结识了很多会展从业人员。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在我的会展朋友里，有一个是上海某大学国际关系专业的研究生，我跟着他一起做会展论坛。这位朋友起初不怎么理睬我，可能因为我是专科生，所以我为他工作时是没有工资的。我和他的团队先是做了一个论坛，但人气不高，做了半年才两千多人。在这个过程中，我感到挺辛苦的，因为没经验，有些细节不明白，所以每次都只能问团队中的其他人。为了提升人气，我到各个高校、培训机构以及线上的相关群做宣传，把论坛的人气提高到了五千多人。</a:t>
            </a: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9411811"/>
      </p:ext>
    </p:extLst>
  </p:cSld>
  <p:clrMapOvr>
    <a:masterClrMapping/>
  </p:clrMapOvr>
  <p:transition spd="slow" advTm="7000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59841" y="1131590"/>
            <a:ext cx="818862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后来我又做了一个项目，和某高校合作的培训项目，一个学员收费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2500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元，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天的目标是要招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个学员，领导给我的指标是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个，而我两周不到就招了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个。领导说：“小龙，现在你的指标是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个。”我说：“怎么又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个了？”他说：“你去招吧，反正你还有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个就到了。”后来我才知道，其他人最多才招了两个学员，十几个人去招，最后总共才招到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38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个学员。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之后我成为了经理，那时团队成员都很团结，他们可以毫无怨言地加班到凌晨。因为在很多事情上，我都会为他们考虑，如给他们想要的、对他们有帮助的东西。团队中的每个人都能感受到这一点，他们很相信我，我们很团结。也因为这样，在我离开之后，他们一直希望我回去。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 大三上半学期，我来到某经济协会工作。有一次，在协会办的论坛上，不知哪个环节没有衔接好，台上空场了。这时，台下有电视台的领导，还有很多报社的记者，我没多想就跳上台去了。虽然在台上的时候，我看上去很镇静，但我的内心是很紧张的。我说了一些关于中国经济与世界经济的问题，主持人表扬了我。在我下了演讲台之后，下面好多人围着问我要名片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我的领导说：“我以为你上去只是说谢谢，没想到你还能说这些。”    </a:t>
            </a: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/>
              <a:t>   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2400177"/>
      </p:ext>
    </p:extLst>
  </p:cSld>
  <p:clrMapOvr>
    <a:masterClrMapping/>
  </p:clrMapOvr>
  <p:transition spd="slow" advTm="7000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95536" y="1010836"/>
            <a:ext cx="8424936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559841" y="1203598"/>
            <a:ext cx="8024317" cy="276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之后，我还去了某财富论坛，当时一共有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个人去，因为我资历浅，而且还没毕业，领导不看重我。那时我的工作主要是招人来开会，参会费是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4000—5800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元。我的做法是在网上收集资料，然后打电话过去，很真诚地去对待。一个月下来，我的业绩是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个人，是部门中招人最多的一个。后来，我的一个大客户希望我去他们公司，我问他“为什么选中我了”，他说：“因为你不会推卸责任，你愿意寻找解决问题的方法。”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  总之，对于大学之外的生活，我感到很骄傲，因为我曾和朋友一起创过业，虽然以失败而告终，但是从中获得了很多经验；去过外企、杂志社、展览公司，而且都做得相对不错。在这个过程中，我跟很多社会上的成功人士有接触，并从他们身上学到了：如何用不同于学生的眼光来看待世界、看待生活。</a:t>
            </a:r>
          </a:p>
        </p:txBody>
      </p:sp>
    </p:spTree>
    <p:extLst>
      <p:ext uri="{BB962C8B-B14F-4D97-AF65-F5344CB8AC3E}">
        <p14:creationId xmlns:p14="http://schemas.microsoft.com/office/powerpoint/2010/main" val="261232850"/>
      </p:ext>
    </p:extLst>
  </p:cSld>
  <p:clrMapOvr>
    <a:masterClrMapping/>
  </p:clrMapOvr>
  <p:transition spd="slow" advTm="7000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39F72E7-E7E5-4938-94DA-D4BC3078308E}"/>
              </a:ext>
            </a:extLst>
          </p:cNvPr>
          <p:cNvSpPr/>
          <p:nvPr/>
        </p:nvSpPr>
        <p:spPr>
          <a:xfrm>
            <a:off x="979984" y="1283990"/>
            <a:ext cx="7344816" cy="29523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DFDF4B2-60AA-4EEB-B5BA-480E8BACEF2F}"/>
              </a:ext>
            </a:extLst>
          </p:cNvPr>
          <p:cNvSpPr/>
          <p:nvPr/>
        </p:nvSpPr>
        <p:spPr>
          <a:xfrm>
            <a:off x="847679" y="1160253"/>
            <a:ext cx="7344816" cy="2952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7E2B84-FDAA-4407-A1C0-5E9D22F0A58C}"/>
              </a:ext>
            </a:extLst>
          </p:cNvPr>
          <p:cNvSpPr txBox="1"/>
          <p:nvPr/>
        </p:nvSpPr>
        <p:spPr>
          <a:xfrm>
            <a:off x="979984" y="1175299"/>
            <a:ext cx="6811399" cy="2669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请思考</a:t>
            </a:r>
            <a:r>
              <a:rPr lang="zh-CN" altLang="en-US" sz="2400" dirty="0">
                <a:solidFill>
                  <a:schemeClr val="accent3"/>
                </a:solidFill>
                <a:latin typeface="+mn-ea"/>
              </a:rPr>
              <a:t>：</a:t>
            </a:r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案例主人公能够脱颖而出的原因有哪些？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他的哪些做法不同于一般人？</a:t>
            </a:r>
            <a:r>
              <a:rPr lang="zh-CN" altLang="en-US" sz="2800" dirty="0"/>
              <a:t> 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在他的做法中，哪些是你可以借鉴的？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323FA8-FA32-4B9E-A520-1F355B5C86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499742"/>
            <a:ext cx="2238160" cy="257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73925"/>
      </p:ext>
    </p:extLst>
  </p:cSld>
  <p:clrMapOvr>
    <a:masterClrMapping/>
  </p:clrMapOvr>
  <p:transition spd="slow" advTm="7000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EFBE090A-56C8-49E8-9A8C-38ADBFBE70A6}"/>
              </a:ext>
            </a:extLst>
          </p:cNvPr>
          <p:cNvSpPr/>
          <p:nvPr/>
        </p:nvSpPr>
        <p:spPr>
          <a:xfrm>
            <a:off x="0" y="2867169"/>
            <a:ext cx="9144000" cy="2361770"/>
          </a:xfrm>
          <a:prstGeom prst="rect">
            <a:avLst/>
          </a:prstGeom>
          <a:gradFill flip="none" rotWithShape="1">
            <a:gsLst>
              <a:gs pos="80000">
                <a:srgbClr val="6789BA">
                  <a:alpha val="73000"/>
                </a:srgbClr>
              </a:gs>
              <a:gs pos="56000">
                <a:schemeClr val="accent1">
                  <a:lumMod val="40000"/>
                  <a:lumOff val="60000"/>
                  <a:alpha val="79000"/>
                </a:schemeClr>
              </a:gs>
              <a:gs pos="100000">
                <a:schemeClr val="accent1">
                  <a:alpha val="94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CE2F62-4DBE-4CBD-B600-2940E2E297F7}"/>
              </a:ext>
            </a:extLst>
          </p:cNvPr>
          <p:cNvSpPr/>
          <p:nvPr/>
        </p:nvSpPr>
        <p:spPr>
          <a:xfrm>
            <a:off x="1255756" y="1994942"/>
            <a:ext cx="6484595" cy="1763770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45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2843808" y="956681"/>
            <a:ext cx="52565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</a:rPr>
              <a:t>如何有效把握自己的生涯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938B0F5-B45B-4A66-A4A7-9C94CB7EEAB1}"/>
              </a:ext>
            </a:extLst>
          </p:cNvPr>
          <p:cNvSpPr/>
          <p:nvPr/>
        </p:nvSpPr>
        <p:spPr>
          <a:xfrm>
            <a:off x="2699792" y="807304"/>
            <a:ext cx="3816424" cy="72000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3"/>
                </a:gs>
                <a:gs pos="44000">
                  <a:schemeClr val="accent1">
                    <a:lumMod val="45000"/>
                    <a:lumOff val="5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5CEAA2-65DF-4654-8AB1-668C7B56A7A7}"/>
              </a:ext>
            </a:extLst>
          </p:cNvPr>
          <p:cNvSpPr txBox="1"/>
          <p:nvPr/>
        </p:nvSpPr>
        <p:spPr>
          <a:xfrm>
            <a:off x="1259632" y="2107277"/>
            <a:ext cx="4860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一   什么是生涯？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0A300CE-F58C-4265-BF66-84FC90DC1B85}"/>
              </a:ext>
            </a:extLst>
          </p:cNvPr>
          <p:cNvSpPr txBox="1">
            <a:spLocks/>
          </p:cNvSpPr>
          <p:nvPr/>
        </p:nvSpPr>
        <p:spPr>
          <a:xfrm>
            <a:off x="1259631" y="2783762"/>
            <a:ext cx="6480719" cy="400110"/>
          </a:xfrm>
          <a:prstGeom prst="rect">
            <a:avLst/>
          </a:prstGeom>
        </p:spPr>
        <p:txBody>
          <a:bodyPr/>
          <a:lstStyle>
            <a:lvl1pPr marL="383717" indent="-383717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1392" indent="-319759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9062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9068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2317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3940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5564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7188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8819" indent="-255814" algn="l" defTabSz="102325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1"/>
                </a:solidFill>
              </a:rPr>
              <a:t>生涯也叫事业，就是学业生活（学涯）与职业生活（职涯）的合称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842623130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906977" y="1035474"/>
            <a:ext cx="52565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</a:rPr>
              <a:t>二   生涯规划与管理的方法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43FF65-BC9E-4085-A8C3-0C8FF94E44F6}"/>
              </a:ext>
            </a:extLst>
          </p:cNvPr>
          <p:cNvGrpSpPr/>
          <p:nvPr/>
        </p:nvGrpSpPr>
        <p:grpSpPr>
          <a:xfrm>
            <a:off x="683568" y="1736607"/>
            <a:ext cx="8763564" cy="2886745"/>
            <a:chOff x="683568" y="1736607"/>
            <a:chExt cx="8763564" cy="288674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7D3C934-5BD1-4C07-B413-E19023270BA6}"/>
                </a:ext>
              </a:extLst>
            </p:cNvPr>
            <p:cNvGrpSpPr/>
            <p:nvPr/>
          </p:nvGrpSpPr>
          <p:grpSpPr>
            <a:xfrm>
              <a:off x="683568" y="1736607"/>
              <a:ext cx="8064896" cy="2886745"/>
              <a:chOff x="683568" y="1736607"/>
              <a:chExt cx="8064896" cy="2886745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DD788DB-F001-4537-9FF1-36D430E4B2C8}"/>
                  </a:ext>
                </a:extLst>
              </p:cNvPr>
              <p:cNvSpPr/>
              <p:nvPr/>
            </p:nvSpPr>
            <p:spPr>
              <a:xfrm>
                <a:off x="683568" y="2139701"/>
                <a:ext cx="1872208" cy="9233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46BB5E5-FAA2-44EA-8193-612EBE4CEA63}"/>
                  </a:ext>
                </a:extLst>
              </p:cNvPr>
              <p:cNvSpPr/>
              <p:nvPr/>
            </p:nvSpPr>
            <p:spPr>
              <a:xfrm>
                <a:off x="3450522" y="1736607"/>
                <a:ext cx="1872208" cy="574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9AF743C4-0769-4A21-A5BB-0297DBC47EE5}"/>
                  </a:ext>
                </a:extLst>
              </p:cNvPr>
              <p:cNvSpPr/>
              <p:nvPr/>
            </p:nvSpPr>
            <p:spPr>
              <a:xfrm>
                <a:off x="3450522" y="2748117"/>
                <a:ext cx="1872208" cy="574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044F796-9A3E-4E7F-A911-AAC02650012C}"/>
                  </a:ext>
                </a:extLst>
              </p:cNvPr>
              <p:cNvSpPr/>
              <p:nvPr/>
            </p:nvSpPr>
            <p:spPr>
              <a:xfrm>
                <a:off x="6588226" y="2139702"/>
                <a:ext cx="1872206" cy="574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EA8E260E-13BF-4BBE-8F01-2E994A29E7B1}"/>
                  </a:ext>
                </a:extLst>
              </p:cNvPr>
              <p:cNvSpPr/>
              <p:nvPr/>
            </p:nvSpPr>
            <p:spPr>
              <a:xfrm>
                <a:off x="5148064" y="4049040"/>
                <a:ext cx="3137702" cy="5743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箭头连接符 10">
                <a:extLst>
                  <a:ext uri="{FF2B5EF4-FFF2-40B4-BE49-F238E27FC236}">
                    <a16:creationId xmlns:a16="http://schemas.microsoft.com/office/drawing/2014/main" id="{4DF3831B-9C03-4335-BC2C-2CA3578AC0A8}"/>
                  </a:ext>
                </a:extLst>
              </p:cNvPr>
              <p:cNvCxnSpPr>
                <a:cxnSpLocks/>
                <a:stCxn id="16" idx="3"/>
                <a:endCxn id="17" idx="1"/>
              </p:cNvCxnSpPr>
              <p:nvPr/>
            </p:nvCxnSpPr>
            <p:spPr>
              <a:xfrm flipV="1">
                <a:off x="2555776" y="2023763"/>
                <a:ext cx="894746" cy="57760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>
                <a:extLst>
                  <a:ext uri="{FF2B5EF4-FFF2-40B4-BE49-F238E27FC236}">
                    <a16:creationId xmlns:a16="http://schemas.microsoft.com/office/drawing/2014/main" id="{A742D284-A4DE-40EC-84F5-120B6B821667}"/>
                  </a:ext>
                </a:extLst>
              </p:cNvPr>
              <p:cNvCxnSpPr>
                <a:cxnSpLocks/>
                <a:stCxn id="16" idx="3"/>
                <a:endCxn id="18" idx="1"/>
              </p:cNvCxnSpPr>
              <p:nvPr/>
            </p:nvCxnSpPr>
            <p:spPr>
              <a:xfrm>
                <a:off x="2555776" y="2601364"/>
                <a:ext cx="894746" cy="43390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箭头连接符 23">
                <a:extLst>
                  <a:ext uri="{FF2B5EF4-FFF2-40B4-BE49-F238E27FC236}">
                    <a16:creationId xmlns:a16="http://schemas.microsoft.com/office/drawing/2014/main" id="{B1FB0AA0-05E3-4233-ABAB-1D43527F4FB5}"/>
                  </a:ext>
                </a:extLst>
              </p:cNvPr>
              <p:cNvCxnSpPr>
                <a:cxnSpLocks/>
                <a:stCxn id="17" idx="3"/>
                <a:endCxn id="19" idx="1"/>
              </p:cNvCxnSpPr>
              <p:nvPr/>
            </p:nvCxnSpPr>
            <p:spPr>
              <a:xfrm>
                <a:off x="5322730" y="2023763"/>
                <a:ext cx="1265496" cy="40309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21B4725F-8BDB-4D8F-9BC5-CF1A9CADCE54}"/>
                  </a:ext>
                </a:extLst>
              </p:cNvPr>
              <p:cNvCxnSpPr>
                <a:cxnSpLocks/>
                <a:stCxn id="18" idx="3"/>
                <a:endCxn id="19" idx="1"/>
              </p:cNvCxnSpPr>
              <p:nvPr/>
            </p:nvCxnSpPr>
            <p:spPr>
              <a:xfrm flipV="1">
                <a:off x="5322730" y="2426858"/>
                <a:ext cx="1265496" cy="60841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>
                <a:extLst>
                  <a:ext uri="{FF2B5EF4-FFF2-40B4-BE49-F238E27FC236}">
                    <a16:creationId xmlns:a16="http://schemas.microsoft.com/office/drawing/2014/main" id="{18DA7C6A-9E0D-4373-8411-F55B2DE35198}"/>
                  </a:ext>
                </a:extLst>
              </p:cNvPr>
              <p:cNvCxnSpPr>
                <a:cxnSpLocks/>
                <a:stCxn id="19" idx="2"/>
              </p:cNvCxnSpPr>
              <p:nvPr/>
            </p:nvCxnSpPr>
            <p:spPr>
              <a:xfrm flipH="1">
                <a:off x="7524328" y="2714014"/>
                <a:ext cx="1" cy="133502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A90A0A3B-E9D7-41D8-A8F2-5FAC360BAF3D}"/>
                  </a:ext>
                </a:extLst>
              </p:cNvPr>
              <p:cNvCxnSpPr>
                <a:cxnSpLocks/>
                <a:endCxn id="20" idx="1"/>
              </p:cNvCxnSpPr>
              <p:nvPr/>
            </p:nvCxnSpPr>
            <p:spPr>
              <a:xfrm>
                <a:off x="1619670" y="4336196"/>
                <a:ext cx="352839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39">
                <a:extLst>
                  <a:ext uri="{FF2B5EF4-FFF2-40B4-BE49-F238E27FC236}">
                    <a16:creationId xmlns:a16="http://schemas.microsoft.com/office/drawing/2014/main" id="{78C0DB7F-1423-4719-AA02-E20EB23C6E24}"/>
                  </a:ext>
                </a:extLst>
              </p:cNvPr>
              <p:cNvCxnSpPr>
                <a:cxnSpLocks/>
                <a:endCxn id="16" idx="2"/>
              </p:cNvCxnSpPr>
              <p:nvPr/>
            </p:nvCxnSpPr>
            <p:spPr>
              <a:xfrm flipV="1">
                <a:off x="1619670" y="3063026"/>
                <a:ext cx="2" cy="127317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62481BA-F225-4D81-83AD-81D58489D7AF}"/>
                  </a:ext>
                </a:extLst>
              </p:cNvPr>
              <p:cNvSpPr txBox="1"/>
              <p:nvPr/>
            </p:nvSpPr>
            <p:spPr>
              <a:xfrm>
                <a:off x="734166" y="2164085"/>
                <a:ext cx="187220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1.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现状评估：生涯发展的意识与动机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B74E0EB-6DB6-469E-BDCE-3286021232E0}"/>
                  </a:ext>
                </a:extLst>
              </p:cNvPr>
              <p:cNvSpPr txBox="1"/>
              <p:nvPr/>
            </p:nvSpPr>
            <p:spPr>
              <a:xfrm>
                <a:off x="3686496" y="1808278"/>
                <a:ext cx="1708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2.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自我探索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2246BC9-FF97-42C7-B455-3B6142FFE2E7}"/>
                  </a:ext>
                </a:extLst>
              </p:cNvPr>
              <p:cNvSpPr txBox="1"/>
              <p:nvPr/>
            </p:nvSpPr>
            <p:spPr>
              <a:xfrm>
                <a:off x="3373894" y="2801084"/>
                <a:ext cx="20882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3.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专业与职业探索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92475C4B-40E3-4A81-BEB0-D627DC493FAD}"/>
                  </a:ext>
                </a:extLst>
              </p:cNvPr>
              <p:cNvSpPr txBox="1"/>
              <p:nvPr/>
            </p:nvSpPr>
            <p:spPr>
              <a:xfrm>
                <a:off x="6516216" y="2260388"/>
                <a:ext cx="22322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4.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生涯决策与计划</a:t>
                </a: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EA7DEDC-D91A-463B-80C1-B4942B9EBEAC}"/>
                </a:ext>
              </a:extLst>
            </p:cNvPr>
            <p:cNvSpPr txBox="1"/>
            <p:nvPr/>
          </p:nvSpPr>
          <p:spPr>
            <a:xfrm>
              <a:off x="5322730" y="4155382"/>
              <a:ext cx="41244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生涯行动：学习与工作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1053971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2A54B44-9D67-4B7C-8888-8B431ABF65FC}"/>
              </a:ext>
            </a:extLst>
          </p:cNvPr>
          <p:cNvSpPr/>
          <p:nvPr/>
        </p:nvSpPr>
        <p:spPr>
          <a:xfrm>
            <a:off x="6820675" y="781597"/>
            <a:ext cx="2143813" cy="2006177"/>
          </a:xfrm>
          <a:prstGeom prst="rect">
            <a:avLst/>
          </a:prstGeom>
          <a:noFill/>
          <a:ln>
            <a:solidFill>
              <a:schemeClr val="bg1">
                <a:lumMod val="50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67E00C7-CD72-40D2-84A2-890B3A001AF8}"/>
              </a:ext>
            </a:extLst>
          </p:cNvPr>
          <p:cNvSpPr/>
          <p:nvPr/>
        </p:nvSpPr>
        <p:spPr>
          <a:xfrm>
            <a:off x="0" y="4299942"/>
            <a:ext cx="9144000" cy="843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行动项目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AC2317-A0B0-4A66-BC5C-3AE8CF16EA51}"/>
              </a:ext>
            </a:extLst>
          </p:cNvPr>
          <p:cNvSpPr txBox="1"/>
          <p:nvPr/>
        </p:nvSpPr>
        <p:spPr>
          <a:xfrm>
            <a:off x="1331640" y="1030455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为自己做一份生涯探索方案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B8CF6-7B7B-433A-8DBC-03A14283E7D0}"/>
              </a:ext>
            </a:extLst>
          </p:cNvPr>
          <p:cNvSpPr txBox="1"/>
          <p:nvPr/>
        </p:nvSpPr>
        <p:spPr>
          <a:xfrm>
            <a:off x="6893157" y="922732"/>
            <a:ext cx="57841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行动任务：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1629E9-679D-44CD-914E-75DF4DA3C5AC}"/>
              </a:ext>
            </a:extLst>
          </p:cNvPr>
          <p:cNvSpPr/>
          <p:nvPr/>
        </p:nvSpPr>
        <p:spPr>
          <a:xfrm>
            <a:off x="455011" y="2211710"/>
            <a:ext cx="6493254" cy="2621030"/>
          </a:xfrm>
          <a:prstGeom prst="rect">
            <a:avLst/>
          </a:prstGeom>
          <a:solidFill>
            <a:schemeClr val="bg2">
              <a:lumMod val="95000"/>
              <a:alpha val="71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A5B722-F013-465E-B0F9-5583562CD529}"/>
              </a:ext>
            </a:extLst>
          </p:cNvPr>
          <p:cNvSpPr txBox="1"/>
          <p:nvPr/>
        </p:nvSpPr>
        <p:spPr>
          <a:xfrm>
            <a:off x="652886" y="2392655"/>
            <a:ext cx="6167789" cy="213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行动步骤  </a:t>
            </a:r>
            <a:r>
              <a:rPr lang="zh-CN" altLang="en-US" sz="1900" dirty="0">
                <a:solidFill>
                  <a:schemeClr val="accent3"/>
                </a:solidFill>
                <a:latin typeface="+mn-ea"/>
              </a:rPr>
              <a:t>：</a:t>
            </a:r>
            <a:r>
              <a:rPr lang="zh-CN" altLang="en-US" sz="3200" dirty="0"/>
              <a:t> </a:t>
            </a:r>
            <a:endParaRPr lang="en-US" altLang="zh-CN" sz="3200" dirty="0"/>
          </a:p>
          <a:p>
            <a:endParaRPr lang="en-US" altLang="zh-CN" sz="3200" dirty="0"/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把生涯探索方案的相关内容记录在表中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完成以后，与同学或亲友交流一下，听取他们的意见，并完善计划表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FBFDFD-755E-47D8-AF45-B9CFCDD27EC6}"/>
              </a:ext>
            </a:extLst>
          </p:cNvPr>
          <p:cNvSpPr txBox="1"/>
          <p:nvPr/>
        </p:nvSpPr>
        <p:spPr>
          <a:xfrm>
            <a:off x="6893157" y="1380854"/>
            <a:ext cx="2071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按照本节介绍的步骤和方法，为自己拟定一份生涯探索方案</a:t>
            </a:r>
            <a:endParaRPr lang="en-US" altLang="zh-CN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488126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1" grpId="0"/>
      <p:bldP spid="13" grpId="0" animBg="1"/>
      <p:bldP spid="15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73750"/>
            <a:ext cx="2761685" cy="2196000"/>
          </a:xfrm>
          <a:custGeom>
            <a:avLst/>
            <a:gdLst/>
            <a:ahLst/>
            <a:cxnLst/>
            <a:rect l="l" t="t" r="r" b="b"/>
            <a:pathLst>
              <a:path w="2761685" h="2196000">
                <a:moveTo>
                  <a:pt x="0" y="0"/>
                </a:moveTo>
                <a:lnTo>
                  <a:pt x="2761685" y="0"/>
                </a:lnTo>
                <a:lnTo>
                  <a:pt x="2318746" y="2196000"/>
                </a:lnTo>
                <a:lnTo>
                  <a:pt x="0" y="2196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"/>
          <p:cNvSpPr/>
          <p:nvPr/>
        </p:nvSpPr>
        <p:spPr>
          <a:xfrm>
            <a:off x="2548726" y="1473750"/>
            <a:ext cx="6628125" cy="2196000"/>
          </a:xfrm>
          <a:custGeom>
            <a:avLst/>
            <a:gdLst/>
            <a:ahLst/>
            <a:cxnLst/>
            <a:rect l="l" t="t" r="r" b="b"/>
            <a:pathLst>
              <a:path w="6628125" h="2196000">
                <a:moveTo>
                  <a:pt x="442939" y="0"/>
                </a:moveTo>
                <a:lnTo>
                  <a:pt x="6628125" y="0"/>
                </a:lnTo>
                <a:lnTo>
                  <a:pt x="6628125" y="2196000"/>
                </a:lnTo>
                <a:lnTo>
                  <a:pt x="0" y="2196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134218" y="1979871"/>
            <a:ext cx="5902278" cy="8079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bg1"/>
                </a:solidFill>
              </a:rPr>
              <a:t>感谢观看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7544" y="1745324"/>
            <a:ext cx="1652852" cy="1652852"/>
            <a:chOff x="6775328" y="630868"/>
            <a:chExt cx="1652852" cy="1652852"/>
          </a:xfrm>
        </p:grpSpPr>
        <p:sp>
          <p:nvSpPr>
            <p:cNvPr id="26" name="椭圆 25"/>
            <p:cNvSpPr/>
            <p:nvPr/>
          </p:nvSpPr>
          <p:spPr>
            <a:xfrm>
              <a:off x="6775328" y="630868"/>
              <a:ext cx="1652852" cy="165285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539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959915" y="815455"/>
              <a:ext cx="1283679" cy="12836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71" tIns="34285" rIns="68571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en-US" sz="2100" b="1"/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7214180" y="1164029"/>
              <a:ext cx="775149" cy="586531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6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7"/>
          <p:cNvSpPr/>
          <p:nvPr>
            <p:custDataLst>
              <p:tags r:id="rId8"/>
            </p:custDataLst>
          </p:nvPr>
        </p:nvSpPr>
        <p:spPr>
          <a:xfrm flipH="1">
            <a:off x="3348157" y="473469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11"/>
          <p:cNvSpPr/>
          <p:nvPr>
            <p:custDataLst>
              <p:tags r:id="rId11"/>
            </p:custDataLst>
          </p:nvPr>
        </p:nvSpPr>
        <p:spPr>
          <a:xfrm flipH="1">
            <a:off x="-418155" y="4578455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3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0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25"/>
                            </p:stCondLst>
                            <p:childTnLst>
                              <p:par>
                                <p:cTn id="27" presetID="23" presetClass="entr" presetSubtype="528" fill="hold" grpId="0" nodeType="afterEffect">
                                  <p:stCondLst>
                                    <p:cond delay="218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31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353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79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592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311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265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364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8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787170" y="196841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chemeClr val="bg1"/>
                </a:solidFill>
                <a:latin typeface="微软雅黑"/>
              </a:rPr>
              <a:t>第一节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sp>
          <p:nvSpPr>
            <p:cNvPr id="20" name="椭圆 19"/>
            <p:cNvSpPr/>
            <p:nvPr/>
          </p:nvSpPr>
          <p:spPr>
            <a:xfrm>
              <a:off x="1253859" y="1984635"/>
              <a:ext cx="1303346" cy="130334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539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399414" y="2130190"/>
              <a:ext cx="1012237" cy="1012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71" tIns="34285" rIns="68571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en-US" sz="2100" b="1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1659160" y="2384342"/>
              <a:ext cx="555808" cy="503933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7F82E8-7B35-4042-ADDB-2AF239C00A37}"/>
              </a:ext>
            </a:extLst>
          </p:cNvPr>
          <p:cNvSpPr txBox="1"/>
          <p:nvPr/>
        </p:nvSpPr>
        <p:spPr>
          <a:xfrm>
            <a:off x="2547712" y="2848698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/>
              </a:rPr>
              <a:t>发现问题是成长的第一台阶</a:t>
            </a:r>
          </a:p>
        </p:txBody>
      </p:sp>
    </p:spTree>
    <p:extLst>
      <p:ext uri="{BB962C8B-B14F-4D97-AF65-F5344CB8AC3E}">
        <p14:creationId xmlns:p14="http://schemas.microsoft.com/office/powerpoint/2010/main" val="6368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</a:rPr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42" name="圆角矩形 8">
            <a:extLst>
              <a:ext uri="{FF2B5EF4-FFF2-40B4-BE49-F238E27FC236}">
                <a16:creationId xmlns:a16="http://schemas.microsoft.com/office/drawing/2014/main" id="{17861265-52EE-42BE-AA05-759F9FAC4928}"/>
              </a:ext>
            </a:extLst>
          </p:cNvPr>
          <p:cNvSpPr/>
          <p:nvPr/>
        </p:nvSpPr>
        <p:spPr bwMode="auto">
          <a:xfrm>
            <a:off x="683569" y="1419621"/>
            <a:ext cx="3168352" cy="2808313"/>
          </a:xfrm>
          <a:prstGeom prst="roundRect">
            <a:avLst>
              <a:gd name="adj" fmla="val 10568"/>
            </a:avLst>
          </a:prstGeom>
          <a:solidFill>
            <a:schemeClr val="accent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203200" dist="177800" dir="39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9AC0AEB-3B49-4A98-8726-FCFE7DF36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33" y="1563638"/>
            <a:ext cx="3168352" cy="3611117"/>
          </a:xfrm>
          <a:prstGeom prst="rect">
            <a:avLst/>
          </a:prstGeom>
          <a:noFill/>
          <a:ln w="7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rgbClr val="F8F8F8"/>
                </a:solidFill>
                <a:latin typeface="+mj-ea"/>
                <a:ea typeface="+mj-ea"/>
              </a:rPr>
              <a:t>课前思考</a:t>
            </a:r>
            <a:endParaRPr lang="en-US" altLang="zh-CN" sz="24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sz="2000" b="1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你现在的生活过得怎么样？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有没有不满意的地方？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可以怎样改善？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46EDC3C-12F6-4294-AFD3-89B3853687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99542"/>
            <a:ext cx="4351412" cy="435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54597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3" name="圆角矩形 7">
            <a:extLst>
              <a:ext uri="{FF2B5EF4-FFF2-40B4-BE49-F238E27FC236}">
                <a16:creationId xmlns:a16="http://schemas.microsoft.com/office/drawing/2014/main" id="{8167AD99-FBA2-4458-BA6C-FEB5ED9A4AC3}"/>
              </a:ext>
            </a:extLst>
          </p:cNvPr>
          <p:cNvSpPr/>
          <p:nvPr/>
        </p:nvSpPr>
        <p:spPr bwMode="auto">
          <a:xfrm>
            <a:off x="5220072" y="1404178"/>
            <a:ext cx="3240360" cy="2940481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2EA7C-F753-458A-B462-C60C7659059B}"/>
              </a:ext>
            </a:extLst>
          </p:cNvPr>
          <p:cNvSpPr txBox="1"/>
          <p:nvPr/>
        </p:nvSpPr>
        <p:spPr>
          <a:xfrm>
            <a:off x="5328085" y="1851670"/>
            <a:ext cx="295232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学习目标</a:t>
            </a:r>
          </a:p>
          <a:p>
            <a:endParaRPr lang="zh-CN" altLang="en-US" dirty="0"/>
          </a:p>
          <a:p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评估自己的生活现状  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确定成长的新起点 </a:t>
            </a:r>
          </a:p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768826B-8CB4-4A83-90C4-5661FAB59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69" y="1404179"/>
            <a:ext cx="2880143" cy="2940481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44475450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FD2800-4680-4A97-887D-2665B2881FCC}"/>
              </a:ext>
            </a:extLst>
          </p:cNvPr>
          <p:cNvSpPr/>
          <p:nvPr/>
        </p:nvSpPr>
        <p:spPr>
          <a:xfrm>
            <a:off x="3059832" y="1010836"/>
            <a:ext cx="5760640" cy="3888432"/>
          </a:xfrm>
          <a:prstGeom prst="roundRect">
            <a:avLst/>
          </a:prstGeom>
          <a:noFill/>
          <a:ln w="12700">
            <a:solidFill>
              <a:schemeClr val="accent1">
                <a:alpha val="8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6EEFD4-E89F-46DF-AFF1-CD2F75E9EC58}"/>
              </a:ext>
            </a:extLst>
          </p:cNvPr>
          <p:cNvSpPr txBox="1"/>
          <p:nvPr/>
        </p:nvSpPr>
        <p:spPr>
          <a:xfrm>
            <a:off x="3601002" y="1981075"/>
            <a:ext cx="5094550" cy="2264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据对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653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所学校、近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万大学生的调查显示腾讯教育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.《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中国大学生成长白皮书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，在各类大学中，有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95.7%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的学生感到迷茫与困惑，而且所处地区越偏远、学校层次越低，迷茫的程度就越大。由此看出，青年的迷茫是很普遍的现象，上文提到的小都，只是千百万青年中的典型案例。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50965" y="1851670"/>
            <a:ext cx="3225117" cy="2048409"/>
            <a:chOff x="412882" y="2026763"/>
            <a:chExt cx="2949442" cy="187331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B8A636D-BC78-40B3-BB75-C0F30E3864E7}"/>
                </a:ext>
              </a:extLst>
            </p:cNvPr>
            <p:cNvGrpSpPr>
              <a:grpSpLocks noChangeAspect="1"/>
            </p:cNvGrpSpPr>
            <p:nvPr/>
          </p:nvGrpSpPr>
          <p:grpSpPr>
            <a:xfrm rot="20759086">
              <a:off x="635169" y="2026763"/>
              <a:ext cx="2527230" cy="1873316"/>
              <a:chOff x="2330673" y="2010009"/>
              <a:chExt cx="1658508" cy="1412819"/>
            </a:xfrm>
          </p:grpSpPr>
          <p:sp>
            <p:nvSpPr>
              <p:cNvPr id="36" name="圆角矩形 19">
                <a:extLst>
                  <a:ext uri="{FF2B5EF4-FFF2-40B4-BE49-F238E27FC236}">
                    <a16:creationId xmlns:a16="http://schemas.microsoft.com/office/drawing/2014/main" id="{AFE6F910-88BD-4A70-949F-B36CADD1E7E5}"/>
                  </a:ext>
                </a:extLst>
              </p:cNvPr>
              <p:cNvSpPr/>
              <p:nvPr/>
            </p:nvSpPr>
            <p:spPr>
              <a:xfrm>
                <a:off x="2330673" y="2010009"/>
                <a:ext cx="1658508" cy="1412819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7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圆角矩形 20">
                <a:extLst>
                  <a:ext uri="{FF2B5EF4-FFF2-40B4-BE49-F238E27FC236}">
                    <a16:creationId xmlns:a16="http://schemas.microsoft.com/office/drawing/2014/main" id="{E2853F6D-3201-40B5-B546-E2D3E7A2DB38}"/>
                  </a:ext>
                </a:extLst>
              </p:cNvPr>
              <p:cNvSpPr/>
              <p:nvPr/>
            </p:nvSpPr>
            <p:spPr>
              <a:xfrm>
                <a:off x="2407853" y="2062119"/>
                <a:ext cx="1504149" cy="1308599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0" name="斜纹 39">
              <a:extLst>
                <a:ext uri="{FF2B5EF4-FFF2-40B4-BE49-F238E27FC236}">
                  <a16:creationId xmlns:a16="http://schemas.microsoft.com/office/drawing/2014/main" id="{E7F39B44-B94B-4C2C-88D2-6319BD25DA2B}"/>
                </a:ext>
              </a:extLst>
            </p:cNvPr>
            <p:cNvSpPr/>
            <p:nvPr/>
          </p:nvSpPr>
          <p:spPr>
            <a:xfrm rot="20759086">
              <a:off x="412882" y="2243960"/>
              <a:ext cx="303659" cy="303659"/>
            </a:xfrm>
            <a:prstGeom prst="diagStrip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斜纹 40">
              <a:extLst>
                <a:ext uri="{FF2B5EF4-FFF2-40B4-BE49-F238E27FC236}">
                  <a16:creationId xmlns:a16="http://schemas.microsoft.com/office/drawing/2014/main" id="{611535E7-77D6-4C6E-A920-01A7BA4E116E}"/>
                </a:ext>
              </a:extLst>
            </p:cNvPr>
            <p:cNvSpPr/>
            <p:nvPr/>
          </p:nvSpPr>
          <p:spPr>
            <a:xfrm rot="9959086">
              <a:off x="3058665" y="3374745"/>
              <a:ext cx="303659" cy="303659"/>
            </a:xfrm>
            <a:prstGeom prst="diagStrip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30430BA-8AAE-4359-A52B-953F1CF83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7135">
              <a:off x="849450" y="2235845"/>
              <a:ext cx="2067574" cy="1378382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EF0CCF-0955-4302-9F8B-D259E513FBCF}"/>
              </a:ext>
            </a:extLst>
          </p:cNvPr>
          <p:cNvSpPr txBox="1"/>
          <p:nvPr/>
        </p:nvSpPr>
        <p:spPr>
          <a:xfrm>
            <a:off x="4224418" y="1376664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普遍的课题： 谁的青春不迷茫</a:t>
            </a:r>
          </a:p>
        </p:txBody>
      </p:sp>
    </p:spTree>
    <p:extLst>
      <p:ext uri="{BB962C8B-B14F-4D97-AF65-F5344CB8AC3E}">
        <p14:creationId xmlns:p14="http://schemas.microsoft.com/office/powerpoint/2010/main" val="1437522291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1"/>
                </a:solidFill>
              </a:rPr>
              <a:t>活动体验</a:t>
            </a:r>
            <a:r>
              <a:rPr lang="en-US" altLang="zh-CN" dirty="0"/>
              <a:t>/</a:t>
            </a:r>
            <a:r>
              <a:rPr lang="zh-CN" altLang="en-US" dirty="0"/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7E2B84-FDAA-4407-A1C0-5E9D22F0A58C}"/>
              </a:ext>
            </a:extLst>
          </p:cNvPr>
          <p:cNvSpPr txBox="1"/>
          <p:nvPr/>
        </p:nvSpPr>
        <p:spPr>
          <a:xfrm>
            <a:off x="201368" y="989759"/>
            <a:ext cx="4032448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请思考并和同学讨论以下问题：</a:t>
            </a:r>
            <a:endParaRPr lang="en-US" altLang="zh-CN" sz="2000" dirty="0">
              <a:solidFill>
                <a:schemeClr val="accent3"/>
              </a:solidFill>
              <a:latin typeface="+mn-ea"/>
            </a:endParaRPr>
          </a:p>
          <a:p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我们该如何面对这种状况？</a:t>
            </a:r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既然大家都这样，就可以心安理得吗？有那么多人处于迷茫状态，是什么原因造成的？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有什么行之有效的方法使我们走出迷茫？</a:t>
            </a:r>
          </a:p>
        </p:txBody>
      </p:sp>
      <p:sp>
        <p:nvSpPr>
          <p:cNvPr id="6" name="椭圆 34">
            <a:extLst>
              <a:ext uri="{FF2B5EF4-FFF2-40B4-BE49-F238E27FC236}">
                <a16:creationId xmlns:a16="http://schemas.microsoft.com/office/drawing/2014/main" id="{2C512B11-84FC-49BA-AD55-4AFB2E94D7E9}"/>
              </a:ext>
            </a:extLst>
          </p:cNvPr>
          <p:cNvSpPr/>
          <p:nvPr/>
        </p:nvSpPr>
        <p:spPr>
          <a:xfrm rot="2962082">
            <a:off x="4314003" y="312022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矩形 27">
            <a:extLst>
              <a:ext uri="{FF2B5EF4-FFF2-40B4-BE49-F238E27FC236}">
                <a16:creationId xmlns:a16="http://schemas.microsoft.com/office/drawing/2014/main" id="{F3B4A88C-8EBD-4F6B-B9B1-5709C2F6DF78}"/>
              </a:ext>
            </a:extLst>
          </p:cNvPr>
          <p:cNvSpPr/>
          <p:nvPr/>
        </p:nvSpPr>
        <p:spPr>
          <a:xfrm rot="7696734">
            <a:off x="4564461" y="793680"/>
            <a:ext cx="1526737" cy="1473257"/>
          </a:xfrm>
          <a:custGeom>
            <a:avLst/>
            <a:gdLst/>
            <a:ahLst/>
            <a:cxnLst/>
            <a:rect l="l" t="t" r="r" b="b"/>
            <a:pathLst>
              <a:path w="1825580" h="1812954">
                <a:moveTo>
                  <a:pt x="864334" y="0"/>
                </a:moveTo>
                <a:cubicBezTo>
                  <a:pt x="1085537" y="0"/>
                  <a:pt x="1306740" y="84386"/>
                  <a:pt x="1475512" y="253158"/>
                </a:cubicBezTo>
                <a:cubicBezTo>
                  <a:pt x="1744300" y="521946"/>
                  <a:pt x="1799052" y="923720"/>
                  <a:pt x="1636245" y="1244950"/>
                </a:cubicBezTo>
                <a:lnTo>
                  <a:pt x="1825580" y="1812954"/>
                </a:lnTo>
                <a:lnTo>
                  <a:pt x="1264534" y="1625940"/>
                </a:lnTo>
                <a:cubicBezTo>
                  <a:pt x="940290" y="1801209"/>
                  <a:pt x="527470" y="1749823"/>
                  <a:pt x="253158" y="1475512"/>
                </a:cubicBezTo>
                <a:cubicBezTo>
                  <a:pt x="-84386" y="1137968"/>
                  <a:pt x="-84386" y="590701"/>
                  <a:pt x="253157" y="253157"/>
                </a:cubicBezTo>
                <a:cubicBezTo>
                  <a:pt x="421929" y="84385"/>
                  <a:pt x="643131" y="0"/>
                  <a:pt x="864334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2E5C06-B73B-4771-9DD7-A43EFD00028D}"/>
              </a:ext>
            </a:extLst>
          </p:cNvPr>
          <p:cNvGrpSpPr/>
          <p:nvPr/>
        </p:nvGrpSpPr>
        <p:grpSpPr>
          <a:xfrm>
            <a:off x="4726296" y="916718"/>
            <a:ext cx="928717" cy="928717"/>
            <a:chOff x="2779187" y="1131590"/>
            <a:chExt cx="928717" cy="92871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0634295-ACBF-4E04-A672-18F48BF91C89}"/>
                </a:ext>
              </a:extLst>
            </p:cNvPr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28B8F2B8-3139-482C-85A4-C1FA76ED1151}"/>
                </a:ext>
              </a:extLst>
            </p:cNvPr>
            <p:cNvSpPr txBox="1"/>
            <p:nvPr/>
          </p:nvSpPr>
          <p:spPr>
            <a:xfrm>
              <a:off x="2804545" y="1388895"/>
              <a:ext cx="87800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  <a:ea typeface="+mj-ea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7E5BAF9-C439-4579-AD6B-6FE4C69DDA9D}"/>
              </a:ext>
            </a:extLst>
          </p:cNvPr>
          <p:cNvGrpSpPr/>
          <p:nvPr/>
        </p:nvGrpSpPr>
        <p:grpSpPr>
          <a:xfrm>
            <a:off x="4936083" y="4084006"/>
            <a:ext cx="783495" cy="792000"/>
            <a:chOff x="5736633" y="2828278"/>
            <a:chExt cx="928717" cy="928717"/>
          </a:xfrm>
          <a:solidFill>
            <a:schemeClr val="accent3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A6608AF-D8A4-4BE3-A222-5052569197A8}"/>
                </a:ext>
              </a:extLst>
            </p:cNvPr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FAC342C9-17BE-4B92-9AF2-9013782AFA55}"/>
                </a:ext>
              </a:extLst>
            </p:cNvPr>
            <p:cNvSpPr txBox="1"/>
            <p:nvPr/>
          </p:nvSpPr>
          <p:spPr>
            <a:xfrm>
              <a:off x="5838181" y="3076093"/>
              <a:ext cx="725620" cy="433087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ea typeface="+mj-ea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8CEF2D7-982F-435E-B175-D97906B4BF26}"/>
              </a:ext>
            </a:extLst>
          </p:cNvPr>
          <p:cNvSpPr txBox="1"/>
          <p:nvPr/>
        </p:nvSpPr>
        <p:spPr>
          <a:xfrm>
            <a:off x="6104846" y="2906668"/>
            <a:ext cx="27156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任务：</a:t>
            </a:r>
            <a:endParaRPr lang="en-US" altLang="zh-CN" sz="2000" dirty="0">
              <a:solidFill>
                <a:schemeClr val="accent3"/>
              </a:solidFill>
              <a:latin typeface="+mn-ea"/>
            </a:endParaRPr>
          </a:p>
          <a:p>
            <a:r>
              <a:rPr lang="zh-CN" altLang="en-US" sz="2400" dirty="0">
                <a:solidFill>
                  <a:schemeClr val="accent3"/>
                </a:solidFill>
                <a:latin typeface="+mn-ea"/>
              </a:rPr>
              <a:t> </a:t>
            </a:r>
            <a:endParaRPr lang="en-US" altLang="zh-CN" sz="2400" dirty="0">
              <a:solidFill>
                <a:schemeClr val="accent3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3"/>
                </a:solidFill>
                <a:latin typeface="+mn-ea"/>
              </a:rPr>
              <a:t>从学校到职场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——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找到尽可能多的方法，把一位队友从学校角移动到职场角。</a:t>
            </a:r>
          </a:p>
        </p:txBody>
      </p:sp>
    </p:spTree>
    <p:extLst>
      <p:ext uri="{BB962C8B-B14F-4D97-AF65-F5344CB8AC3E}">
        <p14:creationId xmlns:p14="http://schemas.microsoft.com/office/powerpoint/2010/main" val="1273608286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943EB69-830C-4780-B8DA-1AC66F8FACBF}"/>
              </a:ext>
            </a:extLst>
          </p:cNvPr>
          <p:cNvSpPr/>
          <p:nvPr/>
        </p:nvSpPr>
        <p:spPr>
          <a:xfrm>
            <a:off x="467544" y="2020036"/>
            <a:ext cx="2736304" cy="4001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课前思考</a:t>
            </a:r>
            <a:r>
              <a:rPr lang="en-US" altLang="zh-CN" dirty="0"/>
              <a:t>/</a:t>
            </a:r>
            <a:r>
              <a:rPr lang="zh-CN" altLang="en-US" dirty="0"/>
              <a:t>学习目标</a:t>
            </a:r>
            <a:r>
              <a:rPr lang="en-US" altLang="zh-CN" dirty="0"/>
              <a:t>/</a:t>
            </a:r>
            <a:r>
              <a:rPr lang="zh-CN" altLang="en-US" dirty="0"/>
              <a:t>活动体验</a:t>
            </a:r>
            <a:r>
              <a:rPr lang="en-US" altLang="zh-CN" dirty="0"/>
              <a:t>/</a:t>
            </a:r>
            <a:r>
              <a:rPr lang="zh-CN" altLang="en-US" b="1" dirty="0">
                <a:solidFill>
                  <a:schemeClr val="accent3"/>
                </a:solidFill>
              </a:rPr>
              <a:t>生涯智慧</a:t>
            </a:r>
            <a:r>
              <a:rPr lang="en-US" altLang="zh-CN" dirty="0"/>
              <a:t>/</a:t>
            </a:r>
            <a:r>
              <a:rPr lang="zh-CN" altLang="en-US" dirty="0"/>
              <a:t>行动项目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6B88F0-DB7C-4B4D-B495-1BBD3EFEBB7B}"/>
              </a:ext>
            </a:extLst>
          </p:cNvPr>
          <p:cNvSpPr txBox="1"/>
          <p:nvPr/>
        </p:nvSpPr>
        <p:spPr>
          <a:xfrm>
            <a:off x="2140597" y="938155"/>
            <a:ext cx="52565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</a:rPr>
              <a:t>问题意识是解困与成长的首要能力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BE71C4-A171-4008-BF6D-7802187DBC2E}"/>
              </a:ext>
            </a:extLst>
          </p:cNvPr>
          <p:cNvSpPr txBox="1"/>
          <p:nvPr/>
        </p:nvSpPr>
        <p:spPr>
          <a:xfrm>
            <a:off x="467544" y="1989258"/>
            <a:ext cx="23762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1.</a:t>
            </a:r>
            <a:r>
              <a:rPr lang="zh-CN" altLang="en-US" sz="2000" dirty="0">
                <a:solidFill>
                  <a:schemeClr val="bg1"/>
                </a:solidFill>
              </a:rPr>
              <a:t> 什么是问题意识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938B0F5-B45B-4A66-A4A7-9C94CB7EEAB1}"/>
              </a:ext>
            </a:extLst>
          </p:cNvPr>
          <p:cNvSpPr/>
          <p:nvPr/>
        </p:nvSpPr>
        <p:spPr>
          <a:xfrm>
            <a:off x="1943708" y="807304"/>
            <a:ext cx="5256584" cy="72000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3"/>
                </a:gs>
                <a:gs pos="44000">
                  <a:schemeClr val="accent1">
                    <a:lumMod val="45000"/>
                    <a:lumOff val="5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27E2ED5-39C3-4497-A80E-0827219FD7B2}"/>
              </a:ext>
            </a:extLst>
          </p:cNvPr>
          <p:cNvSpPr txBox="1"/>
          <p:nvPr/>
        </p:nvSpPr>
        <p:spPr>
          <a:xfrm>
            <a:off x="4067944" y="1973869"/>
            <a:ext cx="47880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所谓问题意识，就是对过去与现状具有居安思危的敏感性、好奇心和责任感，是洞察现实、提出问题、解决问题的基本动力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EE6492C-B26B-4B14-AE25-58D930472248}"/>
              </a:ext>
            </a:extLst>
          </p:cNvPr>
          <p:cNvSpPr/>
          <p:nvPr/>
        </p:nvSpPr>
        <p:spPr>
          <a:xfrm>
            <a:off x="467544" y="3703681"/>
            <a:ext cx="2736304" cy="4001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D61C29-6605-4860-B12E-F445642DBBDB}"/>
              </a:ext>
            </a:extLst>
          </p:cNvPr>
          <p:cNvSpPr txBox="1"/>
          <p:nvPr/>
        </p:nvSpPr>
        <p:spPr>
          <a:xfrm>
            <a:off x="467544" y="3703681"/>
            <a:ext cx="3024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2.</a:t>
            </a:r>
            <a:r>
              <a:rPr lang="zh-CN" altLang="en-US" sz="2000" dirty="0">
                <a:solidFill>
                  <a:schemeClr val="bg1"/>
                </a:solidFill>
              </a:rPr>
              <a:t> 如何培养问题意识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6304A1F-70F6-43E2-A42F-4A016B331966}"/>
              </a:ext>
            </a:extLst>
          </p:cNvPr>
          <p:cNvSpPr txBox="1"/>
          <p:nvPr/>
        </p:nvSpPr>
        <p:spPr>
          <a:xfrm>
            <a:off x="4100719" y="3563581"/>
            <a:ext cx="381642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积极的心态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追踪、分析、解决问题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阅读与交流</a:t>
            </a:r>
          </a:p>
        </p:txBody>
      </p:sp>
    </p:spTree>
    <p:extLst>
      <p:ext uri="{BB962C8B-B14F-4D97-AF65-F5344CB8AC3E}">
        <p14:creationId xmlns:p14="http://schemas.microsoft.com/office/powerpoint/2010/main" val="3407230947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" grpId="0"/>
      <p:bldP spid="8" grpId="0"/>
      <p:bldP spid="25" grpId="0" animBg="1"/>
      <p:bldP spid="30" grpId="0"/>
      <p:bldP spid="31" grpId="0" animBg="1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3487C"/>
      </a:accent1>
      <a:accent2>
        <a:srgbClr val="A5A5A5"/>
      </a:accent2>
      <a:accent3>
        <a:srgbClr val="23487C"/>
      </a:accent3>
      <a:accent4>
        <a:srgbClr val="A5A5A5"/>
      </a:accent4>
      <a:accent5>
        <a:srgbClr val="A2C8A3"/>
      </a:accent5>
      <a:accent6>
        <a:srgbClr val="92D050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5191</TotalTime>
  <Words>3835</Words>
  <Application>Microsoft Office PowerPoint</Application>
  <PresentationFormat>全屏显示(16:9)</PresentationFormat>
  <Paragraphs>273</Paragraphs>
  <Slides>39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方正清纯体简体 Bold</vt:lpstr>
      <vt:lpstr>微软雅黑</vt:lpstr>
      <vt:lpstr>方正清刻本悦宋简体</vt:lpstr>
      <vt:lpstr>OPPOSans M</vt:lpstr>
      <vt:lpstr>等线</vt:lpstr>
      <vt:lpstr>庞门正道标题体</vt:lpstr>
      <vt:lpstr>Arial Black</vt:lpstr>
      <vt:lpstr>Verdana</vt:lpstr>
      <vt:lpstr>Calibri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PowerPoint 演示文稿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PowerPoint 演示文稿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PowerPoint 演示文稿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课前思考/学习目标/活动体验/生涯智慧/行动项目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airxi</dc:creator>
  <cp:lastModifiedBy>      </cp:lastModifiedBy>
  <cp:revision>56</cp:revision>
  <dcterms:created xsi:type="dcterms:W3CDTF">2016-12-11T00:22:34Z</dcterms:created>
  <dcterms:modified xsi:type="dcterms:W3CDTF">2022-03-10T04:49:40Z</dcterms:modified>
</cp:coreProperties>
</file>