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1" r:id="rId2"/>
    <p:sldId id="267" r:id="rId3"/>
    <p:sldId id="269" r:id="rId4"/>
    <p:sldId id="265" r:id="rId5"/>
    <p:sldId id="283" r:id="rId6"/>
    <p:sldId id="284" r:id="rId7"/>
    <p:sldId id="285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62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61" d="100"/>
          <a:sy n="61" d="100"/>
        </p:scale>
        <p:origin x="84" y="1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原创设计师【幻雨工作室】_1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F0C6C-DBE0-45D5-A423-F67CDB4AF8C3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FB4002-39D0-4501-9E27-19297DF689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稻壳儿原创设计师【幻雨工作室】_2" preserve="1" userDrawn="1">
  <p:cSld name="1_标题幻灯片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/>
          <p:cNvSpPr/>
          <p:nvPr userDrawn="1"/>
        </p:nvSpPr>
        <p:spPr>
          <a:xfrm>
            <a:off x="327765" y="310501"/>
            <a:ext cx="11536471" cy="6236998"/>
          </a:xfrm>
          <a:prstGeom prst="roundRect">
            <a:avLst>
              <a:gd name="adj" fmla="val 1649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FF0C6C-DBE0-45D5-A423-F67CDB4AF8C3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FB4002-39D0-4501-9E27-19297DF689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594913" y="1239120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稻壳儿原创设计师【幻雨工作室】_3"/>
          <p:cNvSpPr txBox="1"/>
          <p:nvPr/>
        </p:nvSpPr>
        <p:spPr>
          <a:xfrm>
            <a:off x="3568704" y="2587306"/>
            <a:ext cx="50545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6000">
                <a:solidFill>
                  <a:srgbClr val="3B414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YF补 汉仪夏日体" panose="020B0604000101010104" pitchFamily="34" charset="-128"/>
              </a:defRPr>
            </a:lvl1pPr>
          </a:lstStyle>
          <a:p>
            <a:r>
              <a:rPr lang="zh-CN" altLang="en-US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+mn-cs"/>
              </a:rPr>
              <a:t>教育政策与管理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A02959C5-ADD1-470A-A175-5396294D02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352" y="4858822"/>
            <a:ext cx="3573294" cy="65905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CD31937-322D-462E-8B1A-36C5D26E18CD}"/>
              </a:ext>
            </a:extLst>
          </p:cNvPr>
          <p:cNvSpPr txBox="1"/>
          <p:nvPr/>
        </p:nvSpPr>
        <p:spPr>
          <a:xfrm>
            <a:off x="7002081" y="3619701"/>
            <a:ext cx="20438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黄忠敬 主编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如何理解教育政策与管理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 </a:t>
            </a:r>
            <a:r>
              <a:rPr lang="zh-CN" altLang="en-US" sz="2400" b="1" dirty="0">
                <a:solidFill>
                  <a:schemeClr val="tx2"/>
                </a:solidFill>
              </a:rPr>
              <a:t>教育政策与管理的关系是什么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7" y="2310061"/>
            <a:ext cx="852461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dirty="0"/>
              <a:t>       </a:t>
            </a:r>
            <a:r>
              <a:rPr lang="zh-CN" altLang="en-US" b="1" dirty="0"/>
              <a:t> 教育政策与教育管理相互依存、深度互动。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教育政策为管理提供方向规范，教育管理是政策落地的核心保障</a:t>
            </a:r>
            <a:r>
              <a:rPr lang="zh-CN" altLang="en-US" b="1" dirty="0"/>
              <a:t>，其体制的民主化、科学化、法治化水平直接决定政策效力，管理实践也为政策优化提供经验依据。政策执行并非线性过程，受管理者能力、目标群体反馈及环境变化影响，呈现多元主体互动的复杂性。现实中二者面临执行阻力、资源失衡、政策与实践脱节等挑战，底层执行者的认知与行为深刻影响政策成效，管理者需灵活应变、平衡各方利益，以推动政策有效落实与管理高效运行。</a:t>
            </a:r>
          </a:p>
        </p:txBody>
      </p:sp>
    </p:spTree>
    <p:extLst>
      <p:ext uri="{BB962C8B-B14F-4D97-AF65-F5344CB8AC3E}">
        <p14:creationId xmlns:p14="http://schemas.microsoft.com/office/powerpoint/2010/main" val="1342015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教育政策与管理的发展脉络是什么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1.1 </a:t>
            </a:r>
            <a:r>
              <a:rPr lang="zh-CN" altLang="en-US" sz="2400" b="1" dirty="0">
                <a:solidFill>
                  <a:schemeClr val="tx2"/>
                </a:solidFill>
              </a:rPr>
              <a:t>公共政策的发展为教育政策奠定了基础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225775" y="2148525"/>
            <a:ext cx="40296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dirty="0"/>
              <a:t>        </a:t>
            </a:r>
            <a:r>
              <a:rPr lang="zh-CN" altLang="en-US" b="1" dirty="0"/>
              <a:t>公共政策的发展为教育政策奠定了理论与方法基础。</a:t>
            </a:r>
            <a:r>
              <a:rPr lang="en-US" altLang="zh-CN" b="1" dirty="0"/>
              <a:t>20</a:t>
            </a:r>
            <a:r>
              <a:rPr lang="zh-CN" altLang="en-US" b="1" dirty="0"/>
              <a:t>世纪中叶现代政策科学诞生，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早期以实证主义为核心，侧重定量分析与政策制定研究</a:t>
            </a:r>
            <a:r>
              <a:rPr lang="zh-CN" altLang="en-US" b="1" dirty="0"/>
              <a:t>，拉斯韦尔、德罗尔等构建了系统理论体系。</a:t>
            </a:r>
            <a:r>
              <a:rPr lang="en-US" altLang="zh-CN" b="1" dirty="0"/>
              <a:t>20</a:t>
            </a:r>
            <a:r>
              <a:rPr lang="zh-CN" altLang="en-US" b="1" dirty="0"/>
              <a:t>世纪</a:t>
            </a:r>
            <a:r>
              <a:rPr lang="en-US" altLang="zh-CN" b="1" dirty="0"/>
              <a:t>70</a:t>
            </a:r>
            <a:r>
              <a:rPr lang="zh-CN" altLang="en-US" b="1" dirty="0"/>
              <a:t>至</a:t>
            </a:r>
            <a:r>
              <a:rPr lang="en-US" altLang="zh-CN" b="1" dirty="0"/>
              <a:t>80</a:t>
            </a:r>
            <a:r>
              <a:rPr lang="zh-CN" altLang="en-US" b="1" dirty="0"/>
              <a:t>年代，研究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转向政策执行与评估</a:t>
            </a:r>
            <a:r>
              <a:rPr lang="zh-CN" altLang="en-US" b="1" dirty="0"/>
              <a:t>，批判传统实证主义，关注价值伦理，形成多元执行视角。</a:t>
            </a:r>
            <a:r>
              <a:rPr lang="en-US" altLang="zh-CN" b="1" dirty="0"/>
              <a:t>21</a:t>
            </a:r>
            <a:r>
              <a:rPr lang="zh-CN" altLang="en-US" b="1" dirty="0"/>
              <a:t>世纪后，政策科学聚焦话语协商，受批判理论影响，研究方法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趋于多元，范式从静态转向动态、理论转向应用</a:t>
            </a:r>
            <a:r>
              <a:rPr lang="zh-CN" altLang="en-US" b="1" dirty="0"/>
              <a:t>，衍生出理性主义、渐进主义等多流派，其丰富成果为教育政策发展提供了重要支撑。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8C4081B-CDCB-4F80-B9B5-FF94F5AAB8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3777" y="2310060"/>
            <a:ext cx="5842119" cy="335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221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教育政策与管理的发展脉络是什么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1.2 </a:t>
            </a:r>
            <a:r>
              <a:rPr lang="zh-CN" altLang="en-US" sz="2400" b="1" dirty="0">
                <a:solidFill>
                  <a:schemeClr val="tx2"/>
                </a:solidFill>
              </a:rPr>
              <a:t>国际教育政策的发展脉络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235401" y="2321391"/>
            <a:ext cx="40296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</a:t>
            </a:r>
            <a:r>
              <a:rPr lang="en-US" altLang="zh-CN" b="1" dirty="0"/>
              <a:t>1978</a:t>
            </a:r>
            <a:r>
              <a:rPr lang="zh-CN" altLang="en-US" b="1" dirty="0"/>
              <a:t>年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胡森</a:t>
            </a:r>
            <a:r>
              <a:rPr lang="zh-CN" altLang="en-US" b="1" dirty="0"/>
              <a:t>主办的国际教育政策分析会议，推动国际教育政策研究步入快速发展阶段。教育研究服务决策的趋势凸显，证据驱动政策备受重视；相关理论成果大量涌现；世界名校纷纷增设教育政策专业及院系；专业研究机构与综合智库相继成立；</a:t>
            </a:r>
            <a:r>
              <a:rPr lang="en-US" altLang="zh-CN" b="1" dirty="0"/>
              <a:t>《</a:t>
            </a:r>
            <a:r>
              <a:rPr lang="zh-CN" altLang="en-US" b="1" dirty="0"/>
              <a:t>教育政策杂志</a:t>
            </a:r>
            <a:r>
              <a:rPr lang="en-US" altLang="zh-CN" b="1" dirty="0"/>
              <a:t>》</a:t>
            </a:r>
            <a:r>
              <a:rPr lang="zh-CN" altLang="en-US" b="1" dirty="0"/>
              <a:t>等专业期刊创刊。该领域呈现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组织立体化、研究多样化、方法综合化、研究主体独立化，理论与实践双向促进</a:t>
            </a:r>
            <a:r>
              <a:rPr lang="zh-CN" altLang="en-US" b="1" dirty="0"/>
              <a:t>的发展特点。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EFAF3F9-3DC8-448B-B0E8-E2295A6CE0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2996" y="2900728"/>
            <a:ext cx="5696111" cy="1980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312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教育政策与管理的发展脉络是什么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1.3 </a:t>
            </a:r>
            <a:r>
              <a:rPr lang="zh-CN" altLang="en-US" sz="2400" b="1" dirty="0">
                <a:solidFill>
                  <a:schemeClr val="tx2"/>
                </a:solidFill>
              </a:rPr>
              <a:t>中国教育政策的发展脉络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235401" y="2321391"/>
            <a:ext cx="40296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</a:t>
            </a:r>
            <a:r>
              <a:rPr lang="en-US" altLang="zh-CN" b="1" dirty="0"/>
              <a:t>20</a:t>
            </a:r>
            <a:r>
              <a:rPr lang="zh-CN" altLang="en-US" b="1" dirty="0"/>
              <a:t>世纪</a:t>
            </a:r>
            <a:r>
              <a:rPr lang="en-US" altLang="zh-CN" b="1" dirty="0"/>
              <a:t>80</a:t>
            </a:r>
            <a:r>
              <a:rPr lang="zh-CN" altLang="en-US" b="1" dirty="0"/>
              <a:t>年代中后期，我国教育政策研究迅猛发展。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研究队伍持续壮大</a:t>
            </a:r>
            <a:r>
              <a:rPr lang="zh-CN" altLang="en-US" b="1" dirty="0"/>
              <a:t>，系列研讨会与</a:t>
            </a:r>
            <a:r>
              <a:rPr lang="en-US" altLang="zh-CN" b="1" dirty="0"/>
              <a:t>《</a:t>
            </a:r>
            <a:r>
              <a:rPr lang="zh-CN" altLang="en-US" b="1" dirty="0"/>
              <a:t>中国教育政策评论</a:t>
            </a:r>
            <a:r>
              <a:rPr lang="en-US" altLang="zh-CN" b="1" dirty="0"/>
              <a:t>》</a:t>
            </a:r>
            <a:r>
              <a:rPr lang="zh-CN" altLang="en-US" b="1" dirty="0"/>
              <a:t>推动理论与实践对话；各类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政策研究机构</a:t>
            </a:r>
            <a:r>
              <a:rPr lang="zh-CN" altLang="en-US" b="1" dirty="0"/>
              <a:t>、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专业学会相继成立</a:t>
            </a:r>
            <a:r>
              <a:rPr lang="zh-CN" altLang="en-US" b="1" dirty="0"/>
              <a:t>；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学科建设不断完善</a:t>
            </a:r>
            <a:r>
              <a:rPr lang="zh-CN" altLang="en-US" b="1" dirty="0"/>
              <a:t>，译介国外经典并产出大量本土成果，高校开设相关专业。相关研究为国家与地方教育政策制定提供支撑，聚焦教育公平、质量提升等议题，已成为教育学核心领域，助力教育现代化与强国建设。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178D559-60AB-4316-923F-957DDE7EC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5503" y="2604270"/>
            <a:ext cx="6024063" cy="259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6260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教育政策与管理的发展脉络是什么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2.1</a:t>
            </a:r>
            <a:r>
              <a:rPr lang="zh-CN" altLang="en-US" sz="2400" b="1" dirty="0">
                <a:solidFill>
                  <a:schemeClr val="tx2"/>
                </a:solidFill>
              </a:rPr>
              <a:t> 教育管理理论的发展阶段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235401" y="2321391"/>
            <a:ext cx="402962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教育管理理论历经多阶段发展并走向多元整合。</a:t>
            </a:r>
            <a:r>
              <a:rPr lang="en-US" altLang="zh-CN" b="1" dirty="0"/>
              <a:t>20</a:t>
            </a:r>
            <a:r>
              <a:rPr lang="zh-CN" altLang="en-US" b="1" dirty="0"/>
              <a:t>世纪初古典管理理论以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效率与标准化</a:t>
            </a:r>
            <a:r>
              <a:rPr lang="zh-CN" altLang="en-US" b="1" dirty="0"/>
              <a:t>为核心；中叶人本主义理论倡导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以人为本，关注个体需求</a:t>
            </a:r>
            <a:r>
              <a:rPr lang="zh-CN" altLang="en-US" b="1" dirty="0"/>
              <a:t>；中后期科学管理理论侧重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实证定量与系统化管理</a:t>
            </a:r>
            <a:r>
              <a:rPr lang="zh-CN" altLang="en-US" b="1" dirty="0"/>
              <a:t>；世纪末后现代理论强调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多元性与价值导向</a:t>
            </a:r>
            <a:r>
              <a:rPr lang="zh-CN" altLang="en-US" b="1" dirty="0"/>
              <a:t>。</a:t>
            </a:r>
            <a:r>
              <a:rPr lang="en-US" altLang="zh-CN" b="1" dirty="0"/>
              <a:t>21</a:t>
            </a:r>
            <a:r>
              <a:rPr lang="zh-CN" altLang="en-US" b="1" dirty="0"/>
              <a:t>世纪以来，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理论融合多元视角与方法</a:t>
            </a:r>
            <a:r>
              <a:rPr lang="zh-CN" altLang="en-US" b="1" dirty="0"/>
              <a:t>，适配复杂教育管理问题，其演进既映照实践发展，也为教育管理提供了坚实理论指引。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9272AB-ADFE-4754-A147-898FD871DD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7317" y="2141274"/>
            <a:ext cx="5843594" cy="331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8975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三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教育政策与管理的发展脉络是什么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2.2 </a:t>
            </a:r>
            <a:r>
              <a:rPr lang="zh-CN" altLang="en-US" sz="2400" b="1" dirty="0">
                <a:solidFill>
                  <a:schemeClr val="tx2"/>
                </a:solidFill>
              </a:rPr>
              <a:t>教育管理的发展趋势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235401" y="2321391"/>
            <a:ext cx="40296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en-US" altLang="zh-CN" b="1" dirty="0"/>
              <a:t>       20</a:t>
            </a:r>
            <a:r>
              <a:rPr lang="zh-CN" altLang="en-US" b="1" dirty="0"/>
              <a:t>世纪</a:t>
            </a:r>
            <a:r>
              <a:rPr lang="en-US" altLang="zh-CN" b="1" dirty="0"/>
              <a:t>50</a:t>
            </a:r>
            <a:r>
              <a:rPr lang="zh-CN" altLang="en-US" b="1" dirty="0"/>
              <a:t>年代教育管理学成为独立学科，信息时代的新范式冲击传统层级化教育管理。其实现两大转型：一是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从“管理”转向“治理”</a:t>
            </a:r>
            <a:r>
              <a:rPr lang="zh-CN" altLang="en-US" b="1" dirty="0"/>
              <a:t>，构建政府、学校、社会等多元主体协同模式，推动教育管理民主透明；二是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从“管理”转向“领导”</a:t>
            </a:r>
            <a:r>
              <a:rPr lang="zh-CN" altLang="en-US" b="1" dirty="0"/>
              <a:t>，角色由事务执行者升级为战略引领者，聚焦学校长远发展、教育质量提升与师生成长，以适配时代发展需求。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8016D97-2E23-4BB2-A181-ACB3E10E8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8478" y="2015215"/>
            <a:ext cx="5842149" cy="372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4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810483" y="739157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四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本书结构与使用建议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 </a:t>
            </a:r>
            <a:r>
              <a:rPr lang="zh-CN" altLang="en-US" sz="2400" b="1" dirty="0">
                <a:solidFill>
                  <a:schemeClr val="tx2"/>
                </a:solidFill>
              </a:rPr>
              <a:t>本书结构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235401" y="2321391"/>
            <a:ext cx="402962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本书结合学习者特征与学习目标，以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组织管理学</a:t>
            </a:r>
            <a:r>
              <a:rPr lang="zh-CN" altLang="en-US" b="1" dirty="0"/>
              <a:t>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教育政策学</a:t>
            </a:r>
            <a:r>
              <a:rPr lang="zh-CN" altLang="en-US" b="1" dirty="0"/>
              <a:t>为双核心维度构建知识体系。章节内容按班级、学校、学区、国家、国际五大层级依次展开，聚焦不同教育组织所对应的教育政策，围绕政策核心问题、实践应用场景、基础原理规律等方面进行系统阐述，搭建了层级分明、贴合学习需求的专业知识框架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4CFB64A-326B-452D-BCB0-E0FBC1628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159771"/>
            <a:ext cx="4866788" cy="3023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6310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810483" y="739157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四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本书结构与使用建议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 </a:t>
            </a:r>
            <a:r>
              <a:rPr lang="zh-CN" altLang="en-US" sz="2400" b="1" dirty="0">
                <a:solidFill>
                  <a:schemeClr val="tx2"/>
                </a:solidFill>
              </a:rPr>
              <a:t>本书定位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629918" y="2151321"/>
            <a:ext cx="82841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本书定位为教育学类本科通识必修课教材，由跨学科资深团队编写，恪守科学性、专业性等原则。其兼具窗口、桥梁与钥匙功能，助力学习者理解教育政策与管理内涵，掌握以政策视角分析破解教育问题的能力。编写秉持实践本位、情境化、本土化、生动新颖理念，融入中国元素与本土案例，通过问题导入、可视化图表及任务型习题，适配新一代大学生学习特点，实现理论与实践的有机融合。</a:t>
            </a:r>
          </a:p>
        </p:txBody>
      </p:sp>
    </p:spTree>
    <p:extLst>
      <p:ext uri="{BB962C8B-B14F-4D97-AF65-F5344CB8AC3E}">
        <p14:creationId xmlns:p14="http://schemas.microsoft.com/office/powerpoint/2010/main" val="4024334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810483" y="739157"/>
            <a:ext cx="4924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四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本书结构与使用建议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 </a:t>
            </a:r>
            <a:r>
              <a:rPr lang="zh-CN" altLang="en-US" sz="2400" b="1" dirty="0">
                <a:solidFill>
                  <a:schemeClr val="tx2"/>
                </a:solidFill>
              </a:rPr>
              <a:t>使用建议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629917" y="2151321"/>
            <a:ext cx="893216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本书依托长期教学实践、学生反馈及团队教研编写而成，课程采用小班教学模式。为助力高效学习，编者提出五点使用建议：</a:t>
            </a:r>
            <a:endParaRPr lang="en-US" altLang="zh-CN" b="1" dirty="0"/>
          </a:p>
          <a:p>
            <a:pPr algn="just" hangingPunct="0"/>
            <a:r>
              <a:rPr lang="zh-CN" altLang="en-US" b="1" dirty="0"/>
              <a:t>        一是以核心问题与经典案例为线索，从管理、组织、理论等多视角剖析教育政策，践行教育公平与改革使命；</a:t>
            </a:r>
            <a:endParaRPr lang="en-US" altLang="zh-CN" b="1" dirty="0"/>
          </a:p>
          <a:p>
            <a:pPr algn="just" hangingPunct="0"/>
            <a:r>
              <a:rPr lang="zh-CN" altLang="en-US" b="1" dirty="0"/>
              <a:t>        二是依据章节导览搭建知识图谱，熟练掌握政策分析、评估及研究方法，及时梳理巩固知识点；</a:t>
            </a:r>
            <a:endParaRPr lang="en-US" altLang="zh-CN" b="1" dirty="0"/>
          </a:p>
          <a:p>
            <a:pPr algn="just" hangingPunct="0"/>
            <a:r>
              <a:rPr lang="zh-CN" altLang="en-US" b="1" dirty="0"/>
              <a:t>        三是结合推荐书目与中国大学</a:t>
            </a:r>
            <a:r>
              <a:rPr lang="en-US" altLang="zh-CN" b="1" dirty="0"/>
              <a:t>MOOC</a:t>
            </a:r>
            <a:r>
              <a:rPr lang="zh-CN" altLang="en-US" b="1" dirty="0"/>
              <a:t>、官方及智库网站拓展阅读，紧跟国内外政策前沿，深化理论与实践的联结；</a:t>
            </a:r>
            <a:endParaRPr lang="en-US" altLang="zh-CN" b="1" dirty="0"/>
          </a:p>
          <a:p>
            <a:pPr algn="just" hangingPunct="0"/>
            <a:r>
              <a:rPr lang="zh-CN" altLang="en-US" b="1" dirty="0"/>
              <a:t>        四是积极参与课堂研讨与小组合作，开展主题研究并撰写相关文稿，锤炼研究、写作与批判性思维；</a:t>
            </a:r>
            <a:endParaRPr lang="en-US" altLang="zh-CN" b="1" dirty="0"/>
          </a:p>
          <a:p>
            <a:pPr algn="just" hangingPunct="0"/>
            <a:r>
              <a:rPr lang="zh-CN" altLang="en-US" b="1" dirty="0"/>
              <a:t>       五是树立跨学科意识，融合多学科理论方法，运用定量、定性等手段多维解析教育政策与管理问题。</a:t>
            </a:r>
          </a:p>
        </p:txBody>
      </p:sp>
    </p:spTree>
    <p:extLst>
      <p:ext uri="{BB962C8B-B14F-4D97-AF65-F5344CB8AC3E}">
        <p14:creationId xmlns:p14="http://schemas.microsoft.com/office/powerpoint/2010/main" val="321874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13086" y="1239120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9"/>
          <p:cNvSpPr txBox="1"/>
          <p:nvPr/>
        </p:nvSpPr>
        <p:spPr>
          <a:xfrm>
            <a:off x="3698520" y="2755350"/>
            <a:ext cx="47949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感谢各位观看</a:t>
            </a:r>
          </a:p>
        </p:txBody>
      </p:sp>
      <p:sp>
        <p:nvSpPr>
          <p:cNvPr id="23" name="稻壳儿原创设计师【幻雨工作室】_10"/>
          <p:cNvSpPr/>
          <p:nvPr/>
        </p:nvSpPr>
        <p:spPr>
          <a:xfrm>
            <a:off x="4812829" y="3739392"/>
            <a:ext cx="25663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 You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原创设计师【幻雨工作室】_1"/>
          <p:cNvSpPr/>
          <p:nvPr/>
        </p:nvSpPr>
        <p:spPr>
          <a:xfrm>
            <a:off x="3905250" y="0"/>
            <a:ext cx="43815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稻壳儿原创设计师【幻雨工作室】_2"/>
          <p:cNvSpPr/>
          <p:nvPr/>
        </p:nvSpPr>
        <p:spPr>
          <a:xfrm>
            <a:off x="899713" y="1239121"/>
            <a:ext cx="10392575" cy="4379759"/>
          </a:xfrm>
          <a:prstGeom prst="roundRect">
            <a:avLst>
              <a:gd name="adj" fmla="val 3101"/>
            </a:avLst>
          </a:prstGeom>
          <a:solidFill>
            <a:schemeClr val="bg1"/>
          </a:solidFill>
          <a:ln w="12700">
            <a:noFill/>
          </a:ln>
          <a:effectLst>
            <a:outerShdw blurRad="749300" sx="102000" sy="102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稻壳儿原创设计师【幻雨工作室】_3"/>
          <p:cNvSpPr>
            <a:spLocks noChangeArrowheads="1"/>
          </p:cNvSpPr>
          <p:nvPr/>
        </p:nvSpPr>
        <p:spPr bwMode="auto">
          <a:xfrm>
            <a:off x="2646808" y="2786375"/>
            <a:ext cx="1289376" cy="12852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3600" dirty="0">
              <a:solidFill>
                <a:srgbClr val="6DD5C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稻壳儿原创设计师【幻雨工作室】_5"/>
          <p:cNvSpPr txBox="1">
            <a:spLocks noChangeArrowheads="1"/>
          </p:cNvSpPr>
          <p:nvPr/>
        </p:nvSpPr>
        <p:spPr bwMode="auto">
          <a:xfrm>
            <a:off x="4293405" y="3075056"/>
            <a:ext cx="5496114" cy="707886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4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第一章 导论</a:t>
            </a:r>
            <a:endParaRPr lang="en-US" altLang="zh-CN" sz="4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6" cy="79304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稻壳儿原创设计师【幻雨工作室】_3"/>
          <p:cNvSpPr txBox="1">
            <a:spLocks noChangeArrowheads="1"/>
          </p:cNvSpPr>
          <p:nvPr/>
        </p:nvSpPr>
        <p:spPr bwMode="auto">
          <a:xfrm>
            <a:off x="1541123" y="726803"/>
            <a:ext cx="3152495" cy="646331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 defTabSz="685800">
              <a:defRPr/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en-US" altLang="zh-CN" sz="3600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稻壳儿原创设计师【幻雨工作室】_4"/>
          <p:cNvSpPr/>
          <p:nvPr/>
        </p:nvSpPr>
        <p:spPr>
          <a:xfrm>
            <a:off x="5856095" y="1946108"/>
            <a:ext cx="642363" cy="6397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1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0" name="稻壳儿原创设计师【幻雨工作室】_5"/>
          <p:cNvSpPr/>
          <p:nvPr/>
        </p:nvSpPr>
        <p:spPr>
          <a:xfrm>
            <a:off x="6501039" y="2996076"/>
            <a:ext cx="642363" cy="642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2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1" name="稻壳儿原创设计师【幻雨工作室】_6"/>
          <p:cNvSpPr/>
          <p:nvPr/>
        </p:nvSpPr>
        <p:spPr>
          <a:xfrm>
            <a:off x="6501039" y="4231789"/>
            <a:ext cx="642363" cy="6397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3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2" name="稻壳儿原创设计师【幻雨工作室】_7"/>
          <p:cNvSpPr/>
          <p:nvPr/>
        </p:nvSpPr>
        <p:spPr>
          <a:xfrm>
            <a:off x="5856095" y="5281756"/>
            <a:ext cx="642363" cy="64236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4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3" name="稻壳儿原创设计师【幻雨工作室】_8"/>
          <p:cNvSpPr/>
          <p:nvPr/>
        </p:nvSpPr>
        <p:spPr>
          <a:xfrm rot="2700000">
            <a:off x="-103188" y="1050925"/>
            <a:ext cx="5807075" cy="5807075"/>
          </a:xfrm>
          <a:prstGeom prst="arc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34" name="稻壳儿原创设计师【幻雨工作室】_9"/>
          <p:cNvSpPr/>
          <p:nvPr/>
        </p:nvSpPr>
        <p:spPr>
          <a:xfrm>
            <a:off x="1679438" y="2087995"/>
            <a:ext cx="3722617" cy="3720036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/>
          </a:p>
        </p:txBody>
      </p:sp>
      <p:sp>
        <p:nvSpPr>
          <p:cNvPr id="36" name="稻壳儿原创设计师【幻雨工作室】_10"/>
          <p:cNvSpPr/>
          <p:nvPr/>
        </p:nvSpPr>
        <p:spPr>
          <a:xfrm>
            <a:off x="6589227" y="1858872"/>
            <a:ext cx="4161916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教育政策与管理为何重要</a:t>
            </a:r>
          </a:p>
        </p:txBody>
      </p:sp>
      <p:sp>
        <p:nvSpPr>
          <p:cNvPr id="37" name="稻壳儿原创设计师【幻雨工作室】_11"/>
          <p:cNvSpPr/>
          <p:nvPr/>
        </p:nvSpPr>
        <p:spPr>
          <a:xfrm>
            <a:off x="7259412" y="2988446"/>
            <a:ext cx="4161916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如何理解教育政策与管理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稻壳儿原创设计师【幻雨工作室】_12"/>
          <p:cNvSpPr/>
          <p:nvPr/>
        </p:nvSpPr>
        <p:spPr>
          <a:xfrm>
            <a:off x="7143402" y="4118021"/>
            <a:ext cx="4887670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教育政策与管理的发展脉络是什么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稻壳儿原创设计师【幻雨工作室】_13"/>
          <p:cNvSpPr/>
          <p:nvPr/>
        </p:nvSpPr>
        <p:spPr>
          <a:xfrm>
            <a:off x="6737814" y="5179745"/>
            <a:ext cx="4161916" cy="587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本书结构与使用建议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教育政策与管理为何重要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8" y="1397288"/>
            <a:ext cx="655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</a:t>
            </a:r>
            <a:r>
              <a:rPr lang="zh-CN" altLang="en-US" sz="2400" b="1" dirty="0">
                <a:solidFill>
                  <a:schemeClr val="tx2"/>
                </a:solidFill>
              </a:rPr>
              <a:t> 教育政策与管理是国家治理的重要工具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83417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sz="2000" b="1" dirty="0"/>
              <a:t>       教育政策与管理是国家治理的重要工具，其发展伴随社会形态演进。农业社会决策依赖</a:t>
            </a:r>
            <a:r>
              <a:rPr lang="zh-CN" altLang="en-US" sz="2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个人经验与谋士</a:t>
            </a:r>
            <a:r>
              <a:rPr lang="zh-CN" altLang="en-US" sz="2000" b="1" dirty="0"/>
              <a:t>咨询；工业社会社会结构趋繁，</a:t>
            </a:r>
            <a:r>
              <a:rPr lang="zh-CN" altLang="en-US" sz="2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专家</a:t>
            </a:r>
            <a:r>
              <a:rPr lang="zh-CN" altLang="en-US" sz="2000" b="1" dirty="0"/>
              <a:t>决策模式兴起，科学方法得以应用。</a:t>
            </a:r>
            <a:r>
              <a:rPr lang="en-US" altLang="zh-CN" sz="2000" b="1" dirty="0"/>
              <a:t>20 </a:t>
            </a:r>
            <a:r>
              <a:rPr lang="zh-CN" altLang="en-US" sz="2000" b="1" dirty="0"/>
              <a:t>世纪国家干预作用凸显，教育被纳入国家决策范畴，</a:t>
            </a:r>
            <a:r>
              <a:rPr lang="zh-CN" altLang="en-US" sz="2000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公共教育制度</a:t>
            </a:r>
            <a:r>
              <a:rPr lang="zh-CN" altLang="en-US" sz="2000" b="1" dirty="0"/>
              <a:t>逐步确立。当下教育关乎国家综合国力，中美均出台重要教育政策推进改革，我国亦通过相关规划纲要，锚定教育强国目标，助力中国式现代化建设。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教育政策与管理为何重要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 </a:t>
            </a:r>
            <a:r>
              <a:rPr lang="zh-CN" altLang="en-US" sz="2400" b="1" dirty="0">
                <a:solidFill>
                  <a:schemeClr val="tx2"/>
                </a:solidFill>
              </a:rPr>
              <a:t>教育政策与管理的知识生产为科学决策提供证据基础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91502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教育政策与管理的知识生产是科学决策的证据支撑，但长期存在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研究与决策、基础研究与应用研究双重分离的问题</a:t>
            </a:r>
            <a:r>
              <a:rPr lang="zh-CN" altLang="en-US" b="1" dirty="0"/>
              <a:t>。一方面，教育研究与政策需求脱节，研究主题偏离实践、成果时效性不足、学术化表达晦涩难懂，加之科研与政治判断、工作立场的差异，导致研究成果难以落地；另一方面，部分研究学术质量堪忧，要么流于宏大叙事，要么停留在经验层面，研究方法偏重质性、缺乏数据支撑，高质量、实用性强的成果稀缺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zh-CN" altLang="en-US" b="1" dirty="0"/>
              <a:t>        对此，研究与决策主体需在保持各自独立性的基础上，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推动研究模式向理论与实践并重转型</a:t>
            </a:r>
            <a:r>
              <a:rPr lang="zh-CN" altLang="en-US" b="1" dirty="0"/>
              <a:t>，并搭建沟通协作的桥梁。这要求决策者树立研究意识，研究者强化政策思维，立足现实问题提供科学可行的政策方案，同时坚守学术独立品格，让知识生产真正服务于教育科学决策。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6472919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教育政策与管理为何重要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 </a:t>
            </a:r>
            <a:r>
              <a:rPr lang="zh-CN" altLang="en-US" sz="2400" b="1" dirty="0">
                <a:solidFill>
                  <a:schemeClr val="tx2"/>
                </a:solidFill>
              </a:rPr>
              <a:t>教育政策与管理的知识生产为科学决策提供证据基础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915025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教育政策与管理的知识生产是科学决策的证据支撑，但长期存在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研究与决策、基础研究与应用研究双重分离的问题</a:t>
            </a:r>
            <a:r>
              <a:rPr lang="zh-CN" altLang="en-US" b="1" dirty="0"/>
              <a:t>。一方面，教育研究与政策需求脱节，研究主题偏离实践、成果时效性不足、学术化表达晦涩难懂，加之科研与政治判断、工作立场的差异，导致研究成果难以落地；另一方面，部分研究学术质量堪忧，要么流于宏大叙事，要么停留在经验层面，研究方法偏重质性、缺乏数据支撑，高质量、实用性强的成果稀缺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zh-CN" altLang="en-US" b="1" dirty="0"/>
              <a:t>        对此，研究与决策主体需在保持各自独立性的基础上，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推动研究模式向理论与实践并重转型</a:t>
            </a:r>
            <a:r>
              <a:rPr lang="zh-CN" altLang="en-US" b="1" dirty="0"/>
              <a:t>，并搭建沟通协作的桥梁。这要求决策者树立研究意识，研究者强化政策思维，立足现实问题提供科学可行的政策方案，同时坚守学术独立品格，让知识生产真正服务于教育科学决策。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5985697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一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教育政策与管理为何重要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3. </a:t>
            </a:r>
            <a:r>
              <a:rPr lang="zh-CN" altLang="en-US" sz="2400" b="1" dirty="0">
                <a:solidFill>
                  <a:schemeClr val="tx2"/>
                </a:solidFill>
              </a:rPr>
              <a:t>教育政策与管理是影响民生的重要因素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915025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教育兼具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政治、人民与战略</a:t>
            </a:r>
            <a:r>
              <a:rPr lang="zh-CN" altLang="en-US" b="1" dirty="0"/>
              <a:t>属性，工业社会后国家大力干预公立教育，教育与政治深度联结，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学校教育本质是涉及权力与知识选择的政治过程</a:t>
            </a:r>
            <a:r>
              <a:rPr lang="zh-CN" altLang="en-US" b="1" dirty="0"/>
              <a:t>。再生产理论揭示学校会再生产不平等的社会关系与资本，阿普尔更提出应追问“谁的知识最有价值”。教育政策既体现国家意志，也关乎民众核心关切，受教育权是公民基本权利，教育联结个人成长、家庭幸福与国家未来。为此，需通过完善教育政策、推进改革、优化管理，实现教育公平优质均衡发展，筑牢社会发展根基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301497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如何理解教育政策与管理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1. </a:t>
            </a:r>
            <a:r>
              <a:rPr lang="zh-CN" altLang="en-US" sz="2400" b="1" dirty="0">
                <a:solidFill>
                  <a:schemeClr val="tx2"/>
                </a:solidFill>
              </a:rPr>
              <a:t>如何理解教育政策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915025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教育兼具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政治、人民与战略</a:t>
            </a:r>
            <a:r>
              <a:rPr lang="zh-CN" altLang="en-US" b="1" dirty="0"/>
              <a:t>属性，工业社会后国家大力干预公立教育，教育与政治深度联结，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学校教育本质是涉及权力与知识选择的政治过程</a:t>
            </a:r>
            <a:r>
              <a:rPr lang="zh-CN" altLang="en-US" b="1" dirty="0"/>
              <a:t>。再生产理论揭示学校会再生产不平等的社会关系与资本，阿普尔更提出应追问“谁的知识最有价值”。教育政策既体现国家意志，也关乎民众核心关切，受教育权是公民基本权利，教育联结个人成长、家庭幸福与国家未来。为此，需通过完善教育政策、推进改革、优化管理，实现教育公平优质均衡发展，筑牢社会发展根基。</a:t>
            </a:r>
            <a:endParaRPr lang="en-US" altLang="zh-CN" b="1" dirty="0"/>
          </a:p>
          <a:p>
            <a:pPr algn="just" hangingPunct="0"/>
            <a:endParaRPr lang="en-US" altLang="zh-CN" sz="2000" b="1" dirty="0"/>
          </a:p>
          <a:p>
            <a:pPr algn="just" hangingPunct="0"/>
            <a:r>
              <a:rPr lang="zh-CN" altLang="en-US" b="1" dirty="0"/>
              <a:t>        本书界定教育政策为复杂多层的“复数”概念，指公共权力机构为解决教育问题、实现教育目标制定的教育方针准则与行动过程，核心是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教育权力分配</a:t>
            </a:r>
            <a:r>
              <a:rPr lang="zh-CN" altLang="en-US" b="1" dirty="0"/>
              <a:t>，涵盖多元载体、内容与主体层级，兼具文本与过程等多重属性。作为特殊公共政策，它具备公益性、权力分散的特征，坚持以人为本，以学生全面健康成长为核心，摒弃单纯的短期效益与量化追求。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474256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稻壳儿原创设计师【幻雨工作室】_1"/>
          <p:cNvSpPr>
            <a:spLocks noChangeArrowheads="1"/>
          </p:cNvSpPr>
          <p:nvPr/>
        </p:nvSpPr>
        <p:spPr bwMode="auto">
          <a:xfrm>
            <a:off x="658910" y="604246"/>
            <a:ext cx="795588" cy="79304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 dirty="0">
              <a:solidFill>
                <a:srgbClr val="6DD5C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稻壳儿原创设计师【幻雨工作室】_2"/>
          <p:cNvSpPr txBox="1">
            <a:spLocks noChangeArrowheads="1"/>
          </p:cNvSpPr>
          <p:nvPr/>
        </p:nvSpPr>
        <p:spPr bwMode="auto">
          <a:xfrm>
            <a:off x="784834" y="739157"/>
            <a:ext cx="54374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zh-CN" altLang="en-US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二</a:t>
            </a:r>
          </a:p>
        </p:txBody>
      </p:sp>
      <p:sp>
        <p:nvSpPr>
          <p:cNvPr id="35" name="稻壳儿原创设计师【幻雨工作室】_3"/>
          <p:cNvSpPr txBox="1">
            <a:spLocks noChangeArrowheads="1"/>
          </p:cNvSpPr>
          <p:nvPr/>
        </p:nvSpPr>
        <p:spPr bwMode="auto">
          <a:xfrm>
            <a:off x="1524158" y="662213"/>
            <a:ext cx="4790796" cy="578813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5pPr>
            <a:lvl6pPr marL="25146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6pPr>
            <a:lvl7pPr marL="29718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7pPr>
            <a:lvl8pPr marL="34290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8pPr>
            <a:lvl9pPr marL="3886200" indent="-228600" defTabSz="683895" fontAlgn="base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华文细黑" panose="02010600040101010101" pitchFamily="2" charset="-122"/>
                <a:ea typeface="华文细黑" panose="0201060004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如何理解教育政策与管理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2611C3-BE37-4304-B11B-A869E298F4EF}"/>
              </a:ext>
            </a:extLst>
          </p:cNvPr>
          <p:cNvSpPr txBox="1"/>
          <p:nvPr/>
        </p:nvSpPr>
        <p:spPr>
          <a:xfrm>
            <a:off x="1524157" y="1397288"/>
            <a:ext cx="9150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2"/>
                </a:solidFill>
              </a:rPr>
              <a:t>2. </a:t>
            </a:r>
            <a:r>
              <a:rPr lang="zh-CN" altLang="en-US" sz="2400" b="1" dirty="0">
                <a:solidFill>
                  <a:schemeClr val="tx2"/>
                </a:solidFill>
              </a:rPr>
              <a:t>如何理解教育管理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FFDE32-896E-43AC-8480-21D467336ABB}"/>
              </a:ext>
            </a:extLst>
          </p:cNvPr>
          <p:cNvSpPr txBox="1"/>
          <p:nvPr/>
        </p:nvSpPr>
        <p:spPr>
          <a:xfrm>
            <a:off x="1524158" y="2310061"/>
            <a:ext cx="91502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hangingPunct="0"/>
            <a:r>
              <a:rPr lang="zh-CN" altLang="en-US" b="1" dirty="0"/>
              <a:t>        教育管理是多维度、综合性的动态概念，指教育管理者依据教育方针政策，运用管理方法统筹各类教育资源，以实现教育目标的过程。其可分为广义的各级教育行政管理与狭义的学校内部管理，核心目的是促进教育公平、提升质量、保障教育有序开展。</a:t>
            </a:r>
            <a:endParaRPr lang="en-US" altLang="zh-CN" b="1" dirty="0"/>
          </a:p>
          <a:p>
            <a:pPr algn="just" hangingPunct="0"/>
            <a:endParaRPr lang="en-US" altLang="zh-CN" b="1" dirty="0"/>
          </a:p>
          <a:p>
            <a:pPr algn="just" hangingPunct="0"/>
            <a:r>
              <a:rPr lang="en-US" altLang="zh-CN" b="1" dirty="0"/>
              <a:t>        </a:t>
            </a:r>
            <a:r>
              <a:rPr lang="zh-CN" altLang="en-US" b="1" dirty="0"/>
              <a:t>宏观层面涵盖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规划决策、组织协调、领导激励与监督评价</a:t>
            </a:r>
            <a:r>
              <a:rPr lang="zh-CN" altLang="en-US" b="1" dirty="0"/>
              <a:t>；微观层面包含</a:t>
            </a:r>
            <a:r>
              <a:rPr lang="zh-CN" altLang="en-US" b="1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学生、人事、课程教学、财务、组织文化及后勤管理，涉及招生、师资、课程、资金、校园文化与后勤保障等具体工作</a:t>
            </a:r>
            <a:r>
              <a:rPr lang="zh-CN" altLang="en-US" b="1" dirty="0"/>
              <a:t>，全方位支撑教育教学活动有序推进。</a:t>
            </a:r>
          </a:p>
        </p:txBody>
      </p:sp>
    </p:spTree>
    <p:extLst>
      <p:ext uri="{BB962C8B-B14F-4D97-AF65-F5344CB8AC3E}">
        <p14:creationId xmlns:p14="http://schemas.microsoft.com/office/powerpoint/2010/main" val="20680162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8cc2813b-3bcb-4ad0-a944-eed8197c6ce5"/>
</p:tagLst>
</file>

<file path=ppt/theme/theme1.xml><?xml version="1.0" encoding="utf-8"?>
<a:theme xmlns:a="http://schemas.openxmlformats.org/drawingml/2006/main" name="Office 主题​​">
  <a:themeElements>
    <a:clrScheme name="蓝色毕业答辩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2527E"/>
      </a:accent1>
      <a:accent2>
        <a:srgbClr val="42527E"/>
      </a:accent2>
      <a:accent3>
        <a:srgbClr val="42527E"/>
      </a:accent3>
      <a:accent4>
        <a:srgbClr val="42527E"/>
      </a:accent4>
      <a:accent5>
        <a:srgbClr val="42527E"/>
      </a:accent5>
      <a:accent6>
        <a:srgbClr val="42527E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3755</Words>
  <Application>Microsoft Office PowerPoint</Application>
  <PresentationFormat>宽屏</PresentationFormat>
  <Paragraphs>87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YF补 汉仪夏日体</vt:lpstr>
      <vt:lpstr>等线</vt:lpstr>
      <vt:lpstr>等线 Light</vt:lpstr>
      <vt:lpstr>黑体</vt:lpstr>
      <vt:lpstr>华文细黑</vt:lpstr>
      <vt:lpstr>微软雅黑</vt:lpstr>
      <vt:lpstr>微软雅黑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265534</dc:creator>
  <cp:lastModifiedBy>Administrator</cp:lastModifiedBy>
  <cp:revision>38</cp:revision>
  <dcterms:created xsi:type="dcterms:W3CDTF">2021-05-07T11:49:00Z</dcterms:created>
  <dcterms:modified xsi:type="dcterms:W3CDTF">2026-04-16T06:13:54Z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KSOTemplateUUID">
    <vt:lpwstr>v1.0_mb_BKKei77dE8dVoXgZy3KcdA==</vt:lpwstr>
  </property>
  <property fmtid="{D5CDD505-2E9C-101B-9397-08002B2CF9AE}" pid="4" name="ICV">
    <vt:lpwstr>BEA48D075AD64EE3B453461233D28EFD_11</vt:lpwstr>
  </property>
</Properties>
</file>