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3"/>
    <p:sldId id="298" r:id="rId4"/>
    <p:sldId id="269" r:id="rId5"/>
    <p:sldId id="267" r:id="rId6"/>
    <p:sldId id="302" r:id="rId7"/>
    <p:sldId id="265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7" r:id="rId21"/>
    <p:sldId id="318" r:id="rId22"/>
    <p:sldId id="299" r:id="rId23"/>
    <p:sldId id="287" r:id="rId24"/>
    <p:sldId id="319" r:id="rId25"/>
    <p:sldId id="320" r:id="rId26"/>
    <p:sldId id="321" r:id="rId27"/>
    <p:sldId id="322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30" r:id="rId36"/>
    <p:sldId id="331" r:id="rId37"/>
    <p:sldId id="300" r:id="rId38"/>
    <p:sldId id="332" r:id="rId39"/>
    <p:sldId id="333" r:id="rId40"/>
    <p:sldId id="334" r:id="rId41"/>
    <p:sldId id="335" r:id="rId42"/>
    <p:sldId id="336" r:id="rId43"/>
    <p:sldId id="301" r:id="rId44"/>
    <p:sldId id="337" r:id="rId45"/>
    <p:sldId id="338" r:id="rId46"/>
    <p:sldId id="340" r:id="rId47"/>
    <p:sldId id="341" r:id="rId48"/>
    <p:sldId id="262" r:id="rId49"/>
  </p:sldIdLst>
  <p:sldSz cx="12192000" cy="6858000"/>
  <p:notesSz cx="6858000" cy="9144000"/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84" y="172"/>
      </p:cViewPr>
      <p:guideLst>
        <p:guide orient="horz" pos="2162"/>
        <p:guide pos="384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9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matchingName="稻壳儿原创设计师【幻雨工作室】_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0C6C-DBE0-45D5-A423-F67CDB4AF8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4002-39D0-4501-9E27-19297DF6895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 matchingName="稻壳儿原创设计师【幻雨工作室】_2">
  <p:cSld name="1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 userDrawn="1"/>
        </p:nvSpPr>
        <p:spPr>
          <a:xfrm>
            <a:off x="327765" y="310501"/>
            <a:ext cx="11536471" cy="6236998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F0C6C-DBE0-45D5-A423-F67CDB4AF8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B4002-39D0-4501-9E27-19297DF6895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2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594913" y="1239120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稻壳儿原创设计师【幻雨工作室】_3"/>
          <p:cNvSpPr txBox="1"/>
          <p:nvPr/>
        </p:nvSpPr>
        <p:spPr>
          <a:xfrm>
            <a:off x="3568704" y="2587306"/>
            <a:ext cx="5054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3B4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F补 汉仪夏日体" panose="020B0604000101010104" pitchFamily="34" charset="-128"/>
              </a:defRPr>
            </a:lvl1pPr>
          </a:lstStyle>
          <a:p>
            <a:r>
              <a:rPr lang="zh-CN" altLang="en-US" sz="5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教育政策与管理</a:t>
            </a:r>
            <a:endParaRPr lang="zh-CN" altLang="en-US" sz="5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352" y="4858822"/>
            <a:ext cx="3573294" cy="65905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7002081" y="3619701"/>
            <a:ext cx="204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黄忠敬 主编</a:t>
            </a:r>
            <a:endParaRPr lang="zh-CN" altLang="en-US" sz="2000" b="1" dirty="0">
              <a:solidFill>
                <a:schemeClr val="tx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2.1</a:t>
            </a:r>
            <a:r>
              <a:rPr lang="zh-CN" altLang="en-US" sz="2400" b="1" dirty="0">
                <a:solidFill>
                  <a:schemeClr val="tx2"/>
                </a:solidFill>
              </a:rPr>
              <a:t> 中层管理系统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行政管理职能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002790"/>
            <a:ext cx="872172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学校行政管理职能是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保障各项工作高效有序运行的核心</a:t>
            </a:r>
            <a:r>
              <a:rPr lang="zh-CN" altLang="en-US" sz="2000" b="1" dirty="0"/>
              <a:t>，主要由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教务处、总务处、校办公室</a:t>
            </a:r>
            <a:r>
              <a:rPr lang="zh-CN" altLang="en-US" sz="2000" b="1" dirty="0"/>
              <a:t>分工协作、共同承担。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教务处作为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教学管理核心部门</a:t>
            </a:r>
            <a:r>
              <a:rPr lang="zh-CN" altLang="en-US" sz="2000" b="1" dirty="0"/>
              <a:t>，统筹教学全过程，制定教学计划、合理安排课程，兼顾师资与教室资源调配，同时负责考试命题、考场安排及成绩分析，为教学质量评估和教学策略调整提供依据。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总务处承担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后勤保障重任</a:t>
            </a:r>
            <a:r>
              <a:rPr lang="zh-CN" altLang="en-US" sz="2000" b="1" dirty="0"/>
              <a:t>，定期检修校园各类建筑与设施，维护水电、桌椅等正常使用，加强校园安全管理，组织安全演练，全方位保障师生生命财产安全与学习工作环境。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校办公室作为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综合协调部门</a:t>
            </a:r>
            <a:r>
              <a:rPr lang="zh-CN" altLang="en-US" sz="2000" b="1" dirty="0"/>
              <a:t>，负责文件收发、档案管理、会议组织，协调各部门工作关系，化解工作交叉与矛盾，像“中枢神经”一样保障行政信息畅通，推动各部门协同配合，共同助力学校教育目标的实现。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</a:t>
            </a:r>
            <a:r>
              <a:rPr lang="zh-CN" altLang="en-US" sz="2400" b="1" dirty="0">
                <a:solidFill>
                  <a:schemeClr val="tx2"/>
                </a:solidFill>
              </a:rPr>
              <a:t> </a:t>
            </a:r>
            <a:r>
              <a:rPr lang="en-US" altLang="zh-CN" sz="2400" b="1" dirty="0">
                <a:solidFill>
                  <a:schemeClr val="tx2"/>
                </a:solidFill>
              </a:rPr>
              <a:t>2</a:t>
            </a:r>
            <a:r>
              <a:rPr lang="zh-CN" altLang="en-US" sz="2400" b="1" dirty="0">
                <a:solidFill>
                  <a:schemeClr val="tx2"/>
                </a:solidFill>
              </a:rPr>
              <a:t>中层管理系统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德育与学生管理职能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002790"/>
            <a:ext cx="872172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德育与学生管理是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塑造学生健全人格、培养良好行为习惯的关键</a:t>
            </a:r>
            <a:r>
              <a:rPr lang="zh-CN" altLang="en-US" sz="2000" b="1" dirty="0"/>
              <a:t>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德育处主要负责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学生思想政治教育与行为管理</a:t>
            </a:r>
            <a:r>
              <a:rPr lang="zh-CN" altLang="en-US" sz="2000" b="1" dirty="0"/>
              <a:t>，通过主题班会、社会实践、志愿服务等活动，将道德观念转化为实践体验，培养学生道德品质、社会责任感和奉献精神，同时配备专业教师提供心理咨询，助力学生身心健康。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en-US" altLang="zh-CN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年级组作为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统筹协调机构</a:t>
            </a:r>
            <a:r>
              <a:rPr lang="zh-CN" altLang="en-US" sz="2000" b="1" dirty="0"/>
              <a:t>，负责制定适配本年级学生特点的教学计划，协调学科教学进度与资源分配，保障教学有序开展；学生管理上，通过召开年级大会强化思想与纪律教育，组织运动会、文艺演出等文体活动，丰富课余生活、增强年级凝聚力，营造积极健康的成长环境。两者协同发力，为学生全面发展保驾护航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 </a:t>
            </a:r>
            <a:r>
              <a:rPr lang="zh-CN" altLang="en-US" sz="2400" b="1" dirty="0">
                <a:solidFill>
                  <a:schemeClr val="tx2"/>
                </a:solidFill>
              </a:rPr>
              <a:t>教育教学一线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002790"/>
            <a:ext cx="87217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教育教学一线是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学校实现教育目标的核心阵地</a:t>
            </a:r>
            <a:r>
              <a:rPr lang="zh-CN" altLang="en-US" sz="2000" b="1" dirty="0"/>
              <a:t>，教师团队和学科教研团队直接面向学生开展教育教学活动，他们的工作质量直接决定了学校的教育教学水平，关乎着学生的未来发展与成长成才。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3.1 </a:t>
            </a:r>
            <a:r>
              <a:rPr lang="zh-CN" altLang="en-US" sz="2400" b="1" dirty="0">
                <a:solidFill>
                  <a:schemeClr val="tx2"/>
                </a:solidFill>
              </a:rPr>
              <a:t>教育教学一线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教师团队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002790"/>
            <a:ext cx="8721725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教师团队是学校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教育教学的核心力量</a:t>
            </a:r>
            <a:r>
              <a:rPr lang="zh-CN" altLang="en-US" sz="2000" b="1" dirty="0"/>
              <a:t>，各类教师各司其职、紧密协作，共同助力学生全面发展。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任课教师作为知识传授的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主要承担者</a:t>
            </a:r>
            <a:r>
              <a:rPr lang="zh-CN" altLang="en-US" sz="2000" b="1" dirty="0"/>
              <a:t>，在课堂教学中兼顾知识传授与德育融合，通过巧妙设计，将德育元素融入学科教学，如语文传递家国情怀、科学培育科学精神与社会责任感，实现立德树人。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en-US" altLang="zh-CN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班主任全面负责班级日常管理，制定规章制度、建设班级文化，营造积极向上的班级氛围，增强班级凝聚力与学生集体荣誉感。导师则聚焦学生学业发展，结合学生自身特点提供个性化指导和学业规划，帮助学生解决学习困难、明确目标、找到合适的学习方法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en-US" altLang="zh-CN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年级主任和学科主任把控教学方向、协调资源，各类教师协同发力，助力学生成长为有道德、有担当的新时代青年。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3.2 </a:t>
            </a:r>
            <a:r>
              <a:rPr lang="zh-CN" altLang="en-US" sz="2400" b="1" dirty="0">
                <a:solidFill>
                  <a:schemeClr val="tx2"/>
                </a:solidFill>
              </a:rPr>
              <a:t>教育教学一线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学科教研团队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002790"/>
            <a:ext cx="8721725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学科教研团队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以提升学科教学质量为核心</a:t>
            </a:r>
            <a:r>
              <a:rPr lang="zh-CN" altLang="en-US" sz="2000" b="1" dirty="0"/>
              <a:t>，主要由教研组和备课组构成，二者分工协作、层层落实，为教学质量提供保障。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教研组作为重要组织，汇聚学科教师，定期开展公开课观摩、教学经验交流、教学方法研讨等活动，促进教师相互学习、共同提升；同时组织学科竞赛和课题研究，激发学生兴趣、破解教学重难点，推动学科教学创新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备课组作为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基层教学准备组织</a:t>
            </a:r>
            <a:r>
              <a:rPr lang="zh-CN" altLang="en-US" sz="2000" b="1" dirty="0"/>
              <a:t>，通过每周集体备课，凝聚集体智慧，确定教学内容、方法和进度，保障教学有序一致；并结合学生个体差异，制定分层教学方案，为不同层次学生提供针对性教学，满足多样化学习需求，助力每个学生稳步提升。整个教研体系从宏观教研到微观备课，夯实教学基础，提升教学的科学性与实效性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4. </a:t>
            </a:r>
            <a:r>
              <a:rPr lang="zh-CN" altLang="en-US" sz="2400" b="1" dirty="0">
                <a:solidFill>
                  <a:schemeClr val="tx2"/>
                </a:solidFill>
              </a:rPr>
              <a:t>支持系统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002790"/>
            <a:ext cx="87217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支持系统是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学校正常运转的基础保障，</a:t>
            </a:r>
            <a:r>
              <a:rPr lang="zh-CN" altLang="en-US" sz="2000" b="1" dirty="0"/>
              <a:t>它为教育教学工作提供了全方位的支持与服务，同时也是教学创新的重要推动力量，这一系统如同学校的后勤部门，虽不直接参与教育教学的核心环节，但却为教育教学工作的顺利开展提供了不可或缺的支撑。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4.1 </a:t>
            </a:r>
            <a:r>
              <a:rPr lang="zh-CN" altLang="en-US" sz="2400" b="1" dirty="0">
                <a:solidFill>
                  <a:schemeClr val="tx2"/>
                </a:solidFill>
              </a:rPr>
              <a:t>支持系统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行政保障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002790"/>
            <a:ext cx="872172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行政保障是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学校有序运转的重要支撑</a:t>
            </a:r>
            <a:r>
              <a:rPr lang="zh-CN" altLang="en-US" sz="2000" b="1" dirty="0"/>
              <a:t>，主要由总务人员和办公室人员共同负责，二者各司其职、协同发力，为师生保驾护航。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总务人员聚焦校园环境与安全，每日全面清洁校园各个角落，保障校园整洁美观，为师生营造舒适的学习工作环境；同时定期排查维护水电、消防等设施，及时排除安全隐患，筑牢师生生命财产安全防线。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办公室人员负责行政事务处理与沟通协调，精准处理学校各类文件的分类、归档与管理，保障文件安全可查；同时做好校内外沟通对接，上传下达信息，协调校内各部门及与上级教育部门的协作，确保学校各项工作高效有序推进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4.2 </a:t>
            </a:r>
            <a:r>
              <a:rPr lang="zh-CN" altLang="en-US" sz="2400" b="1" dirty="0">
                <a:solidFill>
                  <a:schemeClr val="tx2"/>
                </a:solidFill>
              </a:rPr>
              <a:t>支持系统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教学支持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002790"/>
            <a:ext cx="87217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教学支持是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保障学校教育教学有序开展的关键</a:t>
            </a:r>
            <a:r>
              <a:rPr lang="zh-CN" altLang="en-US" sz="2000" b="1" dirty="0"/>
              <a:t>，主要由教务人员与图书馆人员承担相关工作。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教务人员负责课程安排与成绩管理，结合教学计划、教师特长与学生需求科学排课，保障教学秩序规范高效。在成绩管理上，他们及时准确录入、统计并分析成绩，为教学评估、教师改进教学策略及学生规划学业提供可靠数据支撑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en-US" altLang="zh-CN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图书馆人员专注于资源管理与阅读推广，对藏书进行分类编目与规范管理，搭建便捷的借阅系统，为师生提供优质文献服务。同时，通过开展读书讲座、分享会等活动，分享阅读方法、交流读书心得，激发学生阅读兴趣，培养良好阅读习惯，营造浓郁书香校园氛围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5. </a:t>
            </a:r>
            <a:r>
              <a:rPr lang="zh-CN" altLang="en-US" sz="2400" b="1" dirty="0">
                <a:solidFill>
                  <a:schemeClr val="tx2"/>
                </a:solidFill>
              </a:rPr>
              <a:t>研发平台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002790"/>
            <a:ext cx="872172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在学校组织架构中，研发职能意义重大，但相关平台多为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非正式组织</a:t>
            </a:r>
            <a:r>
              <a:rPr lang="zh-CN" altLang="en-US" sz="2000" b="1" dirty="0"/>
              <a:t>。其成员构成多元，涵盖各学科骨干教师、领域专家及校外人士，因共同的教育创新追求相聚，不受正式编制和岗位限制。组织形式灵活，无固定层级与结构图，区别于正式部门，成员沟通协作无需行政权力，有创新想法可快速组队，无需烦琐审批。运行机制上，在遵守校规的前提下自主性强，教研团队开展研究时，方案设计、进度把控及成果应用等均由成员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自主协商决定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5.1 </a:t>
            </a:r>
            <a:r>
              <a:rPr lang="zh-CN" altLang="en-US" sz="2400" b="1" dirty="0">
                <a:solidFill>
                  <a:schemeClr val="tx2"/>
                </a:solidFill>
              </a:rPr>
              <a:t>研发平台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课程研发团队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002790"/>
            <a:ext cx="872172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课程研发团队以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开发特色校本课程为目标</a:t>
            </a:r>
            <a:r>
              <a:rPr lang="zh-CN" altLang="en-US" sz="2000" b="1" dirty="0"/>
              <a:t>，立足学生个性化发展与学校办学特色，深入调研师资、学生需求及地域文化等实际情况，整合校内教育资源与地方文化资源，打造创新实用的课程。结合学校定位，文化类学校可开发民俗、地方历史课程，增强学生文化认同；科技类学校则开设人工智能、机器人编程等课程，提升学生创新与科技素养。这类课程既丰富了课程体系、拓宽学生学习选择，又能发挥学校优势，进一步提升办学特色与综合竞争力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99713" y="1239121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3"/>
          <p:cNvSpPr>
            <a:spLocks noChangeArrowheads="1"/>
          </p:cNvSpPr>
          <p:nvPr/>
        </p:nvSpPr>
        <p:spPr bwMode="auto">
          <a:xfrm>
            <a:off x="2646808" y="2786375"/>
            <a:ext cx="1289376" cy="1285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3600" dirty="0">
              <a:solidFill>
                <a:srgbClr val="6DD5C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稻壳儿原创设计师【幻雨工作室】_5"/>
          <p:cNvSpPr txBox="1">
            <a:spLocks noChangeArrowheads="1"/>
          </p:cNvSpPr>
          <p:nvPr/>
        </p:nvSpPr>
        <p:spPr bwMode="auto">
          <a:xfrm>
            <a:off x="4293405" y="3075056"/>
            <a:ext cx="5496114" cy="706755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第三章 学校政策与管理</a:t>
            </a:r>
            <a:endParaRPr lang="en-US" altLang="zh-CN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5.2 </a:t>
            </a:r>
            <a:r>
              <a:rPr lang="zh-CN" altLang="en-US" sz="2400" b="1" dirty="0">
                <a:solidFill>
                  <a:schemeClr val="tx2"/>
                </a:solidFill>
              </a:rPr>
              <a:t>研发平台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教学研究团队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002790"/>
            <a:ext cx="872172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教学研究团队以解决教学实际痛点、推动教育创新为核心，通过教学实验与行动研究深入探究教学规律与方法。团队通过设置实验组与对照组开展教学实验，对比不同教学方法的效果，探寻高效教学路径；同时依托行动研究，在实践中发现问题，以反思、实践、再反思的循环寻找解决策略，如针对学生课堂参与度不高的问题优化教学形式与活动。研究成果的推广应用，有效优化教学过程、提升教学质量，为学校教育教学持续发展提供有力支撑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99713" y="1239121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3"/>
          <p:cNvSpPr>
            <a:spLocks noChangeArrowheads="1"/>
          </p:cNvSpPr>
          <p:nvPr/>
        </p:nvSpPr>
        <p:spPr bwMode="auto">
          <a:xfrm>
            <a:off x="2711578" y="2921630"/>
            <a:ext cx="1289376" cy="1285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稻壳儿原创设计师【幻雨工作室】_5"/>
          <p:cNvSpPr txBox="1">
            <a:spLocks noChangeArrowheads="1"/>
          </p:cNvSpPr>
          <p:nvPr/>
        </p:nvSpPr>
        <p:spPr bwMode="auto">
          <a:xfrm>
            <a:off x="4797595" y="2973456"/>
            <a:ext cx="5496114" cy="10147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 校 制 度</a:t>
            </a:r>
            <a:endParaRPr lang="zh-CN" altLang="en-US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8150" y="3227705"/>
            <a:ext cx="756285" cy="672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二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1.1 </a:t>
            </a:r>
            <a:r>
              <a:rPr lang="zh-CN" altLang="en-US" sz="2400" b="1" dirty="0">
                <a:solidFill>
                  <a:schemeClr val="tx2"/>
                </a:solidFill>
              </a:rPr>
              <a:t>教育教学管理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课程体系构建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310061"/>
            <a:ext cx="9150258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</a:t>
            </a:r>
            <a:r>
              <a:rPr lang="zh-CN" altLang="en-US" sz="2000" b="1" dirty="0"/>
              <a:t>学校全面贯彻党的教育方针，以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立德树人为核心</a:t>
            </a:r>
            <a:r>
              <a:rPr lang="zh-CN" altLang="en-US" sz="2000" b="1" dirty="0"/>
              <a:t>，坚持五育并举、推进素质教育。课程设置严格执行国家课程方案与标准，确保基础学科开齐开足、教学质量扎实，为学生筑牢知识根基。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/>
              <a:t>在国家系列政策指导下，中小学课程建设更趋科学、多元与个性化。政策强调以国家课程为主体，统筹地方与校本资源，规范课程开发与质量审查，推动教学方式创新。同时，义务教育课程标准提供教学依据，科学教育相关文件完善课程体系、强化学段衔接与家校社协同，全面提升学生综合素养与创新能力，助力学生全面发展。</a:t>
            </a:r>
            <a:endParaRPr lang="zh-CN" altLang="en-US" sz="2000" b="1" dirty="0"/>
          </a:p>
          <a:p>
            <a:pPr algn="just" hangingPunct="0"/>
            <a:endParaRPr lang="zh-CN" altLang="en-US" sz="20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1.2 </a:t>
            </a:r>
            <a:r>
              <a:rPr lang="zh-CN" altLang="en-US" sz="2400" b="1" dirty="0">
                <a:solidFill>
                  <a:schemeClr val="tx2"/>
                </a:solidFill>
              </a:rPr>
              <a:t>教育教学管理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教学过程管理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310061"/>
            <a:ext cx="9150258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</a:t>
            </a:r>
            <a:r>
              <a:rPr lang="zh-CN" altLang="en-US" sz="2000" b="1" dirty="0"/>
              <a:t>学校重视教学过程管理，建立规范的教学计划制定与审核流程，各备课组依据课标、教材与学情制定详细教学计划，明确目标、内容、进度与评价方式，学校定期监控教学进度并及时调整，保障教学有序开展。同时，国家多项政策为教学管理提供系统支撑：教研工作意见突出教研对课程实施、教学优化与质量评价的关键作用；课程教学改革方案倡导素养导向教学，推行实践式学习并改革评价方式；新版义务教育课程标准规范教学各环节，落实因材施教；“双减”政策则规范作业设计，推行分层弹性作业，丰富课后服务，减轻学生负担。各项政策协同构建起完整教学管理体系，推动教学创新与评价完善，全面提升教学质量，促进学生全面发展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1.3 </a:t>
            </a:r>
            <a:r>
              <a:rPr lang="zh-CN" altLang="en-US" sz="2400" b="1" dirty="0">
                <a:solidFill>
                  <a:schemeClr val="tx2"/>
                </a:solidFill>
              </a:rPr>
              <a:t>教育教学管理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教学评价与质量提升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310061"/>
            <a:ext cx="9150258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</a:t>
            </a:r>
            <a:r>
              <a:rPr lang="zh-CN" altLang="en-US" sz="2000" b="1" dirty="0"/>
              <a:t>学校构建多元、过程性的教学评价体系，评价内容覆盖学业成绩、学习过程、态度能力及综合素质，采用考试、作业、课堂表现、项目成果等多种方式，并通过教学质量监测分析学情，针对性开展培优补差、教师培训与教学调整，持续提升教学质量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/>
              <a:t>国家多项政策共同构建了科学系统的评价体系：中小学教育质量综合评价改革意见明确五维评价指标，倡导多元评价结合；新时代教育评价改革总体方案破除“五唯”，完善德智体美劳评价；义务教育质量评价指南构建县域、学校、学生三维评价体系；新版课程标准提供学业质量依据，倡导过程性与表现性评价。一系列政策扭转了单一评价模式，以多元评价促进学生全面发展，助力教育公平与质量提升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2.1 </a:t>
            </a:r>
            <a:r>
              <a:rPr lang="zh-CN" altLang="en-US" sz="2400" b="1" dirty="0">
                <a:solidFill>
                  <a:schemeClr val="tx2"/>
                </a:solidFill>
              </a:rPr>
              <a:t>师资队伍建设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教师招聘与任用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310061"/>
            <a:ext cx="9150258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</a:t>
            </a:r>
            <a:r>
              <a:rPr lang="zh-CN" altLang="en-US" sz="2000" b="1" dirty="0"/>
              <a:t>学校构建多元化、过程性的教学评价体系，评价内容涵盖学业成绩、学习过程、学习态度、能力及综合素质，采用考试、作业、课堂表现、项目成果等多种方式开展评价。学校通过教学质量监测全面掌握学生学习状况，针对问题实施培优补差、教师培训、优化教学策略等措施，不断提升教学质量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 </a:t>
            </a:r>
            <a:r>
              <a:rPr lang="zh-CN" altLang="en-US" sz="2000" b="1" dirty="0"/>
              <a:t>国家相关政策共同搭建起系统科学的教育评价框架：中小学教育质量综合评价改革意见构建多维度指标，推行多元评价方式；新时代教育评价改革总体方案着力破除“五唯”倾向，完善五育评价；义务教育质量评价指南形成县域、学校、学生三级评价体系；新版课程标准明确学业质量标准，倡导过程性、表现性评价。这些政策打破单一评价模式，以科学全面的评价促进学生综合发展，推动教育公平与质量提升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2.2 </a:t>
            </a:r>
            <a:r>
              <a:rPr lang="zh-CN" altLang="en-US" sz="2400" b="1" dirty="0">
                <a:solidFill>
                  <a:schemeClr val="tx2"/>
                </a:solidFill>
              </a:rPr>
              <a:t>师资队伍建设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教师培训与发展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310061"/>
            <a:ext cx="9150258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学校应完善教师培训制度，制定长期规划与年度计划，针对新教师、骨干教师分层设定目标，围绕教育理念、教学技能、学科前沿等开展系统培训，提升教师专业能力。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/>
              <a:t>国家出台多项政策构建教师发展体系：中小学教师培训意见实施全员学时培训，重点面向农村与班主任，强化师德教育；培训学分管理意见推行周期培训与学分挂钩机制，规范培训管理；班主任工作规定要求专项培训，提升班级管理与育人能力；《中国教育现代化2035》则以师德为首要标准，构建终身学习体系，建设高素质创新型教师队伍。一系列政策形成完整培养框架，持续提升教师专业素养与综合能力，为基础教育发展提供坚实人才支撑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2.3 </a:t>
            </a:r>
            <a:r>
              <a:rPr lang="zh-CN" altLang="en-US" sz="2400" b="1" dirty="0">
                <a:solidFill>
                  <a:schemeClr val="tx2"/>
                </a:solidFill>
              </a:rPr>
              <a:t>师资队伍建设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教师考核与激励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310061"/>
            <a:ext cx="9150258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学校应建立科学规范的教师考核评价体系，以师德表现、教学业绩、专业发展为核心指标，全面考核教师职业道德、教学质量、教研成果及综合素质提升情况。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/>
              <a:t>国家多项政策共同构建了系统完善的教师考核与激励机制。义务教育教师绩效考核意见明确考核结果与绩效工资、资格认定挂钩，坚持以德为先、注重实绩，考核覆盖师德、教学、班主任工作等内容。新时代基础教育强师计划优化考核办法，推动绩效工资向班主任、一线教师倾斜。教育评价改革总体方案将师德师风作为第一标准，着力破除“五唯”倾向。八部门意见则从荣誉表彰、专业发展、岗位晋升、绩效分配、人文关怀等方面多措并举，强化激励保障。一系列政策有效激发了教师工作热情与职业归属感，提升了教师队伍整体素质，为教育高质量发展提供了坚实人才支撑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3.1 </a:t>
            </a:r>
            <a:r>
              <a:rPr lang="zh-CN" altLang="en-US" sz="2400" b="1" dirty="0">
                <a:solidFill>
                  <a:schemeClr val="tx2"/>
                </a:solidFill>
              </a:rPr>
              <a:t>学生全面培养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学生入学与学籍管理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310061"/>
            <a:ext cx="9150258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校应严格执行国家学籍管理规定，依托学籍信息管理系统做好辍学学生标注登记，确保学籍信息与实际一致，严防空挂学籍与学生辍学。同时落实考勤制度，健全劝返复学、登记与报告机制，强化家校沟通，做好控辍保学，并重点帮扶学习困难学生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 </a:t>
            </a:r>
            <a:r>
              <a:rPr lang="zh-CN" altLang="en-US" sz="2000" b="1" dirty="0"/>
              <a:t>202</a:t>
            </a:r>
            <a:r>
              <a:rPr lang="en-US" altLang="zh-CN" sz="2000" b="1" dirty="0"/>
              <a:t>5</a:t>
            </a:r>
            <a:r>
              <a:rPr lang="zh-CN" altLang="en-US" sz="2000" b="1" dirty="0"/>
              <a:t>年教育部修订的《中小学生学籍管理办法》进一步规范学籍管理，要求为所有在校学生建立学籍，实行“一人一号、终身不变”，并在规定时限内完成学籍档案建立。办法明确转学、休学、复学等流程，简化跨省转学手续，实现一网通办；对境外就读、学籍注销等情形也作出具体规定，同时兼顾特殊教育与职普融通项目的学籍管理。各地建立学籍安全预警机制，严防数据泄露，学校每学期核准学籍，整治人籍分离、空挂学籍等问题，形成规范高效的学籍管理体系，为学生发展提供制度保障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3.2 </a:t>
            </a:r>
            <a:r>
              <a:rPr lang="zh-CN" altLang="en-US" sz="2400" b="1" dirty="0">
                <a:solidFill>
                  <a:schemeClr val="tx2"/>
                </a:solidFill>
              </a:rPr>
              <a:t>学生全面培养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学生日常行为规范与德育培养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310061"/>
            <a:ext cx="9150258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学校坚持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立德树人</a:t>
            </a:r>
            <a:r>
              <a:rPr lang="zh-CN" altLang="en-US" sz="2000" b="1" dirty="0">
                <a:solidFill>
                  <a:schemeClr val="tx1"/>
                </a:solidFill>
              </a:rPr>
              <a:t>根本任务</a:t>
            </a:r>
            <a:r>
              <a:rPr lang="zh-CN" altLang="en-US" sz="2000" b="1" dirty="0"/>
              <a:t>，着力引导学生养成良好思想素质、道德品质和行为习惯，培育积极健康的人格与心理品质，助力学生核心素养提升和全面发展。学校重点开展理想信念、社会主义核心价值观、中华优秀传统文化、生态文明及心理健康教育，引导学生爱党爱国爱人民，践行核心价值观。</a:t>
            </a:r>
            <a:endParaRPr lang="zh-CN" altLang="en-US" sz="2000" b="1" dirty="0"/>
          </a:p>
          <a:p>
            <a:pPr algn="just" hangingPunct="0"/>
            <a:endParaRPr lang="zh-CN" altLang="en-US" sz="2000" b="1" dirty="0"/>
          </a:p>
          <a:p>
            <a:pPr algn="just" hangingPunct="0"/>
            <a:r>
              <a:rPr lang="zh-CN" altLang="en-US" sz="2000" b="1" dirty="0"/>
              <a:t> </a:t>
            </a:r>
            <a:r>
              <a:rPr lang="en-US" altLang="zh-CN" sz="2000" b="1" dirty="0"/>
              <a:t>      </a:t>
            </a:r>
            <a:r>
              <a:rPr lang="zh-CN" altLang="en-US" sz="2000" b="1" dirty="0"/>
              <a:t>同时，学校依据《中小学德育工作指南》，统筹德育资源、创新德育形式，探索课程、文化、活动、实践、管理、协同等多种育人途径，构建全员、全程、全方位的德育格局。学校将学生思想品德状况纳入综合素质评价，建立党组织主导、多方联动的德育工作机制，保障德育经费，优化德育队伍，完善德育设施，为德育工作有序开展提供坚实支撑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6" cy="7930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稻壳儿原创设计师【幻雨工作室】_3"/>
          <p:cNvSpPr txBox="1">
            <a:spLocks noChangeArrowheads="1"/>
          </p:cNvSpPr>
          <p:nvPr/>
        </p:nvSpPr>
        <p:spPr bwMode="auto">
          <a:xfrm>
            <a:off x="1541123" y="726803"/>
            <a:ext cx="3152495" cy="64633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稻壳儿原创设计师【幻雨工作室】_4"/>
          <p:cNvSpPr/>
          <p:nvPr>
            <p:custDataLst>
              <p:tags r:id="rId1"/>
            </p:custDataLst>
          </p:nvPr>
        </p:nvSpPr>
        <p:spPr>
          <a:xfrm>
            <a:off x="5856095" y="1946108"/>
            <a:ext cx="642363" cy="6397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1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0" name="稻壳儿原创设计师【幻雨工作室】_5"/>
          <p:cNvSpPr/>
          <p:nvPr>
            <p:custDataLst>
              <p:tags r:id="rId2"/>
            </p:custDataLst>
          </p:nvPr>
        </p:nvSpPr>
        <p:spPr>
          <a:xfrm>
            <a:off x="6501039" y="2996076"/>
            <a:ext cx="642363" cy="6423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2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1" name="稻壳儿原创设计师【幻雨工作室】_6"/>
          <p:cNvSpPr/>
          <p:nvPr>
            <p:custDataLst>
              <p:tags r:id="rId3"/>
            </p:custDataLst>
          </p:nvPr>
        </p:nvSpPr>
        <p:spPr>
          <a:xfrm>
            <a:off x="6501039" y="4231789"/>
            <a:ext cx="642363" cy="6397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3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2" name="稻壳儿原创设计师【幻雨工作室】_7"/>
          <p:cNvSpPr/>
          <p:nvPr>
            <p:custDataLst>
              <p:tags r:id="rId4"/>
            </p:custDataLst>
          </p:nvPr>
        </p:nvSpPr>
        <p:spPr>
          <a:xfrm>
            <a:off x="5856095" y="5281756"/>
            <a:ext cx="642363" cy="6423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4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3" name="稻壳儿原创设计师【幻雨工作室】_8"/>
          <p:cNvSpPr/>
          <p:nvPr/>
        </p:nvSpPr>
        <p:spPr>
          <a:xfrm rot="2700000">
            <a:off x="-103188" y="1050925"/>
            <a:ext cx="5807075" cy="5807075"/>
          </a:xfrm>
          <a:prstGeom prst="arc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34" name="稻壳儿原创设计师【幻雨工作室】_9"/>
          <p:cNvSpPr/>
          <p:nvPr/>
        </p:nvSpPr>
        <p:spPr>
          <a:xfrm>
            <a:off x="1679438" y="2087995"/>
            <a:ext cx="3722617" cy="3720036"/>
          </a:xfrm>
          <a:prstGeom prst="ellipse">
            <a:avLst/>
          </a:prstGeom>
          <a:blipFill dpi="0" rotWithShape="1">
            <a:blip r:embed="rId5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/>
          </a:p>
        </p:txBody>
      </p:sp>
      <p:sp>
        <p:nvSpPr>
          <p:cNvPr id="36" name="稻壳儿原创设计师【幻雨工作室】_10"/>
          <p:cNvSpPr/>
          <p:nvPr>
            <p:custDataLst>
              <p:tags r:id="rId6"/>
            </p:custDataLst>
          </p:nvPr>
        </p:nvSpPr>
        <p:spPr>
          <a:xfrm>
            <a:off x="6589227" y="1858872"/>
            <a:ext cx="416191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稻壳儿原创设计师【幻雨工作室】_11"/>
          <p:cNvSpPr/>
          <p:nvPr>
            <p:custDataLst>
              <p:tags r:id="rId7"/>
            </p:custDataLst>
          </p:nvPr>
        </p:nvSpPr>
        <p:spPr>
          <a:xfrm>
            <a:off x="7259412" y="2988446"/>
            <a:ext cx="416191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学校制度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稻壳儿原创设计师【幻雨工作室】_12"/>
          <p:cNvSpPr/>
          <p:nvPr>
            <p:custDataLst>
              <p:tags r:id="rId8"/>
            </p:custDataLst>
          </p:nvPr>
        </p:nvSpPr>
        <p:spPr>
          <a:xfrm>
            <a:off x="7143402" y="4118021"/>
            <a:ext cx="488767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不同组织视角下的学校管理与领导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稻壳儿原创设计师【幻雨工作室】_13"/>
          <p:cNvSpPr/>
          <p:nvPr>
            <p:custDataLst>
              <p:tags r:id="rId9"/>
            </p:custDataLst>
          </p:nvPr>
        </p:nvSpPr>
        <p:spPr>
          <a:xfrm>
            <a:off x="6737814" y="5179745"/>
            <a:ext cx="416191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学校改革与改进的理论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4.1 </a:t>
            </a:r>
            <a:r>
              <a:rPr lang="zh-CN" altLang="en-US" sz="2400" b="1" dirty="0">
                <a:solidFill>
                  <a:schemeClr val="tx2"/>
                </a:solidFill>
              </a:rPr>
              <a:t>学校治理与发展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学校章程与制度建设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310061"/>
            <a:ext cx="9150258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校应依据相关规定制定学校章程，明确办学宗旨、管理体制、组织机构及师生权利义务等核心内容，其中办学宗旨体现教育理念与育人目标，管理体制明确决策、执行、监督机制，合理划分各部门职责，切实保障师生合法权益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/>
              <a:t>国家相关政策为中小学依法治校提供系统指导：《全面推进依法治校实施纲要》强调章程建设的核心地位，要求完善章程制定程序，确保章程贴合实际、彰显特色，为现代学校制度建设奠定基础。《全国依法治校示范校创建指南（中小学）》细化依法治理要求，落实党组织领导的校长负责制，健全科学决策程序，完善民主管理与家校社协同机制。学校需以章程为核心构建校内制度体系，规范章程制定修订流程，依法制定各类管理制度并公开信息，提升治理透明度与公信力，推动实现依法办学、民主管理，健全现代学校制度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4.2 </a:t>
            </a:r>
            <a:r>
              <a:rPr lang="zh-CN" altLang="en-US" sz="2400" b="1" dirty="0">
                <a:solidFill>
                  <a:schemeClr val="tx2"/>
                </a:solidFill>
              </a:rPr>
              <a:t>学校治理与发展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民主管理与家校社合作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310061"/>
            <a:ext cx="9150258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校应完善民主管理机制，充分发挥教职工代表大会和家长委员会的作用。教职工代表大会定期召开，审议学校重大决策、发展规划等重要事项，保障教职工参与管理权；家长委员会参与学校教育教学、校园安全管理，提出建议，促进家校沟通合作，构建和谐的家校社合作关系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/>
              <a:t>国家多项政策为学校民主管理和家校社协同育人提供保障：《学校教职工代表大会规定》明确其民主管理监督作用，保障教职工参与权；《义务教育学校管理标准》要求健全民主制度，保障师生和家长的知情权、参与权、监督权。此外，相关政策明确家校社各方职责，完善协同育人机制，以“教联体”等形式形成教育合力，提升学校治理水平，为学生健康成长营造良好环境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4.3 </a:t>
            </a:r>
            <a:r>
              <a:rPr lang="zh-CN" altLang="en-US" sz="2400" b="1" dirty="0">
                <a:solidFill>
                  <a:schemeClr val="tx2"/>
                </a:solidFill>
              </a:rPr>
              <a:t>学校治理与发展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学校发展规划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310061"/>
            <a:ext cx="9150258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中小学校制定发展规划需兼具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系统性、科学性和可操作性</a:t>
            </a:r>
            <a:r>
              <a:rPr lang="zh-CN" altLang="en-US" sz="2000" b="1" dirty="0"/>
              <a:t>。首先要全面分析师资、学生、硬件、课程、教学质量等现状，明确自身优势与问题；再遵循</a:t>
            </a:r>
            <a:r>
              <a:rPr lang="en-US" altLang="zh-CN" sz="2000" b="1" dirty="0"/>
              <a:t>SMART</a:t>
            </a:r>
            <a:r>
              <a:rPr lang="zh-CN" altLang="en-US" sz="2000" b="1" dirty="0"/>
              <a:t>原则，制定贴合国家教育方针、涵盖教学、科研、师资、学生素养等多维度的具体发展目标。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/>
              <a:t>随后，学校需制定详细任务与措施，明确责任人及完成时限，同时规划实施步骤，建立监测评估机制，及时调整策略。保障方面，需投入经费、更新设备、完善制度，还应争取家长及社会支持，加强家校沟通，形成协同育人格局。此外，结合本地文化与学校实际，探索特色办学模式，打造学校品牌、发展特色课程，助力学生个性化成长，提升教育质量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5.1 </a:t>
            </a:r>
            <a:r>
              <a:rPr lang="zh-CN" altLang="en-US" sz="2400" b="1" dirty="0">
                <a:solidFill>
                  <a:schemeClr val="tx2"/>
                </a:solidFill>
              </a:rPr>
              <a:t>学校领导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学校领导与管理的关系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042726"/>
            <a:ext cx="9150258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学校管理与学校领导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相辅相成、缺一不可</a:t>
            </a:r>
            <a:r>
              <a:rPr lang="zh-CN" altLang="en-US" sz="2000" b="1" dirty="0"/>
              <a:t>，共同推动学校可持续发展和教育质量提升。管理侧重“做事”，聚焦日常运作与资源高效配置，依靠规章制度和规范流程，维持学校稳定、解决即时问题，为领导工作提供基础。领导侧重“做人”，聚焦方向引领与人心凝聚，凭借人格魅力和战略眼光，引领教育创新、激发师生动力，为管理指明方向。出色的校长需兼具管理与领导能力，既构建科学管理体系保障有序运转，又以战略眼光引领学校改革前行，助力学校长远发展、培育优秀人才。</a:t>
            </a:r>
            <a:endParaRPr lang="zh-CN" altLang="en-US" sz="20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97885" y="4129405"/>
            <a:ext cx="5402580" cy="232664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5.2 </a:t>
            </a:r>
            <a:r>
              <a:rPr lang="zh-CN" altLang="en-US" sz="2400" b="1" dirty="0">
                <a:solidFill>
                  <a:schemeClr val="tx2"/>
                </a:solidFill>
              </a:rPr>
              <a:t>学校领导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学校领导的主要类型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042726"/>
            <a:ext cx="9150258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学校存在五种主要领导风格，各有特点、优劣及适用场景，需结合学校实际灵活运用。</a:t>
            </a:r>
            <a:endParaRPr lang="zh-CN" altLang="en-US" sz="2000" b="1" dirty="0"/>
          </a:p>
          <a:p>
            <a:pPr algn="just" hangingPunct="0"/>
            <a:r>
              <a:rPr lang="en-US" altLang="zh-CN" sz="2000" b="1" dirty="0"/>
              <a:t>      </a:t>
            </a:r>
            <a:r>
              <a:rPr lang="en-US" altLang="zh-CN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交易型领导</a:t>
            </a:r>
            <a:r>
              <a:rPr lang="zh-CN" altLang="en-US" sz="2000" b="1" dirty="0"/>
              <a:t>基于交换关系，以任务目标、绩效考核及奖惩激励教师，短期能调动积极性，长期易让教师忽视教育内在价值与专业成长。</a:t>
            </a:r>
            <a:endParaRPr lang="zh-CN" altLang="en-US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变革型领导</a:t>
            </a:r>
            <a:r>
              <a:rPr lang="zh-CN" altLang="en-US" sz="2000" b="1" dirty="0"/>
              <a:t>通过塑造发展愿景、营造校园文化，激发教师高层次需求，推动学校长远创新，但对校长能力要求高，易遇改革阻力。</a:t>
            </a:r>
            <a:endParaRPr lang="zh-CN" altLang="en-US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教学型领导</a:t>
            </a:r>
            <a:r>
              <a:rPr lang="zh-CN" altLang="en-US" sz="2000" b="1" dirty="0"/>
              <a:t>聚焦教学核心，通过规范教学、促进教师成长提升教学质量，需校长具备扎实专业能力，否则影响教学指导。</a:t>
            </a:r>
            <a:endParaRPr lang="zh-CN" altLang="en-US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分布型领导</a:t>
            </a:r>
            <a:r>
              <a:rPr lang="zh-CN" altLang="en-US" sz="2000" b="1" dirty="0"/>
              <a:t>下放权力，靠团队协作提升效率与决策科学性，但缺乏监督协调易导致管理混乱。</a:t>
            </a:r>
            <a:endParaRPr lang="zh-CN" altLang="en-US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情境型领导</a:t>
            </a:r>
            <a:r>
              <a:rPr lang="zh-CN" altLang="en-US" sz="2000" b="1" dirty="0"/>
              <a:t>根据教师能力、任务难度等灵活调整策略，针对性强，对校长判断力和应变能力要求高。</a:t>
            </a:r>
            <a:endParaRPr lang="zh-CN" altLang="en-US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/>
              <a:t>学校领导者需整合多种风格，实现高效管理与持续发展。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学 校 制 度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5.2 </a:t>
            </a:r>
            <a:r>
              <a:rPr lang="zh-CN" altLang="en-US" sz="2400" b="1" dirty="0">
                <a:solidFill>
                  <a:schemeClr val="tx2"/>
                </a:solidFill>
              </a:rPr>
              <a:t>学校领导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学校领导的主要类型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042726"/>
            <a:ext cx="915025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</a:t>
            </a:r>
            <a:endParaRPr lang="zh-CN" altLang="en-US" sz="20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3645" y="2042795"/>
            <a:ext cx="7211060" cy="383730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99713" y="1239121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3"/>
          <p:cNvSpPr>
            <a:spLocks noChangeArrowheads="1"/>
          </p:cNvSpPr>
          <p:nvPr/>
        </p:nvSpPr>
        <p:spPr bwMode="auto">
          <a:xfrm>
            <a:off x="2711578" y="2921630"/>
            <a:ext cx="1289376" cy="1285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稻壳儿原创设计师【幻雨工作室】_5"/>
          <p:cNvSpPr txBox="1">
            <a:spLocks noChangeArrowheads="1"/>
          </p:cNvSpPr>
          <p:nvPr/>
        </p:nvSpPr>
        <p:spPr bwMode="auto">
          <a:xfrm>
            <a:off x="4001135" y="2921635"/>
            <a:ext cx="7214235" cy="19608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no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不同组织视角下的学校管理与领导</a:t>
            </a:r>
            <a:endParaRPr lang="en-US" altLang="zh-CN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8150" y="3227705"/>
            <a:ext cx="756285" cy="672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三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7464" y="739157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11988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不同组织视角下的学校管理与领导</a:t>
            </a:r>
            <a:endParaRPr lang="en-US" altLang="zh-CN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1. </a:t>
            </a:r>
            <a:r>
              <a:rPr lang="zh-CN" altLang="en-US" sz="2400" b="1" dirty="0">
                <a:solidFill>
                  <a:schemeClr val="tx2"/>
                </a:solidFill>
              </a:rPr>
              <a:t>科层制视角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042726"/>
            <a:ext cx="9150258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科层制是学校组织运行的基石，虽常被批评僵化，但合理设计仍不可或缺，能保障教育教学有序高效开展，提升学校整体效能与教育质量。</a:t>
            </a:r>
            <a:endParaRPr lang="zh-CN" altLang="en-US" sz="2000" b="1" dirty="0"/>
          </a:p>
          <a:p>
            <a:pPr algn="just" hangingPunct="0"/>
            <a:endParaRPr lang="zh-CN" altLang="en-US" sz="2000" b="1" dirty="0"/>
          </a:p>
          <a:p>
            <a:pPr algn="just" hangingPunct="0"/>
            <a:r>
              <a:rPr lang="zh-CN" altLang="en-US" sz="2000" b="1" dirty="0"/>
              <a:t> </a:t>
            </a:r>
            <a:r>
              <a:rPr lang="en-US" altLang="zh-CN" sz="2000" b="1" dirty="0"/>
              <a:t>      </a:t>
            </a:r>
            <a:r>
              <a:rPr lang="zh-CN" altLang="en-US" sz="2000" b="1" dirty="0"/>
              <a:t>其关键要素包括：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清晰的等级制度</a:t>
            </a:r>
            <a:r>
              <a:rPr lang="zh-CN" altLang="en-US" sz="2000" b="1" dirty="0"/>
              <a:t>，</a:t>
            </a:r>
            <a:r>
              <a:rPr lang="zh-CN" altLang="en-US" sz="2000" b="1" dirty="0">
                <a:solidFill>
                  <a:schemeClr val="tx1"/>
                </a:solidFill>
              </a:rPr>
              <a:t>明确上下级关系与权力分配</a:t>
            </a:r>
            <a:r>
              <a:rPr lang="zh-CN" altLang="en-US" sz="2000" b="1" dirty="0"/>
              <a:t>；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明确的职责划分</a:t>
            </a:r>
            <a:r>
              <a:rPr lang="zh-CN" altLang="en-US" sz="2000" b="1" dirty="0"/>
              <a:t>，</a:t>
            </a:r>
            <a:r>
              <a:rPr lang="zh-CN" altLang="en-US" sz="2000" b="1" dirty="0">
                <a:solidFill>
                  <a:schemeClr val="tx1"/>
                </a:solidFill>
              </a:rPr>
              <a:t>避免重叠或缺失</a:t>
            </a:r>
            <a:r>
              <a:rPr lang="zh-CN" altLang="en-US" sz="2000" b="1" dirty="0"/>
              <a:t>；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规范的规章制度</a:t>
            </a:r>
            <a:r>
              <a:rPr lang="zh-CN" altLang="en-US" sz="2000" b="1" dirty="0"/>
              <a:t>，</a:t>
            </a:r>
            <a:r>
              <a:rPr lang="zh-CN" altLang="en-US" sz="2000" b="1" dirty="0">
                <a:solidFill>
                  <a:schemeClr val="tx1"/>
                </a:solidFill>
              </a:rPr>
              <a:t>覆盖各工作领域且公开透明</a:t>
            </a:r>
            <a:r>
              <a:rPr lang="zh-CN" altLang="en-US" sz="2000" b="1" dirty="0"/>
              <a:t>；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专业的职业分工</a:t>
            </a:r>
            <a:r>
              <a:rPr lang="zh-CN" altLang="en-US" sz="2000" b="1" dirty="0"/>
              <a:t>，按教师特长分配岗位；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标准化操作流程</a:t>
            </a:r>
            <a:r>
              <a:rPr lang="zh-CN" altLang="en-US" sz="2000" b="1" dirty="0"/>
              <a:t>，保障招生、考试等工作规范高效；重视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非正式组织的补充</a:t>
            </a:r>
            <a:r>
              <a:rPr lang="zh-CN" altLang="en-US" sz="2000" b="1" dirty="0"/>
              <a:t>作用，促进教师交流；保持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科层制灵活性</a:t>
            </a:r>
            <a:r>
              <a:rPr lang="zh-CN" altLang="en-US" sz="2000" b="1" dirty="0"/>
              <a:t>，通过放权、鼓励创新优化管理。当前教育政策下，科层制与提质、公平要求契合，能整合资源推动课程改革、保障资源倾斜，助力教育信息化落地与数字化转型。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7464" y="739157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11988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不同组织视角下的学校管理与领导</a:t>
            </a:r>
            <a:endParaRPr lang="en-US" altLang="zh-CN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2. </a:t>
            </a:r>
            <a:r>
              <a:rPr lang="zh-CN" altLang="en-US" sz="2400" b="1" dirty="0">
                <a:solidFill>
                  <a:schemeClr val="tx2"/>
                </a:solidFill>
              </a:rPr>
              <a:t>人力资源视角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042726"/>
            <a:ext cx="9150258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人力资源视角以分层理论为指导，聚焦教师队伍建设与发展，全方位构建教师专业成长体系，通过精准施策激发教师动力、提升队伍整体素质。其关键要素包括：一是分层分类管理，依据职称、岗位、教龄等将教师分为不同层级和类别，为精准管理奠定基础；二是精准设定各层级教师的能力标准与发展目标，贴合学校发展需求；三是设计具进阶性的专业发展路径，明确教师成长方向；四是建立科学公正的绩效管理机制，为教师发展和职称、薪酬调整提供依据；五是定制多元化、个性化人才培养计划，满足教师成长需求；六是完善物质与非物质结合的激励机制；七是定期评估并持续改进，确保适配学校与教师发展需求。</a:t>
            </a:r>
            <a:endParaRPr lang="zh-CN" altLang="en-US" sz="2000" b="1" dirty="0"/>
          </a:p>
          <a:p>
            <a:pPr algn="just" hangingPunct="0"/>
            <a:endParaRPr lang="zh-CN" altLang="en-US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/>
              <a:t>同时，分层的激励机制也有助于激发教师参与教育教学改革的积极性，符合教育改革政策对教师创新精神和实践能力培养的要求。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7464" y="739157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11988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不同组织视角下的学校管理与领导</a:t>
            </a:r>
            <a:endParaRPr lang="en-US" altLang="zh-CN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3. </a:t>
            </a:r>
            <a:r>
              <a:rPr lang="zh-CN" altLang="en-US" sz="2400" b="1" dirty="0">
                <a:solidFill>
                  <a:schemeClr val="tx2"/>
                </a:solidFill>
              </a:rPr>
              <a:t>政治视角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042726"/>
            <a:ext cx="9150258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学校管理中的政治视角，是动态的权力运作体系，关注权力获取、使用与制衡，以及资源在利益相关者间的分配与争夺，影响学校决策、资源分配及整体运作，并非单纯的行政等级和规章制度。其核心要素包括：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权力运作</a:t>
            </a:r>
            <a:r>
              <a:rPr lang="zh-CN" altLang="en-US" sz="2000" b="1" dirty="0"/>
              <a:t>（政治视角的</a:t>
            </a:r>
            <a:r>
              <a:rPr lang="zh-CN" altLang="en-US" sz="2000" b="1" dirty="0">
                <a:solidFill>
                  <a:srgbClr val="FF0000"/>
                </a:solidFill>
              </a:rPr>
              <a:t>核心</a:t>
            </a:r>
            <a:r>
              <a:rPr lang="zh-CN" altLang="en-US" sz="2000" b="1" dirty="0"/>
              <a:t>，包含正式与非正式权力）、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资源分配</a:t>
            </a:r>
            <a:r>
              <a:rPr lang="zh-CN" altLang="en-US" sz="2000" b="1" dirty="0"/>
              <a:t>（关注有限资源的分配及竞争）、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利益协调</a:t>
            </a:r>
            <a:r>
              <a:rPr lang="zh-CN" altLang="en-US" sz="2000" b="1" dirty="0"/>
              <a:t>（平衡多元群体利益）、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决策机制</a:t>
            </a:r>
            <a:r>
              <a:rPr lang="zh-CN" altLang="en-US" sz="2000" b="1" dirty="0"/>
              <a:t>（分析决策参与及影响因素）、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制度环境</a:t>
            </a:r>
            <a:r>
              <a:rPr lang="zh-CN" altLang="en-US" sz="2000" b="1" dirty="0"/>
              <a:t>（受内外环境及政策影响）、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目标导向</a:t>
            </a:r>
            <a:r>
              <a:rPr lang="zh-CN" altLang="en-US" sz="2000" b="1" dirty="0"/>
              <a:t>（以学校整体利益和政策导向为核心）。理解并管理这一视角，对构建和谐校园、提升管理效能至关重要，也能助力落实教育政策，保障教育公平与政策顺利实施。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99713" y="1239121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3"/>
          <p:cNvSpPr>
            <a:spLocks noChangeArrowheads="1"/>
          </p:cNvSpPr>
          <p:nvPr/>
        </p:nvSpPr>
        <p:spPr bwMode="auto">
          <a:xfrm>
            <a:off x="2711578" y="2921630"/>
            <a:ext cx="1289376" cy="1285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稻壳儿原创设计师【幻雨工作室】_5"/>
          <p:cNvSpPr txBox="1">
            <a:spLocks noChangeArrowheads="1"/>
          </p:cNvSpPr>
          <p:nvPr/>
        </p:nvSpPr>
        <p:spPr bwMode="auto">
          <a:xfrm>
            <a:off x="4294040" y="2921386"/>
            <a:ext cx="5496114" cy="101473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en-US" altLang="zh-CN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8150" y="3227705"/>
            <a:ext cx="756285" cy="672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一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7464" y="739157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11988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不同组织视角下的学校管理与领导</a:t>
            </a:r>
            <a:endParaRPr lang="en-US" altLang="zh-CN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4. </a:t>
            </a:r>
            <a:r>
              <a:rPr lang="zh-CN" altLang="en-US" sz="2400" b="1" dirty="0">
                <a:solidFill>
                  <a:schemeClr val="tx2"/>
                </a:solidFill>
              </a:rPr>
              <a:t>文化符号视角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042726"/>
            <a:ext cx="9150258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学校需将特定文化价值观融入日常运作与教育实践，这并非形式堆砌，而是推动教育目标达成、彰显办学特色、打造文化深厚校园的战略布局。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/>
              <a:t>学校可通过多方面构建文化体系：一是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榜样人物的塑造与传颂</a:t>
            </a:r>
            <a:r>
              <a:rPr lang="zh-CN" altLang="en-US" sz="2000" b="1" dirty="0"/>
              <a:t>，挑选优秀师生、校友作为标杆，校长以叙事方式传递其精神力量，激励师生追求卓越；二是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文化价值观的内化与传递</a:t>
            </a:r>
            <a:r>
              <a:rPr lang="zh-CN" altLang="en-US" sz="2000" b="1" dirty="0"/>
              <a:t>，如开学典礼、读书节等，传递核心价值观，强化文化氛围；三是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认同感与文化凝聚力的构建</a:t>
            </a:r>
            <a:r>
              <a:rPr lang="zh-CN" altLang="en-US" sz="2000" b="1" dirty="0"/>
              <a:t>，推广校歌、校徽等文化标识，增强师生的认同感与归属感；四是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戏剧性与叙事的结合</a:t>
            </a:r>
            <a:r>
              <a:rPr lang="zh-CN" altLang="en-US" sz="2000" b="1" dirty="0"/>
              <a:t>，发挥校长的叙事与传播作用，通过讲故事、打造富有情感的仪式，让校园文化“活”起来。这种文化建设模式形成有机文化生态，丰富教育内涵，助力学生全面发展，为学校可持续发展筑牢文化根基。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7464" y="739157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119888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不同组织视角下的学校管理与领导</a:t>
            </a:r>
            <a:endParaRPr lang="en-US" altLang="zh-CN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5. </a:t>
            </a:r>
            <a:r>
              <a:rPr lang="zh-CN" altLang="en-US" sz="2400" b="1" dirty="0">
                <a:solidFill>
                  <a:schemeClr val="tx2"/>
                </a:solidFill>
              </a:rPr>
              <a:t>模糊性视角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042726"/>
            <a:ext cx="9150258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模糊性视角旨在应对学校管理中的不确定性、复杂性和动态变化，在遵循基本管理原则和战略方向的基础上，赋予各层级自主判断和灵活调整空间，鼓励创新应变，保障管理有效性与适应性，促进学校持续发展。其关键要素包括：一是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战略清晰与执行灵活结合</a:t>
            </a:r>
            <a:r>
              <a:rPr lang="zh-CN" altLang="en-US" sz="2000" b="1" dirty="0"/>
              <a:t>，明确学校愿景、使命和目标，同时赋予执行层操作灵活性；二是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平衡授权与问责</a:t>
            </a:r>
            <a:r>
              <a:rPr lang="zh-CN" altLang="en-US" sz="2000" b="1" dirty="0"/>
              <a:t>，下放决策权的同时建立明确问责机制，确保权力规范行使；三是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建立容错机制</a:t>
            </a:r>
            <a:r>
              <a:rPr lang="zh-CN" altLang="en-US" sz="2000" b="1" dirty="0"/>
              <a:t>，允许合理试错并从中学习，营造创新氛围；四是强调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持续学习与适应</a:t>
            </a:r>
            <a:r>
              <a:rPr lang="zh-CN" altLang="en-US" sz="2000" b="1" dirty="0"/>
              <a:t>，打造学习型组织，根据环境变化调整管理策略；五是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强化沟通与协作</a:t>
            </a:r>
            <a:r>
              <a:rPr lang="zh-CN" altLang="en-US" sz="2000" b="1" dirty="0"/>
              <a:t>，建立有效沟通机制，加强跨层级、跨部门协作；六是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明确边界与规则</a:t>
            </a:r>
            <a:r>
              <a:rPr lang="zh-CN" altLang="en-US" sz="2000" b="1" dirty="0"/>
              <a:t>，以基本规章制度为基础，在规范内发挥自主性与灵活性。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99713" y="1239121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3"/>
          <p:cNvSpPr>
            <a:spLocks noChangeArrowheads="1"/>
          </p:cNvSpPr>
          <p:nvPr/>
        </p:nvSpPr>
        <p:spPr bwMode="auto">
          <a:xfrm>
            <a:off x="2711578" y="2921630"/>
            <a:ext cx="1289376" cy="1285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稻壳儿原创设计师【幻雨工作室】_5"/>
          <p:cNvSpPr txBox="1">
            <a:spLocks noChangeArrowheads="1"/>
          </p:cNvSpPr>
          <p:nvPr/>
        </p:nvSpPr>
        <p:spPr bwMode="auto">
          <a:xfrm>
            <a:off x="4128940" y="2921386"/>
            <a:ext cx="5496114" cy="193802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学校改革与改进的理论</a:t>
            </a:r>
            <a:endParaRPr lang="zh-CN" altLang="en-US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endParaRPr lang="en-US" altLang="zh-CN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8150" y="3227705"/>
            <a:ext cx="756285" cy="6724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华文细黑" panose="02010600040101010101" pitchFamily="2" charset="-122"/>
                <a:cs typeface="Arial" panose="020B0604020202020204" pitchFamily="34" charset="0"/>
              </a:rPr>
              <a:t>四</a:t>
            </a:r>
            <a:endParaRPr lang="zh-CN" altLang="en-US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华文细黑" panose="0201060004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7464" y="739157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四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学校改革与改进的理论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1. </a:t>
            </a:r>
            <a:r>
              <a:rPr lang="zh-CN" altLang="en-US" sz="2400" b="1" dirty="0">
                <a:solidFill>
                  <a:schemeClr val="tx2"/>
                </a:solidFill>
              </a:rPr>
              <a:t>组织变革理论：学校改革的基础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042726"/>
            <a:ext cx="9150258" cy="4092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组织变革理论是学校改革的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核心理论基石</a:t>
            </a:r>
            <a:r>
              <a:rPr lang="zh-CN" altLang="en-US" sz="2000" b="1" dirty="0"/>
              <a:t>，着重研究如何有序引入变革、化解阻力，实现组织目标，认为变革是组织顺应外部环境变化、优化内部结构流程的系统性调整。在学校中，该理论倡导从教育政策、学校管理、课堂教学全方位深化变革，助力提升教育质量。</a:t>
            </a:r>
            <a:endParaRPr lang="zh-CN" altLang="en-US" sz="2000" b="1" dirty="0"/>
          </a:p>
          <a:p>
            <a:pPr algn="just" hangingPunct="0"/>
            <a:endParaRPr lang="zh-CN" altLang="en-US" sz="2000" b="1" dirty="0"/>
          </a:p>
          <a:p>
            <a:pPr algn="just" hangingPunct="0"/>
            <a:r>
              <a:rPr lang="en-US" altLang="zh-CN" sz="2000" b="1" dirty="0"/>
              <a:t>        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勒温的三阶段变革模型</a:t>
            </a:r>
            <a:r>
              <a:rPr lang="zh-CN" altLang="en-US" sz="2000" b="1" dirty="0"/>
              <a:t>为学校改革提供指引：解冻阶段，管理者通过对比现状与目标、分析差距，打破师生惯性，激发变革动力；变革阶段，将改革方案落地，如调整课程、更新教学方法；再冻结阶段，固化变革成果，融入日常管理，保障稳定发展。</a:t>
            </a:r>
            <a:endParaRPr lang="zh-CN" altLang="en-US" sz="2000" b="1" dirty="0"/>
          </a:p>
          <a:p>
            <a:pPr algn="just" hangingPunct="0"/>
            <a:endParaRPr lang="zh-CN" altLang="en-US" sz="2000" b="1" dirty="0"/>
          </a:p>
          <a:p>
            <a:pPr algn="just" hangingPunct="0"/>
            <a:r>
              <a:rPr lang="en-US" altLang="zh-CN" sz="2000" b="1" dirty="0"/>
              <a:t>        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科特的八步变革模型</a:t>
            </a:r>
            <a:r>
              <a:rPr lang="zh-CN" altLang="en-US" sz="2000" b="1" dirty="0"/>
              <a:t>细化了变革步骤，依次为：建立变革紧迫感、组建领导联盟、制定愿景与战略、传达变革愿景、授权师生行动、创造短期胜利、巩固成果持续改进、将变革融入校园文化，全方位推动学校改革有序落地。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7464" y="739157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四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学校改革与改进的理论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2. </a:t>
            </a:r>
            <a:r>
              <a:rPr lang="zh-CN" altLang="en-US" sz="2400" b="1" dirty="0">
                <a:solidFill>
                  <a:schemeClr val="tx2"/>
                </a:solidFill>
              </a:rPr>
              <a:t>学校效能理论：改进的评价与方向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042726"/>
            <a:ext cx="9150258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学校效能理论聚焦学校教育质量与办学效益，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核心</a:t>
            </a:r>
            <a:r>
              <a:rPr lang="zh-CN" altLang="en-US" sz="2000" b="1" dirty="0"/>
              <a:t>是通过明确目标、科学评估和持续改进，实现资源合理配置，推动学生全面发展与学校可持续发展。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</a:t>
            </a:r>
            <a:r>
              <a:rPr lang="en-US" altLang="zh-CN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埃德蒙</a:t>
            </a:r>
            <a:r>
              <a:rPr lang="zh-CN" altLang="en-US" sz="2000" b="1" dirty="0"/>
              <a:t>提出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高效学校五大特征</a:t>
            </a:r>
            <a:r>
              <a:rPr lang="zh-CN" altLang="en-US" sz="2000" b="1" dirty="0"/>
              <a:t>，为衡量学校效能提供参考：强有力的领导、清晰的使命感、安全有序的环境、对学生成绩的高期望及定期成绩监控，助力学校提升办学水平。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斯塔弗尔比姆</a:t>
            </a:r>
            <a:r>
              <a:rPr lang="zh-CN" altLang="en-US" sz="2000" b="1" dirty="0"/>
              <a:t>的</a:t>
            </a:r>
            <a:r>
              <a:rPr lang="en-US" altLang="zh-CN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CIPP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评价模型</a:t>
            </a:r>
            <a:r>
              <a:rPr lang="zh-CN" altLang="en-US" sz="2000" b="1" dirty="0"/>
              <a:t>，从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背景、输入、过程、成果</a:t>
            </a:r>
            <a:r>
              <a:rPr lang="zh-CN" altLang="en-US" sz="2000" b="1" dirty="0"/>
              <a:t>四个维度构建学校效能评估框架：背景评价明确学校发展定位，输入评价优化资源配置，过程评价改进教学与管理，成果评价检验育人成效，为学校决策和改进提供全面支撑。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7464" y="739157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四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学校改革与改进的理论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3. </a:t>
            </a:r>
            <a:r>
              <a:rPr lang="zh-CN" altLang="en-US" sz="2400" b="1" dirty="0">
                <a:solidFill>
                  <a:schemeClr val="tx2"/>
                </a:solidFill>
              </a:rPr>
              <a:t>学习型组织理论：推动持续改进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042726"/>
            <a:ext cx="9150258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学习型组织理论的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核心</a:t>
            </a:r>
            <a:r>
              <a:rPr lang="zh-CN" altLang="en-US" sz="2000" b="1" dirty="0"/>
              <a:t>是组织通过持续学习和知识共享，灵活适应外部环境变化，保持创新活力以立足竞争。在学校领域，该理论旨在激发师生学习热情，促进知识传播与创新，提升学校竞争力和教育教学质量。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 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圣吉</a:t>
            </a:r>
            <a:r>
              <a:rPr lang="zh-CN" altLang="en-US" sz="2000" b="1" dirty="0"/>
              <a:t>提出的</a:t>
            </a:r>
            <a:r>
              <a:rPr lang="zh-CN" altLang="en-US" sz="20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学习型组织五大核心要素</a:t>
            </a:r>
            <a:r>
              <a:rPr lang="zh-CN" altLang="en-US" sz="2000" b="1" dirty="0"/>
              <a:t>，为学校构建学习型组织提供了理论支撑：自我超越鼓励师生突破自身局限、追求更高目标；改善心智模式引导师生反思修正认知，以开放心态接纳新知；建立共同愿景凝聚师生力量，明确发展方向；团队学习通过合作交流，实现知识共享与共同成长，如教师在教研中分享经验、共同进步；系统思考则帮助师生从全局视角看待问题，避免片面思维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7464" y="739157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四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学校改革与改进的理论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7" y="1397288"/>
            <a:ext cx="91502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tx2"/>
                </a:solidFill>
              </a:rPr>
              <a:t>4. </a:t>
            </a:r>
            <a:r>
              <a:rPr lang="zh-CN" altLang="en-US" sz="2400" b="1" dirty="0">
                <a:solidFill>
                  <a:schemeClr val="tx2"/>
                </a:solidFill>
              </a:rPr>
              <a:t>多种理论结合用于教育管理的实践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4158" y="2042726"/>
            <a:ext cx="9150258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</a:t>
            </a:r>
            <a:r>
              <a:rPr lang="en-US" altLang="zh-CN" b="1" dirty="0"/>
              <a:t> </a:t>
            </a:r>
            <a:r>
              <a:rPr lang="zh-CN" altLang="en-US" sz="2000" b="1" dirty="0"/>
              <a:t>学校改革与改进的顺利推进，需要组织变革理论、学校效能理论、学习型组织理论提供有力支撑。这三大理论从不同维度为学校发展指明方向，具有重要指导意义。</a:t>
            </a:r>
            <a:endParaRPr lang="zh-CN" altLang="en-US" sz="2000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en-US" altLang="zh-CN" sz="2000" b="1" dirty="0"/>
              <a:t>       </a:t>
            </a:r>
            <a:r>
              <a:rPr lang="zh-CN" altLang="en-US" sz="2000" b="1" dirty="0"/>
              <a:t>学校管理者应深入把握各理论的内在关联，结合本校实际情况灵活运用、有机整合，有效应对改革中的复杂问题与挑战。通过理论指导实践，推动学校在教育教学、管理服务等方面持续创新，不断提升教育教学质量，实现学校高质量、可持续发展，为培养符合社会发展需要的高素质人才筑牢根基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13086" y="1239120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9"/>
          <p:cNvSpPr txBox="1"/>
          <p:nvPr/>
        </p:nvSpPr>
        <p:spPr>
          <a:xfrm>
            <a:off x="3698520" y="2755350"/>
            <a:ext cx="47949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感谢各位观看</a:t>
            </a:r>
            <a:endParaRPr lang="zh-CN" altLang="en-US" sz="54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稻壳儿原创设计师【幻雨工作室】_10"/>
          <p:cNvSpPr/>
          <p:nvPr/>
        </p:nvSpPr>
        <p:spPr>
          <a:xfrm>
            <a:off x="4812829" y="3739392"/>
            <a:ext cx="25663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 You</a:t>
            </a:r>
            <a:endParaRPr lang="zh-CN" altLang="en-US" sz="4000" dirty="0">
              <a:solidFill>
                <a:schemeClr val="accent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95120" y="1656715"/>
            <a:ext cx="851979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sz="2000" b="1" dirty="0"/>
              <a:t>       现代学校是结构复杂的组织系统，包含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决策层、中层管理、教育教学一线、支持系统与研发平台</a:t>
            </a:r>
            <a:r>
              <a:rPr lang="zh-CN" altLang="en-US" sz="2000" b="1" dirty="0"/>
              <a:t>，各部分分工协作、有机统一。按照职能与任务，学校组织机构可划分为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行政管理、民主监督与参与、业务支持三类</a:t>
            </a:r>
            <a:r>
              <a:rPr lang="zh-CN" altLang="en-US" sz="2000" b="1" dirty="0"/>
              <a:t>。行政管理机构如校长办公室、教务处等，负责学校日常教育教学与整体运行；党支部、工会、教代会等机构承担民主监督职责，参与学校重大决策；教研组、科研处、学生团体等业务支持机构，则为教育教学工作提供专业指导、科研支撑与资源保障，共同保障学校有序高效运转。</a:t>
            </a:r>
            <a:endParaRPr lang="zh-CN" altLang="en-US" sz="2000" b="1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2045" y="3983990"/>
            <a:ext cx="4867910" cy="23025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</a:t>
            </a:r>
            <a:r>
              <a:rPr lang="zh-CN" altLang="en-US" sz="2400" b="1" dirty="0">
                <a:solidFill>
                  <a:schemeClr val="tx2"/>
                </a:solidFill>
              </a:rPr>
              <a:t> 决策层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234565"/>
            <a:ext cx="87217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决策层作为学校的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最高领导核心</a:t>
            </a:r>
            <a:r>
              <a:rPr lang="zh-CN" altLang="en-US" sz="2000" b="1" dirty="0"/>
              <a:t>，肩负着把控学校整体发展方向与决定重大事务的关键职责，其战略规划与决策的科学性, 前瞻性直接关联着学校未来的发展格局与教育质量的优劣。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1.1 </a:t>
            </a:r>
            <a:r>
              <a:rPr lang="zh-CN" altLang="en-US" sz="2400" b="1" dirty="0">
                <a:solidFill>
                  <a:schemeClr val="tx2"/>
                </a:solidFill>
              </a:rPr>
              <a:t>决策层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  <a:sym typeface="+mn-ea"/>
              </a:rPr>
              <a:t>党政管理职能</a:t>
            </a:r>
            <a:endParaRPr lang="en-US" altLang="zh-CN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234565"/>
            <a:ext cx="872172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在学校党政管理职能中，学校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党组织</a:t>
            </a:r>
            <a:r>
              <a:rPr lang="zh-CN" altLang="en-US" sz="2000" b="1" dirty="0"/>
              <a:t>发挥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领导核心作用</a:t>
            </a:r>
            <a:r>
              <a:rPr lang="zh-CN" altLang="en-US" sz="2000" b="1" dirty="0"/>
              <a:t>。按照相关文件要求，中小学校党组织全面领导学校工作，履行把方向、管大局、作决策、抓班子、带队伍、保落实的职责。党组织通过加强自身建设，提升党员干部政治素养，在行政决策中严把政治方向，确保学校发展规划、办学行为符合党和国家教育方针。同时开展思想政治教育，提升教职工政治觉悟与师德水平，为学校管理提供政治保障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en-US" altLang="zh-CN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校长作为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学校法定代表人</a:t>
            </a:r>
            <a:r>
              <a:rPr lang="zh-CN" altLang="en-US" sz="2000" b="1" dirty="0"/>
              <a:t>，在党组织领导下全面负责学校各项工作，统筹教学管理、队伍建设与校园文化建设等工作。依据义务教育学校校长专业标准，校长需履行规划学校发展、营造育人文化、领导课程教学、引领教师成长、优化内部管理、调适外部环境六项专业职责，依靠出色的领导、洞察与沟通能力，引领学校发展，提升办学质量与社会声誉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1.2</a:t>
            </a:r>
            <a:r>
              <a:rPr lang="zh-CN" altLang="en-US" sz="2400" b="1" dirty="0">
                <a:solidFill>
                  <a:schemeClr val="tx2"/>
                </a:solidFill>
              </a:rPr>
              <a:t> 决策层</a:t>
            </a:r>
            <a:r>
              <a:rPr lang="en-US" altLang="zh-CN" sz="2400" b="1" dirty="0">
                <a:solidFill>
                  <a:schemeClr val="tx2"/>
                </a:solidFill>
              </a:rPr>
              <a:t>——</a:t>
            </a:r>
            <a:r>
              <a:rPr lang="zh-CN" altLang="en-US" sz="2400" b="1" dirty="0">
                <a:solidFill>
                  <a:schemeClr val="tx2"/>
                </a:solidFill>
              </a:rPr>
              <a:t>民主监督参与职能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234565"/>
            <a:ext cx="8721725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民主监督参与职能主要通过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校务委员会与教职工代表大会</a:t>
            </a:r>
            <a:r>
              <a:rPr lang="zh-CN" altLang="en-US" sz="2000" b="1" dirty="0"/>
              <a:t>实现。校务委员会由校领导、骨干教师及社会人士组成，参与学校发展规划制定，围绕办学方向、人才培养等重大问题开展研讨。对重大决策、干部任免、项目安排、大额资金使用等“三重一大”事项，按程序审慎决策，保障学校资源合理配置与长远发展。</a:t>
            </a: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endParaRPr lang="zh-CN" altLang="en-US" sz="2000" b="1" dirty="0"/>
          </a:p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教职工代表大会是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教职工民主管理</a:t>
            </a:r>
            <a:r>
              <a:rPr lang="zh-CN" altLang="en-US" sz="2000" b="1" dirty="0"/>
              <a:t>的重要途径，代表经民主选举产生，广泛收集教职工意见，审议学校规章制度、发展规划、薪酬福利等事项，参与学校章程修订、分配方案讨论等工作。它保障了教职工的民主权利，提升教职工主人翁意识，推动学校管理更加民主科学，凝聚教职工力量，为学校发展提供有力支撑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  <a:endParaRPr lang="zh-CN" alt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64516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学校组织架构与职能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4158" y="1397288"/>
            <a:ext cx="65514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</a:t>
            </a:r>
            <a:r>
              <a:rPr lang="zh-CN" altLang="en-US" sz="2400" b="1" dirty="0">
                <a:solidFill>
                  <a:schemeClr val="tx2"/>
                </a:solidFill>
              </a:rPr>
              <a:t> 中层管理系统</a:t>
            </a:r>
            <a:endParaRPr lang="zh-CN" altLang="en-US" sz="2400" b="1" dirty="0">
              <a:solidFill>
                <a:schemeClr val="tx2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24000" y="2234565"/>
            <a:ext cx="872172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457200" indent="457200" algn="just" fontAlgn="auto">
              <a:extLst>
                <a:ext uri="{35155182-B16C-46BC-9424-99874614C6A1}">
                  <wpsdc:marlchars xmlns:wpsdc="http://www.wps.cn/officeDocument/2017/drawingmlCustomData" val="200" checksum="2975741746"/>
                </a:ext>
              </a:extLst>
            </a:pPr>
            <a:r>
              <a:rPr lang="zh-CN" altLang="en-US" sz="2000" b="1" dirty="0"/>
              <a:t>中层管理系统是连接学校决策层与教育教学一线的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桥梁与纽带</a:t>
            </a:r>
            <a:r>
              <a:rPr lang="zh-CN" altLang="en-US" sz="2000" b="1" dirty="0"/>
              <a:t>，在学校管理体系中起着至关重要的</a:t>
            </a:r>
            <a:r>
              <a:rPr lang="zh-CN" altLang="en-US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执行与协调</a:t>
            </a:r>
            <a:r>
              <a:rPr lang="zh-CN" altLang="en-US" sz="2000" b="1" dirty="0"/>
              <a:t>作用，其高效的工作运转可确保学校的各项决策和工作部署能够准确、及时地贯彻落实，保障学校教育教学工作的顺利开展。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20.098346456693,&quot;left&quot;:461.109842519685,&quot;top&quot;:146.36787401574801,&quot;width&quot;:486.2186614173229}"/>
</p:tagLst>
</file>

<file path=ppt/tags/tag2.xml><?xml version="1.0" encoding="utf-8"?>
<p:tagLst xmlns:p="http://schemas.openxmlformats.org/presentationml/2006/main">
  <p:tag name="KSO_WM_DIAGRAM_VIRTUALLY_FRAME" val="{&quot;height&quot;:320.098346456693,&quot;left&quot;:461.109842519685,&quot;top&quot;:146.36787401574801,&quot;width&quot;:486.2186614173229}"/>
</p:tagLst>
</file>

<file path=ppt/tags/tag3.xml><?xml version="1.0" encoding="utf-8"?>
<p:tagLst xmlns:p="http://schemas.openxmlformats.org/presentationml/2006/main">
  <p:tag name="KSO_WM_DIAGRAM_VIRTUALLY_FRAME" val="{&quot;height&quot;:320.098346456693,&quot;left&quot;:461.109842519685,&quot;top&quot;:146.36787401574801,&quot;width&quot;:486.2186614173229}"/>
</p:tagLst>
</file>

<file path=ppt/tags/tag4.xml><?xml version="1.0" encoding="utf-8"?>
<p:tagLst xmlns:p="http://schemas.openxmlformats.org/presentationml/2006/main">
  <p:tag name="KSO_WM_DIAGRAM_VIRTUALLY_FRAME" val="{&quot;height&quot;:320.098346456693,&quot;left&quot;:461.109842519685,&quot;top&quot;:146.36787401574801,&quot;width&quot;:486.2186614173229}"/>
</p:tagLst>
</file>

<file path=ppt/tags/tag5.xml><?xml version="1.0" encoding="utf-8"?>
<p:tagLst xmlns:p="http://schemas.openxmlformats.org/presentationml/2006/main">
  <p:tag name="KSO_WM_DIAGRAM_VIRTUALLY_FRAME" val="{&quot;height&quot;:320.098346456693,&quot;left&quot;:461.109842519685,&quot;top&quot;:146.36787401574801,&quot;width&quot;:486.2186614173229}"/>
</p:tagLst>
</file>

<file path=ppt/tags/tag6.xml><?xml version="1.0" encoding="utf-8"?>
<p:tagLst xmlns:p="http://schemas.openxmlformats.org/presentationml/2006/main">
  <p:tag name="KSO_WM_DIAGRAM_VIRTUALLY_FRAME" val="{&quot;height&quot;:320.098346456693,&quot;left&quot;:461.109842519685,&quot;top&quot;:146.36787401574801,&quot;width&quot;:486.2186614173229}"/>
</p:tagLst>
</file>

<file path=ppt/tags/tag7.xml><?xml version="1.0" encoding="utf-8"?>
<p:tagLst xmlns:p="http://schemas.openxmlformats.org/presentationml/2006/main">
  <p:tag name="KSO_WM_DIAGRAM_VIRTUALLY_FRAME" val="{&quot;height&quot;:320.098346456693,&quot;left&quot;:461.109842519685,&quot;top&quot;:146.36787401574801,&quot;width&quot;:486.2186614173229}"/>
</p:tagLst>
</file>

<file path=ppt/tags/tag8.xml><?xml version="1.0" encoding="utf-8"?>
<p:tagLst xmlns:p="http://schemas.openxmlformats.org/presentationml/2006/main">
  <p:tag name="KSO_WM_DIAGRAM_VIRTUALLY_FRAME" val="{&quot;height&quot;:320.098346456693,&quot;left&quot;:461.109842519685,&quot;top&quot;:146.36787401574801,&quot;width&quot;:486.2186614173229}"/>
</p:tagLst>
</file>

<file path=ppt/tags/tag9.xml><?xml version="1.0" encoding="utf-8"?>
<p:tagLst xmlns:p="http://schemas.openxmlformats.org/presentationml/2006/main">
  <p:tag name="KSO_WPP_MARK_KEY" val="8cc2813b-3bcb-4ad0-a944-eed8197c6ce5"/>
</p:tagLst>
</file>

<file path=ppt/theme/theme1.xml><?xml version="1.0" encoding="utf-8"?>
<a:theme xmlns:a="http://schemas.openxmlformats.org/drawingml/2006/main" name="Office 主题​​">
  <a:themeElements>
    <a:clrScheme name="蓝色毕业答辩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2527E"/>
      </a:accent1>
      <a:accent2>
        <a:srgbClr val="42527E"/>
      </a:accent2>
      <a:accent3>
        <a:srgbClr val="42527E"/>
      </a:accent3>
      <a:accent4>
        <a:srgbClr val="42527E"/>
      </a:accent4>
      <a:accent5>
        <a:srgbClr val="42527E"/>
      </a:accent5>
      <a:accent6>
        <a:srgbClr val="42527E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11222</Words>
  <Application>WPS 演示</Application>
  <PresentationFormat>宽屏</PresentationFormat>
  <Paragraphs>440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YF补 汉仪夏日体</vt:lpstr>
      <vt:lpstr>MS UI Gothic</vt:lpstr>
      <vt:lpstr>黑体</vt:lpstr>
      <vt:lpstr>华文细黑</vt:lpstr>
      <vt:lpstr>微软雅黑 Light</vt:lpstr>
      <vt:lpstr>等线</vt:lpstr>
      <vt:lpstr>Arial Unicode MS</vt:lpstr>
      <vt:lpstr>等线 Light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265534</dc:creator>
  <cp:lastModifiedBy>Cherish</cp:lastModifiedBy>
  <cp:revision>40</cp:revision>
  <dcterms:created xsi:type="dcterms:W3CDTF">2021-05-07T11:49:00Z</dcterms:created>
  <dcterms:modified xsi:type="dcterms:W3CDTF">2026-04-17T07:49:10Z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2052-12.1.0.25865</vt:lpwstr>
  </property>
  <property fmtid="{D5CDD505-2E9C-101B-9397-08002B2CF9AE}" pid="3" name="KSOTemplateUUID">
    <vt:lpwstr>v1.0_mb_BKKei77dE8dVoXgZy3KcdA==</vt:lpwstr>
  </property>
  <property fmtid="{D5CDD505-2E9C-101B-9397-08002B2CF9AE}" pid="4" name="ICV">
    <vt:lpwstr>3D799033D1DB47779E6C47A7A6D2E58F_13</vt:lpwstr>
  </property>
</Properties>
</file>