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2"/>
    <p:sldId id="267" r:id="rId3"/>
    <p:sldId id="269" r:id="rId4"/>
    <p:sldId id="331" r:id="rId5"/>
    <p:sldId id="265" r:id="rId6"/>
    <p:sldId id="298" r:id="rId7"/>
    <p:sldId id="300" r:id="rId8"/>
    <p:sldId id="301" r:id="rId9"/>
    <p:sldId id="302" r:id="rId10"/>
    <p:sldId id="303" r:id="rId11"/>
    <p:sldId id="304" r:id="rId12"/>
    <p:sldId id="332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4" r:id="rId21"/>
    <p:sldId id="312" r:id="rId22"/>
    <p:sldId id="313" r:id="rId23"/>
    <p:sldId id="316" r:id="rId24"/>
    <p:sldId id="317" r:id="rId25"/>
    <p:sldId id="318" r:id="rId26"/>
    <p:sldId id="319" r:id="rId27"/>
    <p:sldId id="320" r:id="rId28"/>
    <p:sldId id="333" r:id="rId29"/>
    <p:sldId id="321" r:id="rId30"/>
    <p:sldId id="322" r:id="rId31"/>
    <p:sldId id="323" r:id="rId32"/>
    <p:sldId id="324" r:id="rId33"/>
    <p:sldId id="325" r:id="rId34"/>
    <p:sldId id="326" r:id="rId35"/>
    <p:sldId id="327" r:id="rId36"/>
    <p:sldId id="328" r:id="rId37"/>
    <p:sldId id="329" r:id="rId38"/>
    <p:sldId id="330" r:id="rId39"/>
    <p:sldId id="262" r:id="rId40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668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原创设计师【幻雨工作室】_1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0C6C-DBE0-45D5-A423-F67CDB4AF8C3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4002-39D0-4501-9E27-19297DF689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原创设计师【幻雨工作室】_2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327765" y="310501"/>
            <a:ext cx="11536471" cy="6236998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F0C6C-DBE0-45D5-A423-F67CDB4AF8C3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B4002-39D0-4501-9E27-19297DF689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594913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稻壳儿原创设计师【幻雨工作室】_3"/>
          <p:cNvSpPr txBox="1"/>
          <p:nvPr/>
        </p:nvSpPr>
        <p:spPr>
          <a:xfrm>
            <a:off x="3568704" y="2587306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3B4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F补 汉仪夏日体" panose="020B0604000101010104" pitchFamily="34" charset="-128"/>
              </a:defRPr>
            </a:lvl1pPr>
          </a:lstStyle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教育政策与管理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02959C5-ADD1-470A-A175-5396294D0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52" y="4858822"/>
            <a:ext cx="3573294" cy="65905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CD31937-322D-462E-8B1A-36C5D26E18CD}"/>
              </a:ext>
            </a:extLst>
          </p:cNvPr>
          <p:cNvSpPr txBox="1"/>
          <p:nvPr/>
        </p:nvSpPr>
        <p:spPr>
          <a:xfrm>
            <a:off x="7002081" y="3619701"/>
            <a:ext cx="204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黄忠敬 主编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班级组织的历史演变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en-US" altLang="zh-CN" b="1" dirty="0"/>
              <a:t>        19</a:t>
            </a:r>
            <a:r>
              <a:rPr lang="zh-CN" altLang="en-US" b="1" dirty="0"/>
              <a:t>世纪初英国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导生制</a:t>
            </a:r>
            <a:r>
              <a:rPr lang="zh-CN" altLang="en-US" b="1" dirty="0"/>
              <a:t>推动班级组织化发展。</a:t>
            </a:r>
            <a:endParaRPr lang="en-US" altLang="zh-CN" b="1" dirty="0"/>
          </a:p>
          <a:p>
            <a:pPr algn="just" hangingPunct="0"/>
            <a:r>
              <a:rPr lang="en-US" altLang="zh-CN" b="1" dirty="0"/>
              <a:t>  </a:t>
            </a:r>
          </a:p>
          <a:p>
            <a:pPr algn="just" hangingPunct="0"/>
            <a:r>
              <a:rPr lang="en-US" altLang="zh-CN" b="1" dirty="0"/>
              <a:t>       </a:t>
            </a:r>
            <a:r>
              <a:rPr lang="zh-CN" altLang="en-US" b="1" dirty="0"/>
              <a:t>我国于</a:t>
            </a:r>
            <a:r>
              <a:rPr lang="en-US" altLang="zh-CN" b="1" dirty="0"/>
              <a:t>1862</a:t>
            </a:r>
            <a:r>
              <a:rPr lang="zh-CN" altLang="en-US" b="1" dirty="0"/>
              <a:t>年由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京师同文馆</a:t>
            </a:r>
            <a:r>
              <a:rPr lang="zh-CN" altLang="en-US" b="1" dirty="0"/>
              <a:t>率先采用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编班分级教学</a:t>
            </a:r>
            <a:r>
              <a:rPr lang="zh-CN" altLang="en-US" b="1" dirty="0"/>
              <a:t>，清末</a:t>
            </a:r>
            <a:r>
              <a:rPr lang="en-US" altLang="zh-CN" b="1" dirty="0"/>
              <a:t>《</a:t>
            </a:r>
            <a:r>
              <a:rPr lang="zh-CN" altLang="en-US" b="1" dirty="0"/>
              <a:t>奏定学堂章程</a:t>
            </a:r>
            <a:r>
              <a:rPr lang="en-US" altLang="zh-CN" b="1" dirty="0"/>
              <a:t>》</a:t>
            </a:r>
            <a:r>
              <a:rPr lang="zh-CN" altLang="en-US" b="1" dirty="0"/>
              <a:t>从制度层面确立班级制度，民国时期先后推行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学级担任制</a:t>
            </a:r>
            <a:r>
              <a:rPr lang="zh-CN" altLang="en-US" b="1" dirty="0"/>
              <a:t>与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导师制</a:t>
            </a:r>
            <a:r>
              <a:rPr lang="zh-CN" altLang="en-US" b="1" dirty="0"/>
              <a:t>。新中国成立后，我国逐步建立班主任制度并设立专项津贴，出台多项法规明确班主任育人核心职责。近年又完善培训标准，推进中职班主任工作室建设。我国班级管理以班主任为抓手，持续优化组织结构，从传统管控体制转向民主管理体制，在管理目标、主体、手段上实现了以学生发展为核心的多元化、人性化革新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0174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  </a:t>
            </a:r>
            <a:r>
              <a:rPr lang="zh-CN" altLang="en-US" sz="2400" b="1" dirty="0">
                <a:solidFill>
                  <a:schemeClr val="tx2"/>
                </a:solidFill>
              </a:rPr>
              <a:t>班级组织结构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班级组织结构是组织内部相对稳定的权责关系体系，关乎成员互动与班级目标实现，是班级从群体发展为组织的核心要素。我国中小学班级主要存在三种组织结构：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“树状结构”采用班主任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—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班委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—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学生三级管理模式</a:t>
            </a:r>
            <a:r>
              <a:rPr lang="zh-CN" altLang="en-US" b="1" dirty="0"/>
              <a:t>，科层制特征明显，管理高效但缺乏活力；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“辐射状结构”以班主任为核心，增设小组长、课代表，</a:t>
            </a:r>
            <a:r>
              <a:rPr lang="zh-CN" altLang="en-US" b="1" dirty="0"/>
              <a:t>扩大学生参与度，强化民主管理意识，但易出现角色冲突且对外相对封闭；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“网状结构”秉持协同治理理念</a:t>
            </a:r>
            <a:r>
              <a:rPr lang="zh-CN" altLang="en-US" b="1" dirty="0"/>
              <a:t>，联动学校、家庭与社会共同管理班级，可整合多方资源，却因管理主体多元、诉求差异易产生冲突，班主任的不当理念还会进一步加剧分歧。三种结构各有优劣，适配不同的班级管理需求。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69713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5496114" cy="1938992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二、班级管理的系统</a:t>
            </a:r>
          </a:p>
          <a:p>
            <a:pPr defTabSz="685800">
              <a:defRPr/>
            </a:pP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1672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班级管理的内部系统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班级管理内部系统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以教师与学生群体为核心主体</a:t>
            </a:r>
            <a:r>
              <a:rPr lang="zh-CN" altLang="en-US" b="1" dirty="0"/>
              <a:t>，直接作用于学生成长。教师分为班主任与任课教师，学生群体包含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正式与非正式</a:t>
            </a:r>
            <a:r>
              <a:rPr lang="zh-CN" altLang="en-US" b="1" dirty="0"/>
              <a:t>两类：正式群体经官方认可、有明确章程，目标与集体一致；非正式群体以兴趣和情感为纽带，分为积极、消极、破坏型，既能促进学生沟通，也可能形成小团体影响班风。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</a:t>
            </a:r>
            <a:r>
              <a:rPr lang="zh-CN" altLang="en-US" b="1" dirty="0"/>
              <a:t>班级内部形成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师生、班主任与任课教师、生生</a:t>
            </a:r>
            <a:r>
              <a:rPr lang="zh-CN" altLang="en-US" b="1" dirty="0"/>
              <a:t>三类核心关系，主体多元、关系复杂，需师生共同参与管理。班主任统筹协调育人工作，任课教师侧重学科教学育人，二者协同推动班级管理有序开展。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077015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班级管理的外部系统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班级作为微型社会系统，其管理受外部系统深刻影响，需班主任整合校内外资源形成育人合力。外部系统分为校内与校外两大维度：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校内层面</a:t>
            </a:r>
            <a:r>
              <a:rPr lang="zh-CN" altLang="en-US" b="1" dirty="0"/>
              <a:t>，学校领导从宏观把控班级管理方向、制定量化考评体系，校园物质、精神与制度文化也对班级产生潜移默化的影响；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校外层面</a:t>
            </a:r>
            <a:r>
              <a:rPr lang="zh-CN" altLang="en-US" b="1" dirty="0"/>
              <a:t>，家庭教育是班级管理的重要支撑，家校协同可避免学生发展失衡，社会传统、制度及各类社会事件同样作用于学生成长。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</a:t>
            </a:r>
            <a:r>
              <a:rPr lang="zh-CN" altLang="en-US" b="1" dirty="0"/>
              <a:t>班主任需精准施策：在校内争取校方支持，将校园文化融入班级建设，依托少先队、共青团开展德育工作；在校外通过多元形式加强家校沟通，积极开发社会资源，组织学生参与社会实践，全方位助力班级发展与学生全面成长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43176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班级管理的内容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班级组织建设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班级组织建设是班级管理的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中心任务与首要途径</a:t>
            </a:r>
            <a:r>
              <a:rPr lang="zh-CN" altLang="en-US" b="1" dirty="0"/>
              <a:t>，是构建班集体的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核心过程</a:t>
            </a:r>
            <a:r>
              <a:rPr lang="zh-CN" altLang="en-US" b="1" dirty="0"/>
              <a:t>，既是管理对象也是实践过程，更是班级管理的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出发点与落脚点</a:t>
            </a:r>
            <a:r>
              <a:rPr lang="zh-CN" altLang="en-US" b="1" dirty="0"/>
              <a:t>。其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核心要素</a:t>
            </a:r>
            <a:r>
              <a:rPr lang="zh-CN" altLang="en-US" b="1" dirty="0"/>
              <a:t>包含班级组织结构、角色、规范与文化：班级结构在教育教学实践中形成，角色分配依托成员定位，需避免固化，保障学生自我管理；班级规范维系组织运行秩序；成员互动形成的集体意识与精神氛围构成班级文化。当班级要素完善、成员围绕共同目标协同行动，班级组织建设便宣告完成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218030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班级管理的内容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班级制度管理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班级制度管理是班级管理的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重要组成部分</a:t>
            </a:r>
            <a:r>
              <a:rPr lang="zh-CN" altLang="en-US" b="1" dirty="0"/>
              <a:t>，通过制定并执行规章制度规范学生行为、维护班级秩序，为学生学习成长营造良好环境，也是培养学生自我管理能力、社会责任感，提升班级凝聚力的重要途径。其管理内容全面，包含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学生行为规范、学习事务管理、班级日常运作以及奖惩制度</a:t>
            </a:r>
            <a:r>
              <a:rPr lang="zh-CN" altLang="en-US" b="1" dirty="0"/>
              <a:t>四大板块，覆盖课堂纪律、作业考试、班委选拔、出勤卫生、激励惩戒等各项事务。完善的班级制度让管理工作有章可循，有效保障了班级管理的公平性，推动班级有序运转与学生全面发展。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708214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 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班级管理的内容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班级教学管理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班级教学管理是班级管理的重要内容，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核心是监督学生学习质量</a:t>
            </a:r>
            <a:r>
              <a:rPr lang="zh-CN" altLang="en-US" b="1" dirty="0"/>
              <a:t>，旨在保障教学活动有序开展、提升教学质量，调动师生教与学的积极性。其工作包括树立正确管理理念、明确目标任务、维护课堂秩序、健全管理体系、指导学生学习。班级教学管理由班主任、学生及学校管理者共同参与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班主任发挥核心领导作用</a:t>
            </a:r>
            <a:r>
              <a:rPr lang="zh-CN" altLang="en-US" b="1" dirty="0"/>
              <a:t>，统筹协调教学工作，保障教学有序开展与学生全面发展。管理需遵循全面发展、以学生为主体、兼顾共性与个性、全程高效管控的原则，助力学生综合素质提升与健康成长。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03309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班级管理的内容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班级活动管理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班级活动管理由班主任牵头，依据学校整体部署与学生成长发展需求，组织开展全员参与的班级活动并实施统筹管理。班级活动是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学生校园生活的核心内容</a:t>
            </a:r>
            <a:r>
              <a:rPr lang="zh-CN" altLang="en-US" b="1" dirty="0"/>
              <a:t>，也是学校教育体系的重要组成部分，能够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有效弥补课堂教学的局限</a:t>
            </a:r>
            <a:r>
              <a:rPr lang="zh-CN" altLang="en-US" b="1" dirty="0"/>
              <a:t>，通过课外、校外实践活动开发学生智力、锻炼综合能力。其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核心目标</a:t>
            </a:r>
            <a:r>
              <a:rPr lang="zh-CN" altLang="en-US" b="1" dirty="0"/>
              <a:t>是通过有目的、有计划的教育活动，全方位促进学生思想品德、知识能力、身心健康等方面的全面发展，是丰富校园生活、落实素质教育、助力学生综合素养提升与班级良性建设的重要抓手。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688271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班级管理的方法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量化管理方法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量化管理方法是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将班级管理目标转化为具体可衡量指标</a:t>
            </a:r>
            <a:r>
              <a:rPr lang="zh-CN" altLang="en-US" b="1" dirty="0"/>
              <a:t>，以数据记录、评价学生发展的管理方式。实施该方法需先确立具体可测的班级目标，并分解为可操作任务，让学生明确自身学习与行为标准；再通过测试、作业检查、课堂观察等途径，实时跟踪学生表现，矫正偏离目标的行为；最后依托考试、纪律评分、满意度调查等收集量化数据，经统计分析评估管理效果，并以此调整教学与管理策略，实现学生成长与班级管理的持续优化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9404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5496114" cy="707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第二章 班级政策与管理</a:t>
            </a: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班级管理的方法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制度管理方法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制度管理方法依靠制定并落实班级规章制度开展管理工作，是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班级运行的重要准则</a:t>
            </a:r>
            <a:r>
              <a:rPr lang="zh-CN" altLang="en-US" b="1" dirty="0"/>
              <a:t>，让学生言行有规可依。实施该方法需分三步推进：首先由班主任组织学生共同制定覆盖学习、纪律、卫生、安全等方面的班规，提升学生的规则认同与遵守意愿；其次秉持公平公正原则严格执行制度，对全体学生一视同仁；最后培养班干部协助监督，引导学生开展正向相互监督，共同维护班级秩序。这套管理模式既保障了班级运转规范有序，又能培养学生的规则意识与自律能力，实现班级管理的制度化、规范化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66148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班级管理的方法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民主管理方法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班级民主管理方法由班主任组织全体学生共同参与班级管理，能培养学生的主人翁意识、责任感与自我管理能力，构建平等和谐的师生关系，为教育教学营造良好环境。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</a:t>
            </a:r>
            <a:r>
              <a:rPr lang="zh-CN" altLang="en-US" b="1" dirty="0"/>
              <a:t>实施中，学生可通过班会、小组讨论参与班规的制定与修改，自觉遵守规则；通过民主选举产生班干部，增强民主意识与班委威信；同时建立反馈机制，学生可提出意见建议，班主任认真吸纳并调整工作，有效提升学生的参与感与归属感，推动班级管理不断优化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650749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班级管理的方法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情感沟通方法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情感沟通是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班级人本化管理的核心策略</a:t>
            </a:r>
            <a:r>
              <a:rPr lang="zh-CN" altLang="en-US" b="1" dirty="0"/>
              <a:t>，也是班级各项工作的重要基础。班主任借助一对一谈话、小组讨论等形式，主动倾听学生心声，精准把握学生需求，针对其学习生活中的困难提供情感支持与鼓励，以言语和行动传递关怀；同时运用同理心、非暴力沟通等技巧，拉近师生距离，增进彼此理解与信任，实现教育感化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 </a:t>
            </a:r>
            <a:r>
              <a:rPr lang="zh-CN" altLang="en-US" b="1" dirty="0"/>
              <a:t>班级管理工作复杂多元，量化管理、制度管理、民主管理与情感沟通四种常用方法各有适用场景，班主任需结合具体情境灵活运用，在教育实践中不断积累管理智慧，构建科学高效的管理模式，营造优良的学习成长环境，最终促进学生全面发展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124883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班级管理制度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015215"/>
            <a:ext cx="834173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管理的制度是指由班级管理者引导，学生共同参与，根据相关学生守则、学生行为规范以及班级的既定目标，为保证班级正常秩序而制定的，学生在班级学习、生活中必须遵守的行为规则，是约束班级成员的准则。班级管理制度按照其表现形式可以分为三种类型，分别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制度型、习俗型与口授型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b="1" dirty="0"/>
              <a:t>       制度型是指有明确条文的制度，通常以文字的方式记录下来，对应社会系统中的成文法，这一形式是班级管理制度的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</a:t>
            </a:r>
            <a:r>
              <a:rPr lang="zh-CN" altLang="en-US" b="1" dirty="0"/>
              <a:t>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sz="2000" b="1" dirty="0"/>
              <a:t>     </a:t>
            </a:r>
            <a:r>
              <a:rPr lang="zh-CN" altLang="en-US" b="1" dirty="0"/>
              <a:t>  习俗型是指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没有明文规定但是得到所有人认同的规范</a:t>
            </a:r>
            <a:r>
              <a:rPr lang="zh-CN" altLang="en-US" b="1" dirty="0"/>
              <a:t>。这类规范是隐性的规范，根据时间、地域、文化、种族等不同会有所差异。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b="1" dirty="0"/>
              <a:t>       口授型指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既没有明文规定，又不是集体内公认的习俗</a:t>
            </a:r>
            <a:r>
              <a:rPr lang="zh-CN" altLang="en-US" b="1" dirty="0"/>
              <a:t>。通常是教师在特定的教学环境中强调的规定，这种规定是情境性规定，对情境的依赖性强，不具备广泛的普适性。</a:t>
            </a:r>
          </a:p>
        </p:txBody>
      </p:sp>
    </p:spTree>
    <p:extLst>
      <p:ext uri="{BB962C8B-B14F-4D97-AF65-F5344CB8AC3E}">
        <p14:creationId xmlns:p14="http://schemas.microsoft.com/office/powerpoint/2010/main" val="8756111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班级管理制度的具体内容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班级管理制度是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班级文化的核心</a:t>
            </a:r>
            <a:r>
              <a:rPr lang="zh-CN" altLang="en-US" b="1" dirty="0"/>
              <a:t>，其制定需学生民主参与、共同商议。学生自主参与制度制定，能加深对规则的理解，自觉做到知规、懂规、守规，提升规则执行力。班级管理制度主要包含两大板块：一是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班级生活管理制度</a:t>
            </a:r>
            <a:r>
              <a:rPr lang="zh-CN" altLang="en-US" b="1" dirty="0"/>
              <a:t>，涵盖班费管理、考勤、卫生等与学生日常班级生活相关的规范；二是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班级日常工作管理制度</a:t>
            </a:r>
            <a:r>
              <a:rPr lang="zh-CN" altLang="en-US" b="1" dirty="0"/>
              <a:t>，包含学习、纪律、奖惩及班干部选拔等核心规章。这套制度全面覆盖班级运行各方面，为班级有序管理提供依据，也助力培养学生的规则意识与集体责任感。</a:t>
            </a:r>
          </a:p>
        </p:txBody>
      </p:sp>
    </p:spTree>
    <p:extLst>
      <p:ext uri="{BB962C8B-B14F-4D97-AF65-F5344CB8AC3E}">
        <p14:creationId xmlns:p14="http://schemas.microsoft.com/office/powerpoint/2010/main" val="7133960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3.1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班级管理制度的作用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班级管理制度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为学生确立了学习与行为的基本准绳</a:t>
            </a:r>
            <a:r>
              <a:rPr lang="zh-CN" altLang="en-US" b="1" dirty="0"/>
              <a:t>，既是学生自我约束的依据，也是衡量他人行为的客观标尺。它推动班级管理走向民主化与法治化，有效规避管理中的主观随意性，让班级管理有据可依、公平客观，实现从“人治”到“法治”的转型。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 </a:t>
            </a:r>
            <a:r>
              <a:rPr lang="zh-CN" altLang="en-US" b="1" dirty="0"/>
              <a:t>制度对全体学生一视同仁，能引导学生将外在规范内化为行为习惯，实现从他律向自律的转变。同时，班级管理制度可严明班级纪律，保障日常教学与各项活动有序开展，凝聚班级合力，引领全体成员朝着共同目标奋进，是规范班级秩序、打造优秀班集体的重要保障。</a:t>
            </a:r>
          </a:p>
        </p:txBody>
      </p:sp>
    </p:spTree>
    <p:extLst>
      <p:ext uri="{BB962C8B-B14F-4D97-AF65-F5344CB8AC3E}">
        <p14:creationId xmlns:p14="http://schemas.microsoft.com/office/powerpoint/2010/main" val="10533161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班级管理的政策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班级规模政策</a:t>
            </a:r>
          </a:p>
          <a:p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从我国的情况来看，义务教育阶段小学每班一般不超过</a:t>
            </a:r>
            <a:r>
              <a:rPr lang="en-US" altLang="zh-CN" b="1" dirty="0"/>
              <a:t>45</a:t>
            </a:r>
            <a:r>
              <a:rPr lang="zh-CN" altLang="en-US" b="1" dirty="0"/>
              <a:t>人，初中每班不超过</a:t>
            </a:r>
            <a:r>
              <a:rPr lang="en-US" altLang="zh-CN" b="1" dirty="0"/>
              <a:t>50</a:t>
            </a:r>
            <a:r>
              <a:rPr lang="zh-CN" altLang="en-US" b="1" dirty="0"/>
              <a:t>人，消除</a:t>
            </a:r>
            <a:r>
              <a:rPr lang="en-US" altLang="zh-CN" b="1" dirty="0"/>
              <a:t>56</a:t>
            </a:r>
            <a:r>
              <a:rPr lang="zh-CN" altLang="en-US" b="1" dirty="0"/>
              <a:t>人及以上的大班额情况，随着人口流动与迁移的增加，城乡之间、地区之间和东中西部之间的班额存在差异，需要根据实际情况进行动态调整。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b="1" dirty="0"/>
              <a:t>        从发展趋势来看，我国的公立小学和公立初中的班级规模都有下降的趋势，这主要是受到人口变动的影响。</a:t>
            </a:r>
          </a:p>
        </p:txBody>
      </p:sp>
    </p:spTree>
    <p:extLst>
      <p:ext uri="{BB962C8B-B14F-4D97-AF65-F5344CB8AC3E}">
        <p14:creationId xmlns:p14="http://schemas.microsoft.com/office/powerpoint/2010/main" val="39473171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班级管理的政策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师生比政策</a:t>
            </a:r>
          </a:p>
          <a:p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454498" y="2095703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师生比政策是国家及地方教育部门为优化教育资源配置、保障教学质量，规范师资配置的制度体系。师生比以专任教师总数与在校学生总数计算，不含行政、教辅人员，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核心目标是平衡教育规模与师资投入</a:t>
            </a:r>
            <a:r>
              <a:rPr lang="zh-CN" altLang="en-US" b="1" dirty="0"/>
              <a:t>，避免教师负担过重或师资闲置。该配比标准因学段、区域、经济水平存在差异：学段越高师生比要求越低，国家标准为底线，各地可酌情上调；伴随教育投入增加，师生比持续优化，我国小学师生比逐年改善。此项政策科学配比师资力量，为提升教育教学质量奠定了坚实基础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412A791-C0D7-42F0-BC06-4B845909F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997" y="4011275"/>
            <a:ext cx="5495728" cy="239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044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7324288" cy="255454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当代班级管理新趋势</a:t>
            </a: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defRPr/>
            </a:pP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defRPr/>
            </a:pP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0777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班级管理的系统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3.2 </a:t>
            </a:r>
            <a:r>
              <a:rPr lang="zh-CN" altLang="en-US" sz="2400" b="1" dirty="0">
                <a:solidFill>
                  <a:schemeClr val="tx2"/>
                </a:solidFill>
              </a:rPr>
              <a:t>班级管理的政策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均衡编班政策</a:t>
            </a:r>
          </a:p>
          <a:p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我国实施随机分班与师资均衡政策，要求义务教育小学、初中起始年级实行电脑随机分班，严禁设立重点班、实验班，师资按经验、年龄、学科均衡配置。当前班级管理政策构建起“规模控量、师资均衡、过程透明、管理精细”的框架，</a:t>
            </a:r>
            <a:r>
              <a:rPr lang="en-US" altLang="zh-CN" b="1" dirty="0"/>
              <a:t>2020</a:t>
            </a:r>
            <a:r>
              <a:rPr lang="zh-CN" altLang="en-US" b="1" dirty="0"/>
              <a:t>年已全面消除高中</a:t>
            </a:r>
            <a:r>
              <a:rPr lang="en-US" altLang="zh-CN" b="1" dirty="0"/>
              <a:t>56</a:t>
            </a:r>
            <a:r>
              <a:rPr lang="zh-CN" altLang="en-US" b="1" dirty="0"/>
              <a:t>人以上大班额，通过随机均衡编班推动教育公平，以量化制度规范班级日常秩序。各地实施细则略有差异，但核心导向一致，均致力于优化教育资源配置，破解大班额问题，全面提升育人质量，保障教育公平发展。</a:t>
            </a:r>
          </a:p>
        </p:txBody>
      </p:sp>
    </p:spTree>
    <p:extLst>
      <p:ext uri="{BB962C8B-B14F-4D97-AF65-F5344CB8AC3E}">
        <p14:creationId xmlns:p14="http://schemas.microsoft.com/office/powerpoint/2010/main" val="241255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6" cy="7930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稻壳儿原创设计师【幻雨工作室】_3"/>
          <p:cNvSpPr txBox="1">
            <a:spLocks noChangeArrowheads="1"/>
          </p:cNvSpPr>
          <p:nvPr/>
        </p:nvSpPr>
        <p:spPr bwMode="auto">
          <a:xfrm>
            <a:off x="1541123" y="726803"/>
            <a:ext cx="3152495" cy="6463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稻壳儿原创设计师【幻雨工作室】_4"/>
          <p:cNvSpPr/>
          <p:nvPr/>
        </p:nvSpPr>
        <p:spPr>
          <a:xfrm>
            <a:off x="5856095" y="1946108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0" name="稻壳儿原创设计师【幻雨工作室】_5"/>
          <p:cNvSpPr/>
          <p:nvPr/>
        </p:nvSpPr>
        <p:spPr>
          <a:xfrm>
            <a:off x="6589227" y="3245393"/>
            <a:ext cx="642363" cy="642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2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1" name="稻壳儿原创设计师【幻雨工作室】_6"/>
          <p:cNvSpPr/>
          <p:nvPr/>
        </p:nvSpPr>
        <p:spPr>
          <a:xfrm>
            <a:off x="5977036" y="4683504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3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3" name="稻壳儿原创设计师【幻雨工作室】_8"/>
          <p:cNvSpPr/>
          <p:nvPr/>
        </p:nvSpPr>
        <p:spPr>
          <a:xfrm rot="2700000">
            <a:off x="-103188" y="1050925"/>
            <a:ext cx="5807075" cy="5807075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34" name="稻壳儿原创设计师【幻雨工作室】_9"/>
          <p:cNvSpPr/>
          <p:nvPr/>
        </p:nvSpPr>
        <p:spPr>
          <a:xfrm>
            <a:off x="1679438" y="2087995"/>
            <a:ext cx="3722617" cy="372003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36" name="稻壳儿原创设计师【幻雨工作室】_10"/>
          <p:cNvSpPr/>
          <p:nvPr/>
        </p:nvSpPr>
        <p:spPr>
          <a:xfrm>
            <a:off x="6589227" y="1858872"/>
            <a:ext cx="4161916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7" name="稻壳儿原创设计师【幻雨工作室】_11"/>
          <p:cNvSpPr/>
          <p:nvPr/>
        </p:nvSpPr>
        <p:spPr>
          <a:xfrm>
            <a:off x="7345153" y="3245393"/>
            <a:ext cx="4161916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班级管理的系统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稻壳儿原创设计师【幻雨工作室】_12"/>
          <p:cNvSpPr/>
          <p:nvPr/>
        </p:nvSpPr>
        <p:spPr>
          <a:xfrm>
            <a:off x="6619399" y="4695178"/>
            <a:ext cx="488767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当代班级管理新趋势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班级并非封闭系统，需顺应时代发展不断革新。上世纪</a:t>
            </a:r>
            <a:r>
              <a:rPr lang="en-US" altLang="zh-CN" b="1" dirty="0"/>
              <a:t>80</a:t>
            </a:r>
            <a:r>
              <a:rPr lang="zh-CN" altLang="en-US" b="1" dirty="0"/>
              <a:t>年代，班级管理深受管理主义影响，侧重学校管控与教育投入产出效益，依托规章制度、量化评价和硬性标准推进管理，却逐渐忽视了“人”的核心价值。在崇尚民主自由的现代社会，传统管理主义的弊端日益凸显，它压抑学生个性、扼杀创造力，还易引发管理异化。 </a:t>
            </a:r>
            <a:endParaRPr lang="en-US" altLang="zh-CN" b="1" dirty="0"/>
          </a:p>
          <a:p>
            <a:pPr algn="just" hangingPunct="0"/>
            <a:r>
              <a:rPr lang="en-US" altLang="zh-CN" b="1" dirty="0"/>
              <a:t>        </a:t>
            </a:r>
            <a:r>
              <a:rPr lang="zh-CN" altLang="en-US" b="1" dirty="0"/>
              <a:t>新时代班级管理亟需回归人本理念，确立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以学生为中心的导向</a:t>
            </a:r>
            <a:r>
              <a:rPr lang="zh-CN" altLang="en-US" b="1" dirty="0"/>
              <a:t>，从单一主体管理转向多元主体协同共治，将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学生作为教育的出发点与落脚点</a:t>
            </a:r>
            <a:r>
              <a:rPr lang="zh-CN" altLang="en-US" b="1" dirty="0"/>
              <a:t>。同时紧跟科技发展浪潮，借助智能技术为班级管理赋能，实现管理模式的现代化转型，真正回归教育育人的本质。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0F9ADC8-3234-4600-A914-29A4F810FB25}"/>
              </a:ext>
            </a:extLst>
          </p:cNvPr>
          <p:cNvSpPr/>
          <p:nvPr/>
        </p:nvSpPr>
        <p:spPr>
          <a:xfrm>
            <a:off x="1485236" y="1457849"/>
            <a:ext cx="3900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数字时代的班级管理改革</a:t>
            </a:r>
          </a:p>
        </p:txBody>
      </p:sp>
    </p:spTree>
    <p:extLst>
      <p:ext uri="{BB962C8B-B14F-4D97-AF65-F5344CB8AC3E}">
        <p14:creationId xmlns:p14="http://schemas.microsoft.com/office/powerpoint/2010/main" val="21268273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数字时代的班级管理改革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 多元共治原则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传统班级管理中，学生多被视作管理客体，处于被动接受管理的地位，难以参与班级建设与管理事务，与班主任、任课教师形成管理与被管理的不对等关系。班级管理改革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倡导管理主体多元化与主体地位平等化</a:t>
            </a:r>
            <a:r>
              <a:rPr lang="zh-CN" altLang="en-US" b="1" dirty="0"/>
              <a:t>，通过构建科学合理的制度，鼓励更多学生参与班级管理，搭建以学生为中心的交流体系。这一改革能有效提升学生的自我管理能力，助力学生全面发展，使其在实践中锤炼适配社会生活的领导力与管理能力。同时，多元参与的管理模式能凝聚班级合力，推动班级组织向优秀班集体迈进，充分彰显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现代教育以生为本的育人理念</a:t>
            </a:r>
            <a:r>
              <a:rPr lang="zh-CN" altLang="en-US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4507055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数字时代的班级管理改革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民主协商原则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民主协商原则推动学生从被动服从转向主动参与班级决策，既培养学生民主意识，又打破传统“一言堂”模式，实现师生平等沟通，构建和谐的师生与生生关系，增强集体协作意识。班主任可结合班级实际设置多元管理岗位，明晰岗位职责，锻炼学生的责任感、服务意识与自我管理能力；班级岗位负责人通过学生民主选举产生，经协商凝聚集体共识，助力学生人尽其才。同时实行岗位动态轮换制度，避免管理局限于少数学生，并设立班级议事会，让更多学生参与班级重要事务商议。班级民主管理是学生社会化的关键途径，能有效提升学生民主管理能力，践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以生为本的教育理念</a:t>
            </a:r>
            <a:r>
              <a:rPr lang="zh-CN" altLang="en-US" b="1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22978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数字时代的班级管理改革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自我管理原则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管理的核心宗旨是培养学生的自我管理能力，让学生成为自身成长发展的主体。学校作为学生社会化的重要平台，旨在引导学生减少对外界依赖，成长为能独立应对挑战、实现自我提升的社会成员。培养学生自我管理能力，既能帮助学生认知自我、激发内在动力，又能培育社会所需的优秀人才，营造和谐有序的社会环境。这一理念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与素质教育核心相契合</a:t>
            </a:r>
            <a:r>
              <a:rPr lang="zh-CN" altLang="en-US" b="1" dirty="0"/>
              <a:t>，立足人的全面发展塑造健全人格，最终助力学生实现自我管理与自我监督。</a:t>
            </a:r>
          </a:p>
        </p:txBody>
      </p:sp>
    </p:spTree>
    <p:extLst>
      <p:ext uri="{BB962C8B-B14F-4D97-AF65-F5344CB8AC3E}">
        <p14:creationId xmlns:p14="http://schemas.microsoft.com/office/powerpoint/2010/main" val="34256305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数字时代的班级管理改革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放管结合原则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放管结合原则针对班级管理中过度管控、学生缺乏自主的问题提出，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旨在减轻学生负担，促进全面发展</a:t>
            </a:r>
            <a:r>
              <a:rPr lang="zh-CN" altLang="en-US" b="1" dirty="0"/>
              <a:t>。要求班主任适当放权，推动任课教师、学生、家长等多元主体共治，并借助新技术搭建民主管理平台，赋予学生自主空间。 </a:t>
            </a:r>
            <a:endParaRPr lang="en-US" altLang="zh-CN" b="1" dirty="0"/>
          </a:p>
          <a:p>
            <a:pPr algn="just" hangingPunct="0"/>
            <a:r>
              <a:rPr lang="en-US" altLang="zh-CN" b="1" dirty="0"/>
              <a:t>       </a:t>
            </a:r>
            <a:r>
              <a:rPr lang="zh-CN" altLang="en-US" b="1" dirty="0"/>
              <a:t>学生自主权与人际关系、组织制度紧密相关，需限制学校、教师与家长的过度干预。在放权的同时，也要制约班主任权力，防范权力滥用。班级多元治理必须以法治为根本，完善程序性与实体性班级制度，搭建协商平台，充分保障各方权益、明确权责边界，为班级管理有序高效开展提供制度保障，平衡管控与自主，实现科学的班级共治。</a:t>
            </a:r>
          </a:p>
        </p:txBody>
      </p:sp>
    </p:spTree>
    <p:extLst>
      <p:ext uri="{BB962C8B-B14F-4D97-AF65-F5344CB8AC3E}">
        <p14:creationId xmlns:p14="http://schemas.microsoft.com/office/powerpoint/2010/main" val="34018154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智能技术赋能班级管理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随着智能技术的发展，班级管理也需与时俱进。智能技术以信息技术为基础，融合大数据、人工智能、云计算等技术，可高效获取、分析与应用海量数据。该技术应用于教育领域，既能提升教学管理的质量与效率，又能精准分析学生学习状况，制定针对性优化策略，为学生全面发展筑牢根基。依托智能技术，教师能够实时掌握班级学生的动态，对班级管理形成更全面、宏观的把控，推动班级管理模式顺应时代发展实现革新升级。</a:t>
            </a:r>
          </a:p>
        </p:txBody>
      </p:sp>
    </p:spTree>
    <p:extLst>
      <p:ext uri="{BB962C8B-B14F-4D97-AF65-F5344CB8AC3E}">
        <p14:creationId xmlns:p14="http://schemas.microsoft.com/office/powerpoint/2010/main" val="174187225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8216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智能技术赋能班级管理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基于大数据关注学生发展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大数据分析应用于班级管理，能帮助教师实时掌握学生的学习行为、成绩变化与心理状态。通过采集分析学生日常数据，教师可精准把握学生的个性特点与实际需求，进而提供个性化教学支持。借助大数据可视化技术生成学生画像，能清晰反馈学习过程，为学生自我评价与反思进步提供参考。此外，大数据可精准识别学生学习薄弱环节，便于教师及时调整教学思路、优化教学方案，有效提升教学的针对性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推动班级管理向精细化、科学化发展</a:t>
            </a:r>
            <a:r>
              <a:rPr lang="zh-CN" altLang="en-US" b="1" dirty="0"/>
              <a:t>，助力学生成长进步。</a:t>
            </a:r>
          </a:p>
        </p:txBody>
      </p:sp>
    </p:spTree>
    <p:extLst>
      <p:ext uri="{BB962C8B-B14F-4D97-AF65-F5344CB8AC3E}">
        <p14:creationId xmlns:p14="http://schemas.microsoft.com/office/powerpoint/2010/main" val="168092327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65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智能技术赋能班级管理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依托互联网技术平台助力家校沟通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互联网技术平台的发展为家校沟通提供了新的平台和工具，通过微信小程序、手机应用程序等平台，学校新闻、活动通知等信息能够迅速传达给家长，增强家长对学校的了解与信任。这些平台不仅方便了信息的传递，还提供了作业管理，成绩查询等核心功能，有效提升了学生的作业完成效率和教师的作业批改效率。此外，家校沟通平台可以设置家长互动板块、学生互动板块、话题探讨板块等，促进家校之间的紧密合作，为学生的成长与发展提供有力支持。</a:t>
            </a:r>
          </a:p>
        </p:txBody>
      </p:sp>
    </p:spTree>
    <p:extLst>
      <p:ext uri="{BB962C8B-B14F-4D97-AF65-F5344CB8AC3E}">
        <p14:creationId xmlns:p14="http://schemas.microsoft.com/office/powerpoint/2010/main" val="38413642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当代班级管理新趋势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650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智能技术赋能班级管理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依靠人工智能促进高效管理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413337"/>
            <a:ext cx="8341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互联网技术平台为家校沟通搭建新渠道，通过小程序、</a:t>
            </a:r>
            <a:r>
              <a:rPr lang="en-US" altLang="zh-CN" b="1" dirty="0"/>
              <a:t>APP</a:t>
            </a:r>
            <a:r>
              <a:rPr lang="zh-CN" altLang="en-US" b="1" dirty="0"/>
              <a:t>可快速传递校园信息，兼具作业与成绩管理功能，还设有多元互动板块，深化家校合作。人工智能赋能班级高效管理，实现作业自动批改、学生信息智能采集分析，简化流程；生成师生画像助力构建良好师生关系，实时监测课堂状态并及时干预。智能技术推动班级管理由传统模式向现代化、智能化转型，帮助教师精准把握学生需求、优化教学策略，促进家校社协同育人，提升教育效率与质量，为学生个性化发展和终身学习筑牢根基。未来班级管理将更趋智能精准，为培育适配未来社会的人才提供有力支撑。</a:t>
            </a:r>
          </a:p>
        </p:txBody>
      </p:sp>
    </p:spTree>
    <p:extLst>
      <p:ext uri="{BB962C8B-B14F-4D97-AF65-F5344CB8AC3E}">
        <p14:creationId xmlns:p14="http://schemas.microsoft.com/office/powerpoint/2010/main" val="19153040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13086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9"/>
          <p:cNvSpPr txBox="1"/>
          <p:nvPr/>
        </p:nvSpPr>
        <p:spPr>
          <a:xfrm>
            <a:off x="3698520" y="2755350"/>
            <a:ext cx="479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感谢各位观看</a:t>
            </a:r>
          </a:p>
        </p:txBody>
      </p:sp>
      <p:sp>
        <p:nvSpPr>
          <p:cNvPr id="23" name="稻壳儿原创设计师【幻雨工作室】_10"/>
          <p:cNvSpPr/>
          <p:nvPr/>
        </p:nvSpPr>
        <p:spPr>
          <a:xfrm>
            <a:off x="4812829" y="3739392"/>
            <a:ext cx="2566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5496114" cy="132343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  <a:p>
            <a:pPr defTabSz="685800">
              <a:defRPr/>
            </a:pP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2642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1.1</a:t>
            </a:r>
            <a:r>
              <a:rPr lang="zh-CN" altLang="en-US" sz="2400" b="1" dirty="0">
                <a:solidFill>
                  <a:schemeClr val="tx2"/>
                </a:solidFill>
              </a:rPr>
              <a:t> 班级组织概念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班级组织雏形始于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中世纪末</a:t>
            </a:r>
            <a:r>
              <a:rPr lang="zh-CN" altLang="en-US" b="1" dirty="0"/>
              <a:t>，</a:t>
            </a:r>
            <a:r>
              <a:rPr lang="en-US" altLang="zh-CN" b="1" dirty="0"/>
              <a:t>17</a:t>
            </a:r>
            <a:r>
              <a:rPr lang="zh-CN" altLang="en-US" b="1" dirty="0"/>
              <a:t>世纪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夸美纽斯</a:t>
            </a:r>
            <a:r>
              <a:rPr lang="zh-CN" altLang="en-US" b="1" dirty="0"/>
              <a:t>在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《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大教学论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》</a:t>
            </a:r>
            <a:r>
              <a:rPr lang="zh-CN" altLang="en-US" b="1" dirty="0"/>
              <a:t>中对其系统论证，奠定理论基础，也标志着教育教学从个别指导转向集体指导。从多元视角来看，教学层面，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班级是班级授课制的基本单位</a:t>
            </a:r>
            <a:r>
              <a:rPr lang="zh-CN" altLang="en-US" b="1" dirty="0"/>
              <a:t>，依托集体教学提升学习效率；德育层面，它是立德树人的核心场域，是班主任、学校开展德育工作，家长配合育人的重要载体；社会学视角下，班级被解读为特殊的社会群体、社会体系与社会组织，三种界定虽侧重点不同，却存在内在逻辑关联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构成班级组织的要素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个体要素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89037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dirty="0"/>
              <a:t>        </a:t>
            </a:r>
            <a:r>
              <a:rPr lang="zh-CN" altLang="en-US" b="1" dirty="0"/>
              <a:t>班级组织由系统内、外部个体共同构成，个体与整体相互依存。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内部个体以学生和教师为核心，学生是班级中心</a:t>
            </a:r>
            <a:r>
              <a:rPr lang="zh-CN" altLang="en-US" b="1" dirty="0"/>
              <a:t>，如今其主体性愈发突出，不再单纯是被管理的客体；教师分为班主任与任课教师，班主任统筹班级各类关系，承担管理领导职责，任课教师也肩负班级管理责任。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外部个体包含学校领导、家长、社会团体等，均会对班级组织产生影响</a:t>
            </a:r>
            <a:r>
              <a:rPr lang="zh-CN" altLang="en-US" b="1" dirty="0"/>
              <a:t>。这些内外部个体在满足自身需求的同时，相互协作、彼此影响，共同塑造出班级独有的风格。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7755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构成班级组织的要素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目标要素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目标要素是班级群体转化为组织的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核心标志</a:t>
            </a:r>
            <a:r>
              <a:rPr lang="zh-CN" altLang="en-US" b="1" dirty="0"/>
              <a:t>，共同目标为班级指明发展方向，是成员互动协作的基础，缺失则班级组织难以存续。班级目标分为纵向与横向维度，纵向包含国家、地方、学校、教师、学生五个层级；横向层面，个体虽有独特目标，但受组织目标约束，最终形成个人追求与班级整体目标相融合的状态，保障班级组织有序运行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20328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构成班级组织的要素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制度要素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制度要素是班级作为社会组织的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重要体现</a:t>
            </a:r>
            <a:r>
              <a:rPr lang="zh-CN" altLang="en-US" b="1" dirty="0"/>
              <a:t>，是班级为实现共同目标制定的规则与管理准绳，能保障班级朝着目标有序高效运转，是打造优良班集体的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关键</a:t>
            </a:r>
            <a:r>
              <a:rPr lang="zh-CN" altLang="en-US" b="1" dirty="0"/>
              <a:t>。班级制度可分为成文的明确规章与隐性规范，也可按层级划分为国家、学校、班级三级规章制度。各类制度的约束力与学生参与度有所不同，共同规范着班级成员的行为及彼此间的互动。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19095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班级组织概述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 </a:t>
            </a:r>
            <a:r>
              <a:rPr lang="zh-CN" altLang="en-US" sz="2400" b="1" dirty="0">
                <a:solidFill>
                  <a:schemeClr val="tx2"/>
                </a:solidFill>
              </a:rPr>
              <a:t>班级的历史演变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古代教育以私塾、家庭教师为主要形式，采用一对一的个别教学，无固定学制，契合农业与手工业时代的生产力水平。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15</a:t>
            </a:r>
            <a:r>
              <a:rPr lang="zh-CN" altLang="en-US" b="1" dirty="0"/>
              <a:t>至</a:t>
            </a:r>
            <a:r>
              <a:rPr lang="en-US" altLang="zh-CN" b="1" dirty="0"/>
              <a:t>16</a:t>
            </a:r>
            <a:r>
              <a:rPr lang="zh-CN" altLang="en-US" b="1" dirty="0"/>
              <a:t>世纪，工业革命催生大量教育需求，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西欧诞生班级教学模式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伊拉斯谟首次提出“班级”概念</a:t>
            </a:r>
            <a:r>
              <a:rPr lang="zh-CN" altLang="en-US" b="1" dirty="0"/>
              <a:t>，德国人文主义学校率先实践。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1632</a:t>
            </a:r>
            <a:r>
              <a:rPr lang="zh-CN" altLang="en-US" b="1" dirty="0"/>
              <a:t>年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夸美纽斯</a:t>
            </a:r>
            <a:r>
              <a:rPr lang="zh-CN" altLang="en-US" b="1" dirty="0"/>
              <a:t>在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《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大教学论</a:t>
            </a:r>
            <a:r>
              <a:rPr lang="en-US" altLang="zh-CN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》</a:t>
            </a:r>
            <a:r>
              <a:rPr lang="zh-CN" altLang="en-US" b="1" dirty="0"/>
              <a:t>中系统论证班级授课制，确立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分级分班与学年制度</a:t>
            </a:r>
            <a:r>
              <a:rPr lang="zh-CN" altLang="en-US" b="1" dirty="0"/>
              <a:t>，实现一对多规模化教学，满足工业生产需求，彼时班级管理以效率为核心且处于经验阶段。后因该模式压抑个性，班级发展转向注重教育质量，相关组织理论与实践探索持续涌现。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072627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cc2813b-3bcb-4ad0-a944-eed8197c6ce5"/>
</p:tagLst>
</file>

<file path=ppt/theme/theme1.xml><?xml version="1.0" encoding="utf-8"?>
<a:theme xmlns:a="http://schemas.openxmlformats.org/drawingml/2006/main" name="Office 主题​​">
  <a:themeElements>
    <a:clrScheme name="蓝色毕业答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527E"/>
      </a:accent1>
      <a:accent2>
        <a:srgbClr val="42527E"/>
      </a:accent2>
      <a:accent3>
        <a:srgbClr val="42527E"/>
      </a:accent3>
      <a:accent4>
        <a:srgbClr val="42527E"/>
      </a:accent4>
      <a:accent5>
        <a:srgbClr val="42527E"/>
      </a:accent5>
      <a:accent6>
        <a:srgbClr val="42527E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7830</Words>
  <Application>Microsoft Office PowerPoint</Application>
  <PresentationFormat>宽屏</PresentationFormat>
  <Paragraphs>170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8" baseType="lpstr">
      <vt:lpstr>YF补 汉仪夏日体</vt:lpstr>
      <vt:lpstr>等线</vt:lpstr>
      <vt:lpstr>等线 Light</vt:lpstr>
      <vt:lpstr>黑体</vt:lpstr>
      <vt:lpstr>华文细黑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265534</dc:creator>
  <cp:lastModifiedBy>Administrator</cp:lastModifiedBy>
  <cp:revision>56</cp:revision>
  <dcterms:created xsi:type="dcterms:W3CDTF">2021-05-07T11:49:00Z</dcterms:created>
  <dcterms:modified xsi:type="dcterms:W3CDTF">2026-04-16T09:02:57Z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v1.0_mb_BKKei77dE8dVoXgZy3KcdA==</vt:lpwstr>
  </property>
  <property fmtid="{D5CDD505-2E9C-101B-9397-08002B2CF9AE}" pid="4" name="ICV">
    <vt:lpwstr>BEA48D075AD64EE3B453461233D28EFD_11</vt:lpwstr>
  </property>
</Properties>
</file>