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1" r:id="rId3"/>
    <p:sldId id="267" r:id="rId4"/>
    <p:sldId id="269" r:id="rId5"/>
    <p:sldId id="325" r:id="rId6"/>
    <p:sldId id="265" r:id="rId7"/>
    <p:sldId id="335" r:id="rId8"/>
    <p:sldId id="336" r:id="rId9"/>
    <p:sldId id="337" r:id="rId10"/>
    <p:sldId id="338" r:id="rId11"/>
    <p:sldId id="339" r:id="rId12"/>
    <p:sldId id="340" r:id="rId13"/>
    <p:sldId id="324" r:id="rId14"/>
    <p:sldId id="305" r:id="rId15"/>
    <p:sldId id="341" r:id="rId16"/>
    <p:sldId id="342" r:id="rId17"/>
    <p:sldId id="343" r:id="rId18"/>
    <p:sldId id="344" r:id="rId19"/>
    <p:sldId id="345" r:id="rId20"/>
    <p:sldId id="346" r:id="rId21"/>
    <p:sldId id="347" r:id="rId22"/>
    <p:sldId id="348" r:id="rId23"/>
    <p:sldId id="349" r:id="rId24"/>
    <p:sldId id="322" r:id="rId25"/>
    <p:sldId id="350" r:id="rId26"/>
    <p:sldId id="351" r:id="rId27"/>
    <p:sldId id="352" r:id="rId28"/>
    <p:sldId id="354" r:id="rId29"/>
    <p:sldId id="353" r:id="rId30"/>
    <p:sldId id="355" r:id="rId31"/>
    <p:sldId id="357" r:id="rId32"/>
    <p:sldId id="358" r:id="rId33"/>
    <p:sldId id="359" r:id="rId34"/>
    <p:sldId id="360" r:id="rId35"/>
    <p:sldId id="361" r:id="rId36"/>
    <p:sldId id="362" r:id="rId37"/>
    <p:sldId id="363" r:id="rId38"/>
    <p:sldId id="323" r:id="rId39"/>
    <p:sldId id="321" r:id="rId40"/>
    <p:sldId id="364" r:id="rId41"/>
    <p:sldId id="365" r:id="rId42"/>
    <p:sldId id="366" r:id="rId43"/>
    <p:sldId id="367" r:id="rId44"/>
    <p:sldId id="368" r:id="rId45"/>
    <p:sldId id="369" r:id="rId46"/>
    <p:sldId id="370" r:id="rId47"/>
    <p:sldId id="371" r:id="rId48"/>
    <p:sldId id="262" r:id="rId49"/>
  </p:sldIdLst>
  <p:sldSz cx="12192000" cy="6858000"/>
  <p:notesSz cx="6858000" cy="9144000"/>
  <p:custDataLst>
    <p:tags r:id="rId5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1" d="100"/>
          <a:sy n="61" d="100"/>
        </p:scale>
        <p:origin x="84" y="172"/>
      </p:cViewPr>
      <p:guideLst>
        <p:guide orient="horz" pos="212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gs" Target="tags/tag9.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matchingName="稻壳儿原创设计师【幻雨工作室】_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8FF0C6C-DBE0-45D5-A423-F67CDB4AF8C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FB4002-39D0-4501-9E27-19297DF6895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matchingName="稻壳儿原创设计师【幻雨工作室】_2">
  <p:cSld name="1_标题幻灯片">
    <p:bg>
      <p:bgPr>
        <a:solidFill>
          <a:schemeClr val="bg1">
            <a:lumMod val="95000"/>
          </a:schemeClr>
        </a:solidFill>
        <a:effectLst/>
      </p:bgPr>
    </p:bg>
    <p:spTree>
      <p:nvGrpSpPr>
        <p:cNvPr id="1" name=""/>
        <p:cNvGrpSpPr/>
        <p:nvPr/>
      </p:nvGrpSpPr>
      <p:grpSpPr>
        <a:xfrm>
          <a:off x="0" y="0"/>
          <a:ext cx="0" cy="0"/>
          <a:chOff x="0" y="0"/>
          <a:chExt cx="0" cy="0"/>
        </a:xfrm>
      </p:grpSpPr>
      <p:sp>
        <p:nvSpPr>
          <p:cNvPr id="7" name="矩形 6"/>
          <p:cNvSpPr/>
          <p:nvPr userDrawn="1"/>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userDrawn="1"/>
        </p:nvSpPr>
        <p:spPr>
          <a:xfrm>
            <a:off x="327765" y="310501"/>
            <a:ext cx="11536471" cy="6236998"/>
          </a:xfrm>
          <a:prstGeom prst="roundRect">
            <a:avLst>
              <a:gd name="adj" fmla="val 1649"/>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FF0C6C-DBE0-45D5-A423-F67CDB4AF8C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FB4002-39D0-4501-9E27-19297DF6895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image" Target="../media/image2.png"/><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2.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594913"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稻壳儿原创设计师【幻雨工作室】_3"/>
          <p:cNvSpPr txBox="1"/>
          <p:nvPr/>
        </p:nvSpPr>
        <p:spPr>
          <a:xfrm>
            <a:off x="3568704" y="2587306"/>
            <a:ext cx="5054589" cy="923330"/>
          </a:xfrm>
          <a:prstGeom prst="rect">
            <a:avLst/>
          </a:prstGeom>
          <a:noFill/>
        </p:spPr>
        <p:txBody>
          <a:bodyPr wrap="none" rtlCol="0">
            <a:spAutoFit/>
          </a:bodyPr>
          <a:lstStyle>
            <a:defPPr>
              <a:defRPr lang="zh-CN"/>
            </a:defPPr>
            <a:lvl1pPr algn="ctr">
              <a:defRPr sz="6000">
                <a:solidFill>
                  <a:srgbClr val="3B414A"/>
                </a:solidFill>
                <a:latin typeface="微软雅黑" panose="020B0503020204020204" pitchFamily="34" charset="-122"/>
                <a:ea typeface="微软雅黑" panose="020B0503020204020204" pitchFamily="34" charset="-122"/>
                <a:cs typeface="YF补 汉仪夏日体" panose="020B0604000101010104" pitchFamily="34" charset="-128"/>
              </a:defRPr>
            </a:lvl1pPr>
          </a:lstStyle>
          <a:p>
            <a:r>
              <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rPr>
              <a:t>教育政策与管理</a:t>
            </a:r>
            <a:endParaRPr lang="zh-CN" altLang="en-US" sz="54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mn-cs"/>
            </a:endParaRPr>
          </a:p>
        </p:txBody>
      </p:sp>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09352" y="4858822"/>
            <a:ext cx="3573294" cy="659051"/>
          </a:xfrm>
          <a:prstGeom prst="rect">
            <a:avLst/>
          </a:prstGeom>
        </p:spPr>
      </p:pic>
      <p:sp>
        <p:nvSpPr>
          <p:cNvPr id="8" name="文本框 7"/>
          <p:cNvSpPr txBox="1"/>
          <p:nvPr/>
        </p:nvSpPr>
        <p:spPr>
          <a:xfrm>
            <a:off x="7002081" y="3619701"/>
            <a:ext cx="2043817" cy="400110"/>
          </a:xfrm>
          <a:prstGeom prst="rect">
            <a:avLst/>
          </a:prstGeom>
          <a:noFill/>
        </p:spPr>
        <p:txBody>
          <a:bodyPr wrap="square" rtlCol="0">
            <a:spAutoFit/>
          </a:bodyPr>
          <a:lstStyle/>
          <a:p>
            <a:r>
              <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rPr>
              <a:t>黄忠敬 主编</a:t>
            </a:r>
            <a:endParaRPr lang="zh-CN" altLang="en-US" sz="2000" b="1" dirty="0">
              <a:solidFill>
                <a:schemeClr val="tx2"/>
              </a:solidFill>
              <a:effectLst>
                <a:outerShdw blurRad="50800" dist="38100" dir="2700000" algn="tl" rotWithShape="0">
                  <a:prstClr val="black">
                    <a:alpha val="40000"/>
                  </a:prstClr>
                </a:outerShdw>
              </a:effectLst>
              <a:latin typeface="黑体" panose="02010609060101010101" charset="-122"/>
              <a:ea typeface="黑体" panose="02010609060101010101"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8839200" cy="460375"/>
          </a:xfrm>
          <a:prstGeom prst="rect">
            <a:avLst/>
          </a:prstGeom>
          <a:noFill/>
        </p:spPr>
        <p:txBody>
          <a:bodyPr wrap="square" rtlCol="0">
            <a:spAutoFit/>
          </a:bodyPr>
          <a:lstStyle/>
          <a:p>
            <a:r>
              <a:rPr lang="en-US" altLang="zh-CN" sz="2400" b="1" dirty="0">
                <a:solidFill>
                  <a:schemeClr val="tx2"/>
                </a:solidFill>
              </a:rPr>
              <a:t>2.2 </a:t>
            </a:r>
            <a:r>
              <a:rPr lang="zh-CN" altLang="en-US" sz="2400" b="1" dirty="0">
                <a:solidFill>
                  <a:schemeClr val="tx2"/>
                </a:solidFill>
              </a:rPr>
              <a:t>国家相关理论</a:t>
            </a:r>
            <a:r>
              <a:rPr lang="en-US" altLang="zh-CN" sz="2400" b="1" dirty="0">
                <a:solidFill>
                  <a:schemeClr val="tx2"/>
                </a:solidFill>
              </a:rPr>
              <a:t>——</a:t>
            </a:r>
            <a:r>
              <a:rPr lang="zh-CN" altLang="en-US" sz="2400" b="1" dirty="0">
                <a:solidFill>
                  <a:schemeClr val="tx2"/>
                </a:solidFill>
              </a:rPr>
              <a:t>集权与分权理论</a:t>
            </a:r>
            <a:endParaRPr lang="zh-CN" altLang="en-US" sz="2400" b="1" dirty="0">
              <a:solidFill>
                <a:schemeClr val="tx2"/>
              </a:solidFill>
            </a:endParaRPr>
          </a:p>
        </p:txBody>
      </p:sp>
      <p:sp>
        <p:nvSpPr>
          <p:cNvPr id="4" name="文本框 3"/>
          <p:cNvSpPr txBox="1"/>
          <p:nvPr/>
        </p:nvSpPr>
        <p:spPr>
          <a:xfrm>
            <a:off x="1924843" y="1946841"/>
            <a:ext cx="8341737" cy="4399915"/>
          </a:xfrm>
          <a:prstGeom prst="rect">
            <a:avLst/>
          </a:prstGeom>
          <a:noFill/>
        </p:spPr>
        <p:txBody>
          <a:bodyPr wrap="square" rtlCol="0">
            <a:spAutoFit/>
          </a:bodyPr>
          <a:lstStyle/>
          <a:p>
            <a:pPr algn="just" hangingPunct="0"/>
            <a:r>
              <a:rPr lang="zh-CN" altLang="en-US" sz="2000" b="1" dirty="0"/>
              <a:t>      </a:t>
            </a:r>
            <a:r>
              <a:rPr lang="en-US" altLang="zh-CN" sz="2000" b="1" dirty="0"/>
              <a:t> </a:t>
            </a:r>
            <a:r>
              <a:rPr lang="zh-CN" altLang="en-US" sz="2000" b="1" dirty="0"/>
              <a:t>教育行政体制是国家教育行政组织系统及领导管理的组织结构与工作制度总称，根据行政权力划分及行使方式，可分为集权制和分权制。</a:t>
            </a:r>
            <a:endParaRPr lang="zh-CN" altLang="en-US" sz="2000" b="1" dirty="0"/>
          </a:p>
          <a:p>
            <a:pPr algn="just" hangingPunct="0"/>
            <a:endParaRPr lang="en-US" altLang="zh-CN" sz="2000" b="1" dirty="0"/>
          </a:p>
          <a:p>
            <a:pPr algn="just" hangingPunct="0"/>
            <a:r>
              <a:rPr lang="en-US" altLang="zh-CN" sz="2000" b="1" dirty="0"/>
              <a:t>      </a:t>
            </a:r>
            <a:r>
              <a:rPr lang="en-US" altLang="zh-CN" sz="2000" b="1" dirty="0">
                <a:solidFill>
                  <a:schemeClr val="accent2">
                    <a:lumMod val="60000"/>
                    <a:lumOff val="40000"/>
                  </a:schemeClr>
                </a:solidFill>
              </a:rPr>
              <a:t> </a:t>
            </a:r>
            <a:r>
              <a:rPr lang="zh-CN" altLang="en-US" sz="2000" b="1" dirty="0">
                <a:solidFill>
                  <a:schemeClr val="accent2">
                    <a:lumMod val="60000"/>
                    <a:lumOff val="40000"/>
                  </a:schemeClr>
                </a:solidFill>
              </a:rPr>
              <a:t>集权制</a:t>
            </a:r>
            <a:r>
              <a:rPr lang="zh-CN" altLang="en-US" sz="2000" b="1" dirty="0"/>
              <a:t>指</a:t>
            </a:r>
            <a:r>
              <a:rPr lang="zh-CN" altLang="en-US" sz="2000" b="1" dirty="0">
                <a:solidFill>
                  <a:schemeClr val="accent2">
                    <a:lumMod val="60000"/>
                    <a:lumOff val="40000"/>
                  </a:schemeClr>
                </a:solidFill>
              </a:rPr>
              <a:t>行政权力集中于中央或上级，下级自主权少</a:t>
            </a:r>
            <a:r>
              <a:rPr lang="zh-CN" altLang="en-US" sz="2000" b="1" dirty="0"/>
              <a:t>，教育领域中中央直接领导管理全国教育，地方主要实施中央法令政策，呈垂直隶属关系。</a:t>
            </a:r>
            <a:r>
              <a:rPr lang="zh-CN" altLang="en-US" sz="2000" b="1" dirty="0">
                <a:solidFill>
                  <a:schemeClr val="accent2">
                    <a:lumMod val="60000"/>
                    <a:lumOff val="40000"/>
                  </a:schemeClr>
                </a:solidFill>
              </a:rPr>
              <a:t>法国</a:t>
            </a:r>
            <a:r>
              <a:rPr lang="zh-CN" altLang="en-US" sz="2000" b="1" dirty="0"/>
              <a:t>是典型代表，教育部统一领导全国教育，掌管教育目标、经费等。其优势是统一方针政策、统筹规划、调节不平衡，弊端是缺乏弹性、难以因地制宜，挫伤下级积极性。</a:t>
            </a:r>
            <a:endParaRPr lang="zh-CN" altLang="en-US" sz="2000" b="1" dirty="0"/>
          </a:p>
          <a:p>
            <a:pPr algn="just" hangingPunct="0"/>
            <a:endParaRPr lang="en-US" altLang="zh-CN" sz="2000" b="1" dirty="0"/>
          </a:p>
          <a:p>
            <a:pPr algn="just" hangingPunct="0"/>
            <a:r>
              <a:rPr lang="en-US" altLang="zh-CN" sz="2000" b="1" dirty="0"/>
              <a:t>       </a:t>
            </a:r>
            <a:r>
              <a:rPr lang="zh-CN" altLang="en-US" sz="2000" b="1" dirty="0">
                <a:solidFill>
                  <a:schemeClr val="accent2">
                    <a:lumMod val="60000"/>
                    <a:lumOff val="40000"/>
                  </a:schemeClr>
                </a:solidFill>
              </a:rPr>
              <a:t>分权制</a:t>
            </a:r>
            <a:r>
              <a:rPr lang="zh-CN" altLang="en-US" sz="2000" b="1" dirty="0"/>
              <a:t>指</a:t>
            </a:r>
            <a:r>
              <a:rPr lang="zh-CN" altLang="en-US" sz="2000" b="1" dirty="0">
                <a:solidFill>
                  <a:schemeClr val="accent2">
                    <a:lumMod val="60000"/>
                    <a:lumOff val="40000"/>
                  </a:schemeClr>
                </a:solidFill>
              </a:rPr>
              <a:t>下级和地方有完全独立权力，中央不干涉其权限内事务</a:t>
            </a:r>
            <a:r>
              <a:rPr lang="zh-CN" altLang="en-US" sz="2000" b="1" dirty="0"/>
              <a:t>，教育领域中地方自主管理本地教育，中央负责宏观调控，中央与地方平行独立。</a:t>
            </a:r>
            <a:r>
              <a:rPr lang="zh-CN" altLang="en-US" sz="2000" b="1" dirty="0">
                <a:solidFill>
                  <a:schemeClr val="accent2">
                    <a:lumMod val="60000"/>
                    <a:lumOff val="40000"/>
                  </a:schemeClr>
                </a:solidFill>
              </a:rPr>
              <a:t>美国</a:t>
            </a:r>
            <a:r>
              <a:rPr lang="zh-CN" altLang="en-US" sz="2000" b="1" dirty="0"/>
              <a:t>是典型代表，办教育权限归州和地方，联邦教育部仅负责指导资助。其优势是管理有弹性、能因地制宜，发挥地方主动性，弊端是政令不统一、地方各行其是，导致教育发展混乱。</a:t>
            </a:r>
            <a:endParaRPr lang="zh-CN" altLang="en-US" sz="20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8839200" cy="460375"/>
          </a:xfrm>
          <a:prstGeom prst="rect">
            <a:avLst/>
          </a:prstGeom>
          <a:noFill/>
        </p:spPr>
        <p:txBody>
          <a:bodyPr wrap="square" rtlCol="0">
            <a:spAutoFit/>
          </a:bodyPr>
          <a:lstStyle/>
          <a:p>
            <a:r>
              <a:rPr lang="en-US" altLang="zh-CN" sz="2400" b="1" dirty="0">
                <a:solidFill>
                  <a:schemeClr val="tx2"/>
                </a:solidFill>
              </a:rPr>
              <a:t>2.2 </a:t>
            </a:r>
            <a:r>
              <a:rPr lang="zh-CN" altLang="en-US" sz="2400" b="1" dirty="0">
                <a:solidFill>
                  <a:schemeClr val="tx2"/>
                </a:solidFill>
              </a:rPr>
              <a:t>国家相关理论</a:t>
            </a:r>
            <a:r>
              <a:rPr lang="en-US" altLang="zh-CN" sz="2400" b="1" dirty="0">
                <a:solidFill>
                  <a:schemeClr val="tx2"/>
                </a:solidFill>
              </a:rPr>
              <a:t>——</a:t>
            </a:r>
            <a:r>
              <a:rPr lang="zh-CN" altLang="en-US" sz="2400" b="1" dirty="0">
                <a:solidFill>
                  <a:schemeClr val="tx2"/>
                </a:solidFill>
              </a:rPr>
              <a:t>集权与分权理论</a:t>
            </a:r>
            <a:endParaRPr lang="zh-CN" altLang="en-US" sz="2400" b="1" dirty="0">
              <a:solidFill>
                <a:schemeClr val="tx2"/>
              </a:solidFill>
            </a:endParaRPr>
          </a:p>
        </p:txBody>
      </p:sp>
      <p:sp>
        <p:nvSpPr>
          <p:cNvPr id="4" name="文本框 3"/>
          <p:cNvSpPr txBox="1"/>
          <p:nvPr/>
        </p:nvSpPr>
        <p:spPr>
          <a:xfrm>
            <a:off x="1924843" y="1946841"/>
            <a:ext cx="8341737" cy="3784600"/>
          </a:xfrm>
          <a:prstGeom prst="rect">
            <a:avLst/>
          </a:prstGeom>
          <a:noFill/>
        </p:spPr>
        <p:txBody>
          <a:bodyPr wrap="square" rtlCol="0">
            <a:spAutoFit/>
          </a:bodyPr>
          <a:lstStyle/>
          <a:p>
            <a:pPr algn="just" hangingPunct="0"/>
            <a:r>
              <a:rPr lang="zh-CN" altLang="en-US" sz="2000" b="1" dirty="0"/>
              <a:t>      </a:t>
            </a:r>
            <a:r>
              <a:rPr lang="en-US" altLang="zh-CN" sz="2000" b="1" dirty="0"/>
              <a:t> </a:t>
            </a:r>
            <a:r>
              <a:rPr lang="zh-CN" altLang="en-US" sz="2000" b="1" dirty="0"/>
              <a:t>集权制与分权制是两种主要教育行政体制，各有优劣，</a:t>
            </a:r>
            <a:r>
              <a:rPr lang="zh-CN" altLang="en-US" sz="2000" b="1" dirty="0">
                <a:solidFill>
                  <a:schemeClr val="accent2">
                    <a:lumMod val="60000"/>
                    <a:lumOff val="40000"/>
                  </a:schemeClr>
                </a:solidFill>
              </a:rPr>
              <a:t>选择需结合各国国情、民情等综合判断</a:t>
            </a:r>
            <a:r>
              <a:rPr lang="zh-CN" altLang="en-US" sz="2000" b="1" dirty="0"/>
              <a:t>。近年来，两者呈现</a:t>
            </a:r>
            <a:r>
              <a:rPr lang="zh-CN" altLang="en-US" sz="2000" b="1" dirty="0">
                <a:solidFill>
                  <a:schemeClr val="accent2">
                    <a:lumMod val="60000"/>
                    <a:lumOff val="40000"/>
                  </a:schemeClr>
                </a:solidFill>
              </a:rPr>
              <a:t>融合趋势</a:t>
            </a:r>
            <a:r>
              <a:rPr lang="zh-CN" altLang="en-US" sz="2000" b="1" dirty="0"/>
              <a:t>，部分国家形成中央与地方合作制，如日本二战后以地方分权为原则，中央文部省通过多种制度加强与地方联系，统筹全局并保护地方办学积极性，推动教育均衡发展。</a:t>
            </a:r>
            <a:endParaRPr lang="zh-CN" altLang="en-US" sz="2000" b="1" dirty="0"/>
          </a:p>
          <a:p>
            <a:pPr algn="just" hangingPunct="0"/>
            <a:endParaRPr lang="en-US" altLang="zh-CN" sz="2000" b="1" dirty="0"/>
          </a:p>
          <a:p>
            <a:pPr algn="just" hangingPunct="0"/>
            <a:r>
              <a:rPr lang="en-US" altLang="zh-CN" sz="2000" b="1" dirty="0"/>
              <a:t>       </a:t>
            </a:r>
            <a:r>
              <a:rPr lang="zh-CN" altLang="en-US" sz="2000" b="1" dirty="0"/>
              <a:t>从职能来看，集权制侧重整体性、指令性计划，组织系统集权紧密，管理职能集中于上级，对服务职能重视不足；分权制强调地方性、指导性计划，组织系统松散，管理职能赋予地方和学校，注重服务与法律监控。总之，教育行政体制对教育发展至关重要，其选择有客观历史文化基础，无绝对优劣之分，关键看是否适配国情。体制改革影响集中在政策管理层面，提升教育质量的</a:t>
            </a:r>
            <a:r>
              <a:rPr lang="zh-CN" altLang="en-US" sz="2000" b="1" dirty="0">
                <a:solidFill>
                  <a:schemeClr val="accent2">
                    <a:lumMod val="60000"/>
                    <a:lumOff val="40000"/>
                  </a:schemeClr>
                </a:solidFill>
              </a:rPr>
              <a:t>核心</a:t>
            </a:r>
            <a:r>
              <a:rPr lang="zh-CN" altLang="en-US" sz="2000" b="1" dirty="0"/>
              <a:t>仍在改进课堂教学。</a:t>
            </a:r>
            <a:endParaRPr lang="zh-CN" altLang="en-US" sz="20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371510" y="2459741"/>
            <a:ext cx="5496114" cy="193802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二</a:t>
            </a:r>
            <a:endParaRPr lang="zh-CN" altLang="en-US" sz="4400" b="1">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1.1</a:t>
            </a:r>
            <a:r>
              <a:rPr lang="zh-CN" altLang="en-US" sz="2400" b="1" dirty="0">
                <a:solidFill>
                  <a:schemeClr val="tx2"/>
                </a:solidFill>
              </a:rPr>
              <a:t> 我国教育政策与管理的理念变迁</a:t>
            </a:r>
            <a:r>
              <a:rPr lang="en-US" altLang="zh-CN" sz="2400" b="1" dirty="0">
                <a:solidFill>
                  <a:schemeClr val="tx2"/>
                </a:solidFill>
              </a:rPr>
              <a:t>——</a:t>
            </a:r>
            <a:r>
              <a:rPr lang="zh-CN" altLang="en-US" sz="2400" b="1" dirty="0">
                <a:solidFill>
                  <a:schemeClr val="tx2"/>
                </a:solidFill>
              </a:rPr>
              <a:t>从教育行政到教育管理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从教育行政到教育管理，大致经历五个阶段，各阶段均有鲜明特征，逐步推动教育事业发展。</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zh-CN" altLang="en-US" sz="2000" b="1" dirty="0">
                <a:solidFill>
                  <a:schemeClr val="accent2">
                    <a:lumMod val="60000"/>
                    <a:lumOff val="40000"/>
                  </a:schemeClr>
                </a:solidFill>
              </a:rPr>
              <a:t>行政管制阶段</a:t>
            </a:r>
            <a:r>
              <a:rPr lang="zh-CN" altLang="en-US" sz="2000" b="1" dirty="0">
                <a:solidFill>
                  <a:schemeClr val="tx1"/>
                </a:solidFill>
              </a:rPr>
              <a:t>（1949-1977年），计划经济背景下，政府对教育实行行政管制。教育核心任务是维护国家政权、发展经济，1957年毛泽东提出相关教育方针，1958年中央明确“教育为无产阶级政治服务，教育与生产劳动相结合”，影响深远。政府职能高度集中，1963年颁布相关条例，形成基础教育“统一领导、分级管理”格局，但地方管理权限有限。</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zh-CN" altLang="en-US" sz="2000" b="1" dirty="0">
                <a:solidFill>
                  <a:schemeClr val="accent2">
                    <a:lumMod val="60000"/>
                    <a:lumOff val="40000"/>
                  </a:schemeClr>
                </a:solidFill>
              </a:rPr>
              <a:t>秩序重建阶段</a:t>
            </a:r>
            <a:r>
              <a:rPr lang="zh-CN" altLang="en-US" sz="2000" b="1" dirty="0">
                <a:solidFill>
                  <a:schemeClr val="tx1"/>
                </a:solidFill>
              </a:rPr>
              <a:t>（1978-1984年），改革开放初期以拨乱反正、恢复教育秩序为核心。1978年教育部颁布大中小学暂行工作条例，全面恢复教育秩序；同时强化教育服务经济建设的功能，邓小平强调教育需适应国民经济发展，契合全党工作重点向经济建设转移的要求。</a:t>
            </a:r>
            <a:endParaRPr lang="zh-CN" altLang="en-US" sz="2000" b="1" dirty="0">
              <a:solidFill>
                <a:schemeClr val="tx1"/>
              </a:solidFill>
            </a:endParaRPr>
          </a:p>
          <a:p>
            <a:pPr algn="just" hangingPunct="0"/>
            <a:endParaRPr lang="en-US" altLang="zh-CN" sz="2000" b="1" dirty="0">
              <a:solidFill>
                <a:schemeClr val="tx1"/>
              </a:solidFill>
            </a:endParaRPr>
          </a:p>
          <a:p>
            <a:pPr algn="just" hangingPunct="0"/>
            <a:endParaRPr lang="zh-CN" altLang="en-US" sz="2000" b="1" dirty="0">
              <a:solidFill>
                <a:schemeClr val="tx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1.1 </a:t>
            </a:r>
            <a:r>
              <a:rPr lang="zh-CN" altLang="en-US" sz="2400" b="1" dirty="0">
                <a:solidFill>
                  <a:schemeClr val="tx2"/>
                </a:solidFill>
              </a:rPr>
              <a:t>我国教育政策与管理的理念变迁</a:t>
            </a:r>
            <a:r>
              <a:rPr lang="en-US" altLang="zh-CN" sz="2400" b="1" dirty="0">
                <a:solidFill>
                  <a:schemeClr val="tx2"/>
                </a:solidFill>
              </a:rPr>
              <a:t>——</a:t>
            </a:r>
            <a:r>
              <a:rPr lang="zh-CN" altLang="en-US" sz="2400" b="1" dirty="0">
                <a:solidFill>
                  <a:schemeClr val="tx2"/>
                </a:solidFill>
              </a:rPr>
              <a:t>从教育行政到教育管理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zh-CN" altLang="en-US" sz="2000" b="1" dirty="0">
                <a:solidFill>
                  <a:schemeClr val="accent2">
                    <a:lumMod val="60000"/>
                    <a:lumOff val="40000"/>
                  </a:schemeClr>
                </a:solidFill>
              </a:rPr>
              <a:t>体制变革阶段</a:t>
            </a:r>
            <a:r>
              <a:rPr lang="zh-CN" altLang="en-US" sz="2000" b="1" dirty="0">
                <a:solidFill>
                  <a:schemeClr val="tx1"/>
                </a:solidFill>
              </a:rPr>
              <a:t>（1985-199</a:t>
            </a:r>
            <a:r>
              <a:rPr lang="en-US" altLang="zh-CN" sz="2000" b="1" dirty="0">
                <a:solidFill>
                  <a:schemeClr val="tx1"/>
                </a:solidFill>
              </a:rPr>
              <a:t>2</a:t>
            </a:r>
            <a:r>
              <a:rPr lang="zh-CN" altLang="en-US" sz="2000" b="1" dirty="0">
                <a:solidFill>
                  <a:schemeClr val="tx1"/>
                </a:solidFill>
              </a:rPr>
              <a:t>年），聚焦教育行政管理改革。1985年《中共中央关于教育体制改革的决定》提出基础教育管理权归地方，1986年《义务教育法》明确“地方负责，分级管理”，简政放权激发地方办学活力；强调教育与社会联动，提出“教育必须为社会主义建设服务，社会主义建设必须依靠教育”；首次明确教育投入“两个增长”原则。</a:t>
            </a:r>
            <a:endParaRPr lang="en-US" altLang="zh-CN" sz="2000" b="1" dirty="0">
              <a:solidFill>
                <a:schemeClr val="tx1"/>
              </a:solidFill>
            </a:endParaRPr>
          </a:p>
          <a:p>
            <a:pPr algn="just" hangingPunct="0"/>
            <a:r>
              <a:rPr lang="zh-CN" altLang="en-US" sz="2000" b="1" dirty="0">
                <a:solidFill>
                  <a:schemeClr val="accent2">
                    <a:lumMod val="60000"/>
                    <a:lumOff val="40000"/>
                  </a:schemeClr>
                </a:solidFill>
              </a:rPr>
              <a:t>改革探索阶段</a:t>
            </a:r>
            <a:r>
              <a:rPr lang="zh-CN" altLang="en-US" sz="2000" b="1" dirty="0">
                <a:solidFill>
                  <a:schemeClr val="tx1"/>
                </a:solidFill>
              </a:rPr>
              <a:t>（199</a:t>
            </a:r>
            <a:r>
              <a:rPr lang="en-US" altLang="zh-CN" sz="2000" b="1" dirty="0">
                <a:solidFill>
                  <a:schemeClr val="tx1"/>
                </a:solidFill>
              </a:rPr>
              <a:t>3</a:t>
            </a:r>
            <a:r>
              <a:rPr lang="zh-CN" altLang="en-US" sz="2000" b="1" dirty="0">
                <a:solidFill>
                  <a:schemeClr val="tx1"/>
                </a:solidFill>
              </a:rPr>
              <a:t>-2002年），市场经济背景下深化改革。继续简政放权，1993年、1994年相关文件进一步下放权限，2001年确立义务教育“地方负责、分级管理、以县为主”体制；重视市场作用，拓宽教育经费筹措渠道，鼓励社会力量办学；强调教育功能，推进素质教育，培养面向未来的人才。</a:t>
            </a:r>
            <a:endParaRPr lang="en-US" altLang="zh-CN" sz="2000" b="1" dirty="0">
              <a:solidFill>
                <a:schemeClr val="tx1"/>
              </a:solidFill>
            </a:endParaRPr>
          </a:p>
          <a:p>
            <a:pPr algn="just" hangingPunct="0"/>
            <a:r>
              <a:rPr lang="zh-CN" altLang="en-US" sz="2000" b="1" dirty="0">
                <a:solidFill>
                  <a:schemeClr val="accent2">
                    <a:lumMod val="60000"/>
                    <a:lumOff val="40000"/>
                  </a:schemeClr>
                </a:solidFill>
              </a:rPr>
              <a:t>改革持续阶段</a:t>
            </a:r>
            <a:r>
              <a:rPr lang="zh-CN" altLang="en-US" sz="2000" b="1" dirty="0">
                <a:solidFill>
                  <a:schemeClr val="tx1"/>
                </a:solidFill>
              </a:rPr>
              <a:t>（2003-2009年），以科学发展观为指导，注重公平、法治、人本。推进义务教育均衡发展，逐步免除全国城乡中小学学杂费；强化依法行政，规范政府职能，保障地方和学校自主权；强调教育的本体性价值，统筹各类教育协调可持续发展。</a:t>
            </a:r>
            <a:endParaRPr lang="zh-CN" altLang="en-US" sz="2000" b="1" dirty="0">
              <a:solidFill>
                <a:schemeClr val="tx1"/>
              </a:solidFill>
            </a:endParaRPr>
          </a:p>
          <a:p>
            <a:pPr algn="just" hangingPunct="0"/>
            <a:endParaRPr lang="zh-CN" altLang="en-US" sz="2000" b="1" dirty="0">
              <a:solidFill>
                <a:schemeClr val="tx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1.2</a:t>
            </a:r>
            <a:r>
              <a:rPr lang="zh-CN" altLang="en-US" sz="2400" b="1" dirty="0">
                <a:solidFill>
                  <a:schemeClr val="tx2"/>
                </a:solidFill>
              </a:rPr>
              <a:t> 我国教育政策与管理的理念变迁</a:t>
            </a:r>
            <a:r>
              <a:rPr lang="en-US" altLang="zh-CN" sz="2400" b="1" dirty="0">
                <a:solidFill>
                  <a:schemeClr val="tx2"/>
                </a:solidFill>
              </a:rPr>
              <a:t>——</a:t>
            </a:r>
            <a:r>
              <a:rPr lang="zh-CN" altLang="en-US" sz="2400" b="1" dirty="0">
                <a:solidFill>
                  <a:schemeClr val="tx2"/>
                </a:solidFill>
              </a:rPr>
              <a:t>从教育管理到教育治理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教育治理是国家机关、社会组织、利益群体和公民个体，通过制度安排合作互动、共同管理教育公共事务的过程，其典型特征是多元主体“共治”。</a:t>
            </a:r>
            <a:r>
              <a:rPr lang="zh-CN" altLang="en-US" sz="2000" b="1" dirty="0">
                <a:solidFill>
                  <a:schemeClr val="accent2">
                    <a:lumMod val="60000"/>
                    <a:lumOff val="40000"/>
                  </a:schemeClr>
                </a:solidFill>
              </a:rPr>
              <a:t>共治是实现善治的路径</a:t>
            </a:r>
            <a:r>
              <a:rPr lang="zh-CN" altLang="en-US" sz="2000" b="1" dirty="0">
                <a:solidFill>
                  <a:schemeClr val="tx1"/>
                </a:solidFill>
              </a:rPr>
              <a:t>，善治以有效性、回应性、公正、透明等为要素，</a:t>
            </a:r>
            <a:r>
              <a:rPr lang="zh-CN" altLang="en-US" sz="2000" b="1" dirty="0">
                <a:solidFill>
                  <a:schemeClr val="accent2">
                    <a:lumMod val="60000"/>
                    <a:lumOff val="40000"/>
                  </a:schemeClr>
                </a:solidFill>
              </a:rPr>
              <a:t>最终目标是公共利益最大化</a:t>
            </a:r>
            <a:r>
              <a:rPr lang="zh-CN" altLang="en-US" sz="2000" b="1" dirty="0">
                <a:solidFill>
                  <a:schemeClr val="tx1"/>
                </a:solidFill>
              </a:rPr>
              <a:t>，教育善治的核心是办成“好教育”。共治不一定带来善治，但无共治则无善治，其内在优势有助于善治实现。从教育管理到教育治理，先后经历了教育治理初步探索期（2010-2012年）、教育治理深入推进期（2013-201</a:t>
            </a:r>
            <a:r>
              <a:rPr lang="en-US" altLang="zh-CN" sz="2000" b="1" dirty="0">
                <a:solidFill>
                  <a:schemeClr val="tx1"/>
                </a:solidFill>
              </a:rPr>
              <a:t>6</a:t>
            </a:r>
            <a:r>
              <a:rPr lang="zh-CN" altLang="en-US" sz="2000" b="1" dirty="0">
                <a:solidFill>
                  <a:schemeClr val="tx1"/>
                </a:solidFill>
              </a:rPr>
              <a:t>年）、教育治理全面展开期（201</a:t>
            </a:r>
            <a:r>
              <a:rPr lang="en-US" altLang="zh-CN" sz="2000" b="1" dirty="0">
                <a:solidFill>
                  <a:schemeClr val="tx1"/>
                </a:solidFill>
              </a:rPr>
              <a:t>7</a:t>
            </a:r>
            <a:r>
              <a:rPr lang="zh-CN" altLang="en-US" sz="2000" b="1" dirty="0">
                <a:solidFill>
                  <a:schemeClr val="tx1"/>
                </a:solidFill>
              </a:rPr>
              <a:t>年至今）三个阶段。</a:t>
            </a:r>
            <a:endParaRPr lang="zh-CN" altLang="en-US" sz="2000" b="1" dirty="0">
              <a:solidFill>
                <a:schemeClr val="tx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487660" cy="460375"/>
          </a:xfrm>
          <a:prstGeom prst="rect">
            <a:avLst/>
          </a:prstGeom>
          <a:noFill/>
        </p:spPr>
        <p:txBody>
          <a:bodyPr wrap="square" rtlCol="0">
            <a:spAutoFit/>
          </a:bodyPr>
          <a:lstStyle/>
          <a:p>
            <a:r>
              <a:rPr lang="en-US" altLang="zh-CN" sz="2400" b="1" dirty="0">
                <a:solidFill>
                  <a:schemeClr val="tx2"/>
                </a:solidFill>
              </a:rPr>
              <a:t>1.2.1 </a:t>
            </a:r>
            <a:r>
              <a:rPr lang="zh-CN" altLang="en-US" sz="2400" b="1" dirty="0">
                <a:solidFill>
                  <a:schemeClr val="tx2"/>
                </a:solidFill>
              </a:rPr>
              <a:t>从教育管理到教育治理</a:t>
            </a:r>
            <a:r>
              <a:rPr lang="en-US" altLang="zh-CN" sz="2400" b="1" dirty="0">
                <a:solidFill>
                  <a:schemeClr val="tx2"/>
                </a:solidFill>
              </a:rPr>
              <a:t>——</a:t>
            </a:r>
            <a:r>
              <a:rPr lang="zh-CN" altLang="en-US" sz="2400" b="1" dirty="0">
                <a:solidFill>
                  <a:schemeClr val="tx2"/>
                </a:solidFill>
              </a:rPr>
              <a:t>教育治理初步探索期</a:t>
            </a:r>
            <a:r>
              <a:rPr lang="zh-CN" altLang="en-US" sz="2400" b="1" dirty="0">
                <a:sym typeface="+mn-ea"/>
              </a:rPr>
              <a:t>（2010-2012年）</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2010年，《国家中长期教育改革和发展规划纲要（2010-2020年）》（简称《规划纲要》）发布，明确提出“到2020年基本实现教育现代化”的</a:t>
            </a:r>
            <a:r>
              <a:rPr lang="zh-CN" altLang="en-US" sz="2000" b="1" dirty="0">
                <a:solidFill>
                  <a:schemeClr val="accent2">
                    <a:lumMod val="60000"/>
                    <a:lumOff val="40000"/>
                  </a:schemeClr>
                </a:solidFill>
              </a:rPr>
              <a:t>战略目标</a:t>
            </a:r>
            <a:r>
              <a:rPr lang="zh-CN" altLang="en-US" sz="2000" b="1" dirty="0">
                <a:solidFill>
                  <a:schemeClr val="tx1"/>
                </a:solidFill>
              </a:rPr>
              <a:t>，以及均衡发展义务教育的</a:t>
            </a:r>
            <a:r>
              <a:rPr lang="zh-CN" altLang="en-US" sz="2000" b="1" dirty="0">
                <a:solidFill>
                  <a:schemeClr val="accent2">
                    <a:lumMod val="60000"/>
                    <a:lumOff val="40000"/>
                  </a:schemeClr>
                </a:solidFill>
              </a:rPr>
              <a:t>战略性任务</a:t>
            </a:r>
            <a:r>
              <a:rPr lang="zh-CN" altLang="en-US" sz="2000" b="1" dirty="0">
                <a:solidFill>
                  <a:schemeClr val="tx1"/>
                </a:solidFill>
              </a:rPr>
              <a:t>。此阶段教育管理理念的核心是有限参与型政府，《规划纲要》要求转变政府教育管理职能，明确政府统筹规划、政策引导、监督管理和提供公共教育服务的职责，提出改变直接管理学校的单一方式、减少不必要的行政干预，同时强调行业协会、专业学会、基金会等社会组织在教育公共治理中的作用。</a:t>
            </a:r>
            <a:endParaRPr lang="zh-CN" altLang="en-US" sz="2000" b="1" dirty="0">
              <a:solidFill>
                <a:schemeClr val="tx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1.2.2 </a:t>
            </a:r>
            <a:r>
              <a:rPr lang="zh-CN" altLang="en-US" sz="2400" b="1" dirty="0">
                <a:solidFill>
                  <a:schemeClr val="tx2"/>
                </a:solidFill>
              </a:rPr>
              <a:t>从教育管理到教育治理</a:t>
            </a:r>
            <a:r>
              <a:rPr lang="en-US" altLang="zh-CN" sz="2400" b="1" dirty="0">
                <a:solidFill>
                  <a:schemeClr val="tx2"/>
                </a:solidFill>
              </a:rPr>
              <a:t>——</a:t>
            </a:r>
            <a:r>
              <a:rPr lang="zh-CN" altLang="en-US" sz="2400" b="1" dirty="0">
                <a:solidFill>
                  <a:schemeClr val="tx2"/>
                </a:solidFill>
              </a:rPr>
              <a:t>教育治理深入推进期</a:t>
            </a:r>
            <a:r>
              <a:rPr lang="zh-CN" altLang="en-US" sz="2400" b="1" dirty="0">
                <a:sym typeface="+mn-ea"/>
              </a:rPr>
              <a:t>（2013-201</a:t>
            </a:r>
            <a:r>
              <a:rPr lang="en-US" altLang="zh-CN" sz="2400" b="1" dirty="0">
                <a:sym typeface="+mn-ea"/>
              </a:rPr>
              <a:t>6</a:t>
            </a:r>
            <a:r>
              <a:rPr lang="zh-CN" altLang="en-US" sz="2400" b="1" dirty="0">
                <a:sym typeface="+mn-ea"/>
              </a:rPr>
              <a:t>年）</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2013年党的十八届三中全会对全面深化改革作出部署，明确了教育领域综合改革要求，推动教育治理理念升级。此阶段教育治理理念有三大特点：一是</a:t>
            </a:r>
            <a:r>
              <a:rPr lang="zh-CN" altLang="en-US" sz="2000" b="1" dirty="0">
                <a:solidFill>
                  <a:schemeClr val="accent2">
                    <a:lumMod val="60000"/>
                    <a:lumOff val="40000"/>
                  </a:schemeClr>
                </a:solidFill>
              </a:rPr>
              <a:t>多元共治</a:t>
            </a:r>
            <a:r>
              <a:rPr lang="zh-CN" altLang="en-US" sz="2000" b="1" dirty="0">
                <a:solidFill>
                  <a:schemeClr val="tx1"/>
                </a:solidFill>
              </a:rPr>
              <a:t>，推进管办评分离，扩大省级政府教育统筹权和学校办学自主权，完善校内治理，强化教育督导，委托社会组织开展评估监测，明晰政府、学校、社会的权责边界。二是</a:t>
            </a:r>
            <a:r>
              <a:rPr lang="zh-CN" altLang="en-US" sz="2000" b="1" dirty="0">
                <a:solidFill>
                  <a:schemeClr val="accent2">
                    <a:lumMod val="60000"/>
                    <a:lumOff val="40000"/>
                  </a:schemeClr>
                </a:solidFill>
              </a:rPr>
              <a:t>追求公平与效能</a:t>
            </a:r>
            <a:r>
              <a:rPr lang="zh-CN" altLang="en-US" sz="2000" b="1" dirty="0">
                <a:solidFill>
                  <a:schemeClr val="tx1"/>
                </a:solidFill>
              </a:rPr>
              <a:t>，以提升教育质量、促进教育公平为目标，关注教育发展不平衡问题，推进教育脱贫攻坚，2016年国务院出台意见，推动县域城乡义务教育一体化，建立农村义务教育经费保障机制、落实经费“三个增长”和“两免一补”政策。三是</a:t>
            </a:r>
            <a:r>
              <a:rPr lang="zh-CN" altLang="en-US" sz="2000" b="1" dirty="0">
                <a:solidFill>
                  <a:schemeClr val="accent2">
                    <a:lumMod val="60000"/>
                    <a:lumOff val="40000"/>
                  </a:schemeClr>
                </a:solidFill>
              </a:rPr>
              <a:t>突出法治</a:t>
            </a:r>
            <a:r>
              <a:rPr lang="zh-CN" altLang="en-US" sz="2000" b="1" dirty="0">
                <a:solidFill>
                  <a:schemeClr val="tx1"/>
                </a:solidFill>
              </a:rPr>
              <a:t>，2014年十八届四中全会明确依法治国要求，教育治理作为国家治理的一部分，坚持依法治教，规范教育治理过程。</a:t>
            </a:r>
            <a:endParaRPr lang="zh-CN" altLang="en-US" sz="2000" b="1" dirty="0">
              <a:solidFill>
                <a:schemeClr val="tx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1.2.3 </a:t>
            </a:r>
            <a:r>
              <a:rPr lang="zh-CN" altLang="en-US" sz="2400" b="1" dirty="0">
                <a:solidFill>
                  <a:schemeClr val="tx2"/>
                </a:solidFill>
              </a:rPr>
              <a:t>从教育管理到教育治理</a:t>
            </a:r>
            <a:r>
              <a:rPr lang="en-US" altLang="zh-CN" sz="2400" b="1" dirty="0">
                <a:solidFill>
                  <a:schemeClr val="tx2"/>
                </a:solidFill>
              </a:rPr>
              <a:t>——</a:t>
            </a:r>
            <a:r>
              <a:rPr lang="zh-CN" altLang="en-US" sz="2400" b="1" dirty="0">
                <a:solidFill>
                  <a:schemeClr val="tx2"/>
                </a:solidFill>
                <a:sym typeface="+mn-ea"/>
              </a:rPr>
              <a:t>教育治理全面展开期（2017年至今）</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党的十九大指出我国社会主要矛盾转化，教育领域体现为群众优质教育需求与教育发展不平衡不充分的矛盾。201</a:t>
            </a:r>
            <a:r>
              <a:rPr lang="en-US" altLang="zh-CN" sz="2000" b="1" dirty="0">
                <a:solidFill>
                  <a:schemeClr val="tx1"/>
                </a:solidFill>
              </a:rPr>
              <a:t>7</a:t>
            </a:r>
            <a:r>
              <a:rPr lang="zh-CN" altLang="en-US" sz="2000" b="1" dirty="0">
                <a:solidFill>
                  <a:schemeClr val="tx1"/>
                </a:solidFill>
              </a:rPr>
              <a:t>年《关于深化教育体制机制改革的意见》颁布，标志着教育改革进入新阶段，此阶段教育治理理念具四大特点：</a:t>
            </a:r>
            <a:r>
              <a:rPr lang="zh-CN" altLang="en-US" sz="2000" b="1" dirty="0">
                <a:solidFill>
                  <a:schemeClr val="accent2">
                    <a:lumMod val="60000"/>
                    <a:lumOff val="40000"/>
                  </a:schemeClr>
                </a:solidFill>
              </a:rPr>
              <a:t>科学化</a:t>
            </a:r>
            <a:r>
              <a:rPr lang="zh-CN" altLang="en-US" sz="2000" b="1" dirty="0">
                <a:solidFill>
                  <a:schemeClr val="tx1"/>
                </a:solidFill>
              </a:rPr>
              <a:t>，依托信息化构建现代化教育管理监测体系；</a:t>
            </a:r>
            <a:r>
              <a:rPr lang="zh-CN" altLang="en-US" sz="2000" b="1" dirty="0">
                <a:solidFill>
                  <a:schemeClr val="accent2">
                    <a:lumMod val="60000"/>
                    <a:lumOff val="40000"/>
                  </a:schemeClr>
                </a:solidFill>
              </a:rPr>
              <a:t>民主化</a:t>
            </a:r>
            <a:r>
              <a:rPr lang="zh-CN" altLang="en-US" sz="2000" b="1" dirty="0">
                <a:solidFill>
                  <a:schemeClr val="tx1"/>
                </a:solidFill>
              </a:rPr>
              <a:t>，坚持放管服结合，构建政府、学校、社会协同格局，注重共建共享；</a:t>
            </a:r>
            <a:r>
              <a:rPr lang="zh-CN" altLang="en-US" sz="2000" b="1" dirty="0">
                <a:solidFill>
                  <a:schemeClr val="accent2">
                    <a:lumMod val="60000"/>
                    <a:lumOff val="40000"/>
                  </a:schemeClr>
                </a:solidFill>
              </a:rPr>
              <a:t>法治化</a:t>
            </a:r>
            <a:r>
              <a:rPr lang="zh-CN" altLang="en-US" sz="2000" b="1" dirty="0">
                <a:solidFill>
                  <a:schemeClr val="tx1"/>
                </a:solidFill>
              </a:rPr>
              <a:t>，坚持依法治教，强化法治保障；</a:t>
            </a:r>
            <a:r>
              <a:rPr lang="zh-CN" altLang="en-US" sz="2000" b="1" dirty="0">
                <a:solidFill>
                  <a:schemeClr val="accent2">
                    <a:lumMod val="60000"/>
                    <a:lumOff val="40000"/>
                  </a:schemeClr>
                </a:solidFill>
              </a:rPr>
              <a:t>教育性</a:t>
            </a:r>
            <a:r>
              <a:rPr lang="zh-CN" altLang="en-US" sz="2000" b="1" dirty="0">
                <a:solidFill>
                  <a:schemeClr val="tx1"/>
                </a:solidFill>
              </a:rPr>
              <a:t>，聚焦个体，坚守立德树人，深化教育评价改革。</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教育治理是教育管理的高级形态，</a:t>
            </a:r>
            <a:r>
              <a:rPr lang="zh-CN" altLang="en-US" sz="2000" b="1" dirty="0">
                <a:solidFill>
                  <a:schemeClr val="accent2">
                    <a:lumMod val="60000"/>
                    <a:lumOff val="40000"/>
                  </a:schemeClr>
                </a:solidFill>
              </a:rPr>
              <a:t>二者并非对立。二者差异在于</a:t>
            </a:r>
            <a:r>
              <a:rPr lang="zh-CN" altLang="en-US" sz="2000" b="1" dirty="0">
                <a:solidFill>
                  <a:schemeClr val="tx1"/>
                </a:solidFill>
              </a:rPr>
              <a:t>：主体上，治理包含政府、社会组织及个人，管理仅为政府；权源上，治理部分权力由人民直接行使，管理权力为间接授权；运作模式上，治理复合合作，管理单向强制。综上，我国教育管理理念实现了从全能到有限、垄断到参与等多方面转变，顺应时代与教育发展需求。</a:t>
            </a:r>
            <a:endParaRPr lang="zh-CN" altLang="en-US" sz="2000" b="1" dirty="0">
              <a:solidFill>
                <a:schemeClr val="tx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1.2</a:t>
            </a:r>
            <a:r>
              <a:rPr lang="zh-CN" altLang="en-US" sz="2400" b="1" dirty="0">
                <a:solidFill>
                  <a:schemeClr val="tx2"/>
                </a:solidFill>
              </a:rPr>
              <a:t> </a:t>
            </a:r>
            <a:r>
              <a:rPr lang="en-US" altLang="zh-CN" sz="2400" b="1" dirty="0">
                <a:solidFill>
                  <a:schemeClr val="tx2"/>
                </a:solidFill>
              </a:rPr>
              <a:t> </a:t>
            </a:r>
            <a:r>
              <a:rPr lang="zh-CN" altLang="en-US" sz="2400" b="1" dirty="0">
                <a:solidFill>
                  <a:schemeClr val="tx2"/>
                </a:solidFill>
              </a:rPr>
              <a:t>从教育管理到教育治理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2069465" y="2053590"/>
            <a:ext cx="8052435" cy="390588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第五章 国家政策与管理</a:t>
            </a:r>
            <a:endParaRPr lang="en-US" altLang="zh-CN"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2.1 </a:t>
            </a:r>
            <a:r>
              <a:rPr lang="zh-CN" altLang="en-US" sz="2400" b="1" dirty="0">
                <a:solidFill>
                  <a:schemeClr val="tx2"/>
                </a:solidFill>
              </a:rPr>
              <a:t>我国教育政策与管理的时代特征</a:t>
            </a:r>
            <a:r>
              <a:rPr lang="en-US" altLang="zh-CN" sz="2400" b="1" dirty="0">
                <a:solidFill>
                  <a:schemeClr val="tx2"/>
                </a:solidFill>
              </a:rPr>
              <a:t>——</a:t>
            </a:r>
            <a:r>
              <a:rPr lang="zh-CN" altLang="en-US" sz="2400" b="1" dirty="0">
                <a:solidFill>
                  <a:schemeClr val="tx2"/>
                </a:solidFill>
              </a:rPr>
              <a:t>从效率优先走向注重公平</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改革开放初期，我国人才匮乏，“</a:t>
            </a:r>
            <a:r>
              <a:rPr lang="zh-CN" altLang="en-US" sz="2000" b="1" dirty="0">
                <a:solidFill>
                  <a:schemeClr val="accent2">
                    <a:lumMod val="60000"/>
                    <a:lumOff val="40000"/>
                  </a:schemeClr>
                </a:solidFill>
              </a:rPr>
              <a:t>效率优先，兼顾公平</a:t>
            </a:r>
            <a:r>
              <a:rPr lang="zh-CN" altLang="en-US" sz="2000" b="1" dirty="0">
                <a:solidFill>
                  <a:schemeClr val="tx1"/>
                </a:solidFill>
              </a:rPr>
              <a:t>”成为教育发展价值取向，通过重点发展带动全面发展，确立平等受教育权和考试招生制度。但这一取向导致重点与普通学校、城乡、东中西部教育差距扩大。</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随着和谐社会建设推进，缩小教育差距、促进教育均衡发展成为重要政策内容。2001年《国务院关于基础教育改革与发展的决定》聚焦农村教育，20</a:t>
            </a:r>
            <a:r>
              <a:rPr lang="en-US" altLang="zh-CN" sz="2000" b="1" dirty="0">
                <a:solidFill>
                  <a:schemeClr val="tx1"/>
                </a:solidFill>
              </a:rPr>
              <a:t>05</a:t>
            </a:r>
            <a:r>
              <a:rPr lang="zh-CN" altLang="en-US" sz="2000" b="1" dirty="0">
                <a:solidFill>
                  <a:schemeClr val="tx1"/>
                </a:solidFill>
              </a:rPr>
              <a:t>年《教育部关于进一步推进义务教育均衡发展的若干意见》首次以</a:t>
            </a:r>
            <a:r>
              <a:rPr lang="zh-CN" altLang="en-US" sz="2000" b="1" dirty="0">
                <a:solidFill>
                  <a:schemeClr val="accent2">
                    <a:lumMod val="60000"/>
                    <a:lumOff val="40000"/>
                  </a:schemeClr>
                </a:solidFill>
              </a:rPr>
              <a:t>“均衡发展”为主题</a:t>
            </a:r>
            <a:r>
              <a:rPr lang="zh-CN" altLang="en-US" sz="2000" b="1" dirty="0">
                <a:solidFill>
                  <a:schemeClr val="tx1"/>
                </a:solidFill>
              </a:rPr>
              <a:t>，我国教育公平取向从“兼顾公平”转型为“均衡发展”。</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我国始终重视义务教育，逐步实现“普九”验收，后续出台多项政策推动义务教育均衡发展，截至201</a:t>
            </a:r>
            <a:r>
              <a:rPr lang="en-US" altLang="zh-CN" sz="2000" b="1" dirty="0">
                <a:solidFill>
                  <a:schemeClr val="tx1"/>
                </a:solidFill>
              </a:rPr>
              <a:t>8</a:t>
            </a:r>
            <a:r>
              <a:rPr lang="zh-CN" altLang="en-US" sz="2000" b="1" dirty="0">
                <a:solidFill>
                  <a:schemeClr val="tx1"/>
                </a:solidFill>
              </a:rPr>
              <a:t>年，全国已有</a:t>
            </a:r>
            <a:r>
              <a:rPr lang="en-US" altLang="zh-CN" sz="2000" b="1" dirty="0">
                <a:solidFill>
                  <a:schemeClr val="tx1"/>
                </a:solidFill>
              </a:rPr>
              <a:t>92.7</a:t>
            </a:r>
            <a:r>
              <a:rPr lang="zh-CN" altLang="en-US" sz="2000" b="1" dirty="0">
                <a:solidFill>
                  <a:schemeClr val="tx1"/>
                </a:solidFill>
              </a:rPr>
              <a:t>%的县（市、区）通过优质均衡发展国家认定，标志着我国义务教育进入优质均衡新阶段。</a:t>
            </a:r>
            <a:endParaRPr lang="zh-CN" altLang="en-US" sz="2000" b="1" dirty="0">
              <a:solidFill>
                <a:schemeClr val="tx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2.2 </a:t>
            </a:r>
            <a:r>
              <a:rPr lang="zh-CN" altLang="en-US" sz="2400" b="1" dirty="0">
                <a:solidFill>
                  <a:schemeClr val="tx2"/>
                </a:solidFill>
              </a:rPr>
              <a:t>我国教育政策与管理的时代特征</a:t>
            </a:r>
            <a:r>
              <a:rPr lang="en-US" altLang="zh-CN" sz="2400" b="1" dirty="0">
                <a:solidFill>
                  <a:schemeClr val="tx2"/>
                </a:solidFill>
              </a:rPr>
              <a:t>——</a:t>
            </a:r>
            <a:r>
              <a:rPr lang="zh-CN" altLang="en-US" sz="2400" b="1" dirty="0">
                <a:solidFill>
                  <a:schemeClr val="tx2"/>
                </a:solidFill>
              </a:rPr>
              <a:t>教育大国迈向教育强国</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新中国成立之初，全国80%人口为文盲，高等教育毛入学率仅0.26%，文化水平阻碍民族发展。经过不懈努力，我国建成世界最大规模且有质量的教育体系，教育普及水平实现历史性跨越。对比2013年与2023年数据，学前、小学、初中、高中各阶段在校生人数和入学（园）率均显著提升，义务教育巩固率达95.</a:t>
            </a:r>
            <a:r>
              <a:rPr lang="en-US" altLang="zh-CN" sz="2000" b="1" dirty="0">
                <a:solidFill>
                  <a:schemeClr val="tx1"/>
                </a:solidFill>
              </a:rPr>
              <a:t>7</a:t>
            </a:r>
            <a:r>
              <a:rPr lang="zh-CN" altLang="en-US" sz="2000" b="1" dirty="0">
                <a:solidFill>
                  <a:schemeClr val="tx1"/>
                </a:solidFill>
              </a:rPr>
              <a:t>%。目前我国基础教育已基本实现从学前三年到高中阶段全覆盖，惠及</a:t>
            </a:r>
            <a:r>
              <a:rPr lang="en-US" altLang="zh-CN" sz="2000" b="1" dirty="0">
                <a:solidFill>
                  <a:schemeClr val="tx1"/>
                </a:solidFill>
              </a:rPr>
              <a:t>8</a:t>
            </a:r>
            <a:r>
              <a:rPr lang="zh-CN" altLang="en-US" sz="2000" b="1" dirty="0">
                <a:solidFill>
                  <a:schemeClr val="tx1"/>
                </a:solidFill>
              </a:rPr>
              <a:t>5%以上适龄人口，同时拥有近1</a:t>
            </a:r>
            <a:r>
              <a:rPr lang="en-US" altLang="zh-CN" sz="2000" b="1" dirty="0">
                <a:solidFill>
                  <a:schemeClr val="tx1"/>
                </a:solidFill>
              </a:rPr>
              <a:t>9</a:t>
            </a:r>
            <a:r>
              <a:rPr lang="zh-CN" altLang="en-US" sz="2000" b="1" dirty="0">
                <a:solidFill>
                  <a:schemeClr val="tx1"/>
                </a:solidFill>
              </a:rPr>
              <a:t>50万人的庞大基础教育教师队伍。</a:t>
            </a:r>
            <a:endParaRPr lang="zh-CN" altLang="en-US" sz="2000" b="1" dirty="0">
              <a:solidFill>
                <a:schemeClr val="tx1"/>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二</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2.2 </a:t>
            </a:r>
            <a:r>
              <a:rPr lang="zh-CN" altLang="en-US" sz="2400" b="1" dirty="0">
                <a:solidFill>
                  <a:schemeClr val="tx2"/>
                </a:solidFill>
              </a:rPr>
              <a:t>我国教育政策与管理的时代特征</a:t>
            </a:r>
            <a:r>
              <a:rPr lang="en-US" altLang="zh-CN" sz="2400" b="1" dirty="0">
                <a:solidFill>
                  <a:schemeClr val="tx2"/>
                </a:solidFill>
              </a:rPr>
              <a:t>——</a:t>
            </a:r>
            <a:r>
              <a:rPr lang="zh-CN" altLang="en-US" sz="2400" b="1" dirty="0">
                <a:solidFill>
                  <a:schemeClr val="tx2"/>
                </a:solidFill>
              </a:rPr>
              <a:t>教育大国迈向教育强国</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2428875" y="2053590"/>
            <a:ext cx="6677025" cy="43148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国家教育治理体系</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三</a:t>
            </a:r>
            <a:endParaRPr lang="zh-CN" altLang="en-US" sz="4400" b="1">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 </a:t>
            </a:r>
            <a:r>
              <a:rPr lang="zh-CN" altLang="en-US" sz="2400" b="1" dirty="0">
                <a:solidFill>
                  <a:schemeClr val="tx2"/>
                </a:solidFill>
              </a:rPr>
              <a:t>什么是教育治理体系</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党的十八届三中全会明确，全面深化改革</a:t>
            </a:r>
            <a:r>
              <a:rPr lang="zh-CN" altLang="en-US" sz="2000" b="1" dirty="0">
                <a:solidFill>
                  <a:schemeClr val="accent2">
                    <a:lumMod val="60000"/>
                    <a:lumOff val="40000"/>
                  </a:schemeClr>
                </a:solidFill>
              </a:rPr>
              <a:t>总目标是完善和发展中国特色社会主义制度，推进国家治理体系和治理能力现代化</a:t>
            </a:r>
            <a:r>
              <a:rPr lang="zh-CN" altLang="en-US" sz="2000" b="1" dirty="0">
                <a:solidFill>
                  <a:schemeClr val="tx1"/>
                </a:solidFill>
              </a:rPr>
              <a:t>。党的十九届四中全会进一步提出分阶段总体目标：到建党一百年时，各方面制度更加成熟定型；到2035年，基本实现国家治理体系和治理能力现代化；到新中国成立一百年时，全面实现现代化，充分彰显中国特色社会主义制度优越性。</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国家治理体系是党领导下管理国家的制度体系，涵盖经济、政治、文化、社会、生态文明及党的建设等各领域体制机制与法律法规。教育治理体系作为其重要</a:t>
            </a:r>
            <a:r>
              <a:rPr lang="zh-CN" altLang="en-US" sz="2000" b="1" dirty="0">
                <a:solidFill>
                  <a:schemeClr val="accent2">
                    <a:lumMod val="60000"/>
                    <a:lumOff val="40000"/>
                  </a:schemeClr>
                </a:solidFill>
              </a:rPr>
              <a:t>子系统</a:t>
            </a:r>
            <a:r>
              <a:rPr lang="zh-CN" altLang="en-US" sz="2000" b="1" dirty="0">
                <a:solidFill>
                  <a:schemeClr val="tx1"/>
                </a:solidFill>
              </a:rPr>
              <a:t>，其构建与优化不仅是提升教育治理能力的关键，也能引领教育综合改革走向善治，更是推动国家治理体系和治理能力现代化整体进程的重要支撑。</a:t>
            </a:r>
            <a:endParaRPr lang="zh-CN" altLang="en-US" sz="2000" b="1" dirty="0">
              <a:solidFill>
                <a:schemeClr val="tx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1.1 </a:t>
            </a:r>
            <a:r>
              <a:rPr lang="zh-CN" altLang="en-US" sz="2400" b="1" dirty="0">
                <a:solidFill>
                  <a:schemeClr val="tx2"/>
                </a:solidFill>
              </a:rPr>
              <a:t>什么是教育治理体系</a:t>
            </a:r>
            <a:r>
              <a:rPr lang="en-US" altLang="zh-CN" sz="2400" b="1" dirty="0">
                <a:solidFill>
                  <a:schemeClr val="tx2"/>
                </a:solidFill>
              </a:rPr>
              <a:t>——</a:t>
            </a:r>
            <a:r>
              <a:rPr lang="zh-CN" altLang="en-US" sz="2400" b="1" dirty="0">
                <a:solidFill>
                  <a:schemeClr val="tx2"/>
                </a:solidFill>
              </a:rPr>
              <a:t>教育治理体系的定义</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学者对“教育治理体系”的界定主要有两种取向。一是</a:t>
            </a:r>
            <a:r>
              <a:rPr lang="zh-CN" altLang="en-US" sz="2000" b="1" dirty="0">
                <a:solidFill>
                  <a:schemeClr val="accent2">
                    <a:lumMod val="60000"/>
                    <a:lumOff val="40000"/>
                  </a:schemeClr>
                </a:solidFill>
              </a:rPr>
              <a:t>制度论视角</a:t>
            </a:r>
            <a:r>
              <a:rPr lang="zh-CN" altLang="en-US" sz="2000" b="1" dirty="0">
                <a:solidFill>
                  <a:schemeClr val="tx1"/>
                </a:solidFill>
              </a:rPr>
              <a:t>，认为其是教育制度体系，要么强调是全面完整、开放创新的国家教育制度，要么界定为规范多元治理主体权力行为、维护教育秩序、提供优质公共服务的制度与程序。二是</a:t>
            </a:r>
            <a:r>
              <a:rPr lang="zh-CN" altLang="en-US" sz="2000" b="1" dirty="0">
                <a:solidFill>
                  <a:schemeClr val="accent2">
                    <a:lumMod val="60000"/>
                    <a:lumOff val="40000"/>
                  </a:schemeClr>
                </a:solidFill>
              </a:rPr>
              <a:t>系统论视角</a:t>
            </a:r>
            <a:r>
              <a:rPr lang="zh-CN" altLang="en-US" sz="2000" b="1" dirty="0">
                <a:solidFill>
                  <a:schemeClr val="tx1"/>
                </a:solidFill>
              </a:rPr>
              <a:t>，认为其是复杂系统，有的强调以教育制度为中心，涵盖教育价值观与政策行为；有的指出其是多主体、多层次的立体化网络结构；有的概括为包含治理主体、客体、过程等要素的完整系统。综上，学者观点各有侧重，但均</a:t>
            </a:r>
            <a:r>
              <a:rPr lang="zh-CN" altLang="en-US" sz="2000" b="1" dirty="0">
                <a:solidFill>
                  <a:schemeClr val="accent2">
                    <a:lumMod val="60000"/>
                    <a:lumOff val="40000"/>
                  </a:schemeClr>
                </a:solidFill>
              </a:rPr>
              <a:t>强调教育制度的核心地位和治理主体间关系的重要性</a:t>
            </a:r>
            <a:r>
              <a:rPr lang="zh-CN" altLang="en-US" sz="2000" b="1" dirty="0">
                <a:solidFill>
                  <a:schemeClr val="tx1"/>
                </a:solidFill>
              </a:rPr>
              <a:t>。借鉴系统论，教育治理体系可界定为通过制度和程序，综合调节教育核心要素而形成的相互关联的完整系统。</a:t>
            </a:r>
            <a:endParaRPr lang="zh-CN" altLang="en-US" sz="2000" b="1" dirty="0">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1.2 </a:t>
            </a:r>
            <a:r>
              <a:rPr lang="zh-CN" altLang="en-US" sz="2400" b="1" dirty="0">
                <a:solidFill>
                  <a:schemeClr val="tx2"/>
                </a:solidFill>
              </a:rPr>
              <a:t>什么是教育治理体系</a:t>
            </a:r>
            <a:r>
              <a:rPr lang="en-US" altLang="zh-CN" sz="2400" b="1" dirty="0">
                <a:solidFill>
                  <a:schemeClr val="tx2"/>
                </a:solidFill>
              </a:rPr>
              <a:t>——</a:t>
            </a:r>
            <a:r>
              <a:rPr lang="zh-CN" altLang="en-US" sz="2400" b="1" dirty="0">
                <a:solidFill>
                  <a:schemeClr val="tx2"/>
                </a:solidFill>
              </a:rPr>
              <a:t>教育治理体系的基本结构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accent2">
                    <a:lumMod val="60000"/>
                    <a:lumOff val="40000"/>
                  </a:schemeClr>
                </a:solidFill>
              </a:rPr>
              <a:t>       </a:t>
            </a:r>
            <a:r>
              <a:rPr lang="zh-CN" altLang="en-US" sz="2000" b="1" dirty="0">
                <a:solidFill>
                  <a:schemeClr val="tx1"/>
                </a:solidFill>
              </a:rPr>
              <a:t>教育治理体系的基本结构由“为何治理、谁来治理、治理什么、如何治理、怎么评价”五个核心问题构成。</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“为何治理”是体系的</a:t>
            </a:r>
            <a:r>
              <a:rPr lang="zh-CN" altLang="en-US" sz="2000" b="1" dirty="0">
                <a:solidFill>
                  <a:schemeClr val="accent2">
                    <a:lumMod val="60000"/>
                    <a:lumOff val="40000"/>
                  </a:schemeClr>
                </a:solidFill>
              </a:rPr>
              <a:t>出发点和归宿</a:t>
            </a:r>
            <a:r>
              <a:rPr lang="zh-CN" altLang="en-US" sz="2000" b="1" dirty="0">
                <a:solidFill>
                  <a:schemeClr val="tx1"/>
                </a:solidFill>
              </a:rPr>
              <a:t>，明确治理的目的与愿景，指引治理方向和原则。学者认为其价值目标是形成高效公平的新教育格局，服务教育强国建设、民族复兴和人的全面发展，核心是办好契合国家、社会和人民需求的“好教育”“强教育”，原则围绕优化效能、提高效率、促进公平展开。</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“谁来治理”</a:t>
            </a:r>
            <a:r>
              <a:rPr lang="zh-CN" altLang="en-US" sz="2000" b="1" dirty="0">
                <a:solidFill>
                  <a:schemeClr val="accent2">
                    <a:lumMod val="60000"/>
                    <a:lumOff val="40000"/>
                  </a:schemeClr>
                </a:solidFill>
              </a:rPr>
              <a:t>界定了多元治理主体</a:t>
            </a:r>
            <a:r>
              <a:rPr lang="zh-CN" altLang="en-US" sz="2000" b="1" dirty="0">
                <a:solidFill>
                  <a:schemeClr val="tx1"/>
                </a:solidFill>
              </a:rPr>
              <a:t>，包括政府、学校、社会组织、家长等，各主体责任不同、协同发力。宏观层面以政府、社会、学校为核心，微观到班级则以教师、学生、家长为主体，这种多层次多元共治模式构建了</a:t>
            </a:r>
            <a:r>
              <a:rPr lang="zh-CN" altLang="en-US" sz="2000" b="1" dirty="0">
                <a:solidFill>
                  <a:schemeClr val="accent2">
                    <a:lumMod val="60000"/>
                    <a:lumOff val="40000"/>
                  </a:schemeClr>
                </a:solidFill>
              </a:rPr>
              <a:t>立体</a:t>
            </a:r>
            <a:r>
              <a:rPr lang="zh-CN" altLang="en-US" sz="2000" b="1" dirty="0">
                <a:solidFill>
                  <a:schemeClr val="tx1"/>
                </a:solidFill>
              </a:rPr>
              <a:t>的教育治理体系。</a:t>
            </a:r>
            <a:endParaRPr lang="zh-CN" altLang="en-US" sz="2000" b="1" dirty="0">
              <a:solidFill>
                <a:schemeClr val="tx1"/>
              </a:solidFill>
            </a:endParaRPr>
          </a:p>
          <a:p>
            <a:pPr algn="just" hangingPunct="0"/>
            <a:endParaRPr lang="zh-CN" altLang="en-US" sz="2000" b="1" dirty="0">
              <a:solidFill>
                <a:schemeClr val="tx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1.2 </a:t>
            </a:r>
            <a:r>
              <a:rPr lang="zh-CN" altLang="en-US" sz="2400" b="1" dirty="0">
                <a:solidFill>
                  <a:schemeClr val="tx2"/>
                </a:solidFill>
                <a:sym typeface="+mn-ea"/>
              </a:rPr>
              <a:t>什么是教育治理体系</a:t>
            </a:r>
            <a:r>
              <a:rPr lang="en-US" altLang="zh-CN" sz="2400" b="1" dirty="0">
                <a:solidFill>
                  <a:schemeClr val="tx2"/>
                </a:solidFill>
                <a:sym typeface="+mn-ea"/>
              </a:rPr>
              <a:t>——</a:t>
            </a:r>
            <a:r>
              <a:rPr lang="zh-CN" altLang="en-US" sz="2400" b="1" dirty="0">
                <a:solidFill>
                  <a:schemeClr val="tx2"/>
                </a:solidFill>
                <a:sym typeface="+mn-ea"/>
              </a:rPr>
              <a:t>教育治理体系的基本结构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“治理什么”</a:t>
            </a:r>
            <a:r>
              <a:rPr lang="zh-CN" altLang="en-US" sz="2000" b="1" dirty="0">
                <a:solidFill>
                  <a:schemeClr val="accent2">
                    <a:lumMod val="60000"/>
                    <a:lumOff val="40000"/>
                  </a:schemeClr>
                </a:solidFill>
              </a:rPr>
              <a:t>明确治理对象与内容</a:t>
            </a:r>
            <a:r>
              <a:rPr lang="zh-CN" altLang="en-US" sz="2000" b="1" dirty="0">
                <a:solidFill>
                  <a:schemeClr val="tx1"/>
                </a:solidFill>
              </a:rPr>
              <a:t>，主要包括四方面：协调各治理主体间的分权关系，形成多元共治格局；协调不同类型、不同级别教育的关系，构建连贯系统的教育体系；协调教育活动、体制、机制与观念的整体关系；协调四者各自下位要素的关系。</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“如何治理”关乎</a:t>
            </a:r>
            <a:r>
              <a:rPr lang="zh-CN" altLang="en-US" sz="2000" b="1" dirty="0">
                <a:solidFill>
                  <a:schemeClr val="accent2">
                    <a:lumMod val="60000"/>
                    <a:lumOff val="40000"/>
                  </a:schemeClr>
                </a:solidFill>
              </a:rPr>
              <a:t>治理方式与运行机制</a:t>
            </a:r>
            <a:r>
              <a:rPr lang="zh-CN" altLang="en-US" sz="2000" b="1" dirty="0">
                <a:solidFill>
                  <a:schemeClr val="tx1"/>
                </a:solidFill>
              </a:rPr>
              <a:t>，需坚守“依法依章”原则，以法律法规和规章制度规范治理行为，同时采取全面覆盖与重点突破相结合的策略，优化资源分配，高效实现治理目标。</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“怎么评价”用于</a:t>
            </a:r>
            <a:r>
              <a:rPr lang="zh-CN" altLang="en-US" sz="2000" b="1" dirty="0">
                <a:solidFill>
                  <a:schemeClr val="accent2">
                    <a:lumMod val="60000"/>
                    <a:lumOff val="40000"/>
                  </a:schemeClr>
                </a:solidFill>
              </a:rPr>
              <a:t>衡量治理效果</a:t>
            </a:r>
            <a:r>
              <a:rPr lang="zh-CN" altLang="en-US" sz="2000" b="1" dirty="0">
                <a:solidFill>
                  <a:schemeClr val="tx1"/>
                </a:solidFill>
              </a:rPr>
              <a:t>，需确立合理理念、科学方法、完善指标、正确主体和适当反馈，基于治理目标客观评价，结合结果调整改进，推动教育治理体系持续优化。</a:t>
            </a:r>
            <a:endParaRPr lang="zh-CN" altLang="en-US" sz="2000" b="1" dirty="0">
              <a:solidFill>
                <a:schemeClr val="tx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2. </a:t>
            </a:r>
            <a:r>
              <a:rPr lang="zh-CN" altLang="en-US" sz="2400" b="1" dirty="0">
                <a:solidFill>
                  <a:schemeClr val="tx2"/>
                </a:solidFill>
              </a:rPr>
              <a:t>中央行政部门的教育治理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国务院作为我国最高国家行政机关，对全国教育事业行使领导与管理的职权，教育部是国家一级的专门性教育行政组织，是主管教育事业和语言文字工作的国务院组成部门。</a:t>
            </a:r>
            <a:endParaRPr lang="zh-CN" altLang="en-US" sz="2000" b="1" dirty="0">
              <a:solidFill>
                <a:schemeClr val="tx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rPr>
              <a:t>2.1 </a:t>
            </a:r>
            <a:r>
              <a:rPr lang="zh-CN" altLang="en-US" sz="2400" b="1" dirty="0">
                <a:solidFill>
                  <a:schemeClr val="tx2"/>
                </a:solidFill>
              </a:rPr>
              <a:t>中央行政部门的教育治理</a:t>
            </a:r>
            <a:r>
              <a:rPr lang="en-US" altLang="zh-CN" sz="2400" b="1" dirty="0">
                <a:solidFill>
                  <a:schemeClr val="tx2"/>
                </a:solidFill>
              </a:rPr>
              <a:t>——</a:t>
            </a:r>
            <a:r>
              <a:rPr lang="zh-CN" altLang="en-US" sz="2400" b="1" dirty="0">
                <a:solidFill>
                  <a:schemeClr val="tx2"/>
                </a:solidFill>
              </a:rPr>
              <a:t>中央教育行政部门的历史改革</a:t>
            </a:r>
            <a:endParaRPr lang="zh-CN" altLang="en-US" sz="2400" b="1" dirty="0">
              <a:solidFill>
                <a:schemeClr val="tx2"/>
              </a:solidFill>
            </a:endParaRPr>
          </a:p>
        </p:txBody>
      </p:sp>
      <p:pic>
        <p:nvPicPr>
          <p:cNvPr id="2" name="图片 1"/>
          <p:cNvPicPr>
            <a:picLocks noChangeAspect="1"/>
          </p:cNvPicPr>
          <p:nvPr/>
        </p:nvPicPr>
        <p:blipFill>
          <a:blip r:embed="rId1"/>
          <a:stretch>
            <a:fillRect/>
          </a:stretch>
        </p:blipFill>
        <p:spPr>
          <a:xfrm>
            <a:off x="4051935" y="1794510"/>
            <a:ext cx="3430905" cy="47237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5" name="稻壳儿原创设计师【幻雨工作室】_1"/>
          <p:cNvSpPr>
            <a:spLocks noChangeArrowheads="1"/>
          </p:cNvSpPr>
          <p:nvPr/>
        </p:nvSpPr>
        <p:spPr bwMode="auto">
          <a:xfrm>
            <a:off x="658910" y="604246"/>
            <a:ext cx="795586" cy="793042"/>
          </a:xfrm>
          <a:prstGeom prst="ellipse">
            <a:avLst/>
          </a:prstGeom>
          <a:solidFill>
            <a:schemeClr val="accent2"/>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a:solidFill>
                <a:srgbClr val="6DD5CB"/>
              </a:solidFill>
              <a:latin typeface="微软雅黑 Light" panose="020B0502040204020203" pitchFamily="34" charset="-122"/>
              <a:ea typeface="微软雅黑 Light" panose="020B0502040204020203" pitchFamily="34" charset="-122"/>
            </a:endParaRPr>
          </a:p>
        </p:txBody>
      </p:sp>
      <p:sp>
        <p:nvSpPr>
          <p:cNvPr id="7" name="稻壳儿原创设计师【幻雨工作室】_3"/>
          <p:cNvSpPr txBox="1">
            <a:spLocks noChangeArrowheads="1"/>
          </p:cNvSpPr>
          <p:nvPr/>
        </p:nvSpPr>
        <p:spPr bwMode="auto">
          <a:xfrm>
            <a:off x="1541123" y="726803"/>
            <a:ext cx="3152495" cy="64633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学习目标</a:t>
            </a:r>
            <a:endParaRPr lang="en-US" altLang="zh-CN" sz="3600" dirty="0">
              <a:solidFill>
                <a:schemeClr val="tx1">
                  <a:lumMod val="85000"/>
                  <a:lumOff val="1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9" name="稻壳儿原创设计师【幻雨工作室】_4"/>
          <p:cNvSpPr/>
          <p:nvPr>
            <p:custDataLst>
              <p:tags r:id="rId1"/>
            </p:custDataLst>
          </p:nvPr>
        </p:nvSpPr>
        <p:spPr>
          <a:xfrm>
            <a:off x="5856095" y="1946108"/>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1</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0" name="稻壳儿原创设计师【幻雨工作室】_5"/>
          <p:cNvSpPr/>
          <p:nvPr>
            <p:custDataLst>
              <p:tags r:id="rId2"/>
            </p:custDataLst>
          </p:nvPr>
        </p:nvSpPr>
        <p:spPr>
          <a:xfrm>
            <a:off x="6501039" y="299607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2</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1" name="稻壳儿原创设计师【幻雨工作室】_6"/>
          <p:cNvSpPr/>
          <p:nvPr>
            <p:custDataLst>
              <p:tags r:id="rId3"/>
            </p:custDataLst>
          </p:nvPr>
        </p:nvSpPr>
        <p:spPr>
          <a:xfrm>
            <a:off x="6501039" y="4231789"/>
            <a:ext cx="642363" cy="6397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3</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2" name="稻壳儿原创设计师【幻雨工作室】_7"/>
          <p:cNvSpPr/>
          <p:nvPr>
            <p:custDataLst>
              <p:tags r:id="rId4"/>
            </p:custDataLst>
          </p:nvPr>
        </p:nvSpPr>
        <p:spPr>
          <a:xfrm>
            <a:off x="5856095" y="5281756"/>
            <a:ext cx="642363" cy="6423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latin typeface="微软雅黑 Light" panose="020B0502040204020203" pitchFamily="34" charset="-122"/>
                <a:ea typeface="微软雅黑 Light" panose="020B0502040204020203" pitchFamily="34" charset="-122"/>
                <a:cs typeface="Arial" panose="020B0604020202020204" pitchFamily="34" charset="0"/>
              </a:rPr>
              <a:t>4</a:t>
            </a:r>
            <a:endParaRPr lang="zh-CN" altLang="en-US" sz="2800" dirty="0">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33" name="稻壳儿原创设计师【幻雨工作室】_8"/>
          <p:cNvSpPr/>
          <p:nvPr/>
        </p:nvSpPr>
        <p:spPr>
          <a:xfrm rot="2700000">
            <a:off x="-103188" y="1050925"/>
            <a:ext cx="5807075" cy="5807075"/>
          </a:xfrm>
          <a:prstGeom prst="arc">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800"/>
          </a:p>
        </p:txBody>
      </p:sp>
      <p:sp>
        <p:nvSpPr>
          <p:cNvPr id="34" name="稻壳儿原创设计师【幻雨工作室】_9"/>
          <p:cNvSpPr/>
          <p:nvPr/>
        </p:nvSpPr>
        <p:spPr>
          <a:xfrm>
            <a:off x="1679438" y="2087995"/>
            <a:ext cx="3722617" cy="3720036"/>
          </a:xfrm>
          <a:prstGeom prst="ellipse">
            <a:avLst/>
          </a:prstGeom>
          <a:blipFill dpi="0" rotWithShape="1">
            <a:blip r:embed="rId5"/>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15"/>
          </a:p>
        </p:txBody>
      </p:sp>
      <p:sp>
        <p:nvSpPr>
          <p:cNvPr id="36" name="稻壳儿原创设计师【幻雨工作室】_10"/>
          <p:cNvSpPr/>
          <p:nvPr>
            <p:custDataLst>
              <p:tags r:id="rId6"/>
            </p:custDataLst>
          </p:nvPr>
        </p:nvSpPr>
        <p:spPr>
          <a:xfrm>
            <a:off x="6589227" y="1858872"/>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7" name="稻壳儿原创设计师【幻雨工作室】_11"/>
          <p:cNvSpPr/>
          <p:nvPr>
            <p:custDataLst>
              <p:tags r:id="rId7"/>
            </p:custDataLst>
          </p:nvPr>
        </p:nvSpPr>
        <p:spPr>
          <a:xfrm>
            <a:off x="7206072" y="2717936"/>
            <a:ext cx="4161916" cy="119888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我国教育政策与管理的理念变迁与时代特征</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8" name="稻壳儿原创设计师【幻雨工作室】_12"/>
          <p:cNvSpPr/>
          <p:nvPr>
            <p:custDataLst>
              <p:tags r:id="rId8"/>
            </p:custDataLst>
          </p:nvPr>
        </p:nvSpPr>
        <p:spPr>
          <a:xfrm>
            <a:off x="7206902" y="4130721"/>
            <a:ext cx="4887670"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9" name="稻壳儿原创设计师【幻雨工作室】_13"/>
          <p:cNvSpPr/>
          <p:nvPr>
            <p:custDataLst>
              <p:tags r:id="rId9"/>
            </p:custDataLst>
          </p:nvPr>
        </p:nvSpPr>
        <p:spPr>
          <a:xfrm>
            <a:off x="6737814" y="5179745"/>
            <a:ext cx="4161916" cy="645160"/>
          </a:xfrm>
          <a:prstGeom prst="rect">
            <a:avLst/>
          </a:prstGeom>
        </p:spPr>
        <p:txBody>
          <a:bodyPr wrap="square">
            <a:spAutoFit/>
          </a:body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2.2 </a:t>
            </a:r>
            <a:r>
              <a:rPr lang="zh-CN" altLang="en-US" sz="2400" b="1" dirty="0">
                <a:solidFill>
                  <a:schemeClr val="tx2"/>
                </a:solidFill>
                <a:sym typeface="+mn-ea"/>
              </a:rPr>
              <a:t>中央行政部门的教育治理</a:t>
            </a:r>
            <a:r>
              <a:rPr lang="en-US" altLang="zh-CN" sz="2400" b="1" dirty="0">
                <a:solidFill>
                  <a:schemeClr val="tx2"/>
                </a:solidFill>
                <a:sym typeface="+mn-ea"/>
              </a:rPr>
              <a:t>——</a:t>
            </a:r>
            <a:r>
              <a:rPr lang="zh-CN" altLang="en-US" sz="2400" b="1" dirty="0">
                <a:solidFill>
                  <a:schemeClr val="tx2"/>
                </a:solidFill>
                <a:sym typeface="+mn-ea"/>
              </a:rPr>
              <a:t>中央教育行政部门的组织架构</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中央教育行政部门的组织架构随国家发展和教育需求调整，由职能部门、直属单位等构成。2008年，教育部依相关规定设22个内设机构；2012年，师范教育司更名为教师工作司并整合相关职责，同年新增综合改革司、巡视工作办公室，撤销直属高校工作司并调整其职能。后续，教育部持续优化架构：2016年教育督导办公室更名为教育督导局；201</a:t>
            </a:r>
            <a:r>
              <a:rPr lang="en-US" altLang="zh-CN" sz="2000" b="1" dirty="0">
                <a:solidFill>
                  <a:schemeClr val="tx1"/>
                </a:solidFill>
              </a:rPr>
              <a:t>7</a:t>
            </a:r>
            <a:r>
              <a:rPr lang="zh-CN" altLang="en-US" sz="2000" b="1" dirty="0">
                <a:solidFill>
                  <a:schemeClr val="tx1"/>
                </a:solidFill>
              </a:rPr>
              <a:t>年取消基础教育一、二司，恢复基础教育司并成立教材局；2021年成立校外教育培训监管司。目前，教育部下设2</a:t>
            </a:r>
            <a:r>
              <a:rPr lang="en-US" altLang="zh-CN" sz="2000" b="1" dirty="0">
                <a:solidFill>
                  <a:schemeClr val="tx1"/>
                </a:solidFill>
              </a:rPr>
              <a:t>7</a:t>
            </a:r>
            <a:r>
              <a:rPr lang="zh-CN" altLang="en-US" sz="2000" b="1" dirty="0">
                <a:solidFill>
                  <a:schemeClr val="tx1"/>
                </a:solidFill>
              </a:rPr>
              <a:t>个司局机构，涵盖办公厅、政策法规司、基础教育司等，另有直属单位、直属高校、国家语委及驻部纪检监察组，共同保障教育工作有序运转。</a:t>
            </a:r>
            <a:endParaRPr lang="zh-CN" altLang="en-US" sz="2000" b="1" dirty="0">
              <a:solidFill>
                <a:schemeClr val="tx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2.2 </a:t>
            </a:r>
            <a:r>
              <a:rPr lang="zh-CN" altLang="en-US" sz="2400" b="1" dirty="0">
                <a:solidFill>
                  <a:schemeClr val="tx2"/>
                </a:solidFill>
                <a:sym typeface="+mn-ea"/>
              </a:rPr>
              <a:t>中央行政部门的教育治理</a:t>
            </a:r>
            <a:r>
              <a:rPr lang="en-US" altLang="zh-CN" sz="2400" b="1" dirty="0">
                <a:solidFill>
                  <a:schemeClr val="tx2"/>
                </a:solidFill>
                <a:sym typeface="+mn-ea"/>
              </a:rPr>
              <a:t>——</a:t>
            </a:r>
            <a:r>
              <a:rPr lang="zh-CN" altLang="en-US" sz="2400" b="1" dirty="0">
                <a:solidFill>
                  <a:schemeClr val="tx2"/>
                </a:solidFill>
                <a:sym typeface="+mn-ea"/>
              </a:rPr>
              <a:t>中央教育行政部门的组织架构</a:t>
            </a:r>
            <a:endParaRPr lang="zh-CN" altLang="en-US" sz="2400" b="1" dirty="0">
              <a:solidFill>
                <a:schemeClr val="tx2"/>
              </a:solidFill>
            </a:endParaRPr>
          </a:p>
        </p:txBody>
      </p:sp>
      <p:pic>
        <p:nvPicPr>
          <p:cNvPr id="2" name="图片 1"/>
          <p:cNvPicPr>
            <a:picLocks noChangeAspect="1"/>
          </p:cNvPicPr>
          <p:nvPr/>
        </p:nvPicPr>
        <p:blipFill>
          <a:blip r:embed="rId1"/>
          <a:stretch>
            <a:fillRect/>
          </a:stretch>
        </p:blipFill>
        <p:spPr>
          <a:xfrm>
            <a:off x="2414905" y="2266950"/>
            <a:ext cx="7362190" cy="384238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2.3 </a:t>
            </a:r>
            <a:r>
              <a:rPr lang="zh-CN" altLang="en-US" sz="2400" b="1" dirty="0">
                <a:solidFill>
                  <a:schemeClr val="tx2"/>
                </a:solidFill>
                <a:sym typeface="+mn-ea"/>
              </a:rPr>
              <a:t>中央行政部门的教育治理</a:t>
            </a:r>
            <a:r>
              <a:rPr lang="en-US" altLang="zh-CN" sz="2400" b="1" dirty="0">
                <a:solidFill>
                  <a:schemeClr val="tx2"/>
                </a:solidFill>
                <a:sym typeface="+mn-ea"/>
              </a:rPr>
              <a:t>——</a:t>
            </a:r>
            <a:r>
              <a:rPr lang="zh-CN" altLang="en-US" sz="2400" b="1" dirty="0">
                <a:solidFill>
                  <a:schemeClr val="tx2"/>
                </a:solidFill>
              </a:rPr>
              <a:t>中央教育行政部门的主要职责</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中华人民共和国教育法》明确，国务院教育行政部门（教育部）主管全国教育工作，统筹规划、协调管理全国教育事业，其主要职责聚焦五个方面：一是制定教育方针、政策和规划，引领教育健康发展；二是统筹各级各类教育及校外培训，通过督导评估保障教育质量；三是协调教育资源分配，推进教育公平，加强教师队伍建设；四是推动教育科研创新，指导高校科研与人才培养；五是组织教育国际交流合作，提升我国教育国际竞争力。</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教育部各内设机构职责各有侧重，如教师工作司负责教师队伍建设，教材局负责教材建设管理。机构设置会随需求调整，如2021年为落实“双减”成立校外教育培训监管司。综上，中央教育行政部门是教育领域</a:t>
            </a:r>
            <a:r>
              <a:rPr lang="zh-CN" altLang="en-US" sz="2000" b="1" dirty="0">
                <a:solidFill>
                  <a:schemeClr val="accent2">
                    <a:lumMod val="60000"/>
                    <a:lumOff val="40000"/>
                  </a:schemeClr>
                </a:solidFill>
              </a:rPr>
              <a:t>核心管理机构</a:t>
            </a:r>
            <a:r>
              <a:rPr lang="zh-CN" altLang="en-US" sz="2000" b="1" dirty="0">
                <a:solidFill>
                  <a:schemeClr val="tx1"/>
                </a:solidFill>
              </a:rPr>
              <a:t>，对教育发展、社会进步和国家繁荣至关重要。</a:t>
            </a:r>
            <a:endParaRPr lang="zh-CN" altLang="en-US" sz="2000" b="1" dirty="0">
              <a:solidFill>
                <a:schemeClr val="tx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3. </a:t>
            </a:r>
            <a:r>
              <a:rPr lang="zh-CN" altLang="en-US" sz="2400" b="1" dirty="0">
                <a:solidFill>
                  <a:schemeClr val="tx2"/>
                </a:solidFill>
              </a:rPr>
              <a:t>地方行政部门的教育治理</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地方教育行政部门是指一个国家的</a:t>
            </a:r>
            <a:r>
              <a:rPr lang="zh-CN" altLang="en-US" sz="2000" b="1" dirty="0">
                <a:solidFill>
                  <a:schemeClr val="accent2">
                    <a:lumMod val="60000"/>
                    <a:lumOff val="40000"/>
                  </a:schemeClr>
                </a:solidFill>
              </a:rPr>
              <a:t>各级地方政府</a:t>
            </a:r>
            <a:r>
              <a:rPr lang="zh-CN" altLang="en-US" sz="2000" b="1" dirty="0">
                <a:solidFill>
                  <a:schemeClr val="tx1"/>
                </a:solidFill>
              </a:rPr>
              <a:t>中对教育事业进行</a:t>
            </a:r>
            <a:r>
              <a:rPr lang="zh-CN" altLang="en-US" sz="2000" b="1" dirty="0">
                <a:solidFill>
                  <a:schemeClr val="accent2">
                    <a:lumMod val="60000"/>
                    <a:lumOff val="40000"/>
                  </a:schemeClr>
                </a:solidFill>
              </a:rPr>
              <a:t>组织、领导和管理</a:t>
            </a:r>
            <a:r>
              <a:rPr lang="zh-CN" altLang="en-US" sz="2000" b="1" dirty="0">
                <a:solidFill>
                  <a:schemeClr val="tx1"/>
                </a:solidFill>
              </a:rPr>
              <a:t>的部门。在我国，地方教育行政部门主要指各级地方人民政府及其下专门的教育行政部门。</a:t>
            </a:r>
            <a:endParaRPr lang="zh-CN" altLang="en-US" sz="2000" b="1" dirty="0">
              <a:solidFill>
                <a:schemeClr val="tx1"/>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3.1 </a:t>
            </a:r>
            <a:r>
              <a:rPr lang="zh-CN" altLang="en-US" sz="2400" b="1" dirty="0">
                <a:solidFill>
                  <a:schemeClr val="tx2"/>
                </a:solidFill>
              </a:rPr>
              <a:t>地方行政部门的教育治理</a:t>
            </a:r>
            <a:r>
              <a:rPr lang="en-US" altLang="zh-CN" sz="2400" b="1" dirty="0">
                <a:solidFill>
                  <a:schemeClr val="tx2"/>
                </a:solidFill>
              </a:rPr>
              <a:t>——</a:t>
            </a:r>
            <a:r>
              <a:rPr lang="zh-CN" altLang="en-US" sz="2400" b="1" dirty="0">
                <a:solidFill>
                  <a:schemeClr val="tx2"/>
                </a:solidFill>
              </a:rPr>
              <a:t>地方教育行政部门概况</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依照法律规定，省、市、县、乡各级人民政府管理本行政区域内教育行政工作，各级政府内设专门教育行政机构，形成</a:t>
            </a:r>
            <a:r>
              <a:rPr lang="zh-CN" altLang="en-US" sz="2000" b="1" dirty="0">
                <a:solidFill>
                  <a:schemeClr val="accent2">
                    <a:lumMod val="60000"/>
                    <a:lumOff val="40000"/>
                  </a:schemeClr>
                </a:solidFill>
              </a:rPr>
              <a:t>省、市、县三级管理体系</a:t>
            </a:r>
            <a:r>
              <a:rPr lang="zh-CN" altLang="en-US" sz="2000" b="1" dirty="0">
                <a:solidFill>
                  <a:schemeClr val="tx1"/>
                </a:solidFill>
              </a:rPr>
              <a:t>，乡级一般仅设专职人员。省级多为教育厅（直辖市为教育委员会），市级为教育局，县级为教育局（科），曾有地方教育委员会，后多更名为教育厅、局等。</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各级专门教育行政部门内部机构设置有差异：省级一般设办公室、各教育处等，部分还有专项处室；地级设办公室、各教育科等；县级机构相对精简，乡镇由专人负责教育工作。</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以上海市教育委员会和江西省教育厅为例，两者均设有多个内设机构和直属单位，负责本区域教育管理；其下辖区、市、县也设有相应教育行政机构，落实本地区教育行政管理工作。</a:t>
            </a:r>
            <a:endParaRPr lang="zh-CN" altLang="en-US" sz="2000" b="1" dirty="0">
              <a:solidFill>
                <a:schemeClr val="tx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3.1 </a:t>
            </a:r>
            <a:r>
              <a:rPr lang="zh-CN" altLang="en-US" sz="2400" b="1" dirty="0">
                <a:solidFill>
                  <a:schemeClr val="tx2"/>
                </a:solidFill>
              </a:rPr>
              <a:t>地方行政部门的教育治理</a:t>
            </a:r>
            <a:r>
              <a:rPr lang="en-US" altLang="zh-CN" sz="2400" b="1" dirty="0">
                <a:solidFill>
                  <a:schemeClr val="tx2"/>
                </a:solidFill>
              </a:rPr>
              <a:t>——</a:t>
            </a:r>
            <a:r>
              <a:rPr lang="zh-CN" altLang="en-US" sz="2400" b="1" dirty="0">
                <a:solidFill>
                  <a:schemeClr val="tx2"/>
                </a:solidFill>
              </a:rPr>
              <a:t>地方教育行政部门概况</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endParaRPr lang="zh-CN" altLang="en-US" sz="2000" b="1" dirty="0">
              <a:solidFill>
                <a:schemeClr val="tx1"/>
              </a:solidFill>
            </a:endParaRPr>
          </a:p>
        </p:txBody>
      </p:sp>
      <p:pic>
        <p:nvPicPr>
          <p:cNvPr id="2" name="图片 1"/>
          <p:cNvPicPr>
            <a:picLocks noChangeAspect="1"/>
          </p:cNvPicPr>
          <p:nvPr/>
        </p:nvPicPr>
        <p:blipFill>
          <a:blip r:embed="rId1"/>
          <a:stretch>
            <a:fillRect/>
          </a:stretch>
        </p:blipFill>
        <p:spPr>
          <a:xfrm>
            <a:off x="2712085" y="2053590"/>
            <a:ext cx="6768465" cy="400240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三</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000" y="662305"/>
            <a:ext cx="8486775"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国家教育治理体系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10068560" cy="460375"/>
          </a:xfrm>
          <a:prstGeom prst="rect">
            <a:avLst/>
          </a:prstGeom>
          <a:noFill/>
        </p:spPr>
        <p:txBody>
          <a:bodyPr wrap="square" rtlCol="0">
            <a:spAutoFit/>
          </a:bodyPr>
          <a:lstStyle/>
          <a:p>
            <a:r>
              <a:rPr lang="en-US" altLang="zh-CN" sz="2400" b="1" dirty="0">
                <a:solidFill>
                  <a:schemeClr val="tx2"/>
                </a:solidFill>
                <a:sym typeface="+mn-ea"/>
              </a:rPr>
              <a:t>3.2 </a:t>
            </a:r>
            <a:r>
              <a:rPr lang="zh-CN" altLang="en-US" sz="2400" b="1" dirty="0">
                <a:solidFill>
                  <a:schemeClr val="tx2"/>
                </a:solidFill>
              </a:rPr>
              <a:t>地方行政部门的教育治理</a:t>
            </a:r>
            <a:r>
              <a:rPr lang="en-US" altLang="zh-CN" sz="2400" b="1" dirty="0">
                <a:solidFill>
                  <a:schemeClr val="tx2"/>
                </a:solidFill>
              </a:rPr>
              <a:t>——</a:t>
            </a:r>
            <a:r>
              <a:rPr lang="zh-CN" altLang="en-US" sz="2400" b="1" dirty="0">
                <a:solidFill>
                  <a:schemeClr val="tx2"/>
                </a:solidFill>
              </a:rPr>
              <a:t>地方教育行政部门的主要职能</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我国各级地方专门教育行政部门主要履行</a:t>
            </a:r>
            <a:r>
              <a:rPr lang="zh-CN" altLang="en-US" sz="2000" b="1" dirty="0">
                <a:solidFill>
                  <a:schemeClr val="accent2">
                    <a:lumMod val="60000"/>
                    <a:lumOff val="40000"/>
                  </a:schemeClr>
                </a:solidFill>
              </a:rPr>
              <a:t>六大职能</a:t>
            </a:r>
            <a:r>
              <a:rPr lang="zh-CN" altLang="en-US" sz="2000" b="1" dirty="0">
                <a:solidFill>
                  <a:schemeClr val="tx1"/>
                </a:solidFill>
              </a:rPr>
              <a:t>：贯彻执行教育方针政策与上级指示，制定本地区教育发展计划并宏观管理，领导辖区内学校招生、教学、经费等工作，统筹教师队伍建设与管理，督导评估所辖教育部门和学校工作，负责教育统计并收集群众意见建议。</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以江西省落实“双减”政策为例，其教育行政部门切实履行职能：政策上，转发国家文件并制定配套政策，各市县也出台相关举措；行动上，加大财政支持、优化课程内容、转变育人机制、推进考试评价改革、保障人才资源；督导上，通过跨部门抽查、多联动监管、群众反馈平台等方式，强化督导检查，确保“双减”政策落地见效，充分体现地方教育行政部门的职能担当。</a:t>
            </a:r>
            <a:endParaRPr lang="zh-CN" altLang="en-US" sz="2000" b="1" dirty="0">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235" y="3075305"/>
            <a:ext cx="6762750" cy="70675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我国的教育政策法规体系</a:t>
            </a: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四</a:t>
            </a:r>
            <a:endParaRPr lang="zh-CN" altLang="en-US" sz="4400" b="1">
              <a:solidFill>
                <a:schemeClr val="bg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《教育强国建设规划纲要（2024—2035 年）》以习近平新时代中国特色社会主义思想为指导，贯彻全国教育大会精神，紧扣重大教育问题，坚持目标、问题、效果导向，以 “三大属性” 为主线、“六大特质” 为特征、“八大体系” 为结构、处理好 “五个重大关系” 为要求，贯穿改革精神，统筹教育、科技、人才一体化部署，推出创新举措，推动我国从教育大国向教育强国系统跃升。纲要提出构建 “</a:t>
            </a:r>
            <a:r>
              <a:rPr lang="zh-CN" altLang="en-US" sz="2000" b="1" dirty="0">
                <a:solidFill>
                  <a:schemeClr val="accent2">
                    <a:lumMod val="60000"/>
                    <a:lumOff val="40000"/>
                  </a:schemeClr>
                </a:solidFill>
              </a:rPr>
              <a:t>八大体系</a:t>
            </a:r>
            <a:r>
              <a:rPr lang="zh-CN" altLang="en-US" sz="2000" b="1" dirty="0">
                <a:solidFill>
                  <a:schemeClr val="tx1"/>
                </a:solidFill>
              </a:rPr>
              <a:t>”，即固本铸魂的思想政治教育体系、公平优质的基础教育体系、自强卓越的高等教育体系、产教融合的职业教育体系、泛在可及的终身教育体系、创新牵引的科技支撑体系、素质精良的教师队伍体系、开放互鉴的国际合作体系。</a:t>
            </a:r>
            <a:endParaRPr lang="zh-CN" altLang="en-US" sz="2000" b="1" dirty="0">
              <a:solidFill>
                <a:schemeClr val="tx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1.</a:t>
            </a:r>
            <a:r>
              <a:rPr lang="zh-CN" altLang="en-US" sz="2400" b="1" dirty="0">
                <a:solidFill>
                  <a:schemeClr val="tx2"/>
                </a:solidFill>
              </a:rPr>
              <a:t> 思想政治教育政策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中国共产党自成立以来始终重视思想政治工作，其地位重要、作用深远。改革开放以来，思想政治教育相关政策总体呈上升趋势。1978年，教育部颁布相关条例规范高校思想政治教育；1986年，党的十二届六中全会作出相关决议后，一系列配套政策出台，高校思想政治教育学科体系逐步形成，政策数量出现第一次高峰。2004年，《关于进一步加强和改进大学生思想政治教育的意见》颁布，具有里程碑意义。党的十八大以来，国家出台多项政策落实立德树人根本任务，2016年提出“课程思政”，2019年习近平总书记强调思政课的关键作用。</a:t>
            </a:r>
            <a:r>
              <a:rPr lang="zh-CN" altLang="en-US" sz="2000" b="1" dirty="0">
                <a:sym typeface="+mn-ea"/>
              </a:rPr>
              <a:t>2021年相关意见明确了思想政治工作的重要意义。</a:t>
            </a:r>
            <a:r>
              <a:rPr lang="zh-CN" altLang="en-US" sz="2000" b="1" dirty="0">
                <a:solidFill>
                  <a:schemeClr val="tx1"/>
                </a:solidFill>
              </a:rPr>
              <a:t>2024年，《教育强国建设规划纲要》将思想政治教育体系列为“</a:t>
            </a:r>
            <a:r>
              <a:rPr lang="zh-CN" altLang="en-US" sz="2000" b="1" dirty="0">
                <a:solidFill>
                  <a:schemeClr val="accent2">
                    <a:lumMod val="60000"/>
                    <a:lumOff val="40000"/>
                  </a:schemeClr>
                </a:solidFill>
              </a:rPr>
              <a:t>八大体系”之首</a:t>
            </a:r>
            <a:r>
              <a:rPr lang="zh-CN" altLang="en-US" sz="2000" b="1" dirty="0">
                <a:solidFill>
                  <a:schemeClr val="tx1"/>
                </a:solidFill>
              </a:rPr>
              <a:t>，推进大中小学思政课一体化建设。</a:t>
            </a:r>
            <a:endParaRPr lang="zh-CN" altLang="en-US" sz="2000" b="1"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99713" y="1239121"/>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3"/>
          <p:cNvSpPr>
            <a:spLocks noChangeArrowheads="1"/>
          </p:cNvSpPr>
          <p:nvPr/>
        </p:nvSpPr>
        <p:spPr bwMode="auto">
          <a:xfrm>
            <a:off x="2646808" y="2786375"/>
            <a:ext cx="1289376" cy="1285250"/>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3600" dirty="0">
              <a:solidFill>
                <a:srgbClr val="6DD5CB"/>
              </a:solidFill>
              <a:latin typeface="微软雅黑" panose="020B0503020204020204" pitchFamily="34" charset="-122"/>
              <a:ea typeface="微软雅黑" panose="020B0503020204020204" pitchFamily="34" charset="-122"/>
            </a:endParaRPr>
          </a:p>
        </p:txBody>
      </p:sp>
      <p:sp>
        <p:nvSpPr>
          <p:cNvPr id="24" name="稻壳儿原创设计师【幻雨工作室】_5"/>
          <p:cNvSpPr txBox="1">
            <a:spLocks noChangeArrowheads="1"/>
          </p:cNvSpPr>
          <p:nvPr/>
        </p:nvSpPr>
        <p:spPr bwMode="auto">
          <a:xfrm>
            <a:off x="4293405" y="3075056"/>
            <a:ext cx="5496114" cy="132207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defTabSz="685800">
              <a:defRPr/>
            </a:pPr>
            <a:r>
              <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sym typeface="+mn-ea"/>
              </a:rPr>
              <a:t>国家的概念与理论</a:t>
            </a:r>
            <a:endParaRPr lang="zh-CN" altLang="en-US" sz="40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defTabSz="685800">
              <a:defRPr/>
            </a:pPr>
            <a:endParaRPr lang="zh-CN" altLang="en-US" sz="4000" b="1" dirty="0">
              <a:solidFill>
                <a:schemeClr val="tx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 name="文本框 2"/>
          <p:cNvSpPr txBox="1"/>
          <p:nvPr/>
        </p:nvSpPr>
        <p:spPr>
          <a:xfrm>
            <a:off x="2917825" y="3066415"/>
            <a:ext cx="851535" cy="715645"/>
          </a:xfrm>
          <a:prstGeom prst="rect">
            <a:avLst/>
          </a:prstGeom>
          <a:noFill/>
        </p:spPr>
        <p:txBody>
          <a:bodyPr wrap="square" rtlCol="0">
            <a:noAutofit/>
          </a:bodyPr>
          <a:p>
            <a:r>
              <a:rPr lang="zh-CN" altLang="en-US" sz="4400" b="1">
                <a:solidFill>
                  <a:schemeClr val="bg1"/>
                </a:solidFill>
              </a:rPr>
              <a:t>一</a:t>
            </a:r>
            <a:endParaRPr lang="zh-CN" altLang="en-US" sz="4400" b="1">
              <a:solidFill>
                <a:schemeClr val="bg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2.</a:t>
            </a:r>
            <a:r>
              <a:rPr lang="zh-CN" altLang="en-US" sz="2400" b="1" dirty="0">
                <a:solidFill>
                  <a:schemeClr val="tx2"/>
                </a:solidFill>
              </a:rPr>
              <a:t> 基础教育政策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高等教育承担着培养高级专门人才、发展科技文化、促进现代化建设的</a:t>
            </a:r>
            <a:r>
              <a:rPr lang="zh-CN" altLang="en-US" sz="2000" b="1" dirty="0">
                <a:solidFill>
                  <a:schemeClr val="accent2">
                    <a:lumMod val="60000"/>
                    <a:lumOff val="40000"/>
                  </a:schemeClr>
                </a:solidFill>
              </a:rPr>
              <a:t>重大任务</a:t>
            </a:r>
            <a:r>
              <a:rPr lang="zh-CN" altLang="en-US" sz="2000" b="1" dirty="0">
                <a:solidFill>
                  <a:schemeClr val="tx1"/>
                </a:solidFill>
              </a:rPr>
              <a:t>。新中国成立以来，我国高等教育成就显著，但目前仍存在结构体系难以满足国家人才需求、发展不平衡不充分等</a:t>
            </a:r>
            <a:r>
              <a:rPr lang="zh-CN" altLang="en-US" sz="2000" b="1" dirty="0">
                <a:solidFill>
                  <a:schemeClr val="accent2">
                    <a:lumMod val="60000"/>
                    <a:lumOff val="40000"/>
                  </a:schemeClr>
                </a:solidFill>
              </a:rPr>
              <a:t>问题</a:t>
            </a:r>
            <a:r>
              <a:rPr lang="zh-CN" altLang="en-US" sz="2000" b="1" dirty="0">
                <a:solidFill>
                  <a:schemeClr val="tx1"/>
                </a:solidFill>
              </a:rPr>
              <a:t>。其发展历程分为探索奠基期、重建变革期、协调发展期、内涵提升期</a:t>
            </a:r>
            <a:r>
              <a:rPr lang="zh-CN" altLang="en-US" sz="2000" b="1" dirty="0">
                <a:solidFill>
                  <a:schemeClr val="accent2">
                    <a:lumMod val="60000"/>
                    <a:lumOff val="40000"/>
                  </a:schemeClr>
                </a:solidFill>
              </a:rPr>
              <a:t>四个阶段</a:t>
            </a:r>
            <a:r>
              <a:rPr lang="zh-CN" altLang="en-US" sz="2000" b="1" dirty="0">
                <a:solidFill>
                  <a:schemeClr val="tx1"/>
                </a:solidFill>
              </a:rPr>
              <a:t>。</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进入全面建设社会主义现代化国家新阶段，高等教育步入内涵式增长阶段，出台了“双一流”建设总体方案等多项政策，呈现三大特点：一是</a:t>
            </a:r>
            <a:r>
              <a:rPr lang="zh-CN" altLang="en-US" sz="2000" b="1" dirty="0">
                <a:solidFill>
                  <a:schemeClr val="accent2">
                    <a:lumMod val="60000"/>
                    <a:lumOff val="40000"/>
                  </a:schemeClr>
                </a:solidFill>
              </a:rPr>
              <a:t>动态调整、重点建设</a:t>
            </a:r>
            <a:r>
              <a:rPr lang="zh-CN" altLang="en-US" sz="2000" b="1" dirty="0">
                <a:solidFill>
                  <a:schemeClr val="tx1"/>
                </a:solidFill>
              </a:rPr>
              <a:t>，通过“双一流”建设及其动态管理，聚焦国家急需学科，提升国际竞争力；二是</a:t>
            </a:r>
            <a:r>
              <a:rPr lang="zh-CN" altLang="en-US" sz="2000" b="1" dirty="0">
                <a:solidFill>
                  <a:schemeClr val="accent2">
                    <a:lumMod val="60000"/>
                    <a:lumOff val="40000"/>
                  </a:schemeClr>
                </a:solidFill>
              </a:rPr>
              <a:t>放管结合、简政放权</a:t>
            </a:r>
            <a:r>
              <a:rPr lang="zh-CN" altLang="en-US" sz="2000" b="1" dirty="0">
                <a:solidFill>
                  <a:schemeClr val="tx1"/>
                </a:solidFill>
              </a:rPr>
              <a:t>，深化高等教育领域改革，赋予学校更大办学自主权，推进治理现代化；三是</a:t>
            </a:r>
            <a:r>
              <a:rPr lang="zh-CN" altLang="en-US" sz="2000" b="1" dirty="0">
                <a:solidFill>
                  <a:schemeClr val="accent2">
                    <a:lumMod val="60000"/>
                    <a:lumOff val="40000"/>
                  </a:schemeClr>
                </a:solidFill>
              </a:rPr>
              <a:t>强化特色、注重创新</a:t>
            </a:r>
            <a:r>
              <a:rPr lang="zh-CN" altLang="en-US" sz="2000" b="1" dirty="0">
                <a:solidFill>
                  <a:schemeClr val="tx1"/>
                </a:solidFill>
              </a:rPr>
              <a:t>，彰显中国特色，兼顾教育公平，支持高校创新人才培养模式。</a:t>
            </a:r>
            <a:endParaRPr lang="zh-CN" altLang="en-US" sz="2000" b="1" dirty="0">
              <a:solidFill>
                <a:schemeClr val="tx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3.</a:t>
            </a:r>
            <a:r>
              <a:rPr lang="zh-CN" altLang="en-US" sz="2400" b="1" dirty="0">
                <a:solidFill>
                  <a:schemeClr val="tx2"/>
                </a:solidFill>
              </a:rPr>
              <a:t> 高等教育政策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我国基础教育体系涵盖</a:t>
            </a:r>
            <a:r>
              <a:rPr lang="zh-CN" altLang="en-US" sz="2000" b="1" dirty="0">
                <a:solidFill>
                  <a:schemeClr val="accent2">
                    <a:lumMod val="60000"/>
                    <a:lumOff val="40000"/>
                  </a:schemeClr>
                </a:solidFill>
              </a:rPr>
              <a:t>学前教育、义务教育和普通高中教育</a:t>
            </a:r>
            <a:r>
              <a:rPr lang="zh-CN" altLang="en-US" sz="2000" b="1" dirty="0">
                <a:solidFill>
                  <a:schemeClr val="tx1"/>
                </a:solidFill>
              </a:rPr>
              <a:t>三个阶段。新中国成立以来，在党和政府领导下，基础教育基本实现普及，提升了教育质量、推进了教育公平，党的二十大为其发展指明方向。其发展历程分为</a:t>
            </a:r>
            <a:r>
              <a:rPr lang="zh-CN" altLang="en-US" sz="2000" b="1" dirty="0">
                <a:solidFill>
                  <a:schemeClr val="accent2">
                    <a:lumMod val="60000"/>
                    <a:lumOff val="40000"/>
                  </a:schemeClr>
                </a:solidFill>
              </a:rPr>
              <a:t>奠基、挫折困难、战略发展</a:t>
            </a:r>
            <a:r>
              <a:rPr lang="zh-CN" altLang="en-US" sz="2000" b="1" dirty="0">
                <a:solidFill>
                  <a:schemeClr val="tx1"/>
                </a:solidFill>
              </a:rPr>
              <a:t>三个时期。</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2010年以来，基础教育改革以</a:t>
            </a:r>
            <a:r>
              <a:rPr lang="zh-CN" altLang="en-US" sz="2000" b="1" dirty="0">
                <a:solidFill>
                  <a:schemeClr val="accent2">
                    <a:lumMod val="60000"/>
                    <a:lumOff val="40000"/>
                  </a:schemeClr>
                </a:solidFill>
              </a:rPr>
              <a:t>促进均衡发展、提升教育质量为主要任务</a:t>
            </a:r>
            <a:r>
              <a:rPr lang="zh-CN" altLang="en-US" sz="2000" b="1" dirty="0">
                <a:solidFill>
                  <a:schemeClr val="tx1"/>
                </a:solidFill>
              </a:rPr>
              <a:t>，出台了《国家中长期教育改革和发展规划纲要》等一系列政策。在政策推动下，基础教育呈现</a:t>
            </a:r>
            <a:r>
              <a:rPr lang="zh-CN" altLang="en-US" sz="2000" b="1" dirty="0">
                <a:solidFill>
                  <a:schemeClr val="accent2">
                    <a:lumMod val="60000"/>
                    <a:lumOff val="40000"/>
                  </a:schemeClr>
                </a:solidFill>
              </a:rPr>
              <a:t>两大特点</a:t>
            </a:r>
            <a:r>
              <a:rPr lang="zh-CN" altLang="en-US" sz="2000" b="1" dirty="0">
                <a:solidFill>
                  <a:schemeClr val="tx1"/>
                </a:solidFill>
              </a:rPr>
              <a:t>：一是</a:t>
            </a:r>
            <a:r>
              <a:rPr lang="zh-CN" altLang="en-US" sz="2000" b="1" dirty="0">
                <a:solidFill>
                  <a:schemeClr val="accent2">
                    <a:lumMod val="60000"/>
                    <a:lumOff val="40000"/>
                  </a:schemeClr>
                </a:solidFill>
              </a:rPr>
              <a:t>健全规范</a:t>
            </a:r>
            <a:r>
              <a:rPr lang="zh-CN" altLang="en-US" sz="2000" b="1" dirty="0">
                <a:solidFill>
                  <a:schemeClr val="tx1"/>
                </a:solidFill>
              </a:rPr>
              <a:t>，通过多项政策完善管理、课程等，推动基础教育由外延式向内涵式发展，《中国教育现代化2035》明确其高质量发展愿景；二是</a:t>
            </a:r>
            <a:r>
              <a:rPr lang="zh-CN" altLang="en-US" sz="2000" b="1" dirty="0">
                <a:solidFill>
                  <a:schemeClr val="accent2">
                    <a:lumMod val="60000"/>
                    <a:lumOff val="40000"/>
                  </a:schemeClr>
                </a:solidFill>
              </a:rPr>
              <a:t>统筹发展</a:t>
            </a:r>
            <a:r>
              <a:rPr lang="zh-CN" altLang="en-US" sz="2000" b="1" dirty="0">
                <a:solidFill>
                  <a:schemeClr val="tx1"/>
                </a:solidFill>
              </a:rPr>
              <a:t>，多项政策明确义务教育均衡发展目标，建立资源均衡配置机制，“双减”政策进一步强化优质均衡发展导向。</a:t>
            </a:r>
            <a:endParaRPr lang="zh-CN" altLang="en-US" sz="2000" b="1" dirty="0">
              <a:solidFill>
                <a:schemeClr val="tx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4.</a:t>
            </a:r>
            <a:r>
              <a:rPr lang="zh-CN" altLang="en-US" sz="2400" b="1" dirty="0">
                <a:solidFill>
                  <a:schemeClr val="tx2"/>
                </a:solidFill>
              </a:rPr>
              <a:t> 职业教育政策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党的二十大报告提出统筹职业教育、高等教育、继续教育协同创新，推进职普融通、产教融合、科教融汇，优化职业教育类型定位。改革开放以来，我国职业教育发展历程分为四个时期：</a:t>
            </a:r>
            <a:r>
              <a:rPr lang="zh-CN" altLang="en-US" sz="2000" b="1" dirty="0">
                <a:solidFill>
                  <a:schemeClr val="accent2">
                    <a:lumMod val="60000"/>
                    <a:lumOff val="40000"/>
                  </a:schemeClr>
                </a:solidFill>
              </a:rPr>
              <a:t>恢复与发展期、规范与提升期、改革与深化期、提质与创新期</a:t>
            </a:r>
            <a:r>
              <a:rPr lang="zh-CN" altLang="en-US" sz="2000" b="1" dirty="0">
                <a:solidFill>
                  <a:schemeClr val="tx1"/>
                </a:solidFill>
              </a:rPr>
              <a:t>。</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党的十八大后，职业教育进入新时代，政策聚焦构建现代职业教育体系，培育高素质技术技能人才。2014年相关决定明确巩固中等职业教育、创新高等职业教育；2019年改革方案明确职业教育与普通教育是不同教育类型，建立“职教高考”制度；2021年、2022年先后出台相关意见和修订职业教育法，从政策和法律层面确立职业教育同等重要地位。目前，</a:t>
            </a:r>
            <a:r>
              <a:rPr lang="zh-CN" altLang="en-US" sz="2000" b="1" dirty="0">
                <a:solidFill>
                  <a:schemeClr val="accent2">
                    <a:lumMod val="60000"/>
                    <a:lumOff val="40000"/>
                  </a:schemeClr>
                </a:solidFill>
              </a:rPr>
              <a:t>职业教育已完善学制层次，构建起纵向贯通、横向融通的现代体系，破除低层次教育偏见，为高质量发展奠定基础。</a:t>
            </a:r>
            <a:endParaRPr lang="zh-CN" altLang="en-US" sz="2000" b="1" dirty="0">
              <a:solidFill>
                <a:schemeClr val="accent2">
                  <a:lumMod val="60000"/>
                  <a:lumOff val="40000"/>
                </a:schemeClr>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5.</a:t>
            </a:r>
            <a:r>
              <a:rPr lang="zh-CN" altLang="en-US" sz="2400" b="1" dirty="0">
                <a:solidFill>
                  <a:schemeClr val="tx2"/>
                </a:solidFill>
              </a:rPr>
              <a:t> 终身教育政策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我国终身教育的发展大致分为三个阶段。</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zh-CN" altLang="en-US" sz="2000" b="1" dirty="0">
                <a:solidFill>
                  <a:schemeClr val="tx1"/>
                </a:solidFill>
              </a:rPr>
              <a:t> </a:t>
            </a:r>
            <a:r>
              <a:rPr lang="en-US" altLang="zh-CN" sz="2000" b="1" dirty="0">
                <a:solidFill>
                  <a:schemeClr val="tx1"/>
                </a:solidFill>
              </a:rPr>
              <a:t>       </a:t>
            </a:r>
            <a:r>
              <a:rPr lang="zh-CN" altLang="en-US" sz="2000" b="1" dirty="0">
                <a:solidFill>
                  <a:schemeClr val="tx1"/>
                </a:solidFill>
              </a:rPr>
              <a:t>20世纪70年代末至80年代中后期，终身教育被引入我国，率先在成人教育领域开展，相关政策推动了“双补”教育、广播电视大学等发展，高等教育自学考试制度的建立是其本土化重要尝试。</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2000年至20</a:t>
            </a:r>
            <a:r>
              <a:rPr lang="en-US" altLang="zh-CN" sz="2000" b="1" dirty="0">
                <a:solidFill>
                  <a:schemeClr val="tx1"/>
                </a:solidFill>
              </a:rPr>
              <a:t>10</a:t>
            </a:r>
            <a:r>
              <a:rPr lang="zh-CN" altLang="en-US" sz="2000" b="1" dirty="0">
                <a:solidFill>
                  <a:schemeClr val="tx1"/>
                </a:solidFill>
              </a:rPr>
              <a:t>年，随着各国终身教育立法推进，我国出台首部终身教育地方性法规，多项政策确立学习型社会为终身教育目标，上海等地掀起学习型城市建设热潮，终身教育在多领域得到支持。</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2010年至今，相关规划明确提出构建完备的终身教育体系，多地出台地方性终身教育条例；后续政策进一步明确提升终身学习公共服务水平，构建相关制度，完善各类教育保障，推动建设人人可学的学习型社会。</a:t>
            </a:r>
            <a:endParaRPr lang="zh-CN" altLang="en-US" sz="2000" b="1" dirty="0">
              <a:solidFill>
                <a:schemeClr val="tx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6.</a:t>
            </a:r>
            <a:r>
              <a:rPr lang="zh-CN" altLang="en-US" sz="2400" b="1" dirty="0">
                <a:solidFill>
                  <a:schemeClr val="tx2"/>
                </a:solidFill>
              </a:rPr>
              <a:t> 科技教育政策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科技是第一生产力，当前国际竞争日益激烈，我国不断加大科技创新支持力度，迭代相关政策。</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首先推进“双一流”建设，相关纲领性文件和新部署明确其新方位、新使命，以习近平新时代中国特色社会主义思想为指导，对标2030年、2035年目标，突出培养一流人才、服务国家战略需求的导向，聚焦国家急需学科，培养战略科技人才，优化学科布局。此外，2022年教育部印发意见，部署高校加强有组织科研，明确八大重点举措，依托学科优势对接国家需求。《教育强国建设规划纲要（2024—2035年）》还提出三项举措：实施基础学科和交叉学科突破计划、提高高校科技成果转化效能、建设高等研究院，助力高水平科技自立自强。</a:t>
            </a:r>
            <a:endParaRPr lang="zh-CN" altLang="en-US" sz="2000" b="1" dirty="0">
              <a:solidFill>
                <a:schemeClr val="tx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7.</a:t>
            </a:r>
            <a:r>
              <a:rPr lang="zh-CN" altLang="en-US" sz="2400" b="1" dirty="0">
                <a:solidFill>
                  <a:schemeClr val="tx2"/>
                </a:solidFill>
              </a:rPr>
              <a:t> 教师队伍建设政策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我国历来重视教师队伍建设，进入21世纪以来，出台多份相关政策文本，彰显国家对教师培养质量与社会地位的重视。</a:t>
            </a:r>
            <a:endParaRPr lang="zh-CN" altLang="en-US" sz="2000" b="1" dirty="0">
              <a:solidFill>
                <a:schemeClr val="tx1"/>
              </a:solidFill>
            </a:endParaRPr>
          </a:p>
          <a:p>
            <a:pPr algn="just" hangingPunct="0"/>
            <a:endParaRPr lang="en-US" altLang="zh-CN"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教育强国建设规划纲要（2024—2035年）》明确，要优化教师管理和资源配置：完善教师资格与招聘制度，优化师生配比及教职工编制配备，深化“县管校聘”和考核评价改革，优化岗位结构，推动职业学校教师与企业高技能人才互聘，实施银龄教师行动计划，推动博士后成为高校教师重要来源。同时，着力提高教师政治、社会、职业地位：保障教师课后服务合理待遇，优化工资结构，落实乡村教师生活补助，强化高中和幼儿园教师工资保障，推进高校薪酬改革；维护教师权益，减轻非教育教学负担，落实优先政策，做好荣休工作，加大优秀教师表彰宣传，让教师成为最受社会尊重的职业之一。</a:t>
            </a:r>
            <a:endParaRPr lang="zh-CN" altLang="en-US" sz="2000" b="1" dirty="0">
              <a:solidFill>
                <a:schemeClr val="tx1"/>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7464" y="739157"/>
            <a:ext cx="5384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四</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我国的教育政策法规体系</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9196705" cy="460375"/>
          </a:xfrm>
          <a:prstGeom prst="rect">
            <a:avLst/>
          </a:prstGeom>
          <a:noFill/>
        </p:spPr>
        <p:txBody>
          <a:bodyPr wrap="square" rtlCol="0">
            <a:spAutoFit/>
          </a:bodyPr>
          <a:lstStyle/>
          <a:p>
            <a:r>
              <a:rPr lang="en-US" altLang="zh-CN" sz="2400" b="1" dirty="0">
                <a:solidFill>
                  <a:schemeClr val="tx2"/>
                </a:solidFill>
              </a:rPr>
              <a:t>8.</a:t>
            </a:r>
            <a:r>
              <a:rPr lang="zh-CN" altLang="en-US" sz="2400" b="1" dirty="0">
                <a:solidFill>
                  <a:schemeClr val="tx2"/>
                </a:solidFill>
              </a:rPr>
              <a:t> 国际合作政策</a:t>
            </a:r>
            <a:endParaRPr lang="zh-CN" altLang="en-US" sz="2400" b="1" dirty="0">
              <a:solidFill>
                <a:schemeClr val="tx2"/>
              </a:solidFill>
            </a:endParaRPr>
          </a:p>
        </p:txBody>
      </p:sp>
      <p:sp>
        <p:nvSpPr>
          <p:cNvPr id="4" name="文本框 3"/>
          <p:cNvSpPr txBox="1"/>
          <p:nvPr/>
        </p:nvSpPr>
        <p:spPr>
          <a:xfrm>
            <a:off x="1925320" y="2053590"/>
            <a:ext cx="8341995" cy="4216400"/>
          </a:xfrm>
          <a:prstGeom prst="rect">
            <a:avLst/>
          </a:prstGeom>
          <a:noFill/>
        </p:spPr>
        <p:txBody>
          <a:bodyPr wrap="square" rtlCol="0">
            <a:noAutofit/>
          </a:bodyPr>
          <a:lstStyle/>
          <a:p>
            <a:pPr algn="just" hangingPunct="0"/>
            <a:r>
              <a:rPr lang="en-US" altLang="zh-CN" sz="2000" b="1" dirty="0">
                <a:solidFill>
                  <a:schemeClr val="tx1"/>
                </a:solidFill>
              </a:rPr>
              <a:t>       </a:t>
            </a:r>
            <a:r>
              <a:rPr lang="zh-CN" altLang="en-US" sz="2000" b="1" dirty="0">
                <a:solidFill>
                  <a:schemeClr val="tx1"/>
                </a:solidFill>
              </a:rPr>
              <a:t>我国高度重视教育对外开放，习近平总书记的重要指示批示为其指明方向、提供根本遵循。当前，我国教育合作伙伴遍布全球，是世界最大国际学生生源国和亚洲最大留学目的地国，中外合作办学蓬勃发展，孔子学院及在线平台助力国际中文教育，推动中外文化交流。</a:t>
            </a:r>
            <a:endParaRPr lang="zh-CN" altLang="en-US" sz="2000" b="1" dirty="0">
              <a:solidFill>
                <a:schemeClr val="tx1"/>
              </a:solidFill>
            </a:endParaRPr>
          </a:p>
          <a:p>
            <a:pPr algn="just" hangingPunct="0"/>
            <a:endParaRPr lang="zh-CN" altLang="en-US" sz="2000" b="1" dirty="0">
              <a:solidFill>
                <a:schemeClr val="tx1"/>
              </a:solidFill>
            </a:endParaRPr>
          </a:p>
          <a:p>
            <a:pPr algn="just" hangingPunct="0"/>
            <a:r>
              <a:rPr lang="en-US" altLang="zh-CN" sz="2000" b="1" dirty="0">
                <a:solidFill>
                  <a:schemeClr val="tx1"/>
                </a:solidFill>
              </a:rPr>
              <a:t>       </a:t>
            </a:r>
            <a:r>
              <a:rPr lang="zh-CN" altLang="en-US" sz="2000" b="1" dirty="0">
                <a:solidFill>
                  <a:schemeClr val="tx1"/>
                </a:solidFill>
              </a:rPr>
              <a:t>2020年，《教育部等八部门关于加快和扩大新时代教育对外开放的意见》出台，分高等、职业、基础教育领域作出全方位部署。《教育强国建设规划纲要（2024—2035年）》进一步明确三项国际合作部署，即提升全球人才培养和集聚能力、扩大国际学术交流和教育科研合作、积极参与全球教育治理，助力教育对外开放高质量发展。</a:t>
            </a:r>
            <a:endParaRPr lang="zh-CN" altLang="en-US" sz="2000" b="1" dirty="0">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稻壳儿原创设计师【幻雨工作室】_1"/>
          <p:cNvSpPr/>
          <p:nvPr/>
        </p:nvSpPr>
        <p:spPr>
          <a:xfrm>
            <a:off x="3905250" y="0"/>
            <a:ext cx="43815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稻壳儿原创设计师【幻雨工作室】_2"/>
          <p:cNvSpPr/>
          <p:nvPr/>
        </p:nvSpPr>
        <p:spPr>
          <a:xfrm>
            <a:off x="813086" y="1239120"/>
            <a:ext cx="10392575" cy="4379759"/>
          </a:xfrm>
          <a:prstGeom prst="roundRect">
            <a:avLst>
              <a:gd name="adj" fmla="val 3101"/>
            </a:avLst>
          </a:prstGeom>
          <a:solidFill>
            <a:schemeClr val="bg1"/>
          </a:solidFill>
          <a:ln w="12700">
            <a:noFill/>
          </a:ln>
          <a:effectLst>
            <a:outerShdw blurRad="7493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稻壳儿原创设计师【幻雨工作室】_9"/>
          <p:cNvSpPr txBox="1"/>
          <p:nvPr/>
        </p:nvSpPr>
        <p:spPr>
          <a:xfrm>
            <a:off x="3698520" y="2755350"/>
            <a:ext cx="4794961"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5400" dirty="0">
                <a:solidFill>
                  <a:schemeClr val="accent1"/>
                </a:solidFill>
                <a:latin typeface="微软雅黑" panose="020B0503020204020204" pitchFamily="34" charset="-122"/>
                <a:ea typeface="微软雅黑" panose="020B0503020204020204" pitchFamily="34" charset="-122"/>
              </a:rPr>
              <a:t>感谢各位观看</a:t>
            </a:r>
            <a:endParaRPr lang="zh-CN" altLang="en-US" sz="5400" dirty="0">
              <a:solidFill>
                <a:schemeClr val="accent1"/>
              </a:solidFill>
              <a:latin typeface="微软雅黑" panose="020B0503020204020204" pitchFamily="34" charset="-122"/>
              <a:ea typeface="微软雅黑" panose="020B0503020204020204" pitchFamily="34" charset="-122"/>
            </a:endParaRPr>
          </a:p>
        </p:txBody>
      </p:sp>
      <p:sp>
        <p:nvSpPr>
          <p:cNvPr id="23" name="稻壳儿原创设计师【幻雨工作室】_10"/>
          <p:cNvSpPr/>
          <p:nvPr/>
        </p:nvSpPr>
        <p:spPr>
          <a:xfrm>
            <a:off x="4812829" y="3739392"/>
            <a:ext cx="2566344" cy="707886"/>
          </a:xfrm>
          <a:prstGeom prst="rect">
            <a:avLst/>
          </a:prstGeom>
        </p:spPr>
        <p:txBody>
          <a:bodyPr wrap="none">
            <a:spAutoFit/>
          </a:bodyPr>
          <a:lstStyle/>
          <a:p>
            <a:pPr algn="ctr"/>
            <a:r>
              <a:rPr lang="zh-CN" altLang="en-US" sz="4000" dirty="0">
                <a:solidFill>
                  <a:schemeClr val="accent1"/>
                </a:solidFill>
                <a:latin typeface="微软雅黑 Light" panose="020B0502040204020203" pitchFamily="34" charset="-122"/>
                <a:ea typeface="微软雅黑 Light" panose="020B0502040204020203" pitchFamily="34" charset="-122"/>
              </a:rPr>
              <a:t>Thank You</a:t>
            </a:r>
            <a:endParaRPr lang="zh-CN" altLang="en-US" sz="400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1.1</a:t>
            </a:r>
            <a:r>
              <a:rPr lang="zh-CN" altLang="en-US" sz="2400" b="1" dirty="0">
                <a:solidFill>
                  <a:schemeClr val="tx2"/>
                </a:solidFill>
              </a:rPr>
              <a:t> 国家的概念</a:t>
            </a:r>
            <a:r>
              <a:rPr lang="en-US" altLang="zh-CN" sz="2400" b="1" dirty="0">
                <a:solidFill>
                  <a:schemeClr val="tx2"/>
                </a:solidFill>
              </a:rPr>
              <a:t>——</a:t>
            </a:r>
            <a:r>
              <a:rPr lang="zh-CN" altLang="en-US" sz="2400" b="1" dirty="0">
                <a:solidFill>
                  <a:schemeClr val="tx2"/>
                </a:solidFill>
              </a:rPr>
              <a:t>什么是国家</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zh-CN" altLang="en-US" sz="2000" b="1" dirty="0"/>
              <a:t>       国家是自为且高度抽象的存在，</a:t>
            </a:r>
            <a:r>
              <a:rPr lang="zh-CN" altLang="en-US" sz="2000" b="1" dirty="0">
                <a:solidFill>
                  <a:schemeClr val="accent2">
                    <a:lumMod val="60000"/>
                    <a:lumOff val="40000"/>
                  </a:schemeClr>
                </a:solidFill>
              </a:rPr>
              <a:t>在公众意识中代表最高的善，是正义、真理与审美的最高载体。</a:t>
            </a:r>
            <a:r>
              <a:rPr lang="zh-CN" altLang="en-US" sz="2000" b="1" dirty="0"/>
              <a:t>需通过各种方式彰显现实性、满足公众预期，以维持自身合理合法性，同时作为超越私人领域的力量，为个人存在提供本体性依凭。</a:t>
            </a:r>
            <a:endParaRPr lang="zh-CN" altLang="en-US" sz="2000" b="1" dirty="0"/>
          </a:p>
          <a:p>
            <a:pPr algn="just" hangingPunct="0"/>
            <a:endParaRPr lang="zh-CN" altLang="en-US" sz="2000" b="1" dirty="0"/>
          </a:p>
          <a:p>
            <a:pPr algn="just" hangingPunct="0"/>
            <a:r>
              <a:rPr lang="zh-CN" altLang="en-US" sz="2000" b="1" dirty="0"/>
              <a:t> </a:t>
            </a:r>
            <a:r>
              <a:rPr lang="en-US" altLang="zh-CN" sz="2000" b="1" dirty="0"/>
              <a:t>     </a:t>
            </a:r>
            <a:r>
              <a:rPr lang="en-US" altLang="zh-CN" sz="2000" b="1" dirty="0">
                <a:solidFill>
                  <a:schemeClr val="accent2">
                    <a:lumMod val="60000"/>
                    <a:lumOff val="40000"/>
                  </a:schemeClr>
                </a:solidFill>
              </a:rPr>
              <a:t> </a:t>
            </a:r>
            <a:r>
              <a:rPr lang="zh-CN" altLang="en-US" sz="2000" b="1" dirty="0">
                <a:solidFill>
                  <a:schemeClr val="accent2">
                    <a:lumMod val="60000"/>
                    <a:lumOff val="40000"/>
                  </a:schemeClr>
                </a:solidFill>
              </a:rPr>
              <a:t>格林</a:t>
            </a:r>
            <a:r>
              <a:rPr lang="zh-CN" altLang="en-US" sz="2000" b="1" dirty="0"/>
              <a:t>在相关著作中指出，广义国家是统治阶级辩护维护统治、争取被统治者积极认同的实践与理论活动的结合体。我国学者</a:t>
            </a:r>
            <a:r>
              <a:rPr lang="zh-CN" altLang="en-US" sz="2000" b="1" dirty="0">
                <a:solidFill>
                  <a:schemeClr val="accent2">
                    <a:lumMod val="60000"/>
                    <a:lumOff val="40000"/>
                  </a:schemeClr>
                </a:solidFill>
              </a:rPr>
              <a:t>孙立平</a:t>
            </a:r>
            <a:r>
              <a:rPr lang="zh-CN" altLang="en-US" sz="2000" b="1" dirty="0"/>
              <a:t>则认为，国家具有明显自主性，是有独立利益的实体，其目标不等同于某一群体，与统治阶级利益既有一致也有矛盾。</a:t>
            </a:r>
            <a:endParaRPr lang="zh-CN" altLang="en-US" sz="2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158" y="1397288"/>
            <a:ext cx="6551438" cy="460375"/>
          </a:xfrm>
          <a:prstGeom prst="rect">
            <a:avLst/>
          </a:prstGeom>
          <a:noFill/>
        </p:spPr>
        <p:txBody>
          <a:bodyPr wrap="square" rtlCol="0">
            <a:spAutoFit/>
          </a:bodyPr>
          <a:lstStyle/>
          <a:p>
            <a:r>
              <a:rPr lang="en-US" altLang="zh-CN" sz="2400" b="1" dirty="0">
                <a:solidFill>
                  <a:schemeClr val="tx2"/>
                </a:solidFill>
              </a:rPr>
              <a:t>1.2</a:t>
            </a:r>
            <a:r>
              <a:rPr lang="zh-CN" altLang="en-US" sz="2400" b="1" dirty="0">
                <a:solidFill>
                  <a:schemeClr val="tx2"/>
                </a:solidFill>
              </a:rPr>
              <a:t> 国家的概念</a:t>
            </a:r>
            <a:r>
              <a:rPr lang="en-US" altLang="zh-CN" sz="2400" b="1" dirty="0">
                <a:solidFill>
                  <a:schemeClr val="tx2"/>
                </a:solidFill>
              </a:rPr>
              <a:t>——</a:t>
            </a:r>
            <a:r>
              <a:rPr lang="zh-CN" altLang="en-US" sz="2400" b="1" dirty="0">
                <a:solidFill>
                  <a:schemeClr val="tx2"/>
                </a:solidFill>
              </a:rPr>
              <a:t>教育是国家意志的体现</a:t>
            </a:r>
            <a:endParaRPr lang="zh-CN" altLang="en-US" sz="2400" b="1" dirty="0">
              <a:solidFill>
                <a:schemeClr val="tx2"/>
              </a:solidFill>
            </a:endParaRPr>
          </a:p>
        </p:txBody>
      </p:sp>
      <p:sp>
        <p:nvSpPr>
          <p:cNvPr id="4" name="文本框 3"/>
          <p:cNvSpPr txBox="1"/>
          <p:nvPr/>
        </p:nvSpPr>
        <p:spPr>
          <a:xfrm>
            <a:off x="1924843" y="1946841"/>
            <a:ext cx="8341737" cy="2861310"/>
          </a:xfrm>
          <a:prstGeom prst="rect">
            <a:avLst/>
          </a:prstGeom>
          <a:noFill/>
        </p:spPr>
        <p:txBody>
          <a:bodyPr wrap="square" rtlCol="0">
            <a:spAutoFit/>
          </a:bodyPr>
          <a:lstStyle/>
          <a:p>
            <a:pPr algn="just" hangingPunct="0"/>
            <a:r>
              <a:rPr lang="zh-CN" altLang="en-US" sz="2000" b="1" dirty="0"/>
              <a:t>       教育关乎</a:t>
            </a:r>
            <a:r>
              <a:rPr lang="zh-CN" altLang="en-US" sz="2000" b="1" dirty="0">
                <a:solidFill>
                  <a:schemeClr val="accent2">
                    <a:lumMod val="60000"/>
                    <a:lumOff val="40000"/>
                  </a:schemeClr>
                </a:solidFill>
              </a:rPr>
              <a:t>个人福祉</a:t>
            </a:r>
            <a:r>
              <a:rPr lang="zh-CN" altLang="en-US" sz="2000" b="1" dirty="0"/>
              <a:t>与</a:t>
            </a:r>
            <a:r>
              <a:rPr lang="zh-CN" altLang="en-US" sz="2000" b="1" dirty="0">
                <a:solidFill>
                  <a:schemeClr val="accent2">
                    <a:lumMod val="60000"/>
                    <a:lumOff val="40000"/>
                  </a:schemeClr>
                </a:solidFill>
              </a:rPr>
              <a:t>国家整体利益</a:t>
            </a:r>
            <a:r>
              <a:rPr lang="zh-CN" altLang="en-US" sz="2000" b="1" dirty="0"/>
              <a:t>，我国自古就重视教育在国家事务中的</a:t>
            </a:r>
            <a:r>
              <a:rPr lang="zh-CN" altLang="en-US" sz="2000" b="1" dirty="0">
                <a:solidFill>
                  <a:schemeClr val="accent2">
                    <a:lumMod val="60000"/>
                    <a:lumOff val="40000"/>
                  </a:schemeClr>
                </a:solidFill>
              </a:rPr>
              <a:t>首要地位</a:t>
            </a:r>
            <a:r>
              <a:rPr lang="zh-CN" altLang="en-US" sz="2000" b="1" dirty="0"/>
              <a:t>，现代社会中，教育更成为国家事业和国家重要职能，在塑造现代民族国家中作用关键。在我国，国家教育意志主要通过教育方针、政策、法律法规等正式形式体现，有时也以国家主要领导人讲话形式呈现，其表述应是集体智慧的结晶，代表民众意愿，具备合理合法性，其形成依赖复杂机制。当今世界，教育被视为“民主的公共领域”，公共教育意志需经充分沟通协商达成共识后，再上升为国家教育意志。国家应守护教育公共性，以维护公共性为体制建构原则，通过健全法治体系保障公共领域形成，确保民众教育意愿自由表达并转化为国家教育意志。</a:t>
            </a:r>
            <a:endParaRPr lang="zh-CN" altLang="en-US" sz="2000" b="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8839200" cy="460375"/>
          </a:xfrm>
          <a:prstGeom prst="rect">
            <a:avLst/>
          </a:prstGeom>
          <a:noFill/>
        </p:spPr>
        <p:txBody>
          <a:bodyPr wrap="square" rtlCol="0">
            <a:spAutoFit/>
          </a:bodyPr>
          <a:lstStyle/>
          <a:p>
            <a:r>
              <a:rPr lang="en-US" altLang="zh-CN" sz="2400" b="1" dirty="0">
                <a:solidFill>
                  <a:schemeClr val="tx2"/>
                </a:solidFill>
              </a:rPr>
              <a:t>1.3</a:t>
            </a:r>
            <a:r>
              <a:rPr lang="zh-CN" altLang="en-US" sz="2400" b="1" dirty="0">
                <a:solidFill>
                  <a:schemeClr val="tx2"/>
                </a:solidFill>
              </a:rPr>
              <a:t> 国家的概念</a:t>
            </a:r>
            <a:r>
              <a:rPr lang="en-US" altLang="zh-CN" sz="2400" b="1" dirty="0">
                <a:solidFill>
                  <a:schemeClr val="tx2"/>
                </a:solidFill>
              </a:rPr>
              <a:t>——</a:t>
            </a:r>
            <a:r>
              <a:rPr lang="zh-CN" altLang="en-US" sz="2400" b="1" dirty="0">
                <a:solidFill>
                  <a:schemeClr val="tx2"/>
                </a:solidFill>
              </a:rPr>
              <a:t>教育是基本公共服务的重要组成</a:t>
            </a:r>
            <a:endParaRPr lang="zh-CN" altLang="en-US" sz="2400" b="1" dirty="0">
              <a:solidFill>
                <a:schemeClr val="tx2"/>
              </a:solidFill>
            </a:endParaRPr>
          </a:p>
        </p:txBody>
      </p:sp>
      <p:sp>
        <p:nvSpPr>
          <p:cNvPr id="4" name="文本框 3"/>
          <p:cNvSpPr txBox="1"/>
          <p:nvPr/>
        </p:nvSpPr>
        <p:spPr>
          <a:xfrm>
            <a:off x="1924843" y="1946841"/>
            <a:ext cx="8341737" cy="3784600"/>
          </a:xfrm>
          <a:prstGeom prst="rect">
            <a:avLst/>
          </a:prstGeom>
          <a:noFill/>
        </p:spPr>
        <p:txBody>
          <a:bodyPr wrap="square" rtlCol="0">
            <a:spAutoFit/>
          </a:bodyPr>
          <a:lstStyle/>
          <a:p>
            <a:pPr algn="just" hangingPunct="0"/>
            <a:r>
              <a:rPr lang="zh-CN" altLang="en-US" sz="2000" b="1" dirty="0"/>
              <a:t>       </a:t>
            </a:r>
            <a:r>
              <a:rPr lang="zh-CN" altLang="en-US" sz="2000" b="1" dirty="0">
                <a:sym typeface="+mn-ea"/>
              </a:rPr>
              <a:t>基本公共服务是一定经济社会条件下，为保障全体公民基本人权，全体公民应公平平等普遍享有的、具有保障性质与平等色彩的公共服务，以保障基本人权为目的、均等化为特征、公共资源为支撑，具有无差别、均等化特点，是促进社会和谐的平衡机制、推进社会公平的重要工具，且政府提供的该服务具有再分配效应。</a:t>
            </a:r>
            <a:endParaRPr lang="zh-CN" altLang="en-US" sz="2000" b="1" dirty="0"/>
          </a:p>
          <a:p>
            <a:pPr algn="just" hangingPunct="0"/>
            <a:endParaRPr lang="en-US" altLang="zh-CN" sz="2000" b="1" dirty="0"/>
          </a:p>
          <a:p>
            <a:pPr algn="just" hangingPunct="0"/>
            <a:r>
              <a:rPr lang="en-US" altLang="zh-CN" sz="2000" b="1" dirty="0">
                <a:sym typeface="+mn-ea"/>
              </a:rPr>
              <a:t>       </a:t>
            </a:r>
            <a:r>
              <a:rPr lang="zh-CN" altLang="en-US" sz="2000" b="1" dirty="0">
                <a:sym typeface="+mn-ea"/>
              </a:rPr>
              <a:t>基本公共服务主要包括四大领域：一是</a:t>
            </a:r>
            <a:r>
              <a:rPr lang="zh-CN" altLang="en-US" sz="2000" b="1" dirty="0">
                <a:solidFill>
                  <a:schemeClr val="accent2">
                    <a:lumMod val="60000"/>
                    <a:lumOff val="40000"/>
                  </a:schemeClr>
                </a:solidFill>
                <a:sym typeface="+mn-ea"/>
              </a:rPr>
              <a:t>保障生存权的底线生存服务</a:t>
            </a:r>
            <a:r>
              <a:rPr lang="zh-CN" altLang="en-US" sz="2000" b="1" dirty="0">
                <a:sym typeface="+mn-ea"/>
              </a:rPr>
              <a:t>，如就业、社保等；二是</a:t>
            </a:r>
            <a:r>
              <a:rPr lang="zh-CN" altLang="en-US" sz="2000" b="1" dirty="0">
                <a:solidFill>
                  <a:schemeClr val="accent2">
                    <a:lumMod val="60000"/>
                    <a:lumOff val="40000"/>
                  </a:schemeClr>
                </a:solidFill>
                <a:sym typeface="+mn-ea"/>
              </a:rPr>
              <a:t>保障发展权的公众发展服务</a:t>
            </a:r>
            <a:r>
              <a:rPr lang="zh-CN" altLang="en-US" sz="2000" b="1" dirty="0">
                <a:sym typeface="+mn-ea"/>
              </a:rPr>
              <a:t>，如义务教育、基本医疗等；三是</a:t>
            </a:r>
            <a:r>
              <a:rPr lang="zh-CN" altLang="en-US" sz="2000" b="1" dirty="0">
                <a:solidFill>
                  <a:schemeClr val="accent2">
                    <a:lumMod val="60000"/>
                    <a:lumOff val="40000"/>
                  </a:schemeClr>
                </a:solidFill>
                <a:sym typeface="+mn-ea"/>
              </a:rPr>
              <a:t>保障基本生活与自由的基本环境服务</a:t>
            </a:r>
            <a:r>
              <a:rPr lang="zh-CN" altLang="en-US" sz="2000" b="1" dirty="0">
                <a:sym typeface="+mn-ea"/>
              </a:rPr>
              <a:t>，如居住、公共交通等；四是</a:t>
            </a:r>
            <a:r>
              <a:rPr lang="zh-CN" altLang="en-US" sz="2000" b="1" dirty="0">
                <a:solidFill>
                  <a:schemeClr val="accent2">
                    <a:lumMod val="60000"/>
                    <a:lumOff val="40000"/>
                  </a:schemeClr>
                </a:solidFill>
                <a:sym typeface="+mn-ea"/>
              </a:rPr>
              <a:t>保障生命财产安全的公共安全服务</a:t>
            </a:r>
            <a:r>
              <a:rPr lang="zh-CN" altLang="en-US" sz="2000" b="1" dirty="0">
                <a:sym typeface="+mn-ea"/>
              </a:rPr>
              <a:t>，如食品药品安全、社会治安等。其中，教育领域的基本公共服务具有公共性、普惠性等特征，是政府主导、关乎群众切身利益、实现人终身发展的基本前提。</a:t>
            </a:r>
            <a:endParaRPr lang="zh-CN" altLang="en-US" sz="2000" b="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8839200" cy="460375"/>
          </a:xfrm>
          <a:prstGeom prst="rect">
            <a:avLst/>
          </a:prstGeom>
          <a:noFill/>
        </p:spPr>
        <p:txBody>
          <a:bodyPr wrap="square" rtlCol="0">
            <a:spAutoFit/>
          </a:bodyPr>
          <a:lstStyle/>
          <a:p>
            <a:r>
              <a:rPr lang="en-US" altLang="zh-CN" sz="2400" b="1" dirty="0">
                <a:solidFill>
                  <a:schemeClr val="tx2"/>
                </a:solidFill>
              </a:rPr>
              <a:t>2.1 </a:t>
            </a:r>
            <a:r>
              <a:rPr lang="zh-CN" altLang="en-US" sz="2400" b="1" dirty="0">
                <a:solidFill>
                  <a:schemeClr val="tx2"/>
                </a:solidFill>
              </a:rPr>
              <a:t>国家相关理论</a:t>
            </a:r>
            <a:r>
              <a:rPr lang="en-US" altLang="zh-CN" sz="2400" b="1" dirty="0">
                <a:solidFill>
                  <a:schemeClr val="tx2"/>
                </a:solidFill>
              </a:rPr>
              <a:t>——</a:t>
            </a:r>
            <a:r>
              <a:rPr lang="zh-CN" altLang="en-US" sz="2400" b="1" dirty="0">
                <a:solidFill>
                  <a:schemeClr val="tx2"/>
                </a:solidFill>
              </a:rPr>
              <a:t>政府</a:t>
            </a:r>
            <a:r>
              <a:rPr lang="en-US" altLang="zh-CN" sz="2400" b="1" dirty="0">
                <a:solidFill>
                  <a:schemeClr val="tx2"/>
                </a:solidFill>
              </a:rPr>
              <a:t>—</a:t>
            </a:r>
            <a:r>
              <a:rPr lang="zh-CN" altLang="en-US" sz="2400" b="1" dirty="0">
                <a:solidFill>
                  <a:schemeClr val="tx2"/>
                </a:solidFill>
              </a:rPr>
              <a:t>市场</a:t>
            </a:r>
            <a:r>
              <a:rPr lang="en-US" altLang="zh-CN" sz="2400" b="1" dirty="0">
                <a:solidFill>
                  <a:schemeClr val="tx2"/>
                </a:solidFill>
              </a:rPr>
              <a:t>—</a:t>
            </a:r>
            <a:r>
              <a:rPr lang="zh-CN" altLang="en-US" sz="2400" b="1" dirty="0">
                <a:solidFill>
                  <a:schemeClr val="tx2"/>
                </a:solidFill>
              </a:rPr>
              <a:t>学校的关系</a:t>
            </a:r>
            <a:endParaRPr lang="zh-CN" altLang="en-US" sz="2400" b="1" dirty="0">
              <a:solidFill>
                <a:schemeClr val="tx2"/>
              </a:solidFill>
            </a:endParaRPr>
          </a:p>
        </p:txBody>
      </p:sp>
      <p:sp>
        <p:nvSpPr>
          <p:cNvPr id="4" name="文本框 3"/>
          <p:cNvSpPr txBox="1"/>
          <p:nvPr/>
        </p:nvSpPr>
        <p:spPr>
          <a:xfrm>
            <a:off x="1924843" y="1946841"/>
            <a:ext cx="8341737" cy="4399915"/>
          </a:xfrm>
          <a:prstGeom prst="rect">
            <a:avLst/>
          </a:prstGeom>
          <a:noFill/>
        </p:spPr>
        <p:txBody>
          <a:bodyPr wrap="square" rtlCol="0">
            <a:spAutoFit/>
          </a:bodyPr>
          <a:lstStyle/>
          <a:p>
            <a:pPr algn="just" hangingPunct="0"/>
            <a:r>
              <a:rPr lang="zh-CN" altLang="en-US" sz="2000" b="1" dirty="0"/>
              <a:t>       20世纪80年代以来，世界范围内兴起教育重整运动，</a:t>
            </a:r>
            <a:r>
              <a:rPr lang="zh-CN" altLang="en-US" sz="2000" b="1" dirty="0">
                <a:solidFill>
                  <a:schemeClr val="accent2">
                    <a:lumMod val="60000"/>
                    <a:lumOff val="40000"/>
                  </a:schemeClr>
                </a:solidFill>
              </a:rPr>
              <a:t>核心是引入市场机制</a:t>
            </a:r>
            <a:r>
              <a:rPr lang="zh-CN" altLang="en-US" sz="2000" b="1" dirty="0"/>
              <a:t>，以提高教育效率、质量，满足多元需求，这也使政府、社会与学校的关系发生深刻变化，引发诸多新问题。</a:t>
            </a:r>
            <a:endParaRPr lang="zh-CN" altLang="en-US" sz="2000" b="1" dirty="0"/>
          </a:p>
          <a:p>
            <a:pPr algn="just" hangingPunct="0"/>
            <a:endParaRPr lang="en-US" altLang="zh-CN" sz="2000" b="1" dirty="0"/>
          </a:p>
          <a:p>
            <a:pPr algn="just" hangingPunct="0"/>
            <a:r>
              <a:rPr lang="en-US" altLang="zh-CN" sz="2000" b="1" dirty="0"/>
              <a:t>       </a:t>
            </a:r>
            <a:r>
              <a:rPr lang="zh-CN" altLang="en-US" sz="2000" b="1" dirty="0"/>
              <a:t>政府作为“权威者”和“引路人”，其阶级性与社会性决定了其在教育各阶段的</a:t>
            </a:r>
            <a:r>
              <a:rPr lang="zh-CN" altLang="en-US" sz="2000" b="1" dirty="0">
                <a:solidFill>
                  <a:schemeClr val="accent2">
                    <a:lumMod val="60000"/>
                    <a:lumOff val="40000"/>
                  </a:schemeClr>
                </a:solidFill>
              </a:rPr>
              <a:t>主导作用</a:t>
            </a:r>
            <a:r>
              <a:rPr lang="zh-CN" altLang="en-US" sz="2000" b="1" dirty="0"/>
              <a:t>，通过行政手段管理控制教育，保障政府意志落实，推动教育发展。</a:t>
            </a:r>
            <a:endParaRPr lang="en-US" altLang="zh-CN" sz="2000" b="1" dirty="0"/>
          </a:p>
          <a:p>
            <a:pPr algn="just" hangingPunct="0"/>
            <a:r>
              <a:rPr lang="en-US" altLang="zh-CN" sz="2000" b="1" dirty="0"/>
              <a:t>       </a:t>
            </a:r>
            <a:r>
              <a:rPr lang="zh-CN" altLang="en-US" sz="2000" b="1" dirty="0"/>
              <a:t>市场倡导开放与竞争，将其机制引入教育，能为教育注入活力，优化资源配置，提升管理水平，实现教育与社会需求融合。我国私学历史悠久，20世纪80年代后，社会力量办学再次兴起，成为</a:t>
            </a:r>
            <a:r>
              <a:rPr lang="zh-CN" altLang="en-US" sz="2000" b="1" dirty="0">
                <a:solidFill>
                  <a:schemeClr val="accent2">
                    <a:lumMod val="60000"/>
                    <a:lumOff val="40000"/>
                  </a:schemeClr>
                </a:solidFill>
              </a:rPr>
              <a:t>公办教育的补充</a:t>
            </a:r>
            <a:r>
              <a:rPr lang="zh-CN" altLang="en-US" sz="2000" b="1" dirty="0"/>
              <a:t>。</a:t>
            </a:r>
            <a:endParaRPr lang="en-US" altLang="zh-CN" sz="2000" b="1" dirty="0"/>
          </a:p>
          <a:p>
            <a:pPr algn="just" hangingPunct="0"/>
            <a:r>
              <a:rPr lang="en-US" altLang="zh-CN" sz="2000" b="1" dirty="0"/>
              <a:t>       </a:t>
            </a:r>
            <a:r>
              <a:rPr lang="zh-CN" altLang="en-US" sz="2000" b="1" dirty="0"/>
              <a:t>根据第三部门理论，学校是独立的社会组织，应拥有广泛办学自主权，改革开放后其法人地位确立，自主办学成为教育体制改革核心。同时，学校也是落实国家教育意志、实施日常教育、为社会培养人才的关键载体。</a:t>
            </a:r>
            <a:endParaRPr lang="zh-CN" altLang="en-US" sz="2000"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稻壳儿原创设计师【幻雨工作室】_1"/>
          <p:cNvSpPr>
            <a:spLocks noChangeArrowheads="1"/>
          </p:cNvSpPr>
          <p:nvPr/>
        </p:nvSpPr>
        <p:spPr bwMode="auto">
          <a:xfrm>
            <a:off x="658910" y="604246"/>
            <a:ext cx="795588" cy="793042"/>
          </a:xfrm>
          <a:prstGeom prst="ellipse">
            <a:avLst/>
          </a:prstGeom>
          <a:solidFill>
            <a:schemeClr val="accent1"/>
          </a:solidFill>
          <a:ln>
            <a:noFill/>
          </a:ln>
        </p:spPr>
        <p:txBody>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endParaRPr lang="zh-CN" altLang="en-US" sz="2000" dirty="0">
              <a:solidFill>
                <a:srgbClr val="6DD5CB"/>
              </a:solidFill>
              <a:latin typeface="微软雅黑 Light" panose="020B0502040204020203" pitchFamily="34" charset="-122"/>
              <a:ea typeface="微软雅黑 Light" panose="020B0502040204020203" pitchFamily="34" charset="-122"/>
            </a:endParaRPr>
          </a:p>
        </p:txBody>
      </p:sp>
      <p:sp>
        <p:nvSpPr>
          <p:cNvPr id="21" name="稻壳儿原创设计师【幻雨工作室】_2"/>
          <p:cNvSpPr txBox="1">
            <a:spLocks noChangeArrowheads="1"/>
          </p:cNvSpPr>
          <p:nvPr/>
        </p:nvSpPr>
        <p:spPr bwMode="auto">
          <a:xfrm>
            <a:off x="784834" y="739157"/>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algn="ctr" eaLnBrk="1" hangingPunct="1">
              <a:buFontTx/>
              <a:buNone/>
            </a:pPr>
            <a:r>
              <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一</a:t>
            </a:r>
            <a:endParaRPr lang="zh-CN" altLang="en-US" sz="2800" dirty="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5" name="稻壳儿原创设计师【幻雨工作室】_3"/>
          <p:cNvSpPr txBox="1">
            <a:spLocks noChangeArrowheads="1"/>
          </p:cNvSpPr>
          <p:nvPr/>
        </p:nvSpPr>
        <p:spPr bwMode="auto">
          <a:xfrm>
            <a:off x="1524158" y="662213"/>
            <a:ext cx="4790796" cy="64516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nSpc>
                <a:spcPct val="150000"/>
              </a:lnSpc>
            </a:pPr>
            <a:r>
              <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国家的概念与理论</a:t>
            </a:r>
            <a:endParaRPr lang="zh-CN" altLang="en-US" sz="2400" b="1"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文本框 2"/>
          <p:cNvSpPr txBox="1"/>
          <p:nvPr/>
        </p:nvSpPr>
        <p:spPr>
          <a:xfrm>
            <a:off x="1524000" y="1397000"/>
            <a:ext cx="8839200" cy="460375"/>
          </a:xfrm>
          <a:prstGeom prst="rect">
            <a:avLst/>
          </a:prstGeom>
          <a:noFill/>
        </p:spPr>
        <p:txBody>
          <a:bodyPr wrap="square" rtlCol="0">
            <a:spAutoFit/>
          </a:bodyPr>
          <a:lstStyle/>
          <a:p>
            <a:r>
              <a:rPr lang="en-US" altLang="zh-CN" sz="2400" b="1" dirty="0">
                <a:solidFill>
                  <a:schemeClr val="tx2"/>
                </a:solidFill>
              </a:rPr>
              <a:t>2.1 </a:t>
            </a:r>
            <a:r>
              <a:rPr lang="zh-CN" altLang="en-US" sz="2400" b="1" dirty="0">
                <a:solidFill>
                  <a:schemeClr val="tx2"/>
                </a:solidFill>
              </a:rPr>
              <a:t>国家相关理论</a:t>
            </a:r>
            <a:r>
              <a:rPr lang="en-US" altLang="zh-CN" sz="2400" b="1" dirty="0">
                <a:solidFill>
                  <a:schemeClr val="tx2"/>
                </a:solidFill>
              </a:rPr>
              <a:t>——</a:t>
            </a:r>
            <a:r>
              <a:rPr lang="zh-CN" altLang="en-US" sz="2400" b="1" dirty="0">
                <a:solidFill>
                  <a:schemeClr val="tx2"/>
                </a:solidFill>
              </a:rPr>
              <a:t>政府</a:t>
            </a:r>
            <a:r>
              <a:rPr lang="en-US" altLang="zh-CN" sz="2400" b="1" dirty="0">
                <a:solidFill>
                  <a:schemeClr val="tx2"/>
                </a:solidFill>
              </a:rPr>
              <a:t>—</a:t>
            </a:r>
            <a:r>
              <a:rPr lang="zh-CN" altLang="en-US" sz="2400" b="1" dirty="0">
                <a:solidFill>
                  <a:schemeClr val="tx2"/>
                </a:solidFill>
              </a:rPr>
              <a:t>市场</a:t>
            </a:r>
            <a:r>
              <a:rPr lang="en-US" altLang="zh-CN" sz="2400" b="1" dirty="0">
                <a:solidFill>
                  <a:schemeClr val="tx2"/>
                </a:solidFill>
              </a:rPr>
              <a:t>—</a:t>
            </a:r>
            <a:r>
              <a:rPr lang="zh-CN" altLang="en-US" sz="2400" b="1" dirty="0">
                <a:solidFill>
                  <a:schemeClr val="tx2"/>
                </a:solidFill>
              </a:rPr>
              <a:t>学校的关系</a:t>
            </a:r>
            <a:endParaRPr lang="zh-CN" altLang="en-US" sz="2400" b="1" dirty="0">
              <a:solidFill>
                <a:schemeClr val="tx2"/>
              </a:solidFill>
            </a:endParaRPr>
          </a:p>
        </p:txBody>
      </p:sp>
      <p:sp>
        <p:nvSpPr>
          <p:cNvPr id="4" name="文本框 3"/>
          <p:cNvSpPr txBox="1"/>
          <p:nvPr/>
        </p:nvSpPr>
        <p:spPr>
          <a:xfrm>
            <a:off x="1924843" y="1946841"/>
            <a:ext cx="8341737" cy="3476625"/>
          </a:xfrm>
          <a:prstGeom prst="rect">
            <a:avLst/>
          </a:prstGeom>
          <a:noFill/>
        </p:spPr>
        <p:txBody>
          <a:bodyPr wrap="square" rtlCol="0">
            <a:spAutoFit/>
          </a:bodyPr>
          <a:lstStyle/>
          <a:p>
            <a:pPr algn="just" hangingPunct="0"/>
            <a:r>
              <a:rPr lang="zh-CN" altLang="en-US" sz="2000" b="1" dirty="0"/>
              <a:t>      </a:t>
            </a:r>
            <a:r>
              <a:rPr lang="en-US" altLang="zh-CN" sz="2000" b="1" dirty="0"/>
              <a:t> </a:t>
            </a:r>
            <a:r>
              <a:rPr lang="zh-CN" altLang="en-US" sz="2000" b="1" dirty="0"/>
              <a:t>就政府与学校的关系而言，政府需适度放权，改变传统控制性关系，赋予公立学校更大办学自主权，避免学校只对上级负责，推动其多元优质均衡发展。</a:t>
            </a:r>
            <a:endParaRPr lang="zh-CN" altLang="en-US" sz="2000" b="1" dirty="0"/>
          </a:p>
          <a:p>
            <a:pPr algn="just" hangingPunct="0"/>
            <a:r>
              <a:rPr lang="en-US" altLang="zh-CN" sz="2000" b="1" dirty="0"/>
              <a:t>       </a:t>
            </a:r>
            <a:r>
              <a:rPr lang="zh-CN" altLang="en-US" sz="2000" b="1" dirty="0"/>
              <a:t>就政府与市场的关系而言，需平衡公民权利与消费者权利：允许私立学校发展，将部分管理和服务职能移交市场以提升效率，同时政府作为保障教育公平的责任主体，需提供最低限度义务教育，加强对私立学校的监管，减少市场选择对教育公平的损害，保障择校公正。</a:t>
            </a:r>
            <a:endParaRPr lang="zh-CN" altLang="en-US" sz="2000" b="1" dirty="0"/>
          </a:p>
          <a:p>
            <a:pPr algn="just" hangingPunct="0"/>
            <a:endParaRPr lang="zh-CN" altLang="en-US" sz="2000" b="1" dirty="0"/>
          </a:p>
          <a:p>
            <a:pPr algn="just" hangingPunct="0"/>
            <a:r>
              <a:rPr lang="en-US" altLang="zh-CN" sz="2000" b="1" dirty="0"/>
              <a:t>       </a:t>
            </a:r>
            <a:r>
              <a:rPr lang="zh-CN" altLang="en-US" sz="2000" b="1" dirty="0"/>
              <a:t>就三者关系而言，需各自承担管理、服务、办学职责，实现多元共治。美国学者克拉克提出的“</a:t>
            </a:r>
            <a:r>
              <a:rPr lang="zh-CN" altLang="en-US" sz="2000" b="1" dirty="0">
                <a:solidFill>
                  <a:schemeClr val="accent2">
                    <a:lumMod val="60000"/>
                    <a:lumOff val="40000"/>
                  </a:schemeClr>
                </a:solidFill>
              </a:rPr>
              <a:t>三角协调模式</a:t>
            </a:r>
            <a:r>
              <a:rPr lang="zh-CN" altLang="en-US" sz="2000" b="1" dirty="0"/>
              <a:t>”，明确政府、市场与学校三大主体</a:t>
            </a:r>
            <a:r>
              <a:rPr lang="zh-CN" altLang="en-US" sz="2000" b="1" dirty="0">
                <a:solidFill>
                  <a:schemeClr val="accent2">
                    <a:lumMod val="60000"/>
                    <a:lumOff val="40000"/>
                  </a:schemeClr>
                </a:solidFill>
              </a:rPr>
              <a:t>既相互制约又相互影响</a:t>
            </a:r>
            <a:r>
              <a:rPr lang="zh-CN" altLang="en-US" sz="2000" b="1" dirty="0"/>
              <a:t>，需协同追求协调平衡，助力教育发展。</a:t>
            </a:r>
            <a:endParaRPr lang="zh-CN" altLang="en-US" sz="2000" b="1" dirty="0"/>
          </a:p>
        </p:txBody>
      </p:sp>
    </p:spTree>
  </p:cSld>
  <p:clrMapOvr>
    <a:masterClrMapping/>
  </p:clrMapOvr>
</p:sld>
</file>

<file path=ppt/tags/tag1.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2.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3.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4.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5.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6.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7.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8.xml><?xml version="1.0" encoding="utf-8"?>
<p:tagLst xmlns:p="http://schemas.openxmlformats.org/presentationml/2006/main">
  <p:tag name="KSO_WM_DIAGRAM_VIRTUALLY_FRAME" val="{&quot;height&quot;:320.098346456693,&quot;left&quot;:461.109842519685,&quot;top&quot;:146.36787401574801,&quot;width&quot;:491.2186614173229}"/>
</p:tagLst>
</file>

<file path=ppt/tags/tag9.xml><?xml version="1.0" encoding="utf-8"?>
<p:tagLst xmlns:p="http://schemas.openxmlformats.org/presentationml/2006/main">
  <p:tag name="KSO_WPP_MARK_KEY" val="8cc2813b-3bcb-4ad0-a944-eed8197c6ce5"/>
</p:tagLst>
</file>

<file path=ppt/theme/theme1.xml><?xml version="1.0" encoding="utf-8"?>
<a:theme xmlns:a="http://schemas.openxmlformats.org/drawingml/2006/main" name="Office 主题​​">
  <a:themeElements>
    <a:clrScheme name="蓝色毕业答辩">
      <a:dk1>
        <a:sysClr val="windowText" lastClr="000000"/>
      </a:dk1>
      <a:lt1>
        <a:sysClr val="window" lastClr="FFFFFF"/>
      </a:lt1>
      <a:dk2>
        <a:srgbClr val="44546A"/>
      </a:dk2>
      <a:lt2>
        <a:srgbClr val="E7E6E6"/>
      </a:lt2>
      <a:accent1>
        <a:srgbClr val="42527E"/>
      </a:accent1>
      <a:accent2>
        <a:srgbClr val="42527E"/>
      </a:accent2>
      <a:accent3>
        <a:srgbClr val="42527E"/>
      </a:accent3>
      <a:accent4>
        <a:srgbClr val="42527E"/>
      </a:accent4>
      <a:accent5>
        <a:srgbClr val="42527E"/>
      </a:accent5>
      <a:accent6>
        <a:srgbClr val="42527E"/>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11646</Words>
  <Application>WPS 演示</Application>
  <PresentationFormat>宽屏</PresentationFormat>
  <Paragraphs>420</Paragraphs>
  <Slides>47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Arial</vt:lpstr>
      <vt:lpstr>宋体</vt:lpstr>
      <vt:lpstr>Wingdings</vt:lpstr>
      <vt:lpstr>微软雅黑</vt:lpstr>
      <vt:lpstr>YF补 汉仪夏日体</vt:lpstr>
      <vt:lpstr>MS UI Gothic</vt:lpstr>
      <vt:lpstr>黑体</vt:lpstr>
      <vt:lpstr>华文细黑</vt:lpstr>
      <vt:lpstr>微软雅黑 Light</vt:lpstr>
      <vt:lpstr>等线</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265534</dc:creator>
  <cp:lastModifiedBy>Cherish</cp:lastModifiedBy>
  <cp:revision>46</cp:revision>
  <dcterms:created xsi:type="dcterms:W3CDTF">2021-05-07T11:49:00Z</dcterms:created>
  <dcterms:modified xsi:type="dcterms:W3CDTF">2026-04-22T06:33:06Z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KSOTemplateUUID">
    <vt:lpwstr>v1.0_mb_BKKei77dE8dVoXgZy3KcdA==</vt:lpwstr>
  </property>
  <property fmtid="{D5CDD505-2E9C-101B-9397-08002B2CF9AE}" pid="4" name="ICV">
    <vt:lpwstr>9EEF00F51FEA4EEFBDEB0667CAD96A4A_13</vt:lpwstr>
  </property>
</Properties>
</file>