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1" r:id="rId3"/>
    <p:sldId id="267" r:id="rId4"/>
    <p:sldId id="269" r:id="rId5"/>
    <p:sldId id="325" r:id="rId6"/>
    <p:sldId id="265" r:id="rId7"/>
    <p:sldId id="335" r:id="rId8"/>
    <p:sldId id="336" r:id="rId9"/>
    <p:sldId id="337" r:id="rId10"/>
    <p:sldId id="338" r:id="rId11"/>
    <p:sldId id="324" r:id="rId12"/>
    <p:sldId id="339" r:id="rId13"/>
    <p:sldId id="340" r:id="rId14"/>
    <p:sldId id="341" r:id="rId15"/>
    <p:sldId id="342" r:id="rId16"/>
    <p:sldId id="345" r:id="rId17"/>
    <p:sldId id="343" r:id="rId18"/>
    <p:sldId id="344" r:id="rId19"/>
    <p:sldId id="346" r:id="rId20"/>
    <p:sldId id="347" r:id="rId21"/>
    <p:sldId id="348" r:id="rId22"/>
    <p:sldId id="349" r:id="rId23"/>
    <p:sldId id="322" r:id="rId24"/>
    <p:sldId id="352" r:id="rId25"/>
    <p:sldId id="350" r:id="rId26"/>
    <p:sldId id="353" r:id="rId27"/>
    <p:sldId id="354" r:id="rId28"/>
    <p:sldId id="323" r:id="rId29"/>
    <p:sldId id="355" r:id="rId30"/>
    <p:sldId id="357" r:id="rId31"/>
    <p:sldId id="358" r:id="rId32"/>
    <p:sldId id="359" r:id="rId33"/>
    <p:sldId id="262"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1" d="100"/>
          <a:sy n="61" d="100"/>
        </p:scale>
        <p:origin x="84" y="172"/>
      </p:cViewPr>
      <p:guideLst>
        <p:guide orient="horz" pos="21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8" Type="http://schemas.openxmlformats.org/officeDocument/2006/relationships/tags" Target="tags/tag9.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matchingName="稻壳儿原创设计师【幻雨工作室】_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8FF0C6C-DBE0-45D5-A423-F67CDB4AF8C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4002-39D0-4501-9E27-19297DF6895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matchingName="稻壳儿原创设计师【幻雨工作室】_2">
  <p:cSld name="1_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userDrawn="1"/>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userDrawn="1"/>
        </p:nvSpPr>
        <p:spPr>
          <a:xfrm>
            <a:off x="327765" y="310501"/>
            <a:ext cx="11536471" cy="6236998"/>
          </a:xfrm>
          <a:prstGeom prst="roundRect">
            <a:avLst>
              <a:gd name="adj" fmla="val 1649"/>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FF0C6C-DBE0-45D5-A423-F67CDB4AF8C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FB4002-39D0-4501-9E27-19297DF689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image" Target="../media/image2.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594913" y="1239120"/>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稻壳儿原创设计师【幻雨工作室】_3"/>
          <p:cNvSpPr txBox="1"/>
          <p:nvPr/>
        </p:nvSpPr>
        <p:spPr>
          <a:xfrm>
            <a:off x="3568704" y="2587306"/>
            <a:ext cx="5054589" cy="923330"/>
          </a:xfrm>
          <a:prstGeom prst="rect">
            <a:avLst/>
          </a:prstGeom>
          <a:noFill/>
        </p:spPr>
        <p:txBody>
          <a:bodyPr wrap="none" rtlCol="0">
            <a:spAutoFit/>
          </a:bodyPr>
          <a:lstStyle>
            <a:defPPr>
              <a:defRPr lang="zh-CN"/>
            </a:defPPr>
            <a:lvl1pPr algn="ctr">
              <a:defRPr sz="6000">
                <a:solidFill>
                  <a:srgbClr val="3B414A"/>
                </a:solidFill>
                <a:latin typeface="微软雅黑" panose="020B0503020204020204" pitchFamily="34" charset="-122"/>
                <a:ea typeface="微软雅黑" panose="020B0503020204020204" pitchFamily="34" charset="-122"/>
                <a:cs typeface="YF补 汉仪夏日体" panose="020B0604000101010104" pitchFamily="34" charset="-128"/>
              </a:defRPr>
            </a:lvl1pPr>
          </a:lstStyle>
          <a:p>
            <a:r>
              <a:rPr lang="zh-CN" altLang="en-US" sz="54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mn-cs"/>
              </a:rPr>
              <a:t>教育政策与管理</a:t>
            </a:r>
            <a:endParaRPr lang="zh-CN" altLang="en-US" sz="54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mn-cs"/>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09352" y="4858822"/>
            <a:ext cx="3573294" cy="659051"/>
          </a:xfrm>
          <a:prstGeom prst="rect">
            <a:avLst/>
          </a:prstGeom>
        </p:spPr>
      </p:pic>
      <p:sp>
        <p:nvSpPr>
          <p:cNvPr id="8" name="文本框 7"/>
          <p:cNvSpPr txBox="1"/>
          <p:nvPr/>
        </p:nvSpPr>
        <p:spPr>
          <a:xfrm>
            <a:off x="7002081" y="3619701"/>
            <a:ext cx="2043817" cy="400110"/>
          </a:xfrm>
          <a:prstGeom prst="rect">
            <a:avLst/>
          </a:prstGeom>
          <a:noFill/>
        </p:spPr>
        <p:txBody>
          <a:bodyPr wrap="square" rtlCol="0">
            <a:spAutoFit/>
          </a:bodyPr>
          <a:lstStyle/>
          <a:p>
            <a:r>
              <a:rPr lang="zh-CN" altLang="en-US" sz="2000" b="1" dirty="0">
                <a:solidFill>
                  <a:schemeClr val="tx2"/>
                </a:solidFill>
                <a:effectLst>
                  <a:outerShdw blurRad="50800" dist="38100" dir="2700000" algn="tl" rotWithShape="0">
                    <a:prstClr val="black">
                      <a:alpha val="40000"/>
                    </a:prstClr>
                  </a:outerShdw>
                </a:effectLst>
                <a:latin typeface="黑体" panose="02010609060101010101" charset="-122"/>
                <a:ea typeface="黑体" panose="02010609060101010101" charset="-122"/>
              </a:rPr>
              <a:t>黄忠敬 主编</a:t>
            </a:r>
            <a:endParaRPr lang="zh-CN" altLang="en-US" sz="2000" b="1" dirty="0">
              <a:solidFill>
                <a:schemeClr val="tx2"/>
              </a:solidFill>
              <a:effectLst>
                <a:outerShdw blurRad="50800" dist="38100" dir="2700000" algn="tl" rotWithShape="0">
                  <a:prstClr val="black">
                    <a:alpha val="40000"/>
                  </a:prstClr>
                </a:outerShdw>
              </a:effectLst>
              <a:latin typeface="黑体" panose="02010609060101010101" charset="-122"/>
              <a:ea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235" y="3075305"/>
            <a:ext cx="7470775"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国际组织参与全球教育治理</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二</a:t>
            </a:r>
            <a:endParaRPr lang="zh-CN" altLang="en-US" sz="4400" b="1">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全球教育治理</a:t>
            </a:r>
            <a:endParaRPr lang="zh-CN" altLang="en-US" sz="2400" b="1" dirty="0">
              <a:solidFill>
                <a:schemeClr val="tx2"/>
              </a:solidFill>
            </a:endParaRPr>
          </a:p>
        </p:txBody>
      </p:sp>
      <p:sp>
        <p:nvSpPr>
          <p:cNvPr id="4" name="文本框 3"/>
          <p:cNvSpPr txBox="1"/>
          <p:nvPr/>
        </p:nvSpPr>
        <p:spPr>
          <a:xfrm>
            <a:off x="1924843" y="1946841"/>
            <a:ext cx="8341737" cy="3169285"/>
          </a:xfrm>
          <a:prstGeom prst="rect">
            <a:avLst/>
          </a:prstGeom>
          <a:noFill/>
        </p:spPr>
        <p:txBody>
          <a:bodyPr wrap="square" rtlCol="0">
            <a:spAutoFit/>
          </a:bodyPr>
          <a:lstStyle/>
          <a:p>
            <a:pPr algn="just" hangingPunct="0"/>
            <a:r>
              <a:rPr lang="en-US" altLang="zh-CN" sz="2000" b="1" dirty="0"/>
              <a:t>       </a:t>
            </a:r>
            <a:r>
              <a:rPr lang="zh-CN" altLang="en-US" sz="2000" b="1" dirty="0"/>
              <a:t>治理是</a:t>
            </a:r>
            <a:r>
              <a:rPr lang="zh-CN" altLang="en-US" sz="2000" b="1" dirty="0">
                <a:solidFill>
                  <a:schemeClr val="accent2">
                    <a:lumMod val="60000"/>
                    <a:lumOff val="40000"/>
                  </a:schemeClr>
                </a:solidFill>
              </a:rPr>
              <a:t>个人与公私机构管理共同事务</a:t>
            </a:r>
            <a:r>
              <a:rPr lang="zh-CN" altLang="en-US" sz="2000" b="1" dirty="0"/>
              <a:t>的各类方式总和，既包含依托合法权力的</a:t>
            </a:r>
            <a:r>
              <a:rPr lang="zh-CN" altLang="en-US" sz="2000" b="1" dirty="0">
                <a:solidFill>
                  <a:schemeClr val="accent2">
                    <a:lumMod val="60000"/>
                    <a:lumOff val="40000"/>
                  </a:schemeClr>
                </a:solidFill>
              </a:rPr>
              <a:t>正式制度</a:t>
            </a:r>
            <a:r>
              <a:rPr lang="zh-CN" altLang="en-US" sz="2000" b="1" dirty="0"/>
              <a:t>与统治方式，也涵盖经公众和机构认可、或符合其利益的</a:t>
            </a:r>
            <a:r>
              <a:rPr lang="zh-CN" altLang="en-US" sz="2000" b="1" dirty="0">
                <a:solidFill>
                  <a:schemeClr val="accent2">
                    <a:lumMod val="60000"/>
                    <a:lumOff val="40000"/>
                  </a:schemeClr>
                </a:solidFill>
              </a:rPr>
              <a:t>非正式约定</a:t>
            </a:r>
            <a:r>
              <a:rPr lang="zh-CN" altLang="en-US" sz="2000" b="1" dirty="0"/>
              <a:t>。全球治理是</a:t>
            </a:r>
            <a:r>
              <a:rPr lang="zh-CN" altLang="en-US" sz="2000" b="1" dirty="0">
                <a:solidFill>
                  <a:schemeClr val="accent2">
                    <a:lumMod val="60000"/>
                    <a:lumOff val="40000"/>
                  </a:schemeClr>
                </a:solidFill>
              </a:rPr>
              <a:t>冷战后</a:t>
            </a:r>
            <a:r>
              <a:rPr lang="zh-CN" altLang="en-US" sz="2000" b="1" dirty="0"/>
              <a:t>兴起的概念，</a:t>
            </a:r>
            <a:r>
              <a:rPr lang="zh-CN" altLang="en-US" sz="2000" b="1" dirty="0">
                <a:solidFill>
                  <a:schemeClr val="accent2">
                    <a:lumMod val="60000"/>
                    <a:lumOff val="40000"/>
                  </a:schemeClr>
                </a:solidFill>
              </a:rPr>
              <a:t>罗西瑙</a:t>
            </a:r>
            <a:r>
              <a:rPr lang="zh-CN" altLang="en-US" sz="2000" b="1" dirty="0"/>
              <a:t>将其定义为多元主体为实现全球共同利益开展的世界性合作活动。</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zh-CN" altLang="en-US" sz="2000" b="1" dirty="0"/>
              <a:t>全球教育治理则聚焦</a:t>
            </a:r>
            <a:r>
              <a:rPr lang="zh-CN" altLang="en-US" sz="2000" b="1" dirty="0">
                <a:solidFill>
                  <a:schemeClr val="accent2">
                    <a:lumMod val="60000"/>
                    <a:lumOff val="40000"/>
                  </a:schemeClr>
                </a:solidFill>
              </a:rPr>
              <a:t>教育领域</a:t>
            </a:r>
            <a:r>
              <a:rPr lang="zh-CN" altLang="en-US" sz="2000" b="1" dirty="0"/>
              <a:t>，是国际社会各利益相关方通过协商、合作、博弈等管理全球教育事务、维护或构建合理国际秩序的活动。20世纪90年代后，国际组织在教育领域作用凸显、国际教育快速发展，主权国家教育政策受多元决策来源影响，推动教育治理模式转型，教育也由此成为全球治理的重要领域，这一发展与三方面关键事件和趋势密切相关。</a:t>
            </a:r>
            <a:endParaRPr lang="zh-CN" altLang="en-US" sz="20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1.1</a:t>
            </a:r>
            <a:r>
              <a:rPr lang="zh-CN" altLang="en-US" sz="2400" b="1" dirty="0">
                <a:solidFill>
                  <a:schemeClr val="tx2"/>
                </a:solidFill>
              </a:rPr>
              <a:t> 全球教育治理</a:t>
            </a:r>
            <a:r>
              <a:rPr lang="en-US" altLang="zh-CN" sz="2400" b="1" dirty="0">
                <a:solidFill>
                  <a:schemeClr val="tx2"/>
                </a:solidFill>
              </a:rPr>
              <a:t>——</a:t>
            </a:r>
            <a:r>
              <a:rPr lang="zh-CN" altLang="en-US" sz="2400" b="1" dirty="0">
                <a:solidFill>
                  <a:schemeClr val="tx2"/>
                </a:solidFill>
              </a:rPr>
              <a:t>公共治理难题的出现</a:t>
            </a:r>
            <a:endParaRPr lang="zh-CN" altLang="en-US" sz="2400" b="1" dirty="0">
              <a:solidFill>
                <a:schemeClr val="tx2"/>
              </a:solidFill>
            </a:endParaRPr>
          </a:p>
        </p:txBody>
      </p:sp>
      <p:sp>
        <p:nvSpPr>
          <p:cNvPr id="4" name="文本框 3"/>
          <p:cNvSpPr txBox="1"/>
          <p:nvPr/>
        </p:nvSpPr>
        <p:spPr>
          <a:xfrm>
            <a:off x="1924843" y="1946841"/>
            <a:ext cx="8341737" cy="2861310"/>
          </a:xfrm>
          <a:prstGeom prst="rect">
            <a:avLst/>
          </a:prstGeom>
          <a:noFill/>
        </p:spPr>
        <p:txBody>
          <a:bodyPr wrap="square" rtlCol="0">
            <a:spAutoFit/>
          </a:bodyPr>
          <a:lstStyle/>
          <a:p>
            <a:pPr algn="just" hangingPunct="0"/>
            <a:r>
              <a:rPr lang="en-US" altLang="zh-CN" sz="2000" b="1" dirty="0"/>
              <a:t>       </a:t>
            </a:r>
            <a:r>
              <a:rPr lang="zh-CN" altLang="en-US" sz="2000" b="1" dirty="0"/>
              <a:t>公共治理难题催生了全球教育治理的现实需求。传统国际援助仅侧重经济支持，忽视受援国</a:t>
            </a:r>
            <a:r>
              <a:rPr lang="zh-CN" altLang="en-US" sz="2000" b="1" dirty="0">
                <a:solidFill>
                  <a:schemeClr val="accent2">
                    <a:lumMod val="60000"/>
                    <a:lumOff val="40000"/>
                  </a:schemeClr>
                </a:solidFill>
              </a:rPr>
              <a:t>人力资本质量</a:t>
            </a:r>
            <a:r>
              <a:rPr lang="zh-CN" altLang="en-US" sz="2000" b="1" dirty="0"/>
              <a:t>，致使其社会经济发展难以持续；加之人才跨国流动，倒逼教育领域推进学位互认、学分互换，教育治理由此突破国家主权范畴。国际文凭组织自成立后快速发展，其项目与办学地域、模式不断拓展。欧洲多国先后发布《索邦宣言》《博洛尼亚宣言》，推动高等教育整合与人员流动；相关质量保障机构相继成立并出台标准指南，联合国教科文组织与经合组织也共同制定跨境高等教育质量指南。同时，受新公共管理运动影响，多国教育政策呈现趋同性，形成</a:t>
            </a:r>
            <a:r>
              <a:rPr lang="zh-CN" altLang="en-US" sz="2000" b="1" dirty="0">
                <a:solidFill>
                  <a:schemeClr val="accent2">
                    <a:lumMod val="60000"/>
                    <a:lumOff val="40000"/>
                  </a:schemeClr>
                </a:solidFill>
              </a:rPr>
              <a:t>多元共治</a:t>
            </a:r>
            <a:r>
              <a:rPr lang="zh-CN" altLang="en-US" sz="2000" b="1" dirty="0"/>
              <a:t>格局，各国教育事业纳入地方、国家与超国家多层治理体系。</a:t>
            </a:r>
            <a:endParaRPr lang="zh-CN" altLang="en-US" sz="2000"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1.2</a:t>
            </a:r>
            <a:r>
              <a:rPr lang="zh-CN" altLang="en-US" sz="2400" b="1" dirty="0">
                <a:solidFill>
                  <a:schemeClr val="tx2"/>
                </a:solidFill>
              </a:rPr>
              <a:t> 全球教育治理</a:t>
            </a:r>
            <a:r>
              <a:rPr lang="en-US" altLang="zh-CN" sz="2400" b="1" dirty="0">
                <a:solidFill>
                  <a:schemeClr val="tx2"/>
                </a:solidFill>
              </a:rPr>
              <a:t>——</a:t>
            </a:r>
            <a:r>
              <a:rPr lang="zh-CN" altLang="en-US" sz="2400" b="1" dirty="0">
                <a:solidFill>
                  <a:schemeClr val="tx2"/>
                </a:solidFill>
              </a:rPr>
              <a:t>教育日益被视作全球共同利益</a:t>
            </a:r>
            <a:endParaRPr lang="zh-CN" altLang="en-US" sz="2400" b="1" dirty="0">
              <a:solidFill>
                <a:schemeClr val="tx2"/>
              </a:solidFill>
            </a:endParaRPr>
          </a:p>
        </p:txBody>
      </p:sp>
      <p:sp>
        <p:nvSpPr>
          <p:cNvPr id="4" name="文本框 3"/>
          <p:cNvSpPr txBox="1"/>
          <p:nvPr/>
        </p:nvSpPr>
        <p:spPr>
          <a:xfrm>
            <a:off x="1924843" y="1946841"/>
            <a:ext cx="8341737" cy="2861310"/>
          </a:xfrm>
          <a:prstGeom prst="rect">
            <a:avLst/>
          </a:prstGeom>
          <a:noFill/>
        </p:spPr>
        <p:txBody>
          <a:bodyPr wrap="square" rtlCol="0">
            <a:spAutoFit/>
          </a:bodyPr>
          <a:lstStyle/>
          <a:p>
            <a:pPr algn="just" hangingPunct="0"/>
            <a:r>
              <a:rPr lang="en-US" altLang="zh-CN" sz="2000" b="1" dirty="0"/>
              <a:t>       </a:t>
            </a:r>
            <a:r>
              <a:rPr lang="zh-CN" altLang="en-US" sz="2000" b="1" dirty="0"/>
              <a:t>全球共同利益观为全球教育治理提供了</a:t>
            </a:r>
            <a:r>
              <a:rPr lang="zh-CN" altLang="en-US" sz="2000" b="1" dirty="0">
                <a:solidFill>
                  <a:schemeClr val="accent2">
                    <a:lumMod val="60000"/>
                    <a:lumOff val="40000"/>
                  </a:schemeClr>
                </a:solidFill>
              </a:rPr>
              <a:t>核心动力</a:t>
            </a:r>
            <a:r>
              <a:rPr lang="zh-CN" altLang="en-US" sz="2000" b="1" dirty="0"/>
              <a:t>。199</a:t>
            </a:r>
            <a:r>
              <a:rPr lang="en-US" altLang="zh-CN" sz="2000" b="1" dirty="0"/>
              <a:t>9</a:t>
            </a:r>
            <a:r>
              <a:rPr lang="zh-CN" altLang="en-US" sz="2000" b="1" dirty="0"/>
              <a:t>年科尔等人提出“全球公共产品”概念，指惠及各国与人民的利益载体，而1948年《世界人权宣言》已体现教育作为全球公共产品的理念，明确了教育在人格发展、人权尊重与国际和平方面的目标。联合国教科文组织先后在2015年与2021年的相关报告中，重申教育与知识是全球共同利益，强调教育的公共属性与治理的包容性、参与性。进入21世纪，全球教育治理格局显著变化，联合国教科文组织、联合国儿童基金会、经合组织、世界银行等机构及相关资助方，共同形成“</a:t>
            </a:r>
            <a:r>
              <a:rPr lang="zh-CN" altLang="en-US" sz="2000" b="1" dirty="0">
                <a:solidFill>
                  <a:schemeClr val="accent2">
                    <a:lumMod val="60000"/>
                    <a:lumOff val="40000"/>
                  </a:schemeClr>
                </a:solidFill>
              </a:rPr>
              <a:t>全球教育治理综合体</a:t>
            </a:r>
            <a:r>
              <a:rPr lang="zh-CN" altLang="en-US" sz="2000" b="1" dirty="0"/>
              <a:t>”，既为教育发展提供方案，也强化了教育在多领域的积极作用与引领价值。</a:t>
            </a:r>
            <a:endParaRPr lang="zh-CN" altLang="en-US" sz="20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1.3</a:t>
            </a:r>
            <a:r>
              <a:rPr lang="zh-CN" altLang="en-US" sz="2400" b="1" dirty="0">
                <a:solidFill>
                  <a:schemeClr val="tx2"/>
                </a:solidFill>
              </a:rPr>
              <a:t> 全球教育治理</a:t>
            </a:r>
            <a:r>
              <a:rPr lang="en-US" altLang="zh-CN" sz="2400" b="1" dirty="0">
                <a:solidFill>
                  <a:schemeClr val="tx2"/>
                </a:solidFill>
              </a:rPr>
              <a:t>——</a:t>
            </a:r>
            <a:r>
              <a:rPr lang="zh-CN" altLang="en-US" sz="2400" b="1" dirty="0">
                <a:solidFill>
                  <a:schemeClr val="tx2"/>
                </a:solidFill>
              </a:rPr>
              <a:t>国际组织的出现与发展</a:t>
            </a:r>
            <a:endParaRPr lang="zh-CN" altLang="en-US" sz="2400" b="1" dirty="0">
              <a:solidFill>
                <a:schemeClr val="tx2"/>
              </a:solidFill>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en-US" altLang="zh-CN" sz="2000" b="1" dirty="0"/>
              <a:t>       </a:t>
            </a:r>
            <a:r>
              <a:rPr lang="zh-CN" altLang="en-US" sz="2000" b="1" dirty="0"/>
              <a:t>国际组织的出现与对教育事务的参与，为全球教育治理提供了</a:t>
            </a:r>
            <a:r>
              <a:rPr lang="zh-CN" altLang="en-US" sz="2000" b="1" dirty="0">
                <a:solidFill>
                  <a:schemeClr val="accent2">
                    <a:lumMod val="60000"/>
                    <a:lumOff val="40000"/>
                  </a:schemeClr>
                </a:solidFill>
              </a:rPr>
              <a:t>制度保障</a:t>
            </a:r>
            <a:r>
              <a:rPr lang="zh-CN" altLang="en-US" sz="2000" b="1" dirty="0"/>
              <a:t>。二战后，世界银行、联合国教科文组织、经合组织等相继成立。世界银行从战后重建转向减贫，逐步重视教育在人力资源与可持续发展中的关键作用。</a:t>
            </a:r>
            <a:r>
              <a:rPr lang="zh-CN" altLang="en-US" sz="2000" b="1" dirty="0">
                <a:solidFill>
                  <a:schemeClr val="accent2">
                    <a:lumMod val="60000"/>
                    <a:lumOff val="40000"/>
                  </a:schemeClr>
                </a:solidFill>
              </a:rPr>
              <a:t>联合国教科文组织</a:t>
            </a:r>
            <a:r>
              <a:rPr lang="zh-CN" altLang="en-US" sz="2000" b="1" dirty="0"/>
              <a:t>以推动教育、科学、文化合作维护和平，是联合国负责全面教育事务的专门机构，倡导</a:t>
            </a:r>
            <a:r>
              <a:rPr lang="zh-CN" altLang="en-US" sz="2000" b="1" dirty="0">
                <a:solidFill>
                  <a:schemeClr val="accent2">
                    <a:lumMod val="60000"/>
                    <a:lumOff val="40000"/>
                  </a:schemeClr>
                </a:solidFill>
              </a:rPr>
              <a:t>教育为基本人权</a:t>
            </a:r>
            <a:r>
              <a:rPr lang="zh-CN" altLang="en-US" sz="2000" b="1" dirty="0"/>
              <a:t>，覆盖全学段教育发展，以教育推动和平、减贫与可持续发展。</a:t>
            </a:r>
            <a:r>
              <a:rPr lang="zh-CN" altLang="en-US" sz="2000" b="1" dirty="0">
                <a:solidFill>
                  <a:schemeClr val="accent2">
                    <a:lumMod val="60000"/>
                    <a:lumOff val="40000"/>
                  </a:schemeClr>
                </a:solidFill>
              </a:rPr>
              <a:t>经合组织</a:t>
            </a:r>
            <a:r>
              <a:rPr lang="zh-CN" altLang="en-US" sz="2000" b="1" dirty="0"/>
              <a:t>前身是欧洲经济合作组织，最初聚焦经济贸易，后拓展至教育等领域，先后设立教育研究与创新中心、教育委员会，工作涵盖教育政策、师资、高等教育等多个方面。综上，随着教育重要性日益凸显，更多国际组织参与全球教育治理，通过发布报告、举办论坛、开展援助等形成常态化机制，影响力不断提升。</a:t>
            </a:r>
            <a:endParaRPr lang="zh-CN" altLang="en-US" sz="20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国际组织参与全球教育治理的路径与工具</a:t>
            </a:r>
            <a:endParaRPr lang="zh-CN" altLang="en-US" sz="2400" b="1" dirty="0">
              <a:solidFill>
                <a:schemeClr val="tx2"/>
              </a:solidFill>
            </a:endParaRPr>
          </a:p>
        </p:txBody>
      </p:sp>
      <p:sp>
        <p:nvSpPr>
          <p:cNvPr id="4" name="文本框 3"/>
          <p:cNvSpPr txBox="1"/>
          <p:nvPr/>
        </p:nvSpPr>
        <p:spPr>
          <a:xfrm>
            <a:off x="1924843" y="1946841"/>
            <a:ext cx="8341737" cy="1322070"/>
          </a:xfrm>
          <a:prstGeom prst="rect">
            <a:avLst/>
          </a:prstGeom>
          <a:noFill/>
        </p:spPr>
        <p:txBody>
          <a:bodyPr wrap="square" rtlCol="0">
            <a:spAutoFit/>
          </a:bodyPr>
          <a:lstStyle/>
          <a:p>
            <a:pPr algn="just" hangingPunct="0"/>
            <a:r>
              <a:rPr lang="en-US" altLang="zh-CN" sz="2000" b="1" dirty="0"/>
              <a:t>       </a:t>
            </a:r>
            <a:r>
              <a:rPr lang="zh-CN" altLang="en-US" sz="2000" b="1" dirty="0"/>
              <a:t>斯莫茨认为，全球治理转变了传统国际规则对权力角色的惯常看法，不再以单一或少数行为主体制定规则、主导谈判结果，而是侧重探求</a:t>
            </a:r>
            <a:r>
              <a:rPr lang="zh-CN" altLang="en-US" sz="2000" b="1" dirty="0">
                <a:solidFill>
                  <a:schemeClr val="accent2">
                    <a:lumMod val="60000"/>
                    <a:lumOff val="40000"/>
                  </a:schemeClr>
                </a:solidFill>
              </a:rPr>
              <a:t>合作机制</a:t>
            </a:r>
            <a:r>
              <a:rPr lang="zh-CN" altLang="en-US" sz="2000" b="1" dirty="0"/>
              <a:t>。在此背景下，国际组织参与全球教育治理，也随之形成了新的实践路径与治理工具。</a:t>
            </a:r>
            <a:endParaRPr lang="zh-CN" altLang="en-US" sz="20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2.1</a:t>
            </a:r>
            <a:r>
              <a:rPr lang="zh-CN" altLang="en-US" sz="2400" b="1" dirty="0">
                <a:solidFill>
                  <a:schemeClr val="tx2"/>
                </a:solidFill>
              </a:rPr>
              <a:t> 迈向多边主义的教育治理</a:t>
            </a:r>
            <a:endParaRPr lang="zh-CN" altLang="en-US" sz="2400" b="1" dirty="0">
              <a:solidFill>
                <a:schemeClr val="tx2"/>
              </a:solidFill>
            </a:endParaRPr>
          </a:p>
        </p:txBody>
      </p:sp>
      <p:sp>
        <p:nvSpPr>
          <p:cNvPr id="4" name="文本框 3"/>
          <p:cNvSpPr txBox="1"/>
          <p:nvPr/>
        </p:nvSpPr>
        <p:spPr>
          <a:xfrm>
            <a:off x="1924843" y="1946841"/>
            <a:ext cx="8341737" cy="3784600"/>
          </a:xfrm>
          <a:prstGeom prst="rect">
            <a:avLst/>
          </a:prstGeom>
          <a:noFill/>
        </p:spPr>
        <p:txBody>
          <a:bodyPr wrap="square" rtlCol="0">
            <a:spAutoFit/>
          </a:bodyPr>
          <a:lstStyle/>
          <a:p>
            <a:pPr algn="just" hangingPunct="0"/>
            <a:r>
              <a:rPr lang="en-US" altLang="zh-CN" sz="2000" b="1" dirty="0"/>
              <a:t>       </a:t>
            </a:r>
            <a:r>
              <a:rPr lang="zh-CN" altLang="en-US" sz="2000" b="1" dirty="0"/>
              <a:t>国际教育双边主义以国家间协议协调关系，经合组织成员国早期教育援助便是典型，各国依据自身情况侧重不同援助领域，呈现碎片化特征，反映出全球教育治理缺乏统一愿景。多边主义则依据原则协调多国关系，以联合国、世界银行及区域性组织为支撑，成为国际合作重要机制与世界和平发展的制度基础。</a:t>
            </a:r>
            <a:r>
              <a:rPr lang="zh-CN" altLang="en-US" sz="2000" b="1" dirty="0">
                <a:solidFill>
                  <a:schemeClr val="accent2">
                    <a:lumMod val="60000"/>
                    <a:lumOff val="40000"/>
                  </a:schemeClr>
                </a:solidFill>
              </a:rPr>
              <a:t>全民教育计划</a:t>
            </a:r>
            <a:r>
              <a:rPr lang="zh-CN" altLang="en-US" sz="2000" b="1" dirty="0"/>
              <a:t>是多边主义代表，1990年相关国际组织确立该目标，2000年多国通过《达喀尔行动计划</a:t>
            </a:r>
            <a:r>
              <a:rPr lang="en-US" altLang="zh-CN" sz="2000" b="1" dirty="0"/>
              <a:t>2001—2015</a:t>
            </a:r>
            <a:r>
              <a:rPr lang="zh-CN" altLang="en-US" sz="2000" b="1" dirty="0"/>
              <a:t>》设定六大教育目标。但因联合国资金不足、多边主义缺乏统一行动框架，加之援助分散、实践模式不贴合当地，2015年全民教育目标未能实现。此后全球教育治理转向</a:t>
            </a:r>
            <a:r>
              <a:rPr lang="en-US" altLang="zh-CN" sz="2000" b="1" dirty="0"/>
              <a:t>“</a:t>
            </a:r>
            <a:r>
              <a:rPr lang="zh-CN" altLang="en-US" sz="2000" b="1" dirty="0">
                <a:sym typeface="+mn-ea"/>
              </a:rPr>
              <a:t>教育</a:t>
            </a:r>
            <a:r>
              <a:rPr lang="en-US" altLang="zh-CN" sz="2000" b="1" dirty="0">
                <a:sym typeface="+mn-ea"/>
              </a:rPr>
              <a:t> </a:t>
            </a:r>
            <a:r>
              <a:rPr lang="zh-CN" altLang="en-US" sz="2000" b="1" dirty="0"/>
              <a:t>2030年</a:t>
            </a:r>
            <a:r>
              <a:rPr lang="en-US" altLang="zh-CN" sz="2000" b="1" dirty="0"/>
              <a:t>”</a:t>
            </a:r>
            <a:r>
              <a:rPr lang="zh-CN" altLang="en-US" sz="2000" b="1" dirty="0">
                <a:solidFill>
                  <a:schemeClr val="accent2">
                    <a:lumMod val="60000"/>
                    <a:lumOff val="40000"/>
                  </a:schemeClr>
                </a:solidFill>
              </a:rPr>
              <a:t>核心</a:t>
            </a:r>
            <a:r>
              <a:rPr lang="zh-CN" altLang="en-US" sz="2000" b="1" dirty="0"/>
              <a:t>是</a:t>
            </a:r>
            <a:r>
              <a:rPr lang="zh-CN" altLang="en-US" sz="2000" b="1" dirty="0">
                <a:solidFill>
                  <a:schemeClr val="accent2">
                    <a:lumMod val="60000"/>
                    <a:lumOff val="40000"/>
                  </a:schemeClr>
                </a:solidFill>
              </a:rPr>
              <a:t>可持续发展目标</a:t>
            </a:r>
            <a:r>
              <a:rPr lang="zh-CN" altLang="en-US" sz="2000" b="1" dirty="0"/>
              <a:t>，即</a:t>
            </a:r>
            <a:r>
              <a:rPr lang="zh-CN" altLang="en-US" sz="2000" b="1" dirty="0">
                <a:solidFill>
                  <a:schemeClr val="accent2">
                    <a:lumMod val="60000"/>
                    <a:lumOff val="40000"/>
                  </a:schemeClr>
                </a:solidFill>
              </a:rPr>
              <a:t>优质教育</a:t>
            </a:r>
            <a:r>
              <a:rPr lang="zh-CN" altLang="en-US" sz="2000" b="1" dirty="0"/>
              <a:t>。吸纳世界银行与经合组织的监测优势，如经合组织</a:t>
            </a:r>
            <a:r>
              <a:rPr lang="en-US" altLang="zh-CN" sz="2000" b="1" dirty="0"/>
              <a:t>PISA</a:t>
            </a:r>
            <a:r>
              <a:rPr lang="zh-CN" altLang="en-US" sz="2000" b="1" dirty="0"/>
              <a:t>测试适配发展中国家教育评估。这既体现了联合国教科文组织的务实折中，也暴露出多边教育治理仍不连贯，发展内涵逐渐被量化评估指标主导的问题。</a:t>
            </a:r>
            <a:endParaRPr lang="zh-CN" altLang="en-US" sz="2000"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2.2</a:t>
            </a:r>
            <a:r>
              <a:rPr lang="zh-CN" altLang="en-US" sz="2400" b="1" dirty="0">
                <a:solidFill>
                  <a:schemeClr val="tx2"/>
                </a:solidFill>
              </a:rPr>
              <a:t> 通过论坛、数据等形成的软治理</a:t>
            </a:r>
            <a:endParaRPr lang="zh-CN" altLang="en-US" sz="2400" b="1" dirty="0">
              <a:solidFill>
                <a:schemeClr val="tx2"/>
              </a:solidFill>
            </a:endParaRPr>
          </a:p>
        </p:txBody>
      </p:sp>
      <p:sp>
        <p:nvSpPr>
          <p:cNvPr id="4" name="文本框 3"/>
          <p:cNvSpPr txBox="1"/>
          <p:nvPr/>
        </p:nvSpPr>
        <p:spPr>
          <a:xfrm>
            <a:off x="1924843" y="1946841"/>
            <a:ext cx="8341737" cy="2553335"/>
          </a:xfrm>
          <a:prstGeom prst="rect">
            <a:avLst/>
          </a:prstGeom>
          <a:noFill/>
        </p:spPr>
        <p:txBody>
          <a:bodyPr wrap="square" rtlCol="0">
            <a:spAutoFit/>
          </a:bodyPr>
          <a:lstStyle/>
          <a:p>
            <a:pPr algn="just" hangingPunct="0"/>
            <a:r>
              <a:rPr lang="en-US" altLang="zh-CN" sz="2000" b="1" dirty="0"/>
              <a:t>       </a:t>
            </a:r>
            <a:r>
              <a:rPr lang="zh-CN" altLang="en-US" sz="2000" b="1" dirty="0"/>
              <a:t>软治理是区别于硬治理的治理形式，又称新治理。依靠政治对话、会议等形成的 “软权力” 实现，联合国教科文组织与经合组织均将其应用于全球教育治理。联合国教科文组织承担前瞻性研究、知识传播、制定准则等五类职能，设有多个研究机构及相关合作机制，凸显知识信息在治理中的作用。经合组织 2002 年设立教育司，2012 年更名为教育与技能司，确立相关战略目标，其工作涵盖</a:t>
            </a:r>
            <a:r>
              <a:rPr lang="zh-CN" altLang="en-US" sz="2000" b="1" dirty="0">
                <a:solidFill>
                  <a:schemeClr val="accent2">
                    <a:lumMod val="60000"/>
                    <a:lumOff val="40000"/>
                  </a:schemeClr>
                </a:solidFill>
              </a:rPr>
              <a:t>教育成果测量</a:t>
            </a:r>
            <a:r>
              <a:rPr lang="zh-CN" altLang="en-US" sz="2000" b="1" dirty="0"/>
              <a:t>（如 </a:t>
            </a:r>
            <a:r>
              <a:rPr lang="en-US" altLang="zh-CN" sz="2000" b="1" dirty="0"/>
              <a:t>PISA </a:t>
            </a:r>
            <a:r>
              <a:rPr lang="zh-CN" altLang="en-US" sz="2000" b="1" dirty="0"/>
              <a:t>测试）、</a:t>
            </a:r>
            <a:r>
              <a:rPr lang="zh-CN" altLang="en-US" sz="2000" b="1" dirty="0">
                <a:solidFill>
                  <a:schemeClr val="accent2">
                    <a:lumMod val="60000"/>
                    <a:lumOff val="40000"/>
                  </a:schemeClr>
                </a:solidFill>
              </a:rPr>
              <a:t>教学和学习</a:t>
            </a:r>
            <a:r>
              <a:rPr lang="zh-CN" altLang="en-US" sz="2000" b="1" dirty="0"/>
              <a:t>研究、</a:t>
            </a:r>
            <a:r>
              <a:rPr lang="zh-CN" altLang="en-US" sz="2000" b="1" dirty="0">
                <a:solidFill>
                  <a:schemeClr val="accent2">
                    <a:lumMod val="60000"/>
                    <a:lumOff val="40000"/>
                  </a:schemeClr>
                </a:solidFill>
              </a:rPr>
              <a:t>发展和使用技能</a:t>
            </a:r>
            <a:r>
              <a:rPr lang="zh-CN" altLang="en-US" sz="2000" b="1" dirty="0"/>
              <a:t>、</a:t>
            </a:r>
            <a:r>
              <a:rPr lang="zh-CN" altLang="en-US" sz="2000" b="1" dirty="0">
                <a:solidFill>
                  <a:schemeClr val="accent2">
                    <a:lumMod val="60000"/>
                    <a:lumOff val="40000"/>
                  </a:schemeClr>
                </a:solidFill>
              </a:rPr>
              <a:t>政策发展与实施</a:t>
            </a:r>
            <a:r>
              <a:rPr lang="zh-CN" altLang="en-US" sz="2000" b="1" dirty="0"/>
              <a:t>、</a:t>
            </a:r>
            <a:r>
              <a:rPr lang="zh-CN" altLang="en-US" sz="2000" b="1" dirty="0">
                <a:solidFill>
                  <a:schemeClr val="accent2">
                    <a:lumMod val="60000"/>
                    <a:lumOff val="40000"/>
                  </a:schemeClr>
                </a:solidFill>
              </a:rPr>
              <a:t>创新与教育的未来</a:t>
            </a:r>
            <a:r>
              <a:rPr lang="zh-CN" altLang="en-US" sz="2000" b="1" dirty="0"/>
              <a:t>五大方面，以软治理方式影响各国教育政策。</a:t>
            </a:r>
            <a:endParaRPr lang="zh-CN" altLang="en-US" sz="20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3.</a:t>
            </a:r>
            <a:r>
              <a:rPr lang="zh-CN" altLang="en-US" sz="2400" b="1" dirty="0">
                <a:solidFill>
                  <a:schemeClr val="tx2"/>
                </a:solidFill>
              </a:rPr>
              <a:t> 主要国际组织参与全球教育治理的理据</a:t>
            </a:r>
            <a:endParaRPr lang="zh-CN" altLang="en-US" sz="2400" b="1" dirty="0">
              <a:solidFill>
                <a:schemeClr val="tx2"/>
              </a:solidFill>
            </a:endParaRPr>
          </a:p>
        </p:txBody>
      </p:sp>
      <p:sp>
        <p:nvSpPr>
          <p:cNvPr id="4" name="文本框 3"/>
          <p:cNvSpPr txBox="1"/>
          <p:nvPr/>
        </p:nvSpPr>
        <p:spPr>
          <a:xfrm>
            <a:off x="1924843" y="1946841"/>
            <a:ext cx="8341737" cy="706755"/>
          </a:xfrm>
          <a:prstGeom prst="rect">
            <a:avLst/>
          </a:prstGeom>
          <a:noFill/>
        </p:spPr>
        <p:txBody>
          <a:bodyPr wrap="square" rtlCol="0">
            <a:spAutoFit/>
          </a:bodyPr>
          <a:lstStyle/>
          <a:p>
            <a:pPr algn="just" hangingPunct="0"/>
            <a:r>
              <a:rPr lang="en-US" altLang="zh-CN" sz="2000" b="1" dirty="0"/>
              <a:t>       </a:t>
            </a:r>
            <a:r>
              <a:rPr lang="zh-CN" altLang="en-US" sz="2000" b="1" dirty="0"/>
              <a:t>国际组织参与全球治理的立场与其所处的特定时代背景, 国际秩序有着密切的联系。</a:t>
            </a:r>
            <a:endParaRPr lang="zh-CN" altLang="en-US" sz="20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3.1</a:t>
            </a:r>
            <a:r>
              <a:rPr lang="zh-CN" altLang="en-US" sz="2400" b="1" dirty="0">
                <a:solidFill>
                  <a:schemeClr val="tx2"/>
                </a:solidFill>
              </a:rPr>
              <a:t> 人文主义：以联合国教科文组织为代表</a:t>
            </a:r>
            <a:endParaRPr lang="zh-CN" altLang="en-US" sz="2400" b="1" dirty="0">
              <a:solidFill>
                <a:schemeClr val="tx2"/>
              </a:solidFill>
            </a:endParaRPr>
          </a:p>
        </p:txBody>
      </p:sp>
      <p:sp>
        <p:nvSpPr>
          <p:cNvPr id="4" name="文本框 3"/>
          <p:cNvSpPr txBox="1"/>
          <p:nvPr/>
        </p:nvSpPr>
        <p:spPr>
          <a:xfrm>
            <a:off x="1924843" y="1946841"/>
            <a:ext cx="8341737" cy="4092575"/>
          </a:xfrm>
          <a:prstGeom prst="rect">
            <a:avLst/>
          </a:prstGeom>
          <a:noFill/>
        </p:spPr>
        <p:txBody>
          <a:bodyPr wrap="square" rtlCol="0">
            <a:spAutoFit/>
          </a:bodyPr>
          <a:lstStyle/>
          <a:p>
            <a:pPr algn="just" hangingPunct="0"/>
            <a:r>
              <a:rPr lang="en-US" altLang="zh-CN" sz="2000" b="1" dirty="0"/>
              <a:t>       </a:t>
            </a:r>
            <a:r>
              <a:rPr lang="zh-CN" altLang="en-US" sz="2000" b="1" dirty="0"/>
              <a:t>联合国教科文组织自建立以来便彰显人道主义与人文主义精神。1946年，赫胥黎在其报告中提出“科学的人文主义”，倡导</a:t>
            </a:r>
            <a:r>
              <a:rPr lang="zh-CN" altLang="en-US" sz="2000" b="1" dirty="0">
                <a:solidFill>
                  <a:schemeClr val="accent2">
                    <a:lumMod val="60000"/>
                    <a:lumOff val="40000"/>
                  </a:schemeClr>
                </a:solidFill>
              </a:rPr>
              <a:t>科学与人文精神融合</a:t>
            </a:r>
            <a:r>
              <a:rPr lang="zh-CN" altLang="en-US" sz="2000" b="1" dirty="0"/>
              <a:t>，虽未成为官方内容，却影响深远。</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zh-CN" altLang="en-US" sz="2000" b="1" dirty="0"/>
              <a:t>20世纪70年代起，该组织先后发布四份全球教育报告，人文主义精神一脉相承、内涵不断丰富。前两份报告体现</a:t>
            </a:r>
            <a:r>
              <a:rPr lang="zh-CN" altLang="en-US" sz="2000" b="1" dirty="0">
                <a:solidFill>
                  <a:schemeClr val="tx1"/>
                </a:solidFill>
              </a:rPr>
              <a:t>人文主义教育传统，</a:t>
            </a:r>
            <a:r>
              <a:rPr lang="zh-CN" altLang="en-US" sz="2000" b="1" dirty="0"/>
              <a:t>倡导终身教育与完整人格培养；后两份报告</a:t>
            </a:r>
            <a:r>
              <a:rPr lang="zh-CN" altLang="en-US" sz="2000" b="1" dirty="0">
                <a:solidFill>
                  <a:schemeClr val="tx1"/>
                </a:solidFill>
              </a:rPr>
              <a:t>超越功利主义</a:t>
            </a:r>
            <a:r>
              <a:rPr lang="zh-CN" altLang="en-US" sz="2000" b="1" dirty="0"/>
              <a:t>，呼吁教育向“全球共同利益”转变、构建教育新社会契约。如今，该组织秉持人文主义开展全球教育治理，聚焦人权尊严、包容平等与可持续发展，通过多种方式维护共同利益，其治理理念由</a:t>
            </a:r>
            <a:r>
              <a:rPr lang="zh-CN" altLang="en-US" sz="2000" b="1" dirty="0">
                <a:solidFill>
                  <a:schemeClr val="accent2">
                    <a:lumMod val="60000"/>
                    <a:lumOff val="40000"/>
                  </a:schemeClr>
                </a:solidFill>
              </a:rPr>
              <a:t>内隐核心层</a:t>
            </a:r>
            <a:r>
              <a:rPr lang="zh-CN" altLang="en-US" sz="2000" b="1" dirty="0"/>
              <a:t>与</a:t>
            </a:r>
            <a:r>
              <a:rPr lang="zh-CN" altLang="en-US" sz="2000" b="1" dirty="0">
                <a:solidFill>
                  <a:schemeClr val="accent2">
                    <a:lumMod val="60000"/>
                    <a:lumOff val="40000"/>
                  </a:schemeClr>
                </a:solidFill>
              </a:rPr>
              <a:t>外显实践层</a:t>
            </a:r>
            <a:r>
              <a:rPr lang="zh-CN" altLang="en-US" sz="2000" b="1" dirty="0"/>
              <a:t>构成，共同支撑全球教育治理。</a:t>
            </a:r>
            <a:endParaRPr lang="zh-CN" altLang="en-US" sz="2000" b="1" dirty="0"/>
          </a:p>
          <a:p>
            <a:pPr algn="just" hangingPunct="0"/>
            <a:endParaRPr lang="en-US" altLang="zh-CN" sz="2000" b="1" dirty="0"/>
          </a:p>
          <a:p>
            <a:pPr algn="just" hangingPunct="0"/>
            <a:endParaRPr lang="zh-CN" altLang="en-US"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196608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3318510" y="3075305"/>
            <a:ext cx="8453755"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第六章 国际组织的政策倡议与行动</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3.1</a:t>
            </a:r>
            <a:r>
              <a:rPr lang="zh-CN" altLang="en-US" sz="2400" b="1" dirty="0">
                <a:solidFill>
                  <a:schemeClr val="tx2"/>
                </a:solidFill>
              </a:rPr>
              <a:t> 人文主义：以联合国教科文组织为代表</a:t>
            </a:r>
            <a:endParaRPr lang="zh-CN" altLang="en-US" sz="2400" b="1" dirty="0">
              <a:solidFill>
                <a:schemeClr val="tx2"/>
              </a:solidFill>
            </a:endParaRPr>
          </a:p>
        </p:txBody>
      </p:sp>
      <p:sp>
        <p:nvSpPr>
          <p:cNvPr id="4" name="文本框 3"/>
          <p:cNvSpPr txBox="1"/>
          <p:nvPr/>
        </p:nvSpPr>
        <p:spPr>
          <a:xfrm>
            <a:off x="1924843" y="1946841"/>
            <a:ext cx="8341737" cy="706755"/>
          </a:xfrm>
          <a:prstGeom prst="rect">
            <a:avLst/>
          </a:prstGeom>
          <a:noFill/>
        </p:spPr>
        <p:txBody>
          <a:bodyPr wrap="square" rtlCol="0">
            <a:spAutoFit/>
          </a:bodyPr>
          <a:lstStyle/>
          <a:p>
            <a:pPr algn="just" hangingPunct="0"/>
            <a:r>
              <a:rPr lang="en-US" altLang="zh-CN" sz="2000" b="1" dirty="0"/>
              <a:t>       </a:t>
            </a:r>
            <a:endParaRPr lang="en-US" altLang="zh-CN" sz="2000" b="1" dirty="0"/>
          </a:p>
          <a:p>
            <a:pPr algn="just" hangingPunct="0"/>
            <a:endParaRPr lang="zh-CN" altLang="en-US" sz="2000" b="1" dirty="0"/>
          </a:p>
        </p:txBody>
      </p:sp>
      <p:pic>
        <p:nvPicPr>
          <p:cNvPr id="2" name="图片 1"/>
          <p:cNvPicPr>
            <a:picLocks noChangeAspect="1"/>
          </p:cNvPicPr>
          <p:nvPr/>
        </p:nvPicPr>
        <p:blipFill>
          <a:blip r:embed="rId1"/>
          <a:stretch>
            <a:fillRect/>
          </a:stretch>
        </p:blipFill>
        <p:spPr>
          <a:xfrm>
            <a:off x="2682240" y="2033905"/>
            <a:ext cx="6827520" cy="434911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3.2</a:t>
            </a:r>
            <a:r>
              <a:rPr lang="zh-CN" altLang="en-US" sz="2400" b="1" dirty="0">
                <a:solidFill>
                  <a:schemeClr val="tx2"/>
                </a:solidFill>
              </a:rPr>
              <a:t> 工具理性：以经合组织与世界银行为代表</a:t>
            </a:r>
            <a:endParaRPr lang="zh-CN" altLang="en-US" sz="2400" b="1" dirty="0">
              <a:solidFill>
                <a:schemeClr val="tx2"/>
              </a:solidFill>
            </a:endParaRPr>
          </a:p>
        </p:txBody>
      </p:sp>
      <p:sp>
        <p:nvSpPr>
          <p:cNvPr id="4" name="文本框 3"/>
          <p:cNvSpPr txBox="1"/>
          <p:nvPr/>
        </p:nvSpPr>
        <p:spPr>
          <a:xfrm>
            <a:off x="1924843" y="1946841"/>
            <a:ext cx="8341737" cy="4399915"/>
          </a:xfrm>
          <a:prstGeom prst="rect">
            <a:avLst/>
          </a:prstGeom>
          <a:noFill/>
        </p:spPr>
        <p:txBody>
          <a:bodyPr wrap="square" rtlCol="0">
            <a:spAutoFit/>
          </a:bodyPr>
          <a:lstStyle/>
          <a:p>
            <a:pPr algn="just" hangingPunct="0"/>
            <a:r>
              <a:rPr lang="en-US" altLang="zh-CN" sz="2000" b="1" dirty="0"/>
              <a:t>       </a:t>
            </a:r>
            <a:r>
              <a:rPr lang="zh-CN" altLang="en-US" sz="2000" b="1" dirty="0"/>
              <a:t>196</a:t>
            </a:r>
            <a:r>
              <a:rPr lang="en-US" altLang="zh-CN" sz="2000" b="1" dirty="0"/>
              <a:t>8</a:t>
            </a:r>
            <a:r>
              <a:rPr lang="zh-CN" altLang="en-US" sz="2000" b="1" dirty="0"/>
              <a:t>年，经合组织成立教育研究与创新中心，正式参与全球教育治理，初期聚焦科技人才培养，后以人力资本理论为依据，构建教育指标体系，转向数据化治理，推动教育服务经济发展。</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zh-CN" altLang="en-US" sz="2000" b="1" dirty="0"/>
              <a:t>20 世纪 90 年代起，世界银行定位 “知识银行”，开启全民教育运动，成为国际教育最大发展资金来源，其教育治理以人力资本为核心，强调市场机制与私有化。两者均以人力资本理论为基础，有学者认为其冲击了联合国教科文组织的人文主义教育影响力。但世界银行的政策存在诸多问题，加剧结构性不平等，成效未达预期。</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zh-CN" altLang="en-US" sz="2000" b="1" dirty="0"/>
              <a:t>21 世纪以来，世界银行、经合组织与联合国教科文组织加强协作，但在治理路径上仍存在工具主义与人文主义的根本分歧，凸显全球教育治理的深层争议。</a:t>
            </a:r>
            <a:endParaRPr lang="zh-CN" altLang="en-US" sz="2000" b="1" dirty="0"/>
          </a:p>
          <a:p>
            <a:pPr algn="just" hangingPunct="0"/>
            <a:endParaRPr lang="zh-CN" altLang="en-US" sz="2000"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1330453"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2620010" y="3084195"/>
            <a:ext cx="8428990"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en-US" altLang="zh-CN"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21</a:t>
            </a: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世纪国际组织的重要教育政策倡议</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1618615" y="3075305"/>
            <a:ext cx="851535" cy="715645"/>
          </a:xfrm>
          <a:prstGeom prst="rect">
            <a:avLst/>
          </a:prstGeom>
          <a:noFill/>
        </p:spPr>
        <p:txBody>
          <a:bodyPr wrap="square" rtlCol="0">
            <a:noAutofit/>
          </a:bodyPr>
          <a:p>
            <a:r>
              <a:rPr lang="zh-CN" altLang="en-US" sz="4400" b="1">
                <a:solidFill>
                  <a:schemeClr val="bg1"/>
                </a:solidFill>
              </a:rPr>
              <a:t>三</a:t>
            </a:r>
            <a:endParaRPr lang="zh-CN" altLang="en-US" sz="4400" b="1">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en-US" altLang="zh-CN"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21</a:t>
            </a: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世纪国际组织的重要教育政策倡议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en-US" altLang="zh-CN" sz="2000" b="1" dirty="0"/>
              <a:t>       </a:t>
            </a:r>
            <a:r>
              <a:rPr lang="zh-CN" altLang="en-US" sz="2000" b="1" dirty="0"/>
              <a:t>倡议是代表、促进、捍卫特定群体利益或主张的行为，政策倡议则是影响力网络与意见领袖通过协商对话提出新理念的过程。理解政策倡议需结合其内容、策略、受众及沟通过程，政府间国际组织的政策倡议并非单纯文本，而是面向各国决策层，为各国教育政策提供“国际参考”。</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zh-CN" altLang="en-US" sz="2000" b="1" dirty="0"/>
              <a:t>21世纪以来，国际组织愈发重视教育促进可持续发展的重要性，聚焦“优质、公平、包容”的教育目标，在教育结构、师资建设、数字化转型等多方面提出倡议、开展行动。同时，联合国教科文组织、经合组织与世界银行在全球教育治理中的竞争日趋激烈，其未来观也随之发生转变。</a:t>
            </a:r>
            <a:endParaRPr lang="zh-CN" altLang="en-US" sz="2000" b="1" dirty="0"/>
          </a:p>
          <a:p>
            <a:pPr algn="just" hangingPunct="0"/>
            <a:endParaRPr lang="en-US" altLang="zh-CN" sz="2000" b="1" dirty="0"/>
          </a:p>
          <a:p>
            <a:pPr algn="just" hangingPunct="0"/>
            <a:endParaRPr lang="zh-CN" altLang="en-US" sz="2000"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en-US" altLang="zh-CN"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21</a:t>
            </a: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世纪国际组织的重要教育政策倡议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联合国教科文组织的教育政策倡议</a:t>
            </a:r>
            <a:endParaRPr lang="zh-CN" altLang="en-US" sz="2400" b="1" dirty="0">
              <a:solidFill>
                <a:schemeClr val="tx2"/>
              </a:solidFill>
            </a:endParaRPr>
          </a:p>
        </p:txBody>
      </p:sp>
      <p:sp>
        <p:nvSpPr>
          <p:cNvPr id="4" name="文本框 3"/>
          <p:cNvSpPr txBox="1"/>
          <p:nvPr/>
        </p:nvSpPr>
        <p:spPr>
          <a:xfrm>
            <a:off x="1924843" y="1946841"/>
            <a:ext cx="8341737" cy="3169285"/>
          </a:xfrm>
          <a:prstGeom prst="rect">
            <a:avLst/>
          </a:prstGeom>
          <a:noFill/>
        </p:spPr>
        <p:txBody>
          <a:bodyPr wrap="square" rtlCol="0">
            <a:spAutoFit/>
          </a:bodyPr>
          <a:lstStyle/>
          <a:p>
            <a:pPr algn="just" hangingPunct="0"/>
            <a:r>
              <a:rPr lang="en-US" altLang="zh-CN" sz="2000" b="1" dirty="0"/>
              <a:t>       </a:t>
            </a:r>
            <a:r>
              <a:rPr lang="zh-CN" altLang="en-US" sz="2000" b="1" dirty="0">
                <a:solidFill>
                  <a:schemeClr val="accent2">
                    <a:lumMod val="60000"/>
                    <a:lumOff val="40000"/>
                  </a:schemeClr>
                </a:solidFill>
              </a:rPr>
              <a:t>可持续发展目标</a:t>
            </a:r>
            <a:r>
              <a:rPr lang="zh-CN" altLang="en-US" sz="2000" b="1" dirty="0"/>
              <a:t>是呼吁消除贫困、保护地球、改善全人类生活与未来的普遍倡议。2015年，纽约联合国可持续发展峰会通过该目标，将其纳入相关议程，17个目标中，目标</a:t>
            </a:r>
            <a:r>
              <a:rPr lang="en-US" altLang="zh-CN" sz="2000" b="1" dirty="0"/>
              <a:t>4</a:t>
            </a:r>
            <a:r>
              <a:rPr lang="zh-CN" altLang="en-US" sz="2000" b="1" dirty="0"/>
              <a:t>为优质教育。联合国教科文组织作为牵头机构，通过全球教育合作机制推进目标实现，还成立高级别指导委员会，明确2022-202</a:t>
            </a:r>
            <a:r>
              <a:rPr lang="en-US" altLang="zh-CN" sz="2000" b="1" dirty="0"/>
              <a:t>3</a:t>
            </a:r>
            <a:r>
              <a:rPr lang="zh-CN" altLang="en-US" sz="2000" b="1" dirty="0"/>
              <a:t>年四大主题重点领域。202</a:t>
            </a:r>
            <a:r>
              <a:rPr lang="en-US" altLang="zh-CN" sz="2000" b="1" dirty="0"/>
              <a:t>4</a:t>
            </a:r>
            <a:r>
              <a:rPr lang="zh-CN" altLang="en-US" sz="2000" b="1" dirty="0"/>
              <a:t>年，其梳理的教育行动七大亮点，凸显了教育在全球议程中的优先地位，也明确教育既能适应社会，也能重塑未来。21世纪以来，该组织在“教育的未来”倡议中调整价值观，提出“学会成长”，倡导培育群体性情、实现多元共存。学者指出，不改变人类中心主义，教育难以解决全球问题，这也标志着其向“新人文主义”治理理据迈进。</a:t>
            </a:r>
            <a:endParaRPr lang="zh-CN" altLang="en-US" sz="20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en-US" altLang="zh-CN"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21</a:t>
            </a: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世纪国际组织的重要教育政策倡议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经合组织的教育政策倡议</a:t>
            </a:r>
            <a:endParaRPr lang="zh-CN" altLang="en-US" sz="2400" b="1" dirty="0">
              <a:solidFill>
                <a:schemeClr val="tx2"/>
              </a:solidFill>
            </a:endParaRPr>
          </a:p>
        </p:txBody>
      </p:sp>
      <p:sp>
        <p:nvSpPr>
          <p:cNvPr id="4" name="文本框 3"/>
          <p:cNvSpPr txBox="1"/>
          <p:nvPr/>
        </p:nvSpPr>
        <p:spPr>
          <a:xfrm>
            <a:off x="1924843" y="1946841"/>
            <a:ext cx="8341737" cy="2861310"/>
          </a:xfrm>
          <a:prstGeom prst="rect">
            <a:avLst/>
          </a:prstGeom>
          <a:noFill/>
        </p:spPr>
        <p:txBody>
          <a:bodyPr wrap="square" rtlCol="0">
            <a:spAutoFit/>
          </a:bodyPr>
          <a:lstStyle/>
          <a:p>
            <a:pPr algn="just" hangingPunct="0"/>
            <a:r>
              <a:rPr lang="en-US" altLang="zh-CN" sz="2000" b="1" dirty="0"/>
              <a:t>       </a:t>
            </a:r>
            <a:r>
              <a:rPr lang="zh-CN" altLang="en-US" sz="2000" b="1" dirty="0"/>
              <a:t>经合组织将实现</a:t>
            </a:r>
            <a:r>
              <a:rPr lang="zh-CN" altLang="en-US" sz="2000" b="1" dirty="0">
                <a:solidFill>
                  <a:schemeClr val="accent2">
                    <a:lumMod val="60000"/>
                    <a:lumOff val="40000"/>
                  </a:schemeClr>
                </a:solidFill>
              </a:rPr>
              <a:t>可持续发展目标</a:t>
            </a:r>
            <a:r>
              <a:rPr lang="zh-CN" altLang="en-US" sz="2000" b="1" dirty="0"/>
              <a:t>作为全球治理重要一环，建议各国以系统方法加强治理，教育领域则延续测评传统、更新能力框架赋能人的可持续发展。2015年，经合组织启动“未来教育和技能2030”项目，2018年发布相关学习框架，拓展教育目标，强调“变革能力”与“预期-行动-反思环”（</a:t>
            </a:r>
            <a:r>
              <a:rPr lang="en-US" altLang="zh-CN" sz="2000" b="1" dirty="0"/>
              <a:t>AAR</a:t>
            </a:r>
            <a:r>
              <a:rPr lang="zh-CN" altLang="en-US" sz="2000" b="1" dirty="0"/>
              <a:t>环），凸显学生的能动者角色。该框架借鉴未来学观点，体现对“过去、现在、未来”关系的新思考。2020年其报告系统应用预期理论，描绘未来学校四种图景，兼具探索性、情境关联性和叙事性。2022年报告延续预期视角，分析外部变迁对教育的影响，提炼五大主题，强调教育应应对社会伦理挑战，兼顾个人、集体与地球福祉。</a:t>
            </a:r>
            <a:endParaRPr lang="zh-CN" altLang="en-US" sz="2000" b="1"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en-US" altLang="zh-CN"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21</a:t>
            </a: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世纪国际组织的重要教育政策倡议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3.</a:t>
            </a:r>
            <a:r>
              <a:rPr lang="zh-CN" altLang="en-US" sz="2400" b="1" dirty="0">
                <a:solidFill>
                  <a:schemeClr val="tx2"/>
                </a:solidFill>
              </a:rPr>
              <a:t> 世界银行的教育政策倡议</a:t>
            </a:r>
            <a:endParaRPr lang="zh-CN" altLang="en-US" sz="2400" b="1" dirty="0">
              <a:solidFill>
                <a:schemeClr val="tx2"/>
              </a:solidFill>
            </a:endParaRPr>
          </a:p>
        </p:txBody>
      </p:sp>
      <p:sp>
        <p:nvSpPr>
          <p:cNvPr id="4" name="文本框 3"/>
          <p:cNvSpPr txBox="1"/>
          <p:nvPr/>
        </p:nvSpPr>
        <p:spPr>
          <a:xfrm>
            <a:off x="1924843" y="1946841"/>
            <a:ext cx="8341737" cy="4399915"/>
          </a:xfrm>
          <a:prstGeom prst="rect">
            <a:avLst/>
          </a:prstGeom>
          <a:noFill/>
        </p:spPr>
        <p:txBody>
          <a:bodyPr wrap="square" rtlCol="0">
            <a:spAutoFit/>
          </a:bodyPr>
          <a:lstStyle/>
          <a:p>
            <a:pPr algn="just" hangingPunct="0"/>
            <a:r>
              <a:rPr lang="en-US" altLang="zh-CN" sz="2000" b="1" dirty="0"/>
              <a:t>       </a:t>
            </a:r>
            <a:r>
              <a:rPr lang="zh-CN" altLang="en-US" sz="2000" b="1" dirty="0"/>
              <a:t>21世纪以来，世界银行强化知识型机构定位，聚焦社区主导发展、弱势群体保护及气候变化应对，并围绕联合国千年发展目标和可持续发展目标行动，发布了三份关于“学习”的重要教育报告，标志着其教育政策转向与整体展望。</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zh-CN" altLang="en-US" sz="2000" b="1" dirty="0"/>
              <a:t>2011年《全民学习：投资人的知识与能力以促进发展》提出“全民学习”战略愿景，实现从全民教育到全民学习的转变，拓展了教育的时间与空间维度。2018年《学习：实现教育的愿景》首次以教育为核心，强调区分教育投入与结果，指出低质量教育会浪费人力资本、加剧社会不平等，亟需革新教育路径。2020年《实现学习的未来：从学习贫乏到人人皆学处处能学》将全球学习称为“危机中的危机”，构建了包含五大支柱、家校社协同及技术赋能的未来学习系统，重视系统强健性与校内外教育协同。三份报告均延续原有理论基础，聚焦全球教育障碍，致力于构建公正开放的教育系统。</a:t>
            </a:r>
            <a:endParaRPr lang="zh-CN" altLang="en-US" sz="2000" b="1"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110990" y="3075305"/>
            <a:ext cx="7570470"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全球治理中的中国声音与贡献</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四</a:t>
            </a:r>
            <a:endParaRPr lang="zh-CN" altLang="en-US" sz="4400" b="1">
              <a:solidFill>
                <a:schemeClr val="bg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全球治理中的中国声音与贡献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文本框 3"/>
          <p:cNvSpPr txBox="1"/>
          <p:nvPr/>
        </p:nvSpPr>
        <p:spPr>
          <a:xfrm>
            <a:off x="1924843" y="1946841"/>
            <a:ext cx="8341737" cy="2245360"/>
          </a:xfrm>
          <a:prstGeom prst="rect">
            <a:avLst/>
          </a:prstGeom>
          <a:noFill/>
        </p:spPr>
        <p:txBody>
          <a:bodyPr wrap="square" rtlCol="0">
            <a:spAutoFit/>
          </a:bodyPr>
          <a:lstStyle/>
          <a:p>
            <a:pPr algn="just" hangingPunct="0"/>
            <a:r>
              <a:rPr lang="en-US" altLang="zh-CN" sz="2000" b="1" dirty="0"/>
              <a:t>       </a:t>
            </a:r>
            <a:r>
              <a:rPr lang="zh-CN" altLang="en-US" sz="2000" b="1" dirty="0"/>
              <a:t>进入</a:t>
            </a:r>
            <a:r>
              <a:rPr lang="en-US" altLang="zh-CN" sz="2000" b="1" dirty="0"/>
              <a:t>21</a:t>
            </a:r>
            <a:r>
              <a:rPr lang="zh-CN" altLang="en-US" sz="2000" b="1" dirty="0"/>
              <a:t>世纪后，我国在参与全球治理方面加快了步伐。党的十八大以来，以习近平同志为核心的党中央立足中华民族伟大复兴战略全局和世界百年未有之大变局，对全球治理体系建设作出重大战略判断，提出一系列重要理念和政策主张，为全球治理提供中国方案，得到国际社会的积极响应和广泛支持。在教育领域，我国与联合国教科文组织、经合组织、世界银行形成了多边合作，发展出多种类型的合作，并通过新的机制建设加强了我国在国际组织中的地位。</a:t>
            </a:r>
            <a:endParaRPr lang="zh-CN" altLang="en-US" sz="2000"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全球治理中的中国声音与贡献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联合国教科文组织与中国</a:t>
            </a:r>
            <a:endParaRPr lang="zh-CN" altLang="en-US" sz="2400" b="1" dirty="0">
              <a:solidFill>
                <a:schemeClr val="tx2"/>
              </a:solidFill>
            </a:endParaRPr>
          </a:p>
        </p:txBody>
      </p:sp>
      <p:sp>
        <p:nvSpPr>
          <p:cNvPr id="4" name="文本框 3"/>
          <p:cNvSpPr txBox="1"/>
          <p:nvPr/>
        </p:nvSpPr>
        <p:spPr>
          <a:xfrm>
            <a:off x="1924843" y="1946841"/>
            <a:ext cx="8341737" cy="2861310"/>
          </a:xfrm>
          <a:prstGeom prst="rect">
            <a:avLst/>
          </a:prstGeom>
          <a:noFill/>
        </p:spPr>
        <p:txBody>
          <a:bodyPr wrap="square" rtlCol="0">
            <a:spAutoFit/>
          </a:bodyPr>
          <a:lstStyle/>
          <a:p>
            <a:pPr algn="just" hangingPunct="0"/>
            <a:r>
              <a:rPr lang="en-US" altLang="zh-CN" sz="2000" b="1" dirty="0"/>
              <a:t>       </a:t>
            </a:r>
            <a:r>
              <a:rPr lang="zh-CN" altLang="en-US" sz="2000" b="1" dirty="0"/>
              <a:t>中国是联合国教科文组织创始成员之一，1971年恢复合法席位，自1972年起连任执行局委员，1979年成立中国联合国教科文组织全国委员会，积极参与该组织事务。中国在教师发展领域作用突出，2021年在上海揭牌联合国教科文组织教师教育中心，2023年推动首个联合国教科文组织一类中心落户上海，还新增多个相关国际中心。此外，中国与该组织共同举办国际教育信息化大会、人工智能教育会议，通过《青岛宣言》《北京共识》，重视职业教育，设立多个教席。中国还契合其教育承诺，参与可持续发展教育议程，贡献中国智慧，彰显国家形象与外交延伸，助力全球教育治理。</a:t>
            </a:r>
            <a:endParaRPr lang="zh-CN" altLang="en-US" sz="20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稻壳儿原创设计师【幻雨工作室】_1"/>
          <p:cNvSpPr>
            <a:spLocks noChangeArrowheads="1"/>
          </p:cNvSpPr>
          <p:nvPr/>
        </p:nvSpPr>
        <p:spPr bwMode="auto">
          <a:xfrm>
            <a:off x="658910" y="604246"/>
            <a:ext cx="795586" cy="793042"/>
          </a:xfrm>
          <a:prstGeom prst="ellipse">
            <a:avLst/>
          </a:prstGeom>
          <a:solidFill>
            <a:schemeClr val="accent2"/>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a:solidFill>
                <a:srgbClr val="6DD5CB"/>
              </a:solidFill>
              <a:latin typeface="微软雅黑 Light" panose="020B0502040204020203" pitchFamily="34" charset="-122"/>
              <a:ea typeface="微软雅黑 Light" panose="020B0502040204020203" pitchFamily="34" charset="-122"/>
            </a:endParaRPr>
          </a:p>
        </p:txBody>
      </p:sp>
      <p:sp>
        <p:nvSpPr>
          <p:cNvPr id="7" name="稻壳儿原创设计师【幻雨工作室】_3"/>
          <p:cNvSpPr txBox="1">
            <a:spLocks noChangeArrowheads="1"/>
          </p:cNvSpPr>
          <p:nvPr/>
        </p:nvSpPr>
        <p:spPr bwMode="auto">
          <a:xfrm>
            <a:off x="1541123" y="726803"/>
            <a:ext cx="3152495" cy="64633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3600" dirty="0">
                <a:solidFill>
                  <a:schemeClr val="tx1">
                    <a:lumMod val="85000"/>
                    <a:lumOff val="1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学习目标</a:t>
            </a:r>
            <a:endParaRPr lang="en-US" altLang="zh-CN" sz="3600" dirty="0">
              <a:solidFill>
                <a:schemeClr val="tx1">
                  <a:lumMod val="85000"/>
                  <a:lumOff val="1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稻壳儿原创设计师【幻雨工作室】_4"/>
          <p:cNvSpPr/>
          <p:nvPr>
            <p:custDataLst>
              <p:tags r:id="rId1"/>
            </p:custDataLst>
          </p:nvPr>
        </p:nvSpPr>
        <p:spPr>
          <a:xfrm>
            <a:off x="5856095" y="1946108"/>
            <a:ext cx="642363" cy="639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1</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0" name="稻壳儿原创设计师【幻雨工作室】_5"/>
          <p:cNvSpPr/>
          <p:nvPr>
            <p:custDataLst>
              <p:tags r:id="rId2"/>
            </p:custDataLst>
          </p:nvPr>
        </p:nvSpPr>
        <p:spPr>
          <a:xfrm>
            <a:off x="6501039" y="2996076"/>
            <a:ext cx="642363" cy="64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2</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1" name="稻壳儿原创设计师【幻雨工作室】_6"/>
          <p:cNvSpPr/>
          <p:nvPr>
            <p:custDataLst>
              <p:tags r:id="rId3"/>
            </p:custDataLst>
          </p:nvPr>
        </p:nvSpPr>
        <p:spPr>
          <a:xfrm>
            <a:off x="6501039" y="4231789"/>
            <a:ext cx="642363" cy="639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3</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2" name="稻壳儿原创设计师【幻雨工作室】_7"/>
          <p:cNvSpPr/>
          <p:nvPr>
            <p:custDataLst>
              <p:tags r:id="rId4"/>
            </p:custDataLst>
          </p:nvPr>
        </p:nvSpPr>
        <p:spPr>
          <a:xfrm>
            <a:off x="5856095" y="5281756"/>
            <a:ext cx="642363" cy="64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4</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3" name="稻壳儿原创设计师【幻雨工作室】_8"/>
          <p:cNvSpPr/>
          <p:nvPr/>
        </p:nvSpPr>
        <p:spPr>
          <a:xfrm rot="2700000">
            <a:off x="-103188" y="1050925"/>
            <a:ext cx="5807075" cy="5807075"/>
          </a:xfrm>
          <a:prstGeom prst="arc">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800"/>
          </a:p>
        </p:txBody>
      </p:sp>
      <p:sp>
        <p:nvSpPr>
          <p:cNvPr id="34" name="稻壳儿原创设计师【幻雨工作室】_9"/>
          <p:cNvSpPr/>
          <p:nvPr/>
        </p:nvSpPr>
        <p:spPr>
          <a:xfrm>
            <a:off x="1679438" y="2087995"/>
            <a:ext cx="3722617" cy="3720036"/>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6" name="稻壳儿原创设计师【幻雨工作室】_10"/>
          <p:cNvSpPr/>
          <p:nvPr>
            <p:custDataLst>
              <p:tags r:id="rId6"/>
            </p:custDataLst>
          </p:nvPr>
        </p:nvSpPr>
        <p:spPr>
          <a:xfrm>
            <a:off x="6589227" y="1858872"/>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国际组织的概述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7" name="稻壳儿原创设计师【幻雨工作室】_11"/>
          <p:cNvSpPr/>
          <p:nvPr>
            <p:custDataLst>
              <p:tags r:id="rId7"/>
            </p:custDataLst>
          </p:nvPr>
        </p:nvSpPr>
        <p:spPr>
          <a:xfrm>
            <a:off x="7259412" y="2988446"/>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国际组织参与全球教育治理</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8" name="稻壳儿原创设计师【幻雨工作室】_12"/>
          <p:cNvSpPr/>
          <p:nvPr>
            <p:custDataLst>
              <p:tags r:id="rId8"/>
            </p:custDataLst>
          </p:nvPr>
        </p:nvSpPr>
        <p:spPr>
          <a:xfrm>
            <a:off x="7214235" y="3895090"/>
            <a:ext cx="4112260" cy="1198880"/>
          </a:xfrm>
          <a:prstGeom prst="rect">
            <a:avLst/>
          </a:prstGeom>
        </p:spPr>
        <p:txBody>
          <a:bodyPr wrap="square">
            <a:spAutoFit/>
          </a:bodyPr>
          <a:lstStyle/>
          <a:p>
            <a:pPr>
              <a:lnSpc>
                <a:spcPct val="150000"/>
              </a:lnSpc>
            </a:pPr>
            <a:r>
              <a:rPr lang="en-US" altLang="zh-CN"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21</a:t>
            </a: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世纪国际组织的重要教育政策倡议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9" name="稻壳儿原创设计师【幻雨工作室】_13"/>
          <p:cNvSpPr/>
          <p:nvPr>
            <p:custDataLst>
              <p:tags r:id="rId9"/>
            </p:custDataLst>
          </p:nvPr>
        </p:nvSpPr>
        <p:spPr>
          <a:xfrm>
            <a:off x="6737814" y="5179745"/>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全球治理中的中国声音与贡献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全球治理中的中国声音与贡献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经合组织与中国</a:t>
            </a:r>
            <a:endParaRPr lang="zh-CN" altLang="en-US" sz="2400" b="1" dirty="0">
              <a:solidFill>
                <a:schemeClr val="tx2"/>
              </a:solidFill>
            </a:endParaRPr>
          </a:p>
        </p:txBody>
      </p:sp>
      <p:sp>
        <p:nvSpPr>
          <p:cNvPr id="4" name="文本框 3"/>
          <p:cNvSpPr txBox="1"/>
          <p:nvPr/>
        </p:nvSpPr>
        <p:spPr>
          <a:xfrm>
            <a:off x="1924843" y="1946841"/>
            <a:ext cx="8341737" cy="2553335"/>
          </a:xfrm>
          <a:prstGeom prst="rect">
            <a:avLst/>
          </a:prstGeom>
          <a:noFill/>
        </p:spPr>
        <p:txBody>
          <a:bodyPr wrap="square" rtlCol="0">
            <a:spAutoFit/>
          </a:bodyPr>
          <a:lstStyle/>
          <a:p>
            <a:pPr algn="just" hangingPunct="0"/>
            <a:r>
              <a:rPr lang="en-US" altLang="zh-CN" sz="2000" b="1" dirty="0"/>
              <a:t>       </a:t>
            </a:r>
            <a:r>
              <a:rPr lang="zh-CN" altLang="en-US" sz="2000" b="1" dirty="0"/>
              <a:t>中国并非经合组织成员国，但双方关系密切，自1995年开启对话合作，被列为经合组织关键合作伙伴，其贸易和投资对经合组织国家绿色增长至关重要。2015年，中国加入经合组织发展中心，启动相关技能项目并签署合作计划，参与该组织多项活动及下属专门机构互动，深化多领域合作。教育领域，上海自2009年起代表中国参与</a:t>
            </a:r>
            <a:r>
              <a:rPr lang="en-US" altLang="zh-CN" sz="2000" b="1" dirty="0"/>
              <a:t>PISA</a:t>
            </a:r>
            <a:r>
              <a:rPr lang="zh-CN" altLang="en-US" sz="2000" b="1" dirty="0"/>
              <a:t>测试，后续北京、江苏等多地加入，中国学生表现突出。经合组织启动的</a:t>
            </a:r>
            <a:r>
              <a:rPr lang="en-US" altLang="zh-CN" sz="2000" b="1" dirty="0"/>
              <a:t>ICCS</a:t>
            </a:r>
            <a:r>
              <a:rPr lang="zh-CN" altLang="en-US" sz="2000" b="1" dirty="0"/>
              <a:t>测评中，苏州等中国城市表现优异，华东师范大学组建相关研究队伍，还与济南教育局合作开展第二轮测评并发布成果。</a:t>
            </a:r>
            <a:endParaRPr lang="zh-CN" altLang="en-US" sz="20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77340" y="800735"/>
            <a:ext cx="8380095" cy="46037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24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mn-ea"/>
              </a:rPr>
              <a:t>全球治理中的中国声音与贡献</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380345" cy="460375"/>
          </a:xfrm>
          <a:prstGeom prst="rect">
            <a:avLst/>
          </a:prstGeom>
          <a:noFill/>
        </p:spPr>
        <p:txBody>
          <a:bodyPr wrap="square" rtlCol="0">
            <a:spAutoFit/>
          </a:bodyPr>
          <a:lstStyle/>
          <a:p>
            <a:r>
              <a:rPr lang="en-US" altLang="zh-CN" sz="2400" b="1" dirty="0">
                <a:solidFill>
                  <a:schemeClr val="tx2"/>
                </a:solidFill>
              </a:rPr>
              <a:t>3.</a:t>
            </a:r>
            <a:r>
              <a:rPr lang="zh-CN" altLang="en-US" sz="2400" b="1" dirty="0">
                <a:solidFill>
                  <a:schemeClr val="tx2"/>
                </a:solidFill>
              </a:rPr>
              <a:t> 世界银行与中国</a:t>
            </a:r>
            <a:endParaRPr lang="zh-CN" altLang="en-US" sz="2400" b="1" dirty="0">
              <a:solidFill>
                <a:schemeClr val="tx2"/>
              </a:solidFill>
            </a:endParaRPr>
          </a:p>
        </p:txBody>
      </p:sp>
      <p:sp>
        <p:nvSpPr>
          <p:cNvPr id="4" name="文本框 3"/>
          <p:cNvSpPr txBox="1"/>
          <p:nvPr/>
        </p:nvSpPr>
        <p:spPr>
          <a:xfrm>
            <a:off x="1924843" y="1946841"/>
            <a:ext cx="8341737" cy="3169285"/>
          </a:xfrm>
          <a:prstGeom prst="rect">
            <a:avLst/>
          </a:prstGeom>
          <a:noFill/>
        </p:spPr>
        <p:txBody>
          <a:bodyPr wrap="square" rtlCol="0">
            <a:spAutoFit/>
          </a:bodyPr>
          <a:lstStyle/>
          <a:p>
            <a:pPr algn="just" hangingPunct="0"/>
            <a:r>
              <a:rPr lang="en-US" altLang="zh-CN" sz="2000" b="1" dirty="0"/>
              <a:t>       </a:t>
            </a:r>
            <a:r>
              <a:rPr lang="zh-CN" altLang="en-US" sz="2000" b="1" dirty="0"/>
              <a:t>中国是世界银行创始成员国，1980年恢复合法席位，次年获得第一笔贷款，该贷款在改革开放初期弥补了国内建设资金不足，20世纪90年代贷款规模达历史峰值，21世纪后贷款重点转向中西部、节能环保及民生领域。教育领域，1981年中国将第一笔贷款用于高等教育“大学发展项目”，近30年间共实施18个教育项目，覆盖各教育层次，推动教育开放与改革。2010年合作30周年之际，世界银行肯定了项目成效及中国反贫困贡献，双方合作逐渐双向化。21世纪后，双方开启教育合作新篇章，如云南学前教育项目成效显著，中国也通过国际交流分享教育经验。如今，中国已成为世界银行第三大股东国，积极参与全球教育治理，输出中国方案，同时警惕其潜在理念影响，推动教育对外开放与国际合作。</a:t>
            </a:r>
            <a:endParaRPr lang="zh-CN" altLang="en-US" sz="20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13086" y="1239120"/>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9"/>
          <p:cNvSpPr txBox="1"/>
          <p:nvPr/>
        </p:nvSpPr>
        <p:spPr>
          <a:xfrm>
            <a:off x="3698520" y="2755350"/>
            <a:ext cx="4794961"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accent1"/>
                </a:solidFill>
                <a:latin typeface="微软雅黑" panose="020B0503020204020204" pitchFamily="34" charset="-122"/>
                <a:ea typeface="微软雅黑" panose="020B0503020204020204" pitchFamily="34" charset="-122"/>
              </a:rPr>
              <a:t>感谢各位观看</a:t>
            </a:r>
            <a:endParaRPr lang="zh-CN" altLang="en-US" sz="5400" dirty="0">
              <a:solidFill>
                <a:schemeClr val="accent1"/>
              </a:solidFill>
              <a:latin typeface="微软雅黑" panose="020B0503020204020204" pitchFamily="34" charset="-122"/>
              <a:ea typeface="微软雅黑" panose="020B0503020204020204" pitchFamily="34" charset="-122"/>
            </a:endParaRPr>
          </a:p>
        </p:txBody>
      </p:sp>
      <p:sp>
        <p:nvSpPr>
          <p:cNvPr id="23" name="稻壳儿原创设计师【幻雨工作室】_10"/>
          <p:cNvSpPr/>
          <p:nvPr/>
        </p:nvSpPr>
        <p:spPr>
          <a:xfrm>
            <a:off x="4812829" y="3739392"/>
            <a:ext cx="2566344" cy="707886"/>
          </a:xfrm>
          <a:prstGeom prst="rect">
            <a:avLst/>
          </a:prstGeom>
        </p:spPr>
        <p:txBody>
          <a:bodyPr wrap="none">
            <a:spAutoFit/>
          </a:bodyPr>
          <a:lstStyle/>
          <a:p>
            <a:pPr algn="ctr"/>
            <a:r>
              <a:rPr lang="zh-CN" altLang="en-US" sz="4000" dirty="0">
                <a:solidFill>
                  <a:schemeClr val="accent1"/>
                </a:solidFill>
                <a:latin typeface="微软雅黑 Light" panose="020B0502040204020203" pitchFamily="34" charset="-122"/>
                <a:ea typeface="微软雅黑 Light" panose="020B0502040204020203" pitchFamily="34" charset="-122"/>
              </a:rPr>
              <a:t>Thank You</a:t>
            </a:r>
            <a:endParaRPr lang="zh-CN" altLang="en-US" sz="400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国际组织的概述</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一</a:t>
            </a:r>
            <a:endParaRPr lang="zh-CN" altLang="en-US" sz="4400" b="1">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国际组织的概述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zh-CN" altLang="en-US" sz="2000" b="1" dirty="0"/>
              <a:t>       国际组织的产生与全球化纵深发展密切相关，交通、技术的进步推动国家间互动日益频繁，催生了满足特定需求的跨国组织。政府间国际组织的产生则与世界格局、战争、经济形势变化相关，例如一战后成立国际联盟，二战后为维护国际和平与安全，</a:t>
            </a:r>
            <a:r>
              <a:rPr lang="zh-CN" altLang="en-US" sz="2000" b="1" dirty="0">
                <a:solidFill>
                  <a:schemeClr val="accent2">
                    <a:lumMod val="60000"/>
                    <a:lumOff val="40000"/>
                  </a:schemeClr>
                </a:solidFill>
              </a:rPr>
              <a:t>1945年</a:t>
            </a:r>
            <a:r>
              <a:rPr lang="zh-CN" altLang="en-US" sz="2000" b="1" dirty="0"/>
              <a:t>各国协商成立</a:t>
            </a:r>
            <a:r>
              <a:rPr lang="zh-CN" altLang="en-US" sz="2000" b="1" dirty="0">
                <a:solidFill>
                  <a:schemeClr val="accent2">
                    <a:lumMod val="60000"/>
                    <a:lumOff val="40000"/>
                  </a:schemeClr>
                </a:solidFill>
              </a:rPr>
              <a:t>联合国</a:t>
            </a:r>
            <a:r>
              <a:rPr lang="zh-CN" altLang="en-US" sz="2000" b="1" dirty="0"/>
              <a:t>，其是最具普遍性、权威性和代表性的</a:t>
            </a:r>
            <a:r>
              <a:rPr lang="zh-CN" altLang="en-US" sz="2000" b="1" dirty="0">
                <a:solidFill>
                  <a:schemeClr val="accent2">
                    <a:lumMod val="60000"/>
                    <a:lumOff val="40000"/>
                  </a:schemeClr>
                </a:solidFill>
              </a:rPr>
              <a:t>政府间国际组织</a:t>
            </a:r>
            <a:r>
              <a:rPr lang="zh-CN" altLang="en-US" sz="2000" b="1" dirty="0"/>
              <a:t>。20世纪70年代后，科技革命推动国家间相互依存度提升，人类命运紧密相连，多边主义凸显，现代国际组织实现飞速发展。国际社会从侧重创建维护和平安全的政治、军事类组织，转向创建承担全球事务治理、建立规则互联系统的各类国际组织。如今，各类社会活动均有对应国际组织支持，据国际协会联盟《国际组织年鉴》记载，全球有来自300多个国家和地区的45000多个国际组织，涵盖</a:t>
            </a:r>
            <a:r>
              <a:rPr lang="zh-CN" altLang="en-US" sz="2000" b="1" dirty="0">
                <a:solidFill>
                  <a:schemeClr val="accent2">
                    <a:lumMod val="60000"/>
                    <a:lumOff val="40000"/>
                  </a:schemeClr>
                </a:solidFill>
              </a:rPr>
              <a:t>政府间和非政府间两类</a:t>
            </a:r>
            <a:r>
              <a:rPr lang="zh-CN" altLang="en-US" sz="2000" b="1" dirty="0"/>
              <a:t>。</a:t>
            </a:r>
            <a:endParaRPr lang="zh-CN" altLang="en-US" sz="2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国际组织的概述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国际组织的定义</a:t>
            </a:r>
            <a:endParaRPr lang="zh-CN" altLang="en-US" sz="2400" b="1" dirty="0">
              <a:solidFill>
                <a:schemeClr val="tx2"/>
              </a:solidFill>
            </a:endParaRPr>
          </a:p>
        </p:txBody>
      </p:sp>
      <p:sp>
        <p:nvSpPr>
          <p:cNvPr id="4" name="文本框 3"/>
          <p:cNvSpPr txBox="1"/>
          <p:nvPr/>
        </p:nvSpPr>
        <p:spPr>
          <a:xfrm>
            <a:off x="1924843" y="1946841"/>
            <a:ext cx="8341737" cy="3169285"/>
          </a:xfrm>
          <a:prstGeom prst="rect">
            <a:avLst/>
          </a:prstGeom>
          <a:noFill/>
        </p:spPr>
        <p:txBody>
          <a:bodyPr wrap="square" rtlCol="0">
            <a:spAutoFit/>
          </a:bodyPr>
          <a:lstStyle/>
          <a:p>
            <a:pPr algn="just" hangingPunct="0"/>
            <a:r>
              <a:rPr lang="zh-CN" altLang="en-US" sz="2000" b="1" dirty="0"/>
              <a:t>      20世纪70年代起，随着国际组织飞速发展，学界加强了对其研究，对国际组织的界定因功能和构成有所差异。贝涅特在相关著作中详细介绍了国际组织的目的与功能；有学者分析其名称，指出“组织”具有持久性和独立意志，“国际”指“国家之间”，区别于超国家组织。学者将国际组织定义为</a:t>
            </a:r>
            <a:r>
              <a:rPr lang="zh-CN" altLang="en-US" sz="2000" b="1" dirty="0">
                <a:solidFill>
                  <a:schemeClr val="accent2">
                    <a:lumMod val="60000"/>
                    <a:lumOff val="40000"/>
                  </a:schemeClr>
                </a:solidFill>
              </a:rPr>
              <a:t>两个以上国家或其政府、人民、民间团体基于特定目的，以协议设立的机构</a:t>
            </a:r>
            <a:r>
              <a:rPr lang="zh-CN" altLang="en-US" sz="2000" b="1" dirty="0"/>
              <a:t>。</a:t>
            </a:r>
            <a:endParaRPr lang="zh-CN" altLang="en-US" sz="2000" b="1" dirty="0"/>
          </a:p>
          <a:p>
            <a:pPr algn="just" hangingPunct="0"/>
            <a:endParaRPr lang="en-US" altLang="zh-CN" sz="2000" b="1" dirty="0"/>
          </a:p>
          <a:p>
            <a:pPr algn="just" hangingPunct="0"/>
            <a:r>
              <a:rPr lang="en-US" altLang="zh-CN" sz="2000" b="1" dirty="0"/>
              <a:t>       </a:t>
            </a:r>
            <a:r>
              <a:rPr lang="zh-CN" altLang="en-US" sz="2000" b="1" dirty="0">
                <a:solidFill>
                  <a:schemeClr val="accent2">
                    <a:lumMod val="60000"/>
                    <a:lumOff val="40000"/>
                  </a:schemeClr>
                </a:solidFill>
              </a:rPr>
              <a:t>贝涅特</a:t>
            </a:r>
            <a:r>
              <a:rPr lang="zh-CN" altLang="en-US" sz="2000" b="1" dirty="0"/>
              <a:t>将国际组织特征归纳为五点，涵盖永久性机构、自愿加入等；《国际组织年鉴》则明确其关键要素，包括国际性宗旨、主体，正式机制、轮换制工作人员等，且组织需独立并持续开展活动。</a:t>
            </a:r>
            <a:endParaRPr lang="zh-CN" altLang="en-US" sz="20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国际组织的概述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2.1</a:t>
            </a:r>
            <a:r>
              <a:rPr lang="zh-CN" altLang="en-US" sz="2400" b="1" dirty="0">
                <a:solidFill>
                  <a:schemeClr val="tx2"/>
                </a:solidFill>
              </a:rPr>
              <a:t> 国际组织的分类</a:t>
            </a:r>
            <a:r>
              <a:rPr lang="en-US" altLang="zh-CN" sz="2400" b="1" dirty="0">
                <a:solidFill>
                  <a:schemeClr val="tx2"/>
                </a:solidFill>
              </a:rPr>
              <a:t>——</a:t>
            </a:r>
            <a:r>
              <a:rPr lang="zh-CN" altLang="en-US" sz="2400" b="1" dirty="0">
                <a:solidFill>
                  <a:schemeClr val="tx2"/>
                </a:solidFill>
              </a:rPr>
              <a:t>政府间国际组织和非政府间国际组织</a:t>
            </a:r>
            <a:endParaRPr lang="zh-CN" altLang="en-US" sz="2400" b="1" dirty="0">
              <a:solidFill>
                <a:schemeClr val="tx2"/>
              </a:solidFill>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en-US" altLang="zh-CN" sz="2000" b="1" dirty="0"/>
              <a:t>       </a:t>
            </a:r>
            <a:r>
              <a:rPr lang="zh-CN" altLang="en-US" sz="2000" b="1" dirty="0"/>
              <a:t>国际组织按</a:t>
            </a:r>
            <a:r>
              <a:rPr lang="zh-CN" altLang="en-US" sz="2000" b="1" dirty="0">
                <a:solidFill>
                  <a:schemeClr val="accent2">
                    <a:lumMod val="60000"/>
                    <a:lumOff val="40000"/>
                  </a:schemeClr>
                </a:solidFill>
              </a:rPr>
              <a:t>主体构成</a:t>
            </a:r>
            <a:r>
              <a:rPr lang="zh-CN" altLang="en-US" sz="2000" b="1" dirty="0"/>
              <a:t>可分为政府间国际组织和非政府间国际组织。</a:t>
            </a:r>
            <a:endParaRPr lang="zh-CN" altLang="en-US" sz="2000" b="1" dirty="0"/>
          </a:p>
          <a:p>
            <a:pPr algn="just" hangingPunct="0"/>
            <a:endParaRPr lang="en-US" altLang="zh-CN" sz="2000" b="1" dirty="0"/>
          </a:p>
          <a:p>
            <a:pPr algn="just" hangingPunct="0"/>
            <a:r>
              <a:rPr lang="en-US" altLang="zh-CN" sz="2000" b="1" dirty="0"/>
              <a:t>       </a:t>
            </a:r>
            <a:r>
              <a:rPr lang="zh-CN" altLang="en-US" sz="2000" b="1" dirty="0">
                <a:solidFill>
                  <a:schemeClr val="accent2">
                    <a:lumMod val="60000"/>
                    <a:lumOff val="40000"/>
                  </a:schemeClr>
                </a:solidFill>
              </a:rPr>
              <a:t>政府间国际组织</a:t>
            </a:r>
            <a:r>
              <a:rPr lang="zh-CN" altLang="en-US" sz="2000" b="1" dirty="0"/>
              <a:t>的成员是各国政府或官方机构，数量虽少，但能直接影响成员内外政策，地位重要，联合国是全球规模最大的此类组织。其可分为四类：全球一般性组织（如联合国）、全球职能性组织（如世界银行、联合国教科文组织）、地区一般性组织（如美洲国家组织）、地区职能性组织（如北大西洋公约组织）。</a:t>
            </a:r>
            <a:endParaRPr lang="zh-CN" altLang="en-US" sz="2000" b="1" dirty="0"/>
          </a:p>
          <a:p>
            <a:pPr algn="just" hangingPunct="0"/>
            <a:endParaRPr lang="en-US" altLang="zh-CN" sz="2000" b="1" dirty="0"/>
          </a:p>
          <a:p>
            <a:pPr algn="just" hangingPunct="0"/>
            <a:r>
              <a:rPr lang="en-US" altLang="zh-CN" sz="2000" b="1" dirty="0"/>
              <a:t>      </a:t>
            </a:r>
            <a:r>
              <a:rPr lang="en-US" altLang="zh-CN" sz="2000" b="1" dirty="0">
                <a:solidFill>
                  <a:schemeClr val="accent2">
                    <a:lumMod val="60000"/>
                    <a:lumOff val="40000"/>
                  </a:schemeClr>
                </a:solidFill>
              </a:rPr>
              <a:t> </a:t>
            </a:r>
            <a:r>
              <a:rPr lang="zh-CN" altLang="en-US" sz="2000" b="1" dirty="0">
                <a:solidFill>
                  <a:schemeClr val="accent2">
                    <a:lumMod val="60000"/>
                    <a:lumOff val="40000"/>
                  </a:schemeClr>
                </a:solidFill>
              </a:rPr>
              <a:t>非政府间国际组织</a:t>
            </a:r>
            <a:r>
              <a:rPr lang="zh-CN" altLang="en-US" sz="2000" b="1" dirty="0"/>
              <a:t>无统一界定，联合国经社理事会将其定义为非政府间协议建立的组织，成员为个人、社会团体等，通过影响各国政府间接发挥作用，影响力较大的有国际奥委会、红十字会国际委员会等。</a:t>
            </a:r>
            <a:endParaRPr lang="zh-CN" altLang="en-US" sz="20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国际组织的概述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2.2</a:t>
            </a:r>
            <a:r>
              <a:rPr lang="zh-CN" altLang="en-US" sz="2400" b="1" dirty="0">
                <a:solidFill>
                  <a:schemeClr val="tx2"/>
                </a:solidFill>
              </a:rPr>
              <a:t> 国际组织的分类</a:t>
            </a:r>
            <a:r>
              <a:rPr lang="en-US" altLang="zh-CN" sz="2400" b="1" dirty="0">
                <a:solidFill>
                  <a:schemeClr val="tx2"/>
                </a:solidFill>
              </a:rPr>
              <a:t>——</a:t>
            </a:r>
            <a:r>
              <a:rPr lang="zh-CN" altLang="en-US" sz="2400" b="1" dirty="0">
                <a:solidFill>
                  <a:schemeClr val="tx2"/>
                </a:solidFill>
              </a:rPr>
              <a:t>全球性国际组织和区域性国际组织</a:t>
            </a:r>
            <a:endParaRPr lang="zh-CN" altLang="en-US" sz="2400" b="1" dirty="0">
              <a:solidFill>
                <a:schemeClr val="tx2"/>
              </a:solidFill>
            </a:endParaRPr>
          </a:p>
        </p:txBody>
      </p:sp>
      <p:sp>
        <p:nvSpPr>
          <p:cNvPr id="4" name="文本框 3"/>
          <p:cNvSpPr txBox="1"/>
          <p:nvPr/>
        </p:nvSpPr>
        <p:spPr>
          <a:xfrm>
            <a:off x="1924843" y="1946841"/>
            <a:ext cx="8341737" cy="3784600"/>
          </a:xfrm>
          <a:prstGeom prst="rect">
            <a:avLst/>
          </a:prstGeom>
          <a:noFill/>
        </p:spPr>
        <p:txBody>
          <a:bodyPr wrap="square" rtlCol="0">
            <a:spAutoFit/>
          </a:bodyPr>
          <a:lstStyle/>
          <a:p>
            <a:pPr algn="just" hangingPunct="0"/>
            <a:r>
              <a:rPr lang="en-US" altLang="zh-CN" sz="2000" b="1" dirty="0"/>
              <a:t>       </a:t>
            </a:r>
            <a:r>
              <a:rPr lang="zh-CN" altLang="en-US" sz="2000" b="1" dirty="0"/>
              <a:t>国际组织按</a:t>
            </a:r>
            <a:r>
              <a:rPr lang="zh-CN" altLang="en-US" sz="2000" b="1" dirty="0">
                <a:solidFill>
                  <a:schemeClr val="accent2">
                    <a:lumMod val="60000"/>
                    <a:lumOff val="40000"/>
                  </a:schemeClr>
                </a:solidFill>
              </a:rPr>
              <a:t>来源地域或限制</a:t>
            </a:r>
            <a:r>
              <a:rPr lang="zh-CN" altLang="en-US" sz="2000" b="1" dirty="0"/>
              <a:t>可分为全球性国际组织和区域性国际组织。</a:t>
            </a:r>
            <a:endParaRPr lang="zh-CN" altLang="en-US" sz="2000" b="1" dirty="0"/>
          </a:p>
          <a:p>
            <a:pPr algn="just" hangingPunct="0"/>
            <a:endParaRPr lang="en-US" altLang="zh-CN" sz="2000" b="1" dirty="0"/>
          </a:p>
          <a:p>
            <a:pPr algn="just" hangingPunct="0"/>
            <a:r>
              <a:rPr lang="en-US" altLang="zh-CN" sz="2000" b="1" dirty="0"/>
              <a:t>       </a:t>
            </a:r>
            <a:r>
              <a:rPr lang="zh-CN" altLang="en-US" sz="2000" b="1" dirty="0">
                <a:solidFill>
                  <a:schemeClr val="accent2">
                    <a:lumMod val="60000"/>
                    <a:lumOff val="40000"/>
                  </a:schemeClr>
                </a:solidFill>
              </a:rPr>
              <a:t>全球性国际组织</a:t>
            </a:r>
            <a:r>
              <a:rPr lang="zh-CN" altLang="en-US" sz="2000" b="1" dirty="0"/>
              <a:t>宗旨涉及世界性政治、经济、社会生活等领域，由主权国家政府参加，不受社会制度、地理位置、文化宗教限制，任何主权国家均可加入，联合国就是典型的全球性国际组织。</a:t>
            </a:r>
            <a:endParaRPr lang="zh-CN" altLang="en-US" sz="2000" b="1" dirty="0"/>
          </a:p>
          <a:p>
            <a:pPr algn="just" hangingPunct="0"/>
            <a:endParaRPr lang="en-US" altLang="zh-CN" sz="2000" b="1" dirty="0"/>
          </a:p>
          <a:p>
            <a:pPr algn="just" hangingPunct="0"/>
            <a:r>
              <a:rPr lang="en-US" altLang="zh-CN" sz="2000" b="1" dirty="0"/>
              <a:t>       </a:t>
            </a:r>
            <a:r>
              <a:rPr lang="zh-CN" altLang="en-US" sz="2000" b="1" dirty="0">
                <a:solidFill>
                  <a:schemeClr val="accent2">
                    <a:lumMod val="60000"/>
                    <a:lumOff val="40000"/>
                  </a:schemeClr>
                </a:solidFill>
              </a:rPr>
              <a:t>区域性国际组织</a:t>
            </a:r>
            <a:r>
              <a:rPr lang="zh-CN" altLang="en-US" sz="2000" b="1" dirty="0"/>
              <a:t>宗旨聚焦地区性相关事务，成员多为该地区主权国家，在成员构成、活动范围上有特定限制，通常由地理位置相邻、文化传统相近、经济结构相似的国家组成，可细分为三类：跨地区性国际组织（如不结盟运动）、地区性国际组织（如欧盟）、区域性国际组织（如东盟）。全文约248字，贴合要求且保留核心信息。</a:t>
            </a:r>
            <a:endParaRPr lang="zh-CN" altLang="en-US" sz="2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国际组织的概述</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908540" cy="460375"/>
          </a:xfrm>
          <a:prstGeom prst="rect">
            <a:avLst/>
          </a:prstGeom>
          <a:noFill/>
        </p:spPr>
        <p:txBody>
          <a:bodyPr wrap="square" rtlCol="0">
            <a:spAutoFit/>
          </a:bodyPr>
          <a:lstStyle/>
          <a:p>
            <a:r>
              <a:rPr lang="en-US" altLang="zh-CN" sz="2400" b="1" dirty="0">
                <a:solidFill>
                  <a:schemeClr val="tx2"/>
                </a:solidFill>
              </a:rPr>
              <a:t>2.3</a:t>
            </a:r>
            <a:r>
              <a:rPr lang="zh-CN" altLang="en-US" sz="2400" b="1" dirty="0">
                <a:solidFill>
                  <a:schemeClr val="tx2"/>
                </a:solidFill>
              </a:rPr>
              <a:t> 国际组织的分类</a:t>
            </a:r>
            <a:r>
              <a:rPr lang="en-US" altLang="zh-CN" sz="2400" b="1" dirty="0">
                <a:solidFill>
                  <a:schemeClr val="tx2"/>
                </a:solidFill>
              </a:rPr>
              <a:t>——</a:t>
            </a:r>
            <a:r>
              <a:rPr lang="zh-CN" altLang="en-US" sz="2400" b="1" dirty="0">
                <a:solidFill>
                  <a:schemeClr val="tx2"/>
                </a:solidFill>
              </a:rPr>
              <a:t>一般性国际组织和专门性国际组织</a:t>
            </a:r>
            <a:endParaRPr lang="zh-CN" altLang="en-US" sz="2400" b="1" dirty="0">
              <a:solidFill>
                <a:schemeClr val="tx2"/>
              </a:solidFill>
            </a:endParaRPr>
          </a:p>
        </p:txBody>
      </p:sp>
      <p:sp>
        <p:nvSpPr>
          <p:cNvPr id="4" name="文本框 3"/>
          <p:cNvSpPr txBox="1"/>
          <p:nvPr/>
        </p:nvSpPr>
        <p:spPr>
          <a:xfrm>
            <a:off x="1924843" y="1946841"/>
            <a:ext cx="8341737" cy="4092575"/>
          </a:xfrm>
          <a:prstGeom prst="rect">
            <a:avLst/>
          </a:prstGeom>
          <a:noFill/>
        </p:spPr>
        <p:txBody>
          <a:bodyPr wrap="square" rtlCol="0">
            <a:spAutoFit/>
          </a:bodyPr>
          <a:lstStyle/>
          <a:p>
            <a:pPr algn="just" hangingPunct="0"/>
            <a:r>
              <a:rPr lang="en-US" altLang="zh-CN" sz="2000" b="1" dirty="0"/>
              <a:t>      </a:t>
            </a:r>
            <a:r>
              <a:rPr lang="zh-CN" altLang="en-US" sz="2000" b="1" dirty="0">
                <a:sym typeface="+mn-ea"/>
              </a:rPr>
              <a:t>国际组织按</a:t>
            </a:r>
            <a:r>
              <a:rPr lang="zh-CN" altLang="en-US" sz="2000" b="1" dirty="0">
                <a:solidFill>
                  <a:schemeClr val="accent2">
                    <a:lumMod val="60000"/>
                    <a:lumOff val="40000"/>
                  </a:schemeClr>
                </a:solidFill>
              </a:rPr>
              <a:t>宗旨和职权范围</a:t>
            </a:r>
            <a:r>
              <a:rPr lang="zh-CN" altLang="en-US" sz="2000" b="1" dirty="0"/>
              <a:t>，可分为一般性与专门性两类。</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en-US" altLang="zh-CN" sz="2000" b="1" dirty="0">
                <a:solidFill>
                  <a:schemeClr val="accent2">
                    <a:lumMod val="60000"/>
                    <a:lumOff val="40000"/>
                  </a:schemeClr>
                </a:solidFill>
              </a:rPr>
              <a:t> </a:t>
            </a:r>
            <a:r>
              <a:rPr lang="zh-CN" altLang="en-US" sz="2000" b="1" dirty="0">
                <a:solidFill>
                  <a:schemeClr val="accent2">
                    <a:lumMod val="60000"/>
                    <a:lumOff val="40000"/>
                  </a:schemeClr>
                </a:solidFill>
              </a:rPr>
              <a:t>一般性国际组织</a:t>
            </a:r>
            <a:r>
              <a:rPr lang="zh-CN" altLang="en-US" sz="2000" b="1" dirty="0"/>
              <a:t>宗旨、活动领域及职权范围广泛，涵盖政治、经济、社会、文化等多方面，联合国、非洲统一组织、东南亚国家联盟等均属此类。</a:t>
            </a:r>
            <a:endParaRPr lang="zh-CN" altLang="en-US" sz="2000" b="1" dirty="0"/>
          </a:p>
          <a:p>
            <a:pPr algn="just" hangingPunct="0"/>
            <a:endParaRPr lang="en-US" altLang="zh-CN" sz="2000" b="1" dirty="0"/>
          </a:p>
          <a:p>
            <a:pPr algn="just" hangingPunct="0"/>
            <a:r>
              <a:rPr lang="en-US" altLang="zh-CN" sz="2000" b="1" dirty="0"/>
              <a:t>        </a:t>
            </a:r>
            <a:r>
              <a:rPr lang="zh-CN" altLang="en-US" sz="2000" b="1" dirty="0">
                <a:solidFill>
                  <a:schemeClr val="accent2">
                    <a:lumMod val="60000"/>
                    <a:lumOff val="40000"/>
                  </a:schemeClr>
                </a:solidFill>
              </a:rPr>
              <a:t>专门性国际组织</a:t>
            </a:r>
            <a:r>
              <a:rPr lang="zh-CN" altLang="en-US" sz="2000" b="1" dirty="0"/>
              <a:t>则以专业技术性职能为主，主要开展科技、文化、教育、卫生等领域的专业活动，如联合国教科文组织、国际劳工组织等。</a:t>
            </a:r>
            <a:endParaRPr lang="zh-CN" altLang="en-US" sz="2000" b="1" dirty="0"/>
          </a:p>
          <a:p>
            <a:pPr algn="just" hangingPunct="0"/>
            <a:endParaRPr lang="en-US" altLang="zh-CN" sz="2000" b="1" dirty="0"/>
          </a:p>
          <a:p>
            <a:pPr algn="just" hangingPunct="0"/>
            <a:r>
              <a:rPr lang="en-US" altLang="zh-CN" sz="2000" b="1" dirty="0"/>
              <a:t>        </a:t>
            </a:r>
            <a:r>
              <a:rPr lang="zh-CN" altLang="en-US" sz="2000" b="1" dirty="0"/>
              <a:t>随着各国经济横向联系加深、经济生活日益国际化，国际经济组织快速发展，成为国家间经济交流合作的重要形式，其可进一步分为世界性（如国际货币基金组织）、区域性（如非洲开发银行）和专业性（如可可生产者联盟）三类经济组织。</a:t>
            </a:r>
            <a:endParaRPr lang="zh-CN" altLang="en-US" sz="2000" b="1" dirty="0"/>
          </a:p>
        </p:txBody>
      </p:sp>
    </p:spTree>
  </p:cSld>
  <p:clrMapOvr>
    <a:masterClrMapping/>
  </p:clrMapOvr>
</p:sld>
</file>

<file path=ppt/tags/tag1.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2.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3.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4.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5.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6.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7.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8.xml><?xml version="1.0" encoding="utf-8"?>
<p:tagLst xmlns:p="http://schemas.openxmlformats.org/presentationml/2006/main">
  <p:tag name="KSO_WM_DIAGRAM_VIRTUALLY_FRAME" val="{&quot;height&quot;:320.098346456693,&quot;left&quot;:461.109842519685,&quot;top&quot;:146.36787401574801,&quot;width&quot;:486.2186614173229}"/>
</p:tagLst>
</file>

<file path=ppt/tags/tag9.xml><?xml version="1.0" encoding="utf-8"?>
<p:tagLst xmlns:p="http://schemas.openxmlformats.org/presentationml/2006/main">
  <p:tag name="KSO_WPP_MARK_KEY" val="8cc2813b-3bcb-4ad0-a944-eed8197c6ce5"/>
</p:tagLst>
</file>

<file path=ppt/theme/theme1.xml><?xml version="1.0" encoding="utf-8"?>
<a:theme xmlns:a="http://schemas.openxmlformats.org/drawingml/2006/main" name="Office 主题​​">
  <a:themeElements>
    <a:clrScheme name="蓝色毕业答辩">
      <a:dk1>
        <a:sysClr val="windowText" lastClr="000000"/>
      </a:dk1>
      <a:lt1>
        <a:sysClr val="window" lastClr="FFFFFF"/>
      </a:lt1>
      <a:dk2>
        <a:srgbClr val="44546A"/>
      </a:dk2>
      <a:lt2>
        <a:srgbClr val="E7E6E6"/>
      </a:lt2>
      <a:accent1>
        <a:srgbClr val="42527E"/>
      </a:accent1>
      <a:accent2>
        <a:srgbClr val="42527E"/>
      </a:accent2>
      <a:accent3>
        <a:srgbClr val="42527E"/>
      </a:accent3>
      <a:accent4>
        <a:srgbClr val="42527E"/>
      </a:accent4>
      <a:accent5>
        <a:srgbClr val="42527E"/>
      </a:accent5>
      <a:accent6>
        <a:srgbClr val="42527E"/>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7255</Words>
  <Application>WPS 演示</Application>
  <PresentationFormat>宽屏</PresentationFormat>
  <Paragraphs>264</Paragraphs>
  <Slides>32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微软雅黑</vt:lpstr>
      <vt:lpstr>YF补 汉仪夏日体</vt:lpstr>
      <vt:lpstr>MS UI Gothic</vt:lpstr>
      <vt:lpstr>黑体</vt:lpstr>
      <vt:lpstr>华文细黑</vt:lpstr>
      <vt:lpstr>微软雅黑 Light</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265534</dc:creator>
  <cp:lastModifiedBy>Cherish</cp:lastModifiedBy>
  <cp:revision>45</cp:revision>
  <dcterms:created xsi:type="dcterms:W3CDTF">2021-05-07T11:49:00Z</dcterms:created>
  <dcterms:modified xsi:type="dcterms:W3CDTF">2026-04-22T02:45:51Z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KSOTemplateUUID">
    <vt:lpwstr>v1.0_mb_BKKei77dE8dVoXgZy3KcdA==</vt:lpwstr>
  </property>
  <property fmtid="{D5CDD505-2E9C-101B-9397-08002B2CF9AE}" pid="4" name="ICV">
    <vt:lpwstr>7F2F035EB17F4212A16368EE89285794_13</vt:lpwstr>
  </property>
</Properties>
</file>