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1" r:id="rId3"/>
    <p:sldId id="267" r:id="rId4"/>
    <p:sldId id="269" r:id="rId5"/>
    <p:sldId id="325" r:id="rId6"/>
    <p:sldId id="265" r:id="rId7"/>
    <p:sldId id="299" r:id="rId8"/>
    <p:sldId id="301" r:id="rId9"/>
    <p:sldId id="302" r:id="rId10"/>
    <p:sldId id="303" r:id="rId11"/>
    <p:sldId id="304" r:id="rId12"/>
    <p:sldId id="324" r:id="rId13"/>
    <p:sldId id="305" r:id="rId14"/>
    <p:sldId id="306" r:id="rId15"/>
    <p:sldId id="307" r:id="rId16"/>
    <p:sldId id="308" r:id="rId17"/>
    <p:sldId id="309" r:id="rId18"/>
    <p:sldId id="322" r:id="rId19"/>
    <p:sldId id="310" r:id="rId20"/>
    <p:sldId id="311" r:id="rId21"/>
    <p:sldId id="312" r:id="rId22"/>
    <p:sldId id="313" r:id="rId23"/>
    <p:sldId id="314" r:id="rId24"/>
    <p:sldId id="315" r:id="rId25"/>
    <p:sldId id="316" r:id="rId26"/>
    <p:sldId id="317" r:id="rId27"/>
    <p:sldId id="318" r:id="rId28"/>
    <p:sldId id="319" r:id="rId29"/>
    <p:sldId id="320" r:id="rId30"/>
    <p:sldId id="323" r:id="rId31"/>
    <p:sldId id="321" r:id="rId32"/>
    <p:sldId id="326" r:id="rId33"/>
    <p:sldId id="332" r:id="rId34"/>
    <p:sldId id="333" r:id="rId35"/>
    <p:sldId id="334" r:id="rId36"/>
    <p:sldId id="327" r:id="rId37"/>
    <p:sldId id="329" r:id="rId38"/>
    <p:sldId id="330" r:id="rId39"/>
    <p:sldId id="331" r:id="rId40"/>
    <p:sldId id="328" r:id="rId41"/>
    <p:sldId id="262" r:id="rId42"/>
  </p:sldIdLst>
  <p:sldSz cx="12192000" cy="6858000"/>
  <p:notesSz cx="6858000" cy="9144000"/>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61" d="100"/>
          <a:sy n="61" d="100"/>
        </p:scale>
        <p:origin x="84" y="172"/>
      </p:cViewPr>
      <p:guideLst>
        <p:guide orient="horz" pos="215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6" Type="http://schemas.openxmlformats.org/officeDocument/2006/relationships/tags" Target="tags/tag9.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matchingName="稻壳儿原创设计师【幻雨工作室】_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78FF0C6C-DBE0-45D5-A423-F67CDB4AF8C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FB4002-39D0-4501-9E27-19297DF6895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matchingName="稻壳儿原创设计师【幻雨工作室】_2">
  <p:cSld name="1_标题幻灯片">
    <p:bg>
      <p:bgPr>
        <a:solidFill>
          <a:schemeClr val="bg1">
            <a:lumMod val="95000"/>
          </a:schemeClr>
        </a:solidFill>
        <a:effectLst/>
      </p:bgPr>
    </p:bg>
    <p:spTree>
      <p:nvGrpSpPr>
        <p:cNvPr id="1" name=""/>
        <p:cNvGrpSpPr/>
        <p:nvPr/>
      </p:nvGrpSpPr>
      <p:grpSpPr>
        <a:xfrm>
          <a:off x="0" y="0"/>
          <a:ext cx="0" cy="0"/>
          <a:chOff x="0" y="0"/>
          <a:chExt cx="0" cy="0"/>
        </a:xfrm>
      </p:grpSpPr>
      <p:sp>
        <p:nvSpPr>
          <p:cNvPr id="7" name="矩形 6"/>
          <p:cNvSpPr/>
          <p:nvPr userDrawn="1"/>
        </p:nvSpPr>
        <p:spPr>
          <a:xfrm>
            <a:off x="3905250" y="0"/>
            <a:ext cx="43815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p:cNvSpPr/>
          <p:nvPr userDrawn="1"/>
        </p:nvSpPr>
        <p:spPr>
          <a:xfrm>
            <a:off x="327765" y="310501"/>
            <a:ext cx="11536471" cy="6236998"/>
          </a:xfrm>
          <a:prstGeom prst="roundRect">
            <a:avLst>
              <a:gd name="adj" fmla="val 1649"/>
            </a:avLst>
          </a:prstGeom>
          <a:solidFill>
            <a:schemeClr val="bg1"/>
          </a:solidFill>
          <a:ln w="12700">
            <a:noFill/>
          </a:ln>
          <a:effectLst>
            <a:outerShdw blurRad="749300"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FF0C6C-DBE0-45D5-A423-F67CDB4AF8C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FB4002-39D0-4501-9E27-19297DF6895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image" Target="../media/image2.png"/><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0" Type="http://schemas.openxmlformats.org/officeDocument/2006/relationships/slideLayout" Target="../slideLayouts/slideLayout2.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稻壳儿原创设计师【幻雨工作室】_1"/>
          <p:cNvSpPr/>
          <p:nvPr/>
        </p:nvSpPr>
        <p:spPr>
          <a:xfrm>
            <a:off x="3905250" y="0"/>
            <a:ext cx="43815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稻壳儿原创设计师【幻雨工作室】_2"/>
          <p:cNvSpPr/>
          <p:nvPr/>
        </p:nvSpPr>
        <p:spPr>
          <a:xfrm>
            <a:off x="594913" y="1239120"/>
            <a:ext cx="10392575" cy="4379759"/>
          </a:xfrm>
          <a:prstGeom prst="roundRect">
            <a:avLst>
              <a:gd name="adj" fmla="val 3101"/>
            </a:avLst>
          </a:prstGeom>
          <a:solidFill>
            <a:schemeClr val="bg1"/>
          </a:solidFill>
          <a:ln w="12700">
            <a:noFill/>
          </a:ln>
          <a:effectLst>
            <a:outerShdw blurRad="749300"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稻壳儿原创设计师【幻雨工作室】_3"/>
          <p:cNvSpPr txBox="1"/>
          <p:nvPr/>
        </p:nvSpPr>
        <p:spPr>
          <a:xfrm>
            <a:off x="3568704" y="2587306"/>
            <a:ext cx="5054589" cy="923330"/>
          </a:xfrm>
          <a:prstGeom prst="rect">
            <a:avLst/>
          </a:prstGeom>
          <a:noFill/>
        </p:spPr>
        <p:txBody>
          <a:bodyPr wrap="none" rtlCol="0">
            <a:spAutoFit/>
          </a:bodyPr>
          <a:lstStyle>
            <a:defPPr>
              <a:defRPr lang="zh-CN"/>
            </a:defPPr>
            <a:lvl1pPr algn="ctr">
              <a:defRPr sz="6000">
                <a:solidFill>
                  <a:srgbClr val="3B414A"/>
                </a:solidFill>
                <a:latin typeface="微软雅黑" panose="020B0503020204020204" pitchFamily="34" charset="-122"/>
                <a:ea typeface="微软雅黑" panose="020B0503020204020204" pitchFamily="34" charset="-122"/>
                <a:cs typeface="YF补 汉仪夏日体" panose="020B0604000101010104" pitchFamily="34" charset="-128"/>
              </a:defRPr>
            </a:lvl1pPr>
          </a:lstStyle>
          <a:p>
            <a:r>
              <a:rPr lang="zh-CN" altLang="en-US" sz="5400" b="1" dirty="0">
                <a:solidFill>
                  <a:schemeClr val="tx2"/>
                </a:solidFill>
                <a:effectLst>
                  <a:outerShdw blurRad="38100" dist="38100" dir="2700000" algn="tl">
                    <a:srgbClr val="000000">
                      <a:alpha val="43137"/>
                    </a:srgbClr>
                  </a:outerShdw>
                </a:effectLst>
                <a:latin typeface="黑体" panose="02010609060101010101" charset="-122"/>
                <a:ea typeface="黑体" panose="02010609060101010101" charset="-122"/>
                <a:cs typeface="+mn-cs"/>
              </a:rPr>
              <a:t>教育政策与管理</a:t>
            </a:r>
            <a:endParaRPr lang="zh-CN" altLang="en-US" sz="5400" b="1" dirty="0">
              <a:solidFill>
                <a:schemeClr val="tx2"/>
              </a:solidFill>
              <a:effectLst>
                <a:outerShdw blurRad="38100" dist="38100" dir="2700000" algn="tl">
                  <a:srgbClr val="000000">
                    <a:alpha val="43137"/>
                  </a:srgbClr>
                </a:outerShdw>
              </a:effectLst>
              <a:latin typeface="黑体" panose="02010609060101010101" charset="-122"/>
              <a:ea typeface="黑体" panose="02010609060101010101" charset="-122"/>
              <a:cs typeface="+mn-cs"/>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309352" y="4858822"/>
            <a:ext cx="3573294" cy="659051"/>
          </a:xfrm>
          <a:prstGeom prst="rect">
            <a:avLst/>
          </a:prstGeom>
        </p:spPr>
      </p:pic>
      <p:sp>
        <p:nvSpPr>
          <p:cNvPr id="8" name="文本框 7"/>
          <p:cNvSpPr txBox="1"/>
          <p:nvPr/>
        </p:nvSpPr>
        <p:spPr>
          <a:xfrm>
            <a:off x="7002081" y="3619701"/>
            <a:ext cx="2043817" cy="400110"/>
          </a:xfrm>
          <a:prstGeom prst="rect">
            <a:avLst/>
          </a:prstGeom>
          <a:noFill/>
        </p:spPr>
        <p:txBody>
          <a:bodyPr wrap="square" rtlCol="0">
            <a:spAutoFit/>
          </a:bodyPr>
          <a:lstStyle/>
          <a:p>
            <a:r>
              <a:rPr lang="zh-CN" altLang="en-US" sz="2000" b="1" dirty="0">
                <a:solidFill>
                  <a:schemeClr val="tx2"/>
                </a:solidFill>
                <a:effectLst>
                  <a:outerShdw blurRad="50800" dist="38100" dir="2700000" algn="tl" rotWithShape="0">
                    <a:prstClr val="black">
                      <a:alpha val="40000"/>
                    </a:prstClr>
                  </a:outerShdw>
                </a:effectLst>
                <a:latin typeface="黑体" panose="02010609060101010101" charset="-122"/>
                <a:ea typeface="黑体" panose="02010609060101010101" charset="-122"/>
              </a:rPr>
              <a:t>黄忠敬 主编</a:t>
            </a:r>
            <a:endParaRPr lang="zh-CN" altLang="en-US" sz="2000" b="1" dirty="0">
              <a:solidFill>
                <a:schemeClr val="tx2"/>
              </a:solidFill>
              <a:effectLst>
                <a:outerShdw blurRad="50800" dist="38100" dir="2700000" algn="tl" rotWithShape="0">
                  <a:prstClr val="black">
                    <a:alpha val="40000"/>
                  </a:prstClr>
                </a:outerShdw>
              </a:effectLst>
              <a:latin typeface="黑体" panose="02010609060101010101" charset="-122"/>
              <a:ea typeface="黑体" panose="0201060906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4834" y="739157"/>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一</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mn-ea"/>
              </a:rPr>
              <a:t>学区概述</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158" y="1397288"/>
            <a:ext cx="6551438" cy="460375"/>
          </a:xfrm>
          <a:prstGeom prst="rect">
            <a:avLst/>
          </a:prstGeom>
          <a:noFill/>
        </p:spPr>
        <p:txBody>
          <a:bodyPr wrap="square" rtlCol="0">
            <a:spAutoFit/>
          </a:bodyPr>
          <a:lstStyle/>
          <a:p>
            <a:r>
              <a:rPr lang="en-US" altLang="zh-CN" sz="2400" b="1" dirty="0">
                <a:solidFill>
                  <a:schemeClr val="tx2"/>
                </a:solidFill>
              </a:rPr>
              <a:t>2.3</a:t>
            </a:r>
            <a:r>
              <a:rPr lang="zh-CN" altLang="en-US" sz="2400" b="1" dirty="0">
                <a:solidFill>
                  <a:schemeClr val="tx2"/>
                </a:solidFill>
              </a:rPr>
              <a:t> 学区化办学与集团化办学的区别</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tx1"/>
                </a:solidFill>
              </a:rPr>
              <a:t>        </a:t>
            </a:r>
            <a:r>
              <a:rPr lang="zh-CN" altLang="en-US" sz="2000" b="1" dirty="0">
                <a:solidFill>
                  <a:schemeClr val="tx1"/>
                </a:solidFill>
              </a:rPr>
              <a:t>一是</a:t>
            </a:r>
            <a:r>
              <a:rPr lang="zh-CN" altLang="en-US" sz="2000" b="1" dirty="0">
                <a:solidFill>
                  <a:schemeClr val="accent2">
                    <a:lumMod val="60000"/>
                    <a:lumOff val="40000"/>
                  </a:schemeClr>
                </a:solidFill>
              </a:rPr>
              <a:t>服务范围不同</a:t>
            </a:r>
            <a:r>
              <a:rPr lang="zh-CN" altLang="en-US" sz="2000" b="1" dirty="0">
                <a:solidFill>
                  <a:schemeClr val="tx1"/>
                </a:solidFill>
              </a:rPr>
              <a:t>。学区以地理邻近为原则，限定在一定区域内，主要服务就近入学；集团则多为跨区域组建，可跨区、跨市甚至跨省，常见名校办分校、一校多区等形式。</a:t>
            </a:r>
            <a:endParaRPr lang="en-US" altLang="zh-CN" sz="2000" b="1" dirty="0">
              <a:solidFill>
                <a:schemeClr val="tx1"/>
              </a:solidFill>
            </a:endParaRPr>
          </a:p>
          <a:p>
            <a:pPr algn="just" hangingPunct="0"/>
            <a:r>
              <a:rPr lang="en-US" altLang="zh-CN" sz="2000" b="1" dirty="0">
                <a:solidFill>
                  <a:schemeClr val="tx1"/>
                </a:solidFill>
              </a:rPr>
              <a:t>        </a:t>
            </a:r>
            <a:r>
              <a:rPr lang="zh-CN" altLang="en-US" sz="2000" b="1" dirty="0">
                <a:solidFill>
                  <a:schemeClr val="tx1"/>
                </a:solidFill>
              </a:rPr>
              <a:t>二是</a:t>
            </a:r>
            <a:r>
              <a:rPr lang="zh-CN" altLang="en-US" sz="2000" b="1" dirty="0">
                <a:solidFill>
                  <a:schemeClr val="accent2">
                    <a:lumMod val="60000"/>
                    <a:lumOff val="40000"/>
                  </a:schemeClr>
                </a:solidFill>
              </a:rPr>
              <a:t>组织模式不同</a:t>
            </a:r>
            <a:r>
              <a:rPr lang="zh-CN" altLang="en-US" sz="2000" b="1" dirty="0">
                <a:solidFill>
                  <a:schemeClr val="tx1"/>
                </a:solidFill>
              </a:rPr>
              <a:t>。学区属于凝聚型组织，以区域内学校联盟为主；集团为发散型结构，依托核心名校，通过分校、托管等方式以强带弱。</a:t>
            </a:r>
            <a:endParaRPr lang="en-US" altLang="zh-CN" sz="2000" b="1" dirty="0">
              <a:solidFill>
                <a:schemeClr val="tx1"/>
              </a:solidFill>
            </a:endParaRPr>
          </a:p>
          <a:p>
            <a:pPr algn="just" hangingPunct="0"/>
            <a:r>
              <a:rPr lang="en-US" altLang="zh-CN" sz="2000" b="1" dirty="0">
                <a:solidFill>
                  <a:schemeClr val="tx1"/>
                </a:solidFill>
              </a:rPr>
              <a:t>        </a:t>
            </a:r>
            <a:r>
              <a:rPr lang="zh-CN" altLang="en-US" sz="2000" b="1" dirty="0">
                <a:solidFill>
                  <a:schemeClr val="tx1"/>
                </a:solidFill>
              </a:rPr>
              <a:t>三是</a:t>
            </a:r>
            <a:r>
              <a:rPr lang="zh-CN" altLang="en-US" sz="2000" b="1" dirty="0">
                <a:solidFill>
                  <a:schemeClr val="accent2">
                    <a:lumMod val="60000"/>
                    <a:lumOff val="40000"/>
                  </a:schemeClr>
                </a:solidFill>
              </a:rPr>
              <a:t>办学理念不同</a:t>
            </a:r>
            <a:r>
              <a:rPr lang="zh-CN" altLang="en-US" sz="2000" b="1" dirty="0">
                <a:solidFill>
                  <a:schemeClr val="tx1"/>
                </a:solidFill>
              </a:rPr>
              <a:t>。学区强调“和而不同”，鼓励各校保持自身特色；集团侧重资源共建共享，在培养目标、课程、师资等方面统一调配。</a:t>
            </a:r>
            <a:endParaRPr lang="en-US" altLang="zh-CN" sz="2000" b="1" dirty="0">
              <a:solidFill>
                <a:schemeClr val="tx1"/>
              </a:solidFill>
            </a:endParaRPr>
          </a:p>
          <a:p>
            <a:pPr algn="just" hangingPunct="0"/>
            <a:r>
              <a:rPr lang="en-US" altLang="zh-CN" sz="2000" b="1" dirty="0">
                <a:solidFill>
                  <a:schemeClr val="tx1"/>
                </a:solidFill>
              </a:rPr>
              <a:t>        </a:t>
            </a:r>
            <a:r>
              <a:rPr lang="zh-CN" altLang="en-US" sz="2000" b="1" dirty="0">
                <a:solidFill>
                  <a:schemeClr val="tx1"/>
                </a:solidFill>
              </a:rPr>
              <a:t>四是</a:t>
            </a:r>
            <a:r>
              <a:rPr lang="zh-CN" altLang="en-US" sz="2000" b="1" dirty="0">
                <a:solidFill>
                  <a:schemeClr val="accent2">
                    <a:lumMod val="60000"/>
                    <a:lumOff val="40000"/>
                  </a:schemeClr>
                </a:solidFill>
              </a:rPr>
              <a:t>法人机制不同</a:t>
            </a:r>
            <a:r>
              <a:rPr lang="zh-CN" altLang="en-US" sz="2000" b="1" dirty="0">
                <a:solidFill>
                  <a:schemeClr val="tx1"/>
                </a:solidFill>
              </a:rPr>
              <a:t>。学区实行多法人制，各校均为独立法人；集团则既有多法人制，也有单法人制。</a:t>
            </a:r>
            <a:endParaRPr lang="zh-CN" altLang="en-US" sz="2000" b="1" dirty="0">
              <a:solidFill>
                <a:schemeClr val="tx1"/>
              </a:solidFill>
            </a:endParaRPr>
          </a:p>
          <a:p>
            <a:pPr algn="just" hangingPunct="0"/>
            <a:endParaRPr lang="zh-CN" altLang="en-US" sz="2000" b="1" dirty="0">
              <a:solidFill>
                <a:schemeClr val="tx1"/>
              </a:solidFill>
            </a:endParaRPr>
          </a:p>
          <a:p>
            <a:pPr algn="just" hangingPunct="0"/>
            <a:r>
              <a:rPr lang="zh-CN" altLang="en-US" sz="2000" b="1" dirty="0">
                <a:solidFill>
                  <a:schemeClr val="tx1"/>
                </a:solidFill>
              </a:rPr>
              <a:t> </a:t>
            </a:r>
            <a:r>
              <a:rPr lang="en-US" altLang="zh-CN" sz="2000" b="1" dirty="0">
                <a:solidFill>
                  <a:schemeClr val="tx1"/>
                </a:solidFill>
              </a:rPr>
              <a:t>       </a:t>
            </a:r>
            <a:r>
              <a:rPr lang="zh-CN" altLang="en-US" sz="2000" b="1" dirty="0">
                <a:solidFill>
                  <a:schemeClr val="tx1"/>
                </a:solidFill>
              </a:rPr>
              <a:t>总体而言，两种模式路径不同、各有侧重，共同服务于基础教育优质均衡发展。</a:t>
            </a:r>
            <a:endParaRPr lang="zh-CN" altLang="en-US" sz="2000" b="1" dirty="0">
              <a:solidFill>
                <a:schemeClr val="tx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稻壳儿原创设计师【幻雨工作室】_1"/>
          <p:cNvSpPr/>
          <p:nvPr/>
        </p:nvSpPr>
        <p:spPr>
          <a:xfrm>
            <a:off x="3905250" y="0"/>
            <a:ext cx="43815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稻壳儿原创设计师【幻雨工作室】_2"/>
          <p:cNvSpPr/>
          <p:nvPr/>
        </p:nvSpPr>
        <p:spPr>
          <a:xfrm>
            <a:off x="899713" y="1239121"/>
            <a:ext cx="10392575" cy="4379759"/>
          </a:xfrm>
          <a:prstGeom prst="roundRect">
            <a:avLst>
              <a:gd name="adj" fmla="val 3101"/>
            </a:avLst>
          </a:prstGeom>
          <a:solidFill>
            <a:schemeClr val="bg1"/>
          </a:solidFill>
          <a:ln w="12700">
            <a:noFill/>
          </a:ln>
          <a:effectLst>
            <a:outerShdw blurRad="749300"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稻壳儿原创设计师【幻雨工作室】_3"/>
          <p:cNvSpPr>
            <a:spLocks noChangeArrowheads="1"/>
          </p:cNvSpPr>
          <p:nvPr/>
        </p:nvSpPr>
        <p:spPr bwMode="auto">
          <a:xfrm>
            <a:off x="2646808" y="2786375"/>
            <a:ext cx="1289376" cy="1285250"/>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3600" dirty="0">
              <a:solidFill>
                <a:srgbClr val="6DD5CB"/>
              </a:solidFill>
              <a:latin typeface="微软雅黑" panose="020B0503020204020204" pitchFamily="34" charset="-122"/>
              <a:ea typeface="微软雅黑" panose="020B0503020204020204" pitchFamily="34" charset="-122"/>
            </a:endParaRPr>
          </a:p>
        </p:txBody>
      </p:sp>
      <p:sp>
        <p:nvSpPr>
          <p:cNvPr id="24" name="稻壳儿原创设计师【幻雨工作室】_5"/>
          <p:cNvSpPr txBox="1">
            <a:spLocks noChangeArrowheads="1"/>
          </p:cNvSpPr>
          <p:nvPr/>
        </p:nvSpPr>
        <p:spPr bwMode="auto">
          <a:xfrm>
            <a:off x="4293405" y="3075056"/>
            <a:ext cx="5496114" cy="132207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defTabSz="685800">
              <a:defRPr/>
            </a:pPr>
            <a:r>
              <a:rPr lang="zh-CN" altLang="en-US" sz="40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mn-ea"/>
              </a:rPr>
              <a:t>学区政策的历史变迁</a:t>
            </a:r>
            <a:endParaRPr lang="zh-CN" altLang="en-US" sz="40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defTabSz="685800">
              <a:defRPr/>
            </a:pPr>
            <a:endParaRPr lang="zh-CN" altLang="en-US" sz="40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文本框 2"/>
          <p:cNvSpPr txBox="1"/>
          <p:nvPr/>
        </p:nvSpPr>
        <p:spPr>
          <a:xfrm>
            <a:off x="2917825" y="3066415"/>
            <a:ext cx="851535" cy="715645"/>
          </a:xfrm>
          <a:prstGeom prst="rect">
            <a:avLst/>
          </a:prstGeom>
          <a:noFill/>
        </p:spPr>
        <p:txBody>
          <a:bodyPr wrap="square" rtlCol="0">
            <a:noAutofit/>
          </a:bodyPr>
          <a:p>
            <a:r>
              <a:rPr lang="zh-CN" altLang="en-US" sz="4400" b="1">
                <a:solidFill>
                  <a:schemeClr val="bg1"/>
                </a:solidFill>
              </a:rPr>
              <a:t>二</a:t>
            </a:r>
            <a:endParaRPr lang="zh-CN" altLang="en-US" sz="4400" b="1">
              <a:solidFill>
                <a:schemeClr val="bg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二</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学区政策的历史变迁</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9196705" cy="460375"/>
          </a:xfrm>
          <a:prstGeom prst="rect">
            <a:avLst/>
          </a:prstGeom>
          <a:noFill/>
        </p:spPr>
        <p:txBody>
          <a:bodyPr wrap="square" rtlCol="0">
            <a:spAutoFit/>
          </a:bodyPr>
          <a:lstStyle/>
          <a:p>
            <a:r>
              <a:rPr lang="en-US" altLang="zh-CN" sz="2400" b="1" dirty="0">
                <a:solidFill>
                  <a:schemeClr val="tx2"/>
                </a:solidFill>
              </a:rPr>
              <a:t>1.</a:t>
            </a:r>
            <a:r>
              <a:rPr lang="zh-CN" altLang="en-US" sz="2400" b="1" dirty="0">
                <a:solidFill>
                  <a:schemeClr val="tx2"/>
                </a:solidFill>
              </a:rPr>
              <a:t> 新中国成立之前：作为单一教育管理层级的学区</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tx1"/>
                </a:solidFill>
              </a:rPr>
              <a:t>        </a:t>
            </a:r>
            <a:r>
              <a:rPr lang="zh-CN" altLang="en-US" sz="2000" b="1" dirty="0">
                <a:solidFill>
                  <a:schemeClr val="tx1"/>
                </a:solidFill>
              </a:rPr>
              <a:t>民国时期，我国已开始学区建设的初步探索。</a:t>
            </a:r>
            <a:r>
              <a:rPr lang="zh-CN" altLang="en-US" sz="2000" b="1" dirty="0">
                <a:solidFill>
                  <a:schemeClr val="accent2">
                    <a:lumMod val="60000"/>
                    <a:lumOff val="40000"/>
                  </a:schemeClr>
                </a:solidFill>
              </a:rPr>
              <a:t>1927年</a:t>
            </a:r>
            <a:r>
              <a:rPr lang="zh-CN" altLang="en-US" sz="2000" b="1" dirty="0">
                <a:solidFill>
                  <a:schemeClr val="tx1"/>
                </a:solidFill>
              </a:rPr>
              <a:t>，</a:t>
            </a:r>
            <a:r>
              <a:rPr lang="zh-CN" altLang="en-US" sz="2000" b="1" dirty="0">
                <a:solidFill>
                  <a:schemeClr val="accent2">
                    <a:lumMod val="60000"/>
                    <a:lumOff val="40000"/>
                  </a:schemeClr>
                </a:solidFill>
              </a:rPr>
              <a:t>蔡元培</a:t>
            </a:r>
            <a:r>
              <a:rPr lang="zh-CN" altLang="en-US" sz="2000" b="1" dirty="0">
                <a:solidFill>
                  <a:schemeClr val="tx1"/>
                </a:solidFill>
              </a:rPr>
              <a:t>为改变当时大学教育混乱、普通教育萎缩的现状，主张效仿法国实行大学区制，提议将教育部改为大学院、省教育厅改为大学区。虽此次改革最终失败，但</a:t>
            </a:r>
            <a:r>
              <a:rPr lang="zh-CN" altLang="en-US" sz="2000" b="1" dirty="0">
                <a:solidFill>
                  <a:schemeClr val="accent2">
                    <a:lumMod val="60000"/>
                    <a:lumOff val="40000"/>
                  </a:schemeClr>
                </a:solidFill>
              </a:rPr>
              <a:t>正式引入“学区”概念</a:t>
            </a:r>
            <a:r>
              <a:rPr lang="zh-CN" altLang="en-US" sz="2000" b="1" dirty="0">
                <a:solidFill>
                  <a:schemeClr val="tx1"/>
                </a:solidFill>
              </a:rPr>
              <a:t>，为后续学区建设奠定了基础。</a:t>
            </a:r>
            <a:endParaRPr lang="zh-CN" altLang="en-US" sz="2000" b="1" dirty="0">
              <a:solidFill>
                <a:schemeClr val="tx1"/>
              </a:solidFill>
            </a:endParaRPr>
          </a:p>
          <a:p>
            <a:pPr algn="just" hangingPunct="0"/>
            <a:endParaRPr lang="en-US" altLang="zh-CN" sz="2000" b="1" dirty="0">
              <a:solidFill>
                <a:schemeClr val="tx1"/>
              </a:solidFill>
            </a:endParaRPr>
          </a:p>
          <a:p>
            <a:pPr algn="just" hangingPunct="0"/>
            <a:r>
              <a:rPr lang="en-US" altLang="zh-CN" sz="2000" b="1" dirty="0">
                <a:solidFill>
                  <a:schemeClr val="tx1"/>
                </a:solidFill>
              </a:rPr>
              <a:t>        </a:t>
            </a:r>
            <a:r>
              <a:rPr lang="zh-CN" altLang="en-US" sz="2000" b="1" dirty="0">
                <a:solidFill>
                  <a:schemeClr val="tx1"/>
                </a:solidFill>
              </a:rPr>
              <a:t>此后，随着教育需求不断扩大，各市县开始划分小学区实行分片管理，明确小学区以千人为划分原则，可结合户口疏密、交通状况酌情调整，五至十个小学区合并为联合小学区，设学董、助理学董负责义务教育相关事务，学区成为实施义务教育的</a:t>
            </a:r>
            <a:r>
              <a:rPr lang="zh-CN" altLang="en-US" sz="2000" b="1" dirty="0">
                <a:solidFill>
                  <a:schemeClr val="accent2">
                    <a:lumMod val="60000"/>
                    <a:lumOff val="40000"/>
                  </a:schemeClr>
                </a:solidFill>
              </a:rPr>
              <a:t>最小单位</a:t>
            </a:r>
            <a:r>
              <a:rPr lang="zh-CN" altLang="en-US" sz="2000" b="1" dirty="0">
                <a:solidFill>
                  <a:schemeClr val="tx1"/>
                </a:solidFill>
              </a:rPr>
              <a:t>。</a:t>
            </a:r>
            <a:endParaRPr lang="zh-CN" altLang="en-US" sz="2000" b="1" dirty="0">
              <a:solidFill>
                <a:schemeClr val="tx1"/>
              </a:solidFill>
            </a:endParaRPr>
          </a:p>
          <a:p>
            <a:pPr algn="just" hangingPunct="0"/>
            <a:endParaRPr lang="en-US" altLang="zh-CN" sz="2000" b="1" dirty="0">
              <a:solidFill>
                <a:schemeClr val="tx1"/>
              </a:solidFill>
            </a:endParaRPr>
          </a:p>
          <a:p>
            <a:pPr algn="just" hangingPunct="0"/>
            <a:r>
              <a:rPr lang="en-US" altLang="zh-CN" sz="2000" b="1" dirty="0">
                <a:solidFill>
                  <a:schemeClr val="tx1"/>
                </a:solidFill>
              </a:rPr>
              <a:t>        </a:t>
            </a:r>
            <a:r>
              <a:rPr lang="zh-CN" altLang="en-US" sz="2000" b="1" dirty="0">
                <a:solidFill>
                  <a:schemeClr val="tx1"/>
                </a:solidFill>
              </a:rPr>
              <a:t>1927年后，苏区也设置学区机构，依据相关条例，学区作为乡镇学校管理的基本单元，规定学生到校距离，每个学区设一所小学，适配本学区学龄儿童需求。这些探索与举措，标志着中国学区制的早期发展与逐步完善。</a:t>
            </a:r>
            <a:endParaRPr lang="zh-CN" altLang="en-US" sz="2000" b="1" dirty="0">
              <a:solidFill>
                <a:schemeClr val="tx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二</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学区政策的历史变迁</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9196705" cy="460375"/>
          </a:xfrm>
          <a:prstGeom prst="rect">
            <a:avLst/>
          </a:prstGeom>
          <a:noFill/>
        </p:spPr>
        <p:txBody>
          <a:bodyPr wrap="square" rtlCol="0">
            <a:spAutoFit/>
          </a:bodyPr>
          <a:lstStyle/>
          <a:p>
            <a:r>
              <a:rPr lang="en-US" altLang="zh-CN" sz="2400" b="1" dirty="0">
                <a:solidFill>
                  <a:schemeClr val="tx2"/>
                </a:solidFill>
              </a:rPr>
              <a:t>2.</a:t>
            </a:r>
            <a:r>
              <a:rPr lang="zh-CN" altLang="en-US" sz="2400" b="1" dirty="0">
                <a:solidFill>
                  <a:schemeClr val="tx2"/>
                </a:solidFill>
              </a:rPr>
              <a:t> 新中国成立初期：逐步淡化，中心校代之</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tx1"/>
                </a:solidFill>
              </a:rPr>
              <a:t>        </a:t>
            </a:r>
            <a:r>
              <a:rPr lang="zh-CN" altLang="en-US" sz="2000" b="1" dirty="0">
                <a:solidFill>
                  <a:schemeClr val="tx1"/>
                </a:solidFill>
              </a:rPr>
              <a:t>新中国成立初期及之后一段时期，多地设立学区并实行制度化管理，统筹学校、调配资源、就近监督。后因教育发展与机构精简需要，部分地区学区被弱化或取消，管理职能上收。</a:t>
            </a:r>
            <a:endParaRPr lang="zh-CN" altLang="en-US" sz="2000" b="1" dirty="0">
              <a:solidFill>
                <a:schemeClr val="tx1"/>
              </a:solidFill>
            </a:endParaRPr>
          </a:p>
          <a:p>
            <a:pPr algn="just" hangingPunct="0"/>
            <a:r>
              <a:rPr lang="zh-CN" altLang="en-US" sz="2000" b="1" dirty="0">
                <a:solidFill>
                  <a:schemeClr val="tx1"/>
                </a:solidFill>
              </a:rPr>
              <a:t>农村地区因学校分散，传统学区管理难以适应，不少地方将学区职能交由资源与管理更优的中心校承担。</a:t>
            </a:r>
            <a:endParaRPr lang="zh-CN" altLang="en-US" sz="2000" b="1" dirty="0">
              <a:solidFill>
                <a:schemeClr val="tx1"/>
              </a:solidFill>
            </a:endParaRPr>
          </a:p>
          <a:p>
            <a:pPr algn="just" hangingPunct="0"/>
            <a:r>
              <a:rPr lang="zh-CN" altLang="en-US" sz="2000" b="1" dirty="0">
                <a:solidFill>
                  <a:schemeClr val="tx1"/>
                </a:solidFill>
              </a:rPr>
              <a:t>总体来看，这一时期我国学区制</a:t>
            </a:r>
            <a:r>
              <a:rPr lang="zh-CN" altLang="en-US" sz="2000" b="1" dirty="0">
                <a:solidFill>
                  <a:schemeClr val="accent2">
                    <a:lumMod val="60000"/>
                    <a:lumOff val="40000"/>
                  </a:schemeClr>
                </a:solidFill>
              </a:rPr>
              <a:t>发展较慢，并有被中心校替代的趋势</a:t>
            </a:r>
            <a:r>
              <a:rPr lang="zh-CN" altLang="en-US" sz="2000" b="1" dirty="0">
                <a:solidFill>
                  <a:schemeClr val="tx1"/>
                </a:solidFill>
              </a:rPr>
              <a:t>，这是适应社会与教育发展、优化资源配置的必然选择。</a:t>
            </a:r>
            <a:endParaRPr lang="zh-CN" altLang="en-US" sz="2000" b="1" dirty="0">
              <a:solidFill>
                <a:schemeClr val="tx1"/>
              </a:solidFill>
            </a:endParaRPr>
          </a:p>
          <a:p>
            <a:pPr algn="just" hangingPunct="0"/>
            <a:endParaRPr lang="zh-CN" altLang="en-US" sz="2000" b="1" dirty="0">
              <a:solidFill>
                <a:schemeClr val="tx1"/>
              </a:solidFill>
            </a:endParaRPr>
          </a:p>
        </p:txBody>
      </p:sp>
      <p:pic>
        <p:nvPicPr>
          <p:cNvPr id="2" name="图片 1"/>
          <p:cNvPicPr>
            <a:picLocks noChangeAspect="1"/>
          </p:cNvPicPr>
          <p:nvPr/>
        </p:nvPicPr>
        <p:blipFill>
          <a:blip r:embed="rId1"/>
          <a:stretch>
            <a:fillRect/>
          </a:stretch>
        </p:blipFill>
        <p:spPr>
          <a:xfrm>
            <a:off x="3460115" y="4240530"/>
            <a:ext cx="5271135" cy="193103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二</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学区政策的历史变迁</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9196705" cy="460375"/>
          </a:xfrm>
          <a:prstGeom prst="rect">
            <a:avLst/>
          </a:prstGeom>
          <a:noFill/>
        </p:spPr>
        <p:txBody>
          <a:bodyPr wrap="square" rtlCol="0">
            <a:spAutoFit/>
          </a:bodyPr>
          <a:lstStyle/>
          <a:p>
            <a:r>
              <a:rPr lang="en-US" altLang="zh-CN" sz="2400" b="1" dirty="0">
                <a:solidFill>
                  <a:schemeClr val="tx2"/>
                </a:solidFill>
              </a:rPr>
              <a:t>3.</a:t>
            </a:r>
            <a:r>
              <a:rPr lang="zh-CN" altLang="en-US" sz="2400" b="1" dirty="0">
                <a:solidFill>
                  <a:schemeClr val="tx2"/>
                </a:solidFill>
              </a:rPr>
              <a:t> 改革开放之后：四级教育管理体制逐步形成</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tx1"/>
                </a:solidFill>
              </a:rPr>
              <a:t>        </a:t>
            </a:r>
            <a:r>
              <a:rPr lang="zh-CN" altLang="en-US" sz="2000" b="1" dirty="0">
                <a:solidFill>
                  <a:schemeClr val="tx1"/>
                </a:solidFill>
              </a:rPr>
              <a:t>改革开放后，我国教育管理体制从</a:t>
            </a:r>
            <a:r>
              <a:rPr lang="zh-CN" altLang="en-US" sz="2000" b="1" dirty="0">
                <a:solidFill>
                  <a:schemeClr val="accent2">
                    <a:lumMod val="60000"/>
                    <a:lumOff val="40000"/>
                  </a:schemeClr>
                </a:solidFill>
              </a:rPr>
              <a:t>直接管理</a:t>
            </a:r>
            <a:r>
              <a:rPr lang="zh-CN" altLang="en-US" sz="2000" b="1" dirty="0">
                <a:solidFill>
                  <a:schemeClr val="tx1"/>
                </a:solidFill>
              </a:rPr>
              <a:t>向</a:t>
            </a:r>
            <a:r>
              <a:rPr lang="zh-CN" altLang="en-US" sz="2000" b="1" dirty="0">
                <a:solidFill>
                  <a:schemeClr val="accent2">
                    <a:lumMod val="60000"/>
                    <a:lumOff val="40000"/>
                  </a:schemeClr>
                </a:solidFill>
              </a:rPr>
              <a:t>统筹协调治理</a:t>
            </a:r>
            <a:r>
              <a:rPr lang="zh-CN" altLang="en-US" sz="2000" b="1" dirty="0">
                <a:solidFill>
                  <a:schemeClr val="tx1"/>
                </a:solidFill>
              </a:rPr>
              <a:t>转型，“学区”概念被重新提出并赋予新职能。1985年《中共中央关于教育体制改革的决定》颁布，确立“地方负责、分级管理”原则，逐步形成</a:t>
            </a:r>
            <a:r>
              <a:rPr lang="zh-CN" altLang="en-US" sz="2000" b="1" dirty="0">
                <a:solidFill>
                  <a:schemeClr val="accent2">
                    <a:lumMod val="60000"/>
                    <a:lumOff val="40000"/>
                  </a:schemeClr>
                </a:solidFill>
              </a:rPr>
              <a:t>中央、省、市、县四级协调管理模式</a:t>
            </a:r>
            <a:r>
              <a:rPr lang="zh-CN" altLang="en-US" sz="2000" b="1" dirty="0">
                <a:solidFill>
                  <a:schemeClr val="tx1"/>
                </a:solidFill>
              </a:rPr>
              <a:t>，基础教育实行“</a:t>
            </a:r>
            <a:r>
              <a:rPr lang="zh-CN" altLang="en-US" sz="2000" b="1" dirty="0">
                <a:solidFill>
                  <a:schemeClr val="accent2">
                    <a:lumMod val="60000"/>
                    <a:lumOff val="40000"/>
                  </a:schemeClr>
                </a:solidFill>
              </a:rPr>
              <a:t>以县为主</a:t>
            </a:r>
            <a:r>
              <a:rPr lang="zh-CN" altLang="en-US" sz="2000" b="1" dirty="0">
                <a:solidFill>
                  <a:schemeClr val="tx1"/>
                </a:solidFill>
              </a:rPr>
              <a:t>”。地方教育行政部门受同级政府与上级教育部门双重领导，教育人事、事务、财政等权限分属不同部门，以优化资源配置、提升管理效能。这一阶段的学区作为教育行政派出机构，以行政逻辑运行，带有浓厚行政色彩，不再追求民国时期的教育与学术独立。</a:t>
            </a:r>
            <a:endParaRPr lang="zh-CN" altLang="en-US" sz="2000" b="1" dirty="0">
              <a:solidFill>
                <a:schemeClr val="tx1"/>
              </a:solidFill>
            </a:endParaRPr>
          </a:p>
          <a:p>
            <a:pPr algn="just" hangingPunct="0"/>
            <a:endParaRPr lang="zh-CN" altLang="en-US" sz="2000" b="1" dirty="0">
              <a:solidFill>
                <a:schemeClr val="tx1"/>
              </a:solidFill>
            </a:endParaRPr>
          </a:p>
        </p:txBody>
      </p:sp>
      <p:pic>
        <p:nvPicPr>
          <p:cNvPr id="5" name="图片 4"/>
          <p:cNvPicPr>
            <a:picLocks noChangeAspect="1"/>
          </p:cNvPicPr>
          <p:nvPr/>
        </p:nvPicPr>
        <p:blipFill>
          <a:blip r:embed="rId1"/>
          <a:stretch>
            <a:fillRect/>
          </a:stretch>
        </p:blipFill>
        <p:spPr>
          <a:xfrm>
            <a:off x="3985895" y="4267200"/>
            <a:ext cx="4220210" cy="216217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二</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学区政策的历史变迁</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9196705" cy="460375"/>
          </a:xfrm>
          <a:prstGeom prst="rect">
            <a:avLst/>
          </a:prstGeom>
          <a:noFill/>
        </p:spPr>
        <p:txBody>
          <a:bodyPr wrap="square" rtlCol="0">
            <a:spAutoFit/>
          </a:bodyPr>
          <a:lstStyle/>
          <a:p>
            <a:r>
              <a:rPr lang="en-US" altLang="zh-CN" sz="2400" b="1" dirty="0">
                <a:solidFill>
                  <a:schemeClr val="tx2"/>
                </a:solidFill>
              </a:rPr>
              <a:t>4.</a:t>
            </a:r>
            <a:r>
              <a:rPr lang="zh-CN" altLang="en-US" sz="2400" b="1" dirty="0">
                <a:solidFill>
                  <a:schemeClr val="tx2"/>
                </a:solidFill>
              </a:rPr>
              <a:t> </a:t>
            </a:r>
            <a:r>
              <a:rPr lang="en-US" altLang="zh-CN" sz="2400" b="1" dirty="0">
                <a:solidFill>
                  <a:schemeClr val="tx2"/>
                </a:solidFill>
              </a:rPr>
              <a:t>21</a:t>
            </a:r>
            <a:r>
              <a:rPr lang="zh-CN" altLang="en-US" sz="2400" b="1" dirty="0">
                <a:solidFill>
                  <a:schemeClr val="tx2"/>
                </a:solidFill>
              </a:rPr>
              <a:t>世纪以来：学区从教育管理层级走向教育治理单元</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tx1"/>
                </a:solidFill>
              </a:rPr>
              <a:t>        </a:t>
            </a:r>
            <a:r>
              <a:rPr lang="zh-CN" altLang="en-US" sz="2000" b="1" dirty="0">
                <a:solidFill>
                  <a:schemeClr val="tx1"/>
                </a:solidFill>
              </a:rPr>
              <a:t>21世纪初，我国学区概念升级为</a:t>
            </a:r>
            <a:r>
              <a:rPr lang="zh-CN" altLang="en-US" sz="2000" b="1" dirty="0">
                <a:solidFill>
                  <a:schemeClr val="accent2">
                    <a:lumMod val="60000"/>
                    <a:lumOff val="40000"/>
                  </a:schemeClr>
                </a:solidFill>
              </a:rPr>
              <a:t>多元教育治理单元</a:t>
            </a:r>
            <a:r>
              <a:rPr lang="zh-CN" altLang="en-US" sz="2000" b="1" dirty="0">
                <a:solidFill>
                  <a:schemeClr val="tx1"/>
                </a:solidFill>
              </a:rPr>
              <a:t>，学区化办学承担起促进教育均衡、提升质量、资源共享等职能，成为推进教育公平的重要载体。</a:t>
            </a:r>
            <a:r>
              <a:rPr lang="zh-CN" altLang="en-US" sz="2000" b="1" dirty="0">
                <a:solidFill>
                  <a:schemeClr val="accent2">
                    <a:lumMod val="60000"/>
                    <a:lumOff val="40000"/>
                  </a:schemeClr>
                </a:solidFill>
              </a:rPr>
              <a:t>北京东城区</a:t>
            </a:r>
            <a:r>
              <a:rPr lang="zh-CN" altLang="en-US" sz="2000" b="1" dirty="0">
                <a:solidFill>
                  <a:schemeClr val="tx1"/>
                </a:solidFill>
              </a:rPr>
              <a:t>自2004年率先探索，按街道划分学区并组建校际联盟，实现资源与师生交流共享。十八届三中全会后，东城区完成从“学区化”到“学区制”的转变，多地也相继推行学区制实践，着力破解择校热、资源不均等问题。学区介于区县与学校之间，统筹软硬件资源共享与动态调配，推动资源优化配置。如今，学区化办学已成为教育改革重要方向，助力教育公平与现代化发展。</a:t>
            </a:r>
            <a:endParaRPr lang="zh-CN" altLang="en-US" sz="2000" b="1" dirty="0">
              <a:solidFill>
                <a:schemeClr val="tx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二</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学区政策的历史变迁</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9196705" cy="460375"/>
          </a:xfrm>
          <a:prstGeom prst="rect">
            <a:avLst/>
          </a:prstGeom>
          <a:noFill/>
        </p:spPr>
        <p:txBody>
          <a:bodyPr wrap="square" rtlCol="0">
            <a:spAutoFit/>
          </a:bodyPr>
          <a:lstStyle/>
          <a:p>
            <a:r>
              <a:rPr lang="en-US" altLang="zh-CN" sz="2400" b="1" dirty="0">
                <a:solidFill>
                  <a:schemeClr val="tx2"/>
                </a:solidFill>
              </a:rPr>
              <a:t>4.</a:t>
            </a:r>
            <a:r>
              <a:rPr lang="zh-CN" altLang="en-US" sz="2400" b="1" dirty="0">
                <a:solidFill>
                  <a:schemeClr val="tx2"/>
                </a:solidFill>
              </a:rPr>
              <a:t> </a:t>
            </a:r>
            <a:r>
              <a:rPr lang="en-US" altLang="zh-CN" sz="2400" b="1" dirty="0">
                <a:solidFill>
                  <a:schemeClr val="tx2"/>
                </a:solidFill>
              </a:rPr>
              <a:t>21</a:t>
            </a:r>
            <a:r>
              <a:rPr lang="zh-CN" altLang="en-US" sz="2400" b="1" dirty="0">
                <a:solidFill>
                  <a:schemeClr val="tx2"/>
                </a:solidFill>
              </a:rPr>
              <a:t>世纪以来：学区从教育管理层级走向教育治理单元</a:t>
            </a:r>
            <a:endParaRPr lang="zh-CN" altLang="en-US" sz="2400" b="1" dirty="0">
              <a:solidFill>
                <a:schemeClr val="tx2"/>
              </a:solidFill>
            </a:endParaRPr>
          </a:p>
        </p:txBody>
      </p:sp>
      <p:pic>
        <p:nvPicPr>
          <p:cNvPr id="2" name="图片 1"/>
          <p:cNvPicPr>
            <a:picLocks noChangeAspect="1"/>
          </p:cNvPicPr>
          <p:nvPr/>
        </p:nvPicPr>
        <p:blipFill>
          <a:blip r:embed="rId1"/>
          <a:stretch>
            <a:fillRect/>
          </a:stretch>
        </p:blipFill>
        <p:spPr>
          <a:xfrm>
            <a:off x="1524000" y="1857375"/>
            <a:ext cx="4558665" cy="4539615"/>
          </a:xfrm>
          <a:prstGeom prst="rect">
            <a:avLst/>
          </a:prstGeom>
        </p:spPr>
      </p:pic>
      <p:pic>
        <p:nvPicPr>
          <p:cNvPr id="5" name="图片 4"/>
          <p:cNvPicPr>
            <a:picLocks noChangeAspect="1"/>
          </p:cNvPicPr>
          <p:nvPr/>
        </p:nvPicPr>
        <p:blipFill>
          <a:blip r:embed="rId2"/>
          <a:stretch>
            <a:fillRect/>
          </a:stretch>
        </p:blipFill>
        <p:spPr>
          <a:xfrm>
            <a:off x="6169025" y="1857375"/>
            <a:ext cx="4895215" cy="382333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稻壳儿原创设计师【幻雨工作室】_1"/>
          <p:cNvSpPr/>
          <p:nvPr/>
        </p:nvSpPr>
        <p:spPr>
          <a:xfrm>
            <a:off x="3905250" y="0"/>
            <a:ext cx="43815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稻壳儿原创设计师【幻雨工作室】_2"/>
          <p:cNvSpPr/>
          <p:nvPr/>
        </p:nvSpPr>
        <p:spPr>
          <a:xfrm>
            <a:off x="899713" y="1239121"/>
            <a:ext cx="10392575" cy="4379759"/>
          </a:xfrm>
          <a:prstGeom prst="roundRect">
            <a:avLst>
              <a:gd name="adj" fmla="val 3101"/>
            </a:avLst>
          </a:prstGeom>
          <a:solidFill>
            <a:schemeClr val="bg1"/>
          </a:solidFill>
          <a:ln w="12700">
            <a:noFill/>
          </a:ln>
          <a:effectLst>
            <a:outerShdw blurRad="749300"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稻壳儿原创设计师【幻雨工作室】_3"/>
          <p:cNvSpPr>
            <a:spLocks noChangeArrowheads="1"/>
          </p:cNvSpPr>
          <p:nvPr/>
        </p:nvSpPr>
        <p:spPr bwMode="auto">
          <a:xfrm>
            <a:off x="2646808" y="2786375"/>
            <a:ext cx="1289376" cy="1285250"/>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3600" dirty="0">
              <a:solidFill>
                <a:srgbClr val="6DD5CB"/>
              </a:solidFill>
              <a:latin typeface="微软雅黑" panose="020B0503020204020204" pitchFamily="34" charset="-122"/>
              <a:ea typeface="微软雅黑" panose="020B0503020204020204" pitchFamily="34" charset="-122"/>
            </a:endParaRPr>
          </a:p>
        </p:txBody>
      </p:sp>
      <p:sp>
        <p:nvSpPr>
          <p:cNvPr id="24" name="稻壳儿原创设计师【幻雨工作室】_5"/>
          <p:cNvSpPr txBox="1">
            <a:spLocks noChangeArrowheads="1"/>
          </p:cNvSpPr>
          <p:nvPr/>
        </p:nvSpPr>
        <p:spPr bwMode="auto">
          <a:xfrm>
            <a:off x="4293405" y="3075056"/>
            <a:ext cx="5496114" cy="7067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defTabSz="685800">
              <a:defRPr/>
            </a:pPr>
            <a:r>
              <a:rPr lang="zh-CN" altLang="en-US" sz="40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mn-ea"/>
              </a:rPr>
              <a:t>学区化办学与管理</a:t>
            </a:r>
            <a:endParaRPr lang="zh-CN" altLang="en-US" sz="40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文本框 2"/>
          <p:cNvSpPr txBox="1"/>
          <p:nvPr/>
        </p:nvSpPr>
        <p:spPr>
          <a:xfrm>
            <a:off x="2917825" y="3066415"/>
            <a:ext cx="851535" cy="715645"/>
          </a:xfrm>
          <a:prstGeom prst="rect">
            <a:avLst/>
          </a:prstGeom>
          <a:noFill/>
        </p:spPr>
        <p:txBody>
          <a:bodyPr wrap="square" rtlCol="0">
            <a:noAutofit/>
          </a:bodyPr>
          <a:p>
            <a:r>
              <a:rPr lang="zh-CN" altLang="en-US" sz="4400" b="1">
                <a:solidFill>
                  <a:schemeClr val="bg1"/>
                </a:solidFill>
              </a:rPr>
              <a:t>三</a:t>
            </a:r>
            <a:endParaRPr lang="zh-CN" altLang="en-US" sz="4400" b="1">
              <a:solidFill>
                <a:schemeClr val="bg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三</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学区化办学与管理</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tx1"/>
                </a:solidFill>
              </a:rPr>
              <a:t>        </a:t>
            </a:r>
            <a:r>
              <a:rPr lang="zh-CN" altLang="en-US" sz="2000" b="1" dirty="0">
                <a:solidFill>
                  <a:schemeClr val="tx1"/>
                </a:solidFill>
              </a:rPr>
              <a:t>学区化办学是我国</a:t>
            </a:r>
            <a:r>
              <a:rPr lang="zh-CN" altLang="en-US" sz="2000" b="1" dirty="0">
                <a:solidFill>
                  <a:schemeClr val="accent2">
                    <a:lumMod val="60000"/>
                    <a:lumOff val="40000"/>
                  </a:schemeClr>
                </a:solidFill>
              </a:rPr>
              <a:t>办好人民满意的教育, 促进教育现代化的重要抓手</a:t>
            </a:r>
            <a:r>
              <a:rPr lang="zh-CN" altLang="en-US" sz="2000" b="1" dirty="0">
                <a:solidFill>
                  <a:schemeClr val="tx1"/>
                </a:solidFill>
              </a:rPr>
              <a:t>。学区化办学通过变革教育管理机制，整合优质教育资源，扩大优质教育覆盖面，促进教育均衡、优质发展。从地方实践和国家政策来看，学区被赋予了桥梁这一重要角色，它连接着学校、政府与社区，学区的职能也在逐渐多样化，如监督、评价、引导等，经过多年发展，我国学区的功能日渐完善而多元，学区化办学也已形成了较为丰富的治理模式和机制，学区制的日益成熟，不仅提升了教育资源的整合效率，也为未来的教育改革奠定了坚实的基础。</a:t>
            </a:r>
            <a:endParaRPr lang="zh-CN" altLang="en-US" sz="2000" b="1" dirty="0">
              <a:solidFill>
                <a:schemeClr val="tx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三</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学区化办学与管理</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9196705" cy="460375"/>
          </a:xfrm>
          <a:prstGeom prst="rect">
            <a:avLst/>
          </a:prstGeom>
          <a:noFill/>
        </p:spPr>
        <p:txBody>
          <a:bodyPr wrap="square" rtlCol="0">
            <a:spAutoFit/>
          </a:bodyPr>
          <a:lstStyle/>
          <a:p>
            <a:r>
              <a:rPr lang="en-US" altLang="zh-CN" sz="2400" b="1" dirty="0">
                <a:solidFill>
                  <a:schemeClr val="tx2"/>
                </a:solidFill>
              </a:rPr>
              <a:t>1.</a:t>
            </a:r>
            <a:r>
              <a:rPr lang="zh-CN" altLang="en-US" sz="2400" b="1" dirty="0">
                <a:solidFill>
                  <a:schemeClr val="tx2"/>
                </a:solidFill>
              </a:rPr>
              <a:t> 学区组建的原则</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tx1"/>
                </a:solidFill>
              </a:rPr>
              <a:t>        </a:t>
            </a:r>
            <a:r>
              <a:rPr lang="zh-CN" altLang="en-US" sz="2000" b="1" dirty="0">
                <a:solidFill>
                  <a:schemeClr val="tx1"/>
                </a:solidFill>
              </a:rPr>
              <a:t>学区组建是教育行政部门依据政策，结合学生数量、学校分布、交通状况等，统筹区域经济、人口、办学质量等内外因素，系统划定学生就学范围的工作，其成效受多重因素影响，组建需遵循三大原则。</a:t>
            </a:r>
            <a:endParaRPr lang="zh-CN" altLang="en-US" sz="2000" b="1" dirty="0">
              <a:solidFill>
                <a:schemeClr val="tx1"/>
              </a:solidFill>
            </a:endParaRPr>
          </a:p>
          <a:p>
            <a:pPr algn="just" hangingPunct="0"/>
            <a:endParaRPr lang="en-US" altLang="zh-CN" sz="2000" b="1" dirty="0">
              <a:solidFill>
                <a:schemeClr val="tx1"/>
              </a:solidFill>
            </a:endParaRPr>
          </a:p>
          <a:p>
            <a:pPr algn="just" hangingPunct="0"/>
            <a:r>
              <a:rPr lang="en-US" altLang="zh-CN" sz="2000" b="1" dirty="0">
                <a:solidFill>
                  <a:schemeClr val="tx1"/>
                </a:solidFill>
              </a:rPr>
              <a:t>        </a:t>
            </a:r>
            <a:r>
              <a:rPr lang="zh-CN" altLang="en-US" sz="2000" b="1" dirty="0">
                <a:solidFill>
                  <a:schemeClr val="tx1"/>
                </a:solidFill>
              </a:rPr>
              <a:t>一是</a:t>
            </a:r>
            <a:r>
              <a:rPr lang="zh-CN" altLang="en-US" sz="2000" b="1" dirty="0">
                <a:solidFill>
                  <a:schemeClr val="accent2">
                    <a:lumMod val="60000"/>
                    <a:lumOff val="40000"/>
                  </a:schemeClr>
                </a:solidFill>
              </a:rPr>
              <a:t>学校地理位置相近</a:t>
            </a:r>
            <a:r>
              <a:rPr lang="zh-CN" altLang="en-US" sz="2000" b="1" dirty="0">
                <a:solidFill>
                  <a:schemeClr val="tx1"/>
                </a:solidFill>
              </a:rPr>
              <a:t>。这符合就近入学的法定要求与政策导向，能降低资源共享、教师流动的经济与时间成本，提升行政部门管理效率，减少跨校协作阻力，避免师生奔波，保障资源利用效率。</a:t>
            </a:r>
            <a:endParaRPr lang="en-US" altLang="zh-CN" sz="2000" b="1" dirty="0">
              <a:solidFill>
                <a:schemeClr val="tx1"/>
              </a:solidFill>
            </a:endParaRPr>
          </a:p>
          <a:p>
            <a:pPr algn="just" hangingPunct="0"/>
            <a:r>
              <a:rPr lang="en-US" altLang="zh-CN" sz="2000" b="1" dirty="0">
                <a:solidFill>
                  <a:schemeClr val="tx1"/>
                </a:solidFill>
              </a:rPr>
              <a:t>        </a:t>
            </a:r>
            <a:r>
              <a:rPr lang="zh-CN" altLang="en-US" sz="2000" b="1" dirty="0">
                <a:solidFill>
                  <a:schemeClr val="tx1"/>
                </a:solidFill>
              </a:rPr>
              <a:t>二是</a:t>
            </a:r>
            <a:r>
              <a:rPr lang="zh-CN" altLang="en-US" sz="2000" b="1" dirty="0">
                <a:solidFill>
                  <a:schemeClr val="accent2">
                    <a:lumMod val="60000"/>
                    <a:lumOff val="40000"/>
                  </a:schemeClr>
                </a:solidFill>
              </a:rPr>
              <a:t>学区教育资源均衡</a:t>
            </a:r>
            <a:r>
              <a:rPr lang="zh-CN" altLang="en-US" sz="2000" b="1" dirty="0">
                <a:solidFill>
                  <a:schemeClr val="tx1"/>
                </a:solidFill>
              </a:rPr>
              <a:t>。应吸纳资源结构、发展水平各异的学校，搭配优质校与薄弱校，通过优势互补、以强带弱实现资源均衡配置。学区可设中心校引领，也可由各校依托特色协同发展，提升整体办学效益。</a:t>
            </a:r>
            <a:endParaRPr lang="en-US" altLang="zh-CN" sz="2000" b="1" dirty="0">
              <a:solidFill>
                <a:schemeClr val="tx1"/>
              </a:solidFill>
            </a:endParaRPr>
          </a:p>
          <a:p>
            <a:pPr algn="just" hangingPunct="0"/>
            <a:r>
              <a:rPr lang="en-US" altLang="zh-CN" sz="2000" b="1" dirty="0">
                <a:solidFill>
                  <a:schemeClr val="tx1"/>
                </a:solidFill>
              </a:rPr>
              <a:t>        </a:t>
            </a:r>
            <a:r>
              <a:rPr lang="zh-CN" altLang="en-US" sz="2000" b="1" dirty="0">
                <a:solidFill>
                  <a:schemeClr val="tx1"/>
                </a:solidFill>
              </a:rPr>
              <a:t>三是</a:t>
            </a:r>
            <a:r>
              <a:rPr lang="zh-CN" altLang="en-US" sz="2000" b="1" dirty="0">
                <a:solidFill>
                  <a:schemeClr val="accent2">
                    <a:lumMod val="60000"/>
                    <a:lumOff val="40000"/>
                  </a:schemeClr>
                </a:solidFill>
              </a:rPr>
              <a:t>成员校数量适宜</a:t>
            </a:r>
            <a:r>
              <a:rPr lang="zh-CN" altLang="en-US" sz="2000" b="1" dirty="0">
                <a:solidFill>
                  <a:schemeClr val="tx1"/>
                </a:solidFill>
              </a:rPr>
              <a:t>。依据边际效益理论，学区规模以6—10所为宜，需结合城市发展、学区建设阶段、教育水平灵活调整，避免规模过大管理低效或过小覆盖不足，保障校际互动质量与资源辐射效果。</a:t>
            </a:r>
            <a:endParaRPr lang="zh-CN" altLang="en-US" sz="2000" b="1" dirty="0">
              <a:solidFill>
                <a:schemeClr val="tx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稻壳儿原创设计师【幻雨工作室】_1"/>
          <p:cNvSpPr/>
          <p:nvPr/>
        </p:nvSpPr>
        <p:spPr>
          <a:xfrm>
            <a:off x="3905250" y="0"/>
            <a:ext cx="43815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稻壳儿原创设计师【幻雨工作室】_2"/>
          <p:cNvSpPr/>
          <p:nvPr/>
        </p:nvSpPr>
        <p:spPr>
          <a:xfrm>
            <a:off x="899713" y="1239121"/>
            <a:ext cx="10392575" cy="4379759"/>
          </a:xfrm>
          <a:prstGeom prst="roundRect">
            <a:avLst>
              <a:gd name="adj" fmla="val 3101"/>
            </a:avLst>
          </a:prstGeom>
          <a:solidFill>
            <a:schemeClr val="bg1"/>
          </a:solidFill>
          <a:ln w="12700">
            <a:noFill/>
          </a:ln>
          <a:effectLst>
            <a:outerShdw blurRad="749300"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稻壳儿原创设计师【幻雨工作室】_3"/>
          <p:cNvSpPr>
            <a:spLocks noChangeArrowheads="1"/>
          </p:cNvSpPr>
          <p:nvPr/>
        </p:nvSpPr>
        <p:spPr bwMode="auto">
          <a:xfrm>
            <a:off x="2646808" y="2786375"/>
            <a:ext cx="1289376" cy="1285250"/>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3600" dirty="0">
              <a:solidFill>
                <a:srgbClr val="6DD5CB"/>
              </a:solidFill>
              <a:latin typeface="微软雅黑" panose="020B0503020204020204" pitchFamily="34" charset="-122"/>
              <a:ea typeface="微软雅黑" panose="020B0503020204020204" pitchFamily="34" charset="-122"/>
            </a:endParaRPr>
          </a:p>
        </p:txBody>
      </p:sp>
      <p:sp>
        <p:nvSpPr>
          <p:cNvPr id="24" name="稻壳儿原创设计师【幻雨工作室】_5"/>
          <p:cNvSpPr txBox="1">
            <a:spLocks noChangeArrowheads="1"/>
          </p:cNvSpPr>
          <p:nvPr/>
        </p:nvSpPr>
        <p:spPr bwMode="auto">
          <a:xfrm>
            <a:off x="4293405" y="3075056"/>
            <a:ext cx="5496114" cy="7067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defTabSz="685800">
              <a:defRPr/>
            </a:pPr>
            <a:r>
              <a:rPr lang="zh-CN" altLang="en-US" sz="40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第四章 学区政策与管理</a:t>
            </a:r>
            <a:endParaRPr lang="en-US" altLang="zh-CN" sz="40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三</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学区化办学与管理</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9196705" cy="460375"/>
          </a:xfrm>
          <a:prstGeom prst="rect">
            <a:avLst/>
          </a:prstGeom>
          <a:noFill/>
        </p:spPr>
        <p:txBody>
          <a:bodyPr wrap="square" rtlCol="0">
            <a:spAutoFit/>
          </a:bodyPr>
          <a:lstStyle/>
          <a:p>
            <a:r>
              <a:rPr lang="en-US" altLang="zh-CN" sz="2400" b="1" dirty="0">
                <a:solidFill>
                  <a:schemeClr val="tx2"/>
                </a:solidFill>
              </a:rPr>
              <a:t>1.</a:t>
            </a:r>
            <a:r>
              <a:rPr lang="zh-CN" altLang="en-US" sz="2400" b="1" dirty="0">
                <a:solidFill>
                  <a:schemeClr val="tx2"/>
                </a:solidFill>
              </a:rPr>
              <a:t> 学区组建的原则</a:t>
            </a:r>
            <a:endParaRPr lang="zh-CN" altLang="en-US" sz="2400" b="1" dirty="0">
              <a:solidFill>
                <a:schemeClr val="tx2"/>
              </a:solidFill>
            </a:endParaRPr>
          </a:p>
        </p:txBody>
      </p:sp>
      <p:pic>
        <p:nvPicPr>
          <p:cNvPr id="2" name="图片 1"/>
          <p:cNvPicPr>
            <a:picLocks noChangeAspect="1"/>
          </p:cNvPicPr>
          <p:nvPr/>
        </p:nvPicPr>
        <p:blipFill>
          <a:blip r:embed="rId1"/>
          <a:stretch>
            <a:fillRect/>
          </a:stretch>
        </p:blipFill>
        <p:spPr>
          <a:xfrm>
            <a:off x="3192145" y="1773555"/>
            <a:ext cx="5807710" cy="476694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三</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学区化办学与管理</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9196705" cy="460375"/>
          </a:xfrm>
          <a:prstGeom prst="rect">
            <a:avLst/>
          </a:prstGeom>
          <a:noFill/>
        </p:spPr>
        <p:txBody>
          <a:bodyPr wrap="square" rtlCol="0">
            <a:spAutoFit/>
          </a:bodyPr>
          <a:lstStyle/>
          <a:p>
            <a:r>
              <a:rPr lang="en-US" altLang="zh-CN" sz="2400" b="1" dirty="0">
                <a:solidFill>
                  <a:schemeClr val="tx2"/>
                </a:solidFill>
              </a:rPr>
              <a:t>2.</a:t>
            </a:r>
            <a:r>
              <a:rPr lang="zh-CN" altLang="en-US" sz="2400" b="1" dirty="0">
                <a:solidFill>
                  <a:schemeClr val="tx2"/>
                </a:solidFill>
              </a:rPr>
              <a:t> 学区办学的模式分类</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tx1"/>
                </a:solidFill>
              </a:rPr>
              <a:t>        </a:t>
            </a:r>
            <a:r>
              <a:rPr lang="zh-CN" altLang="en-US" sz="2000" b="1" dirty="0">
                <a:solidFill>
                  <a:schemeClr val="accent2">
                    <a:lumMod val="60000"/>
                    <a:lumOff val="40000"/>
                  </a:schemeClr>
                </a:solidFill>
              </a:rPr>
              <a:t>学校</a:t>
            </a:r>
            <a:r>
              <a:rPr lang="zh-CN" altLang="en-US" sz="2000" b="1" dirty="0">
                <a:solidFill>
                  <a:schemeClr val="accent2">
                    <a:lumMod val="60000"/>
                    <a:lumOff val="40000"/>
                  </a:schemeClr>
                </a:solidFill>
              </a:rPr>
              <a:t>是学区化办学的核心</a:t>
            </a:r>
            <a:r>
              <a:rPr lang="zh-CN" altLang="en-US" sz="2000" b="1" dirty="0">
                <a:solidFill>
                  <a:schemeClr val="tx1"/>
                </a:solidFill>
              </a:rPr>
              <a:t>，我国学区按学校联合形式主要分为联盟模式与集群模式，二者适配不同发展需求，体现办学多样性。</a:t>
            </a:r>
            <a:endParaRPr lang="zh-CN" altLang="en-US" sz="2000" b="1" dirty="0">
              <a:solidFill>
                <a:schemeClr val="tx1"/>
              </a:solidFill>
            </a:endParaRPr>
          </a:p>
          <a:p>
            <a:pPr algn="just" hangingPunct="0"/>
            <a:endParaRPr lang="en-US" altLang="zh-CN" sz="2000" b="1" dirty="0">
              <a:solidFill>
                <a:schemeClr val="tx1"/>
              </a:solidFill>
            </a:endParaRPr>
          </a:p>
          <a:p>
            <a:pPr algn="just" hangingPunct="0"/>
            <a:r>
              <a:rPr lang="en-US" altLang="zh-CN" sz="2000" b="1" dirty="0">
                <a:solidFill>
                  <a:schemeClr val="tx1"/>
                </a:solidFill>
              </a:rPr>
              <a:t>        </a:t>
            </a:r>
            <a:r>
              <a:rPr lang="zh-CN" altLang="en-US" sz="2000" b="1" dirty="0">
                <a:solidFill>
                  <a:schemeClr val="accent2">
                    <a:lumMod val="60000"/>
                    <a:lumOff val="40000"/>
                  </a:schemeClr>
                </a:solidFill>
              </a:rPr>
              <a:t>联盟模式</a:t>
            </a:r>
            <a:r>
              <a:rPr lang="zh-CN" altLang="en-US" sz="2000" b="1" dirty="0">
                <a:solidFill>
                  <a:schemeClr val="tx1"/>
                </a:solidFill>
              </a:rPr>
              <a:t>是各校保持独立法人地位，以资源共享、优势互补为目标建立的松散型合作组织。其特点为组织松散、管理扁平、协作长效、地位平等、关系稳定、利益互补，重在中长期统筹优化区域教育资源。该模式通过模块管理分解任务、发挥各校优势，同时推进共同教育文化建设，增强凝聚力，避免重复建设，提升整体协作效率。</a:t>
            </a:r>
            <a:endParaRPr lang="zh-CN" altLang="en-US" sz="2000" b="1" dirty="0">
              <a:solidFill>
                <a:schemeClr val="tx1"/>
              </a:solidFill>
            </a:endParaRPr>
          </a:p>
          <a:p>
            <a:pPr algn="just" hangingPunct="0"/>
            <a:endParaRPr lang="en-US" altLang="zh-CN" sz="2000" b="1" dirty="0">
              <a:solidFill>
                <a:schemeClr val="tx1"/>
              </a:solidFill>
            </a:endParaRPr>
          </a:p>
          <a:p>
            <a:pPr algn="just" hangingPunct="0"/>
            <a:r>
              <a:rPr lang="en-US" altLang="zh-CN" sz="2000" b="1" dirty="0">
                <a:solidFill>
                  <a:schemeClr val="tx1"/>
                </a:solidFill>
              </a:rPr>
              <a:t>       </a:t>
            </a:r>
            <a:r>
              <a:rPr lang="en-US" altLang="zh-CN" sz="2000" b="1" dirty="0">
                <a:solidFill>
                  <a:schemeClr val="accent2">
                    <a:lumMod val="60000"/>
                    <a:lumOff val="40000"/>
                  </a:schemeClr>
                </a:solidFill>
              </a:rPr>
              <a:t> </a:t>
            </a:r>
            <a:r>
              <a:rPr lang="zh-CN" altLang="en-US" sz="2000" b="1" dirty="0">
                <a:solidFill>
                  <a:schemeClr val="accent2">
                    <a:lumMod val="60000"/>
                    <a:lumOff val="40000"/>
                  </a:schemeClr>
                </a:solidFill>
              </a:rPr>
              <a:t>集群模式</a:t>
            </a:r>
            <a:r>
              <a:rPr lang="zh-CN" altLang="en-US" sz="2000" b="1" dirty="0">
                <a:solidFill>
                  <a:schemeClr val="tx1"/>
                </a:solidFill>
              </a:rPr>
              <a:t>以优质核心校为引领，聚集周边学校形成紧密联动体系。核心校承担资源输出、教学指导、教研组织等职能，通过师资、课程、理念共享带动薄弱校发展。此模式具有系统性与关联性，实行统一规划、统筹管理，搭建畅通的信息与沟通机制，整体提升学区办学质量，缩小校际差距，推动区域义务教育均衡发展。</a:t>
            </a:r>
            <a:endParaRPr lang="zh-CN" altLang="en-US" sz="2000" b="1" dirty="0">
              <a:solidFill>
                <a:schemeClr val="tx1"/>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三</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学区化办学与管理</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9196705" cy="460375"/>
          </a:xfrm>
          <a:prstGeom prst="rect">
            <a:avLst/>
          </a:prstGeom>
          <a:noFill/>
        </p:spPr>
        <p:txBody>
          <a:bodyPr wrap="square" rtlCol="0">
            <a:spAutoFit/>
          </a:bodyPr>
          <a:lstStyle/>
          <a:p>
            <a:r>
              <a:rPr lang="en-US" altLang="zh-CN" sz="2400" b="1" dirty="0">
                <a:solidFill>
                  <a:schemeClr val="tx2"/>
                </a:solidFill>
              </a:rPr>
              <a:t>3.1</a:t>
            </a:r>
            <a:r>
              <a:rPr lang="zh-CN" altLang="en-US" sz="2400" b="1" dirty="0">
                <a:solidFill>
                  <a:schemeClr val="tx2"/>
                </a:solidFill>
              </a:rPr>
              <a:t> 学区管理的结构与机制</a:t>
            </a:r>
            <a:r>
              <a:rPr lang="en-US" altLang="zh-CN" sz="2400" b="1" dirty="0">
                <a:solidFill>
                  <a:schemeClr val="tx2"/>
                </a:solidFill>
              </a:rPr>
              <a:t>——</a:t>
            </a:r>
            <a:r>
              <a:rPr lang="zh-CN" altLang="en-US" sz="2400" b="1" dirty="0">
                <a:solidFill>
                  <a:schemeClr val="tx2"/>
                </a:solidFill>
              </a:rPr>
              <a:t>学区管理结构</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tx1"/>
                </a:solidFill>
              </a:rPr>
              <a:t>        </a:t>
            </a:r>
            <a:r>
              <a:rPr lang="zh-CN" altLang="en-US" sz="2000" b="1" dirty="0">
                <a:solidFill>
                  <a:schemeClr val="tx1"/>
                </a:solidFill>
              </a:rPr>
              <a:t>学区管理结构是学区内各管理单位的组织架构与职能分配，明确层级设置、分工与权责，保障管理有序运行，主要可从</a:t>
            </a:r>
            <a:r>
              <a:rPr lang="zh-CN" altLang="en-US" sz="2000" b="1" dirty="0">
                <a:solidFill>
                  <a:schemeClr val="accent2">
                    <a:lumMod val="60000"/>
                    <a:lumOff val="40000"/>
                  </a:schemeClr>
                </a:solidFill>
              </a:rPr>
              <a:t>治理层级</a:t>
            </a:r>
            <a:r>
              <a:rPr lang="zh-CN" altLang="en-US" sz="2000" b="1" dirty="0">
                <a:solidFill>
                  <a:schemeClr val="tx1"/>
                </a:solidFill>
              </a:rPr>
              <a:t>与</a:t>
            </a:r>
            <a:r>
              <a:rPr lang="zh-CN" altLang="en-US" sz="2000" b="1" dirty="0">
                <a:solidFill>
                  <a:schemeClr val="accent2">
                    <a:lumMod val="60000"/>
                    <a:lumOff val="40000"/>
                  </a:schemeClr>
                </a:solidFill>
              </a:rPr>
              <a:t>决策机制</a:t>
            </a:r>
            <a:r>
              <a:rPr lang="zh-CN" altLang="en-US" sz="2000" b="1" dirty="0">
                <a:solidFill>
                  <a:schemeClr val="tx1"/>
                </a:solidFill>
              </a:rPr>
              <a:t>两个维度划分。</a:t>
            </a:r>
            <a:endParaRPr lang="zh-CN" altLang="en-US" sz="2000" b="1" dirty="0">
              <a:solidFill>
                <a:schemeClr val="tx1"/>
              </a:solidFill>
            </a:endParaRPr>
          </a:p>
          <a:p>
            <a:pPr algn="just" hangingPunct="0"/>
            <a:r>
              <a:rPr lang="en-US" altLang="zh-CN" sz="2000" b="1" dirty="0">
                <a:solidFill>
                  <a:schemeClr val="tx1"/>
                </a:solidFill>
              </a:rPr>
              <a:t>        </a:t>
            </a:r>
            <a:r>
              <a:rPr lang="zh-CN" altLang="en-US" sz="2000" b="1" dirty="0">
                <a:solidFill>
                  <a:schemeClr val="tx1"/>
                </a:solidFill>
              </a:rPr>
              <a:t>按治理层级，分为二级与三级治理结构。</a:t>
            </a:r>
            <a:r>
              <a:rPr lang="zh-CN" altLang="en-US" sz="2000" b="1" dirty="0">
                <a:solidFill>
                  <a:schemeClr val="accent2">
                    <a:lumMod val="60000"/>
                    <a:lumOff val="40000"/>
                  </a:schemeClr>
                </a:solidFill>
              </a:rPr>
              <a:t>二级治理结构</a:t>
            </a:r>
            <a:r>
              <a:rPr lang="zh-CN" altLang="en-US" sz="2000" b="1" dirty="0">
                <a:solidFill>
                  <a:schemeClr val="tx1"/>
                </a:solidFill>
              </a:rPr>
              <a:t>决策与执行直接衔接，层级少、流程简，由学区管理委员会或教育行政部门直接决策并下达至学校，信息传递快、应急与执行效率高，还能减少管理成本，适合规模小、学校集中的学区，如南宁青秀区划分三大学区，由学区长学校牵头组建联盟。但该结构缺少中间协调层，处理复杂事务时易出现沟通不畅。</a:t>
            </a:r>
            <a:endParaRPr lang="zh-CN" altLang="en-US" sz="2000" b="1" dirty="0">
              <a:solidFill>
                <a:schemeClr val="tx1"/>
              </a:solidFill>
            </a:endParaRPr>
          </a:p>
          <a:p>
            <a:pPr algn="just" hangingPunct="0"/>
            <a:r>
              <a:rPr lang="en-US" altLang="zh-CN" sz="2000" b="1" dirty="0">
                <a:solidFill>
                  <a:schemeClr val="tx1"/>
                </a:solidFill>
              </a:rPr>
              <a:t>        </a:t>
            </a:r>
            <a:endParaRPr lang="zh-CN" altLang="en-US" sz="2000" b="1" dirty="0">
              <a:solidFill>
                <a:schemeClr val="tx1"/>
              </a:solidFill>
            </a:endParaRPr>
          </a:p>
        </p:txBody>
      </p:sp>
      <p:pic>
        <p:nvPicPr>
          <p:cNvPr id="2" name="图片 1"/>
          <p:cNvPicPr>
            <a:picLocks noChangeAspect="1"/>
          </p:cNvPicPr>
          <p:nvPr/>
        </p:nvPicPr>
        <p:blipFill>
          <a:blip r:embed="rId1"/>
          <a:stretch>
            <a:fillRect/>
          </a:stretch>
        </p:blipFill>
        <p:spPr>
          <a:xfrm>
            <a:off x="4267200" y="4672330"/>
            <a:ext cx="3657600" cy="172402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三</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学区化办学与管理</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9196705" cy="460375"/>
          </a:xfrm>
          <a:prstGeom prst="rect">
            <a:avLst/>
          </a:prstGeom>
          <a:noFill/>
        </p:spPr>
        <p:txBody>
          <a:bodyPr wrap="square" rtlCol="0">
            <a:spAutoFit/>
          </a:bodyPr>
          <a:lstStyle/>
          <a:p>
            <a:r>
              <a:rPr lang="en-US" altLang="zh-CN" sz="2400" b="1" dirty="0">
                <a:solidFill>
                  <a:schemeClr val="tx2"/>
                </a:solidFill>
              </a:rPr>
              <a:t>3.1</a:t>
            </a:r>
            <a:r>
              <a:rPr lang="zh-CN" altLang="en-US" sz="2400" b="1" dirty="0">
                <a:solidFill>
                  <a:schemeClr val="tx2"/>
                </a:solidFill>
              </a:rPr>
              <a:t> 学区管理的结构与机制</a:t>
            </a:r>
            <a:r>
              <a:rPr lang="en-US" altLang="zh-CN" sz="2400" b="1" dirty="0">
                <a:solidFill>
                  <a:schemeClr val="tx2"/>
                </a:solidFill>
              </a:rPr>
              <a:t>——</a:t>
            </a:r>
            <a:r>
              <a:rPr lang="zh-CN" altLang="en-US" sz="2400" b="1" dirty="0">
                <a:solidFill>
                  <a:schemeClr val="tx2"/>
                </a:solidFill>
              </a:rPr>
              <a:t>学区管理结构</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tx1"/>
                </a:solidFill>
              </a:rPr>
              <a:t>        </a:t>
            </a:r>
            <a:r>
              <a:rPr lang="zh-CN" altLang="en-US" sz="2000" b="1" dirty="0">
                <a:solidFill>
                  <a:schemeClr val="accent2">
                    <a:lumMod val="60000"/>
                    <a:lumOff val="40000"/>
                  </a:schemeClr>
                </a:solidFill>
                <a:sym typeface="+mn-ea"/>
              </a:rPr>
              <a:t>三级治理结构</a:t>
            </a:r>
            <a:r>
              <a:rPr lang="zh-CN" altLang="en-US" sz="2000" b="1" dirty="0">
                <a:sym typeface="+mn-ea"/>
              </a:rPr>
              <a:t>在二级基础上增设</a:t>
            </a:r>
            <a:r>
              <a:rPr lang="zh-CN" altLang="en-US" sz="2000" b="1" dirty="0">
                <a:solidFill>
                  <a:schemeClr val="accent2">
                    <a:lumMod val="60000"/>
                    <a:lumOff val="40000"/>
                  </a:schemeClr>
                </a:solidFill>
                <a:sym typeface="+mn-ea"/>
              </a:rPr>
              <a:t>中间层</a:t>
            </a:r>
            <a:r>
              <a:rPr lang="zh-CN" altLang="en-US" sz="2000" b="1" dirty="0">
                <a:sym typeface="+mn-ea"/>
              </a:rPr>
              <a:t>，多为学区办公室、教育指导中心等，承担政策传达、资源调配、校际协调与问题反馈职能，衔接决策与执行端。北京海淀区即采用此类模式，设学区委员会决策、学区管理中心统筹执行，分层落实具体工作，管理更精细，适合复杂大型学区。</a:t>
            </a:r>
            <a:endParaRPr lang="zh-CN" altLang="en-US" sz="2000" b="1" dirty="0">
              <a:solidFill>
                <a:schemeClr val="tx1"/>
              </a:solidFill>
            </a:endParaRPr>
          </a:p>
        </p:txBody>
      </p:sp>
      <p:pic>
        <p:nvPicPr>
          <p:cNvPr id="5" name="图片 4"/>
          <p:cNvPicPr>
            <a:picLocks noChangeAspect="1"/>
          </p:cNvPicPr>
          <p:nvPr/>
        </p:nvPicPr>
        <p:blipFill>
          <a:blip r:embed="rId1"/>
          <a:stretch>
            <a:fillRect/>
          </a:stretch>
        </p:blipFill>
        <p:spPr>
          <a:xfrm>
            <a:off x="4012565" y="3862070"/>
            <a:ext cx="4219575" cy="203835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三</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学区化办学与管理</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9196705" cy="460375"/>
          </a:xfrm>
          <a:prstGeom prst="rect">
            <a:avLst/>
          </a:prstGeom>
          <a:noFill/>
        </p:spPr>
        <p:txBody>
          <a:bodyPr wrap="square" rtlCol="0">
            <a:spAutoFit/>
          </a:bodyPr>
          <a:lstStyle/>
          <a:p>
            <a:r>
              <a:rPr lang="en-US" altLang="zh-CN" sz="2400" b="1" dirty="0">
                <a:solidFill>
                  <a:schemeClr val="tx2"/>
                </a:solidFill>
              </a:rPr>
              <a:t>3.1</a:t>
            </a:r>
            <a:r>
              <a:rPr lang="zh-CN" altLang="en-US" sz="2400" b="1" dirty="0">
                <a:solidFill>
                  <a:schemeClr val="tx2"/>
                </a:solidFill>
              </a:rPr>
              <a:t> 学区管理的结构与机制</a:t>
            </a:r>
            <a:r>
              <a:rPr lang="en-US" altLang="zh-CN" sz="2400" b="1" dirty="0">
                <a:solidFill>
                  <a:schemeClr val="tx2"/>
                </a:solidFill>
              </a:rPr>
              <a:t>——</a:t>
            </a:r>
            <a:r>
              <a:rPr lang="zh-CN" altLang="en-US" sz="2400" b="1" dirty="0">
                <a:solidFill>
                  <a:schemeClr val="tx2"/>
                </a:solidFill>
              </a:rPr>
              <a:t>学区管理结构</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tx1"/>
                </a:solidFill>
              </a:rPr>
              <a:t>       </a:t>
            </a:r>
            <a:r>
              <a:rPr lang="zh-CN" altLang="en-US" sz="2000" b="1" dirty="0">
                <a:solidFill>
                  <a:schemeClr val="tx1"/>
                </a:solidFill>
              </a:rPr>
              <a:t>按决策机制，分为学区长负责制与委员会负责制。</a:t>
            </a:r>
            <a:endParaRPr lang="zh-CN" altLang="en-US" sz="2000" b="1" dirty="0">
              <a:solidFill>
                <a:schemeClr val="tx1"/>
              </a:solidFill>
            </a:endParaRPr>
          </a:p>
          <a:p>
            <a:pPr algn="just" hangingPunct="0"/>
            <a:endParaRPr lang="zh-CN" altLang="en-US" sz="2000" b="1" dirty="0">
              <a:solidFill>
                <a:schemeClr val="tx1"/>
              </a:solidFill>
            </a:endParaRPr>
          </a:p>
          <a:p>
            <a:pPr algn="just" hangingPunct="0"/>
            <a:r>
              <a:rPr lang="zh-CN" altLang="en-US" sz="2000" b="1" dirty="0">
                <a:solidFill>
                  <a:schemeClr val="tx1"/>
                </a:solidFill>
              </a:rPr>
              <a:t> </a:t>
            </a:r>
            <a:r>
              <a:rPr lang="en-US" altLang="zh-CN" sz="2000" b="1" dirty="0">
                <a:solidFill>
                  <a:schemeClr val="tx1"/>
                </a:solidFill>
              </a:rPr>
              <a:t>      </a:t>
            </a:r>
            <a:r>
              <a:rPr lang="zh-CN" altLang="en-US" sz="2000" b="1" dirty="0">
                <a:solidFill>
                  <a:schemeClr val="accent2">
                    <a:lumMod val="60000"/>
                    <a:lumOff val="40000"/>
                  </a:schemeClr>
                </a:solidFill>
              </a:rPr>
              <a:t>学区长负责制</a:t>
            </a:r>
            <a:r>
              <a:rPr lang="zh-CN" altLang="en-US" sz="2000" b="1" dirty="0">
                <a:solidFill>
                  <a:schemeClr val="tx1"/>
                </a:solidFill>
              </a:rPr>
              <a:t>由</a:t>
            </a:r>
            <a:r>
              <a:rPr lang="zh-CN" altLang="en-US" sz="2000" b="1" dirty="0">
                <a:solidFill>
                  <a:schemeClr val="accent2">
                    <a:lumMod val="60000"/>
                    <a:lumOff val="40000"/>
                  </a:schemeClr>
                </a:solidFill>
              </a:rPr>
              <a:t>学区长集中行使决策权、承担主要管理责任</a:t>
            </a:r>
            <a:r>
              <a:rPr lang="zh-CN" altLang="en-US" sz="2000" b="1" dirty="0">
                <a:solidFill>
                  <a:schemeClr val="tx1"/>
                </a:solidFill>
              </a:rPr>
              <a:t>，多由优质校长担任或轮值，如北京东城、广州越秀，决策高效、执行力强，适合小规模学区，但对学区长综合能力要求高，管理负担较重。</a:t>
            </a:r>
            <a:endParaRPr lang="zh-CN" altLang="en-US" sz="2000" b="1" dirty="0">
              <a:solidFill>
                <a:schemeClr val="tx1"/>
              </a:solidFill>
            </a:endParaRPr>
          </a:p>
          <a:p>
            <a:pPr algn="just" hangingPunct="0"/>
            <a:r>
              <a:rPr lang="en-US" altLang="zh-CN" sz="2000" b="1" dirty="0">
                <a:solidFill>
                  <a:schemeClr val="tx1"/>
                </a:solidFill>
              </a:rPr>
              <a:t>       </a:t>
            </a:r>
            <a:r>
              <a:rPr lang="zh-CN" altLang="en-US" sz="2000" b="1" dirty="0">
                <a:solidFill>
                  <a:schemeClr val="accent2">
                    <a:lumMod val="60000"/>
                    <a:lumOff val="40000"/>
                  </a:schemeClr>
                </a:solidFill>
              </a:rPr>
              <a:t>委员会负责制</a:t>
            </a:r>
            <a:r>
              <a:rPr lang="zh-CN" altLang="en-US" sz="2000" b="1" dirty="0">
                <a:solidFill>
                  <a:schemeClr val="tx1"/>
                </a:solidFill>
              </a:rPr>
              <a:t>强调</a:t>
            </a:r>
            <a:r>
              <a:rPr lang="zh-CN" altLang="en-US" sz="2000" b="1" dirty="0">
                <a:solidFill>
                  <a:schemeClr val="accent2">
                    <a:lumMod val="60000"/>
                    <a:lumOff val="40000"/>
                  </a:schemeClr>
                </a:solidFill>
              </a:rPr>
              <a:t>集体民主决策</a:t>
            </a:r>
            <a:r>
              <a:rPr lang="zh-CN" altLang="en-US" sz="2000" b="1" dirty="0">
                <a:solidFill>
                  <a:schemeClr val="tx1"/>
                </a:solidFill>
              </a:rPr>
              <a:t>，由学区委员会商议决定重大事务，如北京中关村学区，决策多元科学、公平透明，能兼顾多方利益，适配规模大、协调任务重的学区。不过集体商议易导致决策周期拉长，分歧较大时共识形成较慢。</a:t>
            </a:r>
            <a:endParaRPr lang="zh-CN" altLang="en-US" sz="2000" b="1" dirty="0">
              <a:solidFill>
                <a:schemeClr val="tx1"/>
              </a:solidFill>
            </a:endParaRPr>
          </a:p>
          <a:p>
            <a:pPr algn="just" hangingPunct="0"/>
            <a:endParaRPr lang="zh-CN" altLang="en-US" sz="2000" b="1" dirty="0">
              <a:solidFill>
                <a:schemeClr val="tx1"/>
              </a:solidFill>
            </a:endParaRPr>
          </a:p>
          <a:p>
            <a:pPr algn="just" hangingPunct="0"/>
            <a:r>
              <a:rPr lang="en-US" altLang="zh-CN" sz="2000" b="1" dirty="0">
                <a:solidFill>
                  <a:schemeClr val="tx1"/>
                </a:solidFill>
              </a:rPr>
              <a:t>        </a:t>
            </a:r>
            <a:r>
              <a:rPr lang="zh-CN" altLang="en-US" sz="2000" b="1" dirty="0">
                <a:solidFill>
                  <a:schemeClr val="tx1"/>
                </a:solidFill>
              </a:rPr>
              <a:t>两种决策模式的</a:t>
            </a:r>
            <a:r>
              <a:rPr lang="zh-CN" altLang="en-US" sz="2000" b="1" dirty="0">
                <a:solidFill>
                  <a:schemeClr val="accent2">
                    <a:lumMod val="60000"/>
                    <a:lumOff val="40000"/>
                  </a:schemeClr>
                </a:solidFill>
              </a:rPr>
              <a:t>核心差异在于责任分配</a:t>
            </a:r>
            <a:r>
              <a:rPr lang="zh-CN" altLang="en-US" sz="2000" b="1" dirty="0">
                <a:solidFill>
                  <a:schemeClr val="tx1"/>
                </a:solidFill>
              </a:rPr>
              <a:t>，</a:t>
            </a:r>
            <a:r>
              <a:rPr lang="zh-CN" altLang="en-US" sz="2000" b="1" dirty="0">
                <a:solidFill>
                  <a:schemeClr val="accent2">
                    <a:lumMod val="60000"/>
                    <a:lumOff val="40000"/>
                  </a:schemeClr>
                </a:solidFill>
              </a:rPr>
              <a:t>前者责任集中于个人，后者分散至团队</a:t>
            </a:r>
            <a:r>
              <a:rPr lang="zh-CN" altLang="en-US" sz="2000" b="1" dirty="0">
                <a:solidFill>
                  <a:schemeClr val="tx1"/>
                </a:solidFill>
              </a:rPr>
              <a:t>。合理的责任制度直接影响管理氛围、决策透明度与执行效果，是学区治理的关键，具体选择需结合学区规模、管理目标与实际需求确定。</a:t>
            </a:r>
            <a:endParaRPr lang="zh-CN" altLang="en-US" sz="2000" b="1" dirty="0">
              <a:solidFill>
                <a:schemeClr val="tx1"/>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三</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学区化办学与管理</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9196705" cy="460375"/>
          </a:xfrm>
          <a:prstGeom prst="rect">
            <a:avLst/>
          </a:prstGeom>
          <a:noFill/>
        </p:spPr>
        <p:txBody>
          <a:bodyPr wrap="square" rtlCol="0">
            <a:spAutoFit/>
          </a:bodyPr>
          <a:lstStyle/>
          <a:p>
            <a:r>
              <a:rPr lang="en-US" altLang="zh-CN" sz="2400" b="1" dirty="0">
                <a:solidFill>
                  <a:schemeClr val="tx2"/>
                </a:solidFill>
              </a:rPr>
              <a:t>3.2</a:t>
            </a:r>
            <a:r>
              <a:rPr lang="zh-CN" altLang="en-US" sz="2400" b="1" dirty="0">
                <a:solidFill>
                  <a:schemeClr val="tx2"/>
                </a:solidFill>
              </a:rPr>
              <a:t> 学区管理的结构与机制</a:t>
            </a:r>
            <a:r>
              <a:rPr lang="en-US" altLang="zh-CN" sz="2400" b="1" dirty="0">
                <a:solidFill>
                  <a:schemeClr val="tx2"/>
                </a:solidFill>
              </a:rPr>
              <a:t>——</a:t>
            </a:r>
            <a:r>
              <a:rPr lang="zh-CN" altLang="en-US" sz="2400" b="1" dirty="0">
                <a:solidFill>
                  <a:schemeClr val="tx2"/>
                </a:solidFill>
              </a:rPr>
              <a:t>学区管理机制</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tx1"/>
                </a:solidFill>
              </a:rPr>
              <a:t>       </a:t>
            </a:r>
            <a:r>
              <a:rPr lang="zh-CN" altLang="en-US" sz="2000" b="1" dirty="0">
                <a:solidFill>
                  <a:schemeClr val="tx1"/>
                </a:solidFill>
              </a:rPr>
              <a:t>从管理的内容来说，学区管理机制可分为</a:t>
            </a:r>
            <a:r>
              <a:rPr lang="zh-CN" altLang="en-US" sz="2000" b="1" dirty="0">
                <a:solidFill>
                  <a:schemeClr val="accent2">
                    <a:lumMod val="60000"/>
                    <a:lumOff val="40000"/>
                  </a:schemeClr>
                </a:solidFill>
              </a:rPr>
              <a:t>机构运行机制</a:t>
            </a:r>
            <a:r>
              <a:rPr lang="zh-CN" altLang="en-US" sz="2000" b="1" dirty="0">
                <a:solidFill>
                  <a:schemeClr val="tx1"/>
                </a:solidFill>
              </a:rPr>
              <a:t>、</a:t>
            </a:r>
            <a:r>
              <a:rPr lang="zh-CN" altLang="en-US" sz="2000" b="1" dirty="0">
                <a:solidFill>
                  <a:schemeClr val="accent2">
                    <a:lumMod val="60000"/>
                    <a:lumOff val="40000"/>
                  </a:schemeClr>
                </a:solidFill>
              </a:rPr>
              <a:t>资源共享机制</a:t>
            </a:r>
            <a:r>
              <a:rPr lang="zh-CN" altLang="en-US" sz="2000" b="1" dirty="0">
                <a:solidFill>
                  <a:schemeClr val="tx1"/>
                </a:solidFill>
              </a:rPr>
              <a:t>和</a:t>
            </a:r>
            <a:r>
              <a:rPr lang="zh-CN" altLang="en-US" sz="2000" b="1" dirty="0">
                <a:solidFill>
                  <a:schemeClr val="accent2">
                    <a:lumMod val="60000"/>
                    <a:lumOff val="40000"/>
                  </a:schemeClr>
                </a:solidFill>
              </a:rPr>
              <a:t>资源开发机制</a:t>
            </a:r>
            <a:r>
              <a:rPr lang="zh-CN" altLang="en-US" sz="2000" b="1" dirty="0">
                <a:solidFill>
                  <a:schemeClr val="tx1"/>
                </a:solidFill>
              </a:rPr>
              <a:t>。其中机构运行机制涉及内部制度安排的选择方式以及教育资源的供给关系。资源共享机制通过在生产环节对教育资源进行再分配来调节教育生产关系。资源开发机制吸纳多元教育供给者，增加教育资源总量。</a:t>
            </a:r>
            <a:endParaRPr lang="zh-CN" altLang="en-US" sz="2000" b="1" dirty="0">
              <a:solidFill>
                <a:schemeClr val="tx1"/>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三</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学区化办学与管理</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9196705" cy="460375"/>
          </a:xfrm>
          <a:prstGeom prst="rect">
            <a:avLst/>
          </a:prstGeom>
          <a:noFill/>
        </p:spPr>
        <p:txBody>
          <a:bodyPr wrap="square" rtlCol="0">
            <a:spAutoFit/>
          </a:bodyPr>
          <a:lstStyle/>
          <a:p>
            <a:r>
              <a:rPr lang="en-US" altLang="zh-CN" sz="2400" b="1" dirty="0">
                <a:solidFill>
                  <a:schemeClr val="tx2"/>
                </a:solidFill>
              </a:rPr>
              <a:t>3.2</a:t>
            </a:r>
            <a:r>
              <a:rPr lang="zh-CN" altLang="en-US" sz="2400" b="1" dirty="0">
                <a:solidFill>
                  <a:schemeClr val="tx2"/>
                </a:solidFill>
              </a:rPr>
              <a:t> 学区管理的结构与机制</a:t>
            </a:r>
            <a:r>
              <a:rPr lang="en-US" altLang="zh-CN" sz="2400" b="1" dirty="0">
                <a:solidFill>
                  <a:schemeClr val="tx2"/>
                </a:solidFill>
              </a:rPr>
              <a:t>——</a:t>
            </a:r>
            <a:r>
              <a:rPr lang="zh-CN" altLang="en-US" sz="2400" b="1" dirty="0">
                <a:solidFill>
                  <a:schemeClr val="tx2"/>
                </a:solidFill>
              </a:rPr>
              <a:t>学区管理机制</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tx1"/>
                </a:solidFill>
              </a:rPr>
              <a:t>       </a:t>
            </a:r>
            <a:r>
              <a:rPr lang="zh-CN" altLang="en-US" sz="2000" b="1" dirty="0">
                <a:solidFill>
                  <a:schemeClr val="tx1"/>
                </a:solidFill>
              </a:rPr>
              <a:t>机构运行机制是学区层面各组织的职能、活动方式及相关制度，决定学区组织运作、职能实现与整体协调高效运行。它通过明确学区管委会、学校等主体职能分工，避免重叠混乱；规范决策、沟通、资源分配等流程，保障管理有序。</a:t>
            </a:r>
            <a:r>
              <a:rPr lang="zh-CN" altLang="en-US" sz="2000" b="1" dirty="0">
                <a:solidFill>
                  <a:schemeClr val="accent2">
                    <a:lumMod val="60000"/>
                    <a:lumOff val="40000"/>
                  </a:schemeClr>
                </a:solidFill>
              </a:rPr>
              <a:t>制度化是其核心</a:t>
            </a:r>
            <a:r>
              <a:rPr lang="zh-CN" altLang="en-US" sz="2000" b="1" dirty="0">
                <a:solidFill>
                  <a:schemeClr val="tx1"/>
                </a:solidFill>
              </a:rPr>
              <a:t>，绩效评估、问责、激励等制度覆盖管理全环节，为日常运行与矛盾解决提供依据。同时，该机制需兼具灵活性，可通过临时工作组、应急决策等适配教育政策变化与突发情况。</a:t>
            </a:r>
            <a:endParaRPr lang="zh-CN" altLang="en-US" sz="2000" b="1" dirty="0">
              <a:solidFill>
                <a:schemeClr val="tx1"/>
              </a:solidFill>
            </a:endParaRPr>
          </a:p>
          <a:p>
            <a:pPr algn="just" hangingPunct="0"/>
            <a:endParaRPr lang="zh-CN" altLang="en-US" sz="2000" b="1" dirty="0">
              <a:solidFill>
                <a:schemeClr val="tx1"/>
              </a:solidFill>
            </a:endParaRPr>
          </a:p>
          <a:p>
            <a:pPr algn="just" hangingPunct="0"/>
            <a:r>
              <a:rPr lang="en-US" altLang="zh-CN" sz="2000" b="1" dirty="0">
                <a:solidFill>
                  <a:schemeClr val="tx1"/>
                </a:solidFill>
              </a:rPr>
              <a:t>       </a:t>
            </a:r>
            <a:r>
              <a:rPr lang="zh-CN" altLang="en-US" sz="2000" b="1" dirty="0">
                <a:solidFill>
                  <a:schemeClr val="tx1"/>
                </a:solidFill>
              </a:rPr>
              <a:t>学区作为</a:t>
            </a:r>
            <a:r>
              <a:rPr lang="zh-CN" altLang="en-US" sz="2000" b="1" dirty="0">
                <a:solidFill>
                  <a:schemeClr val="accent2">
                    <a:lumMod val="60000"/>
                    <a:lumOff val="40000"/>
                  </a:schemeClr>
                </a:solidFill>
              </a:rPr>
              <a:t>教育行政部门派出机构</a:t>
            </a:r>
            <a:r>
              <a:rPr lang="zh-CN" altLang="en-US" sz="2000" b="1" dirty="0">
                <a:solidFill>
                  <a:schemeClr val="tx1"/>
                </a:solidFill>
              </a:rPr>
              <a:t>，经费无独立财政权，由上级拨付；人事上多仅负责编制核定、数据审核上报、教师调剂支教等，教师招聘、解聘、调动等核心事项无最终决定权。</a:t>
            </a:r>
            <a:endParaRPr lang="zh-CN" altLang="en-US" sz="2000" b="1" dirty="0">
              <a:solidFill>
                <a:schemeClr val="tx1"/>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三</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学区化办学与管理</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9196705" cy="460375"/>
          </a:xfrm>
          <a:prstGeom prst="rect">
            <a:avLst/>
          </a:prstGeom>
          <a:noFill/>
        </p:spPr>
        <p:txBody>
          <a:bodyPr wrap="square" rtlCol="0">
            <a:spAutoFit/>
          </a:bodyPr>
          <a:lstStyle/>
          <a:p>
            <a:r>
              <a:rPr lang="en-US" altLang="zh-CN" sz="2400" b="1" dirty="0">
                <a:solidFill>
                  <a:schemeClr val="tx2"/>
                </a:solidFill>
              </a:rPr>
              <a:t>3.2</a:t>
            </a:r>
            <a:r>
              <a:rPr lang="zh-CN" altLang="en-US" sz="2400" b="1" dirty="0">
                <a:solidFill>
                  <a:schemeClr val="tx2"/>
                </a:solidFill>
              </a:rPr>
              <a:t> 学区管理的结构与机制</a:t>
            </a:r>
            <a:r>
              <a:rPr lang="en-US" altLang="zh-CN" sz="2400" b="1" dirty="0">
                <a:solidFill>
                  <a:schemeClr val="tx2"/>
                </a:solidFill>
              </a:rPr>
              <a:t>——</a:t>
            </a:r>
            <a:r>
              <a:rPr lang="zh-CN" altLang="en-US" sz="2400" b="1" dirty="0">
                <a:solidFill>
                  <a:schemeClr val="tx2"/>
                </a:solidFill>
              </a:rPr>
              <a:t>学区管理机制</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tx1"/>
                </a:solidFill>
              </a:rPr>
              <a:t>       </a:t>
            </a:r>
            <a:r>
              <a:rPr lang="zh-CN" altLang="en-US" sz="2000" b="1" dirty="0">
                <a:solidFill>
                  <a:schemeClr val="tx1"/>
                </a:solidFill>
              </a:rPr>
              <a:t>资源共享机制是学区内建立的制度与流程，用于实现各校师资、教学设备、课程等教育资源共用互补，</a:t>
            </a:r>
            <a:r>
              <a:rPr lang="zh-CN" altLang="en-US" sz="2000" b="1" dirty="0">
                <a:solidFill>
                  <a:schemeClr val="accent2">
                    <a:lumMod val="60000"/>
                    <a:lumOff val="40000"/>
                  </a:schemeClr>
                </a:solidFill>
              </a:rPr>
              <a:t>核心是优化资源配置、提升教育质量、促进教育公平，实现优质资源最大化利用</a:t>
            </a:r>
            <a:r>
              <a:rPr lang="zh-CN" altLang="en-US" sz="2000" b="1" dirty="0">
                <a:solidFill>
                  <a:schemeClr val="tx1"/>
                </a:solidFill>
              </a:rPr>
              <a:t>。其涵盖人力资源、财力资源、课程资源等多种类型，通过共享可让学校相互借鉴优势、补足短板。该机制实施有集中管理、分散管理、混合管理等多种模式。集中管理根据成员校需求与特点，统一调配教师、设施、资金等资源，提高资源效益与利用率；分散管理由各校按需自主协商、互通有无；混合管理结合前两者优势，既有统一管理框架，也保留学校自主协商空间。</a:t>
            </a:r>
            <a:endParaRPr lang="zh-CN" altLang="en-US" sz="2000" b="1" dirty="0">
              <a:solidFill>
                <a:schemeClr val="tx1"/>
              </a:solidFill>
            </a:endParaRPr>
          </a:p>
          <a:p>
            <a:pPr algn="just" hangingPunct="0"/>
            <a:endParaRPr lang="zh-CN" altLang="en-US" sz="2000" b="1" dirty="0">
              <a:solidFill>
                <a:schemeClr val="tx1"/>
              </a:solidFill>
            </a:endParaRPr>
          </a:p>
          <a:p>
            <a:pPr algn="just" hangingPunct="0"/>
            <a:r>
              <a:rPr lang="zh-CN" altLang="en-US" sz="2000" b="1" dirty="0">
                <a:solidFill>
                  <a:schemeClr val="tx1"/>
                </a:solidFill>
              </a:rPr>
              <a:t> </a:t>
            </a:r>
            <a:r>
              <a:rPr lang="en-US" altLang="zh-CN" sz="2000" b="1" dirty="0">
                <a:solidFill>
                  <a:schemeClr val="tx1"/>
                </a:solidFill>
              </a:rPr>
              <a:t>      </a:t>
            </a:r>
            <a:r>
              <a:rPr lang="zh-CN" altLang="en-US" sz="2000" b="1" dirty="0">
                <a:solidFill>
                  <a:schemeClr val="tx1"/>
                </a:solidFill>
              </a:rPr>
              <a:t>学区通过资源调配规则、共享标准、监督评估等制度保障，配合表彰、资金支持等激励措施，保障机制长效运行。同时，实施中存在资源分配不均、利益冲突、利用效率不足等问题，需建立透明公正的分配机制与高效沟通协调机制，确保资源共享顺利推进。</a:t>
            </a:r>
            <a:endParaRPr lang="zh-CN" altLang="en-US" sz="2000" b="1" dirty="0">
              <a:solidFill>
                <a:schemeClr val="tx1"/>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三</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学区化办学与管理</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9196705" cy="460375"/>
          </a:xfrm>
          <a:prstGeom prst="rect">
            <a:avLst/>
          </a:prstGeom>
          <a:noFill/>
        </p:spPr>
        <p:txBody>
          <a:bodyPr wrap="square" rtlCol="0">
            <a:spAutoFit/>
          </a:bodyPr>
          <a:lstStyle/>
          <a:p>
            <a:r>
              <a:rPr lang="en-US" altLang="zh-CN" sz="2400" b="1" dirty="0">
                <a:solidFill>
                  <a:schemeClr val="tx2"/>
                </a:solidFill>
              </a:rPr>
              <a:t>3.2</a:t>
            </a:r>
            <a:r>
              <a:rPr lang="zh-CN" altLang="en-US" sz="2400" b="1" dirty="0">
                <a:solidFill>
                  <a:schemeClr val="tx2"/>
                </a:solidFill>
              </a:rPr>
              <a:t> 学区管理的结构与机制</a:t>
            </a:r>
            <a:r>
              <a:rPr lang="en-US" altLang="zh-CN" sz="2400" b="1" dirty="0">
                <a:solidFill>
                  <a:schemeClr val="tx2"/>
                </a:solidFill>
              </a:rPr>
              <a:t>——</a:t>
            </a:r>
            <a:r>
              <a:rPr lang="zh-CN" altLang="en-US" sz="2400" b="1" dirty="0">
                <a:solidFill>
                  <a:schemeClr val="tx2"/>
                </a:solidFill>
              </a:rPr>
              <a:t>学区管理机制</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tx1"/>
                </a:solidFill>
              </a:rPr>
              <a:t>       </a:t>
            </a:r>
            <a:r>
              <a:rPr lang="zh-CN" altLang="en-US" sz="2000" b="1" dirty="0">
                <a:solidFill>
                  <a:schemeClr val="tx1"/>
                </a:solidFill>
              </a:rPr>
              <a:t>资源开发机制是通过创新、挖掘与整合各类教育资源，增加学区教育资源总量的制度设计与实践策略，旨在突破现有资源限制，发掘潜在资源，满足不断增长的教育需求，增强学区教育实力。该机制涵盖师资、课程、教育技术与基础设施、社会资源等开发领域，通过培训引进教师、研发课程、引入智能教学设备、联动企业与科研机构等方式扩充资源。学区以创新为驱动，通过设立基金、搭建交流平台等激发创新活力。</a:t>
            </a:r>
            <a:endParaRPr lang="zh-CN" altLang="en-US" sz="2000" b="1" dirty="0">
              <a:solidFill>
                <a:schemeClr val="tx1"/>
              </a:solidFill>
            </a:endParaRPr>
          </a:p>
          <a:p>
            <a:pPr algn="just" hangingPunct="0"/>
            <a:endParaRPr lang="en-US" altLang="zh-CN" sz="2000" b="1" dirty="0">
              <a:solidFill>
                <a:schemeClr val="tx1"/>
              </a:solidFill>
            </a:endParaRPr>
          </a:p>
          <a:p>
            <a:pPr algn="just" hangingPunct="0"/>
            <a:r>
              <a:rPr lang="en-US" altLang="zh-CN" sz="2000" b="1" dirty="0">
                <a:solidFill>
                  <a:schemeClr val="tx1"/>
                </a:solidFill>
              </a:rPr>
              <a:t>       </a:t>
            </a:r>
            <a:r>
              <a:rPr lang="zh-CN" altLang="en-US" sz="2000" b="1" dirty="0">
                <a:solidFill>
                  <a:schemeClr val="tx1"/>
                </a:solidFill>
              </a:rPr>
              <a:t>资源开发机制侧重创造新增资源，与聚焦现有资源优化配置的资源共享机制相辅相成。前者提升资源总量，后者实现资源互补共用、减少浪费。二者同步实施，既能优化现有资源配置，又能持续扩大资源规模，共同推动学区教育质量提升与长效发展。</a:t>
            </a:r>
            <a:endParaRPr lang="zh-CN" altLang="en-US" sz="2000" b="1" dirty="0">
              <a:solidFill>
                <a:schemeClr val="tx1"/>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稻壳儿原创设计师【幻雨工作室】_1"/>
          <p:cNvSpPr/>
          <p:nvPr/>
        </p:nvSpPr>
        <p:spPr>
          <a:xfrm>
            <a:off x="3905250" y="0"/>
            <a:ext cx="43815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稻壳儿原创设计师【幻雨工作室】_2"/>
          <p:cNvSpPr/>
          <p:nvPr/>
        </p:nvSpPr>
        <p:spPr>
          <a:xfrm>
            <a:off x="899713" y="1239121"/>
            <a:ext cx="10392575" cy="4379759"/>
          </a:xfrm>
          <a:prstGeom prst="roundRect">
            <a:avLst>
              <a:gd name="adj" fmla="val 3101"/>
            </a:avLst>
          </a:prstGeom>
          <a:solidFill>
            <a:schemeClr val="bg1"/>
          </a:solidFill>
          <a:ln w="12700">
            <a:noFill/>
          </a:ln>
          <a:effectLst>
            <a:outerShdw blurRad="749300"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稻壳儿原创设计师【幻雨工作室】_3"/>
          <p:cNvSpPr>
            <a:spLocks noChangeArrowheads="1"/>
          </p:cNvSpPr>
          <p:nvPr/>
        </p:nvSpPr>
        <p:spPr bwMode="auto">
          <a:xfrm>
            <a:off x="2646808" y="2786375"/>
            <a:ext cx="1289376" cy="1285250"/>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3600" dirty="0">
              <a:solidFill>
                <a:srgbClr val="6DD5CB"/>
              </a:solidFill>
              <a:latin typeface="微软雅黑" panose="020B0503020204020204" pitchFamily="34" charset="-122"/>
              <a:ea typeface="微软雅黑" panose="020B0503020204020204" pitchFamily="34" charset="-122"/>
            </a:endParaRPr>
          </a:p>
        </p:txBody>
      </p:sp>
      <p:sp>
        <p:nvSpPr>
          <p:cNvPr id="24" name="稻壳儿原创设计师【幻雨工作室】_5"/>
          <p:cNvSpPr txBox="1">
            <a:spLocks noChangeArrowheads="1"/>
          </p:cNvSpPr>
          <p:nvPr/>
        </p:nvSpPr>
        <p:spPr bwMode="auto">
          <a:xfrm>
            <a:off x="4293405" y="3075056"/>
            <a:ext cx="5496114" cy="7067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defTabSz="685800">
              <a:defRPr/>
            </a:pPr>
            <a:r>
              <a:rPr lang="zh-CN" altLang="en-US" sz="40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学区管理的反思与展望</a:t>
            </a:r>
            <a:endParaRPr lang="zh-CN" altLang="en-US" sz="40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文本框 2"/>
          <p:cNvSpPr txBox="1"/>
          <p:nvPr/>
        </p:nvSpPr>
        <p:spPr>
          <a:xfrm>
            <a:off x="2917825" y="3066415"/>
            <a:ext cx="851535" cy="715645"/>
          </a:xfrm>
          <a:prstGeom prst="rect">
            <a:avLst/>
          </a:prstGeom>
          <a:noFill/>
        </p:spPr>
        <p:txBody>
          <a:bodyPr wrap="square" rtlCol="0">
            <a:noAutofit/>
          </a:bodyPr>
          <a:p>
            <a:r>
              <a:rPr lang="zh-CN" altLang="en-US" sz="4400" b="1">
                <a:solidFill>
                  <a:schemeClr val="bg1"/>
                </a:solidFill>
              </a:rPr>
              <a:t>四</a:t>
            </a:r>
            <a:endParaRPr lang="zh-CN" altLang="en-US" sz="4400" b="1">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5" name="稻壳儿原创设计师【幻雨工作室】_1"/>
          <p:cNvSpPr>
            <a:spLocks noChangeArrowheads="1"/>
          </p:cNvSpPr>
          <p:nvPr/>
        </p:nvSpPr>
        <p:spPr bwMode="auto">
          <a:xfrm>
            <a:off x="658910" y="604246"/>
            <a:ext cx="795586" cy="793042"/>
          </a:xfrm>
          <a:prstGeom prst="ellipse">
            <a:avLst/>
          </a:prstGeom>
          <a:solidFill>
            <a:schemeClr val="accent2"/>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a:solidFill>
                <a:srgbClr val="6DD5CB"/>
              </a:solidFill>
              <a:latin typeface="微软雅黑 Light" panose="020B0502040204020203" pitchFamily="34" charset="-122"/>
              <a:ea typeface="微软雅黑 Light" panose="020B0502040204020203" pitchFamily="34" charset="-122"/>
            </a:endParaRPr>
          </a:p>
        </p:txBody>
      </p:sp>
      <p:sp>
        <p:nvSpPr>
          <p:cNvPr id="7" name="稻壳儿原创设计师【幻雨工作室】_3"/>
          <p:cNvSpPr txBox="1">
            <a:spLocks noChangeArrowheads="1"/>
          </p:cNvSpPr>
          <p:nvPr/>
        </p:nvSpPr>
        <p:spPr bwMode="auto">
          <a:xfrm>
            <a:off x="1541123" y="726803"/>
            <a:ext cx="3152495" cy="64633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defTabSz="685800">
              <a:defRPr/>
            </a:pPr>
            <a:r>
              <a:rPr lang="zh-CN" altLang="en-US" sz="3600" dirty="0">
                <a:solidFill>
                  <a:schemeClr val="tx1">
                    <a:lumMod val="85000"/>
                    <a:lumOff val="1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学习目标</a:t>
            </a:r>
            <a:endParaRPr lang="en-US" altLang="zh-CN" sz="3600" dirty="0">
              <a:solidFill>
                <a:schemeClr val="tx1">
                  <a:lumMod val="85000"/>
                  <a:lumOff val="1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9" name="稻壳儿原创设计师【幻雨工作室】_4"/>
          <p:cNvSpPr/>
          <p:nvPr>
            <p:custDataLst>
              <p:tags r:id="rId1"/>
            </p:custDataLst>
          </p:nvPr>
        </p:nvSpPr>
        <p:spPr>
          <a:xfrm>
            <a:off x="5856095" y="1946108"/>
            <a:ext cx="642363" cy="6397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微软雅黑 Light" panose="020B0502040204020203" pitchFamily="34" charset="-122"/>
                <a:ea typeface="微软雅黑 Light" panose="020B0502040204020203" pitchFamily="34" charset="-122"/>
                <a:cs typeface="Arial" panose="020B0604020202020204" pitchFamily="34" charset="0"/>
              </a:rPr>
              <a:t>1</a:t>
            </a:r>
            <a:endParaRPr lang="zh-CN" altLang="en-US" sz="2800" dirty="0">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30" name="稻壳儿原创设计师【幻雨工作室】_5"/>
          <p:cNvSpPr/>
          <p:nvPr>
            <p:custDataLst>
              <p:tags r:id="rId2"/>
            </p:custDataLst>
          </p:nvPr>
        </p:nvSpPr>
        <p:spPr>
          <a:xfrm>
            <a:off x="6501039" y="2996076"/>
            <a:ext cx="642363" cy="6423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微软雅黑 Light" panose="020B0502040204020203" pitchFamily="34" charset="-122"/>
                <a:ea typeface="微软雅黑 Light" panose="020B0502040204020203" pitchFamily="34" charset="-122"/>
                <a:cs typeface="Arial" panose="020B0604020202020204" pitchFamily="34" charset="0"/>
              </a:rPr>
              <a:t>2</a:t>
            </a:r>
            <a:endParaRPr lang="zh-CN" altLang="en-US" sz="2800" dirty="0">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31" name="稻壳儿原创设计师【幻雨工作室】_6"/>
          <p:cNvSpPr/>
          <p:nvPr>
            <p:custDataLst>
              <p:tags r:id="rId3"/>
            </p:custDataLst>
          </p:nvPr>
        </p:nvSpPr>
        <p:spPr>
          <a:xfrm>
            <a:off x="6501039" y="4231789"/>
            <a:ext cx="642363" cy="6397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微软雅黑 Light" panose="020B0502040204020203" pitchFamily="34" charset="-122"/>
                <a:ea typeface="微软雅黑 Light" panose="020B0502040204020203" pitchFamily="34" charset="-122"/>
                <a:cs typeface="Arial" panose="020B0604020202020204" pitchFamily="34" charset="0"/>
              </a:rPr>
              <a:t>3</a:t>
            </a:r>
            <a:endParaRPr lang="zh-CN" altLang="en-US" sz="2800" dirty="0">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32" name="稻壳儿原创设计师【幻雨工作室】_7"/>
          <p:cNvSpPr/>
          <p:nvPr>
            <p:custDataLst>
              <p:tags r:id="rId4"/>
            </p:custDataLst>
          </p:nvPr>
        </p:nvSpPr>
        <p:spPr>
          <a:xfrm>
            <a:off x="5856095" y="5281756"/>
            <a:ext cx="642363" cy="6423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微软雅黑 Light" panose="020B0502040204020203" pitchFamily="34" charset="-122"/>
                <a:ea typeface="微软雅黑 Light" panose="020B0502040204020203" pitchFamily="34" charset="-122"/>
                <a:cs typeface="Arial" panose="020B0604020202020204" pitchFamily="34" charset="0"/>
              </a:rPr>
              <a:t>4</a:t>
            </a:r>
            <a:endParaRPr lang="zh-CN" altLang="en-US" sz="2800" dirty="0">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33" name="稻壳儿原创设计师【幻雨工作室】_8"/>
          <p:cNvSpPr/>
          <p:nvPr/>
        </p:nvSpPr>
        <p:spPr>
          <a:xfrm rot="2700000">
            <a:off x="-103188" y="1050925"/>
            <a:ext cx="5807075" cy="5807075"/>
          </a:xfrm>
          <a:prstGeom prst="arc">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sz="1800"/>
          </a:p>
        </p:txBody>
      </p:sp>
      <p:sp>
        <p:nvSpPr>
          <p:cNvPr id="34" name="稻壳儿原创设计师【幻雨工作室】_9"/>
          <p:cNvSpPr/>
          <p:nvPr/>
        </p:nvSpPr>
        <p:spPr>
          <a:xfrm>
            <a:off x="1679438" y="2087995"/>
            <a:ext cx="3722617" cy="3720036"/>
          </a:xfrm>
          <a:prstGeom prst="ellipse">
            <a:avLst/>
          </a:prstGeom>
          <a:blipFill dpi="0" rotWithShape="1">
            <a:blip r:embed="rId5"/>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15"/>
          </a:p>
        </p:txBody>
      </p:sp>
      <p:sp>
        <p:nvSpPr>
          <p:cNvPr id="36" name="稻壳儿原创设计师【幻雨工作室】_10"/>
          <p:cNvSpPr/>
          <p:nvPr>
            <p:custDataLst>
              <p:tags r:id="rId6"/>
            </p:custDataLst>
          </p:nvPr>
        </p:nvSpPr>
        <p:spPr>
          <a:xfrm>
            <a:off x="6589227" y="1858872"/>
            <a:ext cx="4161916" cy="645160"/>
          </a:xfrm>
          <a:prstGeom prst="rect">
            <a:avLst/>
          </a:prstGeom>
        </p:spPr>
        <p:txBody>
          <a:bodyPr wrap="square">
            <a:spAutoFit/>
          </a:body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学区概述</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7" name="稻壳儿原创设计师【幻雨工作室】_11"/>
          <p:cNvSpPr/>
          <p:nvPr>
            <p:custDataLst>
              <p:tags r:id="rId7"/>
            </p:custDataLst>
          </p:nvPr>
        </p:nvSpPr>
        <p:spPr>
          <a:xfrm>
            <a:off x="7259412" y="2988446"/>
            <a:ext cx="4161916" cy="645160"/>
          </a:xfrm>
          <a:prstGeom prst="rect">
            <a:avLst/>
          </a:prstGeom>
        </p:spPr>
        <p:txBody>
          <a:bodyPr wrap="square">
            <a:spAutoFit/>
          </a:body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学区政策的历史变迁</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8" name="稻壳儿原创设计师【幻雨工作室】_12"/>
          <p:cNvSpPr/>
          <p:nvPr>
            <p:custDataLst>
              <p:tags r:id="rId8"/>
            </p:custDataLst>
          </p:nvPr>
        </p:nvSpPr>
        <p:spPr>
          <a:xfrm>
            <a:off x="7143402" y="4118021"/>
            <a:ext cx="4887670" cy="645160"/>
          </a:xfrm>
          <a:prstGeom prst="rect">
            <a:avLst/>
          </a:prstGeom>
        </p:spPr>
        <p:txBody>
          <a:bodyPr wrap="square">
            <a:spAutoFit/>
          </a:body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学区化办学与管理</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9" name="稻壳儿原创设计师【幻雨工作室】_13"/>
          <p:cNvSpPr/>
          <p:nvPr>
            <p:custDataLst>
              <p:tags r:id="rId9"/>
            </p:custDataLst>
          </p:nvPr>
        </p:nvSpPr>
        <p:spPr>
          <a:xfrm>
            <a:off x="6737814" y="5179745"/>
            <a:ext cx="4161916" cy="645160"/>
          </a:xfrm>
          <a:prstGeom prst="rect">
            <a:avLst/>
          </a:prstGeom>
        </p:spPr>
        <p:txBody>
          <a:bodyPr wrap="square">
            <a:spAutoFit/>
          </a:body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学区管理的反思与展望</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四</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学区管理的反思与展望</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9196705" cy="460375"/>
          </a:xfrm>
          <a:prstGeom prst="rect">
            <a:avLst/>
          </a:prstGeom>
          <a:noFill/>
        </p:spPr>
        <p:txBody>
          <a:bodyPr wrap="square" rtlCol="0">
            <a:spAutoFit/>
          </a:bodyPr>
          <a:lstStyle/>
          <a:p>
            <a:r>
              <a:rPr lang="en-US" altLang="zh-CN" sz="2400" b="1" dirty="0">
                <a:solidFill>
                  <a:schemeClr val="tx2"/>
                </a:solidFill>
              </a:rPr>
              <a:t>1.</a:t>
            </a:r>
            <a:r>
              <a:rPr lang="zh-CN" altLang="en-US" sz="2400" b="1" dirty="0">
                <a:solidFill>
                  <a:schemeClr val="tx2"/>
                </a:solidFill>
              </a:rPr>
              <a:t> 学区管理发展的反思</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tx1"/>
                </a:solidFill>
              </a:rPr>
              <a:t>       </a:t>
            </a:r>
            <a:r>
              <a:rPr lang="zh-CN" altLang="en-US" sz="2000" b="1" dirty="0">
                <a:solidFill>
                  <a:schemeClr val="tx1"/>
                </a:solidFill>
              </a:rPr>
              <a:t>学区管理在推动教育均衡、优化资源配置上作用显著，但实践中面临四大挑战，需在政策、资源、协调层面综合调整。</a:t>
            </a:r>
            <a:endParaRPr lang="zh-CN" altLang="en-US" sz="2000" b="1" dirty="0">
              <a:solidFill>
                <a:schemeClr val="tx1"/>
              </a:solidFill>
            </a:endParaRPr>
          </a:p>
          <a:p>
            <a:pPr algn="just" hangingPunct="0"/>
            <a:endParaRPr lang="zh-CN" altLang="en-US" sz="2000" b="1" dirty="0">
              <a:solidFill>
                <a:schemeClr val="tx1"/>
              </a:solidFill>
            </a:endParaRPr>
          </a:p>
          <a:p>
            <a:pPr algn="just" hangingPunct="0"/>
            <a:r>
              <a:rPr lang="en-US" altLang="zh-CN" sz="2000" b="1" dirty="0">
                <a:solidFill>
                  <a:schemeClr val="tx1"/>
                </a:solidFill>
              </a:rPr>
              <a:t>        </a:t>
            </a:r>
            <a:r>
              <a:rPr lang="zh-CN" altLang="en-US" sz="2000" b="1" dirty="0">
                <a:solidFill>
                  <a:schemeClr val="tx1"/>
                </a:solidFill>
              </a:rPr>
              <a:t>一是</a:t>
            </a:r>
            <a:r>
              <a:rPr lang="zh-CN" altLang="en-US" sz="2000" b="1" dirty="0">
                <a:solidFill>
                  <a:schemeClr val="accent2">
                    <a:lumMod val="60000"/>
                    <a:lumOff val="40000"/>
                  </a:schemeClr>
                </a:solidFill>
              </a:rPr>
              <a:t>合法性质疑</a:t>
            </a:r>
            <a:r>
              <a:rPr lang="zh-CN" altLang="en-US" sz="2000" b="1" dirty="0">
                <a:solidFill>
                  <a:schemeClr val="tx1"/>
                </a:solidFill>
              </a:rPr>
              <a:t>：学区化办学虽有法律依据，但学区划分权责、边界与决策程序、内部权力关系、学区长等角色职责、资源配置协作机制均缺乏明确法律与政策规范，易引发合理性、合法性争议，执行效率受损。</a:t>
            </a:r>
            <a:endParaRPr lang="zh-CN" altLang="en-US" sz="2000" b="1" dirty="0">
              <a:solidFill>
                <a:schemeClr val="tx1"/>
              </a:solidFill>
            </a:endParaRPr>
          </a:p>
          <a:p>
            <a:pPr algn="just" hangingPunct="0"/>
            <a:r>
              <a:rPr lang="en-US" altLang="zh-CN" sz="2000" b="1" dirty="0">
                <a:solidFill>
                  <a:schemeClr val="tx1"/>
                </a:solidFill>
              </a:rPr>
              <a:t>        </a:t>
            </a:r>
            <a:r>
              <a:rPr lang="zh-CN" altLang="en-US" sz="2000" b="1" dirty="0">
                <a:solidFill>
                  <a:schemeClr val="tx1"/>
                </a:solidFill>
              </a:rPr>
              <a:t>二是</a:t>
            </a:r>
            <a:r>
              <a:rPr lang="zh-CN" altLang="en-US" sz="2000" b="1" dirty="0">
                <a:solidFill>
                  <a:schemeClr val="accent2">
                    <a:lumMod val="60000"/>
                    <a:lumOff val="40000"/>
                  </a:schemeClr>
                </a:solidFill>
              </a:rPr>
              <a:t>同质化危机</a:t>
            </a:r>
            <a:r>
              <a:rPr lang="zh-CN" altLang="en-US" sz="2000" b="1" dirty="0">
                <a:solidFill>
                  <a:schemeClr val="tx1"/>
                </a:solidFill>
              </a:rPr>
              <a:t>：受学校设置、统一管理、品牌资源简单复制等因素影响，学区办学易出现文化与模式同质化，需强化顶层设计与监督引导。</a:t>
            </a:r>
            <a:endParaRPr lang="zh-CN" altLang="en-US" sz="2000" b="1" dirty="0">
              <a:solidFill>
                <a:schemeClr val="tx1"/>
              </a:solidFill>
            </a:endParaRPr>
          </a:p>
          <a:p>
            <a:pPr algn="just" hangingPunct="0"/>
            <a:r>
              <a:rPr lang="en-US" altLang="zh-CN" sz="2000" b="1" dirty="0">
                <a:solidFill>
                  <a:schemeClr val="tx1"/>
                </a:solidFill>
              </a:rPr>
              <a:t>        </a:t>
            </a:r>
            <a:r>
              <a:rPr lang="zh-CN" altLang="en-US" sz="2000" b="1" dirty="0">
                <a:solidFill>
                  <a:schemeClr val="tx1"/>
                </a:solidFill>
              </a:rPr>
              <a:t>三是</a:t>
            </a:r>
            <a:r>
              <a:rPr lang="zh-CN" altLang="en-US" sz="2000" b="1" dirty="0">
                <a:solidFill>
                  <a:schemeClr val="accent2">
                    <a:lumMod val="60000"/>
                    <a:lumOff val="40000"/>
                  </a:schemeClr>
                </a:solidFill>
              </a:rPr>
              <a:t>科层化陷阱</a:t>
            </a:r>
            <a:r>
              <a:rPr lang="zh-CN" altLang="en-US" sz="2000" b="1" dirty="0">
                <a:solidFill>
                  <a:schemeClr val="tx1"/>
                </a:solidFill>
              </a:rPr>
              <a:t>：学区非实体行政机构，权力依赖上级配置，授权不清易导致运行低效；新管理机构易自我扩张职能、增加管理层级，降低治理效率。</a:t>
            </a:r>
            <a:endParaRPr lang="zh-CN" altLang="en-US" sz="2000" b="1" dirty="0">
              <a:solidFill>
                <a:schemeClr val="tx1"/>
              </a:solidFill>
            </a:endParaRPr>
          </a:p>
          <a:p>
            <a:pPr algn="just" hangingPunct="0"/>
            <a:r>
              <a:rPr lang="en-US" altLang="zh-CN" sz="2000" b="1" dirty="0">
                <a:solidFill>
                  <a:schemeClr val="tx1"/>
                </a:solidFill>
              </a:rPr>
              <a:t>       </a:t>
            </a:r>
            <a:r>
              <a:rPr lang="zh-CN" altLang="en-US" sz="2000" b="1" dirty="0">
                <a:solidFill>
                  <a:schemeClr val="tx1"/>
                </a:solidFill>
              </a:rPr>
              <a:t>四是</a:t>
            </a:r>
            <a:r>
              <a:rPr lang="zh-CN" altLang="en-US" sz="2000" b="1" dirty="0">
                <a:solidFill>
                  <a:schemeClr val="accent2">
                    <a:lumMod val="60000"/>
                    <a:lumOff val="40000"/>
                  </a:schemeClr>
                </a:solidFill>
              </a:rPr>
              <a:t>效果性延迟</a:t>
            </a:r>
            <a:r>
              <a:rPr lang="zh-CN" altLang="en-US" sz="2000" b="1" dirty="0">
                <a:solidFill>
                  <a:schemeClr val="tx1"/>
                </a:solidFill>
              </a:rPr>
              <a:t>：各地多在短期内搭建学区框架，但学校质量提升与教育资源均衡需长期积累，政策效果存在明显滞后性。</a:t>
            </a:r>
            <a:endParaRPr lang="zh-CN" altLang="en-US" sz="2000" b="1" dirty="0">
              <a:solidFill>
                <a:schemeClr val="tx1"/>
              </a:solidFill>
            </a:endParaRPr>
          </a:p>
          <a:p>
            <a:pPr algn="just" hangingPunct="0"/>
            <a:endParaRPr lang="en-US" altLang="zh-CN" sz="2000" b="1" dirty="0">
              <a:solidFill>
                <a:schemeClr val="tx1"/>
              </a:solidFill>
            </a:endParaRPr>
          </a:p>
          <a:p>
            <a:pPr algn="just" hangingPunct="0"/>
            <a:endParaRPr lang="zh-CN" altLang="en-US" sz="2000" b="1" dirty="0">
              <a:solidFill>
                <a:schemeClr val="tx1"/>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四</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学区管理的反思与展望</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9196705" cy="460375"/>
          </a:xfrm>
          <a:prstGeom prst="rect">
            <a:avLst/>
          </a:prstGeom>
          <a:noFill/>
        </p:spPr>
        <p:txBody>
          <a:bodyPr wrap="square" rtlCol="0">
            <a:spAutoFit/>
          </a:bodyPr>
          <a:lstStyle/>
          <a:p>
            <a:r>
              <a:rPr lang="en-US" altLang="zh-CN" sz="2400" b="1" dirty="0">
                <a:solidFill>
                  <a:schemeClr val="tx2"/>
                </a:solidFill>
              </a:rPr>
              <a:t>2.1</a:t>
            </a:r>
            <a:r>
              <a:rPr lang="zh-CN" altLang="en-US" sz="2400" b="1" dirty="0">
                <a:solidFill>
                  <a:schemeClr val="tx2"/>
                </a:solidFill>
              </a:rPr>
              <a:t> 学区管理优化的展望</a:t>
            </a:r>
            <a:r>
              <a:rPr lang="en-US" altLang="zh-CN" sz="2400" b="1" dirty="0">
                <a:solidFill>
                  <a:schemeClr val="tx2"/>
                </a:solidFill>
              </a:rPr>
              <a:t>——</a:t>
            </a:r>
            <a:r>
              <a:rPr lang="zh-CN" altLang="en-US" sz="2400" b="1" dirty="0">
                <a:solidFill>
                  <a:schemeClr val="tx2"/>
                </a:solidFill>
              </a:rPr>
              <a:t>强化政府主导，推动学区办学改革</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tx1"/>
                </a:solidFill>
              </a:rPr>
              <a:t>       </a:t>
            </a:r>
            <a:r>
              <a:rPr lang="zh-CN" altLang="en-US" sz="2000" b="1" dirty="0">
                <a:solidFill>
                  <a:schemeClr val="tx1"/>
                </a:solidFill>
              </a:rPr>
              <a:t>推动校际资源共享，不应单纯依靠学校自身的主动性，特别是在基础教育领域，学校作为非营利性机构，其主要职责是教育教学，往往缺乏足够的动力和资源来广泛推进资源共享。因此，学区的有效运作不仅需要学校的社会责任感，还需要上级教育行政部门的有力支持和引导。成员校在学区中积极发挥作用，并不是完全自发的过程，政府的激励和保障至关重要。政府的主导角色不仅确保了学区办学的正确方向，还通过制定管理政策，依法行政和监督, 维护良好秩序等措施来实现管理目标，在学区化办学过程中，学校需要政府的支持、激励和保障，而政府的顶层设计和政策制定则是优化教育环境的关键。</a:t>
            </a:r>
            <a:endParaRPr lang="zh-CN" altLang="en-US" sz="2000" b="1" dirty="0">
              <a:solidFill>
                <a:schemeClr val="tx1"/>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四</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学区管理的反思与展望</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9196705" cy="460375"/>
          </a:xfrm>
          <a:prstGeom prst="rect">
            <a:avLst/>
          </a:prstGeom>
          <a:noFill/>
        </p:spPr>
        <p:txBody>
          <a:bodyPr wrap="square" rtlCol="0">
            <a:spAutoFit/>
          </a:bodyPr>
          <a:lstStyle/>
          <a:p>
            <a:r>
              <a:rPr lang="en-US" altLang="zh-CN" sz="2400" b="1" dirty="0">
                <a:solidFill>
                  <a:schemeClr val="tx2"/>
                </a:solidFill>
              </a:rPr>
              <a:t>2.1.1 </a:t>
            </a:r>
            <a:r>
              <a:rPr lang="zh-CN" altLang="en-US" sz="2400" b="1" dirty="0">
                <a:solidFill>
                  <a:schemeClr val="tx2"/>
                </a:solidFill>
              </a:rPr>
              <a:t>加强政策引导，优化学区管理环境</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tx1"/>
                </a:solidFill>
              </a:rPr>
              <a:t>       </a:t>
            </a:r>
            <a:r>
              <a:rPr lang="zh-CN" altLang="en-US" sz="2000" b="1" dirty="0">
                <a:solidFill>
                  <a:schemeClr val="tx1"/>
                </a:solidFill>
              </a:rPr>
              <a:t>加强政府对学区化办学的政策引导，是学区化办学顺利推进的</a:t>
            </a:r>
            <a:r>
              <a:rPr lang="zh-CN" altLang="en-US" sz="2000" b="1" dirty="0">
                <a:solidFill>
                  <a:schemeClr val="accent2">
                    <a:lumMod val="60000"/>
                    <a:lumOff val="40000"/>
                  </a:schemeClr>
                </a:solidFill>
              </a:rPr>
              <a:t>关键保障</a:t>
            </a:r>
            <a:r>
              <a:rPr lang="zh-CN" altLang="en-US" sz="2000" b="1" dirty="0">
                <a:solidFill>
                  <a:schemeClr val="tx1"/>
                </a:solidFill>
              </a:rPr>
              <a:t>。作为学区改革的主要推动者，政府可通过颁布政策、出台指导意见，为学区发展提供方向指引，将学区化改革纳入常规议事，定期研讨改革成效、资源共享方式及体制机制障碍的解决方案。为更好指引学区发展，政府还需及时出台后续支持政策，以上海市为例，其教委多年来持续出台相关实施意见与行动计划，总结经验、明确目标措施，保持政策连续性与稳定性，为学区化办学营造积极宽松的环境。</a:t>
            </a:r>
            <a:endParaRPr lang="zh-CN" altLang="en-US" sz="2000" b="1" dirty="0">
              <a:solidFill>
                <a:schemeClr val="tx1"/>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四</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学区管理的反思与展望</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9196705" cy="460375"/>
          </a:xfrm>
          <a:prstGeom prst="rect">
            <a:avLst/>
          </a:prstGeom>
          <a:noFill/>
        </p:spPr>
        <p:txBody>
          <a:bodyPr wrap="square" rtlCol="0">
            <a:spAutoFit/>
          </a:bodyPr>
          <a:lstStyle/>
          <a:p>
            <a:r>
              <a:rPr lang="en-US" altLang="zh-CN" sz="2400" b="1" dirty="0">
                <a:solidFill>
                  <a:schemeClr val="tx2"/>
                </a:solidFill>
              </a:rPr>
              <a:t>2.1.2 </a:t>
            </a:r>
            <a:r>
              <a:rPr lang="zh-CN" altLang="en-US" sz="2400" b="1" dirty="0">
                <a:solidFill>
                  <a:schemeClr val="tx2"/>
                </a:solidFill>
              </a:rPr>
              <a:t>科学布局学区，提升学区整体效能</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tx1"/>
                </a:solidFill>
              </a:rPr>
              <a:t>       </a:t>
            </a:r>
            <a:r>
              <a:rPr lang="zh-CN" altLang="en-US" sz="2000" b="1" dirty="0">
                <a:solidFill>
                  <a:schemeClr val="tx1"/>
                </a:solidFill>
              </a:rPr>
              <a:t>政府可通过科学规划学区结构，合理搭配优质校与薄弱校比例，实现资源均衡分布，助力薄弱校提升、避免资源集中，推动学区共同进步、促进教育公平。同时，政府需构建完善资源共享机制，搭建区域性共享平台，推动各校深度合作互通，共享师资、课程、硬件三类资源，其中师资共享为核心、课程共享为关键、硬件共享为保障。此外，政府在平台建设中要同步推进技术支持与制度保障，引入信息技术搭建数字化平台，出台政策法规规范资源使用管理，确保各校积极参与。</a:t>
            </a:r>
            <a:endParaRPr lang="zh-CN" altLang="en-US" sz="2000" b="1" dirty="0">
              <a:solidFill>
                <a:schemeClr val="tx1"/>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四</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学区管理的反思与展望</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9196705" cy="460375"/>
          </a:xfrm>
          <a:prstGeom prst="rect">
            <a:avLst/>
          </a:prstGeom>
          <a:noFill/>
        </p:spPr>
        <p:txBody>
          <a:bodyPr wrap="square" rtlCol="0">
            <a:spAutoFit/>
          </a:bodyPr>
          <a:lstStyle/>
          <a:p>
            <a:r>
              <a:rPr lang="en-US" altLang="zh-CN" sz="2400" b="1" dirty="0">
                <a:solidFill>
                  <a:schemeClr val="tx2"/>
                </a:solidFill>
              </a:rPr>
              <a:t>2.1.3 </a:t>
            </a:r>
            <a:r>
              <a:rPr lang="zh-CN" altLang="en-US" sz="2400" b="1" dirty="0">
                <a:solidFill>
                  <a:schemeClr val="tx2"/>
                </a:solidFill>
              </a:rPr>
              <a:t>健全制度设计，推动学区管理稳步前行</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tx1"/>
                </a:solidFill>
              </a:rPr>
              <a:t>       </a:t>
            </a:r>
            <a:r>
              <a:rPr lang="zh-CN" altLang="en-US" sz="2000" b="1" dirty="0">
                <a:solidFill>
                  <a:schemeClr val="tx1"/>
                </a:solidFill>
              </a:rPr>
              <a:t>需建立三类学区办学相关机制，保障学区稳步发展。一是</a:t>
            </a:r>
            <a:r>
              <a:rPr lang="zh-CN" altLang="en-US" sz="2000" b="1" dirty="0">
                <a:solidFill>
                  <a:schemeClr val="accent2">
                    <a:lumMod val="60000"/>
                    <a:lumOff val="40000"/>
                  </a:schemeClr>
                </a:solidFill>
              </a:rPr>
              <a:t>经费长效增长机制</a:t>
            </a:r>
            <a:r>
              <a:rPr lang="zh-CN" altLang="en-US" sz="2000" b="1" dirty="0">
                <a:solidFill>
                  <a:schemeClr val="tx1"/>
                </a:solidFill>
              </a:rPr>
              <a:t>：完善义务教育经费投入、办学条件等标准，加强专项拨款管理，确保专款专用，经费向新建校、城中村学校、薄弱校倾斜，同时引入市场机制，吸引社会及民间资本，赋予学区必要自主权。二是</a:t>
            </a:r>
            <a:r>
              <a:rPr lang="zh-CN" altLang="en-US" sz="2000" b="1" dirty="0">
                <a:solidFill>
                  <a:schemeClr val="accent2">
                    <a:lumMod val="60000"/>
                    <a:lumOff val="40000"/>
                  </a:schemeClr>
                </a:solidFill>
              </a:rPr>
              <a:t>办学评估机制</a:t>
            </a:r>
            <a:r>
              <a:rPr lang="zh-CN" altLang="en-US" sz="2000" b="1" dirty="0">
                <a:solidFill>
                  <a:schemeClr val="tx1"/>
                </a:solidFill>
              </a:rPr>
              <a:t>：采用政府、中介、家长参与的外部监测模式，聚焦学生学业质量，构建监测标准并分析结果，形成关注薄弱校提升及校际差异的报告，依托区县监测系统实施，以上海“绿色指标”为参考。三是</a:t>
            </a:r>
            <a:r>
              <a:rPr lang="zh-CN" altLang="en-US" sz="2000" b="1" dirty="0">
                <a:solidFill>
                  <a:schemeClr val="accent2">
                    <a:lumMod val="60000"/>
                    <a:lumOff val="40000"/>
                  </a:schemeClr>
                </a:solidFill>
              </a:rPr>
              <a:t>办学激励机制</a:t>
            </a:r>
            <a:r>
              <a:rPr lang="zh-CN" altLang="en-US" sz="2000" b="1" dirty="0">
                <a:solidFill>
                  <a:schemeClr val="tx1"/>
                </a:solidFill>
              </a:rPr>
              <a:t>：通过财政支持奖励表现突出的学校，设立荣誉奖项激发参与热情，健全教师考核晋升机制，将学区合作贡献纳入考核，激励教师积极参与。</a:t>
            </a:r>
            <a:endParaRPr lang="zh-CN" altLang="en-US" sz="2000" b="1" dirty="0">
              <a:solidFill>
                <a:schemeClr val="tx1"/>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四</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学区管理的反思与展望</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9196705" cy="460375"/>
          </a:xfrm>
          <a:prstGeom prst="rect">
            <a:avLst/>
          </a:prstGeom>
          <a:noFill/>
        </p:spPr>
        <p:txBody>
          <a:bodyPr wrap="square" rtlCol="0">
            <a:spAutoFit/>
          </a:bodyPr>
          <a:lstStyle/>
          <a:p>
            <a:r>
              <a:rPr lang="en-US" altLang="zh-CN" sz="2400" b="1" dirty="0">
                <a:solidFill>
                  <a:schemeClr val="tx2"/>
                </a:solidFill>
              </a:rPr>
              <a:t>2.2</a:t>
            </a:r>
            <a:r>
              <a:rPr lang="zh-CN" altLang="en-US" sz="2400" b="1" dirty="0">
                <a:solidFill>
                  <a:schemeClr val="tx2"/>
                </a:solidFill>
              </a:rPr>
              <a:t> 学区管理优化的展望</a:t>
            </a:r>
            <a:r>
              <a:rPr lang="en-US" altLang="zh-CN" sz="2400" b="1" dirty="0">
                <a:solidFill>
                  <a:schemeClr val="tx2"/>
                </a:solidFill>
              </a:rPr>
              <a:t>——</a:t>
            </a:r>
            <a:r>
              <a:rPr lang="zh-CN" altLang="en-US" sz="2400" b="1" dirty="0">
                <a:solidFill>
                  <a:schemeClr val="tx2"/>
                </a:solidFill>
              </a:rPr>
              <a:t>优化学区管理，构建高效管理体系</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tx1"/>
                </a:solidFill>
              </a:rPr>
              <a:t>      </a:t>
            </a:r>
            <a:r>
              <a:rPr lang="zh-CN" altLang="en-US" sz="2000" b="1" dirty="0">
                <a:solidFill>
                  <a:schemeClr val="tx1"/>
                </a:solidFill>
              </a:rPr>
              <a:t>建立学区是对现有教育结构的重新设计，旨在通过自主运作和资源配置，实现区域内更高效的教育管理，学区作为一个独立的教育单元，不仅承载着资源共享与协作的功能，更是推动区域教育改革的重要力量，随着时间的推移，这一模式逐步超越初期的学校联盟形式，演变为更加系统化的学区管理体系，通过这一转变，学区将有效促进教育资源的均衡分布，</a:t>
            </a:r>
            <a:endParaRPr lang="zh-CN" altLang="en-US" sz="2000" b="1" dirty="0">
              <a:solidFill>
                <a:schemeClr val="tx1"/>
              </a:solidFill>
            </a:endParaRPr>
          </a:p>
          <a:p>
            <a:pPr algn="just" hangingPunct="0"/>
            <a:r>
              <a:rPr lang="zh-CN" altLang="en-US" sz="2000" b="1" dirty="0">
                <a:solidFill>
                  <a:schemeClr val="tx1"/>
                </a:solidFill>
              </a:rPr>
              <a:t>推动从学区化模式向成熟的学区制度迈进，为区域教育的持续发展奠定坚实基础。</a:t>
            </a:r>
            <a:endParaRPr lang="zh-CN" altLang="en-US" sz="2000" b="1" dirty="0">
              <a:solidFill>
                <a:schemeClr val="tx1"/>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四</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学区管理的反思与展望</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9196705" cy="460375"/>
          </a:xfrm>
          <a:prstGeom prst="rect">
            <a:avLst/>
          </a:prstGeom>
          <a:noFill/>
        </p:spPr>
        <p:txBody>
          <a:bodyPr wrap="square" rtlCol="0">
            <a:spAutoFit/>
          </a:bodyPr>
          <a:lstStyle/>
          <a:p>
            <a:r>
              <a:rPr lang="en-US" altLang="zh-CN" sz="2400" b="1" dirty="0">
                <a:solidFill>
                  <a:schemeClr val="tx2"/>
                </a:solidFill>
              </a:rPr>
              <a:t>2.2.1</a:t>
            </a:r>
            <a:r>
              <a:rPr lang="zh-CN" altLang="en-US" sz="2400" b="1" dirty="0">
                <a:solidFill>
                  <a:schemeClr val="tx2"/>
                </a:solidFill>
              </a:rPr>
              <a:t> 完善章程建设，保障学区管理的制度化与灵活性</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tx1"/>
                </a:solidFill>
              </a:rPr>
              <a:t>      </a:t>
            </a:r>
            <a:r>
              <a:rPr lang="zh-CN" altLang="en-US" sz="2000" b="1" dirty="0">
                <a:solidFill>
                  <a:schemeClr val="tx1"/>
                </a:solidFill>
              </a:rPr>
              <a:t>完善学区章程建设，是保障学区管理制度化与灵活性、推动依法治教落地的关键。学区章程作为学区运行的纲领性自律文件，用于规范学区管理体制、财务制度等重大问题。</a:t>
            </a:r>
            <a:endParaRPr lang="zh-CN" altLang="en-US" sz="2000" b="1" dirty="0">
              <a:solidFill>
                <a:schemeClr val="tx1"/>
              </a:solidFill>
            </a:endParaRPr>
          </a:p>
          <a:p>
            <a:pPr algn="just" hangingPunct="0"/>
            <a:endParaRPr lang="en-US" altLang="zh-CN" sz="2000" b="1" dirty="0">
              <a:solidFill>
                <a:schemeClr val="tx1"/>
              </a:solidFill>
            </a:endParaRPr>
          </a:p>
          <a:p>
            <a:pPr algn="just" hangingPunct="0"/>
            <a:r>
              <a:rPr lang="en-US" altLang="zh-CN" sz="2000" b="1" dirty="0">
                <a:solidFill>
                  <a:schemeClr val="tx1"/>
                </a:solidFill>
              </a:rPr>
              <a:t>        </a:t>
            </a:r>
            <a:r>
              <a:rPr lang="zh-CN" altLang="en-US" sz="2000" b="1" dirty="0">
                <a:solidFill>
                  <a:schemeClr val="tx1"/>
                </a:solidFill>
              </a:rPr>
              <a:t>章程建设需兼顾三方面：一是</a:t>
            </a:r>
            <a:r>
              <a:rPr lang="zh-CN" altLang="en-US" sz="2000" b="1" dirty="0">
                <a:solidFill>
                  <a:schemeClr val="accent2">
                    <a:lumMod val="60000"/>
                    <a:lumOff val="40000"/>
                  </a:schemeClr>
                </a:solidFill>
              </a:rPr>
              <a:t>全面性</a:t>
            </a:r>
            <a:r>
              <a:rPr lang="zh-CN" altLang="en-US" sz="2000" b="1" dirty="0">
                <a:solidFill>
                  <a:schemeClr val="tx1"/>
                </a:solidFill>
              </a:rPr>
              <a:t>，涵盖成员校权责分配、决策程序、资源分配、师生权利保障等，避免管理混乱；二是</a:t>
            </a:r>
            <a:r>
              <a:rPr lang="zh-CN" altLang="en-US" sz="2000" b="1" dirty="0">
                <a:solidFill>
                  <a:schemeClr val="accent2">
                    <a:lumMod val="60000"/>
                    <a:lumOff val="40000"/>
                  </a:schemeClr>
                </a:solidFill>
              </a:rPr>
              <a:t>规范性</a:t>
            </a:r>
            <a:r>
              <a:rPr lang="zh-CN" altLang="en-US" sz="2000" b="1" dirty="0">
                <a:solidFill>
                  <a:schemeClr val="tx1"/>
                </a:solidFill>
              </a:rPr>
              <a:t>，在法律政策框架内制定，明确管理架构与流程，确保各校依规行事；三是</a:t>
            </a:r>
            <a:r>
              <a:rPr lang="zh-CN" altLang="en-US" sz="2000" b="1" dirty="0">
                <a:solidFill>
                  <a:schemeClr val="accent2">
                    <a:lumMod val="60000"/>
                    <a:lumOff val="40000"/>
                  </a:schemeClr>
                </a:solidFill>
              </a:rPr>
              <a:t>灵活性</a:t>
            </a:r>
            <a:r>
              <a:rPr lang="zh-CN" altLang="en-US" sz="2000" b="1" dirty="0">
                <a:solidFill>
                  <a:schemeClr val="tx1"/>
                </a:solidFill>
              </a:rPr>
              <a:t>，建立定期修订机制，在保持制度稳定的同时，适配教育改革与环境变化，保障章程始终具备有效性和现实意义。</a:t>
            </a:r>
            <a:endParaRPr lang="zh-CN" altLang="en-US" sz="2000" b="1" dirty="0">
              <a:solidFill>
                <a:schemeClr val="tx1"/>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四</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学区管理的反思与展望</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9196705" cy="460375"/>
          </a:xfrm>
          <a:prstGeom prst="rect">
            <a:avLst/>
          </a:prstGeom>
          <a:noFill/>
        </p:spPr>
        <p:txBody>
          <a:bodyPr wrap="square" rtlCol="0">
            <a:spAutoFit/>
          </a:bodyPr>
          <a:lstStyle/>
          <a:p>
            <a:r>
              <a:rPr lang="en-US" altLang="zh-CN" sz="2400" b="1" dirty="0">
                <a:solidFill>
                  <a:schemeClr val="tx2"/>
                </a:solidFill>
              </a:rPr>
              <a:t>2.2.2</a:t>
            </a:r>
            <a:r>
              <a:rPr lang="zh-CN" altLang="en-US" sz="2400" b="1" dirty="0">
                <a:solidFill>
                  <a:schemeClr val="tx2"/>
                </a:solidFill>
              </a:rPr>
              <a:t> 推进民主管理，保障学区自主与公平发展</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tx1"/>
                </a:solidFill>
              </a:rPr>
              <a:t>      </a:t>
            </a:r>
            <a:r>
              <a:rPr lang="zh-CN" altLang="en-US" sz="2000" b="1" dirty="0">
                <a:solidFill>
                  <a:schemeClr val="tx1"/>
                </a:solidFill>
              </a:rPr>
              <a:t>推进民主管理是保障学区自主与公平发展的重要举措，核心是尊重受教育者权益、健全内部民主制度，构建以学生、家长、教师为中心的民主决策机制，回应教育需求、提升教育质量、营造公平包容的教育环境。</a:t>
            </a:r>
            <a:endParaRPr lang="zh-CN" altLang="en-US" sz="2000" b="1" dirty="0">
              <a:solidFill>
                <a:schemeClr val="tx1"/>
              </a:solidFill>
            </a:endParaRPr>
          </a:p>
          <a:p>
            <a:pPr algn="just" hangingPunct="0"/>
            <a:endParaRPr lang="en-US" altLang="zh-CN" sz="2000" b="1" dirty="0">
              <a:solidFill>
                <a:schemeClr val="tx1"/>
              </a:solidFill>
            </a:endParaRPr>
          </a:p>
          <a:p>
            <a:pPr algn="just" hangingPunct="0"/>
            <a:r>
              <a:rPr lang="en-US" altLang="zh-CN" sz="2000" b="1" dirty="0">
                <a:solidFill>
                  <a:schemeClr val="tx1"/>
                </a:solidFill>
              </a:rPr>
              <a:t>       </a:t>
            </a:r>
            <a:r>
              <a:rPr lang="zh-CN" altLang="en-US" sz="2000" b="1" dirty="0">
                <a:solidFill>
                  <a:schemeClr val="tx1"/>
                </a:solidFill>
              </a:rPr>
              <a:t>具体可从两方面推进：一是</a:t>
            </a:r>
            <a:r>
              <a:rPr lang="zh-CN" altLang="en-US" sz="2000" b="1" dirty="0">
                <a:solidFill>
                  <a:schemeClr val="accent2">
                    <a:lumMod val="60000"/>
                    <a:lumOff val="40000"/>
                  </a:schemeClr>
                </a:solidFill>
              </a:rPr>
              <a:t>建立健全学区委员会联席会议制度</a:t>
            </a:r>
            <a:r>
              <a:rPr lang="zh-CN" altLang="en-US" sz="2000" b="1" dirty="0">
                <a:solidFill>
                  <a:schemeClr val="tx1"/>
                </a:solidFill>
              </a:rPr>
              <a:t>，定期召集成员单位代表协商学区重大事项，鼓励多元主体平等对话、表达诉求，形成更具合法性的决策；二是</a:t>
            </a:r>
            <a:r>
              <a:rPr lang="zh-CN" altLang="en-US" sz="2000" b="1" dirty="0">
                <a:solidFill>
                  <a:schemeClr val="accent2">
                    <a:lumMod val="60000"/>
                    <a:lumOff val="40000"/>
                  </a:schemeClr>
                </a:solidFill>
              </a:rPr>
              <a:t>完善学区办学监督审议机制</a:t>
            </a:r>
            <a:r>
              <a:rPr lang="zh-CN" altLang="en-US" sz="2000" b="1" dirty="0">
                <a:solidFill>
                  <a:schemeClr val="tx1"/>
                </a:solidFill>
              </a:rPr>
              <a:t>，将骨干教师流动、资源配置等重要决议先征求学区委员会意见，扩大公共责任，增强相关主体参与意识和能力。</a:t>
            </a:r>
            <a:endParaRPr lang="zh-CN" altLang="en-US" sz="2000" b="1" dirty="0">
              <a:solidFill>
                <a:schemeClr val="tx1"/>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四</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学区管理的反思与展望</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9196705" cy="460375"/>
          </a:xfrm>
          <a:prstGeom prst="rect">
            <a:avLst/>
          </a:prstGeom>
          <a:noFill/>
        </p:spPr>
        <p:txBody>
          <a:bodyPr wrap="square" rtlCol="0">
            <a:spAutoFit/>
          </a:bodyPr>
          <a:lstStyle/>
          <a:p>
            <a:r>
              <a:rPr lang="en-US" altLang="zh-CN" sz="2400" b="1" dirty="0">
                <a:solidFill>
                  <a:schemeClr val="tx2"/>
                </a:solidFill>
              </a:rPr>
              <a:t>2.2.3</a:t>
            </a:r>
            <a:r>
              <a:rPr lang="zh-CN" altLang="en-US" sz="2400" b="1" dirty="0">
                <a:solidFill>
                  <a:schemeClr val="tx2"/>
                </a:solidFill>
              </a:rPr>
              <a:t> 构建共享机制，优化学区教育资源配置</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tx1"/>
                </a:solidFill>
              </a:rPr>
              <a:t>      </a:t>
            </a:r>
            <a:r>
              <a:rPr lang="zh-CN" altLang="en-US" sz="2000" b="1" dirty="0">
                <a:solidFill>
                  <a:schemeClr val="tx1"/>
                </a:solidFill>
              </a:rPr>
              <a:t>从治理理论而言，学区治理的目标是实现善治，通过多元主体协商参与，最大化学区公共利益，满足成员校优质教育需求，发挥学区教育服务功能。这就需要将学区打造为区域教育资源库，依托完善的资源共建共享机制扩大优质资源覆盖面。具体可从三方面推进：一是推进校际师资、课程、硬件等资源共享，靠政府行政推动并配套制度保障落实；二是弱化学校资源归属界限，建立资源所有权共享机制，强化各校共有意识；三是转变资源供给模式，由按校分配改为学区统筹，增强各校对学区的向心力。</a:t>
            </a:r>
            <a:endParaRPr lang="zh-CN" altLang="en-US" sz="2000" b="1" dirty="0">
              <a:solidFill>
                <a:schemeClr val="tx1"/>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四</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学区管理的反思与展望</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9196705" cy="460375"/>
          </a:xfrm>
          <a:prstGeom prst="rect">
            <a:avLst/>
          </a:prstGeom>
          <a:noFill/>
        </p:spPr>
        <p:txBody>
          <a:bodyPr wrap="square" rtlCol="0">
            <a:spAutoFit/>
          </a:bodyPr>
          <a:lstStyle/>
          <a:p>
            <a:r>
              <a:rPr lang="en-US" altLang="zh-CN" sz="2400" b="1" dirty="0">
                <a:solidFill>
                  <a:schemeClr val="tx2"/>
                </a:solidFill>
              </a:rPr>
              <a:t>2.3</a:t>
            </a:r>
            <a:r>
              <a:rPr lang="zh-CN" altLang="en-US" sz="2400" b="1" dirty="0">
                <a:solidFill>
                  <a:schemeClr val="tx2"/>
                </a:solidFill>
              </a:rPr>
              <a:t> 学区管理优化的展望</a:t>
            </a:r>
            <a:r>
              <a:rPr lang="en-US" altLang="zh-CN" sz="2400" b="1" dirty="0">
                <a:solidFill>
                  <a:schemeClr val="tx2"/>
                </a:solidFill>
              </a:rPr>
              <a:t>——</a:t>
            </a:r>
            <a:r>
              <a:rPr lang="zh-CN" altLang="en-US" sz="2400" b="1" dirty="0">
                <a:solidFill>
                  <a:schemeClr val="tx2"/>
                </a:solidFill>
              </a:rPr>
              <a:t>加强文化建设，提升学区凝聚力</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tx1"/>
                </a:solidFill>
              </a:rPr>
              <a:t>     </a:t>
            </a:r>
            <a:r>
              <a:rPr lang="zh-CN" altLang="en-US" sz="2000" b="1" dirty="0">
                <a:solidFill>
                  <a:schemeClr val="tx1"/>
                </a:solidFill>
              </a:rPr>
              <a:t>当前学区组织存在一定松散性，难以实现区域教育整体提升的预期目标。为增强学区凝聚力、促进高效运行，可从两方面构建良性运行机制。</a:t>
            </a:r>
            <a:endParaRPr lang="zh-CN" altLang="en-US" sz="2000" b="1" dirty="0">
              <a:solidFill>
                <a:schemeClr val="tx1"/>
              </a:solidFill>
            </a:endParaRPr>
          </a:p>
          <a:p>
            <a:pPr algn="just" hangingPunct="0"/>
            <a:endParaRPr lang="zh-CN" altLang="en-US" sz="2000" b="1" dirty="0">
              <a:solidFill>
                <a:schemeClr val="tx1"/>
              </a:solidFill>
            </a:endParaRPr>
          </a:p>
          <a:p>
            <a:pPr algn="just" hangingPunct="0"/>
            <a:r>
              <a:rPr lang="zh-CN" altLang="en-US" sz="2000" b="1" dirty="0">
                <a:solidFill>
                  <a:schemeClr val="tx1"/>
                </a:solidFill>
              </a:rPr>
              <a:t> </a:t>
            </a:r>
            <a:r>
              <a:rPr lang="en-US" altLang="zh-CN" sz="2000" b="1" dirty="0">
                <a:solidFill>
                  <a:schemeClr val="tx1"/>
                </a:solidFill>
              </a:rPr>
              <a:t>      </a:t>
            </a:r>
            <a:r>
              <a:rPr lang="zh-CN" altLang="en-US" sz="2000" b="1" dirty="0">
                <a:solidFill>
                  <a:schemeClr val="tx1"/>
                </a:solidFill>
              </a:rPr>
              <a:t>一是</a:t>
            </a:r>
            <a:r>
              <a:rPr lang="zh-CN" altLang="en-US" sz="2000" b="1" dirty="0">
                <a:solidFill>
                  <a:schemeClr val="accent2">
                    <a:lumMod val="60000"/>
                    <a:lumOff val="40000"/>
                  </a:schemeClr>
                </a:solidFill>
              </a:rPr>
              <a:t>学区规划引领，强化学区意识</a:t>
            </a:r>
            <a:r>
              <a:rPr lang="zh-CN" altLang="en-US" sz="2000" b="1" dirty="0">
                <a:solidFill>
                  <a:schemeClr val="tx1"/>
                </a:solidFill>
              </a:rPr>
              <a:t>：变革资源配置方式，增强各校向心力；加强学区与社区互动及办学宣传，提升家长知晓度与认同感；在尊重各校需求的基础上，共同确立发展战略、愿景，盘整资源、营造学区文化、打造特色品牌，以规划凝聚共识、引领发展。</a:t>
            </a:r>
            <a:endParaRPr lang="zh-CN" altLang="en-US" sz="2000" b="1" dirty="0">
              <a:solidFill>
                <a:schemeClr val="tx1"/>
              </a:solidFill>
            </a:endParaRPr>
          </a:p>
          <a:p>
            <a:pPr algn="just" hangingPunct="0"/>
            <a:r>
              <a:rPr lang="zh-CN" altLang="en-US" sz="2000" b="1" dirty="0">
                <a:solidFill>
                  <a:schemeClr val="tx1"/>
                </a:solidFill>
              </a:rPr>
              <a:t> </a:t>
            </a:r>
            <a:r>
              <a:rPr lang="en-US" altLang="zh-CN" sz="2000" b="1" dirty="0">
                <a:solidFill>
                  <a:schemeClr val="tx1"/>
                </a:solidFill>
              </a:rPr>
              <a:t>       </a:t>
            </a:r>
            <a:endParaRPr lang="en-US" altLang="zh-CN" sz="2000" b="1" dirty="0">
              <a:solidFill>
                <a:schemeClr val="tx1"/>
              </a:solidFill>
            </a:endParaRPr>
          </a:p>
          <a:p>
            <a:pPr algn="just" hangingPunct="0"/>
            <a:r>
              <a:rPr lang="en-US" altLang="zh-CN" sz="2000" b="1" dirty="0">
                <a:solidFill>
                  <a:schemeClr val="tx1"/>
                </a:solidFill>
              </a:rPr>
              <a:t>        </a:t>
            </a:r>
            <a:r>
              <a:rPr lang="zh-CN" altLang="en-US" sz="2000" b="1" dirty="0">
                <a:solidFill>
                  <a:schemeClr val="tx1"/>
                </a:solidFill>
              </a:rPr>
              <a:t>二是</a:t>
            </a:r>
            <a:r>
              <a:rPr lang="zh-CN" altLang="en-US" sz="2000" b="1" dirty="0">
                <a:solidFill>
                  <a:schemeClr val="accent2">
                    <a:lumMod val="60000"/>
                    <a:lumOff val="40000"/>
                  </a:schemeClr>
                </a:solidFill>
              </a:rPr>
              <a:t>特色项目推动，激活教师群体</a:t>
            </a:r>
            <a:r>
              <a:rPr lang="zh-CN" altLang="en-US" sz="2000" b="1" dirty="0">
                <a:solidFill>
                  <a:schemeClr val="tx1"/>
                </a:solidFill>
              </a:rPr>
              <a:t>：各校坚守自身特色，吸纳优质资源，以特色项目驱动发展；加强舆论引导激发教师使命感，建立“骨干教师流动蓄水池”，通过名师工作室、跨校教研等实现师资共享，并建立激励保障制度，在职称晋升等方面予以倾斜，吸引骨干教师参与校际共享。</a:t>
            </a:r>
            <a:endParaRPr lang="zh-CN" altLang="en-US" sz="2000" b="1" dirty="0">
              <a:solidFill>
                <a:schemeClr val="tx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稻壳儿原创设计师【幻雨工作室】_1"/>
          <p:cNvSpPr/>
          <p:nvPr/>
        </p:nvSpPr>
        <p:spPr>
          <a:xfrm>
            <a:off x="3905250" y="0"/>
            <a:ext cx="43815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稻壳儿原创设计师【幻雨工作室】_2"/>
          <p:cNvSpPr/>
          <p:nvPr/>
        </p:nvSpPr>
        <p:spPr>
          <a:xfrm>
            <a:off x="899713" y="1239121"/>
            <a:ext cx="10392575" cy="4379759"/>
          </a:xfrm>
          <a:prstGeom prst="roundRect">
            <a:avLst>
              <a:gd name="adj" fmla="val 3101"/>
            </a:avLst>
          </a:prstGeom>
          <a:solidFill>
            <a:schemeClr val="bg1"/>
          </a:solidFill>
          <a:ln w="12700">
            <a:noFill/>
          </a:ln>
          <a:effectLst>
            <a:outerShdw blurRad="749300"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稻壳儿原创设计师【幻雨工作室】_3"/>
          <p:cNvSpPr>
            <a:spLocks noChangeArrowheads="1"/>
          </p:cNvSpPr>
          <p:nvPr/>
        </p:nvSpPr>
        <p:spPr bwMode="auto">
          <a:xfrm>
            <a:off x="2646808" y="2786375"/>
            <a:ext cx="1289376" cy="1285250"/>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3600" dirty="0">
              <a:solidFill>
                <a:srgbClr val="6DD5CB"/>
              </a:solidFill>
              <a:latin typeface="微软雅黑" panose="020B0503020204020204" pitchFamily="34" charset="-122"/>
              <a:ea typeface="微软雅黑" panose="020B0503020204020204" pitchFamily="34" charset="-122"/>
            </a:endParaRPr>
          </a:p>
        </p:txBody>
      </p:sp>
      <p:sp>
        <p:nvSpPr>
          <p:cNvPr id="24" name="稻壳儿原创设计师【幻雨工作室】_5"/>
          <p:cNvSpPr txBox="1">
            <a:spLocks noChangeArrowheads="1"/>
          </p:cNvSpPr>
          <p:nvPr/>
        </p:nvSpPr>
        <p:spPr bwMode="auto">
          <a:xfrm>
            <a:off x="4293405" y="3075056"/>
            <a:ext cx="5496114" cy="132207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defTabSz="685800">
              <a:defRPr/>
            </a:pPr>
            <a:r>
              <a:rPr lang="zh-CN" altLang="en-US" sz="40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mn-ea"/>
              </a:rPr>
              <a:t>学区概述</a:t>
            </a:r>
            <a:endParaRPr lang="zh-CN" altLang="en-US" sz="40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defTabSz="685800">
              <a:defRPr/>
            </a:pPr>
            <a:endParaRPr lang="zh-CN" altLang="en-US" sz="40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文本框 2"/>
          <p:cNvSpPr txBox="1"/>
          <p:nvPr/>
        </p:nvSpPr>
        <p:spPr>
          <a:xfrm>
            <a:off x="2917825" y="3066415"/>
            <a:ext cx="851535" cy="715645"/>
          </a:xfrm>
          <a:prstGeom prst="rect">
            <a:avLst/>
          </a:prstGeom>
          <a:noFill/>
        </p:spPr>
        <p:txBody>
          <a:bodyPr wrap="square" rtlCol="0">
            <a:noAutofit/>
          </a:bodyPr>
          <a:p>
            <a:r>
              <a:rPr lang="zh-CN" altLang="en-US" sz="4400" b="1">
                <a:solidFill>
                  <a:schemeClr val="bg1"/>
                </a:solidFill>
              </a:rPr>
              <a:t>一</a:t>
            </a:r>
            <a:endParaRPr lang="zh-CN" altLang="en-US" sz="4400" b="1">
              <a:solidFill>
                <a:schemeClr val="bg1"/>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稻壳儿原创设计师【幻雨工作室】_1"/>
          <p:cNvSpPr/>
          <p:nvPr/>
        </p:nvSpPr>
        <p:spPr>
          <a:xfrm>
            <a:off x="3905250" y="0"/>
            <a:ext cx="43815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稻壳儿原创设计师【幻雨工作室】_2"/>
          <p:cNvSpPr/>
          <p:nvPr/>
        </p:nvSpPr>
        <p:spPr>
          <a:xfrm>
            <a:off x="813086" y="1239120"/>
            <a:ext cx="10392575" cy="4379759"/>
          </a:xfrm>
          <a:prstGeom prst="roundRect">
            <a:avLst>
              <a:gd name="adj" fmla="val 3101"/>
            </a:avLst>
          </a:prstGeom>
          <a:solidFill>
            <a:schemeClr val="bg1"/>
          </a:solidFill>
          <a:ln w="12700">
            <a:noFill/>
          </a:ln>
          <a:effectLst>
            <a:outerShdw blurRad="749300"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稻壳儿原创设计师【幻雨工作室】_9"/>
          <p:cNvSpPr txBox="1"/>
          <p:nvPr/>
        </p:nvSpPr>
        <p:spPr>
          <a:xfrm>
            <a:off x="3698520" y="2755350"/>
            <a:ext cx="4794961" cy="9233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5400" dirty="0">
                <a:solidFill>
                  <a:schemeClr val="accent1"/>
                </a:solidFill>
                <a:latin typeface="微软雅黑" panose="020B0503020204020204" pitchFamily="34" charset="-122"/>
                <a:ea typeface="微软雅黑" panose="020B0503020204020204" pitchFamily="34" charset="-122"/>
              </a:rPr>
              <a:t>感谢各位观看</a:t>
            </a:r>
            <a:endParaRPr lang="zh-CN" altLang="en-US" sz="5400" dirty="0">
              <a:solidFill>
                <a:schemeClr val="accent1"/>
              </a:solidFill>
              <a:latin typeface="微软雅黑" panose="020B0503020204020204" pitchFamily="34" charset="-122"/>
              <a:ea typeface="微软雅黑" panose="020B0503020204020204" pitchFamily="34" charset="-122"/>
            </a:endParaRPr>
          </a:p>
        </p:txBody>
      </p:sp>
      <p:sp>
        <p:nvSpPr>
          <p:cNvPr id="23" name="稻壳儿原创设计师【幻雨工作室】_10"/>
          <p:cNvSpPr/>
          <p:nvPr/>
        </p:nvSpPr>
        <p:spPr>
          <a:xfrm>
            <a:off x="4812829" y="3739392"/>
            <a:ext cx="2566344" cy="707886"/>
          </a:xfrm>
          <a:prstGeom prst="rect">
            <a:avLst/>
          </a:prstGeom>
        </p:spPr>
        <p:txBody>
          <a:bodyPr wrap="none">
            <a:spAutoFit/>
          </a:bodyPr>
          <a:lstStyle/>
          <a:p>
            <a:pPr algn="ctr"/>
            <a:r>
              <a:rPr lang="zh-CN" altLang="en-US" sz="4000" dirty="0">
                <a:solidFill>
                  <a:schemeClr val="accent1"/>
                </a:solidFill>
                <a:latin typeface="微软雅黑 Light" panose="020B0502040204020203" pitchFamily="34" charset="-122"/>
                <a:ea typeface="微软雅黑 Light" panose="020B0502040204020203" pitchFamily="34" charset="-122"/>
              </a:rPr>
              <a:t>Thank You</a:t>
            </a:r>
            <a:endParaRPr lang="zh-CN" altLang="en-US" sz="4000" dirty="0">
              <a:solidFill>
                <a:schemeClr val="accent1"/>
              </a:solidFill>
              <a:latin typeface="微软雅黑 Light" panose="020B0502040204020203" pitchFamily="34" charset="-122"/>
              <a:ea typeface="微软雅黑 Light" panose="020B0502040204020203"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4834" y="739157"/>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一</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mn-ea"/>
              </a:rPr>
              <a:t>学区概述</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158" y="1397288"/>
            <a:ext cx="6551438" cy="460375"/>
          </a:xfrm>
          <a:prstGeom prst="rect">
            <a:avLst/>
          </a:prstGeom>
          <a:noFill/>
        </p:spPr>
        <p:txBody>
          <a:bodyPr wrap="square" rtlCol="0">
            <a:spAutoFit/>
          </a:bodyPr>
          <a:lstStyle/>
          <a:p>
            <a:r>
              <a:rPr lang="en-US" altLang="zh-CN" sz="2400" b="1" dirty="0">
                <a:solidFill>
                  <a:schemeClr val="tx2"/>
                </a:solidFill>
              </a:rPr>
              <a:t>1.</a:t>
            </a:r>
            <a:r>
              <a:rPr lang="zh-CN" altLang="en-US" sz="2400" b="1" dirty="0">
                <a:solidFill>
                  <a:schemeClr val="tx2"/>
                </a:solidFill>
              </a:rPr>
              <a:t> 学区概念的多重含义</a:t>
            </a:r>
            <a:endParaRPr lang="zh-CN" altLang="en-US" sz="2400" b="1" dirty="0">
              <a:solidFill>
                <a:schemeClr val="tx2"/>
              </a:solidFill>
            </a:endParaRPr>
          </a:p>
        </p:txBody>
      </p:sp>
      <p:sp>
        <p:nvSpPr>
          <p:cNvPr id="4" name="文本框 3"/>
          <p:cNvSpPr txBox="1"/>
          <p:nvPr/>
        </p:nvSpPr>
        <p:spPr>
          <a:xfrm>
            <a:off x="1924843" y="1946841"/>
            <a:ext cx="8341737" cy="3476625"/>
          </a:xfrm>
          <a:prstGeom prst="rect">
            <a:avLst/>
          </a:prstGeom>
          <a:noFill/>
        </p:spPr>
        <p:txBody>
          <a:bodyPr wrap="square" rtlCol="0">
            <a:spAutoFit/>
          </a:bodyPr>
          <a:lstStyle/>
          <a:p>
            <a:pPr algn="just" hangingPunct="0"/>
            <a:r>
              <a:rPr lang="zh-CN" altLang="en-US" sz="2000" b="1" dirty="0"/>
              <a:t>       学区这一概念起源于</a:t>
            </a:r>
            <a:r>
              <a:rPr lang="zh-CN" altLang="en-US" sz="2000" b="1" dirty="0">
                <a:solidFill>
                  <a:schemeClr val="accent2">
                    <a:lumMod val="60000"/>
                    <a:lumOff val="40000"/>
                  </a:schemeClr>
                </a:solidFill>
              </a:rPr>
              <a:t>1</a:t>
            </a:r>
            <a:r>
              <a:rPr lang="en-US" altLang="zh-CN" sz="2000" b="1" dirty="0">
                <a:solidFill>
                  <a:schemeClr val="accent2">
                    <a:lumMod val="60000"/>
                    <a:lumOff val="40000"/>
                  </a:schemeClr>
                </a:solidFill>
              </a:rPr>
              <a:t>8</a:t>
            </a:r>
            <a:r>
              <a:rPr lang="zh-CN" altLang="en-US" sz="2000" b="1" dirty="0">
                <a:solidFill>
                  <a:schemeClr val="accent2">
                    <a:lumMod val="60000"/>
                    <a:lumOff val="40000"/>
                  </a:schemeClr>
                </a:solidFill>
              </a:rPr>
              <a:t>—</a:t>
            </a:r>
            <a:r>
              <a:rPr lang="en-US" altLang="zh-CN" sz="2000" b="1" dirty="0">
                <a:solidFill>
                  <a:schemeClr val="accent2">
                    <a:lumMod val="60000"/>
                    <a:lumOff val="40000"/>
                  </a:schemeClr>
                </a:solidFill>
              </a:rPr>
              <a:t>19</a:t>
            </a:r>
            <a:r>
              <a:rPr lang="zh-CN" altLang="en-US" sz="2000" b="1" dirty="0">
                <a:solidFill>
                  <a:schemeClr val="accent2">
                    <a:lumMod val="60000"/>
                    <a:lumOff val="40000"/>
                  </a:schemeClr>
                </a:solidFill>
              </a:rPr>
              <a:t>世纪美国教育改革时期</a:t>
            </a:r>
            <a:r>
              <a:rPr lang="zh-CN" altLang="en-US" sz="2000" b="1" dirty="0"/>
              <a:t>。早期学校由社区或教会管理，缺乏统一区域规划，随着教育需求增长与城市化推进，地方政府开始设立学区作为行政单位，规范教育管理。</a:t>
            </a:r>
            <a:r>
              <a:rPr lang="zh-CN" altLang="en-US" sz="2000" b="1" dirty="0">
                <a:solidFill>
                  <a:schemeClr val="accent2">
                    <a:lumMod val="60000"/>
                    <a:lumOff val="40000"/>
                  </a:schemeClr>
                </a:solidFill>
              </a:rPr>
              <a:t>1</a:t>
            </a:r>
            <a:r>
              <a:rPr lang="en-US" altLang="zh-CN" sz="2000" b="1" dirty="0">
                <a:solidFill>
                  <a:schemeClr val="accent2">
                    <a:lumMod val="60000"/>
                    <a:lumOff val="40000"/>
                  </a:schemeClr>
                </a:solidFill>
              </a:rPr>
              <a:t>789</a:t>
            </a:r>
            <a:r>
              <a:rPr lang="zh-CN" altLang="en-US" sz="2000" b="1" dirty="0">
                <a:solidFill>
                  <a:schemeClr val="accent2">
                    <a:lumMod val="60000"/>
                    <a:lumOff val="40000"/>
                  </a:schemeClr>
                </a:solidFill>
              </a:rPr>
              <a:t>年</a:t>
            </a:r>
            <a:r>
              <a:rPr lang="zh-CN" altLang="en-US" sz="2000" b="1" dirty="0"/>
              <a:t>马萨诸塞州要求设立学校委员会管理地方教育，</a:t>
            </a:r>
            <a:r>
              <a:rPr lang="zh-CN" altLang="en-US" sz="2000" b="1" dirty="0">
                <a:solidFill>
                  <a:schemeClr val="accent2">
                    <a:lumMod val="60000"/>
                    <a:lumOff val="40000"/>
                  </a:schemeClr>
                </a:solidFill>
              </a:rPr>
              <a:t>18</a:t>
            </a:r>
            <a:r>
              <a:rPr lang="en-US" altLang="zh-CN" sz="2000" b="1" dirty="0">
                <a:solidFill>
                  <a:schemeClr val="accent2">
                    <a:lumMod val="60000"/>
                    <a:lumOff val="40000"/>
                  </a:schemeClr>
                </a:solidFill>
              </a:rPr>
              <a:t>26</a:t>
            </a:r>
            <a:r>
              <a:rPr lang="zh-CN" altLang="en-US" sz="2000" b="1" dirty="0">
                <a:solidFill>
                  <a:schemeClr val="accent2">
                    <a:lumMod val="60000"/>
                    <a:lumOff val="40000"/>
                  </a:schemeClr>
                </a:solidFill>
              </a:rPr>
              <a:t>年</a:t>
            </a:r>
            <a:r>
              <a:rPr lang="zh-CN" altLang="en-US" sz="2000" b="1" dirty="0"/>
              <a:t>进一步明确该委员会独立于地方政府，拥有教育行政权与教育税征收权，由此奠定了美国学区制度的基础。</a:t>
            </a:r>
            <a:endParaRPr lang="zh-CN" altLang="en-US" sz="2000" b="1" dirty="0"/>
          </a:p>
          <a:p>
            <a:pPr algn="just" hangingPunct="0"/>
            <a:endParaRPr lang="en-US" altLang="zh-CN" sz="2000" b="1" dirty="0"/>
          </a:p>
          <a:p>
            <a:pPr algn="just" hangingPunct="0"/>
            <a:r>
              <a:rPr lang="en-US" altLang="zh-CN" sz="2000" b="1" dirty="0"/>
              <a:t>        </a:t>
            </a:r>
            <a:r>
              <a:rPr lang="zh-CN" altLang="en-US" sz="2000" b="1" dirty="0"/>
              <a:t>在定义上，学区具有双重属性：法律层面，学区是州立法机构设立的准地方法人，承担公立学校管理职责，属于地方教育行政区域；从教育与行政角度，学区是地方基层教育行政单位与教育机构，主要参与公立学校运营与服务，既是教育区域单元，也是重要的教育管理层级。</a:t>
            </a:r>
            <a:endParaRPr lang="zh-CN" altLang="en-US" sz="2000" b="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4834" y="739157"/>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一</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mn-ea"/>
              </a:rPr>
              <a:t>学区概述</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158" y="1397288"/>
            <a:ext cx="6551438" cy="460375"/>
          </a:xfrm>
          <a:prstGeom prst="rect">
            <a:avLst/>
          </a:prstGeom>
          <a:noFill/>
        </p:spPr>
        <p:txBody>
          <a:bodyPr wrap="square" rtlCol="0">
            <a:spAutoFit/>
          </a:bodyPr>
          <a:lstStyle/>
          <a:p>
            <a:r>
              <a:rPr lang="en-US" altLang="zh-CN" sz="2400" b="1" dirty="0">
                <a:solidFill>
                  <a:schemeClr val="tx2"/>
                </a:solidFill>
              </a:rPr>
              <a:t>1.</a:t>
            </a:r>
            <a:r>
              <a:rPr lang="zh-CN" altLang="en-US" sz="2400" b="1" dirty="0">
                <a:solidFill>
                  <a:schemeClr val="tx2"/>
                </a:solidFill>
              </a:rPr>
              <a:t> 学区概念的多重含义</a:t>
            </a:r>
            <a:endParaRPr lang="zh-CN" altLang="en-US" sz="2400" b="1" dirty="0">
              <a:solidFill>
                <a:schemeClr val="tx2"/>
              </a:solidFill>
            </a:endParaRPr>
          </a:p>
        </p:txBody>
      </p:sp>
      <p:sp>
        <p:nvSpPr>
          <p:cNvPr id="4" name="文本框 3"/>
          <p:cNvSpPr txBox="1"/>
          <p:nvPr/>
        </p:nvSpPr>
        <p:spPr>
          <a:xfrm>
            <a:off x="1924843" y="1946841"/>
            <a:ext cx="8341737" cy="3476625"/>
          </a:xfrm>
          <a:prstGeom prst="rect">
            <a:avLst/>
          </a:prstGeom>
          <a:noFill/>
        </p:spPr>
        <p:txBody>
          <a:bodyPr wrap="square" rtlCol="0">
            <a:spAutoFit/>
          </a:bodyPr>
          <a:lstStyle/>
          <a:p>
            <a:pPr algn="just" hangingPunct="0"/>
            <a:r>
              <a:rPr lang="zh-CN" altLang="en-US" sz="2000" b="1" dirty="0"/>
              <a:t>       我国学界对学区的定义尚未统一。《辞海》将其界定为教育行政管理区域，划分可不与地方行政区重合、不从属一般地方行政，由教育委员会统筹管理学区内教育计划、预算、师资、校舍等事务。</a:t>
            </a:r>
            <a:endParaRPr lang="zh-CN" altLang="en-US" sz="2000" b="1" dirty="0"/>
          </a:p>
          <a:p>
            <a:pPr algn="just" hangingPunct="0"/>
            <a:endParaRPr lang="en-US" altLang="zh-CN" sz="2000" b="1" dirty="0"/>
          </a:p>
          <a:p>
            <a:pPr algn="just" hangingPunct="0"/>
            <a:r>
              <a:rPr lang="en-US" altLang="zh-CN" sz="2000" b="1" dirty="0"/>
              <a:t>       </a:t>
            </a:r>
            <a:r>
              <a:rPr lang="zh-CN" altLang="en-US" sz="2000" b="1" dirty="0"/>
              <a:t>现有研究中，学者们基于自身研究重点有不同解读：有的认为学区是以学校联盟为核心、重构教育治理结构的跨组织治理单位；有的将其视为介于区域与学校治理之间、追求优质均衡的新型治理模式；还有的认为其是学区化办学载体，是以资源共享为核心、由多所基础教育学校组成的校际协作组织。实践中，部分地区用“片区”替代“学区”，或视“片区”为学区的下位概念。</a:t>
            </a:r>
            <a:r>
              <a:rPr lang="zh-CN" altLang="en-US" sz="2000" b="1" dirty="0">
                <a:solidFill>
                  <a:schemeClr val="accent2">
                    <a:lumMod val="60000"/>
                    <a:lumOff val="40000"/>
                  </a:schemeClr>
                </a:solidFill>
              </a:rPr>
              <a:t>综上，学区是以优质均衡教育为目的，打破传统行政区划，在一定地理范围内由若干学校组成的资源共享、共同发展的协作体。</a:t>
            </a:r>
            <a:endParaRPr lang="zh-CN" altLang="en-US" sz="2000" b="1" dirty="0">
              <a:solidFill>
                <a:schemeClr val="accent2">
                  <a:lumMod val="60000"/>
                  <a:lumOff val="40000"/>
                </a:schemeClr>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4834" y="739157"/>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一</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mn-ea"/>
              </a:rPr>
              <a:t>学区概述</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158" y="1397288"/>
            <a:ext cx="6551438" cy="460375"/>
          </a:xfrm>
          <a:prstGeom prst="rect">
            <a:avLst/>
          </a:prstGeom>
          <a:noFill/>
        </p:spPr>
        <p:txBody>
          <a:bodyPr wrap="square" rtlCol="0">
            <a:spAutoFit/>
          </a:bodyPr>
          <a:lstStyle/>
          <a:p>
            <a:r>
              <a:rPr lang="en-US" altLang="zh-CN" sz="2400" b="1" dirty="0">
                <a:solidFill>
                  <a:schemeClr val="tx2"/>
                </a:solidFill>
              </a:rPr>
              <a:t>2.</a:t>
            </a:r>
            <a:r>
              <a:rPr lang="zh-CN" altLang="en-US" sz="2400" b="1" dirty="0">
                <a:solidFill>
                  <a:schemeClr val="tx2"/>
                </a:solidFill>
              </a:rPr>
              <a:t> 学区化与集团化办学</a:t>
            </a:r>
            <a:endParaRPr lang="zh-CN" altLang="en-US" sz="2400" b="1" dirty="0">
              <a:solidFill>
                <a:schemeClr val="tx2"/>
              </a:solidFill>
            </a:endParaRPr>
          </a:p>
        </p:txBody>
      </p:sp>
      <p:sp>
        <p:nvSpPr>
          <p:cNvPr id="4" name="文本框 3"/>
          <p:cNvSpPr txBox="1"/>
          <p:nvPr/>
        </p:nvSpPr>
        <p:spPr>
          <a:xfrm>
            <a:off x="1925478" y="2320856"/>
            <a:ext cx="8341737" cy="1014730"/>
          </a:xfrm>
          <a:prstGeom prst="rect">
            <a:avLst/>
          </a:prstGeom>
          <a:noFill/>
        </p:spPr>
        <p:txBody>
          <a:bodyPr wrap="square" rtlCol="0">
            <a:spAutoFit/>
          </a:bodyPr>
          <a:lstStyle/>
          <a:p>
            <a:pPr algn="just" hangingPunct="0"/>
            <a:r>
              <a:rPr lang="zh-CN" altLang="en-US" sz="2000" b="1" dirty="0"/>
              <a:t>       </a:t>
            </a:r>
            <a:r>
              <a:rPr lang="zh-CN" altLang="en-US" sz="2000" b="1" dirty="0">
                <a:solidFill>
                  <a:schemeClr val="tx1"/>
                </a:solidFill>
              </a:rPr>
              <a:t>学区化办学与集团化办学的核心价值都是推动基础教育优质均衡发展，它们在促进学校内涵式发展, 实现资源共享等方面发挥着重要作用，但二者在定义, 运作模式及重点举措上存在一些区别。</a:t>
            </a:r>
            <a:endParaRPr lang="zh-CN" altLang="en-US" sz="2000" b="1" dirty="0">
              <a:solidFill>
                <a:schemeClr val="tx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4834" y="739157"/>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一</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mn-ea"/>
              </a:rPr>
              <a:t>学区概述</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158" y="1397288"/>
            <a:ext cx="6551438" cy="460375"/>
          </a:xfrm>
          <a:prstGeom prst="rect">
            <a:avLst/>
          </a:prstGeom>
          <a:noFill/>
        </p:spPr>
        <p:txBody>
          <a:bodyPr wrap="square" rtlCol="0">
            <a:spAutoFit/>
          </a:bodyPr>
          <a:lstStyle/>
          <a:p>
            <a:r>
              <a:rPr lang="en-US" altLang="zh-CN" sz="2400" b="1" dirty="0">
                <a:solidFill>
                  <a:schemeClr val="tx2"/>
                </a:solidFill>
              </a:rPr>
              <a:t>2.1</a:t>
            </a:r>
            <a:r>
              <a:rPr lang="zh-CN" altLang="en-US" sz="2400" b="1" dirty="0">
                <a:solidFill>
                  <a:schemeClr val="tx2"/>
                </a:solidFill>
              </a:rPr>
              <a:t> 学区化办学</a:t>
            </a:r>
            <a:endParaRPr lang="zh-CN" altLang="en-US" sz="2400" b="1" dirty="0">
              <a:solidFill>
                <a:schemeClr val="tx2"/>
              </a:solidFill>
            </a:endParaRPr>
          </a:p>
        </p:txBody>
      </p:sp>
      <p:sp>
        <p:nvSpPr>
          <p:cNvPr id="4" name="文本框 3"/>
          <p:cNvSpPr txBox="1"/>
          <p:nvPr/>
        </p:nvSpPr>
        <p:spPr>
          <a:xfrm>
            <a:off x="1925478" y="2053521"/>
            <a:ext cx="8341737" cy="3169285"/>
          </a:xfrm>
          <a:prstGeom prst="rect">
            <a:avLst/>
          </a:prstGeom>
          <a:noFill/>
        </p:spPr>
        <p:txBody>
          <a:bodyPr wrap="square" rtlCol="0">
            <a:spAutoFit/>
          </a:bodyPr>
          <a:lstStyle/>
          <a:p>
            <a:pPr algn="just" hangingPunct="0"/>
            <a:r>
              <a:rPr lang="zh-CN" altLang="en-US" sz="2000" b="1" dirty="0"/>
              <a:t>       </a:t>
            </a:r>
            <a:r>
              <a:rPr lang="zh-CN" altLang="en-US" sz="2000" b="1" dirty="0">
                <a:solidFill>
                  <a:schemeClr val="tx1"/>
                </a:solidFill>
              </a:rPr>
              <a:t>学区化办学是一种创新教育管理模式，</a:t>
            </a:r>
            <a:r>
              <a:rPr lang="zh-CN" altLang="en-US" sz="2000" b="1" dirty="0">
                <a:solidFill>
                  <a:schemeClr val="accent2">
                    <a:lumMod val="60000"/>
                    <a:lumOff val="40000"/>
                  </a:schemeClr>
                </a:solidFill>
              </a:rPr>
              <a:t>核心是依托地理邻近性，优化教育资源配置与高效利用</a:t>
            </a:r>
            <a:r>
              <a:rPr lang="zh-CN" altLang="en-US" sz="2000" b="1" dirty="0">
                <a:solidFill>
                  <a:schemeClr val="tx1"/>
                </a:solidFill>
              </a:rPr>
              <a:t>。各区县结合实际，将不同类型、学段的学校（含小学、中学、幼儿园、职业学校等）纳入统一学区管理，打破校际壁垒，促进校际纵向衔接、优势互补，形成多元化教育共同体。</a:t>
            </a:r>
            <a:endParaRPr lang="zh-CN" altLang="en-US" sz="2000" b="1" dirty="0">
              <a:solidFill>
                <a:schemeClr val="tx1"/>
              </a:solidFill>
            </a:endParaRPr>
          </a:p>
          <a:p>
            <a:pPr algn="just" hangingPunct="0"/>
            <a:endParaRPr lang="en-US" altLang="zh-CN" sz="2000" b="1" dirty="0">
              <a:solidFill>
                <a:schemeClr val="tx1"/>
              </a:solidFill>
            </a:endParaRPr>
          </a:p>
          <a:p>
            <a:pPr algn="just" hangingPunct="0"/>
            <a:r>
              <a:rPr lang="en-US" altLang="zh-CN" sz="2000" b="1" dirty="0">
                <a:solidFill>
                  <a:schemeClr val="tx1"/>
                </a:solidFill>
              </a:rPr>
              <a:t>        </a:t>
            </a:r>
            <a:r>
              <a:rPr lang="zh-CN" altLang="en-US" sz="2000" b="1" dirty="0">
                <a:solidFill>
                  <a:schemeClr val="tx1"/>
                </a:solidFill>
              </a:rPr>
              <a:t>其定义为：在特定地理区域内，按行政划分或资源分布划定学区，统筹规划区域内学校，推动师资、课程等合作交流，以优化资源、促进教育公平、提升教育质量为目标。它聚焦管理创新、课程建设等关键领域，既能推动基础教育优质均衡发展，激发学校办学活力，也能满足社会和家庭对多样化教育的需求，为培养新时代人才奠定基础。</a:t>
            </a:r>
            <a:endParaRPr lang="zh-CN" altLang="en-US" sz="2000" b="1" dirty="0">
              <a:solidFill>
                <a:schemeClr val="tx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4834" y="739157"/>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一</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mn-ea"/>
              </a:rPr>
              <a:t>学区概述</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158" y="1397288"/>
            <a:ext cx="6551438" cy="460375"/>
          </a:xfrm>
          <a:prstGeom prst="rect">
            <a:avLst/>
          </a:prstGeom>
          <a:noFill/>
        </p:spPr>
        <p:txBody>
          <a:bodyPr wrap="square" rtlCol="0">
            <a:spAutoFit/>
          </a:bodyPr>
          <a:lstStyle/>
          <a:p>
            <a:r>
              <a:rPr lang="en-US" altLang="zh-CN" sz="2400" b="1" dirty="0">
                <a:solidFill>
                  <a:schemeClr val="tx2"/>
                </a:solidFill>
              </a:rPr>
              <a:t>2.2</a:t>
            </a:r>
            <a:r>
              <a:rPr lang="zh-CN" altLang="en-US" sz="2400" b="1" dirty="0">
                <a:solidFill>
                  <a:schemeClr val="tx2"/>
                </a:solidFill>
              </a:rPr>
              <a:t> 集团化办学</a:t>
            </a:r>
            <a:endParaRPr lang="zh-CN" altLang="en-US" sz="2400" b="1" dirty="0">
              <a:solidFill>
                <a:schemeClr val="tx2"/>
              </a:solidFill>
            </a:endParaRPr>
          </a:p>
        </p:txBody>
      </p:sp>
      <p:sp>
        <p:nvSpPr>
          <p:cNvPr id="4" name="文本框 3"/>
          <p:cNvSpPr txBox="1"/>
          <p:nvPr/>
        </p:nvSpPr>
        <p:spPr>
          <a:xfrm>
            <a:off x="1925478" y="2053521"/>
            <a:ext cx="8341737" cy="2553335"/>
          </a:xfrm>
          <a:prstGeom prst="rect">
            <a:avLst/>
          </a:prstGeom>
          <a:noFill/>
        </p:spPr>
        <p:txBody>
          <a:bodyPr wrap="square" rtlCol="0">
            <a:spAutoFit/>
          </a:bodyPr>
          <a:lstStyle/>
          <a:p>
            <a:pPr algn="just" hangingPunct="0"/>
            <a:r>
              <a:rPr lang="zh-CN" altLang="en-US" sz="2000" b="1" dirty="0"/>
              <a:t>      </a:t>
            </a:r>
            <a:r>
              <a:rPr lang="zh-CN" altLang="en-US" sz="2000" b="1" dirty="0">
                <a:solidFill>
                  <a:schemeClr val="tx1"/>
                </a:solidFill>
              </a:rPr>
              <a:t>集团化办学是</a:t>
            </a:r>
            <a:r>
              <a:rPr lang="zh-CN" altLang="en-US" sz="2000" b="1" dirty="0">
                <a:solidFill>
                  <a:schemeClr val="accent2">
                    <a:lumMod val="60000"/>
                    <a:lumOff val="40000"/>
                  </a:schemeClr>
                </a:solidFill>
              </a:rPr>
              <a:t>以优质品牌学校为核心</a:t>
            </a:r>
            <a:r>
              <a:rPr lang="zh-CN" altLang="en-US" sz="2000" b="1" dirty="0">
                <a:solidFill>
                  <a:schemeClr val="tx1"/>
                </a:solidFill>
              </a:rPr>
              <a:t>，通过兼并、托管等方式组建教育集团，整合多所学校，扩大优质教育资源覆盖面、提升整体教育质量的办学模式。其</a:t>
            </a:r>
            <a:r>
              <a:rPr lang="zh-CN" altLang="en-US" sz="2000" b="1" dirty="0">
                <a:solidFill>
                  <a:schemeClr val="accent2">
                    <a:lumMod val="60000"/>
                    <a:lumOff val="40000"/>
                  </a:schemeClr>
                </a:solidFill>
              </a:rPr>
              <a:t>组建方式包括学校自主组合和行政主导组合</a:t>
            </a:r>
            <a:r>
              <a:rPr lang="zh-CN" altLang="en-US" sz="2000" b="1" dirty="0">
                <a:solidFill>
                  <a:schemeClr val="tx1"/>
                </a:solidFill>
              </a:rPr>
              <a:t>，核心是带动薄弱校、农村校、新建校发展，分享先进办学理念、管理模式、课程教学及师资资源。优质品牌学校发挥</a:t>
            </a:r>
            <a:r>
              <a:rPr lang="zh-CN" altLang="en-US" sz="2000" b="1" dirty="0">
                <a:solidFill>
                  <a:schemeClr val="accent2">
                    <a:lumMod val="60000"/>
                    <a:lumOff val="40000"/>
                  </a:schemeClr>
                </a:solidFill>
              </a:rPr>
              <a:t>辐射带动作用</a:t>
            </a:r>
            <a:r>
              <a:rPr lang="zh-CN" altLang="en-US" sz="2000" b="1" dirty="0">
                <a:solidFill>
                  <a:schemeClr val="tx1"/>
                </a:solidFill>
              </a:rPr>
              <a:t>，通过制定集团规划、创新管理、促进师资流动、共享优质课程等，推动成员校成长。同时尊重各成员校特色，鼓励其发挥主观能动性，在协同发展中完善自身，实现优质教育资源扩容与可持续发展。</a:t>
            </a:r>
            <a:endParaRPr lang="zh-CN" altLang="en-US" sz="2000" b="1" dirty="0">
              <a:solidFill>
                <a:schemeClr val="tx1"/>
              </a:solidFill>
            </a:endParaRPr>
          </a:p>
        </p:txBody>
      </p:sp>
      <p:pic>
        <p:nvPicPr>
          <p:cNvPr id="2" name="图片 1"/>
          <p:cNvPicPr>
            <a:picLocks noChangeAspect="1"/>
          </p:cNvPicPr>
          <p:nvPr/>
        </p:nvPicPr>
        <p:blipFill>
          <a:blip r:embed="rId1"/>
          <a:stretch>
            <a:fillRect/>
          </a:stretch>
        </p:blipFill>
        <p:spPr>
          <a:xfrm>
            <a:off x="4109720" y="4723765"/>
            <a:ext cx="3973195" cy="1593850"/>
          </a:xfrm>
          <a:prstGeom prst="rect">
            <a:avLst/>
          </a:prstGeom>
        </p:spPr>
      </p:pic>
    </p:spTree>
  </p:cSld>
  <p:clrMapOvr>
    <a:masterClrMapping/>
  </p:clrMapOvr>
</p:sld>
</file>

<file path=ppt/tags/tag1.xml><?xml version="1.0" encoding="utf-8"?>
<p:tagLst xmlns:p="http://schemas.openxmlformats.org/presentationml/2006/main">
  <p:tag name="KSO_WM_DIAGRAM_VIRTUALLY_FRAME" val="{&quot;height&quot;:320.098346456693,&quot;left&quot;:461.109842519685,&quot;top&quot;:146.36787401574801,&quot;width&quot;:486.2186614173229}"/>
</p:tagLst>
</file>

<file path=ppt/tags/tag2.xml><?xml version="1.0" encoding="utf-8"?>
<p:tagLst xmlns:p="http://schemas.openxmlformats.org/presentationml/2006/main">
  <p:tag name="KSO_WM_DIAGRAM_VIRTUALLY_FRAME" val="{&quot;height&quot;:320.098346456693,&quot;left&quot;:461.109842519685,&quot;top&quot;:146.36787401574801,&quot;width&quot;:486.2186614173229}"/>
</p:tagLst>
</file>

<file path=ppt/tags/tag3.xml><?xml version="1.0" encoding="utf-8"?>
<p:tagLst xmlns:p="http://schemas.openxmlformats.org/presentationml/2006/main">
  <p:tag name="KSO_WM_DIAGRAM_VIRTUALLY_FRAME" val="{&quot;height&quot;:320.098346456693,&quot;left&quot;:461.109842519685,&quot;top&quot;:146.36787401574801,&quot;width&quot;:486.2186614173229}"/>
</p:tagLst>
</file>

<file path=ppt/tags/tag4.xml><?xml version="1.0" encoding="utf-8"?>
<p:tagLst xmlns:p="http://schemas.openxmlformats.org/presentationml/2006/main">
  <p:tag name="KSO_WM_DIAGRAM_VIRTUALLY_FRAME" val="{&quot;height&quot;:320.098346456693,&quot;left&quot;:461.109842519685,&quot;top&quot;:146.36787401574801,&quot;width&quot;:486.2186614173229}"/>
</p:tagLst>
</file>

<file path=ppt/tags/tag5.xml><?xml version="1.0" encoding="utf-8"?>
<p:tagLst xmlns:p="http://schemas.openxmlformats.org/presentationml/2006/main">
  <p:tag name="KSO_WM_DIAGRAM_VIRTUALLY_FRAME" val="{&quot;height&quot;:320.098346456693,&quot;left&quot;:461.109842519685,&quot;top&quot;:146.36787401574801,&quot;width&quot;:486.2186614173229}"/>
</p:tagLst>
</file>

<file path=ppt/tags/tag6.xml><?xml version="1.0" encoding="utf-8"?>
<p:tagLst xmlns:p="http://schemas.openxmlformats.org/presentationml/2006/main">
  <p:tag name="KSO_WM_DIAGRAM_VIRTUALLY_FRAME" val="{&quot;height&quot;:320.098346456693,&quot;left&quot;:461.109842519685,&quot;top&quot;:146.36787401574801,&quot;width&quot;:486.2186614173229}"/>
</p:tagLst>
</file>

<file path=ppt/tags/tag7.xml><?xml version="1.0" encoding="utf-8"?>
<p:tagLst xmlns:p="http://schemas.openxmlformats.org/presentationml/2006/main">
  <p:tag name="KSO_WM_DIAGRAM_VIRTUALLY_FRAME" val="{&quot;height&quot;:320.098346456693,&quot;left&quot;:461.109842519685,&quot;top&quot;:146.36787401574801,&quot;width&quot;:486.2186614173229}"/>
</p:tagLst>
</file>

<file path=ppt/tags/tag8.xml><?xml version="1.0" encoding="utf-8"?>
<p:tagLst xmlns:p="http://schemas.openxmlformats.org/presentationml/2006/main">
  <p:tag name="KSO_WM_DIAGRAM_VIRTUALLY_FRAME" val="{&quot;height&quot;:320.098346456693,&quot;left&quot;:461.109842519685,&quot;top&quot;:146.36787401574801,&quot;width&quot;:486.2186614173229}"/>
</p:tagLst>
</file>

<file path=ppt/tags/tag9.xml><?xml version="1.0" encoding="utf-8"?>
<p:tagLst xmlns:p="http://schemas.openxmlformats.org/presentationml/2006/main">
  <p:tag name="KSO_WPP_MARK_KEY" val="8cc2813b-3bcb-4ad0-a944-eed8197c6ce5"/>
</p:tagLst>
</file>

<file path=ppt/theme/theme1.xml><?xml version="1.0" encoding="utf-8"?>
<a:theme xmlns:a="http://schemas.openxmlformats.org/drawingml/2006/main" name="Office 主题​​">
  <a:themeElements>
    <a:clrScheme name="蓝色毕业答辩">
      <a:dk1>
        <a:sysClr val="windowText" lastClr="000000"/>
      </a:dk1>
      <a:lt1>
        <a:sysClr val="window" lastClr="FFFFFF"/>
      </a:lt1>
      <a:dk2>
        <a:srgbClr val="44546A"/>
      </a:dk2>
      <a:lt2>
        <a:srgbClr val="E7E6E6"/>
      </a:lt2>
      <a:accent1>
        <a:srgbClr val="42527E"/>
      </a:accent1>
      <a:accent2>
        <a:srgbClr val="42527E"/>
      </a:accent2>
      <a:accent3>
        <a:srgbClr val="42527E"/>
      </a:accent3>
      <a:accent4>
        <a:srgbClr val="42527E"/>
      </a:accent4>
      <a:accent5>
        <a:srgbClr val="42527E"/>
      </a:accent5>
      <a:accent6>
        <a:srgbClr val="42527E"/>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9019</Words>
  <Application>WPS 演示</Application>
  <PresentationFormat>宽屏</PresentationFormat>
  <Paragraphs>352</Paragraphs>
  <Slides>40</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40</vt:i4>
      </vt:variant>
    </vt:vector>
  </HeadingPairs>
  <TitlesOfParts>
    <vt:vector size="54" baseType="lpstr">
      <vt:lpstr>Arial</vt:lpstr>
      <vt:lpstr>宋体</vt:lpstr>
      <vt:lpstr>Wingdings</vt:lpstr>
      <vt:lpstr>微软雅黑</vt:lpstr>
      <vt:lpstr>YF补 汉仪夏日体</vt:lpstr>
      <vt:lpstr>MS UI Gothic</vt:lpstr>
      <vt:lpstr>黑体</vt:lpstr>
      <vt:lpstr>华文细黑</vt:lpstr>
      <vt:lpstr>微软雅黑 Light</vt:lpstr>
      <vt:lpstr>等线</vt:lpstr>
      <vt:lpstr>Arial Unicode MS</vt:lpstr>
      <vt:lpstr>等线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265534</dc:creator>
  <cp:lastModifiedBy>Cherish</cp:lastModifiedBy>
  <cp:revision>42</cp:revision>
  <dcterms:created xsi:type="dcterms:W3CDTF">2021-05-07T11:49:00Z</dcterms:created>
  <dcterms:modified xsi:type="dcterms:W3CDTF">2026-04-20T02:31:38Z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2052-12.1.0.25865</vt:lpwstr>
  </property>
  <property fmtid="{D5CDD505-2E9C-101B-9397-08002B2CF9AE}" pid="3" name="KSOTemplateUUID">
    <vt:lpwstr>v1.0_mb_BKKei77dE8dVoXgZy3KcdA==</vt:lpwstr>
  </property>
  <property fmtid="{D5CDD505-2E9C-101B-9397-08002B2CF9AE}" pid="4" name="ICV">
    <vt:lpwstr>7CD999B6599A4516856079347B100A25_13</vt:lpwstr>
  </property>
</Properties>
</file>