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02" r:id="rId7"/>
    <p:sldId id="268" r:id="rId8"/>
    <p:sldId id="346" r:id="rId9"/>
    <p:sldId id="263" r:id="rId10"/>
    <p:sldId id="258" r:id="rId11"/>
    <p:sldId id="312" r:id="rId12"/>
    <p:sldId id="313" r:id="rId13"/>
    <p:sldId id="315" r:id="rId14"/>
    <p:sldId id="316" r:id="rId15"/>
    <p:sldId id="317" r:id="rId16"/>
    <p:sldId id="318" r:id="rId17"/>
    <p:sldId id="319" r:id="rId18"/>
    <p:sldId id="320" r:id="rId19"/>
    <p:sldId id="321" r:id="rId20"/>
    <p:sldId id="322" r:id="rId21"/>
    <p:sldId id="264" r:id="rId22"/>
    <p:sldId id="279" r:id="rId23"/>
    <p:sldId id="323" r:id="rId24"/>
    <p:sldId id="324" r:id="rId25"/>
    <p:sldId id="325" r:id="rId26"/>
    <p:sldId id="326" r:id="rId27"/>
    <p:sldId id="327" r:id="rId28"/>
    <p:sldId id="328" r:id="rId29"/>
    <p:sldId id="329" r:id="rId30"/>
    <p:sldId id="330" r:id="rId31"/>
    <p:sldId id="331" r:id="rId32"/>
    <p:sldId id="333" r:id="rId33"/>
    <p:sldId id="334" r:id="rId34"/>
    <p:sldId id="335" r:id="rId35"/>
    <p:sldId id="336" r:id="rId36"/>
    <p:sldId id="337" r:id="rId37"/>
    <p:sldId id="338" r:id="rId38"/>
    <p:sldId id="339" r:id="rId39"/>
    <p:sldId id="340" r:id="rId40"/>
    <p:sldId id="341" r:id="rId41"/>
    <p:sldId id="303" r:id="rId42"/>
    <p:sldId id="304" r:id="rId43"/>
    <p:sldId id="260" r:id="rId44"/>
  </p:sldIdLst>
  <p:sldSz cx="12192000" cy="6858000"/>
  <p:notesSz cx="6858000" cy="9144000"/>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9" Type="http://schemas.openxmlformats.org/officeDocument/2006/relationships/tags" Target="tags/tag1082.xml"/><Relationship Id="rId48" Type="http://schemas.openxmlformats.org/officeDocument/2006/relationships/commentAuthors" Target="commentAuthors.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1.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24.xml"/><Relationship Id="rId3" Type="http://schemas.openxmlformats.org/officeDocument/2006/relationships/tags" Target="../tags/tag1023.xml"/><Relationship Id="rId2" Type="http://schemas.openxmlformats.org/officeDocument/2006/relationships/image" Target="../media/image9.png"/><Relationship Id="rId1" Type="http://schemas.openxmlformats.org/officeDocument/2006/relationships/tags" Target="../tags/tag1022.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27.xml"/><Relationship Id="rId3" Type="http://schemas.openxmlformats.org/officeDocument/2006/relationships/tags" Target="../tags/tag1026.xml"/><Relationship Id="rId2" Type="http://schemas.openxmlformats.org/officeDocument/2006/relationships/image" Target="../media/image10.png"/><Relationship Id="rId1" Type="http://schemas.openxmlformats.org/officeDocument/2006/relationships/tags" Target="../tags/tag1025.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30.xml"/><Relationship Id="rId3" Type="http://schemas.openxmlformats.org/officeDocument/2006/relationships/tags" Target="../tags/tag1029.xml"/><Relationship Id="rId2" Type="http://schemas.openxmlformats.org/officeDocument/2006/relationships/image" Target="../media/image11.png"/><Relationship Id="rId1" Type="http://schemas.openxmlformats.org/officeDocument/2006/relationships/tags" Target="../tags/tag102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1.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34.xml"/><Relationship Id="rId3" Type="http://schemas.openxmlformats.org/officeDocument/2006/relationships/tags" Target="../tags/tag1033.xml"/><Relationship Id="rId2" Type="http://schemas.openxmlformats.org/officeDocument/2006/relationships/image" Target="../media/image12.png"/><Relationship Id="rId1" Type="http://schemas.openxmlformats.org/officeDocument/2006/relationships/tags" Target="../tags/tag103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3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7.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1.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44.xml"/><Relationship Id="rId3" Type="http://schemas.openxmlformats.org/officeDocument/2006/relationships/tags" Target="../tags/tag1043.xml"/><Relationship Id="rId2" Type="http://schemas.openxmlformats.org/officeDocument/2006/relationships/image" Target="../media/image13.png"/><Relationship Id="rId1" Type="http://schemas.openxmlformats.org/officeDocument/2006/relationships/tags" Target="../tags/tag104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5.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047.xml"/><Relationship Id="rId2" Type="http://schemas.openxmlformats.org/officeDocument/2006/relationships/image" Target="../media/image14.png"/><Relationship Id="rId1" Type="http://schemas.openxmlformats.org/officeDocument/2006/relationships/tags" Target="../tags/tag104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8.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050.xml"/><Relationship Id="rId2" Type="http://schemas.openxmlformats.org/officeDocument/2006/relationships/image" Target="../media/image15.png"/><Relationship Id="rId1" Type="http://schemas.openxmlformats.org/officeDocument/2006/relationships/tags" Target="../tags/tag1049.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1.xml"/></Relationships>
</file>

<file path=ppt/slides/_rels/slide3.xml.rels><?xml version="1.0" encoding="UTF-8" standalone="yes"?>
<Relationships xmlns="http://schemas.openxmlformats.org/package/2006/relationships"><Relationship Id="rId9" Type="http://schemas.openxmlformats.org/officeDocument/2006/relationships/tags" Target="../tags/tag994.xml"/><Relationship Id="rId8" Type="http://schemas.openxmlformats.org/officeDocument/2006/relationships/tags" Target="../tags/tag993.xml"/><Relationship Id="rId7" Type="http://schemas.openxmlformats.org/officeDocument/2006/relationships/tags" Target="../tags/tag992.xml"/><Relationship Id="rId6" Type="http://schemas.openxmlformats.org/officeDocument/2006/relationships/tags" Target="../tags/tag991.xml"/><Relationship Id="rId5" Type="http://schemas.openxmlformats.org/officeDocument/2006/relationships/tags" Target="../tags/tag990.xml"/><Relationship Id="rId4" Type="http://schemas.openxmlformats.org/officeDocument/2006/relationships/tags" Target="../tags/tag989.xml"/><Relationship Id="rId3" Type="http://schemas.openxmlformats.org/officeDocument/2006/relationships/tags" Target="../tags/tag988.xml"/><Relationship Id="rId2" Type="http://schemas.openxmlformats.org/officeDocument/2006/relationships/tags" Target="../tags/tag987.xml"/><Relationship Id="rId11" Type="http://schemas.openxmlformats.org/officeDocument/2006/relationships/slideLayout" Target="../slideLayouts/slideLayout18.xml"/><Relationship Id="rId10" Type="http://schemas.openxmlformats.org/officeDocument/2006/relationships/tags" Target="../tags/tag995.xml"/><Relationship Id="rId1" Type="http://schemas.openxmlformats.org/officeDocument/2006/relationships/tags" Target="../tags/tag986.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4.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6.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58.xml"/><Relationship Id="rId1" Type="http://schemas.openxmlformats.org/officeDocument/2006/relationships/tags" Target="../tags/tag1057.xml"/></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61.xml"/><Relationship Id="rId3" Type="http://schemas.openxmlformats.org/officeDocument/2006/relationships/image" Target="../media/image16.png"/><Relationship Id="rId2" Type="http://schemas.openxmlformats.org/officeDocument/2006/relationships/tags" Target="../tags/tag1060.xml"/><Relationship Id="rId1" Type="http://schemas.openxmlformats.org/officeDocument/2006/relationships/tags" Target="../tags/tag1059.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8.xml"/><Relationship Id="rId3" Type="http://schemas.openxmlformats.org/officeDocument/2006/relationships/tags" Target="../tags/tag1064.xml"/><Relationship Id="rId2" Type="http://schemas.openxmlformats.org/officeDocument/2006/relationships/tags" Target="../tags/tag1063.xml"/><Relationship Id="rId1" Type="http://schemas.openxmlformats.org/officeDocument/2006/relationships/tags" Target="../tags/tag1062.xml"/></Relationships>
</file>

<file path=ppt/slides/_rels/slide38.xml.rels><?xml version="1.0" encoding="UTF-8" standalone="yes"?>
<Relationships xmlns="http://schemas.openxmlformats.org/package/2006/relationships"><Relationship Id="rId9" Type="http://schemas.openxmlformats.org/officeDocument/2006/relationships/tags" Target="../tags/tag1073.xml"/><Relationship Id="rId8" Type="http://schemas.openxmlformats.org/officeDocument/2006/relationships/tags" Target="../tags/tag1072.xml"/><Relationship Id="rId7" Type="http://schemas.openxmlformats.org/officeDocument/2006/relationships/tags" Target="../tags/tag1071.xml"/><Relationship Id="rId6" Type="http://schemas.openxmlformats.org/officeDocument/2006/relationships/tags" Target="../tags/tag1070.xml"/><Relationship Id="rId5" Type="http://schemas.openxmlformats.org/officeDocument/2006/relationships/tags" Target="../tags/tag1069.xml"/><Relationship Id="rId4" Type="http://schemas.openxmlformats.org/officeDocument/2006/relationships/tags" Target="../tags/tag1068.xml"/><Relationship Id="rId3" Type="http://schemas.openxmlformats.org/officeDocument/2006/relationships/tags" Target="../tags/tag1067.xml"/><Relationship Id="rId2" Type="http://schemas.openxmlformats.org/officeDocument/2006/relationships/tags" Target="../tags/tag1066.xml"/><Relationship Id="rId18" Type="http://schemas.openxmlformats.org/officeDocument/2006/relationships/notesSlide" Target="../notesSlides/notesSlide3.xml"/><Relationship Id="rId17" Type="http://schemas.openxmlformats.org/officeDocument/2006/relationships/slideLayout" Target="../slideLayouts/slideLayout18.xml"/><Relationship Id="rId16" Type="http://schemas.openxmlformats.org/officeDocument/2006/relationships/tags" Target="../tags/tag1080.xml"/><Relationship Id="rId15" Type="http://schemas.openxmlformats.org/officeDocument/2006/relationships/tags" Target="../tags/tag1079.xml"/><Relationship Id="rId14" Type="http://schemas.openxmlformats.org/officeDocument/2006/relationships/tags" Target="../tags/tag1078.xml"/><Relationship Id="rId13" Type="http://schemas.openxmlformats.org/officeDocument/2006/relationships/tags" Target="../tags/tag1077.xml"/><Relationship Id="rId12" Type="http://schemas.openxmlformats.org/officeDocument/2006/relationships/tags" Target="../tags/tag1076.xml"/><Relationship Id="rId11" Type="http://schemas.openxmlformats.org/officeDocument/2006/relationships/tags" Target="../tags/tag1075.xml"/><Relationship Id="rId10" Type="http://schemas.openxmlformats.org/officeDocument/2006/relationships/tags" Target="../tags/tag1074.xml"/><Relationship Id="rId1" Type="http://schemas.openxmlformats.org/officeDocument/2006/relationships/tags" Target="../tags/tag106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08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9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99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9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99.xml"/></Relationships>
</file>

<file path=ppt/slides/_rels/slide8.xml.rels><?xml version="1.0" encoding="UTF-8" standalone="yes"?>
<Relationships xmlns="http://schemas.openxmlformats.org/package/2006/relationships"><Relationship Id="rId9" Type="http://schemas.openxmlformats.org/officeDocument/2006/relationships/tags" Target="../tags/tag1008.xml"/><Relationship Id="rId8" Type="http://schemas.openxmlformats.org/officeDocument/2006/relationships/tags" Target="../tags/tag1007.xml"/><Relationship Id="rId7" Type="http://schemas.openxmlformats.org/officeDocument/2006/relationships/tags" Target="../tags/tag1006.xml"/><Relationship Id="rId6" Type="http://schemas.openxmlformats.org/officeDocument/2006/relationships/tags" Target="../tags/tag1005.xml"/><Relationship Id="rId5" Type="http://schemas.openxmlformats.org/officeDocument/2006/relationships/tags" Target="../tags/tag1004.xml"/><Relationship Id="rId4" Type="http://schemas.openxmlformats.org/officeDocument/2006/relationships/tags" Target="../tags/tag1003.xml"/><Relationship Id="rId3" Type="http://schemas.openxmlformats.org/officeDocument/2006/relationships/tags" Target="../tags/tag1002.xml"/><Relationship Id="rId20" Type="http://schemas.openxmlformats.org/officeDocument/2006/relationships/slideLayout" Target="../slideLayouts/slideLayout13.xml"/><Relationship Id="rId2" Type="http://schemas.openxmlformats.org/officeDocument/2006/relationships/tags" Target="../tags/tag1001.xml"/><Relationship Id="rId19" Type="http://schemas.openxmlformats.org/officeDocument/2006/relationships/tags" Target="../tags/tag1018.xml"/><Relationship Id="rId18" Type="http://schemas.openxmlformats.org/officeDocument/2006/relationships/tags" Target="../tags/tag1017.xml"/><Relationship Id="rId17" Type="http://schemas.openxmlformats.org/officeDocument/2006/relationships/tags" Target="../tags/tag1016.xml"/><Relationship Id="rId16" Type="http://schemas.openxmlformats.org/officeDocument/2006/relationships/tags" Target="../tags/tag1015.xml"/><Relationship Id="rId15" Type="http://schemas.openxmlformats.org/officeDocument/2006/relationships/tags" Target="../tags/tag1014.xml"/><Relationship Id="rId14" Type="http://schemas.openxmlformats.org/officeDocument/2006/relationships/tags" Target="../tags/tag1013.xml"/><Relationship Id="rId13" Type="http://schemas.openxmlformats.org/officeDocument/2006/relationships/tags" Target="../tags/tag1012.xml"/><Relationship Id="rId12" Type="http://schemas.openxmlformats.org/officeDocument/2006/relationships/tags" Target="../tags/tag1011.xml"/><Relationship Id="rId11" Type="http://schemas.openxmlformats.org/officeDocument/2006/relationships/tags" Target="../tags/tag1010.xml"/><Relationship Id="rId10" Type="http://schemas.openxmlformats.org/officeDocument/2006/relationships/tags" Target="../tags/tag1009.xml"/><Relationship Id="rId1" Type="http://schemas.openxmlformats.org/officeDocument/2006/relationships/tags" Target="../tags/tag100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第二章 </a:t>
            </a:r>
            <a:br>
              <a:rPr lang="zh-CN" altLang="en-US" dirty="0">
                <a:solidFill>
                  <a:schemeClr val="tx1"/>
                </a:solidFill>
                <a:effectLst>
                  <a:outerShdw blurRad="38100" dist="19050" dir="2700000" algn="tl" rotWithShape="0">
                    <a:schemeClr val="dk1">
                      <a:alpha val="40000"/>
                    </a:schemeClr>
                  </a:outerShdw>
                </a:effectLst>
              </a:rPr>
            </a:br>
            <a:r>
              <a:rPr lang="zh-CN" altLang="en-US" sz="5300" dirty="0">
                <a:solidFill>
                  <a:schemeClr val="tx1"/>
                </a:solidFill>
                <a:effectLst>
                  <a:outerShdw blurRad="38100" dist="19050" dir="2700000" algn="tl" rotWithShape="0">
                    <a:schemeClr val="dk1">
                      <a:alpha val="40000"/>
                    </a:schemeClr>
                  </a:outerShdw>
                </a:effectLst>
              </a:rPr>
              <a:t>幼儿园健康教育活动的设计和实施 </a:t>
            </a:r>
            <a:endParaRPr lang="zh-CN" altLang="en-US" sz="5300"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三、 幼儿园健康领域课程中的教育活动设计的原则</a:t>
            </a:r>
            <a:endParaRPr lang="zh-CN" altLang="en-US" sz="2400" b="1"/>
          </a:p>
          <a:p>
            <a:pPr>
              <a:lnSpc>
                <a:spcPct val="150000"/>
              </a:lnSpc>
            </a:pPr>
            <a:r>
              <a:rPr lang="zh-CN" altLang="en-US" sz="2000"/>
              <a:t>朱家雄提出幼儿园领域课程中教育活动设计的原则：所计划的教育活动的程度应当尽可能与儿童的发展水平相当，所计划的教育活动的次序应当尽可能与儿童的发展顺序相接近，所计划的教育活动应当尽可能符合儿童个体和群体的需要。</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 四、 幼儿园健康领域课程中的教育活动的实施实例</a:t>
            </a:r>
            <a:endParaRPr lang="zh-CN" altLang="en-US" sz="2400" b="1"/>
          </a:p>
          <a:p>
            <a:pPr marL="0" indent="0">
              <a:lnSpc>
                <a:spcPct val="150000"/>
              </a:lnSpc>
              <a:buNone/>
            </a:pPr>
            <a:r>
              <a:rPr lang="zh-CN" altLang="en-US" sz="2000"/>
              <a:t>（一） 以教师计划为主的健康领域教育活动</a:t>
            </a:r>
            <a:endParaRPr lang="zh-CN" altLang="en-US" sz="2000"/>
          </a:p>
          <a:p>
            <a:pPr>
              <a:lnSpc>
                <a:spcPct val="150000"/>
              </a:lnSpc>
            </a:pPr>
            <a:r>
              <a:rPr lang="zh-CN" altLang="en-US" sz="2000"/>
              <a:t>这类健康领域教育活动以教师为教育活动的主体，教育目标比较特定，教育活动的内容主要根据健康领域的性质而由教师或者课程专家决定，选择和组织领域内容的主要依据是健康领域本身的逻辑顺序，对健康教育活动的评价标准是预定的目标是否达成。</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四、 幼儿园健康领域课程中的教育活动的实施实例</a:t>
            </a:r>
            <a:endParaRPr lang="zh-CN" altLang="en-US" sz="2400" b="1"/>
          </a:p>
          <a:p>
            <a:pPr marL="0" indent="0">
              <a:lnSpc>
                <a:spcPct val="150000"/>
              </a:lnSpc>
              <a:buNone/>
            </a:pPr>
            <a:r>
              <a:rPr lang="zh-CN" altLang="en-US" sz="2000"/>
              <a:t>案例：饮水排排队</a:t>
            </a:r>
            <a:endParaRPr lang="zh-CN" altLang="en-US" sz="2000"/>
          </a:p>
          <a:p>
            <a:pPr marL="0" indent="0">
              <a:lnSpc>
                <a:spcPct val="150000"/>
              </a:lnSpc>
              <a:buNone/>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3441065" y="2088515"/>
            <a:ext cx="6776085" cy="4432935"/>
          </a:xfrm>
          <a:prstGeom prst="rect">
            <a:avLst/>
          </a:prstGeom>
        </p:spPr>
      </p:pic>
      <p:sp>
        <p:nvSpPr>
          <p:cNvPr id="5" name="文本框 4"/>
          <p:cNvSpPr txBox="1"/>
          <p:nvPr>
            <p:custDataLst>
              <p:tags r:id="rId3"/>
            </p:custDataLst>
          </p:nvPr>
        </p:nvSpPr>
        <p:spPr>
          <a:xfrm>
            <a:off x="913765" y="274828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P24-26</a:t>
            </a:r>
            <a:endParaRPr lang="en-US" altLang="zh-CN"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 四、 幼儿园健康领域课程中的教育活动的实施实例</a:t>
            </a:r>
            <a:endParaRPr lang="zh-CN" altLang="en-US" sz="2400" b="1"/>
          </a:p>
          <a:p>
            <a:pPr marL="0" indent="0">
              <a:lnSpc>
                <a:spcPct val="150000"/>
              </a:lnSpc>
              <a:buNone/>
            </a:pPr>
            <a:r>
              <a:rPr lang="zh-CN" altLang="en-US" sz="2000"/>
              <a:t>案例：饮水排排队</a:t>
            </a:r>
            <a:endParaRPr lang="zh-CN" altLang="en-US" sz="2000"/>
          </a:p>
          <a:p>
            <a:pPr marL="0" indent="0">
              <a:lnSpc>
                <a:spcPct val="150000"/>
              </a:lnSpc>
              <a:buNone/>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pic>
        <p:nvPicPr>
          <p:cNvPr id="5" name="图片 4"/>
          <p:cNvPicPr>
            <a:picLocks noChangeAspect="1"/>
          </p:cNvPicPr>
          <p:nvPr>
            <p:custDataLst>
              <p:tags r:id="rId1"/>
            </p:custDataLst>
          </p:nvPr>
        </p:nvPicPr>
        <p:blipFill>
          <a:blip r:embed="rId2"/>
          <a:stretch>
            <a:fillRect/>
          </a:stretch>
        </p:blipFill>
        <p:spPr>
          <a:xfrm>
            <a:off x="3268345" y="2774950"/>
            <a:ext cx="8489950" cy="3642995"/>
          </a:xfrm>
          <a:prstGeom prst="rect">
            <a:avLst/>
          </a:prstGeom>
        </p:spPr>
      </p:pic>
      <p:sp>
        <p:nvSpPr>
          <p:cNvPr id="6" name="文本框 5"/>
          <p:cNvSpPr txBox="1"/>
          <p:nvPr>
            <p:custDataLst>
              <p:tags r:id="rId3"/>
            </p:custDataLst>
          </p:nvPr>
        </p:nvSpPr>
        <p:spPr>
          <a:xfrm>
            <a:off x="913765" y="274828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P24-26</a:t>
            </a:r>
            <a:endParaRPr lang="en-US" altLang="zh-CN"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 四、 幼儿园健康领域课程中的教育活动的实施实例</a:t>
            </a:r>
            <a:endParaRPr lang="zh-CN" altLang="en-US" sz="2400" b="1"/>
          </a:p>
          <a:p>
            <a:pPr marL="0" indent="0">
              <a:lnSpc>
                <a:spcPct val="150000"/>
              </a:lnSpc>
              <a:buNone/>
            </a:pPr>
            <a:r>
              <a:rPr lang="zh-CN" altLang="en-US" sz="2000"/>
              <a:t>案例：饮水排排队</a:t>
            </a:r>
            <a:endParaRPr lang="zh-CN" altLang="en-US" sz="2000"/>
          </a:p>
          <a:p>
            <a:pPr marL="0" indent="0">
              <a:lnSpc>
                <a:spcPct val="150000"/>
              </a:lnSpc>
              <a:buNone/>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3764915" y="2300605"/>
            <a:ext cx="6182360" cy="4316730"/>
          </a:xfrm>
          <a:prstGeom prst="rect">
            <a:avLst/>
          </a:prstGeom>
        </p:spPr>
      </p:pic>
      <p:sp>
        <p:nvSpPr>
          <p:cNvPr id="6" name="文本框 5"/>
          <p:cNvSpPr txBox="1"/>
          <p:nvPr>
            <p:custDataLst>
              <p:tags r:id="rId3"/>
            </p:custDataLst>
          </p:nvPr>
        </p:nvSpPr>
        <p:spPr>
          <a:xfrm>
            <a:off x="913765" y="274828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P24-26</a:t>
            </a:r>
            <a:endParaRPr lang="en-US" altLang="zh-CN"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 四、 幼儿园健康领域课程中的教育活动的实施实例</a:t>
            </a:r>
            <a:endParaRPr lang="zh-CN" altLang="en-US" sz="2400" b="1"/>
          </a:p>
          <a:p>
            <a:pPr marL="0" indent="0">
              <a:lnSpc>
                <a:spcPct val="150000"/>
              </a:lnSpc>
              <a:buNone/>
            </a:pPr>
            <a:r>
              <a:rPr lang="zh-CN" altLang="en-US" sz="2000"/>
              <a:t>（二） 教师与儿童共同计划的健康领域教育活动</a:t>
            </a:r>
            <a:endParaRPr lang="zh-CN" altLang="en-US" sz="2000"/>
          </a:p>
          <a:p>
            <a:pPr>
              <a:lnSpc>
                <a:spcPct val="150000"/>
              </a:lnSpc>
            </a:pPr>
            <a:r>
              <a:rPr lang="zh-CN" altLang="en-US" sz="2000"/>
              <a:t>这类教育活动以课程专家或教师预定的计划为主，但在计划的实施中更多考虑了儿童的兴趣和需要，在教育活动开展的过程中，一定程度上反映了以儿童为中心的倾向，即课程的目标具有一定程度的儿童“生成性”；课程的内容在一定程度上结合儿童的生活经验；教育活动以小组的形式开展，比较具有弹性，并且可以根据儿童的兴趣和需要进行调整。</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127615" cy="4527550"/>
          </a:xfrm>
          <a:prstGeom prst="rect">
            <a:avLst/>
          </a:prstGeom>
        </p:spPr>
        <p:txBody>
          <a:bodyPr>
            <a:noAutofit/>
          </a:bodyPr>
          <a:p>
            <a:pPr marL="0" indent="0">
              <a:lnSpc>
                <a:spcPct val="150000"/>
              </a:lnSpc>
              <a:buNone/>
            </a:pPr>
            <a:r>
              <a:rPr lang="zh-CN" altLang="en-US" sz="2400" b="1"/>
              <a:t> 四、 幼儿园健康领域课程中的教育活动的实施实例</a:t>
            </a:r>
            <a:endParaRPr lang="zh-CN" altLang="en-US" sz="2400" b="1"/>
          </a:p>
          <a:p>
            <a:pPr marL="0" indent="0">
              <a:lnSpc>
                <a:spcPct val="150000"/>
              </a:lnSpc>
              <a:buNone/>
            </a:pPr>
            <a:r>
              <a:rPr lang="zh-CN" altLang="en-US" sz="2000"/>
              <a:t>（二） 教师与儿童共同计划的健康领域教育活动</a:t>
            </a:r>
            <a:endParaRPr lang="zh-CN" altLang="en-US" sz="2000"/>
          </a:p>
          <a:p>
            <a:pPr>
              <a:lnSpc>
                <a:spcPct val="150000"/>
              </a:lnSpc>
            </a:pPr>
            <a:r>
              <a:rPr lang="zh-CN" altLang="en-US" sz="2000"/>
              <a:t>案例：蔬菜营养多(小班）</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4242435" y="2668270"/>
            <a:ext cx="5707380" cy="4069715"/>
          </a:xfrm>
          <a:prstGeom prst="rect">
            <a:avLst/>
          </a:prstGeom>
        </p:spPr>
      </p:pic>
      <p:sp>
        <p:nvSpPr>
          <p:cNvPr id="6" name="文本框 5"/>
          <p:cNvSpPr txBox="1"/>
          <p:nvPr>
            <p:custDataLst>
              <p:tags r:id="rId3"/>
            </p:custDataLst>
          </p:nvPr>
        </p:nvSpPr>
        <p:spPr>
          <a:xfrm>
            <a:off x="1055370" y="357695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P27-28</a:t>
            </a:r>
            <a:endParaRPr lang="en-US" altLang="zh-CN"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303145"/>
            <a:ext cx="5887720" cy="1442720"/>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幼儿园整合课程中的健康教育活动设计</a:t>
            </a: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一、幼儿园整合课程的内涵和特点</a:t>
            </a:r>
            <a:endParaRPr lang="zh-CN" altLang="en-US" sz="2400" b="1"/>
          </a:p>
          <a:p>
            <a:pPr marL="0" indent="0">
              <a:lnSpc>
                <a:spcPct val="150000"/>
              </a:lnSpc>
              <a:buNone/>
            </a:pPr>
            <a:r>
              <a:rPr lang="zh-CN" altLang="en-US" sz="2000"/>
              <a:t> </a:t>
            </a:r>
            <a:endParaRPr lang="zh-CN" altLang="en-US" sz="2000"/>
          </a:p>
          <a:p>
            <a:pPr>
              <a:lnSpc>
                <a:spcPct val="150000"/>
              </a:lnSpc>
            </a:pPr>
            <a:r>
              <a:rPr lang="zh-CN" altLang="en-US" sz="2000"/>
              <a:t>如何使具有形式性、抽象性和逻辑性或普遍性的健康领域课程元素，在学前儿童的主体学习过程中转化为具体、现实和生活的内容？</a:t>
            </a:r>
            <a:endParaRPr lang="zh-CN" altLang="en-US" sz="2000"/>
          </a:p>
          <a:p>
            <a:pPr>
              <a:lnSpc>
                <a:spcPct val="150000"/>
              </a:lnSpc>
            </a:pPr>
            <a:r>
              <a:rPr lang="zh-CN" altLang="en-US" sz="2000"/>
              <a:t>如何适应不同年龄阶段学前儿童的需要，将包括健康在内的不同领域的内容加以整合和分化？</a:t>
            </a:r>
            <a:endParaRPr lang="zh-CN" altLang="en-US" sz="2000"/>
          </a:p>
          <a:p>
            <a:pPr>
              <a:lnSpc>
                <a:spcPct val="150000"/>
              </a:lnSpc>
            </a:pPr>
            <a:r>
              <a:rPr lang="zh-CN" altLang="en-US" sz="2000"/>
              <a:t>如何使健康教育内容的价值与学前儿童发展特征的不同逻辑和结构相适应？</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一、幼儿园整合课程的内涵和特点</a:t>
            </a:r>
            <a:endParaRPr lang="zh-CN" altLang="en-US" sz="2400" b="1"/>
          </a:p>
          <a:p>
            <a:pPr marL="0" indent="0">
              <a:lnSpc>
                <a:spcPct val="150000"/>
              </a:lnSpc>
              <a:buNone/>
            </a:pPr>
            <a:r>
              <a:rPr lang="zh-CN" altLang="en-US" sz="2000"/>
              <a:t>（一） 幼儿园整合课程的内涵</a:t>
            </a:r>
            <a:endParaRPr lang="zh-CN" altLang="en-US" sz="2000"/>
          </a:p>
          <a:p>
            <a:pPr>
              <a:lnSpc>
                <a:spcPct val="150000"/>
              </a:lnSpc>
            </a:pPr>
            <a:r>
              <a:rPr lang="zh-CN" altLang="en-US" sz="2000"/>
              <a:t>幼儿园整合课程源于整合课程。整合课程旨在培养学生关注社会、关注人生、关注周围事物的态度，课程不再是为明天作准备，而是要求学生一边掌握，一边使用，让学生在学习过程中学会运用整合的知识、系统的方法，解决各种各样的问题，提高学生发现问题和解决问题的能力。</a:t>
            </a:r>
            <a:endParaRPr lang="zh-CN" altLang="en-US" sz="2000"/>
          </a:p>
          <a:p>
            <a:pPr>
              <a:lnSpc>
                <a:spcPct val="150000"/>
              </a:lnSpc>
            </a:pPr>
            <a:r>
              <a:rPr lang="zh-CN" altLang="en-US" sz="2000"/>
              <a:t>幼儿园整合课程包括幼儿在幼儿园中的一切活动，以儿童的直接经验、需要、动机、兴趣和心理发展作为课程整合的核心，目的在于把教师、幼儿、家庭、社会环境等各种因素综合起来，运用系统科学的理论，在强化课程整体系统功能思想的指导下对幼儿实施教育性的影响。</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象1"/>
          <p:cNvSpPr/>
          <p:nvPr>
            <p:custDataLst>
              <p:tags r:id="rId1"/>
            </p:custDataLst>
          </p:nvPr>
        </p:nvSpPr>
        <p:spPr>
          <a:xfrm>
            <a:off x="3688715" y="2148840"/>
            <a:ext cx="7807325" cy="1287780"/>
          </a:xfrm>
          <a:custGeom>
            <a:avLst/>
            <a:gdLst>
              <a:gd name="connsiteX0" fmla="*/ 1233102 w 7588182"/>
              <a:gd name="connsiteY0" fmla="*/ 1280160 h 1280160"/>
              <a:gd name="connsiteX1" fmla="*/ 1196526 w 7588182"/>
              <a:gd name="connsiteY1" fmla="*/ 1261872 h 1280160"/>
              <a:gd name="connsiteX2" fmla="*/ 1178238 w 7588182"/>
              <a:gd name="connsiteY2" fmla="*/ 1252728 h 1280160"/>
              <a:gd name="connsiteX3" fmla="*/ 16950 w 7588182"/>
              <a:gd name="connsiteY3" fmla="*/ 82296 h 1280160"/>
              <a:gd name="connsiteX4" fmla="*/ 53526 w 7588182"/>
              <a:gd name="connsiteY4" fmla="*/ 0 h 1280160"/>
              <a:gd name="connsiteX5" fmla="*/ 7398879 w 7588182"/>
              <a:gd name="connsiteY5" fmla="*/ 0 h 1280160"/>
              <a:gd name="connsiteX6" fmla="*/ 7588182 w 7588182"/>
              <a:gd name="connsiteY6" fmla="*/ 54864 h 1280160"/>
              <a:gd name="connsiteX7" fmla="*/ 7588182 w 7588182"/>
              <a:gd name="connsiteY7" fmla="*/ 1234440 h 1280160"/>
              <a:gd name="connsiteX8" fmla="*/ 7542462 w 7588182"/>
              <a:gd name="connsiteY8" fmla="*/ 1280160 h 1280160"/>
              <a:gd name="connsiteX9" fmla="*/ 1233102 w 7588182"/>
              <a:gd name="connsiteY9" fmla="*/ 1280160 h 1280160"/>
              <a:gd name="connsiteX0-1" fmla="*/ 1233102 w 7588182"/>
              <a:gd name="connsiteY0-2" fmla="*/ 1280160 h 1280160"/>
              <a:gd name="connsiteX1-3" fmla="*/ 1196526 w 7588182"/>
              <a:gd name="connsiteY1-4" fmla="*/ 1261872 h 1280160"/>
              <a:gd name="connsiteX2-5" fmla="*/ 1178238 w 7588182"/>
              <a:gd name="connsiteY2-6" fmla="*/ 1252728 h 1280160"/>
              <a:gd name="connsiteX3-7" fmla="*/ 16950 w 7588182"/>
              <a:gd name="connsiteY3-8" fmla="*/ 82296 h 1280160"/>
              <a:gd name="connsiteX4-9" fmla="*/ 53526 w 7588182"/>
              <a:gd name="connsiteY4-10" fmla="*/ 0 h 1280160"/>
              <a:gd name="connsiteX5-11" fmla="*/ 7398879 w 7588182"/>
              <a:gd name="connsiteY5-12" fmla="*/ 0 h 1280160"/>
              <a:gd name="connsiteX6-13" fmla="*/ 7421928 w 7588182"/>
              <a:gd name="connsiteY6-14" fmla="*/ 77535 h 1280160"/>
              <a:gd name="connsiteX7-15" fmla="*/ 7588182 w 7588182"/>
              <a:gd name="connsiteY7-16" fmla="*/ 1234440 h 1280160"/>
              <a:gd name="connsiteX8-17" fmla="*/ 7542462 w 7588182"/>
              <a:gd name="connsiteY8-18" fmla="*/ 1280160 h 1280160"/>
              <a:gd name="connsiteX9-19" fmla="*/ 1233102 w 7588182"/>
              <a:gd name="connsiteY9-20" fmla="*/ 1280160 h 1280160"/>
              <a:gd name="connsiteX0-21" fmla="*/ 1233102 w 7545854"/>
              <a:gd name="connsiteY0-22" fmla="*/ 1280160 h 1280160"/>
              <a:gd name="connsiteX1-23" fmla="*/ 1196526 w 7545854"/>
              <a:gd name="connsiteY1-24" fmla="*/ 1261872 h 1280160"/>
              <a:gd name="connsiteX2-25" fmla="*/ 1178238 w 7545854"/>
              <a:gd name="connsiteY2-26" fmla="*/ 1252728 h 1280160"/>
              <a:gd name="connsiteX3-27" fmla="*/ 16950 w 7545854"/>
              <a:gd name="connsiteY3-28" fmla="*/ 82296 h 1280160"/>
              <a:gd name="connsiteX4-29" fmla="*/ 53526 w 7545854"/>
              <a:gd name="connsiteY4-30" fmla="*/ 0 h 1280160"/>
              <a:gd name="connsiteX5-31" fmla="*/ 7398879 w 7545854"/>
              <a:gd name="connsiteY5-32" fmla="*/ 0 h 1280160"/>
              <a:gd name="connsiteX6-33" fmla="*/ 7421928 w 7545854"/>
              <a:gd name="connsiteY6-34" fmla="*/ 77535 h 1280160"/>
              <a:gd name="connsiteX7-35" fmla="*/ 7421928 w 7545854"/>
              <a:gd name="connsiteY7-36" fmla="*/ 1158870 h 1280160"/>
              <a:gd name="connsiteX8-37" fmla="*/ 7542462 w 7545854"/>
              <a:gd name="connsiteY8-38" fmla="*/ 1280160 h 1280160"/>
              <a:gd name="connsiteX9-39" fmla="*/ 1233102 w 7545854"/>
              <a:gd name="connsiteY9-40" fmla="*/ 1280160 h 1280160"/>
              <a:gd name="connsiteX0-41" fmla="*/ 1233102 w 7428646"/>
              <a:gd name="connsiteY0-42" fmla="*/ 1280160 h 1287717"/>
              <a:gd name="connsiteX1-43" fmla="*/ 1196526 w 7428646"/>
              <a:gd name="connsiteY1-44" fmla="*/ 1261872 h 1287717"/>
              <a:gd name="connsiteX2-45" fmla="*/ 1178238 w 7428646"/>
              <a:gd name="connsiteY2-46" fmla="*/ 1252728 h 1287717"/>
              <a:gd name="connsiteX3-47" fmla="*/ 16950 w 7428646"/>
              <a:gd name="connsiteY3-48" fmla="*/ 82296 h 1287717"/>
              <a:gd name="connsiteX4-49" fmla="*/ 53526 w 7428646"/>
              <a:gd name="connsiteY4-50" fmla="*/ 0 h 1287717"/>
              <a:gd name="connsiteX5-51" fmla="*/ 7398879 w 7428646"/>
              <a:gd name="connsiteY5-52" fmla="*/ 0 h 1287717"/>
              <a:gd name="connsiteX6-53" fmla="*/ 7421928 w 7428646"/>
              <a:gd name="connsiteY6-54" fmla="*/ 77535 h 1287717"/>
              <a:gd name="connsiteX7-55" fmla="*/ 7421928 w 7428646"/>
              <a:gd name="connsiteY7-56" fmla="*/ 1158870 h 1287717"/>
              <a:gd name="connsiteX8-57" fmla="*/ 7413993 w 7428646"/>
              <a:gd name="connsiteY8-58" fmla="*/ 1287717 h 1287717"/>
              <a:gd name="connsiteX9-59" fmla="*/ 1233102 w 7428646"/>
              <a:gd name="connsiteY9-60" fmla="*/ 1280160 h 12877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7428646" h="1287717">
                <a:moveTo>
                  <a:pt x="1233102" y="1280160"/>
                </a:moveTo>
                <a:cubicBezTo>
                  <a:pt x="1214814" y="1280160"/>
                  <a:pt x="1205670" y="1280160"/>
                  <a:pt x="1196526" y="1261872"/>
                </a:cubicBezTo>
                <a:cubicBezTo>
                  <a:pt x="1187382" y="1261872"/>
                  <a:pt x="1187382" y="1261872"/>
                  <a:pt x="1178238" y="1252728"/>
                </a:cubicBezTo>
                <a:lnTo>
                  <a:pt x="16950" y="82296"/>
                </a:lnTo>
                <a:cubicBezTo>
                  <a:pt x="-19626" y="54864"/>
                  <a:pt x="7806" y="0"/>
                  <a:pt x="53526" y="0"/>
                </a:cubicBezTo>
                <a:lnTo>
                  <a:pt x="7398879" y="0"/>
                </a:lnTo>
                <a:cubicBezTo>
                  <a:pt x="7426311" y="0"/>
                  <a:pt x="7421928" y="40959"/>
                  <a:pt x="7421928" y="77535"/>
                </a:cubicBezTo>
                <a:lnTo>
                  <a:pt x="7421928" y="1158870"/>
                </a:lnTo>
                <a:cubicBezTo>
                  <a:pt x="7421928" y="1186302"/>
                  <a:pt x="7441425" y="1287717"/>
                  <a:pt x="7413993" y="1287717"/>
                </a:cubicBezTo>
                <a:lnTo>
                  <a:pt x="1233102" y="128016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96000" tIns="0" rIns="0" bIns="0" numCol="1" spcCol="0" rtlCol="0" fromWordArt="0" anchor="ctr" anchorCtr="0" forceAA="0" compatLnSpc="1">
            <a:noAutofit/>
          </a:bodyPr>
          <a:lstStyle/>
          <a:p>
            <a:pPr>
              <a:lnSpc>
                <a:spcPct val="150000"/>
              </a:lnSpc>
              <a:spcBef>
                <a:spcPct val="0"/>
              </a:spcBef>
              <a:spcAft>
                <a:spcPct val="0"/>
              </a:spcAft>
            </a:pPr>
            <a:r>
              <a:rPr lang="zh-CN" altLang="en-US" sz="2400" b="1" dirty="0">
                <a:solidFill>
                  <a:schemeClr val="tx1">
                    <a:lumMod val="85000"/>
                    <a:lumOff val="15000"/>
                  </a:schemeClr>
                </a:solidFill>
                <a:latin typeface="+mn-ea"/>
                <a:cs typeface="+mn-ea"/>
                <a:sym typeface="+mn-ea"/>
              </a:rPr>
              <a:t>幼儿园健康领域课程中的教育活动的设计和实施</a:t>
            </a:r>
            <a:endParaRPr lang="zh-CN" altLang="en-US" sz="2400" b="1" dirty="0">
              <a:solidFill>
                <a:schemeClr val="tx1">
                  <a:lumMod val="85000"/>
                  <a:lumOff val="15000"/>
                </a:schemeClr>
              </a:solidFill>
              <a:latin typeface="+mn-ea"/>
              <a:cs typeface="+mn-ea"/>
              <a:sym typeface="+mn-ea"/>
            </a:endParaRPr>
          </a:p>
        </p:txBody>
      </p:sp>
      <p:sp>
        <p:nvSpPr>
          <p:cNvPr id="7" name="对象2"/>
          <p:cNvSpPr/>
          <p:nvPr>
            <p:custDataLst>
              <p:tags r:id="rId2"/>
            </p:custDataLst>
          </p:nvPr>
        </p:nvSpPr>
        <p:spPr>
          <a:xfrm>
            <a:off x="4077017" y="4215384"/>
            <a:ext cx="7419657" cy="1280160"/>
          </a:xfrm>
          <a:custGeom>
            <a:avLst/>
            <a:gdLst>
              <a:gd name="connsiteX0" fmla="*/ 1233102 w 7588182"/>
              <a:gd name="connsiteY0" fmla="*/ 0 h 1280160"/>
              <a:gd name="connsiteX1" fmla="*/ 1196526 w 7588182"/>
              <a:gd name="connsiteY1" fmla="*/ 18288 h 1280160"/>
              <a:gd name="connsiteX2" fmla="*/ 1178238 w 7588182"/>
              <a:gd name="connsiteY2" fmla="*/ 27432 h 1280160"/>
              <a:gd name="connsiteX3" fmla="*/ 16950 w 7588182"/>
              <a:gd name="connsiteY3" fmla="*/ 1197864 h 1280160"/>
              <a:gd name="connsiteX4" fmla="*/ 53526 w 7588182"/>
              <a:gd name="connsiteY4" fmla="*/ 1280160 h 1280160"/>
              <a:gd name="connsiteX5" fmla="*/ 7542462 w 7588182"/>
              <a:gd name="connsiteY5" fmla="*/ 1280160 h 1280160"/>
              <a:gd name="connsiteX6" fmla="*/ 7588182 w 7588182"/>
              <a:gd name="connsiteY6" fmla="*/ 1234440 h 1280160"/>
              <a:gd name="connsiteX7" fmla="*/ 7588182 w 7588182"/>
              <a:gd name="connsiteY7" fmla="*/ 54864 h 1280160"/>
              <a:gd name="connsiteX8" fmla="*/ 7300637 w 7588182"/>
              <a:gd name="connsiteY8" fmla="*/ 0 h 1280160"/>
              <a:gd name="connsiteX9" fmla="*/ 1233102 w 7588182"/>
              <a:gd name="connsiteY9" fmla="*/ 0 h 1280160"/>
              <a:gd name="connsiteX0-1" fmla="*/ 1233102 w 7588182"/>
              <a:gd name="connsiteY0-2" fmla="*/ 0 h 1280160"/>
              <a:gd name="connsiteX1-3" fmla="*/ 1196526 w 7588182"/>
              <a:gd name="connsiteY1-4" fmla="*/ 18288 h 1280160"/>
              <a:gd name="connsiteX2-5" fmla="*/ 1178238 w 7588182"/>
              <a:gd name="connsiteY2-6" fmla="*/ 27432 h 1280160"/>
              <a:gd name="connsiteX3-7" fmla="*/ 16950 w 7588182"/>
              <a:gd name="connsiteY3-8" fmla="*/ 1197864 h 1280160"/>
              <a:gd name="connsiteX4-9" fmla="*/ 53526 w 7588182"/>
              <a:gd name="connsiteY4-10" fmla="*/ 1280160 h 1280160"/>
              <a:gd name="connsiteX5-11" fmla="*/ 7542462 w 7588182"/>
              <a:gd name="connsiteY5-12" fmla="*/ 1280160 h 1280160"/>
              <a:gd name="connsiteX6-13" fmla="*/ 7588182 w 7588182"/>
              <a:gd name="connsiteY6-14" fmla="*/ 1234440 h 1280160"/>
              <a:gd name="connsiteX7-15" fmla="*/ 7421928 w 7588182"/>
              <a:gd name="connsiteY7-16" fmla="*/ 77535 h 1280160"/>
              <a:gd name="connsiteX8-17" fmla="*/ 7300637 w 7588182"/>
              <a:gd name="connsiteY8-18" fmla="*/ 0 h 1280160"/>
              <a:gd name="connsiteX9-19" fmla="*/ 1233102 w 7588182"/>
              <a:gd name="connsiteY9-20" fmla="*/ 0 h 1280160"/>
              <a:gd name="connsiteX0-21" fmla="*/ 1233102 w 7546015"/>
              <a:gd name="connsiteY0-22" fmla="*/ 0 h 1280160"/>
              <a:gd name="connsiteX1-23" fmla="*/ 1196526 w 7546015"/>
              <a:gd name="connsiteY1-24" fmla="*/ 18288 h 1280160"/>
              <a:gd name="connsiteX2-25" fmla="*/ 1178238 w 7546015"/>
              <a:gd name="connsiteY2-26" fmla="*/ 27432 h 1280160"/>
              <a:gd name="connsiteX3-27" fmla="*/ 16950 w 7546015"/>
              <a:gd name="connsiteY3-28" fmla="*/ 1197864 h 1280160"/>
              <a:gd name="connsiteX4-29" fmla="*/ 53526 w 7546015"/>
              <a:gd name="connsiteY4-30" fmla="*/ 1280160 h 1280160"/>
              <a:gd name="connsiteX5-31" fmla="*/ 7542462 w 7546015"/>
              <a:gd name="connsiteY5-32" fmla="*/ 1280160 h 1280160"/>
              <a:gd name="connsiteX6-33" fmla="*/ 7429485 w 7546015"/>
              <a:gd name="connsiteY6-34" fmla="*/ 1241997 h 1280160"/>
              <a:gd name="connsiteX7-35" fmla="*/ 7421928 w 7546015"/>
              <a:gd name="connsiteY7-36" fmla="*/ 77535 h 1280160"/>
              <a:gd name="connsiteX8-37" fmla="*/ 7300637 w 7546015"/>
              <a:gd name="connsiteY8-38" fmla="*/ 0 h 1280160"/>
              <a:gd name="connsiteX9-39" fmla="*/ 1233102 w 7546015"/>
              <a:gd name="connsiteY9-40" fmla="*/ 0 h 1280160"/>
              <a:gd name="connsiteX0-41" fmla="*/ 1233102 w 7429485"/>
              <a:gd name="connsiteY0-42" fmla="*/ 0 h 1280160"/>
              <a:gd name="connsiteX1-43" fmla="*/ 1196526 w 7429485"/>
              <a:gd name="connsiteY1-44" fmla="*/ 18288 h 1280160"/>
              <a:gd name="connsiteX2-45" fmla="*/ 1178238 w 7429485"/>
              <a:gd name="connsiteY2-46" fmla="*/ 27432 h 1280160"/>
              <a:gd name="connsiteX3-47" fmla="*/ 16950 w 7429485"/>
              <a:gd name="connsiteY3-48" fmla="*/ 1197864 h 1280160"/>
              <a:gd name="connsiteX4-49" fmla="*/ 53526 w 7429485"/>
              <a:gd name="connsiteY4-50" fmla="*/ 1280160 h 1280160"/>
              <a:gd name="connsiteX5-51" fmla="*/ 7383765 w 7429485"/>
              <a:gd name="connsiteY5-52" fmla="*/ 1280160 h 1280160"/>
              <a:gd name="connsiteX6-53" fmla="*/ 7429485 w 7429485"/>
              <a:gd name="connsiteY6-54" fmla="*/ 1241997 h 1280160"/>
              <a:gd name="connsiteX7-55" fmla="*/ 7421928 w 7429485"/>
              <a:gd name="connsiteY7-56" fmla="*/ 77535 h 1280160"/>
              <a:gd name="connsiteX8-57" fmla="*/ 7300637 w 7429485"/>
              <a:gd name="connsiteY8-58" fmla="*/ 0 h 1280160"/>
              <a:gd name="connsiteX9-59" fmla="*/ 1233102 w 7429485"/>
              <a:gd name="connsiteY9-60" fmla="*/ 0 h 128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7429485" h="1280160">
                <a:moveTo>
                  <a:pt x="1233102" y="0"/>
                </a:moveTo>
                <a:cubicBezTo>
                  <a:pt x="1214814" y="0"/>
                  <a:pt x="1205670" y="9144"/>
                  <a:pt x="1196526" y="18288"/>
                </a:cubicBezTo>
                <a:cubicBezTo>
                  <a:pt x="1187382" y="18288"/>
                  <a:pt x="1187382" y="27432"/>
                  <a:pt x="1178238" y="27432"/>
                </a:cubicBezTo>
                <a:lnTo>
                  <a:pt x="16950" y="1197864"/>
                </a:lnTo>
                <a:cubicBezTo>
                  <a:pt x="-19626" y="1225296"/>
                  <a:pt x="7806" y="1280160"/>
                  <a:pt x="53526" y="1280160"/>
                </a:cubicBezTo>
                <a:lnTo>
                  <a:pt x="7383765" y="1280160"/>
                </a:lnTo>
                <a:cubicBezTo>
                  <a:pt x="7411197" y="1280160"/>
                  <a:pt x="7429485" y="1269429"/>
                  <a:pt x="7429485" y="1241997"/>
                </a:cubicBezTo>
                <a:lnTo>
                  <a:pt x="7421928" y="77535"/>
                </a:lnTo>
                <a:cubicBezTo>
                  <a:pt x="7421928" y="40959"/>
                  <a:pt x="7328069" y="0"/>
                  <a:pt x="7300637" y="0"/>
                </a:cubicBezTo>
                <a:lnTo>
                  <a:pt x="1233102"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9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幼儿园整合课程中的健康教育活动设计</a:t>
            </a:r>
            <a:endParaRPr lang="zh-CN" altLang="en-US" sz="2800" b="1" dirty="0">
              <a:solidFill>
                <a:schemeClr val="tx1">
                  <a:lumMod val="85000"/>
                  <a:lumOff val="15000"/>
                </a:schemeClr>
              </a:solidFill>
              <a:latin typeface="+mn-ea"/>
              <a:cs typeface="+mn-ea"/>
              <a:sym typeface="+mn-ea"/>
            </a:endParaRPr>
          </a:p>
        </p:txBody>
      </p:sp>
      <p:sp>
        <p:nvSpPr>
          <p:cNvPr id="15" name="对象3"/>
          <p:cNvSpPr/>
          <p:nvPr>
            <p:custDataLst>
              <p:tags r:id="rId3"/>
            </p:custDataLst>
          </p:nvPr>
        </p:nvSpPr>
        <p:spPr>
          <a:xfrm>
            <a:off x="3688860" y="181013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3" name="对象4"/>
          <p:cNvSpPr/>
          <p:nvPr>
            <p:custDataLst>
              <p:tags r:id="rId4"/>
            </p:custDataLst>
          </p:nvPr>
        </p:nvSpPr>
        <p:spPr>
          <a:xfrm>
            <a:off x="4062240" y="5116368"/>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11" name="对象6"/>
          <p:cNvSpPr/>
          <p:nvPr>
            <p:custDataLst>
              <p:tags r:id="rId5"/>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2" name="对象12"/>
          <p:cNvSpPr>
            <a:spLocks noChangeAspect="1"/>
          </p:cNvSpPr>
          <p:nvPr>
            <p:custDataLst>
              <p:tags r:id="rId6"/>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2" name="标题 1"/>
          <p:cNvSpPr>
            <a:spLocks noGrp="1"/>
          </p:cNvSpPr>
          <p:nvPr>
            <p:ph type="title" idx="4294967295"/>
            <p:custDataLst>
              <p:tags r:id="rId7"/>
            </p:custDataLst>
          </p:nvPr>
        </p:nvSpPr>
        <p:spPr>
          <a:xfrm>
            <a:off x="798830" y="781685"/>
            <a:ext cx="658749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第二章 幼儿园健康教育活动的设计和实施 </a:t>
            </a:r>
            <a:endParaRPr lang="zh-CN" altLang="en-US" dirty="0">
              <a:solidFill>
                <a:srgbClr val="C00000"/>
              </a:solidFill>
              <a:latin typeface="+mj-ea"/>
              <a:ea typeface="+mj-ea"/>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一、幼儿园整合课程的内涵和特点</a:t>
            </a:r>
            <a:endParaRPr lang="zh-CN" altLang="en-US" sz="2400" b="1"/>
          </a:p>
          <a:p>
            <a:pPr marL="0" indent="0">
              <a:lnSpc>
                <a:spcPct val="150000"/>
              </a:lnSpc>
              <a:buNone/>
            </a:pPr>
            <a:r>
              <a:rPr lang="zh-CN" altLang="en-US" sz="2000"/>
              <a:t>（二） 幼儿园整合课程的特点</a:t>
            </a:r>
            <a:endParaRPr lang="zh-CN" altLang="en-US" sz="2000"/>
          </a:p>
          <a:p>
            <a:pPr>
              <a:lnSpc>
                <a:spcPct val="150000"/>
              </a:lnSpc>
            </a:pPr>
            <a:r>
              <a:rPr lang="zh-CN" altLang="en-US" sz="2000"/>
              <a:t>通过相关领域课程的整合，能够促进幼儿认识的整体性发展，帮助幼儿形成把握和解决问题的全面视野与方法；可以解决课时有限性和内容广泛性之间的矛盾，在内容选择上注重自然科学、社会科学和人文科学的结合。既传授科学知识和方法，又注重对幼儿的兴趣、动机、意志等的培养，强调科学技术和社会的关系，强调联系社会生活中的实际问题，将所学知识加以运用，学习的过程中就在培养幼儿分析问题和解决问题的能力。</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二、 学前儿童健康教育与其他领域之间的关系</a:t>
            </a:r>
            <a:endParaRPr lang="zh-CN" altLang="en-US" sz="2400" b="1"/>
          </a:p>
          <a:p>
            <a:pPr marL="0" indent="0">
              <a:lnSpc>
                <a:spcPct val="150000"/>
              </a:lnSpc>
              <a:buNone/>
            </a:pPr>
            <a:r>
              <a:rPr lang="zh-CN" altLang="en-US" sz="2000"/>
              <a:t>（二） 幼儿园整合课程的特点</a:t>
            </a:r>
            <a:endParaRPr lang="zh-CN" altLang="en-US" sz="2000"/>
          </a:p>
          <a:p>
            <a:pPr>
              <a:lnSpc>
                <a:spcPct val="150000"/>
              </a:lnSpc>
            </a:pPr>
            <a:r>
              <a:rPr lang="zh-CN" altLang="en-US" sz="2000"/>
              <a:t>第一，学前儿童健康教育不仅与健康领域有直接的关系，还和课程中其他各个领域存在密切的联系。幼儿的社会、语言、艺术、科学等领域中都有健康教育的任务，它们从不同方面影响和作用于幼儿，改变幼儿的健康认知、态度和行为，影响幼儿的生长发育，培养幼儿维护和增进自我健康的能力。</a:t>
            </a:r>
            <a:endParaRPr lang="zh-CN" altLang="en-US" sz="2000"/>
          </a:p>
          <a:p>
            <a:pPr>
              <a:lnSpc>
                <a:spcPct val="150000"/>
              </a:lnSpc>
            </a:pPr>
            <a:r>
              <a:rPr lang="zh-CN" altLang="en-US" sz="2000"/>
              <a:t>第二，学前儿童健康教育可以通过一日生活对幼儿施加影响，入园、进食、睡眠、饮水、盥洗、离园等生活中都存在着健康教育契机，是完成健康教育任务的有效途径。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1. 健康教育活动被整合进入以科学领域为中心设计的整合课程中</a:t>
            </a:r>
            <a:endParaRPr lang="zh-CN" altLang="en-US" sz="2000" b="1"/>
          </a:p>
          <a:p>
            <a:pPr>
              <a:lnSpc>
                <a:spcPct val="150000"/>
              </a:lnSpc>
            </a:pPr>
            <a:r>
              <a:rPr lang="zh-CN" altLang="en-US" sz="2000"/>
              <a:t>由于科学领域包含广泛的学习专题或学习主题，涉及儿童健康知识的获得、健康态度的形成，因此，健康教育比较容易与科学学习内容整合起来。以青菜为例，可以设计以科学活动为中心整合健康教育的主题网络：在种植园地撒菜籽（科学）——观察菜籽的萌发(科学)——记录生长过程（美术、科学）——阅读有关青菜的图书，了解青菜的营养价值（语言、健康）——加工青菜并品尝（健康）。</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2. 健康教育活动被整合进入以社会领域为中心设计的整合课程中</a:t>
            </a:r>
            <a:endParaRPr lang="zh-CN" altLang="en-US" sz="2000" b="1"/>
          </a:p>
          <a:p>
            <a:pPr>
              <a:lnSpc>
                <a:spcPct val="150000"/>
              </a:lnSpc>
            </a:pPr>
            <a:r>
              <a:rPr lang="zh-CN" altLang="en-US" sz="2000"/>
              <a:t>由于社会领域学习涉及儿童社会生活的各个方面，其中包含影响儿童健康的环境因素，因此，可以与健康领域整合起来。</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2. 健康教育活动被整合进入以社会领域为中心设计的整合课程中</a:t>
            </a:r>
            <a:endParaRPr lang="zh-CN" altLang="en-US" sz="2000" b="1"/>
          </a:p>
          <a:p>
            <a:pPr>
              <a:lnSpc>
                <a:spcPct val="150000"/>
              </a:lnSpc>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3757930" y="3342005"/>
            <a:ext cx="5560695" cy="3430270"/>
          </a:xfrm>
          <a:prstGeom prst="rect">
            <a:avLst/>
          </a:prstGeom>
        </p:spPr>
      </p:pic>
      <p:sp>
        <p:nvSpPr>
          <p:cNvPr id="6" name="文本框 5"/>
          <p:cNvSpPr txBox="1"/>
          <p:nvPr>
            <p:custDataLst>
              <p:tags r:id="rId3"/>
            </p:custDataLst>
          </p:nvPr>
        </p:nvSpPr>
        <p:spPr>
          <a:xfrm>
            <a:off x="1055370" y="357695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P31-32</a:t>
            </a:r>
            <a:endParaRPr lang="en-US" altLang="zh-CN"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 3. 健康教育活动被整合进入以语言领域为中心设计的整合课程中</a:t>
            </a:r>
            <a:endParaRPr lang="zh-CN" altLang="en-US" sz="2000" b="1"/>
          </a:p>
          <a:p>
            <a:pPr>
              <a:lnSpc>
                <a:spcPct val="150000"/>
              </a:lnSpc>
            </a:pPr>
            <a:r>
              <a:rPr lang="zh-CN" altLang="en-US" sz="2000"/>
              <a:t>语言领域通常比较容易与其他学习领域进行整合，在这种主要以促进幼儿语言发展为目标的活动中，可以将健康生活方式、健康行为等内容整合在语言活动中。</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 3. 健康教育活动被整合进入以语言领域为中心设计的整合课程中</a:t>
            </a:r>
            <a:endParaRPr lang="zh-CN" altLang="en-US" sz="2000" b="1"/>
          </a:p>
          <a:p>
            <a:pPr>
              <a:lnSpc>
                <a:spcPct val="150000"/>
              </a:lnSpc>
            </a:pPr>
            <a:endParaRPr lang="zh-CN" altLang="en-US" sz="2000" b="1"/>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pic>
        <p:nvPicPr>
          <p:cNvPr id="5" name="图片 4"/>
          <p:cNvPicPr>
            <a:picLocks noChangeAspect="1"/>
          </p:cNvPicPr>
          <p:nvPr>
            <p:custDataLst>
              <p:tags r:id="rId1"/>
            </p:custDataLst>
          </p:nvPr>
        </p:nvPicPr>
        <p:blipFill>
          <a:blip r:embed="rId2"/>
          <a:stretch>
            <a:fillRect/>
          </a:stretch>
        </p:blipFill>
        <p:spPr>
          <a:xfrm>
            <a:off x="4122420" y="3208020"/>
            <a:ext cx="5061585" cy="3649980"/>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  4. 以健康领域为中心设计的整合教育活动</a:t>
            </a:r>
            <a:endParaRPr lang="zh-CN" altLang="en-US" sz="2000" b="1"/>
          </a:p>
          <a:p>
            <a:pPr>
              <a:lnSpc>
                <a:spcPct val="150000"/>
              </a:lnSpc>
            </a:pPr>
            <a:r>
              <a:rPr lang="zh-CN" altLang="en-US" sz="2000"/>
              <a:t>由于学前儿童健康教育与幼儿的生长发育、健康行为、生活方式有关，涉及范围广泛，通常比较容易与其他学习领域的重要概念相互联结，整合成为一体。例如，国外学者就如何以体育领域为中心整合其他学习领域进行了设计（见图2-7）。</a:t>
            </a:r>
            <a:endParaRPr lang="zh-CN" altLang="en-US" sz="2000"/>
          </a:p>
          <a:p>
            <a:pPr>
              <a:lnSpc>
                <a:spcPct val="150000"/>
              </a:lnSpc>
            </a:pPr>
            <a:r>
              <a:rPr lang="zh-CN" altLang="en-US" sz="2000"/>
              <a:t>整合课程是目前幼儿园设计健康教育活动时使用比较广泛的方式，其以某一个学习领域为核心整合其他不同领域，能够使幼儿从多重视角整合地处理与中心相关的信息和观点，从而更加全面、客观地理解知识和解决问题。</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（一） 通过领域的整合</a:t>
            </a:r>
            <a:endParaRPr lang="zh-CN" altLang="en-US" sz="2000"/>
          </a:p>
          <a:p>
            <a:pPr>
              <a:lnSpc>
                <a:spcPct val="150000"/>
              </a:lnSpc>
            </a:pPr>
            <a:r>
              <a:rPr lang="zh-CN" altLang="en-US" sz="2000" b="1"/>
              <a:t>  4. 以健康领域为中心设计的整合教育活动</a:t>
            </a:r>
            <a:endParaRPr lang="zh-CN" altLang="en-US" sz="2000" b="1"/>
          </a:p>
          <a:p>
            <a:pPr>
              <a:lnSpc>
                <a:spcPct val="150000"/>
              </a:lnSpc>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2729865" y="3188970"/>
            <a:ext cx="5586095" cy="3669030"/>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（二） 通过主题的整合</a:t>
            </a:r>
            <a:endParaRPr lang="zh-CN" altLang="en-US" sz="2000"/>
          </a:p>
          <a:p>
            <a:pPr>
              <a:lnSpc>
                <a:spcPct val="150000"/>
              </a:lnSpc>
            </a:pPr>
            <a:r>
              <a:rPr lang="zh-CN" altLang="en-US" sz="2000" b="1"/>
              <a:t>  4. 以健康领域为中心设计的整合教育活动</a:t>
            </a:r>
            <a:endParaRPr lang="zh-CN" altLang="en-US" sz="2000" b="1"/>
          </a:p>
          <a:p>
            <a:pPr>
              <a:lnSpc>
                <a:spcPct val="150000"/>
              </a:lnSpc>
            </a:pPr>
            <a:r>
              <a:rPr lang="zh-CN" altLang="en-US" sz="2000"/>
              <a:t>主题课程是在一段时间内围绕一个中心内容或主题来组织的教育教学活动。</a:t>
            </a:r>
            <a:endParaRPr lang="zh-CN" altLang="en-US" sz="2000"/>
          </a:p>
          <a:p>
            <a:pPr>
              <a:lnSpc>
                <a:spcPct val="150000"/>
              </a:lnSpc>
            </a:pPr>
            <a:r>
              <a:rPr lang="zh-CN" altLang="en-US" sz="2000"/>
              <a:t>通过主题进行整合的课程强调围绕儿童整体生活中的某一事件或某一中心主题来组织教育教学活动，主题贯穿在孩子的一日生活中。</a:t>
            </a:r>
            <a:endParaRPr lang="zh-CN" altLang="en-US" sz="2000"/>
          </a:p>
          <a:p>
            <a:pPr>
              <a:lnSpc>
                <a:spcPct val="150000"/>
              </a:lnSpc>
            </a:pPr>
            <a:r>
              <a:rPr lang="zh-CN" altLang="en-US" sz="2000"/>
              <a:t>以主题为中心进行整合时，领域不再是组织中心，而是被融入单元或主题中。</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798830" y="781685"/>
            <a:ext cx="658749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第二章 幼儿园健康教育活动的设计和实施 </a:t>
            </a:r>
            <a:endParaRPr lang="zh-CN" altLang="en-US" dirty="0">
              <a:solidFill>
                <a:srgbClr val="C00000"/>
              </a:solidFill>
              <a:latin typeface="+mj-ea"/>
              <a:ea typeface="+mj-ea"/>
            </a:endParaRPr>
          </a:p>
        </p:txBody>
      </p:sp>
      <p:sp>
        <p:nvSpPr>
          <p:cNvPr id="5" name="对象2"/>
          <p:cNvSpPr/>
          <p:nvPr>
            <p:custDataLst>
              <p:tags r:id="rId2"/>
            </p:custDataLst>
          </p:nvPr>
        </p:nvSpPr>
        <p:spPr>
          <a:xfrm>
            <a:off x="3025140" y="4069715"/>
            <a:ext cx="8526780" cy="1535430"/>
          </a:xfrm>
          <a:custGeom>
            <a:avLst/>
            <a:gdLst/>
            <a:ahLst/>
            <a:cxnLst/>
            <a:rect l="l" t="t" r="r" b="b"/>
            <a:pathLst>
              <a:path w="8055864" h="1563624">
                <a:moveTo>
                  <a:pt x="0" y="1563624"/>
                </a:moveTo>
                <a:lnTo>
                  <a:pt x="8055864" y="1563624"/>
                </a:lnTo>
                <a:lnTo>
                  <a:pt x="8055864" y="54864"/>
                </a:lnTo>
                <a:lnTo>
                  <a:pt x="795528" y="0"/>
                </a:lnTo>
                <a:cubicBezTo>
                  <a:pt x="777240" y="630936"/>
                  <a:pt x="466344" y="1197864"/>
                  <a:pt x="0" y="1563624"/>
                </a:cubicBezTo>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619885" rIns="91440" numCol="1" spcCol="0" rtlCol="0" fromWordArt="0" anchor="ctr" anchorCtr="1" forceAA="0" compatLnSpc="1">
            <a:normAutofit/>
          </a:bodyPr>
          <a:p>
            <a:pPr lvl="0" algn="l">
              <a:lnSpc>
                <a:spcPct val="130000"/>
              </a:lnSpc>
              <a:buClrTx/>
              <a:buSzTx/>
              <a:buFontTx/>
            </a:pPr>
            <a:r>
              <a:rPr lang="zh-CN" altLang="en-US" sz="2400" b="1" spc="150" dirty="0">
                <a:solidFill>
                  <a:schemeClr val="tx1">
                    <a:lumMod val="75000"/>
                    <a:lumOff val="25000"/>
                  </a:schemeClr>
                </a:solidFill>
                <a:latin typeface="+mn-ea"/>
                <a:sym typeface="+mn-ea"/>
              </a:rPr>
              <a:t>幼儿园整合课程中的健康教育活动设计</a:t>
            </a:r>
            <a:endParaRPr lang="zh-CN" altLang="en-US" sz="2400" b="1" spc="150" dirty="0">
              <a:solidFill>
                <a:schemeClr val="tx1">
                  <a:lumMod val="75000"/>
                  <a:lumOff val="25000"/>
                </a:schemeClr>
              </a:solidFill>
              <a:latin typeface="+mn-ea"/>
              <a:sym typeface="+mn-ea"/>
            </a:endParaRPr>
          </a:p>
        </p:txBody>
      </p:sp>
      <p:sp>
        <p:nvSpPr>
          <p:cNvPr id="15" name="对象3"/>
          <p:cNvSpPr/>
          <p:nvPr>
            <p:custDataLst>
              <p:tags r:id="rId3"/>
            </p:custDataLst>
          </p:nvPr>
        </p:nvSpPr>
        <p:spPr>
          <a:xfrm>
            <a:off x="3024505" y="2377440"/>
            <a:ext cx="8656955" cy="1563370"/>
          </a:xfrm>
          <a:custGeom>
            <a:avLst/>
            <a:gdLst/>
            <a:ahLst/>
            <a:cxnLst/>
            <a:rect l="l" t="t" r="r" b="b"/>
            <a:pathLst>
              <a:path w="8074152" h="1563624">
                <a:moveTo>
                  <a:pt x="804672" y="1563624"/>
                </a:moveTo>
                <a:lnTo>
                  <a:pt x="8074152" y="1563624"/>
                </a:lnTo>
                <a:lnTo>
                  <a:pt x="8074152" y="0"/>
                </a:lnTo>
                <a:lnTo>
                  <a:pt x="0" y="18288"/>
                </a:lnTo>
                <a:cubicBezTo>
                  <a:pt x="475488" y="365760"/>
                  <a:pt x="786384" y="923544"/>
                  <a:pt x="804672" y="1563624"/>
                </a:cubicBezTo>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lIns="1619885" anchor="ctr" anchorCtr="1">
            <a:normAutofit/>
          </a:bodyPr>
          <a:p>
            <a:pPr indent="0" algn="l" fontAlgn="auto">
              <a:lnSpc>
                <a:spcPct val="130000"/>
              </a:lnSpc>
            </a:pPr>
            <a:r>
              <a:rPr lang="zh-CN" altLang="en-US" sz="2400" b="1" spc="150" dirty="0">
                <a:solidFill>
                  <a:schemeClr val="tx1">
                    <a:lumMod val="75000"/>
                    <a:lumOff val="25000"/>
                  </a:schemeClr>
                </a:solidFill>
                <a:latin typeface="+mn-ea"/>
                <a:sym typeface="+mn-ea"/>
              </a:rPr>
              <a:t>幼儿园健康领域课程中的教育活动的设计和实施</a:t>
            </a:r>
            <a:endParaRPr lang="zh-CN" altLang="en-US" sz="2400" b="1" spc="150" dirty="0">
              <a:solidFill>
                <a:schemeClr val="tx1">
                  <a:lumMod val="75000"/>
                  <a:lumOff val="25000"/>
                </a:schemeClr>
              </a:solidFill>
              <a:latin typeface="+mn-ea"/>
              <a:sym typeface="+mn-ea"/>
            </a:endParaRPr>
          </a:p>
        </p:txBody>
      </p:sp>
      <p:sp>
        <p:nvSpPr>
          <p:cNvPr id="17" name="对象4"/>
          <p:cNvSpPr/>
          <p:nvPr>
            <p:custDataLst>
              <p:tags r:id="rId4"/>
            </p:custDataLst>
          </p:nvPr>
        </p:nvSpPr>
        <p:spPr>
          <a:xfrm>
            <a:off x="621792" y="2404872"/>
            <a:ext cx="3200400" cy="3200400"/>
          </a:xfrm>
          <a:custGeom>
            <a:avLst/>
            <a:gdLst/>
            <a:ahLst/>
            <a:cxnLst/>
            <a:rect l="l" t="t" r="r" b="b"/>
            <a:pathLst>
              <a:path w="3200400" h="3200400">
                <a:moveTo>
                  <a:pt x="1600200" y="3200400"/>
                </a:moveTo>
                <a:cubicBezTo>
                  <a:pt x="2487168" y="3200400"/>
                  <a:pt x="3200400" y="2478024"/>
                  <a:pt x="3200400" y="1600200"/>
                </a:cubicBezTo>
                <a:cubicBezTo>
                  <a:pt x="3200400" y="713232"/>
                  <a:pt x="2487168" y="0"/>
                  <a:pt x="1600200" y="0"/>
                </a:cubicBezTo>
                <a:cubicBezTo>
                  <a:pt x="713232" y="0"/>
                  <a:pt x="0" y="713232"/>
                  <a:pt x="0" y="1600200"/>
                </a:cubicBezTo>
                <a:cubicBezTo>
                  <a:pt x="0" y="2478024"/>
                  <a:pt x="713232" y="3200400"/>
                  <a:pt x="1600200" y="3200400"/>
                </a:cubicBezTo>
                <a:moveTo>
                  <a:pt x="1600200" y="2770632"/>
                </a:moveTo>
                <a:cubicBezTo>
                  <a:pt x="2249424" y="2770632"/>
                  <a:pt x="2770632" y="2249424"/>
                  <a:pt x="2770632" y="1600200"/>
                </a:cubicBezTo>
                <a:cubicBezTo>
                  <a:pt x="2770632" y="950976"/>
                  <a:pt x="2249424" y="429768"/>
                  <a:pt x="1600200" y="429768"/>
                </a:cubicBezTo>
                <a:cubicBezTo>
                  <a:pt x="950976" y="429768"/>
                  <a:pt x="429768" y="950976"/>
                  <a:pt x="429768" y="1600200"/>
                </a:cubicBezTo>
                <a:cubicBezTo>
                  <a:pt x="429768" y="2249424"/>
                  <a:pt x="950976" y="2770632"/>
                  <a:pt x="1600200" y="2770632"/>
                </a:cubicBezTo>
              </a:path>
            </a:pathLst>
          </a:custGeom>
          <a:gradFill>
            <a:gsLst>
              <a:gs pos="0">
                <a:schemeClr val="accent2">
                  <a:alpha val="20000"/>
                </a:schemeClr>
              </a:gs>
              <a:gs pos="100000">
                <a:schemeClr val="accent1">
                  <a:alpha val="2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18" name="对象5"/>
          <p:cNvSpPr/>
          <p:nvPr>
            <p:custDataLst>
              <p:tags r:id="rId5"/>
            </p:custDataLst>
          </p:nvPr>
        </p:nvSpPr>
        <p:spPr>
          <a:xfrm>
            <a:off x="758952" y="2551176"/>
            <a:ext cx="2916936" cy="2916936"/>
          </a:xfrm>
          <a:custGeom>
            <a:avLst/>
            <a:gdLst/>
            <a:ahLst/>
            <a:cxnLst/>
            <a:rect l="l" t="t" r="r" b="b"/>
            <a:pathLst>
              <a:path w="2916936" h="2916936">
                <a:moveTo>
                  <a:pt x="1453896" y="2916936"/>
                </a:moveTo>
                <a:cubicBezTo>
                  <a:pt x="2258568" y="2916936"/>
                  <a:pt x="2916936" y="2258568"/>
                  <a:pt x="2916936" y="1453896"/>
                </a:cubicBezTo>
                <a:cubicBezTo>
                  <a:pt x="2916936" y="649224"/>
                  <a:pt x="2258568" y="0"/>
                  <a:pt x="1453896" y="0"/>
                </a:cubicBezTo>
                <a:cubicBezTo>
                  <a:pt x="649224" y="0"/>
                  <a:pt x="0" y="649224"/>
                  <a:pt x="0" y="1453896"/>
                </a:cubicBezTo>
                <a:cubicBezTo>
                  <a:pt x="0" y="2258568"/>
                  <a:pt x="649224" y="2916936"/>
                  <a:pt x="1453896" y="2916936"/>
                </a:cubicBezTo>
                <a:moveTo>
                  <a:pt x="1453896" y="2523744"/>
                </a:moveTo>
                <a:cubicBezTo>
                  <a:pt x="2048256" y="2523744"/>
                  <a:pt x="2523744" y="2048256"/>
                  <a:pt x="2523744" y="1453896"/>
                </a:cubicBezTo>
                <a:cubicBezTo>
                  <a:pt x="2523744" y="868680"/>
                  <a:pt x="2048256" y="393192"/>
                  <a:pt x="1453896" y="393192"/>
                </a:cubicBezTo>
                <a:cubicBezTo>
                  <a:pt x="868680" y="393192"/>
                  <a:pt x="393192" y="868680"/>
                  <a:pt x="393192" y="1453896"/>
                </a:cubicBezTo>
                <a:cubicBezTo>
                  <a:pt x="393192" y="2048256"/>
                  <a:pt x="868680" y="2523744"/>
                  <a:pt x="1453896" y="2523744"/>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19" name="对象6"/>
          <p:cNvSpPr/>
          <p:nvPr>
            <p:custDataLst>
              <p:tags r:id="rId6"/>
            </p:custDataLst>
          </p:nvPr>
        </p:nvSpPr>
        <p:spPr>
          <a:xfrm>
            <a:off x="1261872" y="3054096"/>
            <a:ext cx="1920240" cy="1920240"/>
          </a:xfrm>
          <a:custGeom>
            <a:avLst/>
            <a:gdLst/>
            <a:ahLst/>
            <a:cxnLst/>
            <a:rect l="l" t="t" r="r" b="b"/>
            <a:pathLst>
              <a:path w="1920240" h="1920240">
                <a:moveTo>
                  <a:pt x="1920240" y="960120"/>
                </a:moveTo>
                <a:cubicBezTo>
                  <a:pt x="1920240" y="1490472"/>
                  <a:pt x="1490472" y="1920240"/>
                  <a:pt x="960120" y="1920240"/>
                </a:cubicBezTo>
                <a:cubicBezTo>
                  <a:pt x="429768" y="1920240"/>
                  <a:pt x="0" y="1490472"/>
                  <a:pt x="0" y="960120"/>
                </a:cubicBezTo>
                <a:cubicBezTo>
                  <a:pt x="0" y="429768"/>
                  <a:pt x="429768" y="0"/>
                  <a:pt x="960120" y="0"/>
                </a:cubicBezTo>
                <a:cubicBezTo>
                  <a:pt x="1490472" y="0"/>
                  <a:pt x="1920240" y="429768"/>
                  <a:pt x="1920240" y="960120"/>
                </a:cubicBezTo>
              </a:path>
            </a:pathLst>
          </a:custGeom>
          <a:gradFill>
            <a:gsLst>
              <a:gs pos="0">
                <a:schemeClr val="accent2">
                  <a:alpha val="5000"/>
                </a:schemeClr>
              </a:gs>
              <a:gs pos="100000">
                <a:schemeClr val="accent1">
                  <a:alpha val="5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nchor="ctr" anchorCtr="1">
            <a:normAutofit/>
          </a:bodyPr>
          <a:p>
            <a:pPr algn="ctr"/>
            <a:r>
              <a:rPr lang="zh-CN" altLang="en-US" sz="2800" b="1" spc="300" dirty="0">
                <a:solidFill>
                  <a:srgbClr val="FF0000"/>
                </a:solidFill>
                <a:latin typeface="+mj-ea"/>
                <a:ea typeface="+mj-ea"/>
                <a:cs typeface="+mj-ea"/>
                <a:sym typeface="+mn-ea"/>
              </a:rPr>
              <a:t>知识要点</a:t>
            </a:r>
            <a:endParaRPr lang="zh-CN" altLang="en-US" sz="2800" b="1" spc="300" dirty="0">
              <a:solidFill>
                <a:srgbClr val="FF0000"/>
              </a:solidFill>
              <a:latin typeface="+mj-ea"/>
              <a:ea typeface="+mj-ea"/>
              <a:cs typeface="+mj-ea"/>
              <a:sym typeface="+mn-ea"/>
            </a:endParaRPr>
          </a:p>
        </p:txBody>
      </p:sp>
      <p:sp>
        <p:nvSpPr>
          <p:cNvPr id="20" name="对象7"/>
          <p:cNvSpPr/>
          <p:nvPr>
            <p:custDataLst>
              <p:tags r:id="rId7"/>
            </p:custDataLst>
          </p:nvPr>
        </p:nvSpPr>
        <p:spPr>
          <a:xfrm>
            <a:off x="1252728" y="3044952"/>
            <a:ext cx="1929384" cy="1929384"/>
          </a:xfrm>
          <a:custGeom>
            <a:avLst/>
            <a:gdLst/>
            <a:ahLst/>
            <a:cxnLst/>
            <a:rect l="l" t="t" r="r" b="b"/>
            <a:pathLst>
              <a:path w="1929384" h="1929384">
                <a:moveTo>
                  <a:pt x="923544" y="0"/>
                </a:moveTo>
                <a:cubicBezTo>
                  <a:pt x="941832" y="0"/>
                  <a:pt x="950976" y="0"/>
                  <a:pt x="969264" y="0"/>
                </a:cubicBezTo>
                <a:cubicBezTo>
                  <a:pt x="978408" y="0"/>
                  <a:pt x="987552" y="0"/>
                  <a:pt x="1005840" y="0"/>
                </a:cubicBezTo>
                <a:lnTo>
                  <a:pt x="1005840" y="9144"/>
                </a:lnTo>
                <a:cubicBezTo>
                  <a:pt x="987552" y="9144"/>
                  <a:pt x="978408" y="9144"/>
                  <a:pt x="969264" y="9144"/>
                </a:cubicBezTo>
                <a:cubicBezTo>
                  <a:pt x="950976" y="9144"/>
                  <a:pt x="941832" y="9144"/>
                  <a:pt x="923544" y="9144"/>
                </a:cubicBezTo>
                <a:lnTo>
                  <a:pt x="923544" y="0"/>
                </a:lnTo>
                <a:moveTo>
                  <a:pt x="777240" y="18288"/>
                </a:moveTo>
                <a:cubicBezTo>
                  <a:pt x="804672" y="9144"/>
                  <a:pt x="822960" y="9144"/>
                  <a:pt x="850392" y="9144"/>
                </a:cubicBezTo>
                <a:lnTo>
                  <a:pt x="850392" y="18288"/>
                </a:lnTo>
                <a:cubicBezTo>
                  <a:pt x="832104" y="18288"/>
                  <a:pt x="804672" y="27432"/>
                  <a:pt x="777240" y="27432"/>
                </a:cubicBezTo>
                <a:lnTo>
                  <a:pt x="777240" y="18288"/>
                </a:lnTo>
                <a:moveTo>
                  <a:pt x="1078992" y="9144"/>
                </a:moveTo>
                <a:cubicBezTo>
                  <a:pt x="1106424" y="9144"/>
                  <a:pt x="1124712" y="9144"/>
                  <a:pt x="1152144" y="18288"/>
                </a:cubicBezTo>
                <a:lnTo>
                  <a:pt x="1152144" y="27432"/>
                </a:lnTo>
                <a:cubicBezTo>
                  <a:pt x="1124712" y="27432"/>
                  <a:pt x="1106424" y="18288"/>
                  <a:pt x="1078992" y="18288"/>
                </a:cubicBezTo>
                <a:lnTo>
                  <a:pt x="1078992" y="9144"/>
                </a:lnTo>
                <a:moveTo>
                  <a:pt x="630936" y="54864"/>
                </a:moveTo>
                <a:cubicBezTo>
                  <a:pt x="658368" y="54864"/>
                  <a:pt x="676656" y="45720"/>
                  <a:pt x="704088" y="36576"/>
                </a:cubicBezTo>
                <a:lnTo>
                  <a:pt x="704088" y="45720"/>
                </a:lnTo>
                <a:cubicBezTo>
                  <a:pt x="685800" y="54864"/>
                  <a:pt x="658368" y="64008"/>
                  <a:pt x="630936" y="73152"/>
                </a:cubicBezTo>
                <a:lnTo>
                  <a:pt x="630936" y="54864"/>
                </a:lnTo>
                <a:moveTo>
                  <a:pt x="1225296" y="36576"/>
                </a:moveTo>
                <a:cubicBezTo>
                  <a:pt x="1252728" y="45720"/>
                  <a:pt x="1271016" y="54864"/>
                  <a:pt x="1298448" y="54864"/>
                </a:cubicBezTo>
                <a:lnTo>
                  <a:pt x="1298448" y="73152"/>
                </a:lnTo>
                <a:cubicBezTo>
                  <a:pt x="1271016" y="64008"/>
                  <a:pt x="1243584" y="54864"/>
                  <a:pt x="1225296" y="45720"/>
                </a:cubicBezTo>
                <a:lnTo>
                  <a:pt x="1225296" y="36576"/>
                </a:lnTo>
                <a:moveTo>
                  <a:pt x="1371600" y="91440"/>
                </a:moveTo>
                <a:cubicBezTo>
                  <a:pt x="1389888" y="100584"/>
                  <a:pt x="1417320" y="109728"/>
                  <a:pt x="1435608" y="118872"/>
                </a:cubicBezTo>
                <a:lnTo>
                  <a:pt x="1426464" y="137160"/>
                </a:lnTo>
                <a:cubicBezTo>
                  <a:pt x="1408176" y="118872"/>
                  <a:pt x="1389888" y="109728"/>
                  <a:pt x="1362456" y="100584"/>
                </a:cubicBezTo>
                <a:lnTo>
                  <a:pt x="1371600" y="91440"/>
                </a:lnTo>
                <a:moveTo>
                  <a:pt x="493776" y="118872"/>
                </a:moveTo>
                <a:cubicBezTo>
                  <a:pt x="512064" y="109728"/>
                  <a:pt x="539496" y="100584"/>
                  <a:pt x="557784" y="91440"/>
                </a:cubicBezTo>
                <a:lnTo>
                  <a:pt x="566928" y="100584"/>
                </a:lnTo>
                <a:cubicBezTo>
                  <a:pt x="539496" y="109728"/>
                  <a:pt x="521208" y="118872"/>
                  <a:pt x="502920" y="137160"/>
                </a:cubicBezTo>
                <a:lnTo>
                  <a:pt x="493776" y="118872"/>
                </a:lnTo>
                <a:moveTo>
                  <a:pt x="1499616" y="164592"/>
                </a:moveTo>
                <a:cubicBezTo>
                  <a:pt x="1517904" y="173736"/>
                  <a:pt x="1545336" y="192024"/>
                  <a:pt x="1563624" y="210312"/>
                </a:cubicBezTo>
                <a:lnTo>
                  <a:pt x="1554480" y="219456"/>
                </a:lnTo>
                <a:cubicBezTo>
                  <a:pt x="1536192" y="201168"/>
                  <a:pt x="1517904" y="182880"/>
                  <a:pt x="1490472" y="173736"/>
                </a:cubicBezTo>
                <a:lnTo>
                  <a:pt x="1499616" y="164592"/>
                </a:lnTo>
                <a:moveTo>
                  <a:pt x="365760" y="210312"/>
                </a:moveTo>
                <a:cubicBezTo>
                  <a:pt x="384048" y="192024"/>
                  <a:pt x="411480" y="173736"/>
                  <a:pt x="429768" y="164592"/>
                </a:cubicBezTo>
                <a:lnTo>
                  <a:pt x="438912" y="173736"/>
                </a:lnTo>
                <a:cubicBezTo>
                  <a:pt x="411480" y="182880"/>
                  <a:pt x="393192" y="201168"/>
                  <a:pt x="374904" y="219456"/>
                </a:cubicBezTo>
                <a:lnTo>
                  <a:pt x="365760" y="210312"/>
                </a:lnTo>
                <a:moveTo>
                  <a:pt x="1618488" y="256032"/>
                </a:moveTo>
                <a:cubicBezTo>
                  <a:pt x="1636776" y="274320"/>
                  <a:pt x="1655064" y="292608"/>
                  <a:pt x="1673352" y="310896"/>
                </a:cubicBezTo>
                <a:lnTo>
                  <a:pt x="1664208" y="320040"/>
                </a:lnTo>
                <a:cubicBezTo>
                  <a:pt x="1645920" y="301752"/>
                  <a:pt x="1627632" y="283464"/>
                  <a:pt x="1609344" y="265176"/>
                </a:cubicBezTo>
                <a:lnTo>
                  <a:pt x="1618488" y="256032"/>
                </a:lnTo>
                <a:moveTo>
                  <a:pt x="256032" y="310896"/>
                </a:moveTo>
                <a:cubicBezTo>
                  <a:pt x="274320" y="292608"/>
                  <a:pt x="292608" y="274320"/>
                  <a:pt x="310896" y="256032"/>
                </a:cubicBezTo>
                <a:lnTo>
                  <a:pt x="320040" y="265176"/>
                </a:lnTo>
                <a:cubicBezTo>
                  <a:pt x="301752" y="283464"/>
                  <a:pt x="283464" y="301752"/>
                  <a:pt x="265176" y="320040"/>
                </a:cubicBezTo>
                <a:lnTo>
                  <a:pt x="256032" y="310896"/>
                </a:lnTo>
                <a:moveTo>
                  <a:pt x="1719072" y="365760"/>
                </a:moveTo>
                <a:cubicBezTo>
                  <a:pt x="1737360" y="384048"/>
                  <a:pt x="1755648" y="411480"/>
                  <a:pt x="1764792" y="429768"/>
                </a:cubicBezTo>
                <a:lnTo>
                  <a:pt x="1755648" y="438912"/>
                </a:lnTo>
                <a:cubicBezTo>
                  <a:pt x="1746504" y="411480"/>
                  <a:pt x="1728216" y="393192"/>
                  <a:pt x="1709928" y="374904"/>
                </a:cubicBezTo>
                <a:lnTo>
                  <a:pt x="1719072" y="365760"/>
                </a:lnTo>
                <a:moveTo>
                  <a:pt x="164592" y="429768"/>
                </a:moveTo>
                <a:cubicBezTo>
                  <a:pt x="173736" y="411480"/>
                  <a:pt x="192024" y="384048"/>
                  <a:pt x="210312" y="365760"/>
                </a:cubicBezTo>
                <a:lnTo>
                  <a:pt x="219456" y="374904"/>
                </a:lnTo>
                <a:cubicBezTo>
                  <a:pt x="201168" y="393192"/>
                  <a:pt x="182880" y="411480"/>
                  <a:pt x="173736" y="438912"/>
                </a:cubicBezTo>
                <a:lnTo>
                  <a:pt x="164592" y="429768"/>
                </a:lnTo>
                <a:moveTo>
                  <a:pt x="1810512" y="493776"/>
                </a:moveTo>
                <a:cubicBezTo>
                  <a:pt x="1819656" y="512064"/>
                  <a:pt x="1828800" y="539496"/>
                  <a:pt x="1837944" y="557784"/>
                </a:cubicBezTo>
                <a:lnTo>
                  <a:pt x="1828800" y="566928"/>
                </a:lnTo>
                <a:cubicBezTo>
                  <a:pt x="1819656" y="539496"/>
                  <a:pt x="1810512" y="521208"/>
                  <a:pt x="1792224" y="502920"/>
                </a:cubicBezTo>
                <a:lnTo>
                  <a:pt x="1810512" y="493776"/>
                </a:lnTo>
                <a:moveTo>
                  <a:pt x="91440" y="557784"/>
                </a:moveTo>
                <a:cubicBezTo>
                  <a:pt x="100584" y="539496"/>
                  <a:pt x="109728" y="512064"/>
                  <a:pt x="118872" y="493776"/>
                </a:cubicBezTo>
                <a:lnTo>
                  <a:pt x="137160" y="502920"/>
                </a:lnTo>
                <a:cubicBezTo>
                  <a:pt x="118872" y="521208"/>
                  <a:pt x="109728" y="539496"/>
                  <a:pt x="100584" y="566928"/>
                </a:cubicBezTo>
                <a:lnTo>
                  <a:pt x="91440" y="557784"/>
                </a:lnTo>
                <a:moveTo>
                  <a:pt x="1874520" y="630936"/>
                </a:moveTo>
                <a:cubicBezTo>
                  <a:pt x="1883664" y="658368"/>
                  <a:pt x="1883664" y="676656"/>
                  <a:pt x="1892808" y="704088"/>
                </a:cubicBezTo>
                <a:lnTo>
                  <a:pt x="1883664" y="704088"/>
                </a:lnTo>
                <a:cubicBezTo>
                  <a:pt x="1874520" y="685800"/>
                  <a:pt x="1865376" y="658368"/>
                  <a:pt x="1856232" y="630936"/>
                </a:cubicBezTo>
                <a:lnTo>
                  <a:pt x="1874520" y="630936"/>
                </a:lnTo>
                <a:moveTo>
                  <a:pt x="36576" y="704088"/>
                </a:moveTo>
                <a:cubicBezTo>
                  <a:pt x="45720" y="676656"/>
                  <a:pt x="54864" y="658368"/>
                  <a:pt x="64008" y="630936"/>
                </a:cubicBezTo>
                <a:lnTo>
                  <a:pt x="73152" y="630936"/>
                </a:lnTo>
                <a:cubicBezTo>
                  <a:pt x="64008" y="658368"/>
                  <a:pt x="54864" y="685800"/>
                  <a:pt x="45720" y="704088"/>
                </a:cubicBezTo>
                <a:lnTo>
                  <a:pt x="36576" y="704088"/>
                </a:lnTo>
                <a:moveTo>
                  <a:pt x="1911096" y="777240"/>
                </a:moveTo>
                <a:cubicBezTo>
                  <a:pt x="1920240" y="804672"/>
                  <a:pt x="1920240" y="822960"/>
                  <a:pt x="1920240" y="850392"/>
                </a:cubicBezTo>
                <a:lnTo>
                  <a:pt x="1911096" y="850392"/>
                </a:lnTo>
                <a:cubicBezTo>
                  <a:pt x="1911096" y="832104"/>
                  <a:pt x="1901952" y="804672"/>
                  <a:pt x="1901952" y="777240"/>
                </a:cubicBezTo>
                <a:lnTo>
                  <a:pt x="1911096" y="777240"/>
                </a:lnTo>
                <a:moveTo>
                  <a:pt x="9144" y="850392"/>
                </a:moveTo>
                <a:cubicBezTo>
                  <a:pt x="9144" y="822960"/>
                  <a:pt x="9144" y="804672"/>
                  <a:pt x="18288" y="777240"/>
                </a:cubicBezTo>
                <a:lnTo>
                  <a:pt x="27432" y="777240"/>
                </a:lnTo>
                <a:cubicBezTo>
                  <a:pt x="27432" y="804672"/>
                  <a:pt x="18288" y="832104"/>
                  <a:pt x="18288" y="850392"/>
                </a:cubicBezTo>
                <a:lnTo>
                  <a:pt x="9144" y="850392"/>
                </a:lnTo>
                <a:moveTo>
                  <a:pt x="1929384" y="923544"/>
                </a:moveTo>
                <a:cubicBezTo>
                  <a:pt x="1929384" y="941832"/>
                  <a:pt x="1929384" y="950976"/>
                  <a:pt x="1929384" y="960120"/>
                </a:cubicBezTo>
                <a:cubicBezTo>
                  <a:pt x="1929384" y="978408"/>
                  <a:pt x="1929384" y="987552"/>
                  <a:pt x="1929384" y="1005840"/>
                </a:cubicBezTo>
                <a:lnTo>
                  <a:pt x="1920240" y="1005840"/>
                </a:lnTo>
                <a:cubicBezTo>
                  <a:pt x="1920240" y="987552"/>
                  <a:pt x="1920240" y="978408"/>
                  <a:pt x="1920240" y="960120"/>
                </a:cubicBezTo>
                <a:cubicBezTo>
                  <a:pt x="1920240" y="950976"/>
                  <a:pt x="1920240" y="941832"/>
                  <a:pt x="1920240" y="923544"/>
                </a:cubicBezTo>
                <a:lnTo>
                  <a:pt x="1929384" y="923544"/>
                </a:lnTo>
                <a:moveTo>
                  <a:pt x="0" y="960120"/>
                </a:moveTo>
                <a:cubicBezTo>
                  <a:pt x="0" y="950976"/>
                  <a:pt x="0" y="941832"/>
                  <a:pt x="0" y="923544"/>
                </a:cubicBezTo>
                <a:lnTo>
                  <a:pt x="9144" y="923544"/>
                </a:lnTo>
                <a:cubicBezTo>
                  <a:pt x="9144" y="941832"/>
                  <a:pt x="9144" y="950976"/>
                  <a:pt x="9144" y="960120"/>
                </a:cubicBezTo>
                <a:cubicBezTo>
                  <a:pt x="9144" y="978408"/>
                  <a:pt x="9144" y="987552"/>
                  <a:pt x="9144" y="1005840"/>
                </a:cubicBezTo>
                <a:lnTo>
                  <a:pt x="0" y="1005840"/>
                </a:lnTo>
                <a:cubicBezTo>
                  <a:pt x="0" y="987552"/>
                  <a:pt x="0" y="978408"/>
                  <a:pt x="0" y="960120"/>
                </a:cubicBezTo>
                <a:moveTo>
                  <a:pt x="1920240" y="1078992"/>
                </a:moveTo>
                <a:cubicBezTo>
                  <a:pt x="1920240" y="1106424"/>
                  <a:pt x="1920240" y="1124712"/>
                  <a:pt x="1911096" y="1152144"/>
                </a:cubicBezTo>
                <a:lnTo>
                  <a:pt x="1901952" y="1152144"/>
                </a:lnTo>
                <a:cubicBezTo>
                  <a:pt x="1901952" y="1124712"/>
                  <a:pt x="1911096" y="1097280"/>
                  <a:pt x="1911096" y="1078992"/>
                </a:cubicBezTo>
                <a:lnTo>
                  <a:pt x="1920240" y="1078992"/>
                </a:lnTo>
                <a:moveTo>
                  <a:pt x="18288" y="1152144"/>
                </a:moveTo>
                <a:cubicBezTo>
                  <a:pt x="9144" y="1124712"/>
                  <a:pt x="9144" y="1106424"/>
                  <a:pt x="9144" y="1078992"/>
                </a:cubicBezTo>
                <a:lnTo>
                  <a:pt x="18288" y="1078992"/>
                </a:lnTo>
                <a:cubicBezTo>
                  <a:pt x="18288" y="1097280"/>
                  <a:pt x="27432" y="1124712"/>
                  <a:pt x="27432" y="1152144"/>
                </a:cubicBezTo>
                <a:lnTo>
                  <a:pt x="18288" y="1152144"/>
                </a:lnTo>
                <a:moveTo>
                  <a:pt x="1892808" y="1225296"/>
                </a:moveTo>
                <a:cubicBezTo>
                  <a:pt x="1883664" y="1252728"/>
                  <a:pt x="1883664" y="1271016"/>
                  <a:pt x="1874520" y="1298448"/>
                </a:cubicBezTo>
                <a:lnTo>
                  <a:pt x="1856232" y="1298448"/>
                </a:lnTo>
                <a:cubicBezTo>
                  <a:pt x="1865376" y="1271016"/>
                  <a:pt x="1874520" y="1243584"/>
                  <a:pt x="1883664" y="1225296"/>
                </a:cubicBezTo>
                <a:lnTo>
                  <a:pt x="1892808" y="1225296"/>
                </a:lnTo>
                <a:moveTo>
                  <a:pt x="64008" y="1298448"/>
                </a:moveTo>
                <a:cubicBezTo>
                  <a:pt x="54864" y="1271016"/>
                  <a:pt x="45720" y="1252728"/>
                  <a:pt x="36576" y="1225296"/>
                </a:cubicBezTo>
                <a:lnTo>
                  <a:pt x="45720" y="1225296"/>
                </a:lnTo>
                <a:cubicBezTo>
                  <a:pt x="54864" y="1243584"/>
                  <a:pt x="64008" y="1271016"/>
                  <a:pt x="73152" y="1298448"/>
                </a:cubicBezTo>
                <a:lnTo>
                  <a:pt x="64008" y="1298448"/>
                </a:lnTo>
                <a:moveTo>
                  <a:pt x="1837944" y="1371600"/>
                </a:moveTo>
                <a:cubicBezTo>
                  <a:pt x="1828800" y="1389888"/>
                  <a:pt x="1819656" y="1417320"/>
                  <a:pt x="1810512" y="1435608"/>
                </a:cubicBezTo>
                <a:lnTo>
                  <a:pt x="1792224" y="1426464"/>
                </a:lnTo>
                <a:cubicBezTo>
                  <a:pt x="1810512" y="1408176"/>
                  <a:pt x="1819656" y="1389888"/>
                  <a:pt x="1828800" y="1362456"/>
                </a:cubicBezTo>
                <a:lnTo>
                  <a:pt x="1837944" y="1371600"/>
                </a:lnTo>
                <a:moveTo>
                  <a:pt x="118872" y="1435608"/>
                </a:moveTo>
                <a:cubicBezTo>
                  <a:pt x="109728" y="1417320"/>
                  <a:pt x="100584" y="1389888"/>
                  <a:pt x="91440" y="1371600"/>
                </a:cubicBezTo>
                <a:lnTo>
                  <a:pt x="100584" y="1362456"/>
                </a:lnTo>
                <a:cubicBezTo>
                  <a:pt x="109728" y="1389888"/>
                  <a:pt x="118872" y="1408176"/>
                  <a:pt x="137160" y="1426464"/>
                </a:cubicBezTo>
                <a:lnTo>
                  <a:pt x="118872" y="1435608"/>
                </a:lnTo>
                <a:moveTo>
                  <a:pt x="1764792" y="1499616"/>
                </a:moveTo>
                <a:cubicBezTo>
                  <a:pt x="1755648" y="1517904"/>
                  <a:pt x="1737360" y="1545336"/>
                  <a:pt x="1719072" y="1563624"/>
                </a:cubicBezTo>
                <a:lnTo>
                  <a:pt x="1709928" y="1554480"/>
                </a:lnTo>
                <a:cubicBezTo>
                  <a:pt x="1728216" y="1536192"/>
                  <a:pt x="1746504" y="1517904"/>
                  <a:pt x="1755648" y="1490472"/>
                </a:cubicBezTo>
                <a:lnTo>
                  <a:pt x="1764792" y="1499616"/>
                </a:lnTo>
                <a:moveTo>
                  <a:pt x="210312" y="1563624"/>
                </a:moveTo>
                <a:cubicBezTo>
                  <a:pt x="192024" y="1545336"/>
                  <a:pt x="173736" y="1517904"/>
                  <a:pt x="164592" y="1499616"/>
                </a:cubicBezTo>
                <a:lnTo>
                  <a:pt x="173736" y="1490472"/>
                </a:lnTo>
                <a:cubicBezTo>
                  <a:pt x="182880" y="1517904"/>
                  <a:pt x="201168" y="1536192"/>
                  <a:pt x="219456" y="1554480"/>
                </a:cubicBezTo>
                <a:lnTo>
                  <a:pt x="210312" y="1563624"/>
                </a:lnTo>
                <a:moveTo>
                  <a:pt x="1673352" y="1618488"/>
                </a:moveTo>
                <a:cubicBezTo>
                  <a:pt x="1655064" y="1636776"/>
                  <a:pt x="1636776" y="1655064"/>
                  <a:pt x="1618488" y="1673352"/>
                </a:cubicBezTo>
                <a:lnTo>
                  <a:pt x="1609344" y="1664208"/>
                </a:lnTo>
                <a:cubicBezTo>
                  <a:pt x="1627632" y="1645920"/>
                  <a:pt x="1645920" y="1627632"/>
                  <a:pt x="1664208" y="1609344"/>
                </a:cubicBezTo>
                <a:lnTo>
                  <a:pt x="1673352" y="1618488"/>
                </a:lnTo>
                <a:moveTo>
                  <a:pt x="310896" y="1673352"/>
                </a:moveTo>
                <a:cubicBezTo>
                  <a:pt x="292608" y="1655064"/>
                  <a:pt x="274320" y="1636776"/>
                  <a:pt x="256032" y="1618488"/>
                </a:cubicBezTo>
                <a:lnTo>
                  <a:pt x="265176" y="1609344"/>
                </a:lnTo>
                <a:cubicBezTo>
                  <a:pt x="283464" y="1627632"/>
                  <a:pt x="301752" y="1645920"/>
                  <a:pt x="320040" y="1664208"/>
                </a:cubicBezTo>
                <a:lnTo>
                  <a:pt x="310896" y="1673352"/>
                </a:lnTo>
                <a:moveTo>
                  <a:pt x="1563624" y="1719072"/>
                </a:moveTo>
                <a:cubicBezTo>
                  <a:pt x="1545336" y="1737360"/>
                  <a:pt x="1517904" y="1755648"/>
                  <a:pt x="1499616" y="1764792"/>
                </a:cubicBezTo>
                <a:lnTo>
                  <a:pt x="1490472" y="1755648"/>
                </a:lnTo>
                <a:cubicBezTo>
                  <a:pt x="1517904" y="1746504"/>
                  <a:pt x="1536192" y="1728216"/>
                  <a:pt x="1554480" y="1709928"/>
                </a:cubicBezTo>
                <a:lnTo>
                  <a:pt x="1563624" y="1719072"/>
                </a:lnTo>
                <a:moveTo>
                  <a:pt x="429768" y="1764792"/>
                </a:moveTo>
                <a:cubicBezTo>
                  <a:pt x="411480" y="1755648"/>
                  <a:pt x="384048" y="1737360"/>
                  <a:pt x="365760" y="1719072"/>
                </a:cubicBezTo>
                <a:lnTo>
                  <a:pt x="374904" y="1709928"/>
                </a:lnTo>
                <a:cubicBezTo>
                  <a:pt x="393192" y="1728216"/>
                  <a:pt x="411480" y="1746504"/>
                  <a:pt x="438912" y="1755648"/>
                </a:cubicBezTo>
                <a:lnTo>
                  <a:pt x="429768" y="1764792"/>
                </a:lnTo>
                <a:moveTo>
                  <a:pt x="557784" y="1837944"/>
                </a:moveTo>
                <a:cubicBezTo>
                  <a:pt x="539496" y="1828800"/>
                  <a:pt x="512064" y="1819656"/>
                  <a:pt x="493776" y="1810512"/>
                </a:cubicBezTo>
                <a:lnTo>
                  <a:pt x="502920" y="1792224"/>
                </a:lnTo>
                <a:cubicBezTo>
                  <a:pt x="521208" y="1810512"/>
                  <a:pt x="539496" y="1819656"/>
                  <a:pt x="566928" y="1828800"/>
                </a:cubicBezTo>
                <a:lnTo>
                  <a:pt x="557784" y="1837944"/>
                </a:lnTo>
                <a:moveTo>
                  <a:pt x="1435608" y="1810512"/>
                </a:moveTo>
                <a:cubicBezTo>
                  <a:pt x="1417320" y="1819656"/>
                  <a:pt x="1389888" y="1828800"/>
                  <a:pt x="1371600" y="1837944"/>
                </a:cubicBezTo>
                <a:lnTo>
                  <a:pt x="1362456" y="1828800"/>
                </a:lnTo>
                <a:cubicBezTo>
                  <a:pt x="1389888" y="1819656"/>
                  <a:pt x="1408176" y="1810512"/>
                  <a:pt x="1426464" y="1792224"/>
                </a:cubicBezTo>
                <a:lnTo>
                  <a:pt x="1435608" y="1810512"/>
                </a:lnTo>
                <a:moveTo>
                  <a:pt x="704088" y="1892808"/>
                </a:moveTo>
                <a:cubicBezTo>
                  <a:pt x="676656" y="1883664"/>
                  <a:pt x="658368" y="1874520"/>
                  <a:pt x="630936" y="1865376"/>
                </a:cubicBezTo>
                <a:lnTo>
                  <a:pt x="630936" y="1856232"/>
                </a:lnTo>
                <a:cubicBezTo>
                  <a:pt x="658368" y="1865376"/>
                  <a:pt x="685800" y="1874520"/>
                  <a:pt x="704088" y="1883664"/>
                </a:cubicBezTo>
                <a:lnTo>
                  <a:pt x="704088" y="1892808"/>
                </a:lnTo>
                <a:moveTo>
                  <a:pt x="1298448" y="1865376"/>
                </a:moveTo>
                <a:cubicBezTo>
                  <a:pt x="1271016" y="1874520"/>
                  <a:pt x="1252728" y="1883664"/>
                  <a:pt x="1225296" y="1892808"/>
                </a:cubicBezTo>
                <a:lnTo>
                  <a:pt x="1225296" y="1883664"/>
                </a:lnTo>
                <a:cubicBezTo>
                  <a:pt x="1243584" y="1874520"/>
                  <a:pt x="1271016" y="1865376"/>
                  <a:pt x="1298448" y="1856232"/>
                </a:cubicBezTo>
                <a:lnTo>
                  <a:pt x="1298448" y="1865376"/>
                </a:lnTo>
                <a:moveTo>
                  <a:pt x="850392" y="1920240"/>
                </a:moveTo>
                <a:cubicBezTo>
                  <a:pt x="822960" y="1920240"/>
                  <a:pt x="804672" y="1911096"/>
                  <a:pt x="777240" y="1911096"/>
                </a:cubicBezTo>
                <a:lnTo>
                  <a:pt x="777240" y="1901952"/>
                </a:lnTo>
                <a:cubicBezTo>
                  <a:pt x="804672" y="1901952"/>
                  <a:pt x="832104" y="1911096"/>
                  <a:pt x="850392" y="1911096"/>
                </a:cubicBezTo>
                <a:lnTo>
                  <a:pt x="850392" y="1920240"/>
                </a:lnTo>
                <a:moveTo>
                  <a:pt x="1152144" y="1911096"/>
                </a:moveTo>
                <a:cubicBezTo>
                  <a:pt x="1124712" y="1911096"/>
                  <a:pt x="1106424" y="1920240"/>
                  <a:pt x="1078992" y="1920240"/>
                </a:cubicBezTo>
                <a:lnTo>
                  <a:pt x="1078992" y="1911096"/>
                </a:lnTo>
                <a:cubicBezTo>
                  <a:pt x="1106424" y="1911096"/>
                  <a:pt x="1124712" y="1901952"/>
                  <a:pt x="1152144" y="1901952"/>
                </a:cubicBezTo>
                <a:lnTo>
                  <a:pt x="1152144" y="1911096"/>
                </a:lnTo>
                <a:moveTo>
                  <a:pt x="969264" y="1929384"/>
                </a:moveTo>
                <a:cubicBezTo>
                  <a:pt x="950976" y="1929384"/>
                  <a:pt x="941832" y="1929384"/>
                  <a:pt x="923544" y="1929384"/>
                </a:cubicBezTo>
                <a:lnTo>
                  <a:pt x="923544" y="1911096"/>
                </a:lnTo>
                <a:cubicBezTo>
                  <a:pt x="941832" y="1920240"/>
                  <a:pt x="950976" y="1920240"/>
                  <a:pt x="969264" y="1920240"/>
                </a:cubicBezTo>
                <a:cubicBezTo>
                  <a:pt x="978408" y="1920240"/>
                  <a:pt x="987552" y="1920240"/>
                  <a:pt x="1005840" y="1911096"/>
                </a:cubicBezTo>
                <a:lnTo>
                  <a:pt x="1005840" y="1929384"/>
                </a:lnTo>
                <a:cubicBezTo>
                  <a:pt x="987552" y="1929384"/>
                  <a:pt x="978408" y="1929384"/>
                  <a:pt x="969264" y="1929384"/>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27" name="对象8"/>
          <p:cNvSpPr txBox="1"/>
          <p:nvPr>
            <p:custDataLst>
              <p:tags r:id="rId8"/>
            </p:custDataLst>
          </p:nvPr>
        </p:nvSpPr>
        <p:spPr>
          <a:xfrm>
            <a:off x="3790442" y="2900096"/>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square" lIns="0" tIns="0" rIns="0" bIns="0" rtlCol="0" anchor="ctr">
            <a:normAutofit/>
          </a:bodyPr>
          <a:p>
            <a:pPr algn="ctr"/>
            <a:r>
              <a:rPr lang="en-US" sz="2000" b="1" dirty="0">
                <a:solidFill>
                  <a:schemeClr val="lt1">
                    <a:lumMod val="100000"/>
                  </a:schemeClr>
                </a:solidFill>
                <a:latin typeface="+mj-ea"/>
                <a:ea typeface="+mj-ea"/>
              </a:rPr>
              <a:t>01</a:t>
            </a:r>
            <a:endParaRPr lang="en-US" sz="2000" b="1" dirty="0">
              <a:solidFill>
                <a:schemeClr val="lt1">
                  <a:lumMod val="100000"/>
                </a:schemeClr>
              </a:solidFill>
              <a:latin typeface="+mj-ea"/>
              <a:ea typeface="+mj-ea"/>
            </a:endParaRPr>
          </a:p>
        </p:txBody>
      </p:sp>
      <p:sp>
        <p:nvSpPr>
          <p:cNvPr id="28" name="对象9"/>
          <p:cNvSpPr txBox="1"/>
          <p:nvPr>
            <p:custDataLst>
              <p:tags r:id="rId9"/>
            </p:custDataLst>
          </p:nvPr>
        </p:nvSpPr>
        <p:spPr>
          <a:xfrm>
            <a:off x="4415917" y="4586148"/>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square" lIns="0" tIns="0" rIns="0" bIns="0" rtlCol="0" anchor="ctr">
            <a:normAutofit/>
          </a:bodyPr>
          <a:p>
            <a:pPr algn="ctr"/>
            <a:r>
              <a:rPr lang="en-US" sz="2000" b="1" dirty="0">
                <a:solidFill>
                  <a:schemeClr val="lt1">
                    <a:lumMod val="100000"/>
                  </a:schemeClr>
                </a:solidFill>
                <a:latin typeface="+mj-ea"/>
                <a:ea typeface="+mj-ea"/>
              </a:rPr>
              <a:t>02</a:t>
            </a:r>
            <a:endParaRPr lang="en-US" sz="2000" b="1" dirty="0">
              <a:solidFill>
                <a:schemeClr val="lt1">
                  <a:lumMod val="100000"/>
                </a:schemeClr>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三、 学前健康教育与其他领域的整合方式</a:t>
            </a:r>
            <a:endParaRPr lang="zh-CN" altLang="en-US" sz="2400" b="1"/>
          </a:p>
          <a:p>
            <a:pPr marL="0" indent="0">
              <a:lnSpc>
                <a:spcPct val="150000"/>
              </a:lnSpc>
              <a:buNone/>
            </a:pPr>
            <a:r>
              <a:rPr lang="zh-CN" altLang="en-US" sz="2000"/>
              <a:t>（三） 通过专题的整合</a:t>
            </a:r>
            <a:endParaRPr lang="zh-CN" altLang="en-US" sz="2000"/>
          </a:p>
          <a:p>
            <a:pPr>
              <a:lnSpc>
                <a:spcPct val="150000"/>
              </a:lnSpc>
            </a:pPr>
            <a:r>
              <a:rPr lang="zh-CN" altLang="en-US" sz="2000" b="1"/>
              <a:t>  4. 以健康领域为中心设计的整合教育活动</a:t>
            </a:r>
            <a:endParaRPr lang="zh-CN" altLang="en-US" sz="2000" b="1"/>
          </a:p>
          <a:p>
            <a:pPr>
              <a:lnSpc>
                <a:spcPct val="150000"/>
              </a:lnSpc>
            </a:pPr>
            <a:r>
              <a:rPr lang="zh-CN" altLang="en-US" sz="2000"/>
              <a:t>以专题展开的整合课程，可以将与该专题有关的所有学习门类或儿童发展的方面都包含在课程目标和活动中。</a:t>
            </a:r>
            <a:endParaRPr lang="zh-CN" altLang="en-US" sz="2000"/>
          </a:p>
          <a:p>
            <a:pPr>
              <a:lnSpc>
                <a:spcPct val="150000"/>
              </a:lnSpc>
            </a:pPr>
            <a:r>
              <a:rPr lang="zh-CN" altLang="en-US" sz="2000"/>
              <a:t>通过专题对幼儿园课程的整合，有利于将儿童的学习与现实生活相联系。</a:t>
            </a:r>
            <a:endParaRPr lang="zh-CN" altLang="en-US" sz="2000"/>
          </a:p>
          <a:p>
            <a:pPr>
              <a:lnSpc>
                <a:spcPct val="150000"/>
              </a:lnSpc>
            </a:pPr>
            <a:r>
              <a:rPr lang="zh-CN" altLang="en-US" sz="2000"/>
              <a:t>通过主题或专题方式将健康教育整合到幼儿园课程中，能够使儿童在一日生活中获得比较完整的经验。</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四、 幼儿园整合课程中的健康教育活动设计的策略</a:t>
            </a:r>
            <a:endParaRPr lang="zh-CN" altLang="en-US" sz="2400" b="1"/>
          </a:p>
          <a:p>
            <a:pPr marL="0" indent="0">
              <a:lnSpc>
                <a:spcPct val="150000"/>
              </a:lnSpc>
              <a:buNone/>
            </a:pPr>
            <a:r>
              <a:rPr lang="zh-CN" altLang="en-US" sz="2000"/>
              <a:t>（一） 采用真实的评价方法</a:t>
            </a:r>
            <a:endParaRPr lang="zh-CN" altLang="en-US" sz="2000"/>
          </a:p>
          <a:p>
            <a:pPr marL="0" indent="0">
              <a:lnSpc>
                <a:spcPct val="150000"/>
              </a:lnSpc>
              <a:buNone/>
            </a:pPr>
            <a:r>
              <a:rPr lang="en-US" altLang="zh-CN" sz="2000"/>
              <a:t>      </a:t>
            </a:r>
            <a:r>
              <a:rPr lang="zh-CN" altLang="en-US" sz="2000"/>
              <a:t>为了防止传统的测验等评价使课程局限于学术技能的范围内，同时帮助儿童掌握各领域中的重要知识技能，目前主要采用真实的评价方法，包括教师观察、档案袋记录、三方会谈（教师、父母、儿童）等，这些评价方法提供了支持整合课程的有力工具。如作品取样系统，就是为就读整合课程价值取向的幼儿园的儿童到小学三年级的儿童设计的一套评价体系，其评价的方式包括儿童发展的清单、档案袋记录和为父母作的总结性报告，内容覆盖了儿童学习发展的各个领域。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四、 幼儿园整合课程中的健康教育活动设计的策略</a:t>
            </a:r>
            <a:endParaRPr lang="zh-CN" altLang="en-US" sz="2400" b="1"/>
          </a:p>
          <a:p>
            <a:pPr marL="0" indent="0">
              <a:lnSpc>
                <a:spcPct val="150000"/>
              </a:lnSpc>
              <a:buNone/>
            </a:pPr>
            <a:r>
              <a:rPr lang="zh-CN" altLang="en-US" sz="2000"/>
              <a:t>（二） 选择使儿童能进行深入观察、探索和调查的主题</a:t>
            </a:r>
            <a:endParaRPr lang="zh-CN" altLang="en-US" sz="2000"/>
          </a:p>
          <a:p>
            <a:pPr marL="0" indent="0">
              <a:lnSpc>
                <a:spcPct val="150000"/>
              </a:lnSpc>
              <a:buNone/>
            </a:pPr>
            <a:r>
              <a:rPr lang="en-US" altLang="zh-CN" sz="2000"/>
              <a:t>      </a:t>
            </a:r>
            <a:r>
              <a:rPr lang="zh-CN" altLang="en-US" sz="2000"/>
              <a:t>在整合课程中，有一些主题是比较容易整合健康教育内容的，这类主题往往具有很好的包容度。一个包容度广泛的主题可以容纳多个领域的内容，这样的主题能够允许全班、小组或者个别儿童进行深入的探索。主题可以持续几天、几周甚至一年，其进行时间取决于该主题引发的问题的范围、儿童兴趣的持续程度以及教师所觉察到的该主题对儿童学习意义的大小。也有一些主题则比较难进行整合,对于这类主题应该有清晰的健康教育目标，并有专门的和渗透的健康教育内容。</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四、 幼儿园整合课程中的健康教育活动设计的策略</a:t>
            </a:r>
            <a:endParaRPr lang="zh-CN" altLang="en-US" sz="2400" b="1"/>
          </a:p>
          <a:p>
            <a:pPr marL="0" indent="0">
              <a:lnSpc>
                <a:spcPct val="150000"/>
              </a:lnSpc>
              <a:buNone/>
            </a:pPr>
            <a:r>
              <a:rPr lang="zh-CN" altLang="en-US" sz="2000"/>
              <a:t> （三） 选择贯穿多领域的关键性概念</a:t>
            </a:r>
            <a:endParaRPr lang="zh-CN" altLang="en-US" sz="2000"/>
          </a:p>
          <a:p>
            <a:pPr marL="0" indent="0">
              <a:lnSpc>
                <a:spcPct val="150000"/>
              </a:lnSpc>
              <a:buNone/>
            </a:pPr>
            <a:r>
              <a:rPr lang="en-US" altLang="zh-CN" sz="2000"/>
              <a:t>     </a:t>
            </a:r>
            <a:r>
              <a:rPr lang="zh-CN" altLang="en-US" sz="2000"/>
              <a:t>例如，高瞻课程就是将关键性概念作为儿童发展的核心观点进行课程框架设计的。对于健康教育活动来说，关键性概念就是学前儿童生长发育，学前儿童与自然、社会环境的交互作用，有关学前儿童健康问题的决策和采取的行动。在整合课程的研制中，对关键性概念的把握有助于将课程中分化了的东西有机联系起来，并实现一体化。</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四、 幼儿园整合课程中的健康教育活动设计的策略</a:t>
            </a:r>
            <a:endParaRPr lang="zh-CN" altLang="en-US" sz="2400" b="1"/>
          </a:p>
          <a:p>
            <a:pPr marL="0" indent="0">
              <a:lnSpc>
                <a:spcPct val="150000"/>
              </a:lnSpc>
              <a:buNone/>
            </a:pPr>
            <a:r>
              <a:rPr lang="zh-CN" altLang="en-US" sz="2000"/>
              <a:t> （四） 运用跨学科、具有生成性（能够支持新观念和新概念生成）的策略</a:t>
            </a:r>
            <a:endParaRPr lang="zh-CN" altLang="en-US" sz="2000"/>
          </a:p>
          <a:p>
            <a:pPr marL="0" indent="0">
              <a:lnSpc>
                <a:spcPct val="150000"/>
              </a:lnSpc>
              <a:buNone/>
            </a:pPr>
            <a:r>
              <a:rPr lang="en-US" altLang="zh-CN" sz="2000"/>
              <a:t>      </a:t>
            </a:r>
            <a:r>
              <a:rPr lang="zh-CN" altLang="en-US" sz="2000"/>
              <a:t>运用科学方法——提出假设、进行观察、收集数据、修正假设，就是一种生成性策略，这种方法可以在健康教育中得到使用，尤其是在学前儿童与环境的交互作用的相关内容中使用。儿童在健康领域中以多种方式进行着表达，当儿童运用多种媒介表达自己的认识时，不仅反映了他们所知道的内容，而且传达了他们的思考。此外，学习环境的创设使儿童获得与学习内容有关的直接经验，进而激发儿童生成新的经验，这也是使课程整合的重要策略。</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五、 幼儿园整合课程中的健康教育活动设计案例</a:t>
            </a:r>
            <a:endParaRPr lang="zh-CN" altLang="en-US" sz="2400" b="1"/>
          </a:p>
          <a:p>
            <a:pPr marL="0" indent="0">
              <a:lnSpc>
                <a:spcPct val="150000"/>
              </a:lnSpc>
              <a:buNone/>
            </a:pPr>
            <a:r>
              <a:rPr lang="zh-CN" altLang="en-US" sz="2000" b="1">
                <a:latin typeface="华文楷体" panose="02010600040101010101" charset="-122"/>
                <a:ea typeface="华文楷体" panose="02010600040101010101" charset="-122"/>
                <a:cs typeface="华文楷体" panose="02010600040101010101" charset="-122"/>
              </a:rPr>
              <a:t> 案例：主题“家”的单元活动之一：学着自己做</a:t>
            </a:r>
            <a:endParaRPr lang="zh-CN" altLang="en-US" sz="2000"/>
          </a:p>
          <a:p>
            <a:pPr marL="0" indent="0">
              <a:lnSpc>
                <a:spcPct val="150000"/>
              </a:lnSpc>
              <a:buNone/>
            </a:pPr>
            <a:r>
              <a:rPr lang="zh-CN" altLang="en-US" sz="2000"/>
              <a:t>活动目标</a:t>
            </a:r>
            <a:endParaRPr lang="zh-CN" altLang="en-US" sz="2000"/>
          </a:p>
          <a:p>
            <a:pPr marL="0" indent="0">
              <a:lnSpc>
                <a:spcPct val="150000"/>
              </a:lnSpc>
              <a:buNone/>
            </a:pPr>
            <a:r>
              <a:rPr lang="zh-CN" altLang="en-US" sz="2000"/>
              <a:t>（1） 激发幼儿参与生活活动的兴趣，培养初步的生活自理能力和良好的生活卫生习惯，初步积累生活自理的经验。</a:t>
            </a:r>
            <a:endParaRPr lang="zh-CN" altLang="en-US" sz="2000"/>
          </a:p>
          <a:p>
            <a:pPr marL="0" indent="0">
              <a:lnSpc>
                <a:spcPct val="150000"/>
              </a:lnSpc>
              <a:buNone/>
            </a:pPr>
            <a:r>
              <a:rPr lang="zh-CN" altLang="en-US" sz="2000"/>
              <a:t>（2） 通过探索尝试自助餐的活动，感受文明进餐的快乐，养成良好的饮食习惯。</a:t>
            </a:r>
            <a:endParaRPr lang="zh-CN" altLang="en-US" sz="2000"/>
          </a:p>
          <a:p>
            <a:pPr marL="0" indent="0">
              <a:lnSpc>
                <a:spcPct val="150000"/>
              </a:lnSpc>
              <a:buNone/>
            </a:pPr>
            <a:r>
              <a:rPr lang="zh-CN" altLang="en-US" sz="2000"/>
              <a:t>（3） 感受整洁、清洁带来的舒适感，愿意养成整洁的习惯。</a:t>
            </a:r>
            <a:endParaRPr lang="zh-CN" altLang="en-US" sz="2000"/>
          </a:p>
          <a:p>
            <a:pPr marL="0" indent="0">
              <a:lnSpc>
                <a:spcPct val="150000"/>
              </a:lnSpc>
              <a:buNone/>
            </a:pPr>
            <a:r>
              <a:rPr lang="zh-CN" altLang="en-US" sz="2000"/>
              <a:t>（4） 愿意遵守和教师一起制定的规则，体验与同伴相处的快乐。</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
        <p:nvSpPr>
          <p:cNvPr id="6" name="文本框 5"/>
          <p:cNvSpPr txBox="1"/>
          <p:nvPr>
            <p:custDataLst>
              <p:tags r:id="rId1"/>
            </p:custDataLst>
          </p:nvPr>
        </p:nvSpPr>
        <p:spPr>
          <a:xfrm>
            <a:off x="7337425" y="221424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P36-38</a:t>
            </a:r>
            <a:endParaRPr lang="en-US" altLang="zh-CN"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Autofit/>
          </a:bodyPr>
          <a:p>
            <a:pPr marL="0" indent="0">
              <a:lnSpc>
                <a:spcPct val="150000"/>
              </a:lnSpc>
              <a:buNone/>
            </a:pPr>
            <a:r>
              <a:rPr lang="zh-CN" altLang="en-US" sz="2400" b="1"/>
              <a:t>五、 幼儿园整合课程中的健康教育活动设计案例</a:t>
            </a:r>
            <a:endParaRPr lang="zh-CN" altLang="en-US" sz="2400" b="1"/>
          </a:p>
          <a:p>
            <a:pPr marL="0" indent="0">
              <a:lnSpc>
                <a:spcPct val="150000"/>
              </a:lnSpc>
              <a:buNone/>
            </a:pPr>
            <a:r>
              <a:rPr lang="zh-CN" altLang="en-US" sz="2000" b="1">
                <a:latin typeface="华文楷体" panose="02010600040101010101" charset="-122"/>
                <a:ea typeface="华文楷体" panose="02010600040101010101" charset="-122"/>
                <a:cs typeface="华文楷体" panose="02010600040101010101" charset="-122"/>
              </a:rPr>
              <a:t> 案例：主题“家”的单元活动之一：学着自己做</a:t>
            </a:r>
            <a:endParaRPr lang="zh-CN" altLang="en-US" sz="2000"/>
          </a:p>
          <a:p>
            <a:pPr marL="0" indent="0">
              <a:lnSpc>
                <a:spcPct val="150000"/>
              </a:lnSpc>
              <a:buNone/>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幼儿园整合课程中的健康教育活动设计</a:t>
            </a:r>
            <a:endParaRPr lang="zh-CN" altLang="en-US">
              <a:solidFill>
                <a:schemeClr val="tx1"/>
              </a:solidFill>
            </a:endParaRPr>
          </a:p>
        </p:txBody>
      </p:sp>
      <p:sp>
        <p:nvSpPr>
          <p:cNvPr id="6" name="文本框 5"/>
          <p:cNvSpPr txBox="1"/>
          <p:nvPr>
            <p:custDataLst>
              <p:tags r:id="rId1"/>
            </p:custDataLst>
          </p:nvPr>
        </p:nvSpPr>
        <p:spPr>
          <a:xfrm>
            <a:off x="7337425" y="221424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P36-38</a:t>
            </a:r>
            <a:endParaRPr lang="en-US" altLang="zh-CN"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3672205" y="2692400"/>
            <a:ext cx="4990465" cy="402145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1791970"/>
            <a:ext cx="10340340" cy="3961765"/>
          </a:xfrm>
          <a:prstGeom prst="rect">
            <a:avLst/>
          </a:prstGeom>
        </p:spPr>
        <p:txBody>
          <a:bodyPr>
            <a:noAutofit/>
          </a:bodyPr>
          <a:p>
            <a:pPr marL="0" indent="0">
              <a:buNone/>
            </a:pPr>
            <a:r>
              <a:rPr lang="zh-CN" altLang="en-US" sz="2400"/>
              <a:t>1. 教师可以带领学生现场观摩两种类型的幼儿园健康教育活动，通过与幼儿园保教人员沟通，了解幼儿园健康教育活动设计与实施的思路，增加学生对幼儿园健康教育活动的感性认识。</a:t>
            </a:r>
            <a:endParaRPr lang="zh-CN" altLang="en-US" sz="2400"/>
          </a:p>
          <a:p>
            <a:pPr marL="0" indent="0">
              <a:buNone/>
            </a:pPr>
            <a:r>
              <a:rPr lang="zh-CN" altLang="en-US" sz="2400"/>
              <a:t>2. 结合《3—6岁儿童学习与发展指南》，设计一个学前儿童健康教育领域与其他领域整合的集体活动。</a:t>
            </a:r>
            <a:endParaRPr lang="zh-CN" altLang="en-US" sz="2400"/>
          </a:p>
          <a:p>
            <a:pPr marL="0" indent="0">
              <a:buNone/>
            </a:pPr>
            <a:r>
              <a:rPr lang="zh-CN" altLang="en-US" sz="2400"/>
              <a:t>3.设计一个9月新生入园阶段的幼儿园健康教育活动的单元网络图。</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22" name="椭圆 21"/>
          <p:cNvSpPr/>
          <p:nvPr>
            <p:custDataLst>
              <p:tags r:id="rId2"/>
            </p:custDataLst>
          </p:nvPr>
        </p:nvSpPr>
        <p:spPr>
          <a:xfrm>
            <a:off x="1856433" y="1790213"/>
            <a:ext cx="526113" cy="526113"/>
          </a:xfrm>
          <a:prstGeom prst="ellipse">
            <a:avLst/>
          </a:prstGeom>
          <a:solidFill>
            <a:schemeClr val="accent1"/>
          </a:solidFill>
          <a:ln>
            <a:noFill/>
          </a:ln>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solidFill>
                <a:srgbClr val="FFFFFF"/>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23" name="椭圆 22"/>
          <p:cNvSpPr/>
          <p:nvPr>
            <p:custDataLst>
              <p:tags r:id="rId3"/>
            </p:custDataLst>
          </p:nvPr>
        </p:nvSpPr>
        <p:spPr>
          <a:xfrm>
            <a:off x="1856433" y="3420393"/>
            <a:ext cx="526113" cy="526113"/>
          </a:xfrm>
          <a:prstGeom prst="ellipse">
            <a:avLst/>
          </a:prstGeom>
          <a:solidFill>
            <a:schemeClr val="accent2"/>
          </a:solidFill>
          <a:ln>
            <a:noFill/>
          </a:ln>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solidFill>
                <a:srgbClr val="FFFFFF"/>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7" name="椭圆 6"/>
          <p:cNvSpPr/>
          <p:nvPr>
            <p:custDataLst>
              <p:tags r:id="rId4"/>
            </p:custDataLst>
          </p:nvPr>
        </p:nvSpPr>
        <p:spPr>
          <a:xfrm>
            <a:off x="1856433" y="5049874"/>
            <a:ext cx="526113" cy="526113"/>
          </a:xfrm>
          <a:prstGeom prst="ellipse">
            <a:avLst/>
          </a:prstGeom>
          <a:solidFill>
            <a:schemeClr val="accent3"/>
          </a:solidFill>
          <a:ln>
            <a:noFill/>
          </a:ln>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solidFill>
                <a:srgbClr val="FFFFFF"/>
              </a:solidFill>
              <a:latin typeface="思源黑体 CN Normal" panose="020B0400000000000000" charset="-122"/>
              <a:ea typeface="思源黑体 CN Normal" panose="020B0400000000000000" charset="-122"/>
              <a:cs typeface="思源黑体 CN Normal" panose="020B0400000000000000" charset="-122"/>
            </a:endParaRPr>
          </a:p>
        </p:txBody>
      </p:sp>
      <p:cxnSp>
        <p:nvCxnSpPr>
          <p:cNvPr id="25" name="直接连接符 24"/>
          <p:cNvCxnSpPr/>
          <p:nvPr>
            <p:custDataLst>
              <p:tags r:id="rId5"/>
            </p:custDataLst>
          </p:nvPr>
        </p:nvCxnSpPr>
        <p:spPr>
          <a:xfrm>
            <a:off x="2119840" y="2429815"/>
            <a:ext cx="0" cy="877790"/>
          </a:xfrm>
          <a:prstGeom prst="line">
            <a:avLst/>
          </a:prstGeom>
          <a:solidFill>
            <a:srgbClr val="00993F"/>
          </a:solidFill>
          <a:ln w="12700">
            <a:solidFill>
              <a:schemeClr val="bg1">
                <a:lumMod val="75000"/>
                <a:alpha val="50000"/>
              </a:schemeClr>
            </a:solidFill>
            <a:prstDash val="sysDot"/>
          </a:ln>
        </p:spPr>
        <p:style>
          <a:lnRef idx="1">
            <a:srgbClr val="376FFF"/>
          </a:lnRef>
          <a:fillRef idx="0">
            <a:srgbClr val="376FFF"/>
          </a:fillRef>
          <a:effectRef idx="0">
            <a:srgbClr val="376FFF"/>
          </a:effectRef>
          <a:fontRef idx="minor">
            <a:srgbClr val="000000"/>
          </a:fontRef>
        </p:style>
      </p:cxnSp>
      <p:cxnSp>
        <p:nvCxnSpPr>
          <p:cNvPr id="26" name="直接连接符 25"/>
          <p:cNvCxnSpPr/>
          <p:nvPr>
            <p:custDataLst>
              <p:tags r:id="rId6"/>
            </p:custDataLst>
          </p:nvPr>
        </p:nvCxnSpPr>
        <p:spPr>
          <a:xfrm>
            <a:off x="2119840" y="4059295"/>
            <a:ext cx="0" cy="877790"/>
          </a:xfrm>
          <a:prstGeom prst="line">
            <a:avLst/>
          </a:prstGeom>
          <a:solidFill>
            <a:srgbClr val="00993F"/>
          </a:solidFill>
          <a:ln w="12700">
            <a:solidFill>
              <a:schemeClr val="bg1">
                <a:lumMod val="75000"/>
                <a:alpha val="50000"/>
              </a:schemeClr>
            </a:solidFill>
            <a:prstDash val="sysDot"/>
          </a:ln>
        </p:spPr>
        <p:style>
          <a:lnRef idx="1">
            <a:srgbClr val="376FFF"/>
          </a:lnRef>
          <a:fillRef idx="0">
            <a:srgbClr val="376FFF"/>
          </a:fillRef>
          <a:effectRef idx="0">
            <a:srgbClr val="376FFF"/>
          </a:effectRef>
          <a:fontRef idx="minor">
            <a:srgbClr val="000000"/>
          </a:fontRef>
        </p:style>
      </p:cxnSp>
      <p:sp>
        <p:nvSpPr>
          <p:cNvPr id="35" name="文本框 34"/>
          <p:cNvSpPr txBox="1"/>
          <p:nvPr>
            <p:custDataLst>
              <p:tags r:id="rId7"/>
            </p:custDataLst>
          </p:nvPr>
        </p:nvSpPr>
        <p:spPr>
          <a:xfrm>
            <a:off x="1852930" y="1865172"/>
            <a:ext cx="533819" cy="359382"/>
          </a:xfrm>
          <a:prstGeom prst="rect">
            <a:avLst/>
          </a:prstGeom>
          <a:noFill/>
        </p:spPr>
        <p:txBody>
          <a:bodyPr wrap="square" rtlCol="0" anchor="ctr" anchorCtr="0">
            <a:normAutofit fontScale="90000"/>
          </a:bodyPr>
          <a:lstStyle/>
          <a:p>
            <a:pPr algn="ctr"/>
            <a:r>
              <a:rPr lang="en-US" altLang="zh-CN" b="1" dirty="0">
                <a:solidFill>
                  <a:srgbClr val="FFFFFF"/>
                </a:solidFill>
                <a:latin typeface="+mj-lt"/>
                <a:ea typeface="微软雅黑" panose="020B0503020204020204" charset="-122"/>
                <a:cs typeface="+mj-lt"/>
              </a:rPr>
              <a:t>01</a:t>
            </a:r>
            <a:endParaRPr lang="en-US" altLang="zh-CN" b="1" dirty="0">
              <a:solidFill>
                <a:srgbClr val="FFFFFF"/>
              </a:solidFill>
              <a:latin typeface="+mj-lt"/>
              <a:ea typeface="微软雅黑" panose="020B0503020204020204" charset="-122"/>
              <a:cs typeface="+mj-lt"/>
            </a:endParaRPr>
          </a:p>
        </p:txBody>
      </p:sp>
      <p:sp>
        <p:nvSpPr>
          <p:cNvPr id="36" name="文本框 35"/>
          <p:cNvSpPr txBox="1"/>
          <p:nvPr>
            <p:custDataLst>
              <p:tags r:id="rId8"/>
            </p:custDataLst>
          </p:nvPr>
        </p:nvSpPr>
        <p:spPr>
          <a:xfrm>
            <a:off x="1852930" y="3505861"/>
            <a:ext cx="533819" cy="359382"/>
          </a:xfrm>
          <a:prstGeom prst="rect">
            <a:avLst/>
          </a:prstGeom>
          <a:noFill/>
        </p:spPr>
        <p:txBody>
          <a:bodyPr wrap="square" rtlCol="0" anchor="ctr" anchorCtr="0">
            <a:normAutofit fontScale="90000"/>
          </a:bodyPr>
          <a:lstStyle/>
          <a:p>
            <a:pPr algn="ctr"/>
            <a:r>
              <a:rPr lang="en-US" altLang="zh-CN" b="1" dirty="0">
                <a:solidFill>
                  <a:srgbClr val="FFFFFF"/>
                </a:solidFill>
                <a:latin typeface="+mj-lt"/>
                <a:ea typeface="微软雅黑" panose="020B0503020204020204" charset="-122"/>
                <a:cs typeface="+mj-lt"/>
              </a:rPr>
              <a:t>02</a:t>
            </a:r>
            <a:endParaRPr lang="en-US" altLang="zh-CN" b="1" dirty="0">
              <a:solidFill>
                <a:srgbClr val="FFFFFF"/>
              </a:solidFill>
              <a:latin typeface="+mj-lt"/>
              <a:ea typeface="微软雅黑" panose="020B0503020204020204" charset="-122"/>
              <a:cs typeface="+mj-lt"/>
            </a:endParaRPr>
          </a:p>
        </p:txBody>
      </p:sp>
      <p:sp>
        <p:nvSpPr>
          <p:cNvPr id="37" name="文本框 36"/>
          <p:cNvSpPr txBox="1"/>
          <p:nvPr>
            <p:custDataLst>
              <p:tags r:id="rId9"/>
            </p:custDataLst>
          </p:nvPr>
        </p:nvSpPr>
        <p:spPr>
          <a:xfrm>
            <a:off x="1852930" y="5124832"/>
            <a:ext cx="533819" cy="359382"/>
          </a:xfrm>
          <a:prstGeom prst="rect">
            <a:avLst/>
          </a:prstGeom>
          <a:noFill/>
        </p:spPr>
        <p:txBody>
          <a:bodyPr wrap="square" rtlCol="0" anchor="ctr" anchorCtr="0">
            <a:normAutofit fontScale="90000"/>
          </a:bodyPr>
          <a:lstStyle/>
          <a:p>
            <a:pPr algn="ctr"/>
            <a:r>
              <a:rPr lang="en-US" altLang="zh-CN" b="1" dirty="0">
                <a:solidFill>
                  <a:srgbClr val="FFFFFF"/>
                </a:solidFill>
                <a:latin typeface="+mj-lt"/>
                <a:ea typeface="微软雅黑" panose="020B0503020204020204" charset="-122"/>
                <a:cs typeface="+mj-lt"/>
              </a:rPr>
              <a:t>03</a:t>
            </a:r>
            <a:endParaRPr lang="en-US" altLang="zh-CN" b="1" dirty="0">
              <a:solidFill>
                <a:srgbClr val="FFFFFF"/>
              </a:solidFill>
              <a:latin typeface="+mj-lt"/>
              <a:ea typeface="微软雅黑" panose="020B0503020204020204" charset="-122"/>
              <a:cs typeface="+mj-lt"/>
            </a:endParaRPr>
          </a:p>
        </p:txBody>
      </p:sp>
      <p:sp>
        <p:nvSpPr>
          <p:cNvPr id="20" name="矩形 19"/>
          <p:cNvSpPr/>
          <p:nvPr>
            <p:custDataLst>
              <p:tags r:id="rId10"/>
            </p:custDataLst>
          </p:nvPr>
        </p:nvSpPr>
        <p:spPr bwMode="auto">
          <a:xfrm>
            <a:off x="2805678" y="1575844"/>
            <a:ext cx="7747387" cy="648710"/>
          </a:xfrm>
          <a:prstGeom prst="rect">
            <a:avLst/>
          </a:prstGeom>
          <a:noFill/>
          <a:ln>
            <a:noFill/>
          </a:ln>
        </p:spPr>
        <p:txBody>
          <a:bodyPr wrap="square" lIns="90170" tIns="46990" rIns="90170" bIns="0" rtlCol="0" anchor="b" anchorCtr="0">
            <a:noAutofit/>
          </a:bodyPr>
          <a:lstStyle/>
          <a:p>
            <a:pPr lvl="0" algn="l">
              <a:buClrTx/>
              <a:buSzTx/>
              <a:buFontTx/>
            </a:pPr>
            <a:r>
              <a:rPr lang="zh-CN" altLang="en-US" sz="2400" b="1" spc="100">
                <a:solidFill>
                  <a:schemeClr val="accent1"/>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rPr>
              <a:t>1. 简述幼儿园健康领域课程的内涵、特点和设计原则。</a:t>
            </a:r>
            <a:endParaRPr lang="zh-CN" altLang="en-US" sz="2400" b="1" spc="100">
              <a:solidFill>
                <a:schemeClr val="accent1"/>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endParaRPr>
          </a:p>
        </p:txBody>
      </p:sp>
      <p:sp>
        <p:nvSpPr>
          <p:cNvPr id="27" name="文本框 26"/>
          <p:cNvSpPr txBox="1"/>
          <p:nvPr>
            <p:custDataLst>
              <p:tags r:id="rId11"/>
            </p:custDataLst>
          </p:nvPr>
        </p:nvSpPr>
        <p:spPr>
          <a:xfrm>
            <a:off x="2805678" y="2224554"/>
            <a:ext cx="6537536" cy="461663"/>
          </a:xfrm>
          <a:prstGeom prst="rect">
            <a:avLst/>
          </a:prstGeom>
          <a:ln>
            <a:noFill/>
            <a:prstDash val="sysDash"/>
          </a:ln>
        </p:spPr>
        <p:txBody>
          <a:bodyPr vert="horz" wrap="square" lIns="90170" tIns="46990" rIns="90170" bIns="46990" rtlCol="0" anchor="t" anchorCtr="0">
            <a:normAutofit lnSpcReduction="20000"/>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1200" spc="130" dirty="0">
                <a:ln>
                  <a:noFill/>
                  <a:prstDash val="sysDot"/>
                </a:ln>
                <a:sym typeface="+mn-ea"/>
              </a:rPr>
              <a:t>答</a:t>
            </a:r>
            <a:endParaRPr lang="zh-CN" altLang="en-US" sz="1200" spc="130" dirty="0">
              <a:ln>
                <a:noFill/>
                <a:prstDash val="sysDot"/>
              </a:ln>
              <a:sym typeface="+mn-ea"/>
            </a:endParaRPr>
          </a:p>
        </p:txBody>
      </p:sp>
      <p:sp>
        <p:nvSpPr>
          <p:cNvPr id="30" name="矩形 29"/>
          <p:cNvSpPr/>
          <p:nvPr>
            <p:custDataLst>
              <p:tags r:id="rId12"/>
            </p:custDataLst>
          </p:nvPr>
        </p:nvSpPr>
        <p:spPr bwMode="auto">
          <a:xfrm>
            <a:off x="2805678" y="3206025"/>
            <a:ext cx="7747387" cy="648710"/>
          </a:xfrm>
          <a:prstGeom prst="rect">
            <a:avLst/>
          </a:prstGeom>
          <a:noFill/>
          <a:ln>
            <a:noFill/>
          </a:ln>
        </p:spPr>
        <p:txBody>
          <a:bodyPr wrap="square" lIns="90170" tIns="46990" rIns="90170" bIns="0" rtlCol="0" anchor="b" anchorCtr="0">
            <a:noAutofit/>
          </a:bodyPr>
          <a:lstStyle/>
          <a:p>
            <a:pPr lvl="0" algn="l">
              <a:buClrTx/>
              <a:buSzTx/>
              <a:buFontTx/>
            </a:pPr>
            <a:r>
              <a:rPr lang="zh-CN" altLang="en-US" sz="2400" b="1" spc="100">
                <a:solidFill>
                  <a:schemeClr val="accent2"/>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rPr>
              <a:t>2. 简述幼儿园健康教育与其他领域的整合方式。</a:t>
            </a:r>
            <a:endParaRPr lang="zh-CN" altLang="en-US" sz="2400" b="1" spc="100">
              <a:solidFill>
                <a:schemeClr val="accent2"/>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endParaRPr>
          </a:p>
        </p:txBody>
      </p:sp>
      <p:sp>
        <p:nvSpPr>
          <p:cNvPr id="32" name="文本框 31"/>
          <p:cNvSpPr txBox="1"/>
          <p:nvPr>
            <p:custDataLst>
              <p:tags r:id="rId13"/>
            </p:custDataLst>
          </p:nvPr>
        </p:nvSpPr>
        <p:spPr>
          <a:xfrm>
            <a:off x="2805678" y="3735641"/>
            <a:ext cx="6536835" cy="695647"/>
          </a:xfrm>
          <a:prstGeom prst="rect">
            <a:avLst/>
          </a:prstGeom>
          <a:ln>
            <a:noFill/>
            <a:prstDash val="sysDash"/>
          </a:ln>
        </p:spPr>
        <p:txBody>
          <a:bodyPr vert="horz" wrap="square" lIns="90170" tIns="46990" rIns="90170" bIns="46990" rtlCol="0" anchor="t" anchorCtr="0">
            <a:norm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l">
              <a:buClrTx/>
              <a:buSzTx/>
              <a:buNone/>
            </a:pPr>
            <a:r>
              <a:rPr lang="zh-CN" altLang="en-US" sz="1200" spc="130" dirty="0">
                <a:ln>
                  <a:noFill/>
                  <a:prstDash val="sysDot"/>
                </a:ln>
                <a:sym typeface="+mn-ea"/>
              </a:rPr>
              <a:t>答</a:t>
            </a:r>
            <a:endParaRPr lang="zh-CN" altLang="en-US" sz="1200" spc="130" dirty="0">
              <a:ln>
                <a:noFill/>
                <a:prstDash val="sysDot"/>
              </a:ln>
              <a:sym typeface="+mn-ea"/>
            </a:endParaRPr>
          </a:p>
        </p:txBody>
      </p:sp>
      <p:sp>
        <p:nvSpPr>
          <p:cNvPr id="33" name="矩形 32"/>
          <p:cNvSpPr/>
          <p:nvPr>
            <p:custDataLst>
              <p:tags r:id="rId14"/>
            </p:custDataLst>
          </p:nvPr>
        </p:nvSpPr>
        <p:spPr bwMode="auto">
          <a:xfrm>
            <a:off x="2805678" y="4832002"/>
            <a:ext cx="7747387" cy="648710"/>
          </a:xfrm>
          <a:prstGeom prst="rect">
            <a:avLst/>
          </a:prstGeom>
          <a:noFill/>
          <a:ln>
            <a:noFill/>
          </a:ln>
        </p:spPr>
        <p:txBody>
          <a:bodyPr wrap="square" lIns="90170" tIns="46990" rIns="90170" bIns="0" rtlCol="0" anchor="b" anchorCtr="0">
            <a:noAutofit/>
          </a:bodyPr>
          <a:lstStyle/>
          <a:p>
            <a:pPr lvl="0" algn="l">
              <a:buClrTx/>
              <a:buSzTx/>
              <a:buFontTx/>
            </a:pPr>
            <a:r>
              <a:rPr lang="zh-CN" altLang="en-US" sz="2400" b="1" spc="100">
                <a:solidFill>
                  <a:schemeClr val="accent3"/>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rPr>
              <a:t>3. 简述幼儿园整合课程中的健康教育活动设计的策略。</a:t>
            </a:r>
            <a:endParaRPr lang="zh-CN" altLang="en-US" sz="2400" b="1" spc="100">
              <a:solidFill>
                <a:schemeClr val="accent3"/>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endParaRPr>
          </a:p>
        </p:txBody>
      </p:sp>
      <p:sp>
        <p:nvSpPr>
          <p:cNvPr id="34" name="文本框 33"/>
          <p:cNvSpPr txBox="1"/>
          <p:nvPr>
            <p:custDataLst>
              <p:tags r:id="rId15"/>
            </p:custDataLst>
          </p:nvPr>
        </p:nvSpPr>
        <p:spPr>
          <a:xfrm>
            <a:off x="2805678" y="5480712"/>
            <a:ext cx="6536835" cy="576553"/>
          </a:xfrm>
          <a:prstGeom prst="rect">
            <a:avLst/>
          </a:prstGeom>
          <a:ln>
            <a:noFill/>
            <a:prstDash val="sysDash"/>
          </a:ln>
        </p:spPr>
        <p:txBody>
          <a:bodyPr vert="horz" wrap="square" lIns="90170" tIns="46990" rIns="90170" bIns="46990" rtlCol="0" anchor="t" anchorCtr="0">
            <a:norm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l">
              <a:buClrTx/>
              <a:buSzTx/>
              <a:buNone/>
            </a:pPr>
            <a:r>
              <a:rPr lang="zh-CN" altLang="en-US" sz="1200" spc="130" dirty="0">
                <a:ln>
                  <a:noFill/>
                  <a:prstDash val="sysDot"/>
                </a:ln>
                <a:sym typeface="+mn-ea"/>
              </a:rPr>
              <a:t>答</a:t>
            </a:r>
            <a:endParaRPr lang="zh-CN" altLang="en-US" sz="1200" spc="130" dirty="0">
              <a:ln>
                <a:noFill/>
                <a:prstDash val="sysDot"/>
              </a:ln>
              <a:sym typeface="+mn-ea"/>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301244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2351405" y="974725"/>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292735" y="2106295"/>
            <a:ext cx="8108950" cy="3679825"/>
          </a:xfrm>
        </p:spPr>
        <p:txBody>
          <a:bodyPr>
            <a:noAutofit/>
            <a:scene3d>
              <a:camera prst="orthographicFront"/>
              <a:lightRig rig="threePt" dir="t"/>
            </a:scene3d>
          </a:bodyPr>
          <a:p>
            <a:pPr algn="l"/>
            <a:r>
              <a:rPr lang="en-US" altLang="zh-CN" sz="2400">
                <a:solidFill>
                  <a:schemeClr val="tx1"/>
                </a:solidFill>
                <a:effectLst>
                  <a:outerShdw blurRad="38100" dist="19050" dir="2700000" algn="tl" rotWithShape="0">
                    <a:schemeClr val="dk1">
                      <a:alpha val="40000"/>
                    </a:schemeClr>
                  </a:outerShdw>
                </a:effectLst>
              </a:rPr>
              <a:t>      </a:t>
            </a:r>
            <a:r>
              <a:rPr sz="2400">
                <a:solidFill>
                  <a:schemeClr val="tx1"/>
                </a:solidFill>
                <a:sym typeface="+mn-ea"/>
              </a:rPr>
              <a:t>领域课程和整合课程是幼儿园健康教育活动中两种不同的课程组织模式，它们在功能上互补，各有其存在的价值，与之相对应的教育活动的设计和实施也各有特点。需要指出的是，这两种课程反映了人类认识的两种基本方式，它们相互关联而又相互独立。两种课程在实现教育目标中共同发挥作用，都是不可或缺的，缺少其中任何一种都将导致课程结构的不平衡。就幼儿园健康教育的课程结构而言，包括领域课程和整合课程两个方面才是合理的。</a:t>
            </a:r>
            <a:endParaRPr sz="2400">
              <a:solidFill>
                <a:schemeClr val="tx1"/>
              </a:solidFill>
              <a:sym typeface="+mn-ea"/>
            </a:endParaRPr>
          </a:p>
        </p:txBody>
      </p:sp>
      <p:sp>
        <p:nvSpPr>
          <p:cNvPr id="3" name="标题 2"/>
          <p:cNvSpPr>
            <a:spLocks noGrp="1"/>
          </p:cNvSpPr>
          <p:nvPr>
            <p:ph type="title" idx="1"/>
          </p:nvPr>
        </p:nvSpPr>
        <p:spPr>
          <a:xfrm>
            <a:off x="519430" y="926465"/>
            <a:ext cx="3329305" cy="968375"/>
          </a:xfrm>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303145"/>
            <a:ext cx="5835015" cy="1442720"/>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幼儿园健康领域课程中的教育活动的设计和实施</a:t>
            </a:r>
            <a:endParaRPr lang="zh-CN" altLang="en-US" sz="4000" b="1" dirty="0">
              <a:solidFill>
                <a:schemeClr val="tx1">
                  <a:lumMod val="85000"/>
                  <a:lumOff val="15000"/>
                </a:schemeClr>
              </a:solidFill>
              <a:latin typeface="+mn-ea"/>
              <a:cs typeface="+mn-ea"/>
              <a:sym typeface="+mn-ea"/>
            </a:endParaRPr>
          </a:p>
          <a:p>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一、幼儿园健康领域课程的内涵和特点</a:t>
            </a:r>
            <a:endParaRPr lang="zh-CN" altLang="en-US" sz="2400" b="1"/>
          </a:p>
          <a:p>
            <a:pPr marL="0" indent="0">
              <a:buNone/>
            </a:pPr>
            <a:r>
              <a:rPr lang="zh-CN" altLang="en-US" sz="2000"/>
              <a:t>（一） 幼儿园健康领域课程的内涵</a:t>
            </a:r>
            <a:endParaRPr lang="zh-CN" altLang="en-US" sz="2000"/>
          </a:p>
          <a:p>
            <a:r>
              <a:rPr lang="zh-CN" altLang="en-US" sz="2000"/>
              <a:t>幼儿园领域课程就是将课程分成若干个学科或领域，以学科或领域为单位组织和实施课程，是幼儿园教育实践中的一种常见形式。</a:t>
            </a:r>
            <a:endParaRPr lang="zh-CN" altLang="en-US" sz="2000"/>
          </a:p>
          <a:p>
            <a:r>
              <a:rPr lang="zh-CN" altLang="en-US" sz="2000"/>
              <a:t>从课程功能出发，领域课程属于知识性课程，立足于准备生活的课程价值观，是从不同的分支领域中选取一定内容，根据社会规定的教育目的和学生的可接受性，把浩繁的知识内容加以适当的精心选择，按照科学的逻辑合理地编排，转化为学科（领域）体系，构成相应的课程。</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一、幼儿园健康领域课程的内涵和特点</a:t>
            </a:r>
            <a:endParaRPr lang="zh-CN" altLang="en-US" sz="2400" b="1"/>
          </a:p>
          <a:p>
            <a:pPr marL="0" indent="0">
              <a:buNone/>
            </a:pPr>
            <a:r>
              <a:rPr lang="zh-CN" altLang="en-US" sz="2000"/>
              <a:t>（一） 幼儿园健康领域课程的内涵</a:t>
            </a:r>
            <a:endParaRPr lang="zh-CN" altLang="en-US" sz="2000"/>
          </a:p>
          <a:p>
            <a:r>
              <a:rPr lang="zh-CN" altLang="en-US" sz="2000"/>
              <a:t>当前，《幼儿园教育指导纲要(试行)》及《3—6岁儿童学习与发展指南》中均明确提出了健康领域教育。在幼儿园实际工作中，通过幼儿园课程中与健康直接有关的学科或者领域进行健康教育，是幼儿园健康领域课程的实施途径之一。一般来说，分领域的幼儿园健康教育的内容可以分为：身体素质与运动能力、个人卫生习惯、环境卫生教育、生活方式教育、心理卫生教育、安全教育。</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一、幼儿园健康领域课程的内涵和特点</a:t>
            </a:r>
            <a:endParaRPr lang="zh-CN" altLang="en-US" sz="2400" b="1"/>
          </a:p>
          <a:p>
            <a:pPr marL="0" indent="0">
              <a:buNone/>
            </a:pPr>
            <a:r>
              <a:rPr lang="zh-CN" altLang="en-US" sz="2000"/>
              <a:t>（二） 幼儿园健康领域课程的特点</a:t>
            </a:r>
            <a:endParaRPr lang="zh-CN" altLang="en-US" sz="2000"/>
          </a:p>
          <a:p>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
        <p:nvSpPr>
          <p:cNvPr id="12" name="矩形: 圆角 11"/>
          <p:cNvSpPr/>
          <p:nvPr>
            <p:custDataLst>
              <p:tags r:id="rId1"/>
            </p:custDataLst>
          </p:nvPr>
        </p:nvSpPr>
        <p:spPr>
          <a:xfrm>
            <a:off x="1503045" y="2822575"/>
            <a:ext cx="2319020" cy="3422650"/>
          </a:xfrm>
          <a:prstGeom prst="roundRect">
            <a:avLst>
              <a:gd name="adj" fmla="val 9471"/>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endParaRPr>
          </a:p>
        </p:txBody>
      </p:sp>
      <p:sp>
        <p:nvSpPr>
          <p:cNvPr id="19" name="任意多边形: 形状 18"/>
          <p:cNvSpPr/>
          <p:nvPr>
            <p:custDataLst>
              <p:tags r:id="rId2"/>
            </p:custDataLst>
          </p:nvPr>
        </p:nvSpPr>
        <p:spPr>
          <a:xfrm>
            <a:off x="1477645" y="2822575"/>
            <a:ext cx="2343785" cy="1000125"/>
          </a:xfrm>
          <a:custGeom>
            <a:avLst/>
            <a:gdLst>
              <a:gd name="connsiteX0" fmla="*/ 204870 w 2163120"/>
              <a:gd name="connsiteY0" fmla="*/ 0 h 1249595"/>
              <a:gd name="connsiteX1" fmla="*/ 1958251 w 2163120"/>
              <a:gd name="connsiteY1" fmla="*/ 0 h 1249595"/>
              <a:gd name="connsiteX2" fmla="*/ 2163120 w 2163120"/>
              <a:gd name="connsiteY2" fmla="*/ 217288 h 1249595"/>
              <a:gd name="connsiteX3" fmla="*/ 2163120 w 2163120"/>
              <a:gd name="connsiteY3" fmla="*/ 1078862 h 1249595"/>
              <a:gd name="connsiteX4" fmla="*/ 467372 w 2163120"/>
              <a:gd name="connsiteY4" fmla="*/ 1078862 h 1249595"/>
              <a:gd name="connsiteX5" fmla="*/ 296639 w 2163120"/>
              <a:gd name="connsiteY5" fmla="*/ 1249595 h 1249595"/>
              <a:gd name="connsiteX6" fmla="*/ 296639 w 2163120"/>
              <a:gd name="connsiteY6" fmla="*/ 1078862 h 1249595"/>
              <a:gd name="connsiteX7" fmla="*/ 0 w 2163120"/>
              <a:gd name="connsiteY7" fmla="*/ 1078862 h 1249595"/>
              <a:gd name="connsiteX8" fmla="*/ 0 w 2163120"/>
              <a:gd name="connsiteY8" fmla="*/ 217288 h 1249595"/>
              <a:gd name="connsiteX9" fmla="*/ 204870 w 2163120"/>
              <a:gd name="connsiteY9" fmla="*/ 0 h 1249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3120" h="1249595">
                <a:moveTo>
                  <a:pt x="204870" y="0"/>
                </a:moveTo>
                <a:lnTo>
                  <a:pt x="1958251" y="0"/>
                </a:lnTo>
                <a:cubicBezTo>
                  <a:pt x="2071397" y="0"/>
                  <a:pt x="2163120" y="97283"/>
                  <a:pt x="2163120" y="217288"/>
                </a:cubicBezTo>
                <a:lnTo>
                  <a:pt x="2163120" y="1078862"/>
                </a:lnTo>
                <a:lnTo>
                  <a:pt x="467372" y="1078862"/>
                </a:lnTo>
                <a:lnTo>
                  <a:pt x="296639" y="1249595"/>
                </a:lnTo>
                <a:lnTo>
                  <a:pt x="296639" y="1078862"/>
                </a:lnTo>
                <a:lnTo>
                  <a:pt x="0" y="1078862"/>
                </a:lnTo>
                <a:lnTo>
                  <a:pt x="0" y="217288"/>
                </a:lnTo>
                <a:cubicBezTo>
                  <a:pt x="0" y="97283"/>
                  <a:pt x="91723" y="0"/>
                  <a:pt x="20487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10" name="文本框 58"/>
          <p:cNvSpPr txBox="1"/>
          <p:nvPr>
            <p:custDataLst>
              <p:tags r:id="rId3"/>
            </p:custDataLst>
          </p:nvPr>
        </p:nvSpPr>
        <p:spPr>
          <a:xfrm>
            <a:off x="2187529" y="2904306"/>
            <a:ext cx="1041269" cy="975113"/>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400" b="1" spc="300" dirty="0">
                <a:solidFill>
                  <a:schemeClr val="lt1">
                    <a:lumMod val="100000"/>
                  </a:schemeClr>
                </a:solidFill>
                <a:latin typeface="+mn-ea"/>
              </a:rPr>
              <a:t>01</a:t>
            </a:r>
            <a:endParaRPr lang="en-US" altLang="zh-CN" sz="4400" b="1" spc="300" dirty="0">
              <a:solidFill>
                <a:schemeClr val="lt1">
                  <a:lumMod val="100000"/>
                </a:schemeClr>
              </a:solidFill>
              <a:latin typeface="+mn-ea"/>
            </a:endParaRPr>
          </a:p>
        </p:txBody>
      </p:sp>
      <p:sp>
        <p:nvSpPr>
          <p:cNvPr id="24" name="任意多边形: 形状 23"/>
          <p:cNvSpPr/>
          <p:nvPr>
            <p:custDataLst>
              <p:tags r:id="rId4"/>
            </p:custDataLst>
          </p:nvPr>
        </p:nvSpPr>
        <p:spPr>
          <a:xfrm>
            <a:off x="3667975" y="2822485"/>
            <a:ext cx="560982" cy="482860"/>
          </a:xfrm>
          <a:custGeom>
            <a:avLst/>
            <a:gdLst>
              <a:gd name="connsiteX0" fmla="*/ 0 w 531170"/>
              <a:gd name="connsiteY0" fmla="*/ 0 h 457200"/>
              <a:gd name="connsiteX1" fmla="*/ 326301 w 531170"/>
              <a:gd name="connsiteY1" fmla="*/ 0 h 457200"/>
              <a:gd name="connsiteX2" fmla="*/ 531170 w 531170"/>
              <a:gd name="connsiteY2" fmla="*/ 217288 h 457200"/>
              <a:gd name="connsiteX3" fmla="*/ 531170 w 531170"/>
              <a:gd name="connsiteY3" fmla="*/ 449743 h 457200"/>
              <a:gd name="connsiteX4" fmla="*/ 457200 w 531170"/>
              <a:gd name="connsiteY4" fmla="*/ 457200 h 457200"/>
              <a:gd name="connsiteX5" fmla="*/ 0 w 531170"/>
              <a:gd name="connsiteY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170" h="457200">
                <a:moveTo>
                  <a:pt x="0" y="0"/>
                </a:moveTo>
                <a:lnTo>
                  <a:pt x="326301" y="0"/>
                </a:lnTo>
                <a:cubicBezTo>
                  <a:pt x="439447" y="0"/>
                  <a:pt x="531170" y="97283"/>
                  <a:pt x="531170" y="217288"/>
                </a:cubicBezTo>
                <a:lnTo>
                  <a:pt x="531170" y="449743"/>
                </a:lnTo>
                <a:lnTo>
                  <a:pt x="457200" y="457200"/>
                </a:lnTo>
                <a:cubicBezTo>
                  <a:pt x="204695" y="457200"/>
                  <a:pt x="0" y="252505"/>
                  <a:pt x="0" y="0"/>
                </a:cubicBezTo>
                <a:close/>
              </a:path>
            </a:pathLst>
          </a:custGeom>
          <a:gradFill flip="none" rotWithShape="1">
            <a:gsLst>
              <a:gs pos="0">
                <a:schemeClr val="bg1">
                  <a:alpha val="20000"/>
                </a:schemeClr>
              </a:gs>
              <a:gs pos="100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25" name="任意多边形: 形状 24"/>
          <p:cNvSpPr/>
          <p:nvPr>
            <p:custDataLst>
              <p:tags r:id="rId5"/>
            </p:custDataLst>
          </p:nvPr>
        </p:nvSpPr>
        <p:spPr>
          <a:xfrm>
            <a:off x="1704023" y="3142203"/>
            <a:ext cx="340167" cy="680334"/>
          </a:xfrm>
          <a:custGeom>
            <a:avLst/>
            <a:gdLst>
              <a:gd name="connsiteX0" fmla="*/ 0 w 322090"/>
              <a:gd name="connsiteY0" fmla="*/ 0 h 644180"/>
              <a:gd name="connsiteX1" fmla="*/ 322090 w 322090"/>
              <a:gd name="connsiteY1" fmla="*/ 322090 h 644180"/>
              <a:gd name="connsiteX2" fmla="*/ 0 w 322090"/>
              <a:gd name="connsiteY2" fmla="*/ 644180 h 644180"/>
            </a:gdLst>
            <a:ahLst/>
            <a:cxnLst>
              <a:cxn ang="0">
                <a:pos x="connsiteX0" y="connsiteY0"/>
              </a:cxn>
              <a:cxn ang="0">
                <a:pos x="connsiteX1" y="connsiteY1"/>
              </a:cxn>
              <a:cxn ang="0">
                <a:pos x="connsiteX2" y="connsiteY2"/>
              </a:cxn>
            </a:cxnLst>
            <a:rect l="l" t="t" r="r" b="b"/>
            <a:pathLst>
              <a:path w="322090" h="644180">
                <a:moveTo>
                  <a:pt x="0" y="0"/>
                </a:moveTo>
                <a:cubicBezTo>
                  <a:pt x="177885" y="0"/>
                  <a:pt x="322090" y="144205"/>
                  <a:pt x="322090" y="322090"/>
                </a:cubicBezTo>
                <a:cubicBezTo>
                  <a:pt x="322090" y="499975"/>
                  <a:pt x="177885" y="644180"/>
                  <a:pt x="0" y="644180"/>
                </a:cubicBezTo>
                <a:close/>
              </a:path>
            </a:pathLst>
          </a:custGeom>
          <a:gradFill flip="none" rotWithShape="1">
            <a:gsLst>
              <a:gs pos="0">
                <a:schemeClr val="bg1">
                  <a:alpha val="20000"/>
                </a:schemeClr>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29" name="矩形: 圆角 28"/>
          <p:cNvSpPr/>
          <p:nvPr>
            <p:custDataLst>
              <p:tags r:id="rId6"/>
            </p:custDataLst>
          </p:nvPr>
        </p:nvSpPr>
        <p:spPr>
          <a:xfrm>
            <a:off x="4612005" y="2822575"/>
            <a:ext cx="2529840" cy="3423285"/>
          </a:xfrm>
          <a:prstGeom prst="roundRect">
            <a:avLst>
              <a:gd name="adj" fmla="val 9471"/>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endParaRPr>
          </a:p>
        </p:txBody>
      </p:sp>
      <p:sp>
        <p:nvSpPr>
          <p:cNvPr id="30" name="任意多边形: 形状 29"/>
          <p:cNvSpPr/>
          <p:nvPr>
            <p:custDataLst>
              <p:tags r:id="rId7"/>
            </p:custDataLst>
          </p:nvPr>
        </p:nvSpPr>
        <p:spPr>
          <a:xfrm>
            <a:off x="4611370" y="2822575"/>
            <a:ext cx="2543810" cy="1000125"/>
          </a:xfrm>
          <a:custGeom>
            <a:avLst/>
            <a:gdLst>
              <a:gd name="connsiteX0" fmla="*/ 204870 w 2163120"/>
              <a:gd name="connsiteY0" fmla="*/ 0 h 1249595"/>
              <a:gd name="connsiteX1" fmla="*/ 1958251 w 2163120"/>
              <a:gd name="connsiteY1" fmla="*/ 0 h 1249595"/>
              <a:gd name="connsiteX2" fmla="*/ 2163120 w 2163120"/>
              <a:gd name="connsiteY2" fmla="*/ 217288 h 1249595"/>
              <a:gd name="connsiteX3" fmla="*/ 2163120 w 2163120"/>
              <a:gd name="connsiteY3" fmla="*/ 1078862 h 1249595"/>
              <a:gd name="connsiteX4" fmla="*/ 467372 w 2163120"/>
              <a:gd name="connsiteY4" fmla="*/ 1078862 h 1249595"/>
              <a:gd name="connsiteX5" fmla="*/ 296639 w 2163120"/>
              <a:gd name="connsiteY5" fmla="*/ 1249595 h 1249595"/>
              <a:gd name="connsiteX6" fmla="*/ 296639 w 2163120"/>
              <a:gd name="connsiteY6" fmla="*/ 1078862 h 1249595"/>
              <a:gd name="connsiteX7" fmla="*/ 0 w 2163120"/>
              <a:gd name="connsiteY7" fmla="*/ 1078862 h 1249595"/>
              <a:gd name="connsiteX8" fmla="*/ 0 w 2163120"/>
              <a:gd name="connsiteY8" fmla="*/ 217288 h 1249595"/>
              <a:gd name="connsiteX9" fmla="*/ 204870 w 2163120"/>
              <a:gd name="connsiteY9" fmla="*/ 0 h 1249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3120" h="1249595">
                <a:moveTo>
                  <a:pt x="204870" y="0"/>
                </a:moveTo>
                <a:lnTo>
                  <a:pt x="1958251" y="0"/>
                </a:lnTo>
                <a:cubicBezTo>
                  <a:pt x="2071397" y="0"/>
                  <a:pt x="2163120" y="97283"/>
                  <a:pt x="2163120" y="217288"/>
                </a:cubicBezTo>
                <a:lnTo>
                  <a:pt x="2163120" y="1078862"/>
                </a:lnTo>
                <a:lnTo>
                  <a:pt x="467372" y="1078862"/>
                </a:lnTo>
                <a:lnTo>
                  <a:pt x="296639" y="1249595"/>
                </a:lnTo>
                <a:lnTo>
                  <a:pt x="296639" y="1078862"/>
                </a:lnTo>
                <a:lnTo>
                  <a:pt x="0" y="1078862"/>
                </a:lnTo>
                <a:lnTo>
                  <a:pt x="0" y="217288"/>
                </a:lnTo>
                <a:cubicBezTo>
                  <a:pt x="0" y="97283"/>
                  <a:pt x="91723" y="0"/>
                  <a:pt x="2048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31" name="文本框 58"/>
          <p:cNvSpPr txBox="1"/>
          <p:nvPr>
            <p:custDataLst>
              <p:tags r:id="rId8"/>
            </p:custDataLst>
          </p:nvPr>
        </p:nvSpPr>
        <p:spPr>
          <a:xfrm>
            <a:off x="5275249" y="2903671"/>
            <a:ext cx="1041269" cy="975113"/>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400" b="1" spc="300" dirty="0">
                <a:solidFill>
                  <a:schemeClr val="lt1">
                    <a:lumMod val="100000"/>
                  </a:schemeClr>
                </a:solidFill>
                <a:latin typeface="+mn-ea"/>
              </a:rPr>
              <a:t>02</a:t>
            </a:r>
            <a:endParaRPr lang="en-US" altLang="zh-CN" sz="4400" b="1" spc="300" dirty="0">
              <a:solidFill>
                <a:schemeClr val="lt1">
                  <a:lumMod val="100000"/>
                </a:schemeClr>
              </a:solidFill>
              <a:latin typeface="+mn-ea"/>
            </a:endParaRPr>
          </a:p>
        </p:txBody>
      </p:sp>
      <p:sp>
        <p:nvSpPr>
          <p:cNvPr id="33" name="任意多边形: 形状 32"/>
          <p:cNvSpPr/>
          <p:nvPr>
            <p:custDataLst>
              <p:tags r:id="rId9"/>
            </p:custDataLst>
          </p:nvPr>
        </p:nvSpPr>
        <p:spPr>
          <a:xfrm>
            <a:off x="6580435" y="2822485"/>
            <a:ext cx="560982" cy="482860"/>
          </a:xfrm>
          <a:custGeom>
            <a:avLst/>
            <a:gdLst>
              <a:gd name="connsiteX0" fmla="*/ 0 w 531170"/>
              <a:gd name="connsiteY0" fmla="*/ 0 h 457200"/>
              <a:gd name="connsiteX1" fmla="*/ 326301 w 531170"/>
              <a:gd name="connsiteY1" fmla="*/ 0 h 457200"/>
              <a:gd name="connsiteX2" fmla="*/ 531170 w 531170"/>
              <a:gd name="connsiteY2" fmla="*/ 217288 h 457200"/>
              <a:gd name="connsiteX3" fmla="*/ 531170 w 531170"/>
              <a:gd name="connsiteY3" fmla="*/ 449743 h 457200"/>
              <a:gd name="connsiteX4" fmla="*/ 457200 w 531170"/>
              <a:gd name="connsiteY4" fmla="*/ 457200 h 457200"/>
              <a:gd name="connsiteX5" fmla="*/ 0 w 531170"/>
              <a:gd name="connsiteY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170" h="457200">
                <a:moveTo>
                  <a:pt x="0" y="0"/>
                </a:moveTo>
                <a:lnTo>
                  <a:pt x="326301" y="0"/>
                </a:lnTo>
                <a:cubicBezTo>
                  <a:pt x="439447" y="0"/>
                  <a:pt x="531170" y="97283"/>
                  <a:pt x="531170" y="217288"/>
                </a:cubicBezTo>
                <a:lnTo>
                  <a:pt x="531170" y="449743"/>
                </a:lnTo>
                <a:lnTo>
                  <a:pt x="457200" y="457200"/>
                </a:lnTo>
                <a:cubicBezTo>
                  <a:pt x="204695" y="457200"/>
                  <a:pt x="0" y="252505"/>
                  <a:pt x="0" y="0"/>
                </a:cubicBezTo>
                <a:close/>
              </a:path>
            </a:pathLst>
          </a:custGeom>
          <a:gradFill flip="none" rotWithShape="1">
            <a:gsLst>
              <a:gs pos="0">
                <a:schemeClr val="bg1">
                  <a:alpha val="20000"/>
                </a:schemeClr>
              </a:gs>
              <a:gs pos="100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34" name="任意多边形: 形状 33"/>
          <p:cNvSpPr/>
          <p:nvPr>
            <p:custDataLst>
              <p:tags r:id="rId10"/>
            </p:custDataLst>
          </p:nvPr>
        </p:nvSpPr>
        <p:spPr>
          <a:xfrm>
            <a:off x="4856985" y="3142203"/>
            <a:ext cx="340167" cy="680334"/>
          </a:xfrm>
          <a:custGeom>
            <a:avLst/>
            <a:gdLst>
              <a:gd name="connsiteX0" fmla="*/ 0 w 322090"/>
              <a:gd name="connsiteY0" fmla="*/ 0 h 644180"/>
              <a:gd name="connsiteX1" fmla="*/ 322090 w 322090"/>
              <a:gd name="connsiteY1" fmla="*/ 322090 h 644180"/>
              <a:gd name="connsiteX2" fmla="*/ 0 w 322090"/>
              <a:gd name="connsiteY2" fmla="*/ 644180 h 644180"/>
            </a:gdLst>
            <a:ahLst/>
            <a:cxnLst>
              <a:cxn ang="0">
                <a:pos x="connsiteX0" y="connsiteY0"/>
              </a:cxn>
              <a:cxn ang="0">
                <a:pos x="connsiteX1" y="connsiteY1"/>
              </a:cxn>
              <a:cxn ang="0">
                <a:pos x="connsiteX2" y="connsiteY2"/>
              </a:cxn>
            </a:cxnLst>
            <a:rect l="l" t="t" r="r" b="b"/>
            <a:pathLst>
              <a:path w="322090" h="644180">
                <a:moveTo>
                  <a:pt x="0" y="0"/>
                </a:moveTo>
                <a:cubicBezTo>
                  <a:pt x="177885" y="0"/>
                  <a:pt x="322090" y="144205"/>
                  <a:pt x="322090" y="322090"/>
                </a:cubicBezTo>
                <a:cubicBezTo>
                  <a:pt x="322090" y="499975"/>
                  <a:pt x="177885" y="644180"/>
                  <a:pt x="0" y="644180"/>
                </a:cubicBezTo>
                <a:close/>
              </a:path>
            </a:pathLst>
          </a:custGeom>
          <a:gradFill flip="none" rotWithShape="1">
            <a:gsLst>
              <a:gs pos="0">
                <a:schemeClr val="bg1">
                  <a:alpha val="20000"/>
                </a:schemeClr>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37" name="矩形: 圆角 36"/>
          <p:cNvSpPr/>
          <p:nvPr>
            <p:custDataLst>
              <p:tags r:id="rId11"/>
            </p:custDataLst>
          </p:nvPr>
        </p:nvSpPr>
        <p:spPr>
          <a:xfrm>
            <a:off x="7769225" y="2822575"/>
            <a:ext cx="2673350" cy="3422650"/>
          </a:xfrm>
          <a:prstGeom prst="roundRect">
            <a:avLst>
              <a:gd name="adj" fmla="val 9471"/>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endParaRPr>
          </a:p>
        </p:txBody>
      </p:sp>
      <p:sp>
        <p:nvSpPr>
          <p:cNvPr id="38" name="任意多边形: 形状 37"/>
          <p:cNvSpPr/>
          <p:nvPr>
            <p:custDataLst>
              <p:tags r:id="rId12"/>
            </p:custDataLst>
          </p:nvPr>
        </p:nvSpPr>
        <p:spPr>
          <a:xfrm>
            <a:off x="7769225" y="2822575"/>
            <a:ext cx="2673350" cy="1000125"/>
          </a:xfrm>
          <a:custGeom>
            <a:avLst/>
            <a:gdLst>
              <a:gd name="connsiteX0" fmla="*/ 204870 w 2163120"/>
              <a:gd name="connsiteY0" fmla="*/ 0 h 1249595"/>
              <a:gd name="connsiteX1" fmla="*/ 1958251 w 2163120"/>
              <a:gd name="connsiteY1" fmla="*/ 0 h 1249595"/>
              <a:gd name="connsiteX2" fmla="*/ 2163120 w 2163120"/>
              <a:gd name="connsiteY2" fmla="*/ 217288 h 1249595"/>
              <a:gd name="connsiteX3" fmla="*/ 2163120 w 2163120"/>
              <a:gd name="connsiteY3" fmla="*/ 1078862 h 1249595"/>
              <a:gd name="connsiteX4" fmla="*/ 467372 w 2163120"/>
              <a:gd name="connsiteY4" fmla="*/ 1078862 h 1249595"/>
              <a:gd name="connsiteX5" fmla="*/ 296639 w 2163120"/>
              <a:gd name="connsiteY5" fmla="*/ 1249595 h 1249595"/>
              <a:gd name="connsiteX6" fmla="*/ 296639 w 2163120"/>
              <a:gd name="connsiteY6" fmla="*/ 1078862 h 1249595"/>
              <a:gd name="connsiteX7" fmla="*/ 0 w 2163120"/>
              <a:gd name="connsiteY7" fmla="*/ 1078862 h 1249595"/>
              <a:gd name="connsiteX8" fmla="*/ 0 w 2163120"/>
              <a:gd name="connsiteY8" fmla="*/ 217288 h 1249595"/>
              <a:gd name="connsiteX9" fmla="*/ 204870 w 2163120"/>
              <a:gd name="connsiteY9" fmla="*/ 0 h 1249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3120" h="1249595">
                <a:moveTo>
                  <a:pt x="204870" y="0"/>
                </a:moveTo>
                <a:lnTo>
                  <a:pt x="1958251" y="0"/>
                </a:lnTo>
                <a:cubicBezTo>
                  <a:pt x="2071397" y="0"/>
                  <a:pt x="2163120" y="97283"/>
                  <a:pt x="2163120" y="217288"/>
                </a:cubicBezTo>
                <a:lnTo>
                  <a:pt x="2163120" y="1078862"/>
                </a:lnTo>
                <a:lnTo>
                  <a:pt x="467372" y="1078862"/>
                </a:lnTo>
                <a:lnTo>
                  <a:pt x="296639" y="1249595"/>
                </a:lnTo>
                <a:lnTo>
                  <a:pt x="296639" y="1078862"/>
                </a:lnTo>
                <a:lnTo>
                  <a:pt x="0" y="1078862"/>
                </a:lnTo>
                <a:lnTo>
                  <a:pt x="0" y="217288"/>
                </a:lnTo>
                <a:cubicBezTo>
                  <a:pt x="0" y="97283"/>
                  <a:pt x="91723" y="0"/>
                  <a:pt x="20487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39" name="文本框 58"/>
          <p:cNvSpPr txBox="1"/>
          <p:nvPr>
            <p:custDataLst>
              <p:tags r:id="rId13"/>
            </p:custDataLst>
          </p:nvPr>
        </p:nvSpPr>
        <p:spPr>
          <a:xfrm>
            <a:off x="8524731" y="2903036"/>
            <a:ext cx="1041269" cy="975113"/>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400" b="1" spc="300" dirty="0">
                <a:solidFill>
                  <a:schemeClr val="lt1">
                    <a:lumMod val="100000"/>
                  </a:schemeClr>
                </a:solidFill>
                <a:latin typeface="+mn-ea"/>
              </a:rPr>
              <a:t>03</a:t>
            </a:r>
            <a:endParaRPr lang="en-US" altLang="zh-CN" sz="4400" b="1" spc="300" dirty="0">
              <a:solidFill>
                <a:schemeClr val="lt1">
                  <a:lumMod val="100000"/>
                </a:schemeClr>
              </a:solidFill>
              <a:latin typeface="+mn-ea"/>
            </a:endParaRPr>
          </a:p>
        </p:txBody>
      </p:sp>
      <p:sp>
        <p:nvSpPr>
          <p:cNvPr id="41" name="任意多边形: 形状 40"/>
          <p:cNvSpPr/>
          <p:nvPr>
            <p:custDataLst>
              <p:tags r:id="rId14"/>
            </p:custDataLst>
          </p:nvPr>
        </p:nvSpPr>
        <p:spPr>
          <a:xfrm>
            <a:off x="9493367" y="2822485"/>
            <a:ext cx="560982" cy="482860"/>
          </a:xfrm>
          <a:custGeom>
            <a:avLst/>
            <a:gdLst>
              <a:gd name="connsiteX0" fmla="*/ 0 w 531170"/>
              <a:gd name="connsiteY0" fmla="*/ 0 h 457200"/>
              <a:gd name="connsiteX1" fmla="*/ 326301 w 531170"/>
              <a:gd name="connsiteY1" fmla="*/ 0 h 457200"/>
              <a:gd name="connsiteX2" fmla="*/ 531170 w 531170"/>
              <a:gd name="connsiteY2" fmla="*/ 217288 h 457200"/>
              <a:gd name="connsiteX3" fmla="*/ 531170 w 531170"/>
              <a:gd name="connsiteY3" fmla="*/ 449743 h 457200"/>
              <a:gd name="connsiteX4" fmla="*/ 457200 w 531170"/>
              <a:gd name="connsiteY4" fmla="*/ 457200 h 457200"/>
              <a:gd name="connsiteX5" fmla="*/ 0 w 531170"/>
              <a:gd name="connsiteY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170" h="457200">
                <a:moveTo>
                  <a:pt x="0" y="0"/>
                </a:moveTo>
                <a:lnTo>
                  <a:pt x="326301" y="0"/>
                </a:lnTo>
                <a:cubicBezTo>
                  <a:pt x="439447" y="0"/>
                  <a:pt x="531170" y="97283"/>
                  <a:pt x="531170" y="217288"/>
                </a:cubicBezTo>
                <a:lnTo>
                  <a:pt x="531170" y="449743"/>
                </a:lnTo>
                <a:lnTo>
                  <a:pt x="457200" y="457200"/>
                </a:lnTo>
                <a:cubicBezTo>
                  <a:pt x="204695" y="457200"/>
                  <a:pt x="0" y="252505"/>
                  <a:pt x="0" y="0"/>
                </a:cubicBezTo>
                <a:close/>
              </a:path>
            </a:pathLst>
          </a:custGeom>
          <a:gradFill flip="none" rotWithShape="1">
            <a:gsLst>
              <a:gs pos="0">
                <a:schemeClr val="bg1">
                  <a:alpha val="20000"/>
                </a:schemeClr>
              </a:gs>
              <a:gs pos="100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42" name="任意多边形: 形状 41"/>
          <p:cNvSpPr/>
          <p:nvPr>
            <p:custDataLst>
              <p:tags r:id="rId15"/>
            </p:custDataLst>
          </p:nvPr>
        </p:nvSpPr>
        <p:spPr>
          <a:xfrm>
            <a:off x="7769445" y="3142203"/>
            <a:ext cx="340167" cy="680334"/>
          </a:xfrm>
          <a:custGeom>
            <a:avLst/>
            <a:gdLst>
              <a:gd name="connsiteX0" fmla="*/ 0 w 322090"/>
              <a:gd name="connsiteY0" fmla="*/ 0 h 644180"/>
              <a:gd name="connsiteX1" fmla="*/ 322090 w 322090"/>
              <a:gd name="connsiteY1" fmla="*/ 322090 h 644180"/>
              <a:gd name="connsiteX2" fmla="*/ 0 w 322090"/>
              <a:gd name="connsiteY2" fmla="*/ 644180 h 644180"/>
            </a:gdLst>
            <a:ahLst/>
            <a:cxnLst>
              <a:cxn ang="0">
                <a:pos x="connsiteX0" y="connsiteY0"/>
              </a:cxn>
              <a:cxn ang="0">
                <a:pos x="connsiteX1" y="connsiteY1"/>
              </a:cxn>
              <a:cxn ang="0">
                <a:pos x="connsiteX2" y="connsiteY2"/>
              </a:cxn>
            </a:cxnLst>
            <a:rect l="l" t="t" r="r" b="b"/>
            <a:pathLst>
              <a:path w="322090" h="644180">
                <a:moveTo>
                  <a:pt x="0" y="0"/>
                </a:moveTo>
                <a:cubicBezTo>
                  <a:pt x="177885" y="0"/>
                  <a:pt x="322090" y="144205"/>
                  <a:pt x="322090" y="322090"/>
                </a:cubicBezTo>
                <a:cubicBezTo>
                  <a:pt x="322090" y="499975"/>
                  <a:pt x="177885" y="644180"/>
                  <a:pt x="0" y="644180"/>
                </a:cubicBezTo>
                <a:close/>
              </a:path>
            </a:pathLst>
          </a:custGeom>
          <a:gradFill flip="none" rotWithShape="1">
            <a:gsLst>
              <a:gs pos="0">
                <a:schemeClr val="bg1">
                  <a:alpha val="20000"/>
                </a:schemeClr>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mn-ea"/>
            </a:endParaRPr>
          </a:p>
        </p:txBody>
      </p:sp>
      <p:sp>
        <p:nvSpPr>
          <p:cNvPr id="4" name="文本框 3"/>
          <p:cNvSpPr txBox="1"/>
          <p:nvPr>
            <p:custDataLst>
              <p:tags r:id="rId16"/>
            </p:custDataLst>
          </p:nvPr>
        </p:nvSpPr>
        <p:spPr>
          <a:xfrm>
            <a:off x="1704340" y="4243070"/>
            <a:ext cx="1901825" cy="1781810"/>
          </a:xfrm>
          <a:prstGeom prst="rect">
            <a:avLst/>
          </a:prstGeom>
          <a:noFill/>
        </p:spPr>
        <p:txBody>
          <a:bodyPr vert="horz" wrap="square" lIns="90000" tIns="46800" rIns="90000" bIns="46800" rtlCol="0" anchor="t" anchorCtr="0">
            <a:normAutofit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r>
              <a:rPr lang="zh-CN" altLang="en-US" sz="2220" spc="150" dirty="0">
                <a:solidFill>
                  <a:schemeClr val="tx1">
                    <a:lumMod val="75000"/>
                    <a:lumOff val="25000"/>
                  </a:schemeClr>
                </a:solidFill>
                <a:latin typeface="+mn-ea"/>
                <a:sym typeface="+mn-ea"/>
              </a:rPr>
              <a:t> 1. 有助于突出教学的逻辑性和连续性</a:t>
            </a:r>
            <a:endParaRPr lang="zh-CN" altLang="en-US" sz="2220" spc="150" dirty="0">
              <a:solidFill>
                <a:schemeClr val="tx1">
                  <a:lumMod val="75000"/>
                  <a:lumOff val="25000"/>
                </a:schemeClr>
              </a:solidFill>
              <a:latin typeface="+mn-ea"/>
              <a:sym typeface="+mn-ea"/>
            </a:endParaRPr>
          </a:p>
        </p:txBody>
      </p:sp>
      <p:sp>
        <p:nvSpPr>
          <p:cNvPr id="5" name="文本框 4"/>
          <p:cNvSpPr txBox="1"/>
          <p:nvPr>
            <p:custDataLst>
              <p:tags r:id="rId17"/>
            </p:custDataLst>
          </p:nvPr>
        </p:nvSpPr>
        <p:spPr>
          <a:xfrm>
            <a:off x="4747260" y="4083685"/>
            <a:ext cx="2280920" cy="1632585"/>
          </a:xfrm>
          <a:prstGeom prst="rect">
            <a:avLst/>
          </a:prstGeom>
          <a:noFill/>
        </p:spPr>
        <p:txBody>
          <a:bodyPr vert="horz" wrap="square" lIns="90000" tIns="46800" rIns="90000" bIns="4680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r>
              <a:rPr lang="zh-CN" altLang="en-US" sz="2000" spc="150" dirty="0">
                <a:solidFill>
                  <a:schemeClr val="tx1">
                    <a:lumMod val="75000"/>
                    <a:lumOff val="25000"/>
                  </a:schemeClr>
                </a:solidFill>
                <a:latin typeface="+mn-ea"/>
                <a:sym typeface="+mn-ea"/>
              </a:rPr>
              <a:t>2. 有助于体现教学的专业性、学术性和结构性，组织教学与评价，提高教学效率 </a:t>
            </a:r>
            <a:endParaRPr lang="zh-CN" altLang="en-US" sz="2000" spc="150" dirty="0">
              <a:solidFill>
                <a:schemeClr val="tx1">
                  <a:lumMod val="75000"/>
                  <a:lumOff val="25000"/>
                </a:schemeClr>
              </a:solidFill>
              <a:latin typeface="+mn-ea"/>
              <a:sym typeface="+mn-ea"/>
            </a:endParaRPr>
          </a:p>
        </p:txBody>
      </p:sp>
      <p:sp>
        <p:nvSpPr>
          <p:cNvPr id="6" name="文本框 5"/>
          <p:cNvSpPr txBox="1"/>
          <p:nvPr>
            <p:custDataLst>
              <p:tags r:id="rId18"/>
            </p:custDataLst>
          </p:nvPr>
        </p:nvSpPr>
        <p:spPr>
          <a:xfrm>
            <a:off x="7932420" y="4083685"/>
            <a:ext cx="2489200" cy="1632585"/>
          </a:xfrm>
          <a:prstGeom prst="rect">
            <a:avLst/>
          </a:prstGeom>
          <a:noFill/>
        </p:spPr>
        <p:txBody>
          <a:bodyPr vert="horz" wrap="square" lIns="90000" tIns="46800" rIns="90000" bIns="4680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r>
              <a:rPr lang="zh-CN" altLang="en-US" sz="1900" spc="150" dirty="0">
                <a:solidFill>
                  <a:schemeClr val="tx1">
                    <a:lumMod val="75000"/>
                    <a:lumOff val="25000"/>
                  </a:schemeClr>
                </a:solidFill>
                <a:latin typeface="+mn-ea"/>
                <a:sym typeface="+mn-ea"/>
              </a:rPr>
              <a:t>3. 容易忽视儿童的兴趣和需要，导致各领域之间彼此割裂，从而限制儿童的视野</a:t>
            </a:r>
            <a:endParaRPr lang="zh-CN" altLang="en-US" sz="1900" spc="150" dirty="0">
              <a:solidFill>
                <a:schemeClr val="tx1">
                  <a:lumMod val="75000"/>
                  <a:lumOff val="25000"/>
                </a:schemeClr>
              </a:solidFill>
              <a:latin typeface="+mn-ea"/>
              <a:sym typeface="+mn-ea"/>
            </a:endParaRPr>
          </a:p>
        </p:txBody>
      </p:sp>
    </p:spTree>
    <p:custDataLst>
      <p:tags r:id="rId19"/>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二、幼儿园健康领域课程的学科基础</a:t>
            </a:r>
            <a:endParaRPr lang="zh-CN" altLang="en-US" sz="2400" b="1"/>
          </a:p>
          <a:p>
            <a:r>
              <a:rPr lang="zh-CN" altLang="en-US" sz="2000"/>
              <a:t>幼儿园健康教育是建立在健康、健康教育、学前儿童健康等概念基础上。</a:t>
            </a:r>
            <a:endParaRPr lang="zh-CN" altLang="en-US" sz="2000"/>
          </a:p>
          <a:p>
            <a:r>
              <a:rPr lang="zh-CN" altLang="en-US" sz="2000"/>
              <a:t>学前儿童健康定义为学前儿童身体、心理和社会适应的健全状态，具体是指学前儿童身体各个系统正常生长发育，没有身体疾病或体弱现象，性格开朗，情绪乐观，对环境具有良好的适应能力。</a:t>
            </a:r>
            <a:endParaRPr lang="zh-CN" altLang="en-US" sz="2000"/>
          </a:p>
          <a:p>
            <a:r>
              <a:rPr lang="zh-CN" altLang="en-US" sz="2000"/>
              <a:t>健康教育的三个关键性概念：儿童的生长发育；儿童与自然、社会环境的交互作用；有关儿童健康问题的决策和采取的行动。</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幼儿园健康领域课程中的教育活动的设计和实施</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15_2*l_h_i*1_1_2"/>
  <p:tag name="KSO_WM_TEMPLATE_CATEGORY" val="diagram"/>
  <p:tag name="KSO_WM_TEMPLATE_INDEX" val="20231315"/>
  <p:tag name="KSO_WM_UNIT_LAYERLEVEL" val="1_1_1"/>
  <p:tag name="KSO_WM_TAG_VERSION" val="3.0"/>
  <p:tag name="KSO_WM_BEAUTIFY_FLAG" val="#wm#"/>
  <p:tag name="KSO_WM_UNIT_LINE_FORE_SCHEMECOLOR_INDEX" val="5"/>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1.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15_2*l_h_i*1_1_3"/>
  <p:tag name="KSO_WM_TEMPLATE_CATEGORY" val="diagram"/>
  <p:tag name="KSO_WM_TEMPLATE_INDEX" val="20231315"/>
  <p:tag name="KSO_WM_UNIT_LAYERLEVEL" val="1_1_1"/>
  <p:tag name="KSO_WM_TAG_VERSION" val="3.0"/>
  <p:tag name="KSO_WM_BEAUTIFY_FLAG" val="#wm#"/>
  <p:tag name="KSO_WM_UNIT_FILL_FORE_SCHEMECOLOR_INDEX" val="5"/>
  <p:tag name="KSO_WM_DIAGRAM_MAX_ITEMCNT" val="6"/>
  <p:tag name="KSO_WM_DIAGRAM_MIN_ITEMCNT" val="2"/>
  <p:tag name="KSO_WM_DIAGRAM_VIRTUALLY_FRAME" val="{&quot;height&quot;:371.4778747558594,&quot;width&quot;:860.89605712890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2.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315_2*l_h_i*1_1_1"/>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3.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1315_2*l_h_i*1_1_4"/>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gradient&quot;:[{&quot;brightness&quot;:0,&quot;colorType&quot;:1,&quot;foreColorIndex&quot;:14,&quot;pos&quot;:0,&quot;transparency&quot;:0.800000011920929},{&quot;brightness&quot;:0,&quot;colorType&quot;:1,&quot;foreColorIndex&quot;:14,&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4.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1315_2*l_h_i*1_1_5"/>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gradient&quot;:[{&quot;brightness&quot;:0,&quot;colorType&quot;:1,&quot;foreColorIndex&quot;:14,&quot;pos&quot;:0,&quot;transparency&quot;:0.800000011920929},{&quot;brightness&quot;:0,&quot;colorType&quot;:1,&quot;foreColorIndex&quot;:14,&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5.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15_2*l_h_i*1_2_2"/>
  <p:tag name="KSO_WM_TEMPLATE_CATEGORY" val="diagram"/>
  <p:tag name="KSO_WM_TEMPLATE_INDEX" val="20231315"/>
  <p:tag name="KSO_WM_UNIT_LAYERLEVEL" val="1_1_1"/>
  <p:tag name="KSO_WM_TAG_VERSION" val="3.0"/>
  <p:tag name="KSO_WM_BEAUTIFY_FLAG" val="#wm#"/>
  <p:tag name="KSO_WM_UNIT_LINE_FORE_SCHEMECOLOR_INDEX" val="6"/>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6.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15_2*l_h_i*1_2_3"/>
  <p:tag name="KSO_WM_TEMPLATE_CATEGORY" val="diagram"/>
  <p:tag name="KSO_WM_TEMPLATE_INDEX" val="20231315"/>
  <p:tag name="KSO_WM_UNIT_LAYERLEVEL" val="1_1_1"/>
  <p:tag name="KSO_WM_TAG_VERSION" val="3.0"/>
  <p:tag name="KSO_WM_BEAUTIFY_FLAG" val="#wm#"/>
  <p:tag name="KSO_WM_UNIT_FILL_FORE_SCHEMECOLOR_INDEX" val="6"/>
  <p:tag name="KSO_WM_DIAGRAM_MAX_ITEMCNT" val="6"/>
  <p:tag name="KSO_WM_DIAGRAM_MIN_ITEMCNT" val="2"/>
  <p:tag name="KSO_WM_DIAGRAM_VIRTUALLY_FRAME" val="{&quot;height&quot;:371.4778747558594,&quot;width&quot;:860.8960571289062}"/>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7.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315_2*l_h_i*1_2_1"/>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8.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1315_2*l_h_i*1_2_4"/>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gradient&quot;:[{&quot;brightness&quot;:0,&quot;colorType&quot;:1,&quot;foreColorIndex&quot;:14,&quot;pos&quot;:0,&quot;transparency&quot;:0.800000011920929},{&quot;brightness&quot;:0,&quot;colorType&quot;:1,&quot;foreColorIndex&quot;:14,&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9.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1315_2*l_h_i*1_2_5"/>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gradient&quot;:[{&quot;brightness&quot;:0,&quot;colorType&quot;:1,&quot;foreColorIndex&quot;:14,&quot;pos&quot;:0,&quot;transparency&quot;:0.800000011920929},{&quot;brightness&quot;:0,&quot;colorType&quot;:1,&quot;foreColorIndex&quot;:14,&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15_2*l_h_i*1_3_2"/>
  <p:tag name="KSO_WM_TEMPLATE_CATEGORY" val="diagram"/>
  <p:tag name="KSO_WM_TEMPLATE_INDEX" val="20231315"/>
  <p:tag name="KSO_WM_UNIT_LAYERLEVEL" val="1_1_1"/>
  <p:tag name="KSO_WM_TAG_VERSION" val="3.0"/>
  <p:tag name="KSO_WM_BEAUTIFY_FLAG" val="#wm#"/>
  <p:tag name="KSO_WM_UNIT_LINE_FORE_SCHEMECOLOR_INDEX" val="5"/>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1.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15_2*l_h_i*1_3_3"/>
  <p:tag name="KSO_WM_TEMPLATE_CATEGORY" val="diagram"/>
  <p:tag name="KSO_WM_TEMPLATE_INDEX" val="20231315"/>
  <p:tag name="KSO_WM_UNIT_LAYERLEVEL" val="1_1_1"/>
  <p:tag name="KSO_WM_TAG_VERSION" val="3.0"/>
  <p:tag name="KSO_WM_BEAUTIFY_FLAG" val="#wm#"/>
  <p:tag name="KSO_WM_UNIT_FILL_FORE_SCHEMECOLOR_INDEX" val="5"/>
  <p:tag name="KSO_WM_DIAGRAM_MAX_ITEMCNT" val="6"/>
  <p:tag name="KSO_WM_DIAGRAM_MIN_ITEMCNT" val="2"/>
  <p:tag name="KSO_WM_DIAGRAM_VIRTUALLY_FRAME" val="{&quot;height&quot;:371.4778747558594,&quot;width&quot;:860.89605712890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2.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315_2*l_h_i*1_3_1"/>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3.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31315_2*l_h_i*1_3_4"/>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gradient&quot;:[{&quot;brightness&quot;:0,&quot;colorType&quot;:1,&quot;foreColorIndex&quot;:14,&quot;pos&quot;:0,&quot;transparency&quot;:0.800000011920929},{&quot;brightness&quot;:0,&quot;colorType&quot;:1,&quot;foreColorIndex&quot;:14,&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4.xml><?xml version="1.0" encoding="utf-8"?>
<p:tagLst xmlns:p="http://schemas.openxmlformats.org/presentationml/2006/main">
  <p:tag name="KSO_WM_DIAGRAM_VERSION" val="3"/>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31315_2*l_h_i*1_3_5"/>
  <p:tag name="KSO_WM_TEMPLATE_CATEGORY" val="diagram"/>
  <p:tag name="KSO_WM_TEMPLATE_INDEX" val="20231315"/>
  <p:tag name="KSO_WM_UNIT_LAYERLEVEL" val="1_1_1"/>
  <p:tag name="KSO_WM_TAG_VERSION" val="3.0"/>
  <p:tag name="KSO_WM_BEAUTIFY_FLAG" val="#wm#"/>
  <p:tag name="KSO_WM_DIAGRAM_MAX_ITEMCNT" val="6"/>
  <p:tag name="KSO_WM_DIAGRAM_MIN_ITEMCNT" val="2"/>
  <p:tag name="KSO_WM_DIAGRAM_VIRTUALLY_FRAME" val="{&quot;height&quot;:371.4778747558594,&quot;width&quot;:860.8960571289062}"/>
  <p:tag name="KSO_WM_DIAGRAM_COLOR_MATCH_VALUE" val="{&quot;shape&quot;:{&quot;fill&quot;:{&quot;gradient&quot;:[{&quot;brightness&quot;:0,&quot;colorType&quot;:1,&quot;foreColorIndex&quot;:14,&quot;pos&quot;:0,&quot;transparency&quot;:0.800000011920929},{&quot;brightness&quot;:0,&quot;colorType&quot;:1,&quot;foreColorIndex&quot;:14,&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5.xml><?xml version="1.0" encoding="utf-8"?>
<p:tagLst xmlns:p="http://schemas.openxmlformats.org/presentationml/2006/main">
  <p:tag name="KSO_WM_DIAGRAM_VERSION" val="3"/>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15_2*l_h_f*1_1_1"/>
  <p:tag name="KSO_WM_TEMPLATE_CATEGORY" val="diagram"/>
  <p:tag name="KSO_WM_TEMPLATE_INDEX" val="20231315"/>
  <p:tag name="KSO_WM_UNIT_LAYERLEVEL" val="1_1_1"/>
  <p:tag name="KSO_WM_TAG_VERSION" val="3.0"/>
  <p:tag name="KSO_WM_BEAUTIFY_FLAG" val="#wm#"/>
  <p:tag name="KSO_WM_UNIT_PRESET_TEXT" val="单击此处输入你的智能图形项正文，文字是您思想的提炼。"/>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6.xml><?xml version="1.0" encoding="utf-8"?>
<p:tagLst xmlns:p="http://schemas.openxmlformats.org/presentationml/2006/main">
  <p:tag name="KSO_WM_DIAGRAM_VERSION" val="3"/>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15_2*l_h_f*1_2_1"/>
  <p:tag name="KSO_WM_TEMPLATE_CATEGORY" val="diagram"/>
  <p:tag name="KSO_WM_TEMPLATE_INDEX" val="20231315"/>
  <p:tag name="KSO_WM_UNIT_LAYERLEVEL" val="1_1_1"/>
  <p:tag name="KSO_WM_TAG_VERSION" val="3.0"/>
  <p:tag name="KSO_WM_BEAUTIFY_FLAG" val="#wm#"/>
  <p:tag name="KSO_WM_UNIT_PRESET_TEXT" val="单击此处输入你的智能图形项正文，文字是您思想的提炼。"/>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7.xml><?xml version="1.0" encoding="utf-8"?>
<p:tagLst xmlns:p="http://schemas.openxmlformats.org/presentationml/2006/main">
  <p:tag name="KSO_WM_DIAGRAM_VERSION" val="3"/>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15_2*l_h_f*1_3_1"/>
  <p:tag name="KSO_WM_TEMPLATE_CATEGORY" val="diagram"/>
  <p:tag name="KSO_WM_TEMPLATE_INDEX" val="20231315"/>
  <p:tag name="KSO_WM_UNIT_LAYERLEVEL" val="1_1_1"/>
  <p:tag name="KSO_WM_TAG_VERSION" val="3.0"/>
  <p:tag name="KSO_WM_BEAUTIFY_FLAG" val="#wm#"/>
  <p:tag name="KSO_WM_UNIT_PRESET_TEXT" val="单击此处输入你的智能图形项正文，文字是您思想的提炼。"/>
  <p:tag name="KSO_WM_DIAGRAM_MAX_ITEMCNT" val="6"/>
  <p:tag name="KSO_WM_DIAGRAM_MIN_ITEMCNT" val="2"/>
  <p:tag name="KSO_WM_DIAGRAM_VIRTUALLY_FRAME" val="{&quot;height&quot;:371.4778747558594,&quot;width&quot;:860.8960571289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8.xml><?xml version="1.0" encoding="utf-8"?>
<p:tagLst xmlns:p="http://schemas.openxmlformats.org/presentationml/2006/main">
  <p:tag name="KSO_WM_BEAUTIFY_FLAG" val="#wm#"/>
  <p:tag name="KSO_WM_TEMPLATE_CATEGORY" val="diagram"/>
  <p:tag name="KSO_WM_TEMPLATE_INDEX" val="20231636"/>
</p:tagLst>
</file>

<file path=ppt/tags/tag1019.xml><?xml version="1.0" encoding="utf-8"?>
<p:tagLst xmlns:p="http://schemas.openxmlformats.org/presentationml/2006/main">
  <p:tag name="KSO_WM_BEAUTIFY_FLAG" val="#wm#"/>
  <p:tag name="KSO_WM_TEMPLATE_CATEGORY" val="diagram"/>
  <p:tag name="KSO_WM_TEMPLATE_INDEX" val="20231636"/>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BEAUTIFY_FLAG" val="#wm#"/>
  <p:tag name="KSO_WM_TEMPLATE_CATEGORY" val="diagram"/>
  <p:tag name="KSO_WM_TEMPLATE_INDEX" val="20231636"/>
</p:tagLst>
</file>

<file path=ppt/tags/tag1021.xml><?xml version="1.0" encoding="utf-8"?>
<p:tagLst xmlns:p="http://schemas.openxmlformats.org/presentationml/2006/main">
  <p:tag name="KSO_WM_BEAUTIFY_FLAG" val="#wm#"/>
  <p:tag name="KSO_WM_TEMPLATE_CATEGORY" val="diagram"/>
  <p:tag name="KSO_WM_TEMPLATE_INDEX" val="20231636"/>
</p:tagLst>
</file>

<file path=ppt/tags/tag1022.xml><?xml version="1.0" encoding="utf-8"?>
<p:tagLst xmlns:p="http://schemas.openxmlformats.org/presentationml/2006/main">
  <p:tag name="KSO_WM_BEAUTIFY_FLAG" val=""/>
</p:tagLst>
</file>

<file path=ppt/tags/tag1023.xml><?xml version="1.0" encoding="utf-8"?>
<p:tagLst xmlns:p="http://schemas.openxmlformats.org/presentationml/2006/main">
  <p:tag name="KSO_WM_BEAUTIFY_FLAG" val=""/>
</p:tagLst>
</file>

<file path=ppt/tags/tag1024.xml><?xml version="1.0" encoding="utf-8"?>
<p:tagLst xmlns:p="http://schemas.openxmlformats.org/presentationml/2006/main">
  <p:tag name="KSO_WM_BEAUTIFY_FLAG" val="#wm#"/>
  <p:tag name="KSO_WM_TEMPLATE_CATEGORY" val="diagram"/>
  <p:tag name="KSO_WM_TEMPLATE_INDEX" val="20231636"/>
</p:tagLst>
</file>

<file path=ppt/tags/tag1025.xml><?xml version="1.0" encoding="utf-8"?>
<p:tagLst xmlns:p="http://schemas.openxmlformats.org/presentationml/2006/main">
  <p:tag name="KSO_WM_BEAUTIFY_FLAG" val=""/>
</p:tagLst>
</file>

<file path=ppt/tags/tag1026.xml><?xml version="1.0" encoding="utf-8"?>
<p:tagLst xmlns:p="http://schemas.openxmlformats.org/presentationml/2006/main">
  <p:tag name="KSO_WM_BEAUTIFY_FLAG" val=""/>
</p:tagLst>
</file>

<file path=ppt/tags/tag1027.xml><?xml version="1.0" encoding="utf-8"?>
<p:tagLst xmlns:p="http://schemas.openxmlformats.org/presentationml/2006/main">
  <p:tag name="KSO_WM_BEAUTIFY_FLAG" val="#wm#"/>
  <p:tag name="KSO_WM_TEMPLATE_CATEGORY" val="diagram"/>
  <p:tag name="KSO_WM_TEMPLATE_INDEX" val="20231636"/>
</p:tagLst>
</file>

<file path=ppt/tags/tag1028.xml><?xml version="1.0" encoding="utf-8"?>
<p:tagLst xmlns:p="http://schemas.openxmlformats.org/presentationml/2006/main">
  <p:tag name="KSO_WM_BEAUTIFY_FLAG" val=""/>
</p:tagLst>
</file>

<file path=ppt/tags/tag1029.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wm#"/>
  <p:tag name="KSO_WM_TEMPLATE_CATEGORY" val="diagram"/>
  <p:tag name="KSO_WM_TEMPLATE_INDEX" val="20231636"/>
</p:tagLst>
</file>

<file path=ppt/tags/tag1031.xml><?xml version="1.0" encoding="utf-8"?>
<p:tagLst xmlns:p="http://schemas.openxmlformats.org/presentationml/2006/main">
  <p:tag name="KSO_WM_BEAUTIFY_FLAG" val="#wm#"/>
  <p:tag name="KSO_WM_TEMPLATE_CATEGORY" val="diagram"/>
  <p:tag name="KSO_WM_TEMPLATE_INDEX" val="20231636"/>
</p:tagLst>
</file>

<file path=ppt/tags/tag1032.xml><?xml version="1.0" encoding="utf-8"?>
<p:tagLst xmlns:p="http://schemas.openxmlformats.org/presentationml/2006/main">
  <p:tag name="KSO_WM_BEAUTIFY_FLAG" val=""/>
</p:tagLst>
</file>

<file path=ppt/tags/tag1033.xml><?xml version="1.0" encoding="utf-8"?>
<p:tagLst xmlns:p="http://schemas.openxmlformats.org/presentationml/2006/main">
  <p:tag name="KSO_WM_BEAUTIFY_FLAG" val=""/>
</p:tagLst>
</file>

<file path=ppt/tags/tag1034.xml><?xml version="1.0" encoding="utf-8"?>
<p:tagLst xmlns:p="http://schemas.openxmlformats.org/presentationml/2006/main">
  <p:tag name="KSO_WM_BEAUTIFY_FLAG" val="#wm#"/>
  <p:tag name="KSO_WM_TEMPLATE_CATEGORY" val="diagram"/>
  <p:tag name="KSO_WM_TEMPLATE_INDEX" val="20231636"/>
</p:tagLst>
</file>

<file path=ppt/tags/tag1035.xml><?xml version="1.0" encoding="utf-8"?>
<p:tagLst xmlns:p="http://schemas.openxmlformats.org/presentationml/2006/main">
  <p:tag name="KSO_WM_BEAUTIFY_FLAG" val="#wm#"/>
  <p:tag name="KSO_WM_TEMPLATE_CATEGORY" val="custom"/>
  <p:tag name="KSO_WM_TEMPLATE_INDEX" val="20230979"/>
</p:tagLst>
</file>

<file path=ppt/tags/tag1036.xml><?xml version="1.0" encoding="utf-8"?>
<p:tagLst xmlns:p="http://schemas.openxmlformats.org/presentationml/2006/main">
  <p:tag name="KSO_WM_BEAUTIFY_FLAG" val="#wm#"/>
  <p:tag name="KSO_WM_TEMPLATE_CATEGORY" val="diagram"/>
  <p:tag name="KSO_WM_TEMPLATE_INDEX" val="20231636"/>
</p:tagLst>
</file>

<file path=ppt/tags/tag1037.xml><?xml version="1.0" encoding="utf-8"?>
<p:tagLst xmlns:p="http://schemas.openxmlformats.org/presentationml/2006/main">
  <p:tag name="KSO_WM_BEAUTIFY_FLAG" val="#wm#"/>
  <p:tag name="KSO_WM_TEMPLATE_CATEGORY" val="diagram"/>
  <p:tag name="KSO_WM_TEMPLATE_INDEX" val="20231636"/>
</p:tagLst>
</file>

<file path=ppt/tags/tag1038.xml><?xml version="1.0" encoding="utf-8"?>
<p:tagLst xmlns:p="http://schemas.openxmlformats.org/presentationml/2006/main">
  <p:tag name="KSO_WM_BEAUTIFY_FLAG" val="#wm#"/>
  <p:tag name="KSO_WM_TEMPLATE_CATEGORY" val="diagram"/>
  <p:tag name="KSO_WM_TEMPLATE_INDEX" val="20231636"/>
</p:tagLst>
</file>

<file path=ppt/tags/tag1039.xml><?xml version="1.0" encoding="utf-8"?>
<p:tagLst xmlns:p="http://schemas.openxmlformats.org/presentationml/2006/main">
  <p:tag name="KSO_WM_BEAUTIFY_FLAG" val="#wm#"/>
  <p:tag name="KSO_WM_TEMPLATE_CATEGORY" val="diagram"/>
  <p:tag name="KSO_WM_TEMPLATE_INDEX" val="20231636"/>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wm#"/>
  <p:tag name="KSO_WM_TEMPLATE_CATEGORY" val="diagram"/>
  <p:tag name="KSO_WM_TEMPLATE_INDEX" val="20231636"/>
</p:tagLst>
</file>

<file path=ppt/tags/tag1041.xml><?xml version="1.0" encoding="utf-8"?>
<p:tagLst xmlns:p="http://schemas.openxmlformats.org/presentationml/2006/main">
  <p:tag name="KSO_WM_BEAUTIFY_FLAG" val="#wm#"/>
  <p:tag name="KSO_WM_TEMPLATE_CATEGORY" val="diagram"/>
  <p:tag name="KSO_WM_TEMPLATE_INDEX" val="20231636"/>
</p:tagLst>
</file>

<file path=ppt/tags/tag1042.xml><?xml version="1.0" encoding="utf-8"?>
<p:tagLst xmlns:p="http://schemas.openxmlformats.org/presentationml/2006/main">
  <p:tag name="KSO_WM_BEAUTIFY_FLAG" val=""/>
</p:tagLst>
</file>

<file path=ppt/tags/tag1043.xml><?xml version="1.0" encoding="utf-8"?>
<p:tagLst xmlns:p="http://schemas.openxmlformats.org/presentationml/2006/main">
  <p:tag name="KSO_WM_BEAUTIFY_FLAG" val=""/>
</p:tagLst>
</file>

<file path=ppt/tags/tag1044.xml><?xml version="1.0" encoding="utf-8"?>
<p:tagLst xmlns:p="http://schemas.openxmlformats.org/presentationml/2006/main">
  <p:tag name="KSO_WM_BEAUTIFY_FLAG" val="#wm#"/>
  <p:tag name="KSO_WM_TEMPLATE_CATEGORY" val="diagram"/>
  <p:tag name="KSO_WM_TEMPLATE_INDEX" val="20231636"/>
</p:tagLst>
</file>

<file path=ppt/tags/tag1045.xml><?xml version="1.0" encoding="utf-8"?>
<p:tagLst xmlns:p="http://schemas.openxmlformats.org/presentationml/2006/main">
  <p:tag name="KSO_WM_BEAUTIFY_FLAG" val="#wm#"/>
  <p:tag name="KSO_WM_TEMPLATE_CATEGORY" val="diagram"/>
  <p:tag name="KSO_WM_TEMPLATE_INDEX" val="20231636"/>
</p:tagLst>
</file>

<file path=ppt/tags/tag1046.xml><?xml version="1.0" encoding="utf-8"?>
<p:tagLst xmlns:p="http://schemas.openxmlformats.org/presentationml/2006/main">
  <p:tag name="KSO_WM_BEAUTIFY_FLAG" val=""/>
</p:tagLst>
</file>

<file path=ppt/tags/tag1047.xml><?xml version="1.0" encoding="utf-8"?>
<p:tagLst xmlns:p="http://schemas.openxmlformats.org/presentationml/2006/main">
  <p:tag name="KSO_WM_BEAUTIFY_FLAG" val="#wm#"/>
  <p:tag name="KSO_WM_TEMPLATE_CATEGORY" val="diagram"/>
  <p:tag name="KSO_WM_TEMPLATE_INDEX" val="20231636"/>
</p:tagLst>
</file>

<file path=ppt/tags/tag1048.xml><?xml version="1.0" encoding="utf-8"?>
<p:tagLst xmlns:p="http://schemas.openxmlformats.org/presentationml/2006/main">
  <p:tag name="KSO_WM_BEAUTIFY_FLAG" val="#wm#"/>
  <p:tag name="KSO_WM_TEMPLATE_CATEGORY" val="diagram"/>
  <p:tag name="KSO_WM_TEMPLATE_INDEX" val="20231636"/>
</p:tagLst>
</file>

<file path=ppt/tags/tag1049.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wm#"/>
  <p:tag name="KSO_WM_TEMPLATE_CATEGORY" val="diagram"/>
  <p:tag name="KSO_WM_TEMPLATE_INDEX" val="20231636"/>
</p:tagLst>
</file>

<file path=ppt/tags/tag1051.xml><?xml version="1.0" encoding="utf-8"?>
<p:tagLst xmlns:p="http://schemas.openxmlformats.org/presentationml/2006/main">
  <p:tag name="KSO_WM_BEAUTIFY_FLAG" val="#wm#"/>
  <p:tag name="KSO_WM_TEMPLATE_CATEGORY" val="diagram"/>
  <p:tag name="KSO_WM_TEMPLATE_INDEX" val="20231636"/>
</p:tagLst>
</file>

<file path=ppt/tags/tag1052.xml><?xml version="1.0" encoding="utf-8"?>
<p:tagLst xmlns:p="http://schemas.openxmlformats.org/presentationml/2006/main">
  <p:tag name="KSO_WM_BEAUTIFY_FLAG" val="#wm#"/>
  <p:tag name="KSO_WM_TEMPLATE_CATEGORY" val="diagram"/>
  <p:tag name="KSO_WM_TEMPLATE_INDEX" val="20231636"/>
</p:tagLst>
</file>

<file path=ppt/tags/tag1053.xml><?xml version="1.0" encoding="utf-8"?>
<p:tagLst xmlns:p="http://schemas.openxmlformats.org/presentationml/2006/main">
  <p:tag name="KSO_WM_BEAUTIFY_FLAG" val="#wm#"/>
  <p:tag name="KSO_WM_TEMPLATE_CATEGORY" val="diagram"/>
  <p:tag name="KSO_WM_TEMPLATE_INDEX" val="20231636"/>
</p:tagLst>
</file>

<file path=ppt/tags/tag1054.xml><?xml version="1.0" encoding="utf-8"?>
<p:tagLst xmlns:p="http://schemas.openxmlformats.org/presentationml/2006/main">
  <p:tag name="KSO_WM_BEAUTIFY_FLAG" val="#wm#"/>
  <p:tag name="KSO_WM_TEMPLATE_CATEGORY" val="diagram"/>
  <p:tag name="KSO_WM_TEMPLATE_INDEX" val="20231636"/>
</p:tagLst>
</file>

<file path=ppt/tags/tag1055.xml><?xml version="1.0" encoding="utf-8"?>
<p:tagLst xmlns:p="http://schemas.openxmlformats.org/presentationml/2006/main">
  <p:tag name="KSO_WM_BEAUTIFY_FLAG" val="#wm#"/>
  <p:tag name="KSO_WM_TEMPLATE_CATEGORY" val="diagram"/>
  <p:tag name="KSO_WM_TEMPLATE_INDEX" val="20231636"/>
</p:tagLst>
</file>

<file path=ppt/tags/tag1056.xml><?xml version="1.0" encoding="utf-8"?>
<p:tagLst xmlns:p="http://schemas.openxmlformats.org/presentationml/2006/main">
  <p:tag name="KSO_WM_BEAUTIFY_FLAG" val="#wm#"/>
  <p:tag name="KSO_WM_TEMPLATE_CATEGORY" val="diagram"/>
  <p:tag name="KSO_WM_TEMPLATE_INDEX" val="20231636"/>
</p:tagLst>
</file>

<file path=ppt/tags/tag1057.xml><?xml version="1.0" encoding="utf-8"?>
<p:tagLst xmlns:p="http://schemas.openxmlformats.org/presentationml/2006/main">
  <p:tag name="KSO_WM_BEAUTIFY_FLAG" val=""/>
</p:tagLst>
</file>

<file path=ppt/tags/tag1058.xml><?xml version="1.0" encoding="utf-8"?>
<p:tagLst xmlns:p="http://schemas.openxmlformats.org/presentationml/2006/main">
  <p:tag name="KSO_WM_BEAUTIFY_FLAG" val="#wm#"/>
  <p:tag name="KSO_WM_TEMPLATE_CATEGORY" val="diagram"/>
  <p:tag name="KSO_WM_TEMPLATE_INDEX" val="20231636"/>
</p:tagLst>
</file>

<file path=ppt/tags/tag1059.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BEAUTIFY_FLAG" val=""/>
</p:tagLst>
</file>

<file path=ppt/tags/tag1061.xml><?xml version="1.0" encoding="utf-8"?>
<p:tagLst xmlns:p="http://schemas.openxmlformats.org/presentationml/2006/main">
  <p:tag name="KSO_WM_BEAUTIFY_FLAG" val="#wm#"/>
  <p:tag name="KSO_WM_TEMPLATE_CATEGORY" val="diagram"/>
  <p:tag name="KSO_WM_TEMPLATE_INDEX" val="20231636"/>
</p:tagLst>
</file>

<file path=ppt/tags/tag1062.xml><?xml version="1.0" encoding="utf-8"?>
<p:tagLst xmlns:p="http://schemas.openxmlformats.org/presentationml/2006/main">
  <p:tag name="KSO_WM_BEAUTIFY_FLAG" val=""/>
</p:tagLst>
</file>

<file path=ppt/tags/tag1063.xml><?xml version="1.0" encoding="utf-8"?>
<p:tagLst xmlns:p="http://schemas.openxmlformats.org/presentationml/2006/main">
  <p:tag name="KSO_WM_BEAUTIFY_FLAG" val=""/>
</p:tagLst>
</file>

<file path=ppt/tags/tag1064.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065.xml><?xml version="1.0" encoding="utf-8"?>
<p:tagLst xmlns:p="http://schemas.openxmlformats.org/presentationml/2006/main">
  <p:tag name="KSO_WM_BEAUTIFY_FLAG" val=""/>
</p:tagLst>
</file>

<file path=ppt/tags/tag10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1_1"/>
  <p:tag name="KSO_WM_UNIT_ID" val="diagram20231017_2*l_h_i*727_1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FILL_FORE_SCHEMECOLOR_INDEX" val="5"/>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2_1"/>
  <p:tag name="KSO_WM_UNIT_ID" val="diagram20231017_2*l_h_i*727_2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FILL_FORE_SCHEMECOLOR_INDEX" val="6"/>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3_1"/>
  <p:tag name="KSO_WM_UNIT_ID" val="diagram20231017_2*l_h_i*727_3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FILL_FORE_SCHEMECOLOR_INDEX" val="7"/>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2_2"/>
  <p:tag name="KSO_WM_UNIT_ID" val="diagram20231017_2*l_h_i*727_2_2"/>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2,&quot;rgb&quot;:&quot;#00993f&quot;,&quot;transparency&quot;:1},&quot;type&quot;:1},&quot;glow&quot;:{&quot;colorType&quot;:0},&quot;line&quot;:{&quot;solidLine&quot;:{&quot;brightness&quot;:-0.25,&quot;colorType&quot;:1,&quot;foreColorIndex&quot;:14,&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3_2"/>
  <p:tag name="KSO_WM_UNIT_ID" val="diagram20231017_2*l_h_i*727_3_2"/>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2,&quot;rgb&quot;:&quot;#00993f&quot;,&quot;transparency&quot;:1},&quot;type&quot;:1},&quot;glow&quot;:{&quot;colorType&quot;:0},&quot;line&quot;:{&quot;solidLine&quot;:{&quot;brightness&quot;:-0.25,&quot;colorType&quot;:1,&quot;foreColorIndex&quot;:14,&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727_1_2"/>
  <p:tag name="KSO_WM_UNIT_ID" val="diagram20231017_2*l_h_i*727_1_2"/>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727_2_3"/>
  <p:tag name="KSO_WM_UNIT_ID" val="diagram20231017_2*l_h_i*727_2_3"/>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727_3_3"/>
  <p:tag name="KSO_WM_UNIT_ID" val="diagram20231017_2*l_h_i*727_3_3"/>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727_1_1"/>
  <p:tag name="KSO_WM_UNIT_ID" val="diagram20231017_2*l_h_a*727_1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25"/>
  <p:tag name="KSO_WM_UNIT_PRESET_TEXT" val="单击添加标题"/>
  <p:tag name="KSO_WM_UNIT_TEXT_FILL_FORE_SCHEMECOLOR_INDEX" val="5"/>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727_1_1"/>
  <p:tag name="KSO_WM_UNIT_ID" val="diagram20231017_2*l_h_f*727_1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111"/>
  <p:tag name="KSO_WM_UNIT_PRESET_TEXT" val="单击此处添加文本具体内容，简明扼要地阐述您的观点。根据需要可酌情增减文字，以便观者准确地理解您传达的思想"/>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727_2_1"/>
  <p:tag name="KSO_WM_UNIT_ID" val="diagram20231017_2*l_h_a*727_2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25"/>
  <p:tag name="KSO_WM_UNIT_PRESET_TEXT" val="单击添加标题"/>
  <p:tag name="KSO_WM_UNIT_TEXT_FILL_FORE_SCHEMECOLOR_INDEX" val="6"/>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727_2_1"/>
  <p:tag name="KSO_WM_UNIT_ID" val="diagram20231017_2*l_h_f*727_2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74"/>
  <p:tag name="KSO_WM_UNIT_PRESET_TEXT" val="单击此处添加文本具体内容，简明扼要地阐述您的观点。根据需要可酌情增减文字，以便观者准确地理解您传达的思想"/>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727_3_1"/>
  <p:tag name="KSO_WM_UNIT_ID" val="diagram20231017_2*l_h_a*727_3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25"/>
  <p:tag name="KSO_WM_UNIT_PRESET_TEXT" val="单击添加标题"/>
  <p:tag name="KSO_WM_UNIT_TEXT_FILL_FORE_SCHEMECOLOR_INDEX" val="7"/>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727_3_1"/>
  <p:tag name="KSO_WM_UNIT_ID" val="diagram20231017_2*l_h_f*727_3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74"/>
  <p:tag name="KSO_WM_UNIT_PRESET_TEXT" val="单击此处添加文本具体内容，简明扼要地阐述您的观点。根据需要可酌情增减文字，以便观者准确地理解您传达的思想"/>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081.xml><?xml version="1.0" encoding="utf-8"?>
<p:tagLst xmlns:p="http://schemas.openxmlformats.org/presentationml/2006/main">
  <p:tag name="KSO_WM_BEAUTIFY_FLAG" val="#wm#"/>
  <p:tag name="KSO_WM_TEMPLATE_CATEGORY" val="diagram"/>
  <p:tag name="KSO_WM_TEMPLATE_INDEX" val="20231636"/>
</p:tagLst>
</file>

<file path=ppt/tags/tag1082.xml><?xml version="1.0" encoding="utf-8"?>
<p:tagLst xmlns:p="http://schemas.openxmlformats.org/presentationml/2006/main">
  <p:tag name="resource_record_key" val="{&quot;65&quot;:[20230979],&quot;70&quot;:[3314314,3314673,3314304,3314370,3313614,3316052]}"/>
  <p:tag name="commondata" val="eyJoZGlkIjoiNzMxNWMyYTBlZDNlNjQ1ZjhhMDIwOGVlMTg1Yzc5MjYifQ=="/>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231636_1*n_h_h_f*1_2_1_1"/>
  <p:tag name="KSO_WM_TEMPLATE_CATEGORY" val="diagram"/>
  <p:tag name="KSO_WM_TEMPLATE_INDEX" val="20231636"/>
  <p:tag name="KSO_WM_UNIT_LAYERLEVEL" val="1_1_1_1"/>
  <p:tag name="KSO_WM_TAG_VERSION" val="3.0"/>
  <p:tag name="KSO_WM_BEAUTIFY_FLAG" val="#wm#"/>
  <p:tag name="KSO_WM_DIAGRAM_VERSION" val="3"/>
  <p:tag name="KSO_WM_UNIT_SUBTYPE" val="a"/>
  <p:tag name="KSO_WM_UNIT_NOCLEAR" val="0"/>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4"/>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79.xml><?xml version="1.0" encoding="utf-8"?>
<p:tagLst xmlns:p="http://schemas.openxmlformats.org/presentationml/2006/main">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231636_1*n_h_h_f*1_2_2_1"/>
  <p:tag name="KSO_WM_TEMPLATE_CATEGORY" val="diagram"/>
  <p:tag name="KSO_WM_TEMPLATE_INDEX" val="20231636"/>
  <p:tag name="KSO_WM_UNIT_LAYERLEVEL" val="1_1_1_1"/>
  <p:tag name="KSO_WM_TAG_VERSION" val="3.0"/>
  <p:tag name="KSO_WM_BEAUTIFY_FLAG" val="#wm#"/>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4"/>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636_1*n_h_h_i*1_2_1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COLOR_TRICK" val="1"/>
  <p:tag name="KSO_WM_DIAGRAM_COLOR_TEXT_CAN_REMOVE" val="n"/>
  <p:tag name="KSO_WM_DIAGRAM_GROUP_CODE" val="n1-1"/>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1*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COLOR_TRICK" val="1"/>
  <p:tag name="KSO_WM_DIAGRAM_COLOR_TEXT_CAN_REMOVE" val="n"/>
  <p:tag name="KSO_WM_DIAGRAM_GROUP_CODE" val="n1-1"/>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2.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1*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1*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4.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85.xml><?xml version="1.0" encoding="utf-8"?>
<p:tagLst xmlns:p="http://schemas.openxmlformats.org/presentationml/2006/main">
  <p:tag name="KSO_WM_SLIDE_ID" val="diagram20231636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1636"/>
  <p:tag name="KSO_WM_SLIDE_TYPE" val="text"/>
  <p:tag name="KSO_WM_SLIDE_SUBTYPE" val="diag"/>
  <p:tag name="KSO_WM_SLIDE_SIZE" val="850.134*322.571"/>
  <p:tag name="KSO_WM_SLIDE_POSITION" val="55.1157*142.53"/>
  <p:tag name="KSO_WM_SLIDE_LAYOUT" val="a_n"/>
  <p:tag name="KSO_WM_SLIDE_LAYOUT_CNT" val="1_1"/>
  <p:tag name="KSO_WM_SPECIAL_SOURCE" val="bdnull"/>
  <p:tag name="KSO_WM_DIAGRAM_GROUP_CODE" val="n1-1"/>
  <p:tag name="KSO_WM_SLIDE_DIAGTYPE" val="n"/>
</p:tagLst>
</file>

<file path=ppt/tags/tag986.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h_f*593_2_2_1"/>
  <p:tag name="KSO_WM_TEMPLATE_CATEGORY" val="diagram"/>
  <p:tag name="KSO_WM_TEMPLATE_INDEX" val="2023164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593_2_2_1"/>
  <p:tag name="KSO_WM_DIAGRAM_VERSION" val="3"/>
  <p:tag name="KSO_WM_DIAGRAM_COLOR_TRICK" val="1"/>
  <p:tag name="KSO_WM_DIAGRAM_COLOR_TEXT_CAN_REMOVE" val="n"/>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h_f*593_2_1_1"/>
  <p:tag name="KSO_WM_TEMPLATE_CATEGORY" val="diagram"/>
  <p:tag name="KSO_WM_TEMPLATE_INDEX" val="2023164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593_2_1_1"/>
  <p:tag name="KSO_WM_DIAGRAM_VERSION" val="3"/>
  <p:tag name="KSO_WM_DIAGRAM_COLOR_TRICK" val="1"/>
  <p:tag name="KSO_WM_DIAGRAM_COLOR_TEXT_CAN_REMOVE" val="n"/>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1"/>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1"/>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800000011920929},{&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2"/>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2"/>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a*593_1_1"/>
  <p:tag name="KSO_WM_TEMPLATE_CATEGORY" val="diagram"/>
  <p:tag name="KSO_WM_TEMPLATE_INDEX" val="20231642"/>
  <p:tag name="KSO_WM_UNIT_LAYERLEVEL" val="1_1_1"/>
  <p:tag name="KSO_WM_TAG_VERSION" val="3.0"/>
  <p:tag name="KSO_WM_BEAUTIFY_FLAG" val="#wm#"/>
  <p:tag name="KSO_WM_UNIT_ISCONTENTSTITLE" val="0"/>
  <p:tag name="KSO_WM_UNIT_ISNUMDGMTITLE" val="0"/>
  <p:tag name="KSO_WM_UNIT_NOCLEAR" val="0"/>
  <p:tag name="KSO_WM_UNIT_VALUE" val="42"/>
  <p:tag name="KSO_WM_DIAGRAM_GROUP_CODE" val="n1-1"/>
  <p:tag name="KSO_WM_UNIT_TYPE" val="n_h_a"/>
  <p:tag name="KSO_WM_UNIT_INDEX" val="593_1_1"/>
  <p:tag name="KSO_WM_DIAGRAM_VERSION" val="3"/>
  <p:tag name="KSO_WM_DIAGRAM_COLOR_TRICK" val="1"/>
  <p:tag name="KSO_WM_DIAGRAM_COLOR_TEXT_CAN_REMOVE" val="n"/>
  <p:tag name="KSO_WM_UNIT_PRESET_TEXT" val="添加标题"/>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949999988079071},{&quot;brightness&quot;:0,&quot;colorType&quot;:1,&quot;foreColorIndex&quot;:5,&quot;pos&quot;:1,&quot;transparency&quot;:0.94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3"/>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593_2_1_1"/>
  <p:tag name="KSO_WM_UNIT_ID" val="diagram20231642_1*n_h_h_i*593_2_1_1"/>
  <p:tag name="KSO_WM_TEMPLATE_CATEGORY" val="diagram"/>
  <p:tag name="KSO_WM_TEMPLATE_INDEX" val="20231642"/>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UNIT_PRESET_TEXT" val="01"/>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593_2_2_1"/>
  <p:tag name="KSO_WM_UNIT_ID" val="diagram20231642_1*n_h_h_i*593_2_2_1"/>
  <p:tag name="KSO_WM_TEMPLATE_CATEGORY" val="diagram"/>
  <p:tag name="KSO_WM_TEMPLATE_INDEX" val="20231642"/>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UNIT_PRESET_TEXT" val="02"/>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5.xml><?xml version="1.0" encoding="utf-8"?>
<p:tagLst xmlns:p="http://schemas.openxmlformats.org/presentationml/2006/main">
  <p:tag name="KSO_WM_SPECIAL_SOURCE" val="bdnull"/>
  <p:tag name="KSO_WM_SLIDE_ID" val="diagram2023032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0321"/>
  <p:tag name="KSO_WM_DIAGRAM_GROUP_CODE" val="n1-1"/>
  <p:tag name="KSO_WM_SLIDE_DIAGTYPE" val="n"/>
  <p:tag name="KSO_WM_SLIDE_LAYOUT" val="a_n"/>
  <p:tag name="KSO_WM_SLIDE_LAYOUT_CNT" val="1_1"/>
  <p:tag name="KSO_WM_SLIDE_TYPE" val="text"/>
  <p:tag name="KSO_WM_SLIDE_SUBTYPE" val="diag"/>
  <p:tag name="KSO_WM_SLIDE_SIZE" val="792.84*349.066"/>
  <p:tag name="KSO_WM_SLIDE_POSITION" val="83.5801*129.657"/>
</p:tagLst>
</file>

<file path=ppt/tags/tag996.xml><?xml version="1.0" encoding="utf-8"?>
<p:tagLst xmlns:p="http://schemas.openxmlformats.org/presentationml/2006/main">
  <p:tag name="KSO_WM_BEAUTIFY_FLAG" val="#wm#"/>
  <p:tag name="KSO_WM_TEMPLATE_CATEGORY" val="diagram"/>
  <p:tag name="KSO_WM_TEMPLATE_INDEX" val="20230321"/>
</p:tagLst>
</file>

<file path=ppt/tags/tag997.xml><?xml version="1.0" encoding="utf-8"?>
<p:tagLst xmlns:p="http://schemas.openxmlformats.org/presentationml/2006/main">
  <p:tag name="KSO_WM_BEAUTIFY_FLAG" val="#wm#"/>
  <p:tag name="KSO_WM_TEMPLATE_CATEGORY" val="custom"/>
  <p:tag name="KSO_WM_TEMPLATE_INDEX" val="20230979"/>
</p:tagLst>
</file>

<file path=ppt/tags/tag998.xml><?xml version="1.0" encoding="utf-8"?>
<p:tagLst xmlns:p="http://schemas.openxmlformats.org/presentationml/2006/main">
  <p:tag name="KSO_WM_BEAUTIFY_FLAG" val="#wm#"/>
  <p:tag name="KSO_WM_TEMPLATE_CATEGORY" val="diagram"/>
  <p:tag name="KSO_WM_TEMPLATE_INDEX" val="20231636"/>
</p:tagLst>
</file>

<file path=ppt/tags/tag999.xml><?xml version="1.0" encoding="utf-8"?>
<p:tagLst xmlns:p="http://schemas.openxmlformats.org/presentationml/2006/main">
  <p:tag name="KSO_WM_BEAUTIFY_FLAG" val="#wm#"/>
  <p:tag name="KSO_WM_TEMPLATE_CATEGORY" val="diagram"/>
  <p:tag name="KSO_WM_TEMPLATE_INDEX" val="20231636"/>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6302</Words>
  <Application>WPS 演示</Application>
  <PresentationFormat>宽屏</PresentationFormat>
  <Paragraphs>302</Paragraphs>
  <Slides>39</Slides>
  <Notes>0</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39</vt:i4>
      </vt:variant>
    </vt:vector>
  </HeadingPairs>
  <TitlesOfParts>
    <vt:vector size="53" baseType="lpstr">
      <vt:lpstr>Arial</vt:lpstr>
      <vt:lpstr>宋体</vt:lpstr>
      <vt:lpstr>Wingdings</vt:lpstr>
      <vt:lpstr>微软雅黑</vt:lpstr>
      <vt:lpstr>Wingdings</vt:lpstr>
      <vt:lpstr>黑体</vt:lpstr>
      <vt:lpstr>汉仪粗圆简</vt:lpstr>
      <vt:lpstr>Arial Unicode MS</vt:lpstr>
      <vt:lpstr>Calibri</vt:lpstr>
      <vt:lpstr>华文楷体</vt:lpstr>
      <vt:lpstr>思源黑体 CN Normal</vt:lpstr>
      <vt:lpstr>WPS</vt:lpstr>
      <vt:lpstr>Office 主题</vt:lpstr>
      <vt:lpstr>Office 主题​​</vt:lpstr>
      <vt:lpstr>第二章  幼儿园健康教育活动的设计和实施 </vt:lpstr>
      <vt:lpstr>第二章 幼儿园健康教育活动的设计和实施 </vt:lpstr>
      <vt:lpstr>第二章 幼儿园健康教育活动的设计和实施 </vt:lpstr>
      <vt:lpstr>知识要点</vt:lpstr>
      <vt:lpstr>第一节</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第一节  幼儿园健康领域课程中的教育活动的设计和实施</vt:lpstr>
      <vt:lpstr>第二节</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第二节 幼儿园整合课程中的健康教育活动设计</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7</cp:revision>
  <dcterms:created xsi:type="dcterms:W3CDTF">2023-08-09T12:44:00Z</dcterms:created>
  <dcterms:modified xsi:type="dcterms:W3CDTF">2024-01-18T04:26:05Z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