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1.svg" ContentType="image/svg+xml"/>
  <Override PartName="/ppt/media/image22.svg" ContentType="image/svg+xml"/>
  <Override PartName="/ppt/media/image27.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257" r:id="rId7"/>
    <p:sldId id="268" r:id="rId8"/>
    <p:sldId id="311" r:id="rId9"/>
    <p:sldId id="263" r:id="rId10"/>
    <p:sldId id="269" r:id="rId11"/>
    <p:sldId id="270" r:id="rId12"/>
    <p:sldId id="271" r:id="rId13"/>
    <p:sldId id="273" r:id="rId14"/>
    <p:sldId id="275" r:id="rId15"/>
    <p:sldId id="277" r:id="rId16"/>
    <p:sldId id="264" r:id="rId17"/>
    <p:sldId id="266" r:id="rId18"/>
    <p:sldId id="278" r:id="rId19"/>
    <p:sldId id="279" r:id="rId20"/>
    <p:sldId id="280" r:id="rId21"/>
    <p:sldId id="281" r:id="rId22"/>
    <p:sldId id="283" r:id="rId23"/>
    <p:sldId id="284" r:id="rId24"/>
    <p:sldId id="285" r:id="rId25"/>
    <p:sldId id="286" r:id="rId26"/>
    <p:sldId id="265" r:id="rId27"/>
    <p:sldId id="267" r:id="rId28"/>
    <p:sldId id="287" r:id="rId29"/>
    <p:sldId id="288" r:id="rId30"/>
    <p:sldId id="290" r:id="rId31"/>
    <p:sldId id="289" r:id="rId32"/>
    <p:sldId id="291" r:id="rId33"/>
    <p:sldId id="292" r:id="rId34"/>
    <p:sldId id="293" r:id="rId35"/>
    <p:sldId id="294" r:id="rId36"/>
    <p:sldId id="305" r:id="rId37"/>
    <p:sldId id="306" r:id="rId38"/>
    <p:sldId id="296" r:id="rId39"/>
    <p:sldId id="302" r:id="rId40"/>
    <p:sldId id="303" r:id="rId41"/>
    <p:sldId id="260" r:id="rId42"/>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7" Type="http://schemas.openxmlformats.org/officeDocument/2006/relationships/tags" Target="tags/tag1149.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3863340" y="-2558415"/>
            <a:ext cx="575310" cy="720344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693610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9" Type="http://schemas.openxmlformats.org/officeDocument/2006/relationships/tags" Target="../tags/tag1043.xml"/><Relationship Id="rId8" Type="http://schemas.openxmlformats.org/officeDocument/2006/relationships/image" Target="../media/image21.svg"/><Relationship Id="rId7" Type="http://schemas.openxmlformats.org/officeDocument/2006/relationships/image" Target="../media/image15.png"/><Relationship Id="rId6" Type="http://schemas.openxmlformats.org/officeDocument/2006/relationships/tags" Target="../tags/tag1042.xml"/><Relationship Id="rId5" Type="http://schemas.openxmlformats.org/officeDocument/2006/relationships/tags" Target="../tags/tag1041.xml"/><Relationship Id="rId4" Type="http://schemas.openxmlformats.org/officeDocument/2006/relationships/tags" Target="../tags/tag1040.xml"/><Relationship Id="rId3" Type="http://schemas.openxmlformats.org/officeDocument/2006/relationships/tags" Target="../tags/tag1039.xml"/><Relationship Id="rId24" Type="http://schemas.openxmlformats.org/officeDocument/2006/relationships/slideLayout" Target="../slideLayouts/slideLayout13.xml"/><Relationship Id="rId23" Type="http://schemas.openxmlformats.org/officeDocument/2006/relationships/tags" Target="../tags/tag1052.xml"/><Relationship Id="rId22" Type="http://schemas.openxmlformats.org/officeDocument/2006/relationships/tags" Target="../tags/tag1051.xml"/><Relationship Id="rId21" Type="http://schemas.openxmlformats.org/officeDocument/2006/relationships/tags" Target="../tags/tag1050.xml"/><Relationship Id="rId20" Type="http://schemas.openxmlformats.org/officeDocument/2006/relationships/tags" Target="../tags/tag1049.xml"/><Relationship Id="rId2" Type="http://schemas.openxmlformats.org/officeDocument/2006/relationships/tags" Target="../tags/tag1038.xml"/><Relationship Id="rId19" Type="http://schemas.openxmlformats.org/officeDocument/2006/relationships/tags" Target="../tags/tag1048.xml"/><Relationship Id="rId18" Type="http://schemas.openxmlformats.org/officeDocument/2006/relationships/tags" Target="../tags/tag1047.xml"/><Relationship Id="rId17" Type="http://schemas.openxmlformats.org/officeDocument/2006/relationships/tags" Target="../tags/tag1046.xml"/><Relationship Id="rId16" Type="http://schemas.openxmlformats.org/officeDocument/2006/relationships/image" Target="../media/image23.png"/><Relationship Id="rId15" Type="http://schemas.openxmlformats.org/officeDocument/2006/relationships/tags" Target="../tags/tag1045.xml"/><Relationship Id="rId14" Type="http://schemas.openxmlformats.org/officeDocument/2006/relationships/image" Target="../media/image22.svg"/><Relationship Id="rId13" Type="http://schemas.openxmlformats.org/officeDocument/2006/relationships/image" Target="../media/image17.png"/><Relationship Id="rId12" Type="http://schemas.openxmlformats.org/officeDocument/2006/relationships/tags" Target="../tags/tag1044.xml"/><Relationship Id="rId11" Type="http://schemas.openxmlformats.org/officeDocument/2006/relationships/image" Target="../media/image20.svg"/><Relationship Id="rId10" Type="http://schemas.openxmlformats.org/officeDocument/2006/relationships/image" Target="../media/image19.png"/><Relationship Id="rId1" Type="http://schemas.openxmlformats.org/officeDocument/2006/relationships/tags" Target="../tags/tag103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54.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57.xml"/><Relationship Id="rId3" Type="http://schemas.openxmlformats.org/officeDocument/2006/relationships/tags" Target="../tags/tag1056.xml"/><Relationship Id="rId2" Type="http://schemas.openxmlformats.org/officeDocument/2006/relationships/image" Target="../media/image24.png"/><Relationship Id="rId1" Type="http://schemas.openxmlformats.org/officeDocument/2006/relationships/tags" Target="../tags/tag105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60.xml"/></Relationships>
</file>

<file path=ppt/slides/_rels/slide17.xml.rels><?xml version="1.0" encoding="UTF-8" standalone="yes"?>
<Relationships xmlns="http://schemas.openxmlformats.org/package/2006/relationships"><Relationship Id="rId9" Type="http://schemas.openxmlformats.org/officeDocument/2006/relationships/tags" Target="../tags/tag1069.xml"/><Relationship Id="rId8" Type="http://schemas.openxmlformats.org/officeDocument/2006/relationships/tags" Target="../tags/tag1068.xml"/><Relationship Id="rId7" Type="http://schemas.openxmlformats.org/officeDocument/2006/relationships/tags" Target="../tags/tag1067.xml"/><Relationship Id="rId6" Type="http://schemas.openxmlformats.org/officeDocument/2006/relationships/tags" Target="../tags/tag1066.xml"/><Relationship Id="rId5" Type="http://schemas.openxmlformats.org/officeDocument/2006/relationships/tags" Target="../tags/tag1065.xml"/><Relationship Id="rId4" Type="http://schemas.openxmlformats.org/officeDocument/2006/relationships/tags" Target="../tags/tag1064.xml"/><Relationship Id="rId34" Type="http://schemas.openxmlformats.org/officeDocument/2006/relationships/slideLayout" Target="../slideLayouts/slideLayout13.xml"/><Relationship Id="rId33" Type="http://schemas.openxmlformats.org/officeDocument/2006/relationships/tags" Target="../tags/tag1088.xml"/><Relationship Id="rId32" Type="http://schemas.openxmlformats.org/officeDocument/2006/relationships/tags" Target="../tags/tag1087.xml"/><Relationship Id="rId31" Type="http://schemas.openxmlformats.org/officeDocument/2006/relationships/tags" Target="../tags/tag1086.xml"/><Relationship Id="rId30" Type="http://schemas.openxmlformats.org/officeDocument/2006/relationships/tags" Target="../tags/tag1085.xml"/><Relationship Id="rId3" Type="http://schemas.openxmlformats.org/officeDocument/2006/relationships/tags" Target="../tags/tag1063.xml"/><Relationship Id="rId29" Type="http://schemas.openxmlformats.org/officeDocument/2006/relationships/tags" Target="../tags/tag1084.xml"/><Relationship Id="rId28" Type="http://schemas.openxmlformats.org/officeDocument/2006/relationships/tags" Target="../tags/tag1083.xml"/><Relationship Id="rId27" Type="http://schemas.openxmlformats.org/officeDocument/2006/relationships/tags" Target="../tags/tag1082.xml"/><Relationship Id="rId26" Type="http://schemas.openxmlformats.org/officeDocument/2006/relationships/tags" Target="../tags/tag1081.xml"/><Relationship Id="rId25" Type="http://schemas.openxmlformats.org/officeDocument/2006/relationships/tags" Target="../tags/tag1080.xml"/><Relationship Id="rId24" Type="http://schemas.openxmlformats.org/officeDocument/2006/relationships/tags" Target="../tags/tag1079.xml"/><Relationship Id="rId23" Type="http://schemas.openxmlformats.org/officeDocument/2006/relationships/tags" Target="../tags/tag1078.xml"/><Relationship Id="rId22" Type="http://schemas.openxmlformats.org/officeDocument/2006/relationships/tags" Target="../tags/tag1077.xml"/><Relationship Id="rId21" Type="http://schemas.openxmlformats.org/officeDocument/2006/relationships/tags" Target="../tags/tag1076.xml"/><Relationship Id="rId20" Type="http://schemas.openxmlformats.org/officeDocument/2006/relationships/image" Target="../media/image29.png"/><Relationship Id="rId2" Type="http://schemas.openxmlformats.org/officeDocument/2006/relationships/tags" Target="../tags/tag1062.xml"/><Relationship Id="rId19" Type="http://schemas.openxmlformats.org/officeDocument/2006/relationships/tags" Target="../tags/tag1075.xml"/><Relationship Id="rId18" Type="http://schemas.openxmlformats.org/officeDocument/2006/relationships/image" Target="../media/image28.png"/><Relationship Id="rId17" Type="http://schemas.openxmlformats.org/officeDocument/2006/relationships/tags" Target="../tags/tag1074.xml"/><Relationship Id="rId16" Type="http://schemas.openxmlformats.org/officeDocument/2006/relationships/image" Target="../media/image27.svg"/><Relationship Id="rId15" Type="http://schemas.openxmlformats.org/officeDocument/2006/relationships/image" Target="../media/image26.png"/><Relationship Id="rId14" Type="http://schemas.openxmlformats.org/officeDocument/2006/relationships/tags" Target="../tags/tag1073.xml"/><Relationship Id="rId13" Type="http://schemas.openxmlformats.org/officeDocument/2006/relationships/image" Target="../media/image25.png"/><Relationship Id="rId12" Type="http://schemas.openxmlformats.org/officeDocument/2006/relationships/tags" Target="../tags/tag1072.xml"/><Relationship Id="rId11" Type="http://schemas.openxmlformats.org/officeDocument/2006/relationships/tags" Target="../tags/tag1071.xml"/><Relationship Id="rId10" Type="http://schemas.openxmlformats.org/officeDocument/2006/relationships/tags" Target="../tags/tag1070.xml"/><Relationship Id="rId1" Type="http://schemas.openxmlformats.org/officeDocument/2006/relationships/tags" Target="../tags/tag106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8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0.xml"/></Relationships>
</file>

<file path=ppt/slides/_rels/slide2.xml.rels><?xml version="1.0" encoding="UTF-8" standalone="yes"?>
<Relationships xmlns="http://schemas.openxmlformats.org/package/2006/relationships"><Relationship Id="rId9" Type="http://schemas.openxmlformats.org/officeDocument/2006/relationships/tags" Target="../tags/tag986.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2" Type="http://schemas.openxmlformats.org/officeDocument/2006/relationships/notesSlide" Target="../notesSlides/notesSlide2.xml"/><Relationship Id="rId11" Type="http://schemas.openxmlformats.org/officeDocument/2006/relationships/slideLayout" Target="../slideLayouts/slideLayout18.xml"/><Relationship Id="rId10" Type="http://schemas.openxmlformats.org/officeDocument/2006/relationships/tags" Target="../tags/tag987.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9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8.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9.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0.xml"/></Relationships>
</file>

<file path=ppt/slides/_rels/slide3.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995.xml"/><Relationship Id="rId7" Type="http://schemas.openxmlformats.org/officeDocument/2006/relationships/tags" Target="../tags/tag994.xml"/><Relationship Id="rId6" Type="http://schemas.openxmlformats.org/officeDocument/2006/relationships/tags" Target="../tags/tag993.xml"/><Relationship Id="rId5" Type="http://schemas.openxmlformats.org/officeDocument/2006/relationships/tags" Target="../tags/tag992.xml"/><Relationship Id="rId4" Type="http://schemas.openxmlformats.org/officeDocument/2006/relationships/tags" Target="../tags/tag991.xml"/><Relationship Id="rId3" Type="http://schemas.openxmlformats.org/officeDocument/2006/relationships/tags" Target="../tags/tag990.xml"/><Relationship Id="rId28" Type="http://schemas.openxmlformats.org/officeDocument/2006/relationships/slideLayout" Target="../slideLayouts/slideLayout18.xml"/><Relationship Id="rId27" Type="http://schemas.openxmlformats.org/officeDocument/2006/relationships/tags" Target="../tags/tag1008.xml"/><Relationship Id="rId26" Type="http://schemas.openxmlformats.org/officeDocument/2006/relationships/tags" Target="../tags/tag1007.xml"/><Relationship Id="rId25" Type="http://schemas.openxmlformats.org/officeDocument/2006/relationships/tags" Target="../tags/tag1006.xml"/><Relationship Id="rId24" Type="http://schemas.openxmlformats.org/officeDocument/2006/relationships/image" Target="../media/image14.svg"/><Relationship Id="rId23" Type="http://schemas.openxmlformats.org/officeDocument/2006/relationships/image" Target="../media/image13.png"/><Relationship Id="rId22" Type="http://schemas.openxmlformats.org/officeDocument/2006/relationships/tags" Target="../tags/tag1005.xml"/><Relationship Id="rId21" Type="http://schemas.openxmlformats.org/officeDocument/2006/relationships/image" Target="../media/image12.svg"/><Relationship Id="rId20" Type="http://schemas.openxmlformats.org/officeDocument/2006/relationships/image" Target="../media/image11.png"/><Relationship Id="rId2" Type="http://schemas.openxmlformats.org/officeDocument/2006/relationships/tags" Target="../tags/tag989.xml"/><Relationship Id="rId19" Type="http://schemas.openxmlformats.org/officeDocument/2006/relationships/tags" Target="../tags/tag1004.xml"/><Relationship Id="rId18" Type="http://schemas.openxmlformats.org/officeDocument/2006/relationships/tags" Target="../tags/tag1003.xml"/><Relationship Id="rId17" Type="http://schemas.openxmlformats.org/officeDocument/2006/relationships/tags" Target="../tags/tag1002.xml"/><Relationship Id="rId16" Type="http://schemas.openxmlformats.org/officeDocument/2006/relationships/tags" Target="../tags/tag1001.xml"/><Relationship Id="rId15" Type="http://schemas.openxmlformats.org/officeDocument/2006/relationships/tags" Target="../tags/tag1000.xml"/><Relationship Id="rId14" Type="http://schemas.openxmlformats.org/officeDocument/2006/relationships/tags" Target="../tags/tag999.xml"/><Relationship Id="rId13" Type="http://schemas.openxmlformats.org/officeDocument/2006/relationships/tags" Target="../tags/tag998.xml"/><Relationship Id="rId12" Type="http://schemas.openxmlformats.org/officeDocument/2006/relationships/tags" Target="../tags/tag997.xml"/><Relationship Id="rId11" Type="http://schemas.openxmlformats.org/officeDocument/2006/relationships/tags" Target="../tags/tag996.xml"/><Relationship Id="rId10" Type="http://schemas.openxmlformats.org/officeDocument/2006/relationships/image" Target="../media/image10.svg"/><Relationship Id="rId1" Type="http://schemas.openxmlformats.org/officeDocument/2006/relationships/tags" Target="../tags/tag98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01.xml"/></Relationships>
</file>

<file path=ppt/slides/_rels/slide31.xml.rels><?xml version="1.0" encoding="UTF-8" standalone="yes"?>
<Relationships xmlns="http://schemas.openxmlformats.org/package/2006/relationships"><Relationship Id="rId9" Type="http://schemas.openxmlformats.org/officeDocument/2006/relationships/tags" Target="../tags/tag1110.xml"/><Relationship Id="rId8" Type="http://schemas.openxmlformats.org/officeDocument/2006/relationships/tags" Target="../tags/tag1109.xml"/><Relationship Id="rId7" Type="http://schemas.openxmlformats.org/officeDocument/2006/relationships/tags" Target="../tags/tag1108.xml"/><Relationship Id="rId6" Type="http://schemas.openxmlformats.org/officeDocument/2006/relationships/tags" Target="../tags/tag1107.xml"/><Relationship Id="rId5" Type="http://schemas.openxmlformats.org/officeDocument/2006/relationships/tags" Target="../tags/tag1106.xml"/><Relationship Id="rId4" Type="http://schemas.openxmlformats.org/officeDocument/2006/relationships/tags" Target="../tags/tag1105.xml"/><Relationship Id="rId3" Type="http://schemas.openxmlformats.org/officeDocument/2006/relationships/tags" Target="../tags/tag1104.xml"/><Relationship Id="rId21" Type="http://schemas.openxmlformats.org/officeDocument/2006/relationships/slideLayout" Target="../slideLayouts/slideLayout13.xml"/><Relationship Id="rId20" Type="http://schemas.openxmlformats.org/officeDocument/2006/relationships/tags" Target="../tags/tag1121.xml"/><Relationship Id="rId2" Type="http://schemas.openxmlformats.org/officeDocument/2006/relationships/tags" Target="../tags/tag1103.xml"/><Relationship Id="rId19" Type="http://schemas.openxmlformats.org/officeDocument/2006/relationships/tags" Target="../tags/tag1120.xml"/><Relationship Id="rId18" Type="http://schemas.openxmlformats.org/officeDocument/2006/relationships/tags" Target="../tags/tag1119.xml"/><Relationship Id="rId17" Type="http://schemas.openxmlformats.org/officeDocument/2006/relationships/tags" Target="../tags/tag1118.xml"/><Relationship Id="rId16" Type="http://schemas.openxmlformats.org/officeDocument/2006/relationships/tags" Target="../tags/tag1117.xml"/><Relationship Id="rId15" Type="http://schemas.openxmlformats.org/officeDocument/2006/relationships/tags" Target="../tags/tag1116.xml"/><Relationship Id="rId14" Type="http://schemas.openxmlformats.org/officeDocument/2006/relationships/tags" Target="../tags/tag1115.xml"/><Relationship Id="rId13" Type="http://schemas.openxmlformats.org/officeDocument/2006/relationships/tags" Target="../tags/tag1114.xml"/><Relationship Id="rId12" Type="http://schemas.openxmlformats.org/officeDocument/2006/relationships/tags" Target="../tags/tag1113.xml"/><Relationship Id="rId11" Type="http://schemas.openxmlformats.org/officeDocument/2006/relationships/tags" Target="../tags/tag1112.xml"/><Relationship Id="rId10" Type="http://schemas.openxmlformats.org/officeDocument/2006/relationships/tags" Target="../tags/tag1111.xml"/><Relationship Id="rId1" Type="http://schemas.openxmlformats.org/officeDocument/2006/relationships/tags" Target="../tags/tag1102.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24.xml"/><Relationship Id="rId3" Type="http://schemas.openxmlformats.org/officeDocument/2006/relationships/tags" Target="../tags/tag1123.xml"/><Relationship Id="rId2" Type="http://schemas.openxmlformats.org/officeDocument/2006/relationships/image" Target="../media/image30.png"/><Relationship Id="rId1" Type="http://schemas.openxmlformats.org/officeDocument/2006/relationships/tags" Target="../tags/tag1122.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127.xml"/><Relationship Id="rId3" Type="http://schemas.openxmlformats.org/officeDocument/2006/relationships/image" Target="../media/image31.png"/><Relationship Id="rId2" Type="http://schemas.openxmlformats.org/officeDocument/2006/relationships/tags" Target="../tags/tag1126.xml"/><Relationship Id="rId1" Type="http://schemas.openxmlformats.org/officeDocument/2006/relationships/tags" Target="../tags/tag112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8.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tags" Target="../tags/tag1131.xml"/><Relationship Id="rId2" Type="http://schemas.openxmlformats.org/officeDocument/2006/relationships/tags" Target="../tags/tag1130.xml"/><Relationship Id="rId1" Type="http://schemas.openxmlformats.org/officeDocument/2006/relationships/tags" Target="../tags/tag1129.xml"/></Relationships>
</file>

<file path=ppt/slides/_rels/slide36.xml.rels><?xml version="1.0" encoding="UTF-8" standalone="yes"?>
<Relationships xmlns="http://schemas.openxmlformats.org/package/2006/relationships"><Relationship Id="rId9" Type="http://schemas.openxmlformats.org/officeDocument/2006/relationships/tags" Target="../tags/tag1140.xml"/><Relationship Id="rId8" Type="http://schemas.openxmlformats.org/officeDocument/2006/relationships/tags" Target="../tags/tag1139.xml"/><Relationship Id="rId7" Type="http://schemas.openxmlformats.org/officeDocument/2006/relationships/tags" Target="../tags/tag1138.xml"/><Relationship Id="rId6" Type="http://schemas.openxmlformats.org/officeDocument/2006/relationships/tags" Target="../tags/tag1137.xml"/><Relationship Id="rId5" Type="http://schemas.openxmlformats.org/officeDocument/2006/relationships/tags" Target="../tags/tag1136.xml"/><Relationship Id="rId4" Type="http://schemas.openxmlformats.org/officeDocument/2006/relationships/tags" Target="../tags/tag1135.xml"/><Relationship Id="rId3" Type="http://schemas.openxmlformats.org/officeDocument/2006/relationships/tags" Target="../tags/tag1134.xml"/><Relationship Id="rId2" Type="http://schemas.openxmlformats.org/officeDocument/2006/relationships/tags" Target="../tags/tag1133.xml"/><Relationship Id="rId18" Type="http://schemas.openxmlformats.org/officeDocument/2006/relationships/notesSlide" Target="../notesSlides/notesSlide4.xml"/><Relationship Id="rId17" Type="http://schemas.openxmlformats.org/officeDocument/2006/relationships/slideLayout" Target="../slideLayouts/slideLayout18.xml"/><Relationship Id="rId16" Type="http://schemas.openxmlformats.org/officeDocument/2006/relationships/tags" Target="../tags/tag1147.xml"/><Relationship Id="rId15" Type="http://schemas.openxmlformats.org/officeDocument/2006/relationships/tags" Target="../tags/tag1146.xml"/><Relationship Id="rId14" Type="http://schemas.openxmlformats.org/officeDocument/2006/relationships/tags" Target="../tags/tag1145.xml"/><Relationship Id="rId13" Type="http://schemas.openxmlformats.org/officeDocument/2006/relationships/tags" Target="../tags/tag1144.xml"/><Relationship Id="rId12" Type="http://schemas.openxmlformats.org/officeDocument/2006/relationships/tags" Target="../tags/tag1143.xml"/><Relationship Id="rId11" Type="http://schemas.openxmlformats.org/officeDocument/2006/relationships/tags" Target="../tags/tag1142.xml"/><Relationship Id="rId10" Type="http://schemas.openxmlformats.org/officeDocument/2006/relationships/tags" Target="../tags/tag1141.xml"/><Relationship Id="rId1" Type="http://schemas.openxmlformats.org/officeDocument/2006/relationships/tags" Target="../tags/tag113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4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0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10.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3.xml"/></Relationships>
</file>

<file path=ppt/slides/_rels/slide9.xml.rels><?xml version="1.0" encoding="UTF-8" standalone="yes"?>
<Relationships xmlns="http://schemas.openxmlformats.org/package/2006/relationships"><Relationship Id="rId9" Type="http://schemas.openxmlformats.org/officeDocument/2006/relationships/tags" Target="../tags/tag1022.xml"/><Relationship Id="rId8" Type="http://schemas.openxmlformats.org/officeDocument/2006/relationships/tags" Target="../tags/tag1021.xml"/><Relationship Id="rId7" Type="http://schemas.openxmlformats.org/officeDocument/2006/relationships/tags" Target="../tags/tag1020.xml"/><Relationship Id="rId6" Type="http://schemas.openxmlformats.org/officeDocument/2006/relationships/tags" Target="../tags/tag1019.xml"/><Relationship Id="rId5" Type="http://schemas.openxmlformats.org/officeDocument/2006/relationships/tags" Target="../tags/tag1018.xml"/><Relationship Id="rId4" Type="http://schemas.openxmlformats.org/officeDocument/2006/relationships/tags" Target="../tags/tag1017.xml"/><Relationship Id="rId30" Type="http://schemas.openxmlformats.org/officeDocument/2006/relationships/slideLayout" Target="../slideLayouts/slideLayout13.xml"/><Relationship Id="rId3" Type="http://schemas.openxmlformats.org/officeDocument/2006/relationships/tags" Target="../tags/tag1016.xml"/><Relationship Id="rId29" Type="http://schemas.openxmlformats.org/officeDocument/2006/relationships/tags" Target="../tags/tag1036.xml"/><Relationship Id="rId28" Type="http://schemas.openxmlformats.org/officeDocument/2006/relationships/tags" Target="../tags/tag1035.xml"/><Relationship Id="rId27" Type="http://schemas.openxmlformats.org/officeDocument/2006/relationships/tags" Target="../tags/tag1034.xml"/><Relationship Id="rId26" Type="http://schemas.openxmlformats.org/officeDocument/2006/relationships/tags" Target="../tags/tag1033.xml"/><Relationship Id="rId25" Type="http://schemas.openxmlformats.org/officeDocument/2006/relationships/tags" Target="../tags/tag1032.xml"/><Relationship Id="rId24" Type="http://schemas.openxmlformats.org/officeDocument/2006/relationships/tags" Target="../tags/tag1031.xml"/><Relationship Id="rId23" Type="http://schemas.openxmlformats.org/officeDocument/2006/relationships/tags" Target="../tags/tag1030.xml"/><Relationship Id="rId22" Type="http://schemas.openxmlformats.org/officeDocument/2006/relationships/image" Target="../media/image20.svg"/><Relationship Id="rId21" Type="http://schemas.openxmlformats.org/officeDocument/2006/relationships/image" Target="../media/image19.png"/><Relationship Id="rId20" Type="http://schemas.openxmlformats.org/officeDocument/2006/relationships/tags" Target="../tags/tag1029.xml"/><Relationship Id="rId2" Type="http://schemas.openxmlformats.org/officeDocument/2006/relationships/tags" Target="../tags/tag1015.xml"/><Relationship Id="rId19" Type="http://schemas.openxmlformats.org/officeDocument/2006/relationships/image" Target="../media/image18.svg"/><Relationship Id="rId18" Type="http://schemas.openxmlformats.org/officeDocument/2006/relationships/image" Target="../media/image17.png"/><Relationship Id="rId17" Type="http://schemas.openxmlformats.org/officeDocument/2006/relationships/tags" Target="../tags/tag1028.xml"/><Relationship Id="rId16" Type="http://schemas.openxmlformats.org/officeDocument/2006/relationships/image" Target="../media/image16.svg"/><Relationship Id="rId15" Type="http://schemas.openxmlformats.org/officeDocument/2006/relationships/image" Target="../media/image15.png"/><Relationship Id="rId14" Type="http://schemas.openxmlformats.org/officeDocument/2006/relationships/tags" Target="../tags/tag1027.xml"/><Relationship Id="rId13" Type="http://schemas.openxmlformats.org/officeDocument/2006/relationships/tags" Target="../tags/tag1026.xml"/><Relationship Id="rId12" Type="http://schemas.openxmlformats.org/officeDocument/2006/relationships/tags" Target="../tags/tag1025.xml"/><Relationship Id="rId11" Type="http://schemas.openxmlformats.org/officeDocument/2006/relationships/tags" Target="../tags/tag1024.xml"/><Relationship Id="rId10" Type="http://schemas.openxmlformats.org/officeDocument/2006/relationships/tags" Target="../tags/tag1023.xml"/><Relationship Id="rId1" Type="http://schemas.openxmlformats.org/officeDocument/2006/relationships/tags" Target="../tags/tag10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239010"/>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第一章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学前儿童健康教育概述</a:t>
            </a:r>
            <a:endParaRPr lang="zh-CN" altLang="en-US"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三、 影响健康的主要因素</a:t>
            </a:r>
            <a:endParaRPr lang="zh-CN" altLang="en-US" sz="2400" b="1"/>
          </a:p>
          <a:p>
            <a:pPr marL="3657600" lvl="8" indent="0">
              <a:buNone/>
            </a:pPr>
            <a:endParaRPr lang="zh-CN" altLang="en-US" sz="2400" b="1"/>
          </a:p>
        </p:txBody>
      </p:sp>
      <p:sp>
        <p:nvSpPr>
          <p:cNvPr id="3" name="标题 2"/>
          <p:cNvSpPr>
            <a:spLocks noGrp="1"/>
          </p:cNvSpPr>
          <p:nvPr>
            <p:ph type="title" idx="1"/>
          </p:nvPr>
        </p:nvSpPr>
        <p:spPr>
          <a:xfrm>
            <a:off x="798830" y="781685"/>
            <a:ext cx="529717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健康教育的含义</a:t>
            </a:r>
            <a:endParaRPr lang="en-US" altLang="zh-CN">
              <a:solidFill>
                <a:schemeClr val="tx1"/>
              </a:solidFill>
            </a:endParaRPr>
          </a:p>
        </p:txBody>
      </p:sp>
      <p:sp>
        <p:nvSpPr>
          <p:cNvPr id="4" name="图形 6"/>
          <p:cNvSpPr/>
          <p:nvPr>
            <p:custDataLst>
              <p:tags r:id="rId1"/>
            </p:custDataLst>
          </p:nvPr>
        </p:nvSpPr>
        <p:spPr>
          <a:xfrm>
            <a:off x="4276725" y="2393315"/>
            <a:ext cx="3580130" cy="3580130"/>
          </a:xfrm>
          <a:custGeom>
            <a:avLst/>
            <a:gdLst>
              <a:gd name="connsiteX0" fmla="*/ 1526367 w 2045476"/>
              <a:gd name="connsiteY0" fmla="*/ 606997 h 2045475"/>
              <a:gd name="connsiteX1" fmla="*/ 1930132 w 2045476"/>
              <a:gd name="connsiteY1" fmla="*/ 827977 h 2045475"/>
              <a:gd name="connsiteX2" fmla="*/ 2018143 w 2045476"/>
              <a:gd name="connsiteY2" fmla="*/ 1128681 h 2045475"/>
              <a:gd name="connsiteX3" fmla="*/ 1930132 w 2045476"/>
              <a:gd name="connsiteY3" fmla="*/ 1216692 h 2045475"/>
              <a:gd name="connsiteX4" fmla="*/ 1526081 w 2045476"/>
              <a:gd name="connsiteY4" fmla="*/ 1437672 h 2045475"/>
              <a:gd name="connsiteX5" fmla="*/ 1437975 w 2045476"/>
              <a:gd name="connsiteY5" fmla="*/ 1525778 h 2045475"/>
              <a:gd name="connsiteX6" fmla="*/ 1216995 w 2045476"/>
              <a:gd name="connsiteY6" fmla="*/ 1929829 h 2045475"/>
              <a:gd name="connsiteX7" fmla="*/ 916291 w 2045476"/>
              <a:gd name="connsiteY7" fmla="*/ 2017840 h 2045475"/>
              <a:gd name="connsiteX8" fmla="*/ 828280 w 2045476"/>
              <a:gd name="connsiteY8" fmla="*/ 1929829 h 2045475"/>
              <a:gd name="connsiteX9" fmla="*/ 607300 w 2045476"/>
              <a:gd name="connsiteY9" fmla="*/ 1525778 h 2045475"/>
              <a:gd name="connsiteX10" fmla="*/ 519193 w 2045476"/>
              <a:gd name="connsiteY10" fmla="*/ 1437672 h 2045475"/>
              <a:gd name="connsiteX11" fmla="*/ 115143 w 2045476"/>
              <a:gd name="connsiteY11" fmla="*/ 1216692 h 2045475"/>
              <a:gd name="connsiteX12" fmla="*/ 27132 w 2045476"/>
              <a:gd name="connsiteY12" fmla="*/ 915988 h 2045475"/>
              <a:gd name="connsiteX13" fmla="*/ 115143 w 2045476"/>
              <a:gd name="connsiteY13" fmla="*/ 827977 h 2045475"/>
              <a:gd name="connsiteX14" fmla="*/ 519193 w 2045476"/>
              <a:gd name="connsiteY14" fmla="*/ 606997 h 2045475"/>
              <a:gd name="connsiteX15" fmla="*/ 607300 w 2045476"/>
              <a:gd name="connsiteY15" fmla="*/ 518891 h 2045475"/>
              <a:gd name="connsiteX16" fmla="*/ 828280 w 2045476"/>
              <a:gd name="connsiteY16" fmla="*/ 114840 h 2045475"/>
              <a:gd name="connsiteX17" fmla="*/ 1128984 w 2045476"/>
              <a:gd name="connsiteY17" fmla="*/ 26829 h 2045475"/>
              <a:gd name="connsiteX18" fmla="*/ 1216995 w 2045476"/>
              <a:gd name="connsiteY18" fmla="*/ 114840 h 2045475"/>
              <a:gd name="connsiteX19" fmla="*/ 1437975 w 2045476"/>
              <a:gd name="connsiteY19" fmla="*/ 518891 h 2045475"/>
              <a:gd name="connsiteX20" fmla="*/ 1526367 w 2045476"/>
              <a:gd name="connsiteY20" fmla="*/ 606997 h 204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45476" h="2045475">
                <a:moveTo>
                  <a:pt x="1526367" y="606997"/>
                </a:moveTo>
                <a:lnTo>
                  <a:pt x="1930132" y="827977"/>
                </a:lnTo>
                <a:cubicBezTo>
                  <a:pt x="2037469" y="886708"/>
                  <a:pt x="2076874" y="1021344"/>
                  <a:pt x="2018143" y="1128681"/>
                </a:cubicBezTo>
                <a:cubicBezTo>
                  <a:pt x="1997816" y="1165829"/>
                  <a:pt x="1967279" y="1196366"/>
                  <a:pt x="1930132" y="1216692"/>
                </a:cubicBezTo>
                <a:lnTo>
                  <a:pt x="1526081" y="1437672"/>
                </a:lnTo>
                <a:cubicBezTo>
                  <a:pt x="1488905" y="1458036"/>
                  <a:pt x="1458339" y="1488602"/>
                  <a:pt x="1437975" y="1525778"/>
                </a:cubicBezTo>
                <a:lnTo>
                  <a:pt x="1216995" y="1929829"/>
                </a:lnTo>
                <a:cubicBezTo>
                  <a:pt x="1158264" y="2037166"/>
                  <a:pt x="1023628" y="2076571"/>
                  <a:pt x="916291" y="2017840"/>
                </a:cubicBezTo>
                <a:cubicBezTo>
                  <a:pt x="879143" y="1997513"/>
                  <a:pt x="848606" y="1966976"/>
                  <a:pt x="828280" y="1929829"/>
                </a:cubicBezTo>
                <a:lnTo>
                  <a:pt x="607300" y="1525778"/>
                </a:lnTo>
                <a:cubicBezTo>
                  <a:pt x="586964" y="1488583"/>
                  <a:pt x="556389" y="1458008"/>
                  <a:pt x="519193" y="1437672"/>
                </a:cubicBezTo>
                <a:lnTo>
                  <a:pt x="115143" y="1216692"/>
                </a:lnTo>
                <a:cubicBezTo>
                  <a:pt x="7806" y="1157961"/>
                  <a:pt x="-31600" y="1023325"/>
                  <a:pt x="27132" y="915988"/>
                </a:cubicBezTo>
                <a:cubicBezTo>
                  <a:pt x="47458" y="878840"/>
                  <a:pt x="77995" y="848303"/>
                  <a:pt x="115143" y="827977"/>
                </a:cubicBezTo>
                <a:lnTo>
                  <a:pt x="519193" y="606997"/>
                </a:lnTo>
                <a:cubicBezTo>
                  <a:pt x="556389" y="586661"/>
                  <a:pt x="586964" y="556086"/>
                  <a:pt x="607300" y="518891"/>
                </a:cubicBezTo>
                <a:lnTo>
                  <a:pt x="828280" y="114840"/>
                </a:lnTo>
                <a:cubicBezTo>
                  <a:pt x="887011" y="7503"/>
                  <a:pt x="1021647" y="-31902"/>
                  <a:pt x="1128984" y="26829"/>
                </a:cubicBezTo>
                <a:cubicBezTo>
                  <a:pt x="1166131" y="47155"/>
                  <a:pt x="1196669" y="77702"/>
                  <a:pt x="1216995" y="114840"/>
                </a:cubicBezTo>
                <a:lnTo>
                  <a:pt x="1437975" y="518891"/>
                </a:lnTo>
                <a:cubicBezTo>
                  <a:pt x="1458416" y="556105"/>
                  <a:pt x="1489086" y="586680"/>
                  <a:pt x="1526367" y="606997"/>
                </a:cubicBezTo>
                <a:close/>
              </a:path>
            </a:pathLst>
          </a:custGeom>
          <a:solidFill>
            <a:schemeClr val="accent1">
              <a:lumMod val="20000"/>
              <a:lumOff val="80000"/>
              <a:alpha val="3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dk1"/>
              </a:solidFill>
              <a:sym typeface="+mn-ea"/>
            </a:endParaRPr>
          </a:p>
        </p:txBody>
      </p:sp>
      <p:sp>
        <p:nvSpPr>
          <p:cNvPr id="10" name="椭圆 9"/>
          <p:cNvSpPr/>
          <p:nvPr>
            <p:custDataLst>
              <p:tags r:id="rId2"/>
            </p:custDataLst>
          </p:nvPr>
        </p:nvSpPr>
        <p:spPr>
          <a:xfrm>
            <a:off x="5824855" y="2542540"/>
            <a:ext cx="471170" cy="47117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11" name="椭圆 10"/>
          <p:cNvSpPr/>
          <p:nvPr>
            <p:custDataLst>
              <p:tags r:id="rId3"/>
            </p:custDataLst>
          </p:nvPr>
        </p:nvSpPr>
        <p:spPr>
          <a:xfrm>
            <a:off x="5824855" y="5347335"/>
            <a:ext cx="471170" cy="47117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18" name="椭圆 17"/>
          <p:cNvSpPr/>
          <p:nvPr>
            <p:custDataLst>
              <p:tags r:id="rId4"/>
            </p:custDataLst>
          </p:nvPr>
        </p:nvSpPr>
        <p:spPr>
          <a:xfrm>
            <a:off x="7232015" y="3947795"/>
            <a:ext cx="471170" cy="47117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20" name="椭圆 19"/>
          <p:cNvSpPr/>
          <p:nvPr>
            <p:custDataLst>
              <p:tags r:id="rId5"/>
            </p:custDataLst>
          </p:nvPr>
        </p:nvSpPr>
        <p:spPr>
          <a:xfrm>
            <a:off x="4431665" y="3947795"/>
            <a:ext cx="471170" cy="47117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pic>
        <p:nvPicPr>
          <p:cNvPr id="29" name="图片 28" descr="343439383331313b343532303032383bbfcdbba7b9dcc0ed"/>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5965190" y="2678430"/>
            <a:ext cx="191770" cy="199390"/>
          </a:xfrm>
          <a:prstGeom prst="rect">
            <a:avLst/>
          </a:prstGeom>
          <a:gradFill>
            <a:gsLst>
              <a:gs pos="100000">
                <a:schemeClr val="accent1">
                  <a:lumMod val="70000"/>
                  <a:lumOff val="30000"/>
                </a:schemeClr>
              </a:gs>
              <a:gs pos="0">
                <a:schemeClr val="accent1">
                  <a:lumMod val="70000"/>
                  <a:lumOff val="30000"/>
                </a:schemeClr>
              </a:gs>
            </a:gsLst>
            <a:lin ang="10800000" scaled="0"/>
          </a:gradFill>
        </p:spPr>
      </p:pic>
      <p:pic>
        <p:nvPicPr>
          <p:cNvPr id="33" name="图片 32" descr="343439383331313b343532303033313bd3a6d3c3c9ccb3c7"/>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4574540" y="4088130"/>
            <a:ext cx="185420" cy="192405"/>
          </a:xfrm>
          <a:prstGeom prst="rect">
            <a:avLst/>
          </a:prstGeom>
        </p:spPr>
      </p:pic>
      <p:pic>
        <p:nvPicPr>
          <p:cNvPr id="32" name="图片 31" descr="343435383036303b343532343134393bcdb7c4d4b7e7b1a9"/>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7366635" y="4078605"/>
            <a:ext cx="199390" cy="199390"/>
          </a:xfrm>
          <a:prstGeom prst="rect">
            <a:avLst/>
          </a:prstGeom>
        </p:spPr>
      </p:pic>
      <p:pic>
        <p:nvPicPr>
          <p:cNvPr id="30" name="图片 29" descr="343435383038363b343532323339393bd6b4d0d0d5aad2aa"/>
          <p:cNvPicPr>
            <a:picLocks noChangeAspect="1"/>
          </p:cNvPicPr>
          <p:nvPr>
            <p:custDataLst>
              <p:tags r:id="rId15"/>
            </p:custDataLst>
          </p:nvPr>
        </p:nvPicPr>
        <p:blipFill>
          <a:blip r:embed="rId16"/>
          <a:stretch>
            <a:fillRect/>
          </a:stretch>
        </p:blipFill>
        <p:spPr>
          <a:xfrm>
            <a:off x="5970270" y="5480685"/>
            <a:ext cx="180340" cy="186690"/>
          </a:xfrm>
          <a:prstGeom prst="rect">
            <a:avLst/>
          </a:prstGeom>
          <a:effectLst/>
        </p:spPr>
      </p:pic>
      <p:sp>
        <p:nvSpPr>
          <p:cNvPr id="23" name="正文"/>
          <p:cNvSpPr txBox="1"/>
          <p:nvPr>
            <p:custDataLst>
              <p:tags r:id="rId17"/>
            </p:custDataLst>
          </p:nvPr>
        </p:nvSpPr>
        <p:spPr>
          <a:xfrm>
            <a:off x="8268335" y="4088130"/>
            <a:ext cx="2446655" cy="580390"/>
          </a:xfrm>
          <a:prstGeom prst="rect">
            <a:avLst/>
          </a:prstGeom>
          <a:noFill/>
        </p:spPr>
        <p:txBody>
          <a:bodyPr wrap="square" lIns="0" tIns="0" rIns="0" bIns="0" rtlCol="0" anchor="t" anchorCtr="0">
            <a:normAutofit/>
          </a:bodyPr>
          <a:lstStyle/>
          <a:p>
            <a:pPr lvl="0" algn="just">
              <a:lnSpc>
                <a:spcPct val="130000"/>
              </a:lnSpc>
              <a:buClrTx/>
              <a:buSzTx/>
              <a:buFontTx/>
            </a:pPr>
            <a:r>
              <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rPr>
              <a:t>  (三） 生活方式</a:t>
            </a:r>
            <a:endPar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endParaRPr>
          </a:p>
        </p:txBody>
      </p:sp>
      <p:sp>
        <p:nvSpPr>
          <p:cNvPr id="25" name="正文"/>
          <p:cNvSpPr txBox="1"/>
          <p:nvPr>
            <p:custDataLst>
              <p:tags r:id="rId18"/>
            </p:custDataLst>
          </p:nvPr>
        </p:nvSpPr>
        <p:spPr>
          <a:xfrm>
            <a:off x="5119370" y="6042660"/>
            <a:ext cx="2446655" cy="580390"/>
          </a:xfrm>
          <a:prstGeom prst="rect">
            <a:avLst/>
          </a:prstGeom>
          <a:noFill/>
        </p:spPr>
        <p:txBody>
          <a:bodyPr wrap="square" lIns="0" tIns="0" rIns="0" bIns="0" rtlCol="0" anchor="t" anchorCtr="0">
            <a:noAutofit/>
          </a:bodyPr>
          <a:lstStyle/>
          <a:p>
            <a:pPr lvl="0" algn="just">
              <a:lnSpc>
                <a:spcPct val="130000"/>
              </a:lnSpc>
              <a:buClrTx/>
              <a:buSzTx/>
              <a:buFontTx/>
            </a:pPr>
            <a:r>
              <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rPr>
              <a:t>(四） 卫生保健设施</a:t>
            </a:r>
            <a:endPar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endParaRPr>
          </a:p>
        </p:txBody>
      </p:sp>
      <p:sp>
        <p:nvSpPr>
          <p:cNvPr id="36" name="正文"/>
          <p:cNvSpPr txBox="1"/>
          <p:nvPr>
            <p:custDataLst>
              <p:tags r:id="rId19"/>
            </p:custDataLst>
          </p:nvPr>
        </p:nvSpPr>
        <p:spPr>
          <a:xfrm>
            <a:off x="1830070" y="4281170"/>
            <a:ext cx="2446655" cy="580390"/>
          </a:xfrm>
          <a:prstGeom prst="rect">
            <a:avLst/>
          </a:prstGeom>
          <a:noFill/>
        </p:spPr>
        <p:txBody>
          <a:bodyPr wrap="square" lIns="0" tIns="0" rIns="0" bIns="0" rtlCol="0" anchor="t" anchorCtr="0">
            <a:noAutofit/>
          </a:bodyPr>
          <a:lstStyle/>
          <a:p>
            <a:pPr lvl="0" algn="r">
              <a:lnSpc>
                <a:spcPct val="130000"/>
              </a:lnSpc>
              <a:buClrTx/>
              <a:buSzTx/>
              <a:buFontTx/>
            </a:pPr>
            <a:r>
              <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rPr>
              <a:t>  (二） 生物学因素</a:t>
            </a:r>
            <a:endPar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endParaRPr>
          </a:p>
        </p:txBody>
      </p:sp>
      <p:sp>
        <p:nvSpPr>
          <p:cNvPr id="5" name="图形 6"/>
          <p:cNvSpPr/>
          <p:nvPr>
            <p:custDataLst>
              <p:tags r:id="rId20"/>
            </p:custDataLst>
          </p:nvPr>
        </p:nvSpPr>
        <p:spPr>
          <a:xfrm>
            <a:off x="5138420" y="3255645"/>
            <a:ext cx="1849755" cy="1849755"/>
          </a:xfrm>
          <a:custGeom>
            <a:avLst/>
            <a:gdLst>
              <a:gd name="connsiteX0" fmla="*/ 1526367 w 2045476"/>
              <a:gd name="connsiteY0" fmla="*/ 606997 h 2045475"/>
              <a:gd name="connsiteX1" fmla="*/ 1930132 w 2045476"/>
              <a:gd name="connsiteY1" fmla="*/ 827977 h 2045475"/>
              <a:gd name="connsiteX2" fmla="*/ 2018143 w 2045476"/>
              <a:gd name="connsiteY2" fmla="*/ 1128681 h 2045475"/>
              <a:gd name="connsiteX3" fmla="*/ 1930132 w 2045476"/>
              <a:gd name="connsiteY3" fmla="*/ 1216692 h 2045475"/>
              <a:gd name="connsiteX4" fmla="*/ 1526081 w 2045476"/>
              <a:gd name="connsiteY4" fmla="*/ 1437672 h 2045475"/>
              <a:gd name="connsiteX5" fmla="*/ 1437975 w 2045476"/>
              <a:gd name="connsiteY5" fmla="*/ 1525778 h 2045475"/>
              <a:gd name="connsiteX6" fmla="*/ 1216995 w 2045476"/>
              <a:gd name="connsiteY6" fmla="*/ 1929829 h 2045475"/>
              <a:gd name="connsiteX7" fmla="*/ 916291 w 2045476"/>
              <a:gd name="connsiteY7" fmla="*/ 2017840 h 2045475"/>
              <a:gd name="connsiteX8" fmla="*/ 828280 w 2045476"/>
              <a:gd name="connsiteY8" fmla="*/ 1929829 h 2045475"/>
              <a:gd name="connsiteX9" fmla="*/ 607300 w 2045476"/>
              <a:gd name="connsiteY9" fmla="*/ 1525778 h 2045475"/>
              <a:gd name="connsiteX10" fmla="*/ 519193 w 2045476"/>
              <a:gd name="connsiteY10" fmla="*/ 1437672 h 2045475"/>
              <a:gd name="connsiteX11" fmla="*/ 115143 w 2045476"/>
              <a:gd name="connsiteY11" fmla="*/ 1216692 h 2045475"/>
              <a:gd name="connsiteX12" fmla="*/ 27132 w 2045476"/>
              <a:gd name="connsiteY12" fmla="*/ 915988 h 2045475"/>
              <a:gd name="connsiteX13" fmla="*/ 115143 w 2045476"/>
              <a:gd name="connsiteY13" fmla="*/ 827977 h 2045475"/>
              <a:gd name="connsiteX14" fmla="*/ 519193 w 2045476"/>
              <a:gd name="connsiteY14" fmla="*/ 606997 h 2045475"/>
              <a:gd name="connsiteX15" fmla="*/ 607300 w 2045476"/>
              <a:gd name="connsiteY15" fmla="*/ 518891 h 2045475"/>
              <a:gd name="connsiteX16" fmla="*/ 828280 w 2045476"/>
              <a:gd name="connsiteY16" fmla="*/ 114840 h 2045475"/>
              <a:gd name="connsiteX17" fmla="*/ 1128984 w 2045476"/>
              <a:gd name="connsiteY17" fmla="*/ 26829 h 2045475"/>
              <a:gd name="connsiteX18" fmla="*/ 1216995 w 2045476"/>
              <a:gd name="connsiteY18" fmla="*/ 114840 h 2045475"/>
              <a:gd name="connsiteX19" fmla="*/ 1437975 w 2045476"/>
              <a:gd name="connsiteY19" fmla="*/ 518891 h 2045475"/>
              <a:gd name="connsiteX20" fmla="*/ 1526367 w 2045476"/>
              <a:gd name="connsiteY20" fmla="*/ 606997 h 204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45476" h="2045475">
                <a:moveTo>
                  <a:pt x="1526367" y="606997"/>
                </a:moveTo>
                <a:lnTo>
                  <a:pt x="1930132" y="827977"/>
                </a:lnTo>
                <a:cubicBezTo>
                  <a:pt x="2037469" y="886708"/>
                  <a:pt x="2076874" y="1021344"/>
                  <a:pt x="2018143" y="1128681"/>
                </a:cubicBezTo>
                <a:cubicBezTo>
                  <a:pt x="1997816" y="1165829"/>
                  <a:pt x="1967279" y="1196366"/>
                  <a:pt x="1930132" y="1216692"/>
                </a:cubicBezTo>
                <a:lnTo>
                  <a:pt x="1526081" y="1437672"/>
                </a:lnTo>
                <a:cubicBezTo>
                  <a:pt x="1488905" y="1458036"/>
                  <a:pt x="1458339" y="1488602"/>
                  <a:pt x="1437975" y="1525778"/>
                </a:cubicBezTo>
                <a:lnTo>
                  <a:pt x="1216995" y="1929829"/>
                </a:lnTo>
                <a:cubicBezTo>
                  <a:pt x="1158264" y="2037166"/>
                  <a:pt x="1023628" y="2076571"/>
                  <a:pt x="916291" y="2017840"/>
                </a:cubicBezTo>
                <a:cubicBezTo>
                  <a:pt x="879143" y="1997513"/>
                  <a:pt x="848606" y="1966976"/>
                  <a:pt x="828280" y="1929829"/>
                </a:cubicBezTo>
                <a:lnTo>
                  <a:pt x="607300" y="1525778"/>
                </a:lnTo>
                <a:cubicBezTo>
                  <a:pt x="586964" y="1488583"/>
                  <a:pt x="556389" y="1458008"/>
                  <a:pt x="519193" y="1437672"/>
                </a:cubicBezTo>
                <a:lnTo>
                  <a:pt x="115143" y="1216692"/>
                </a:lnTo>
                <a:cubicBezTo>
                  <a:pt x="7806" y="1157961"/>
                  <a:pt x="-31600" y="1023325"/>
                  <a:pt x="27132" y="915988"/>
                </a:cubicBezTo>
                <a:cubicBezTo>
                  <a:pt x="47458" y="878840"/>
                  <a:pt x="77995" y="848303"/>
                  <a:pt x="115143" y="827977"/>
                </a:cubicBezTo>
                <a:lnTo>
                  <a:pt x="519193" y="606997"/>
                </a:lnTo>
                <a:cubicBezTo>
                  <a:pt x="556389" y="586661"/>
                  <a:pt x="586964" y="556086"/>
                  <a:pt x="607300" y="518891"/>
                </a:cubicBezTo>
                <a:lnTo>
                  <a:pt x="828280" y="114840"/>
                </a:lnTo>
                <a:cubicBezTo>
                  <a:pt x="887011" y="7503"/>
                  <a:pt x="1021647" y="-31902"/>
                  <a:pt x="1128984" y="26829"/>
                </a:cubicBezTo>
                <a:cubicBezTo>
                  <a:pt x="1166131" y="47155"/>
                  <a:pt x="1196669" y="77702"/>
                  <a:pt x="1216995" y="114840"/>
                </a:cubicBezTo>
                <a:lnTo>
                  <a:pt x="1437975" y="518891"/>
                </a:lnTo>
                <a:cubicBezTo>
                  <a:pt x="1458416" y="556105"/>
                  <a:pt x="1489086" y="586680"/>
                  <a:pt x="1526367" y="606997"/>
                </a:cubicBezTo>
                <a:close/>
              </a:path>
            </a:pathLst>
          </a:custGeom>
          <a:gradFill>
            <a:gsLst>
              <a:gs pos="0">
                <a:schemeClr val="accent1"/>
              </a:gs>
              <a:gs pos="100000">
                <a:schemeClr val="accent1">
                  <a:lumMod val="80000"/>
                  <a:lumOff val="20000"/>
                </a:schemeClr>
              </a:gs>
            </a:gsLst>
            <a:path path="circle">
              <a:fillToRect l="50000" t="50000" r="50000" b="50000"/>
            </a:path>
            <a:tileRect/>
          </a:gradFill>
          <a:ln w="9525" cap="flat">
            <a:gradFill>
              <a:gsLst>
                <a:gs pos="0">
                  <a:srgbClr val="FFFFFF"/>
                </a:gs>
                <a:gs pos="53000">
                  <a:srgbClr val="FFFFFF">
                    <a:alpha val="0"/>
                  </a:srgbClr>
                </a:gs>
              </a:gsLst>
              <a:lin ang="16200000" scaled="0"/>
            </a:gradFill>
            <a:prstDash val="solid"/>
            <a:miter/>
          </a:ln>
          <a:effectLst>
            <a:outerShdw blurRad="342900" sx="102000" sy="102000" algn="ctr" rotWithShape="0">
              <a:schemeClr val="accent1">
                <a:alpha val="40000"/>
              </a:schemeClr>
            </a:outerShdw>
          </a:effectLst>
        </p:spPr>
        <p:txBody>
          <a:bodyPr rot="0" spcFirstLastPara="0" vertOverflow="overflow" horzOverflow="overflow" vert="horz" wrap="square" lIns="431800" tIns="467995" rIns="431800" bIns="467995"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r>
              <a:rPr lang="zh-CN" altLang="en-US" b="1" spc="130" dirty="0">
                <a:solidFill>
                  <a:schemeClr val="lt1"/>
                </a:solidFill>
                <a:uFillTx/>
                <a:latin typeface="+中文标题" charset="0"/>
                <a:ea typeface="+mj-ea"/>
                <a:cs typeface="+mj-ea"/>
                <a:sym typeface="+mn-ea"/>
              </a:rPr>
              <a:t>健康</a:t>
            </a:r>
            <a:endParaRPr lang="zh-CN" altLang="en-US" b="1" spc="130" dirty="0">
              <a:solidFill>
                <a:schemeClr val="lt1"/>
              </a:solidFill>
              <a:uFillTx/>
              <a:latin typeface="+中文标题" charset="0"/>
              <a:ea typeface="+mj-ea"/>
              <a:cs typeface="+mj-ea"/>
              <a:sym typeface="+mn-ea"/>
            </a:endParaRPr>
          </a:p>
        </p:txBody>
      </p:sp>
      <p:sp>
        <p:nvSpPr>
          <p:cNvPr id="7" name="正文"/>
          <p:cNvSpPr txBox="1"/>
          <p:nvPr>
            <p:custDataLst>
              <p:tags r:id="rId21"/>
            </p:custDataLst>
          </p:nvPr>
        </p:nvSpPr>
        <p:spPr>
          <a:xfrm>
            <a:off x="4276725" y="2032635"/>
            <a:ext cx="2446655" cy="580390"/>
          </a:xfrm>
          <a:prstGeom prst="rect">
            <a:avLst/>
          </a:prstGeom>
          <a:noFill/>
        </p:spPr>
        <p:txBody>
          <a:bodyPr wrap="square" lIns="0" tIns="0" rIns="0" bIns="0" rtlCol="0" anchor="t" anchorCtr="0">
            <a:normAutofit/>
          </a:bodyPr>
          <a:lstStyle/>
          <a:p>
            <a:pPr lvl="0" algn="r">
              <a:lnSpc>
                <a:spcPct val="130000"/>
              </a:lnSpc>
              <a:buClrTx/>
              <a:buSzTx/>
              <a:buFontTx/>
            </a:pPr>
            <a:r>
              <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rPr>
              <a:t>  (一） 环境</a:t>
            </a:r>
            <a:endParaRPr lang="zh-CN" altLang="en-US" b="1" spc="150" dirty="0">
              <a:solidFill>
                <a:schemeClr val="dk1">
                  <a:lumMod val="65000"/>
                  <a:lumOff val="35000"/>
                </a:schemeClr>
              </a:solidFill>
              <a:latin typeface="Arial" panose="020B0604020202020204" pitchFamily="34" charset="0"/>
              <a:ea typeface="微软雅黑" panose="020B0503020204020204" charset="-122"/>
              <a:sym typeface="+mn-ea"/>
            </a:endParaRPr>
          </a:p>
        </p:txBody>
      </p:sp>
      <p:sp>
        <p:nvSpPr>
          <p:cNvPr id="8" name="文本框 7"/>
          <p:cNvSpPr txBox="1"/>
          <p:nvPr>
            <p:custDataLst>
              <p:tags r:id="rId22"/>
            </p:custDataLst>
          </p:nvPr>
        </p:nvSpPr>
        <p:spPr>
          <a:xfrm>
            <a:off x="1522730" y="203263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a:t>
            </a:r>
            <a:r>
              <a:rPr lang="zh-CN" altLang="en-US" b="1">
                <a:solidFill>
                  <a:srgbClr val="C00000"/>
                </a:solidFill>
              </a:rPr>
              <a:t>４</a:t>
            </a:r>
            <a:endParaRPr lang="zh-CN" altLang="en-US" b="1">
              <a:solidFill>
                <a:srgbClr val="C00000"/>
              </a:solidFill>
            </a:endParaRPr>
          </a:p>
        </p:txBody>
      </p:sp>
    </p:spTree>
    <p:custDataLst>
      <p:tags r:id="rId2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四、 健康教育的含义</a:t>
            </a:r>
            <a:endParaRPr lang="zh-CN" altLang="en-US" sz="2400" b="1"/>
          </a:p>
          <a:p>
            <a:r>
              <a:rPr lang="zh-CN" altLang="en-US" sz="2000"/>
              <a:t>健康教育是通过信息传播和干预行为，帮助个体和群体掌握卫生保健知识，树立健康观念，自愿采纳有利于健康的行为和生活方式的教育活动与过程。</a:t>
            </a:r>
            <a:endParaRPr lang="zh-CN" altLang="en-US" sz="2000"/>
          </a:p>
          <a:p>
            <a:r>
              <a:rPr lang="zh-CN" altLang="en-US" sz="2000"/>
              <a:t>学前儿童健康教育作为幼儿园教育活动的组成部分，与其他领域的教育一样，都是有目的、有计划地引导幼儿生动、活泼、主动活动的多种形式的教育过程。其主要功能和发展目标是保护与促进幼儿的健康，帮助幼儿丰富有关身体保健和身体锻炼的知识与技能，使得幼儿形成对待健康的积极态度和情感，逐步养成有利于健康的行为和习惯，达成身体、心理和社会适应的健全状态。</a:t>
            </a:r>
            <a:endParaRPr lang="zh-CN" altLang="en-US" sz="2000"/>
          </a:p>
          <a:p>
            <a:pPr marL="3657600" lvl="8" indent="0">
              <a:buNone/>
            </a:pPr>
            <a:endParaRPr lang="zh-CN" altLang="en-US" sz="1990"/>
          </a:p>
        </p:txBody>
      </p:sp>
      <p:sp>
        <p:nvSpPr>
          <p:cNvPr id="3" name="标题 2"/>
          <p:cNvSpPr>
            <a:spLocks noGrp="1"/>
          </p:cNvSpPr>
          <p:nvPr>
            <p:ph type="title" idx="1"/>
          </p:nvPr>
        </p:nvSpPr>
        <p:spPr>
          <a:xfrm>
            <a:off x="798830" y="781685"/>
            <a:ext cx="529717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健康教育的含义</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4903470" y="2521585"/>
            <a:ext cx="6276975" cy="1442720"/>
          </a:xfrm>
        </p:spPr>
        <p:txBody>
          <a:bodyPr>
            <a:scene3d>
              <a:camera prst="orthographicFront"/>
              <a:lightRig rig="threePt" dir="t"/>
            </a:scene3d>
          </a:bodyPr>
          <a:p>
            <a:pPr>
              <a:lnSpc>
                <a:spcPct val="150000"/>
              </a:lnSpc>
              <a:spcBef>
                <a:spcPct val="0"/>
              </a:spcBef>
              <a:spcAft>
                <a:spcPct val="0"/>
              </a:spcAft>
            </a:pPr>
            <a:r>
              <a:rPr lang="zh-CN" altLang="en-US" sz="5400" b="1" dirty="0">
                <a:solidFill>
                  <a:schemeClr val="tx1">
                    <a:lumMod val="85000"/>
                    <a:lumOff val="15000"/>
                  </a:schemeClr>
                </a:solidFill>
                <a:latin typeface="+mn-ea"/>
                <a:cs typeface="+mn-ea"/>
                <a:sym typeface="+mn-ea"/>
              </a:rPr>
              <a:t>学前儿童健康教育</a:t>
            </a:r>
            <a:endParaRPr lang="zh-CN" altLang="en-US" sz="54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00000"/>
              </a:lnSpc>
              <a:buNone/>
            </a:pPr>
            <a:r>
              <a:rPr lang="zh-CN" altLang="en-US" sz="2400" b="1"/>
              <a:t>一、学前儿童生长发育的特性</a:t>
            </a:r>
            <a:endParaRPr lang="zh-CN" altLang="en-US" sz="2400" b="1"/>
          </a:p>
          <a:p>
            <a:pPr marL="0" indent="0">
              <a:lnSpc>
                <a:spcPct val="100000"/>
              </a:lnSpc>
              <a:buNone/>
            </a:pPr>
            <a:r>
              <a:rPr lang="zh-CN" altLang="en-US" sz="2000"/>
              <a:t> (一） 生长发育的</a:t>
            </a:r>
            <a:r>
              <a:rPr lang="zh-CN" altLang="en-US" sz="2000" b="1"/>
              <a:t>迅速性</a:t>
            </a:r>
            <a:endParaRPr lang="zh-CN" altLang="en-US" sz="2000" b="1"/>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2950210" y="2381885"/>
            <a:ext cx="6720840" cy="4476115"/>
          </a:xfrm>
          <a:prstGeom prst="rect">
            <a:avLst/>
          </a:prstGeom>
        </p:spPr>
      </p:pic>
      <p:sp>
        <p:nvSpPr>
          <p:cNvPr id="5" name="文本框 4"/>
          <p:cNvSpPr txBox="1"/>
          <p:nvPr>
            <p:custDataLst>
              <p:tags r:id="rId3"/>
            </p:custDataLst>
          </p:nvPr>
        </p:nvSpPr>
        <p:spPr>
          <a:xfrm>
            <a:off x="1285875" y="23818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a:t>
            </a:r>
            <a:r>
              <a:rPr lang="zh-CN" altLang="en-US" b="1">
                <a:solidFill>
                  <a:srgbClr val="C00000"/>
                </a:solidFill>
              </a:rPr>
              <a:t>６</a:t>
            </a:r>
            <a:endParaRPr lang="zh-CN" altLang="en-US"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一、学前儿童生长发育的特性</a:t>
            </a:r>
            <a:endParaRPr lang="zh-CN" altLang="en-US" sz="2400" b="1"/>
          </a:p>
          <a:p>
            <a:pPr marL="0" indent="0">
              <a:lnSpc>
                <a:spcPct val="150000"/>
              </a:lnSpc>
              <a:buNone/>
            </a:pPr>
            <a:r>
              <a:rPr lang="zh-CN" altLang="en-US" sz="2000"/>
              <a:t> (二） 生长发育的</a:t>
            </a:r>
            <a:r>
              <a:rPr lang="zh-CN" altLang="en-US" sz="2000" b="1"/>
              <a:t>不等速性</a:t>
            </a:r>
            <a:endParaRPr lang="zh-CN" altLang="en-US" sz="2000"/>
          </a:p>
          <a:p>
            <a:pPr>
              <a:lnSpc>
                <a:spcPct val="150000"/>
              </a:lnSpc>
            </a:pPr>
            <a:r>
              <a:rPr lang="zh-CN" altLang="en-US" sz="2000">
                <a:sym typeface="+mn-ea"/>
              </a:rPr>
              <a:t>人体生长发育的速度并不是均匀的，而是呈波浪式的。个体身高、体重的增长，及内脏器官等的发育都呈现出波浪式的状态，既有时间上的先后，也有机能方面的不同。其速度和方向因年龄、性别、环境等因素的差异而表现出各自的特点。</a:t>
            </a:r>
            <a:endParaRPr lang="zh-CN" altLang="en-US" sz="2000"/>
          </a:p>
          <a:p>
            <a:pPr>
              <a:lnSpc>
                <a:spcPct val="150000"/>
              </a:lnSpc>
            </a:pP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一、学前儿童生长发育的特性</a:t>
            </a:r>
            <a:endParaRPr lang="zh-CN" altLang="en-US" sz="2400" b="1"/>
          </a:p>
          <a:p>
            <a:pPr marL="0" indent="0">
              <a:lnSpc>
                <a:spcPct val="150000"/>
              </a:lnSpc>
              <a:buNone/>
            </a:pPr>
            <a:r>
              <a:rPr lang="zh-CN" altLang="en-US" sz="2000"/>
              <a:t>(三） 生长发育的</a:t>
            </a:r>
            <a:r>
              <a:rPr lang="zh-CN" altLang="en-US" sz="2000" b="1"/>
              <a:t>连续性</a:t>
            </a:r>
            <a:endParaRPr lang="zh-CN" altLang="en-US" sz="2000"/>
          </a:p>
          <a:p>
            <a:pPr>
              <a:lnSpc>
                <a:spcPct val="150000"/>
              </a:lnSpc>
            </a:pPr>
            <a:r>
              <a:rPr lang="zh-CN" altLang="en-US" sz="2000"/>
              <a:t>虽然在生长发育过程中，我们看不出一朝一夕的变化，但这一过程实际是在连续不断进行着的，并自然地呈现出一定的规律性，如“头尾发展规律”“正侧发展规律”等，任何一个阶段的发育受到阻碍，都会对后一阶段产生不良的影响。</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000" b="1"/>
              <a:t>一、学前儿童生长发育的特性</a:t>
            </a:r>
            <a:endParaRPr lang="zh-CN" altLang="en-US" sz="2000" b="1"/>
          </a:p>
          <a:p>
            <a:pPr marL="0" indent="0">
              <a:lnSpc>
                <a:spcPct val="150000"/>
              </a:lnSpc>
              <a:buNone/>
            </a:pPr>
            <a:r>
              <a:rPr lang="zh-CN" altLang="en-US" sz="2000"/>
              <a:t>(四） 大脑发育的</a:t>
            </a:r>
            <a:r>
              <a:rPr lang="zh-CN" altLang="en-US" sz="2000" b="1"/>
              <a:t>重要性</a:t>
            </a:r>
            <a:endParaRPr lang="zh-CN" altLang="en-US" sz="2000"/>
          </a:p>
          <a:p>
            <a:pPr>
              <a:lnSpc>
                <a:spcPct val="150000"/>
              </a:lnSpc>
            </a:pPr>
            <a:r>
              <a:rPr lang="zh-CN" altLang="en-US" sz="2000"/>
              <a:t>儿童在3岁以前，大脑神经系统的发育非常快，3岁时大脑神经细胞大体上已完成分化，之后大脑仍在不断地发育。7岁时，儿童大脑两半球皮层已变得相当成熟，皮层区细胞结构的发育也达到了成人的水平，其功能的分化基本结束。补充适当的营养，促进脑细胞的发育完善，是保证儿童身心健康成长的重要条件。</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学前儿童健康生长的标准</a:t>
            </a:r>
            <a:endParaRPr lang="zh-CN" altLang="en-US" sz="2400" b="1"/>
          </a:p>
          <a:p>
            <a:pPr marL="0" indent="0">
              <a:lnSpc>
                <a:spcPct val="150000"/>
              </a:lnSpc>
              <a:buNone/>
            </a:pPr>
            <a:r>
              <a:rPr lang="zh-CN" altLang="en-US" sz="2000"/>
              <a:t> </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
        <p:nvSpPr>
          <p:cNvPr id="15" name="任意多边形 14"/>
          <p:cNvSpPr/>
          <p:nvPr>
            <p:custDataLst>
              <p:tags r:id="rId1"/>
            </p:custDataLst>
          </p:nvPr>
        </p:nvSpPr>
        <p:spPr>
          <a:xfrm rot="2700000">
            <a:off x="5492750" y="3527425"/>
            <a:ext cx="1283970" cy="1282065"/>
          </a:xfrm>
          <a:custGeom>
            <a:avLst/>
            <a:gdLst>
              <a:gd name="connsiteX0" fmla="*/ 731 w 2016"/>
              <a:gd name="connsiteY0" fmla="*/ 742 h 2010"/>
              <a:gd name="connsiteX1" fmla="*/ 2016 w 2016"/>
              <a:gd name="connsiteY1" fmla="*/ 0 h 2010"/>
              <a:gd name="connsiteX2" fmla="*/ 2016 w 2016"/>
              <a:gd name="connsiteY2" fmla="*/ 2010 h 2010"/>
              <a:gd name="connsiteX3" fmla="*/ 0 w 2016"/>
              <a:gd name="connsiteY3" fmla="*/ 2010 h 2010"/>
              <a:gd name="connsiteX4" fmla="*/ 731 w 2016"/>
              <a:gd name="connsiteY4" fmla="*/ 742 h 2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 h="2010">
                <a:moveTo>
                  <a:pt x="731" y="742"/>
                </a:moveTo>
                <a:lnTo>
                  <a:pt x="2016" y="0"/>
                </a:lnTo>
                <a:lnTo>
                  <a:pt x="2016" y="2010"/>
                </a:lnTo>
                <a:lnTo>
                  <a:pt x="0" y="2010"/>
                </a:lnTo>
                <a:lnTo>
                  <a:pt x="731" y="742"/>
                </a:lnTo>
                <a:close/>
              </a:path>
            </a:pathLst>
          </a:custGeom>
          <a:gradFill>
            <a:gsLst>
              <a:gs pos="41000">
                <a:schemeClr val="accent1">
                  <a:lumMod val="81000"/>
                  <a:lumOff val="19000"/>
                </a:schemeClr>
              </a:gs>
              <a:gs pos="100000">
                <a:schemeClr val="accent1">
                  <a:alpha val="100000"/>
                  <a:lumMod val="58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3" name="任意多边形 12"/>
          <p:cNvSpPr/>
          <p:nvPr>
            <p:custDataLst>
              <p:tags r:id="rId2"/>
            </p:custDataLst>
          </p:nvPr>
        </p:nvSpPr>
        <p:spPr>
          <a:xfrm flipH="1" flipV="1">
            <a:off x="5227955" y="4166870"/>
            <a:ext cx="911860" cy="1607820"/>
          </a:xfrm>
          <a:custGeom>
            <a:avLst/>
            <a:gdLst>
              <a:gd name="connsiteX0" fmla="*/ 0 w 1436"/>
              <a:gd name="connsiteY0" fmla="*/ 2024 h 2532"/>
              <a:gd name="connsiteX1" fmla="*/ 2 w 1436"/>
              <a:gd name="connsiteY1" fmla="*/ 0 h 2532"/>
              <a:gd name="connsiteX2" fmla="*/ 1436 w 1436"/>
              <a:gd name="connsiteY2" fmla="*/ 2532 h 2532"/>
              <a:gd name="connsiteX3" fmla="*/ 0 w 1436"/>
              <a:gd name="connsiteY3" fmla="*/ 2024 h 2532"/>
            </a:gdLst>
            <a:ahLst/>
            <a:cxnLst>
              <a:cxn ang="0">
                <a:pos x="connsiteX0" y="connsiteY0"/>
              </a:cxn>
              <a:cxn ang="0">
                <a:pos x="connsiteX1" y="connsiteY1"/>
              </a:cxn>
              <a:cxn ang="0">
                <a:pos x="connsiteX2" y="connsiteY2"/>
              </a:cxn>
              <a:cxn ang="0">
                <a:pos x="connsiteX3" y="connsiteY3"/>
              </a:cxn>
            </a:cxnLst>
            <a:rect l="l" t="t" r="r" b="b"/>
            <a:pathLst>
              <a:path w="1436" h="2532">
                <a:moveTo>
                  <a:pt x="0" y="2024"/>
                </a:moveTo>
                <a:lnTo>
                  <a:pt x="2" y="0"/>
                </a:lnTo>
                <a:lnTo>
                  <a:pt x="1436" y="2532"/>
                </a:lnTo>
                <a:lnTo>
                  <a:pt x="0" y="2024"/>
                </a:lnTo>
                <a:close/>
              </a:path>
            </a:pathLst>
          </a:custGeom>
          <a:gradFill>
            <a:gsLst>
              <a:gs pos="2000">
                <a:schemeClr val="accent1">
                  <a:lumMod val="80000"/>
                </a:schemeClr>
              </a:gs>
              <a:gs pos="100000">
                <a:schemeClr val="accent1">
                  <a:alpha val="100000"/>
                  <a:lumMod val="70000"/>
                  <a:lumOff val="3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4" name="任意多边形 13"/>
          <p:cNvSpPr/>
          <p:nvPr>
            <p:custDataLst>
              <p:tags r:id="rId3"/>
            </p:custDataLst>
          </p:nvPr>
        </p:nvSpPr>
        <p:spPr>
          <a:xfrm flipV="1">
            <a:off x="6137275" y="4171315"/>
            <a:ext cx="905510" cy="1603375"/>
          </a:xfrm>
          <a:custGeom>
            <a:avLst/>
            <a:gdLst>
              <a:gd name="connsiteX0" fmla="*/ 0 w 1426"/>
              <a:gd name="connsiteY0" fmla="*/ 2016 h 2525"/>
              <a:gd name="connsiteX1" fmla="*/ 0 w 1426"/>
              <a:gd name="connsiteY1" fmla="*/ 0 h 2525"/>
              <a:gd name="connsiteX2" fmla="*/ 1426 w 1426"/>
              <a:gd name="connsiteY2" fmla="*/ 2525 h 2525"/>
              <a:gd name="connsiteX3" fmla="*/ 0 w 1426"/>
              <a:gd name="connsiteY3" fmla="*/ 2016 h 2525"/>
            </a:gdLst>
            <a:ahLst/>
            <a:cxnLst>
              <a:cxn ang="0">
                <a:pos x="connsiteX0" y="connsiteY0"/>
              </a:cxn>
              <a:cxn ang="0">
                <a:pos x="connsiteX1" y="connsiteY1"/>
              </a:cxn>
              <a:cxn ang="0">
                <a:pos x="connsiteX2" y="connsiteY2"/>
              </a:cxn>
              <a:cxn ang="0">
                <a:pos x="connsiteX3" y="connsiteY3"/>
              </a:cxn>
            </a:cxnLst>
            <a:rect l="l" t="t" r="r" b="b"/>
            <a:pathLst>
              <a:path w="1426" h="2525">
                <a:moveTo>
                  <a:pt x="0" y="2016"/>
                </a:moveTo>
                <a:lnTo>
                  <a:pt x="0" y="0"/>
                </a:lnTo>
                <a:lnTo>
                  <a:pt x="1426" y="2525"/>
                </a:lnTo>
                <a:lnTo>
                  <a:pt x="0" y="2016"/>
                </a:lnTo>
                <a:close/>
              </a:path>
            </a:pathLst>
          </a:custGeom>
          <a:gradFill>
            <a:gsLst>
              <a:gs pos="2000">
                <a:schemeClr val="accent1">
                  <a:lumMod val="80000"/>
                </a:schemeClr>
              </a:gs>
              <a:gs pos="100000">
                <a:schemeClr val="accent1">
                  <a:alpha val="100000"/>
                  <a:lumMod val="70000"/>
                  <a:lumOff val="30000"/>
                </a:schemeClr>
              </a:gs>
            </a:gsLst>
            <a:lin ang="1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6" name="椭圆 15"/>
          <p:cNvSpPr/>
          <p:nvPr>
            <p:custDataLst>
              <p:tags r:id="rId4"/>
            </p:custDataLst>
          </p:nvPr>
        </p:nvSpPr>
        <p:spPr>
          <a:xfrm>
            <a:off x="3930015" y="3607435"/>
            <a:ext cx="4403090" cy="1121410"/>
          </a:xfrm>
          <a:prstGeom prst="ellipse">
            <a:avLst/>
          </a:prstGeom>
          <a:gradFill>
            <a:gsLst>
              <a:gs pos="100000">
                <a:schemeClr val="accent1">
                  <a:lumMod val="20000"/>
                  <a:lumOff val="80000"/>
                </a:schemeClr>
              </a:gs>
              <a:gs pos="42000">
                <a:schemeClr val="accent1">
                  <a:lumMod val="20000"/>
                  <a:lumOff val="80000"/>
                  <a:alpha val="0"/>
                </a:schemeClr>
              </a:gs>
            </a:gsLst>
            <a:path path="circle">
              <a:fillToRect l="50000" t="50000" r="50000" b="50000"/>
            </a:path>
            <a:tileRect/>
          </a:gradFill>
          <a:ln w="7620">
            <a:gradFill>
              <a:gsLst>
                <a:gs pos="65000">
                  <a:schemeClr val="accent1">
                    <a:lumMod val="50000"/>
                    <a:lumOff val="50000"/>
                  </a:schemeClr>
                </a:gs>
                <a:gs pos="39000">
                  <a:schemeClr val="accent1">
                    <a:lumMod val="50000"/>
                    <a:lumOff val="50000"/>
                  </a:schemeClr>
                </a:gs>
                <a:gs pos="100000">
                  <a:schemeClr val="accent1">
                    <a:lumMod val="60000"/>
                    <a:lumOff val="40000"/>
                  </a:schemeClr>
                </a:gs>
                <a:gs pos="0">
                  <a:schemeClr val="accent1">
                    <a:lumMod val="80000"/>
                  </a:schemeClr>
                </a:gs>
              </a:gsLst>
              <a:lin ang="15480000" scaled="0"/>
            </a:gra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任意多边形 7"/>
          <p:cNvSpPr/>
          <p:nvPr>
            <p:custDataLst>
              <p:tags r:id="rId5"/>
            </p:custDataLst>
          </p:nvPr>
        </p:nvSpPr>
        <p:spPr>
          <a:xfrm flipH="1">
            <a:off x="5227955" y="2303780"/>
            <a:ext cx="910590" cy="1943100"/>
          </a:xfrm>
          <a:custGeom>
            <a:avLst/>
            <a:gdLst>
              <a:gd name="connsiteX0" fmla="*/ 0 w 1434"/>
              <a:gd name="connsiteY0" fmla="*/ 3060 h 3060"/>
              <a:gd name="connsiteX1" fmla="*/ 0 w 1434"/>
              <a:gd name="connsiteY1" fmla="*/ 0 h 3060"/>
              <a:gd name="connsiteX2" fmla="*/ 1434 w 1434"/>
              <a:gd name="connsiteY2" fmla="*/ 2554 h 3060"/>
              <a:gd name="connsiteX3" fmla="*/ 0 w 1434"/>
              <a:gd name="connsiteY3" fmla="*/ 3060 h 3060"/>
            </a:gdLst>
            <a:ahLst/>
            <a:cxnLst>
              <a:cxn ang="0">
                <a:pos x="connsiteX0" y="connsiteY0"/>
              </a:cxn>
              <a:cxn ang="0">
                <a:pos x="connsiteX1" y="connsiteY1"/>
              </a:cxn>
              <a:cxn ang="0">
                <a:pos x="connsiteX2" y="connsiteY2"/>
              </a:cxn>
              <a:cxn ang="0">
                <a:pos x="connsiteX3" y="connsiteY3"/>
              </a:cxn>
            </a:cxnLst>
            <a:rect l="l" t="t" r="r" b="b"/>
            <a:pathLst>
              <a:path w="1434" h="3060">
                <a:moveTo>
                  <a:pt x="0" y="3060"/>
                </a:moveTo>
                <a:lnTo>
                  <a:pt x="0" y="0"/>
                </a:lnTo>
                <a:lnTo>
                  <a:pt x="1434" y="2554"/>
                </a:lnTo>
                <a:lnTo>
                  <a:pt x="0" y="3060"/>
                </a:lnTo>
                <a:close/>
              </a:path>
            </a:pathLst>
          </a:custGeom>
          <a:gradFill>
            <a:gsLst>
              <a:gs pos="2000">
                <a:schemeClr val="accent1">
                  <a:lumMod val="80000"/>
                </a:schemeClr>
              </a:gs>
              <a:gs pos="100000">
                <a:schemeClr val="accent1">
                  <a:alpha val="100000"/>
                  <a:lumMod val="70000"/>
                  <a:lumOff val="3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 name="任意多边形 9"/>
          <p:cNvSpPr/>
          <p:nvPr>
            <p:custDataLst>
              <p:tags r:id="rId6"/>
            </p:custDataLst>
          </p:nvPr>
        </p:nvSpPr>
        <p:spPr>
          <a:xfrm>
            <a:off x="6137275" y="2303780"/>
            <a:ext cx="910590" cy="1943100"/>
          </a:xfrm>
          <a:custGeom>
            <a:avLst/>
            <a:gdLst>
              <a:gd name="connsiteX0" fmla="*/ 0 w 1434"/>
              <a:gd name="connsiteY0" fmla="*/ 3060 h 3060"/>
              <a:gd name="connsiteX1" fmla="*/ 0 w 1434"/>
              <a:gd name="connsiteY1" fmla="*/ 0 h 3060"/>
              <a:gd name="connsiteX2" fmla="*/ 1434 w 1434"/>
              <a:gd name="connsiteY2" fmla="*/ 2554 h 3060"/>
              <a:gd name="connsiteX3" fmla="*/ 0 w 1434"/>
              <a:gd name="connsiteY3" fmla="*/ 3060 h 3060"/>
            </a:gdLst>
            <a:ahLst/>
            <a:cxnLst>
              <a:cxn ang="0">
                <a:pos x="connsiteX0" y="connsiteY0"/>
              </a:cxn>
              <a:cxn ang="0">
                <a:pos x="connsiteX1" y="connsiteY1"/>
              </a:cxn>
              <a:cxn ang="0">
                <a:pos x="connsiteX2" y="connsiteY2"/>
              </a:cxn>
              <a:cxn ang="0">
                <a:pos x="connsiteX3" y="connsiteY3"/>
              </a:cxn>
            </a:cxnLst>
            <a:rect l="l" t="t" r="r" b="b"/>
            <a:pathLst>
              <a:path w="1434" h="3060">
                <a:moveTo>
                  <a:pt x="0" y="3060"/>
                </a:moveTo>
                <a:lnTo>
                  <a:pt x="0" y="0"/>
                </a:lnTo>
                <a:lnTo>
                  <a:pt x="1434" y="2554"/>
                </a:lnTo>
                <a:lnTo>
                  <a:pt x="0" y="3060"/>
                </a:lnTo>
                <a:close/>
              </a:path>
            </a:pathLst>
          </a:custGeom>
          <a:gradFill>
            <a:gsLst>
              <a:gs pos="2000">
                <a:schemeClr val="accent1">
                  <a:lumMod val="80000"/>
                </a:schemeClr>
              </a:gs>
              <a:gs pos="100000">
                <a:schemeClr val="accent1">
                  <a:alpha val="100000"/>
                  <a:lumMod val="70000"/>
                  <a:lumOff val="30000"/>
                </a:schemeClr>
              </a:gs>
            </a:gsLst>
            <a:lin ang="1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28" name="椭圆 27"/>
          <p:cNvSpPr/>
          <p:nvPr>
            <p:custDataLst>
              <p:tags r:id="rId7"/>
            </p:custDataLst>
          </p:nvPr>
        </p:nvSpPr>
        <p:spPr>
          <a:xfrm>
            <a:off x="5222240" y="5754370"/>
            <a:ext cx="1826260" cy="287020"/>
          </a:xfrm>
          <a:prstGeom prst="ellipse">
            <a:avLst/>
          </a:prstGeom>
          <a:gradFill>
            <a:gsLst>
              <a:gs pos="0">
                <a:schemeClr val="accent1">
                  <a:lumMod val="20000"/>
                  <a:lumOff val="80000"/>
                </a:schemeClr>
              </a:gs>
              <a:gs pos="98000">
                <a:srgbClr val="F2F2F2">
                  <a:alpha val="0"/>
                </a:srgbClr>
              </a:gs>
              <a:gs pos="42000">
                <a:schemeClr val="accent1">
                  <a:lumMod val="10000"/>
                  <a:lumOff val="90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9" name="任意多边形: 形状 3"/>
          <p:cNvSpPr/>
          <p:nvPr>
            <p:custDataLst>
              <p:tags r:id="rId8"/>
            </p:custDataLst>
          </p:nvPr>
        </p:nvSpPr>
        <p:spPr>
          <a:xfrm rot="1800000">
            <a:off x="3215640" y="3014980"/>
            <a:ext cx="478155" cy="4140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gs>
              <a:gs pos="100000">
                <a:schemeClr val="accent1">
                  <a:lumMod val="80000"/>
                  <a:lumOff val="20000"/>
                </a:schemeClr>
              </a:gs>
            </a:gsLst>
            <a:lin ang="16200000" scaled="0"/>
          </a:gradFill>
          <a:ln>
            <a:noFill/>
          </a:ln>
          <a:effectLst>
            <a:outerShdw blurRad="1016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lvl="0" algn="ctr">
              <a:buClrTx/>
              <a:buSzTx/>
              <a:buFontTx/>
            </a:pPr>
            <a:endParaRPr lang="zh-CN" altLang="en-US">
              <a:sym typeface="+mn-ea"/>
            </a:endParaRPr>
          </a:p>
        </p:txBody>
      </p:sp>
      <p:sp>
        <p:nvSpPr>
          <p:cNvPr id="31" name="任意多边形: 形状 3"/>
          <p:cNvSpPr/>
          <p:nvPr>
            <p:custDataLst>
              <p:tags r:id="rId9"/>
            </p:custDataLst>
          </p:nvPr>
        </p:nvSpPr>
        <p:spPr>
          <a:xfrm rot="1800000">
            <a:off x="3216275" y="4883785"/>
            <a:ext cx="478155" cy="4140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gs>
              <a:gs pos="100000">
                <a:schemeClr val="accent1">
                  <a:lumMod val="80000"/>
                  <a:lumOff val="20000"/>
                </a:schemeClr>
              </a:gs>
            </a:gsLst>
            <a:lin ang="16200000" scaled="0"/>
          </a:gradFill>
          <a:ln>
            <a:noFill/>
          </a:ln>
          <a:effectLst>
            <a:outerShdw blurRad="1016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lvl="0" algn="ctr">
              <a:buClrTx/>
              <a:buSzTx/>
              <a:buFontTx/>
            </a:pPr>
            <a:endParaRPr lang="zh-CN" altLang="en-US">
              <a:sym typeface="+mn-ea"/>
            </a:endParaRPr>
          </a:p>
        </p:txBody>
      </p:sp>
      <p:sp>
        <p:nvSpPr>
          <p:cNvPr id="32" name="任意多边形: 形状 3"/>
          <p:cNvSpPr/>
          <p:nvPr>
            <p:custDataLst>
              <p:tags r:id="rId10"/>
            </p:custDataLst>
          </p:nvPr>
        </p:nvSpPr>
        <p:spPr>
          <a:xfrm rot="1800000">
            <a:off x="8567420" y="3023870"/>
            <a:ext cx="478155" cy="4140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gs>
              <a:gs pos="100000">
                <a:schemeClr val="accent1">
                  <a:lumMod val="80000"/>
                  <a:lumOff val="20000"/>
                </a:schemeClr>
              </a:gs>
            </a:gsLst>
            <a:lin ang="16200000" scaled="0"/>
          </a:gradFill>
          <a:ln>
            <a:noFill/>
          </a:ln>
          <a:effectLst>
            <a:outerShdw blurRad="1016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lvl="0" algn="ctr">
              <a:buClrTx/>
              <a:buSzTx/>
              <a:buFontTx/>
            </a:pPr>
            <a:endParaRPr lang="zh-CN" altLang="en-US">
              <a:sym typeface="+mn-ea"/>
            </a:endParaRPr>
          </a:p>
        </p:txBody>
      </p:sp>
      <p:sp>
        <p:nvSpPr>
          <p:cNvPr id="33" name="任意多边形: 形状 3"/>
          <p:cNvSpPr/>
          <p:nvPr>
            <p:custDataLst>
              <p:tags r:id="rId11"/>
            </p:custDataLst>
          </p:nvPr>
        </p:nvSpPr>
        <p:spPr>
          <a:xfrm rot="1800000">
            <a:off x="8568055" y="4892675"/>
            <a:ext cx="478155" cy="4140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gs>
              <a:gs pos="100000">
                <a:schemeClr val="accent1">
                  <a:lumMod val="80000"/>
                  <a:lumOff val="20000"/>
                </a:schemeClr>
              </a:gs>
            </a:gsLst>
            <a:lin ang="16200000" scaled="0"/>
          </a:gradFill>
          <a:ln>
            <a:noFill/>
          </a:ln>
          <a:effectLst>
            <a:outerShdw blurRad="1016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lvl="0" algn="ctr">
              <a:buClrTx/>
              <a:buSzTx/>
              <a:buFontTx/>
            </a:pPr>
            <a:endParaRPr lang="zh-CN" altLang="en-US">
              <a:sym typeface="+mn-ea"/>
            </a:endParaRPr>
          </a:p>
        </p:txBody>
      </p:sp>
      <p:pic>
        <p:nvPicPr>
          <p:cNvPr id="34" name="图片 33" descr="343435383036303b343532343134393bcdb7c4d4b7e7b1a9"/>
          <p:cNvPicPr>
            <a:picLocks noChangeAspect="1"/>
          </p:cNvPicPr>
          <p:nvPr>
            <p:custDataLst>
              <p:tags r:id="rId12"/>
            </p:custDataLst>
          </p:nvPr>
        </p:nvPicPr>
        <p:blipFill>
          <a:blip r:embed="rId13"/>
          <a:stretch>
            <a:fillRect/>
          </a:stretch>
        </p:blipFill>
        <p:spPr>
          <a:xfrm>
            <a:off x="3346450" y="3114040"/>
            <a:ext cx="216000" cy="216000"/>
          </a:xfrm>
          <a:prstGeom prst="rect">
            <a:avLst/>
          </a:prstGeom>
        </p:spPr>
      </p:pic>
      <p:pic>
        <p:nvPicPr>
          <p:cNvPr id="55" name="图片 54" descr="343435383038363b343532323339393bd6b4d0d0d5aad2aa"/>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354705" y="4968240"/>
            <a:ext cx="198000" cy="208800"/>
          </a:xfrm>
          <a:prstGeom prst="rect">
            <a:avLst/>
          </a:prstGeom>
          <a:effectLst/>
        </p:spPr>
      </p:pic>
      <p:pic>
        <p:nvPicPr>
          <p:cNvPr id="35" name="图片 34" descr="343439383331313b343532303032383bbfcdbba7b9dcc0ed"/>
          <p:cNvPicPr>
            <a:picLocks noChangeAspect="1"/>
          </p:cNvPicPr>
          <p:nvPr>
            <p:custDataLst>
              <p:tags r:id="rId17"/>
            </p:custDataLst>
          </p:nvPr>
        </p:nvPicPr>
        <p:blipFill>
          <a:blip r:embed="rId18"/>
          <a:stretch>
            <a:fillRect/>
          </a:stretch>
        </p:blipFill>
        <p:spPr>
          <a:xfrm>
            <a:off x="8698865" y="3121025"/>
            <a:ext cx="216000" cy="216000"/>
          </a:xfrm>
          <a:prstGeom prst="rect">
            <a:avLst/>
          </a:prstGeom>
          <a:noFill/>
        </p:spPr>
      </p:pic>
      <p:pic>
        <p:nvPicPr>
          <p:cNvPr id="36" name="图片 35" descr="343439383331313b343532303033313bd3a6d3c3c9ccb3c7"/>
          <p:cNvPicPr/>
          <p:nvPr>
            <p:custDataLst>
              <p:tags r:id="rId19"/>
            </p:custDataLst>
          </p:nvPr>
        </p:nvPicPr>
        <p:blipFill>
          <a:blip r:embed="rId20"/>
          <a:stretch>
            <a:fillRect/>
          </a:stretch>
        </p:blipFill>
        <p:spPr>
          <a:xfrm>
            <a:off x="8709660" y="4989830"/>
            <a:ext cx="190800" cy="198000"/>
          </a:xfrm>
          <a:prstGeom prst="rect">
            <a:avLst/>
          </a:prstGeom>
          <a:noFill/>
          <a:effectLst/>
        </p:spPr>
      </p:pic>
      <p:sp>
        <p:nvSpPr>
          <p:cNvPr id="39" name="正文"/>
          <p:cNvSpPr txBox="1"/>
          <p:nvPr>
            <p:custDataLst>
              <p:tags r:id="rId21"/>
            </p:custDataLst>
          </p:nvPr>
        </p:nvSpPr>
        <p:spPr>
          <a:xfrm>
            <a:off x="688975" y="4993005"/>
            <a:ext cx="2432685" cy="685165"/>
          </a:xfrm>
          <a:prstGeom prst="rect">
            <a:avLst/>
          </a:prstGeom>
          <a:noFill/>
        </p:spPr>
        <p:txBody>
          <a:bodyPr wrap="square" lIns="0" tIns="0" rIns="0" bIns="0" rtlCol="0" anchor="t" anchorCtr="0">
            <a:noAutofit/>
          </a:bodyPr>
          <a:p>
            <a:pPr lvl="0" algn="l">
              <a:lnSpc>
                <a:spcPct val="130000"/>
              </a:lnSpc>
              <a:buClrTx/>
              <a:buSzTx/>
              <a:buFontTx/>
            </a:pPr>
            <a:r>
              <a:rPr lang="zh-CN" altLang="en-US" sz="2000" b="1" spc="150" dirty="0">
                <a:solidFill>
                  <a:schemeClr val="tx1">
                    <a:lumMod val="65000"/>
                    <a:lumOff val="35000"/>
                  </a:schemeClr>
                </a:solidFill>
                <a:latin typeface="+mn-ea"/>
                <a:sym typeface="+mn-ea"/>
              </a:rPr>
              <a:t>(三）健康的五官</a:t>
            </a:r>
            <a:endParaRPr lang="zh-CN" altLang="en-US" sz="2000" b="1" spc="150" dirty="0">
              <a:solidFill>
                <a:schemeClr val="tx1">
                  <a:lumMod val="65000"/>
                  <a:lumOff val="35000"/>
                </a:schemeClr>
              </a:solidFill>
              <a:latin typeface="+mn-ea"/>
              <a:sym typeface="+mn-ea"/>
            </a:endParaRPr>
          </a:p>
        </p:txBody>
      </p:sp>
      <p:sp>
        <p:nvSpPr>
          <p:cNvPr id="41" name="正文"/>
          <p:cNvSpPr txBox="1"/>
          <p:nvPr>
            <p:custDataLst>
              <p:tags r:id="rId22"/>
            </p:custDataLst>
          </p:nvPr>
        </p:nvSpPr>
        <p:spPr>
          <a:xfrm>
            <a:off x="688975" y="3114040"/>
            <a:ext cx="2432685" cy="685165"/>
          </a:xfrm>
          <a:prstGeom prst="rect">
            <a:avLst/>
          </a:prstGeom>
          <a:noFill/>
        </p:spPr>
        <p:txBody>
          <a:bodyPr wrap="square" lIns="0" tIns="0" rIns="0" bIns="0" rtlCol="0" anchor="t" anchorCtr="0">
            <a:noAutofit/>
          </a:bodyPr>
          <a:p>
            <a:pPr lvl="0" algn="l">
              <a:lnSpc>
                <a:spcPct val="130000"/>
              </a:lnSpc>
              <a:buClrTx/>
              <a:buSzTx/>
              <a:buFontTx/>
            </a:pPr>
            <a:r>
              <a:rPr lang="zh-CN" altLang="en-US" sz="2000" b="1" spc="150" dirty="0">
                <a:solidFill>
                  <a:schemeClr val="tx1">
                    <a:lumMod val="65000"/>
                    <a:lumOff val="35000"/>
                  </a:schemeClr>
                </a:solidFill>
                <a:latin typeface="+mn-ea"/>
                <a:sym typeface="+mn-ea"/>
              </a:rPr>
              <a:t>(一）健康的身体</a:t>
            </a:r>
            <a:endParaRPr lang="zh-CN" altLang="en-US" sz="2000" b="1" spc="150" dirty="0">
              <a:solidFill>
                <a:schemeClr val="tx1">
                  <a:lumMod val="65000"/>
                  <a:lumOff val="35000"/>
                </a:schemeClr>
              </a:solidFill>
              <a:latin typeface="+mn-ea"/>
              <a:sym typeface="+mn-ea"/>
            </a:endParaRPr>
          </a:p>
        </p:txBody>
      </p:sp>
      <p:sp>
        <p:nvSpPr>
          <p:cNvPr id="45" name="正文"/>
          <p:cNvSpPr txBox="1"/>
          <p:nvPr>
            <p:custDataLst>
              <p:tags r:id="rId23"/>
            </p:custDataLst>
          </p:nvPr>
        </p:nvSpPr>
        <p:spPr>
          <a:xfrm>
            <a:off x="9088120" y="4968240"/>
            <a:ext cx="2432685" cy="685165"/>
          </a:xfrm>
          <a:prstGeom prst="rect">
            <a:avLst/>
          </a:prstGeom>
          <a:noFill/>
        </p:spPr>
        <p:txBody>
          <a:bodyPr wrap="square" lIns="0" tIns="0" rIns="0" bIns="0" rtlCol="0" anchor="t" anchorCtr="0">
            <a:noAutofit/>
          </a:bodyPr>
          <a:p>
            <a:pPr lvl="0" algn="l">
              <a:lnSpc>
                <a:spcPct val="130000"/>
              </a:lnSpc>
              <a:buClrTx/>
              <a:buSzTx/>
              <a:buFontTx/>
            </a:pPr>
            <a:r>
              <a:rPr lang="zh-CN" altLang="en-US" sz="2000" b="1" spc="150" dirty="0">
                <a:solidFill>
                  <a:schemeClr val="tx1">
                    <a:lumMod val="65000"/>
                    <a:lumOff val="35000"/>
                  </a:schemeClr>
                </a:solidFill>
                <a:latin typeface="+mn-ea"/>
                <a:sym typeface="+mn-ea"/>
              </a:rPr>
              <a:t> (四）良好的心理与社会适应能力</a:t>
            </a:r>
            <a:endParaRPr lang="zh-CN" altLang="en-US" sz="2000" b="1" spc="150" dirty="0">
              <a:solidFill>
                <a:schemeClr val="tx1">
                  <a:lumMod val="65000"/>
                  <a:lumOff val="35000"/>
                </a:schemeClr>
              </a:solidFill>
              <a:latin typeface="+mn-ea"/>
              <a:sym typeface="+mn-ea"/>
            </a:endParaRPr>
          </a:p>
        </p:txBody>
      </p:sp>
      <p:sp>
        <p:nvSpPr>
          <p:cNvPr id="53" name="正文"/>
          <p:cNvSpPr txBox="1"/>
          <p:nvPr>
            <p:custDataLst>
              <p:tags r:id="rId24"/>
            </p:custDataLst>
          </p:nvPr>
        </p:nvSpPr>
        <p:spPr>
          <a:xfrm>
            <a:off x="9093835" y="3108325"/>
            <a:ext cx="2732405" cy="685165"/>
          </a:xfrm>
          <a:prstGeom prst="rect">
            <a:avLst/>
          </a:prstGeom>
          <a:noFill/>
        </p:spPr>
        <p:txBody>
          <a:bodyPr wrap="square" lIns="0" tIns="0" rIns="0" bIns="0" rtlCol="0" anchor="t" anchorCtr="0">
            <a:noAutofit/>
          </a:bodyPr>
          <a:p>
            <a:pPr lvl="0" algn="l">
              <a:lnSpc>
                <a:spcPct val="130000"/>
              </a:lnSpc>
              <a:buClrTx/>
              <a:buSzTx/>
              <a:buFontTx/>
            </a:pPr>
            <a:r>
              <a:rPr lang="zh-CN" altLang="en-US" sz="2000" b="1" spc="150" dirty="0">
                <a:solidFill>
                  <a:schemeClr val="tx1">
                    <a:lumMod val="65000"/>
                    <a:lumOff val="35000"/>
                  </a:schemeClr>
                </a:solidFill>
                <a:latin typeface="+mn-ea"/>
                <a:sym typeface="+mn-ea"/>
              </a:rPr>
              <a:t>(二）良好的抗病能力</a:t>
            </a:r>
            <a:endParaRPr lang="zh-CN" altLang="en-US" sz="2000" b="1" spc="150" dirty="0">
              <a:solidFill>
                <a:schemeClr val="tx1">
                  <a:lumMod val="65000"/>
                  <a:lumOff val="35000"/>
                </a:schemeClr>
              </a:solidFill>
              <a:latin typeface="+mn-ea"/>
              <a:sym typeface="+mn-ea"/>
            </a:endParaRPr>
          </a:p>
        </p:txBody>
      </p:sp>
      <p:sp>
        <p:nvSpPr>
          <p:cNvPr id="4" name="椭圆 3"/>
          <p:cNvSpPr/>
          <p:nvPr>
            <p:custDataLst>
              <p:tags r:id="rId25"/>
            </p:custDataLst>
          </p:nvPr>
        </p:nvSpPr>
        <p:spPr>
          <a:xfrm>
            <a:off x="4596765" y="4493260"/>
            <a:ext cx="170180" cy="170180"/>
          </a:xfrm>
          <a:prstGeom prst="ellipse">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5" name="椭圆 4"/>
          <p:cNvSpPr/>
          <p:nvPr>
            <p:custDataLst>
              <p:tags r:id="rId26"/>
            </p:custDataLst>
          </p:nvPr>
        </p:nvSpPr>
        <p:spPr>
          <a:xfrm>
            <a:off x="4643755" y="4540250"/>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6" name="椭圆 5"/>
          <p:cNvSpPr/>
          <p:nvPr>
            <p:custDataLst>
              <p:tags r:id="rId27"/>
            </p:custDataLst>
          </p:nvPr>
        </p:nvSpPr>
        <p:spPr>
          <a:xfrm>
            <a:off x="4596765" y="3670935"/>
            <a:ext cx="170180" cy="170180"/>
          </a:xfrm>
          <a:prstGeom prst="ellipse">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7" name="椭圆 6"/>
          <p:cNvSpPr/>
          <p:nvPr>
            <p:custDataLst>
              <p:tags r:id="rId28"/>
            </p:custDataLst>
          </p:nvPr>
        </p:nvSpPr>
        <p:spPr>
          <a:xfrm>
            <a:off x="4643755" y="3717925"/>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2" name="椭圆 11"/>
          <p:cNvSpPr/>
          <p:nvPr>
            <p:custDataLst>
              <p:tags r:id="rId29"/>
            </p:custDataLst>
          </p:nvPr>
        </p:nvSpPr>
        <p:spPr>
          <a:xfrm>
            <a:off x="7531100" y="4500245"/>
            <a:ext cx="170180" cy="170180"/>
          </a:xfrm>
          <a:prstGeom prst="ellipse">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27" name="椭圆 26"/>
          <p:cNvSpPr/>
          <p:nvPr>
            <p:custDataLst>
              <p:tags r:id="rId30"/>
            </p:custDataLst>
          </p:nvPr>
        </p:nvSpPr>
        <p:spPr>
          <a:xfrm>
            <a:off x="7578090" y="4547235"/>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37" name="椭圆 36"/>
          <p:cNvSpPr/>
          <p:nvPr>
            <p:custDataLst>
              <p:tags r:id="rId31"/>
            </p:custDataLst>
          </p:nvPr>
        </p:nvSpPr>
        <p:spPr>
          <a:xfrm>
            <a:off x="7531100" y="3670935"/>
            <a:ext cx="170180" cy="170180"/>
          </a:xfrm>
          <a:prstGeom prst="ellipse">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42" name="椭圆 41"/>
          <p:cNvSpPr/>
          <p:nvPr>
            <p:custDataLst>
              <p:tags r:id="rId32"/>
            </p:custDataLst>
          </p:nvPr>
        </p:nvSpPr>
        <p:spPr>
          <a:xfrm>
            <a:off x="7578090" y="3717925"/>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Tree>
    <p:custDataLst>
      <p:tags r:id="rId3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sym typeface="+mn-ea"/>
              </a:rPr>
              <a:t>三、 学前儿童健康问题的现状</a:t>
            </a:r>
            <a:endParaRPr lang="zh-CN" altLang="en-US" sz="2400" b="1">
              <a:sym typeface="+mn-ea"/>
            </a:endParaRPr>
          </a:p>
          <a:p>
            <a:pPr>
              <a:lnSpc>
                <a:spcPct val="150000"/>
              </a:lnSpc>
            </a:pPr>
            <a:r>
              <a:rPr lang="zh-CN" altLang="en-US" sz="2000"/>
              <a:t>当审视和探讨儿童健康方面的问题时，反映出的“儿童忽视”是世界各国普遍存在的现象。</a:t>
            </a:r>
            <a:endParaRPr lang="zh-CN" altLang="en-US" sz="2000"/>
          </a:p>
          <a:p>
            <a:pPr>
              <a:lnSpc>
                <a:spcPct val="150000"/>
              </a:lnSpc>
            </a:pPr>
            <a:r>
              <a:rPr lang="zh-CN" altLang="en-US" sz="2000"/>
              <a:t>儿童忽视可分为身体忽视、情感忽视、教育忽视、安全忽视和医疗忽视五类。</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90000"/>
          </a:bodyPr>
          <a:p>
            <a:pPr marL="0" indent="0">
              <a:lnSpc>
                <a:spcPct val="150000"/>
              </a:lnSpc>
              <a:buNone/>
            </a:pPr>
            <a:r>
              <a:rPr lang="zh-CN" altLang="en-US" sz="2200" b="1">
                <a:sym typeface="+mn-ea"/>
              </a:rPr>
              <a:t>三、 学前儿童健康问题的现状</a:t>
            </a:r>
            <a:endParaRPr lang="zh-CN" altLang="en-US" sz="2200" b="1">
              <a:sym typeface="+mn-ea"/>
            </a:endParaRPr>
          </a:p>
          <a:p>
            <a:pPr>
              <a:lnSpc>
                <a:spcPct val="150000"/>
              </a:lnSpc>
            </a:pPr>
            <a:r>
              <a:rPr lang="zh-CN" altLang="en-US" sz="2000"/>
              <a:t>从宏观的角度来看，我国的儿童忽视主要表现在以下两个方面：第一，意外伤害频繁发生。第二，情感问题日益增多。</a:t>
            </a:r>
            <a:endParaRPr lang="zh-CN" altLang="en-US" sz="2000"/>
          </a:p>
          <a:p>
            <a:pPr>
              <a:lnSpc>
                <a:spcPct val="150000"/>
              </a:lnSpc>
            </a:pPr>
            <a:r>
              <a:rPr lang="zh-CN" altLang="en-US" sz="2000"/>
              <a:t>从微观的角度来看，儿童忽视往往表现为将儿童健康教育等同于儿童体育教育或儿童常识教育，也有部分教师和家长片面追求儿童的营养摄入，而忽视了可能由此带来的健康问题，因而导致儿童心血管疾病、肥胖症、龋齿等问题频发；忽视心理氛围的营造，对有特殊需要的儿童关注不够而致其心理问题增多；过度保护使得儿童适应环境的能力、抗挫折能力低下；在环境创设中重视“高端化”的标准而忽视自然资源的引入，重视美化却忽视儿童成长的活动性、体验性；更有在教养机构中因为教师本身的问题而造成儿童身体和心理伤害等事件的发生。</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象6"/>
          <p:cNvSpPr/>
          <p:nvPr>
            <p:custDataLst>
              <p:tags r:id="rId1"/>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4" name="对象1"/>
          <p:cNvSpPr/>
          <p:nvPr>
            <p:custDataLst>
              <p:tags r:id="rId2"/>
            </p:custDataLst>
          </p:nvPr>
        </p:nvSpPr>
        <p:spPr>
          <a:xfrm>
            <a:off x="5188762" y="3302882"/>
            <a:ext cx="6325344" cy="1143000"/>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36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学前儿童健康教育</a:t>
            </a:r>
            <a:endParaRPr lang="zh-CN" altLang="en-US" sz="2800" b="1" dirty="0">
              <a:solidFill>
                <a:schemeClr val="tx1">
                  <a:lumMod val="85000"/>
                  <a:lumOff val="15000"/>
                </a:schemeClr>
              </a:solidFill>
              <a:latin typeface="+mn-ea"/>
              <a:cs typeface="+mn-ea"/>
              <a:sym typeface="+mn-ea"/>
            </a:endParaRPr>
          </a:p>
        </p:txBody>
      </p:sp>
      <p:sp>
        <p:nvSpPr>
          <p:cNvPr id="16" name="对象2"/>
          <p:cNvSpPr/>
          <p:nvPr>
            <p:custDataLst>
              <p:tags r:id="rId3"/>
            </p:custDataLst>
          </p:nvPr>
        </p:nvSpPr>
        <p:spPr>
          <a:xfrm>
            <a:off x="4008209" y="2020792"/>
            <a:ext cx="7487791" cy="113220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健康教育的含义 </a:t>
            </a:r>
            <a:endParaRPr lang="zh-CN" altLang="en-US" sz="2800" b="1" dirty="0">
              <a:solidFill>
                <a:schemeClr val="tx1">
                  <a:lumMod val="85000"/>
                  <a:lumOff val="15000"/>
                </a:schemeClr>
              </a:solidFill>
              <a:latin typeface="+mn-ea"/>
              <a:cs typeface="+mn-ea"/>
              <a:sym typeface="+mn-ea"/>
            </a:endParaRPr>
          </a:p>
        </p:txBody>
      </p:sp>
      <p:sp>
        <p:nvSpPr>
          <p:cNvPr id="18" name="对象3"/>
          <p:cNvSpPr/>
          <p:nvPr>
            <p:custDataLst>
              <p:tags r:id="rId4"/>
            </p:custDataLst>
          </p:nvPr>
        </p:nvSpPr>
        <p:spPr>
          <a:xfrm>
            <a:off x="3995293" y="4595361"/>
            <a:ext cx="7487791" cy="1143000"/>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24000" tIns="0" rIns="0" bIns="0" numCol="1" spcCol="0" rtlCol="0" fromWordArt="0" anchor="ctr" anchorCtr="0" forceAA="0" compatLnSpc="1">
            <a:noAutofit/>
          </a:bodyPr>
          <a:lstStyle/>
          <a:p>
            <a:pPr>
              <a:lnSpc>
                <a:spcPct val="150000"/>
              </a:lnSpc>
              <a:spcBef>
                <a:spcPct val="0"/>
              </a:spcBef>
              <a:spcAft>
                <a:spcPct val="0"/>
              </a:spcAft>
            </a:pPr>
            <a:r>
              <a:rPr lang="zh-CN" altLang="en-US" sz="2800" b="1" dirty="0">
                <a:solidFill>
                  <a:schemeClr val="tx1">
                    <a:lumMod val="85000"/>
                    <a:lumOff val="15000"/>
                  </a:schemeClr>
                </a:solidFill>
                <a:latin typeface="+mn-ea"/>
                <a:cs typeface="+mn-ea"/>
                <a:sym typeface="+mn-ea"/>
              </a:rPr>
              <a:t> 学前儿童健康教育的目标及其达成</a:t>
            </a:r>
            <a:endParaRPr lang="zh-CN" altLang="en-US" sz="2800" b="1" dirty="0">
              <a:solidFill>
                <a:schemeClr val="tx1">
                  <a:lumMod val="85000"/>
                  <a:lumOff val="15000"/>
                </a:schemeClr>
              </a:solidFill>
              <a:latin typeface="+mn-ea"/>
              <a:cs typeface="+mn-ea"/>
              <a:sym typeface="+mn-ea"/>
            </a:endParaRPr>
          </a:p>
        </p:txBody>
      </p:sp>
      <p:sp>
        <p:nvSpPr>
          <p:cNvPr id="2" name="对象5"/>
          <p:cNvSpPr/>
          <p:nvPr>
            <p:custDataLst>
              <p:tags r:id="rId5"/>
            </p:custDataLst>
          </p:nvPr>
        </p:nvSpPr>
        <p:spPr>
          <a:xfrm>
            <a:off x="3985349" y="1680965"/>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4" name="对象6"/>
          <p:cNvSpPr/>
          <p:nvPr>
            <p:custDataLst>
              <p:tags r:id="rId6"/>
            </p:custDataLst>
          </p:nvPr>
        </p:nvSpPr>
        <p:spPr>
          <a:xfrm>
            <a:off x="5010821" y="3518909"/>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9" name="对象7"/>
          <p:cNvSpPr/>
          <p:nvPr>
            <p:custDataLst>
              <p:tags r:id="rId7"/>
            </p:custDataLst>
          </p:nvPr>
        </p:nvSpPr>
        <p:spPr>
          <a:xfrm>
            <a:off x="3985349" y="535228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03</a:t>
            </a:r>
            <a:endParaRPr lang="en-US" altLang="zh-CN" sz="2400" b="1" dirty="0">
              <a:latin typeface="+mn-ea"/>
              <a:cs typeface="+mn-ea"/>
              <a:sym typeface="+mn-ea"/>
            </a:endParaRPr>
          </a:p>
        </p:txBody>
      </p:sp>
      <p:sp>
        <p:nvSpPr>
          <p:cNvPr id="17" name="对象12"/>
          <p:cNvSpPr>
            <a:spLocks noChangeAspect="1"/>
          </p:cNvSpPr>
          <p:nvPr>
            <p:custDataLst>
              <p:tags r:id="rId8"/>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5" name="标题 4"/>
          <p:cNvSpPr>
            <a:spLocks noGrp="1"/>
          </p:cNvSpPr>
          <p:nvPr>
            <p:ph type="title" idx="4294967295"/>
            <p:custDataLst>
              <p:tags r:id="rId9"/>
            </p:custDataLst>
          </p:nvPr>
        </p:nvSpPr>
        <p:spPr>
          <a:xfrm>
            <a:off x="798830" y="781685"/>
            <a:ext cx="5525770" cy="538480"/>
          </a:xfrm>
          <a:prstGeom prst="rect">
            <a:avLst/>
          </a:prstGeom>
        </p:spPr>
        <p:txBody>
          <a:bodyPr vert="horz" wrap="square" lIns="0" tIns="0" rIns="0" bIns="0" rtlCol="0" anchor="ctr" anchorCtr="0">
            <a:normAutofit/>
          </a:bodyPr>
          <a:lstStyle/>
          <a:p>
            <a:r>
              <a:rPr lang="zh-CN" altLang="en-US" dirty="0">
                <a:solidFill>
                  <a:srgbClr val="C00000"/>
                </a:solidFill>
                <a:latin typeface="+mj-ea"/>
                <a:ea typeface="+mj-ea"/>
              </a:rPr>
              <a:t>第一章  学前儿童健康教育概述</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sym typeface="+mn-ea"/>
              </a:rPr>
              <a:t>  四、 学前儿童健康教育的目的</a:t>
            </a:r>
            <a:endParaRPr lang="zh-CN" altLang="en-US" sz="2400" b="1">
              <a:sym typeface="+mn-ea"/>
            </a:endParaRPr>
          </a:p>
          <a:p>
            <a:pPr marL="0" indent="0">
              <a:lnSpc>
                <a:spcPct val="150000"/>
              </a:lnSpc>
              <a:buNone/>
            </a:pPr>
            <a:r>
              <a:rPr lang="zh-CN" altLang="en-US" sz="2000"/>
              <a:t>  (一） 基于个体发展的健康教育目的</a:t>
            </a:r>
            <a:endParaRPr lang="zh-CN" altLang="en-US" sz="2000"/>
          </a:p>
          <a:p>
            <a:pPr>
              <a:lnSpc>
                <a:spcPct val="150000"/>
              </a:lnSpc>
            </a:pPr>
            <a:r>
              <a:rPr lang="zh-CN" altLang="en-US" sz="2000"/>
              <a:t> 1. 保障儿童身体的良好发育</a:t>
            </a:r>
            <a:endParaRPr lang="zh-CN" altLang="en-US" sz="2000"/>
          </a:p>
          <a:p>
            <a:pPr>
              <a:lnSpc>
                <a:spcPct val="150000"/>
              </a:lnSpc>
            </a:pPr>
            <a:r>
              <a:rPr lang="zh-CN" altLang="en-US" sz="2000"/>
              <a:t> 2. 促进儿童智力的良好发展</a:t>
            </a:r>
            <a:endParaRPr lang="zh-CN" altLang="en-US" sz="2000"/>
          </a:p>
          <a:p>
            <a:pPr>
              <a:lnSpc>
                <a:spcPct val="150000"/>
              </a:lnSpc>
            </a:pPr>
            <a:r>
              <a:rPr lang="zh-CN" altLang="en-US" sz="2000"/>
              <a:t> 3. 增强儿童情绪的良好适应</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sym typeface="+mn-ea"/>
              </a:rPr>
              <a:t>  四、 学前儿童健康教育的目的</a:t>
            </a:r>
            <a:endParaRPr lang="zh-CN" altLang="en-US" sz="2400" b="1">
              <a:sym typeface="+mn-ea"/>
            </a:endParaRPr>
          </a:p>
          <a:p>
            <a:pPr marL="0" indent="0">
              <a:lnSpc>
                <a:spcPct val="150000"/>
              </a:lnSpc>
              <a:buNone/>
            </a:pPr>
            <a:r>
              <a:rPr lang="zh-CN" altLang="en-US" sz="2000"/>
              <a:t>  (二） 基于社会发展的健康教育目的</a:t>
            </a:r>
            <a:endParaRPr lang="zh-CN" altLang="en-US" sz="2000"/>
          </a:p>
          <a:p>
            <a:pPr>
              <a:lnSpc>
                <a:spcPct val="150000"/>
              </a:lnSpc>
            </a:pPr>
            <a:r>
              <a:rPr lang="zh-CN" altLang="en-US" sz="2000"/>
              <a:t> 1. 提高人类生命的质量</a:t>
            </a:r>
            <a:endParaRPr lang="zh-CN" altLang="en-US" sz="2000"/>
          </a:p>
          <a:p>
            <a:pPr>
              <a:lnSpc>
                <a:spcPct val="150000"/>
              </a:lnSpc>
            </a:pPr>
            <a:r>
              <a:rPr lang="zh-CN" altLang="en-US" sz="2000"/>
              <a:t> 2. 推动人类社会的进步</a:t>
            </a:r>
            <a:endParaRPr lang="zh-CN" altLang="en-US" sz="2000"/>
          </a:p>
        </p:txBody>
      </p:sp>
      <p:sp>
        <p:nvSpPr>
          <p:cNvPr id="3" name="标题 2"/>
          <p:cNvSpPr>
            <a:spLocks noGrp="1"/>
          </p:cNvSpPr>
          <p:nvPr>
            <p:ph type="title" idx="1"/>
          </p:nvPr>
        </p:nvSpPr>
        <p:spPr/>
        <p:txBody>
          <a:bodyPr/>
          <a:p>
            <a:r>
              <a:rPr lang="zh-CN" altLang="en-US">
                <a:solidFill>
                  <a:schemeClr val="tx1"/>
                </a:solidFill>
              </a:rPr>
              <a:t>第二节 学前儿童健康教育</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615565"/>
            <a:ext cx="2879725" cy="1006475"/>
          </a:xfrm>
        </p:spPr>
        <p:txBody>
          <a:bodyPr>
            <a:scene3d>
              <a:camera prst="orthographicFront"/>
              <a:lightRig rig="threePt" dir="t"/>
            </a:scene3d>
          </a:bodyPr>
          <a:p>
            <a:r>
              <a:rPr lang="zh-CN" altLang="en-US" sz="4800">
                <a:solidFill>
                  <a:schemeClr val="tx1"/>
                </a:solidFill>
                <a:effectLst>
                  <a:outerShdw blurRad="38100" dist="19050" dir="2700000" algn="tl" rotWithShape="0">
                    <a:schemeClr val="dk1">
                      <a:alpha val="40000"/>
                    </a:schemeClr>
                  </a:outerShdw>
                </a:effectLst>
              </a:rPr>
              <a:t>第</a:t>
            </a:r>
            <a:r>
              <a:rPr lang="zh-CN" altLang="en-US" sz="4800">
                <a:solidFill>
                  <a:schemeClr val="tx1"/>
                </a:solidFill>
                <a:effectLst>
                  <a:outerShdw blurRad="38100" dist="19050" dir="2700000" algn="tl" rotWithShape="0">
                    <a:schemeClr val="dk1">
                      <a:alpha val="40000"/>
                    </a:schemeClr>
                  </a:outerShdw>
                </a:effectLst>
              </a:rPr>
              <a:t>三节</a:t>
            </a:r>
            <a:endParaRPr lang="zh-CN" altLang="en-US" sz="48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4085590" y="2740025"/>
            <a:ext cx="8107045" cy="1442085"/>
          </a:xfrm>
        </p:spPr>
        <p:txBody>
          <a:bodyPr>
            <a:noAutofit/>
            <a:scene3d>
              <a:camera prst="orthographicFront"/>
              <a:lightRig rig="threePt" dir="t"/>
            </a:scene3d>
          </a:bodyPr>
          <a:p>
            <a:r>
              <a:rPr lang="zh-CN" altLang="en-US" sz="4000" b="1">
                <a:solidFill>
                  <a:schemeClr val="tx1"/>
                </a:solidFill>
                <a:effectLst>
                  <a:outerShdw blurRad="38100" dist="19050" dir="2700000" algn="tl" rotWithShape="0">
                    <a:schemeClr val="dk1">
                      <a:alpha val="40000"/>
                    </a:schemeClr>
                  </a:outerShdw>
                </a:effectLst>
              </a:rPr>
              <a:t>学前儿童健康教育的目标及其达成</a:t>
            </a:r>
            <a:endParaRPr lang="zh-CN" altLang="en-US" sz="40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 一、 学前儿童健康教育的目标及要求</a:t>
            </a:r>
            <a:endParaRPr lang="zh-CN" altLang="en-US" sz="2400" b="1"/>
          </a:p>
          <a:p>
            <a:r>
              <a:rPr lang="zh-CN" altLang="en-US" sz="2000" u="sng"/>
              <a:t>《幼儿园教育指导纲要(试行)》</a:t>
            </a:r>
            <a:r>
              <a:rPr lang="zh-CN" altLang="en-US" sz="2000"/>
              <a:t>明确提出了学前儿童健康教育的目标：(1)身体健康，在集体生活中情绪安定、愉快；(2)生活、卫生习惯良好，有基本的生活自理能力；(3)知道必要的安全保健常识，学习保护自己；(4)喜欢参加体育活动，动作协调、灵活。</a:t>
            </a:r>
            <a:endParaRPr lang="zh-CN" altLang="en-US" sz="2000"/>
          </a:p>
          <a:p>
            <a:r>
              <a:rPr lang="zh-CN" altLang="en-US" sz="2000" u="sng"/>
              <a:t>《3—6岁儿童学习与发展指南》</a:t>
            </a:r>
            <a:r>
              <a:rPr lang="zh-CN" altLang="en-US" sz="2000"/>
              <a:t>将幼儿在健康领域的学习与发展划分为“身心状况”“动作发展”“生活习惯与生活能力”三方面内容。</a:t>
            </a:r>
            <a:endParaRPr lang="zh-CN" altLang="en-US" sz="2000"/>
          </a:p>
          <a:p>
            <a:pPr marL="0" indent="0">
              <a:buNone/>
            </a:pPr>
            <a:r>
              <a:rPr lang="zh-CN" altLang="en-US" sz="2000"/>
              <a:t>　　</a:t>
            </a:r>
            <a:r>
              <a:rPr lang="zh-CN" altLang="en-US" sz="2000" b="1"/>
              <a:t>“身心状况”</a:t>
            </a:r>
            <a:r>
              <a:rPr lang="zh-CN" altLang="en-US" sz="2000"/>
              <a:t>包括幼儿身体和心理两方面的发展状况，这是正确健康观念的重要体现。</a:t>
            </a:r>
            <a:r>
              <a:rPr lang="zh-CN" altLang="en-US" sz="2000" b="1"/>
              <a:t>“动作发展”</a:t>
            </a:r>
            <a:r>
              <a:rPr lang="zh-CN" altLang="en-US" sz="2000"/>
              <a:t>包括身体粗大动作和手部精细动作的发展目标。</a:t>
            </a:r>
            <a:r>
              <a:rPr lang="zh-CN" altLang="en-US" sz="2000" b="1"/>
              <a:t>“生活习惯与生活能力”</a:t>
            </a:r>
            <a:r>
              <a:rPr lang="zh-CN" altLang="en-US" sz="2000"/>
              <a:t>包括与幼儿健康成长密切关联的生活习惯、卫生习惯、生活自理能力、安全知识和自我保护能力。</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二、 学前儿童健康教育目标的层次</a:t>
            </a:r>
            <a:endParaRPr lang="zh-CN" altLang="en-US" sz="2400" b="1"/>
          </a:p>
          <a:p>
            <a:pPr marL="0" indent="0">
              <a:buNone/>
            </a:pPr>
            <a:r>
              <a:rPr lang="zh-CN" altLang="en-US" sz="2000" b="1"/>
              <a:t> 1. 终极目标</a:t>
            </a:r>
            <a:endParaRPr lang="zh-CN" altLang="en-US" sz="2000" b="1"/>
          </a:p>
          <a:p>
            <a:pPr marL="0" indent="0">
              <a:buNone/>
            </a:pPr>
            <a:r>
              <a:rPr lang="zh-CN" altLang="en-US" sz="2000"/>
              <a:t>学前儿童健康教育的终极目标包括：</a:t>
            </a:r>
            <a:endParaRPr lang="zh-CN" altLang="en-US" sz="2000"/>
          </a:p>
          <a:p>
            <a:r>
              <a:rPr lang="zh-CN" altLang="en-US" sz="2000"/>
              <a:t>(1)促进幼儿身体的正常发育，增强幼儿的体质，促进幼儿身心健康发展；</a:t>
            </a:r>
            <a:endParaRPr lang="zh-CN" altLang="en-US" sz="2000"/>
          </a:p>
          <a:p>
            <a:r>
              <a:rPr lang="zh-CN" altLang="en-US" sz="2000"/>
              <a:t>(2)培养幼儿对体育活动的兴趣和积极参加体育锻炼的习惯，发展幼儿的基本动作，同时培养幼儿活泼、开朗、勇敢、不怕困难等心理品质；</a:t>
            </a:r>
            <a:endParaRPr lang="zh-CN" altLang="en-US" sz="2000"/>
          </a:p>
          <a:p>
            <a:r>
              <a:rPr lang="zh-CN" altLang="en-US" sz="2000"/>
              <a:t>(3)帮助幼儿获得基本的健康常识，培养良好的生活习惯，获得初步的自我保护意识和能力。</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二、 学前儿童健康教育目标的层次</a:t>
            </a:r>
            <a:endParaRPr lang="zh-CN" altLang="en-US" sz="2400" b="1"/>
          </a:p>
          <a:p>
            <a:pPr marL="0" indent="0">
              <a:buNone/>
            </a:pPr>
            <a:r>
              <a:rPr lang="zh-CN" altLang="en-US" sz="2000" b="1"/>
              <a:t> 2. 分类目标</a:t>
            </a:r>
            <a:endParaRPr lang="zh-CN" altLang="en-US" sz="2000" b="1"/>
          </a:p>
          <a:p>
            <a:pPr marL="0" indent="0">
              <a:buNone/>
            </a:pPr>
            <a:r>
              <a:rPr lang="zh-CN" altLang="en-US" sz="2000"/>
              <a:t>　　学前儿童健康教育的分类目标是对健康所涉及的内容进行归类(如“生活习惯”“饮食与营养”“人体认识与保护”等)，然后据此确定相应的目标。如“生活习惯”的目标可以确定为：</a:t>
            </a:r>
            <a:endParaRPr lang="zh-CN" altLang="en-US" sz="2000"/>
          </a:p>
          <a:p>
            <a:r>
              <a:rPr lang="zh-CN" altLang="en-US" sz="2000"/>
              <a:t>(1)培养幼儿良好的作息、睡眠、排泄、盥洗、整理等生活卫生习惯；</a:t>
            </a:r>
            <a:endParaRPr lang="zh-CN" altLang="en-US" sz="2000"/>
          </a:p>
          <a:p>
            <a:r>
              <a:rPr lang="zh-CN" altLang="en-US" sz="2000"/>
              <a:t>(2)帮助幼儿了解初步的卫生常识和建立有规律的生活秩序；</a:t>
            </a:r>
            <a:endParaRPr lang="zh-CN" altLang="en-US" sz="2000"/>
          </a:p>
          <a:p>
            <a:r>
              <a:rPr lang="zh-CN" altLang="en-US" sz="2000"/>
              <a:t>(3)帮助幼儿学会多种整理卫生的技能，逐步提高幼儿的生活自理能力。</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lnSpc>
                <a:spcPct val="150000"/>
              </a:lnSpc>
              <a:buNone/>
            </a:pPr>
            <a:r>
              <a:rPr lang="zh-CN" altLang="en-US" sz="2400" b="1"/>
              <a:t>二、 学前儿童健康教育目标的层次</a:t>
            </a:r>
            <a:endParaRPr lang="zh-CN" altLang="en-US" sz="2400" b="1"/>
          </a:p>
          <a:p>
            <a:pPr marL="0" indent="0">
              <a:lnSpc>
                <a:spcPct val="150000"/>
              </a:lnSpc>
              <a:buNone/>
            </a:pPr>
            <a:r>
              <a:rPr lang="zh-CN" altLang="en-US" sz="2000" b="1"/>
              <a:t>3. 年龄阶段目标</a:t>
            </a:r>
            <a:endParaRPr lang="zh-CN" altLang="en-US" sz="2000" b="1"/>
          </a:p>
          <a:p>
            <a:pPr>
              <a:lnSpc>
                <a:spcPct val="150000"/>
              </a:lnSpc>
            </a:pPr>
            <a:r>
              <a:rPr lang="zh-CN" altLang="en-US" sz="2000"/>
              <a:t>学前儿童健康教育的年龄阶段目标是以不同年龄阶段幼儿的身心发展特征为依据而确定的健康教育目标，它保证了幼儿健康教育的适宜性和发展性。</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二、 学前儿童健康教育目标的层次</a:t>
            </a:r>
            <a:endParaRPr lang="zh-CN" altLang="en-US" sz="2400" b="1"/>
          </a:p>
          <a:p>
            <a:pPr marL="0" indent="0">
              <a:buNone/>
            </a:pPr>
            <a:r>
              <a:rPr lang="zh-CN" altLang="en-US" sz="2000"/>
              <a:t> </a:t>
            </a:r>
            <a:r>
              <a:rPr lang="zh-CN" altLang="en-US" sz="2000" b="1"/>
              <a:t>4. 教育活动目标</a:t>
            </a:r>
            <a:endParaRPr lang="zh-CN" altLang="en-US" sz="2000" b="1"/>
          </a:p>
          <a:p>
            <a:r>
              <a:rPr lang="zh-CN" altLang="en-US" sz="2000"/>
              <a:t>学前儿童健康教育活动设计的目标是上述目标的具体化，也是教师实施学前儿童健康教育时在操作层面上的具体要求。</a:t>
            </a:r>
            <a:endParaRPr lang="zh-CN" altLang="en-US" sz="2000"/>
          </a:p>
          <a:p>
            <a:r>
              <a:rPr lang="zh-CN" altLang="en-US" sz="2000"/>
              <a:t>学前儿童健康教育的过程是围绕着终极目标，制定出分类目标，再分解至年龄阶段目标，最终通过具体的教育活动达成目标。</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健康教育课程目标层次解析</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一、 课程理念</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　　提升每一个孩子健康生活的品质，具体阐释如下：</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 以每一个孩子为本，让每一个孩子欢乐地享受与其年龄阶段相适应的健康生活，满足其生理、心理的发展需求，使其在安全、和谐、健康的环境中获得全面发展。</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尊重每一个孩子身心发展的规律，促进其在快乐的“共同生活、探索世界、表达表现”中形成健康人格。</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（3） 立足于每一个孩子未来的发展，给予机会，赋予意义，成就真、善、美的健康人生。</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50000"/>
              </a:lnSpc>
              <a:buNone/>
            </a:pPr>
            <a:r>
              <a:rPr lang="zh-CN" altLang="en-US" sz="2400" b="1">
                <a:solidFill>
                  <a:srgbClr val="C00000"/>
                </a:solidFill>
              </a:rPr>
              <a:t>健康教育课程目标层次解析</a:t>
            </a:r>
            <a:endParaRPr lang="zh-CN" altLang="en-US" sz="2400" b="1">
              <a:solidFill>
                <a:srgbClr val="C00000"/>
              </a:solidFill>
            </a:endParaRPr>
          </a:p>
          <a:p>
            <a:pPr marL="0" indent="0">
              <a:lnSpc>
                <a:spcPct val="150000"/>
              </a:lnSpc>
              <a:buNone/>
            </a:pPr>
            <a:r>
              <a:rPr lang="zh-CN" altLang="en-US" sz="2000" b="1">
                <a:latin typeface="华文楷体" panose="02010600040101010101" charset="-122"/>
                <a:ea typeface="华文楷体" panose="02010600040101010101" charset="-122"/>
                <a:cs typeface="华文楷体" panose="02010600040101010101" charset="-122"/>
              </a:rPr>
              <a:t>二、 课程目标</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50000"/>
              </a:lnSpc>
              <a:buNone/>
            </a:pPr>
            <a:r>
              <a:rPr lang="zh-CN" altLang="en-US" sz="2000" b="1">
                <a:latin typeface="华文楷体" panose="02010600040101010101" charset="-122"/>
                <a:ea typeface="华文楷体" panose="02010600040101010101" charset="-122"/>
                <a:cs typeface="华文楷体" panose="02010600040101010101" charset="-122"/>
              </a:rPr>
              <a:t>（一） 总目标</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50000"/>
              </a:lnSpc>
              <a:buNone/>
            </a:pPr>
            <a:r>
              <a:rPr lang="zh-CN" altLang="en-US" sz="2000" b="1">
                <a:latin typeface="华文楷体" panose="02010600040101010101" charset="-122"/>
                <a:ea typeface="华文楷体" panose="02010600040101010101" charset="-122"/>
                <a:cs typeface="华文楷体" panose="02010600040101010101" charset="-122"/>
              </a:rPr>
              <a:t>　　通过课程的实施，促进婴幼儿身体结实、情感真实、经验扎实、行为笃实，成为健康活泼、好奇探索、文明乐群、亲近自然、爱护环境、勇敢自信、有初步责任感的儿童。</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custDataLst>
              <p:tags r:id="rId1"/>
            </p:custDataLst>
          </p:nvPr>
        </p:nvSpPr>
        <p:spPr>
          <a:xfrm>
            <a:off x="3750223" y="1646645"/>
            <a:ext cx="4114891" cy="4114891"/>
          </a:xfrm>
          <a:prstGeom prst="ellipse">
            <a:avLst/>
          </a:prstGeom>
          <a:noFill/>
          <a:ln w="31750">
            <a:solidFill>
              <a:schemeClr val="accent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mn-ea"/>
            </a:endParaRPr>
          </a:p>
        </p:txBody>
      </p:sp>
      <p:sp>
        <p:nvSpPr>
          <p:cNvPr id="3" name="任意多边形: 形状 51"/>
          <p:cNvSpPr/>
          <p:nvPr>
            <p:custDataLst>
              <p:tags r:id="rId2"/>
            </p:custDataLst>
          </p:nvPr>
        </p:nvSpPr>
        <p:spPr>
          <a:xfrm>
            <a:off x="7614437" y="3437416"/>
            <a:ext cx="539833" cy="539833"/>
          </a:xfrm>
          <a:custGeom>
            <a:avLst/>
            <a:gdLst>
              <a:gd name="connsiteX0" fmla="*/ 0 w 1193769"/>
              <a:gd name="connsiteY0" fmla="*/ 596885 h 1193769"/>
              <a:gd name="connsiteX1" fmla="*/ 596885 w 1193769"/>
              <a:gd name="connsiteY1" fmla="*/ 0 h 1193769"/>
              <a:gd name="connsiteX2" fmla="*/ 1193770 w 1193769"/>
              <a:gd name="connsiteY2" fmla="*/ 596885 h 1193769"/>
              <a:gd name="connsiteX3" fmla="*/ 596885 w 1193769"/>
              <a:gd name="connsiteY3" fmla="*/ 1193770 h 1193769"/>
              <a:gd name="connsiteX4" fmla="*/ 0 w 1193769"/>
              <a:gd name="connsiteY4" fmla="*/ 596885 h 1193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3769" h="1193769">
                <a:moveTo>
                  <a:pt x="0" y="596885"/>
                </a:moveTo>
                <a:cubicBezTo>
                  <a:pt x="0" y="267235"/>
                  <a:pt x="267235" y="0"/>
                  <a:pt x="596885" y="0"/>
                </a:cubicBezTo>
                <a:cubicBezTo>
                  <a:pt x="926535" y="0"/>
                  <a:pt x="1193770" y="267235"/>
                  <a:pt x="1193770" y="596885"/>
                </a:cubicBezTo>
                <a:cubicBezTo>
                  <a:pt x="1193770" y="926535"/>
                  <a:pt x="926535" y="1193770"/>
                  <a:pt x="596885" y="1193770"/>
                </a:cubicBezTo>
                <a:cubicBezTo>
                  <a:pt x="267235" y="1193770"/>
                  <a:pt x="0" y="926535"/>
                  <a:pt x="0" y="596885"/>
                </a:cubicBez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rgbClr val="FFFFFF"/>
                </a:gs>
                <a:gs pos="0">
                  <a:schemeClr val="accent1">
                    <a:lumMod val="45000"/>
                    <a:lumOff val="55000"/>
                  </a:schemeClr>
                </a:gs>
                <a:gs pos="100000">
                  <a:srgbClr val="FFFFFF"/>
                </a:gs>
                <a:gs pos="71000">
                  <a:schemeClr val="accent1">
                    <a:lumMod val="30000"/>
                    <a:lumOff val="7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mn-ea"/>
              <a:cs typeface="+mn-ea"/>
              <a:sym typeface="+mn-ea"/>
            </a:endParaRPr>
          </a:p>
        </p:txBody>
      </p:sp>
      <p:sp>
        <p:nvSpPr>
          <p:cNvPr id="43" name="任意多边形: 形状 42"/>
          <p:cNvSpPr/>
          <p:nvPr>
            <p:custDataLst>
              <p:tags r:id="rId3"/>
            </p:custDataLst>
          </p:nvPr>
        </p:nvSpPr>
        <p:spPr>
          <a:xfrm>
            <a:off x="4078805" y="4922971"/>
            <a:ext cx="539833" cy="539833"/>
          </a:xfrm>
          <a:custGeom>
            <a:avLst/>
            <a:gdLst>
              <a:gd name="connsiteX0" fmla="*/ 0 w 1146017"/>
              <a:gd name="connsiteY0" fmla="*/ 573009 h 1146017"/>
              <a:gd name="connsiteX1" fmla="*/ 573009 w 1146017"/>
              <a:gd name="connsiteY1" fmla="*/ 0 h 1146017"/>
              <a:gd name="connsiteX2" fmla="*/ 1146018 w 1146017"/>
              <a:gd name="connsiteY2" fmla="*/ 573009 h 1146017"/>
              <a:gd name="connsiteX3" fmla="*/ 573009 w 1146017"/>
              <a:gd name="connsiteY3" fmla="*/ 1146018 h 1146017"/>
              <a:gd name="connsiteX4" fmla="*/ 0 w 1146017"/>
              <a:gd name="connsiteY4" fmla="*/ 573009 h 11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6017" h="1146017">
                <a:moveTo>
                  <a:pt x="0" y="573009"/>
                </a:moveTo>
                <a:cubicBezTo>
                  <a:pt x="0" y="256545"/>
                  <a:pt x="256545" y="0"/>
                  <a:pt x="573009" y="0"/>
                </a:cubicBezTo>
                <a:cubicBezTo>
                  <a:pt x="889473" y="0"/>
                  <a:pt x="1146018" y="256545"/>
                  <a:pt x="1146018" y="573009"/>
                </a:cubicBezTo>
                <a:cubicBezTo>
                  <a:pt x="1146018" y="889473"/>
                  <a:pt x="889473" y="1146018"/>
                  <a:pt x="573009" y="1146018"/>
                </a:cubicBezTo>
                <a:cubicBezTo>
                  <a:pt x="256545" y="1146018"/>
                  <a:pt x="0" y="889473"/>
                  <a:pt x="0" y="573009"/>
                </a:cubicBez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rgbClr val="FFFFFF"/>
                </a:gs>
                <a:gs pos="0">
                  <a:schemeClr val="accent1">
                    <a:lumMod val="45000"/>
                    <a:lumOff val="55000"/>
                  </a:schemeClr>
                </a:gs>
                <a:gs pos="100000">
                  <a:srgbClr val="FFFFFF"/>
                </a:gs>
                <a:gs pos="71000">
                  <a:schemeClr val="accent1">
                    <a:lumMod val="30000"/>
                    <a:lumOff val="7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mn-ea"/>
              <a:cs typeface="+mn-ea"/>
              <a:sym typeface="+mn-ea"/>
            </a:endParaRPr>
          </a:p>
        </p:txBody>
      </p:sp>
      <p:sp>
        <p:nvSpPr>
          <p:cNvPr id="45" name="任意多边形: 形状 44"/>
          <p:cNvSpPr/>
          <p:nvPr>
            <p:custDataLst>
              <p:tags r:id="rId4"/>
            </p:custDataLst>
          </p:nvPr>
        </p:nvSpPr>
        <p:spPr>
          <a:xfrm>
            <a:off x="4078805" y="1968298"/>
            <a:ext cx="539833" cy="539833"/>
          </a:xfrm>
          <a:custGeom>
            <a:avLst/>
            <a:gdLst>
              <a:gd name="connsiteX0" fmla="*/ 0 w 1146017"/>
              <a:gd name="connsiteY0" fmla="*/ 573009 h 1146017"/>
              <a:gd name="connsiteX1" fmla="*/ 573009 w 1146017"/>
              <a:gd name="connsiteY1" fmla="*/ 0 h 1146017"/>
              <a:gd name="connsiteX2" fmla="*/ 1146018 w 1146017"/>
              <a:gd name="connsiteY2" fmla="*/ 573009 h 1146017"/>
              <a:gd name="connsiteX3" fmla="*/ 573009 w 1146017"/>
              <a:gd name="connsiteY3" fmla="*/ 1146018 h 1146017"/>
              <a:gd name="connsiteX4" fmla="*/ 0 w 1146017"/>
              <a:gd name="connsiteY4" fmla="*/ 573009 h 11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6017" h="1146017">
                <a:moveTo>
                  <a:pt x="0" y="573009"/>
                </a:moveTo>
                <a:cubicBezTo>
                  <a:pt x="0" y="256545"/>
                  <a:pt x="256545" y="0"/>
                  <a:pt x="573009" y="0"/>
                </a:cubicBezTo>
                <a:cubicBezTo>
                  <a:pt x="889473" y="0"/>
                  <a:pt x="1146018" y="256545"/>
                  <a:pt x="1146018" y="573009"/>
                </a:cubicBezTo>
                <a:cubicBezTo>
                  <a:pt x="1146018" y="889473"/>
                  <a:pt x="889473" y="1146018"/>
                  <a:pt x="573009" y="1146018"/>
                </a:cubicBezTo>
                <a:cubicBezTo>
                  <a:pt x="256545" y="1146018"/>
                  <a:pt x="0" y="889473"/>
                  <a:pt x="0" y="573009"/>
                </a:cubicBez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rgbClr val="FFFFFF"/>
                </a:gs>
                <a:gs pos="0">
                  <a:schemeClr val="accent1">
                    <a:lumMod val="45000"/>
                    <a:lumOff val="55000"/>
                  </a:schemeClr>
                </a:gs>
                <a:gs pos="100000">
                  <a:srgbClr val="FFFFFF"/>
                </a:gs>
                <a:gs pos="71000">
                  <a:schemeClr val="accent1">
                    <a:lumMod val="30000"/>
                    <a:lumOff val="7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mn-ea"/>
              <a:cs typeface="+mn-ea"/>
              <a:sym typeface="+mn-ea"/>
            </a:endParaRPr>
          </a:p>
        </p:txBody>
      </p:sp>
      <p:sp>
        <p:nvSpPr>
          <p:cNvPr id="6" name="正文"/>
          <p:cNvSpPr txBox="1"/>
          <p:nvPr>
            <p:custDataLst>
              <p:tags r:id="rId5"/>
            </p:custDataLst>
          </p:nvPr>
        </p:nvSpPr>
        <p:spPr>
          <a:xfrm>
            <a:off x="1061720" y="5537200"/>
            <a:ext cx="4351655" cy="803275"/>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30000"/>
              </a:lnSpc>
              <a:spcAft>
                <a:spcPts val="1000"/>
              </a:spcAft>
              <a:buClrTx/>
              <a:buSzTx/>
              <a:buFontTx/>
            </a:pPr>
            <a:r>
              <a:rPr lang="zh-CN" altLang="en-US" sz="2000" b="1" spc="130" dirty="0">
                <a:ln>
                  <a:noFill/>
                  <a:prstDash val="sysDot"/>
                </a:ln>
                <a:solidFill>
                  <a:schemeClr val="tx1">
                    <a:lumMod val="75000"/>
                    <a:lumOff val="25000"/>
                  </a:schemeClr>
                </a:solidFill>
                <a:latin typeface="+mn-ea"/>
                <a:cs typeface="+mn-ea"/>
                <a:sym typeface="+mn-ea"/>
              </a:rPr>
              <a:t>学前儿童健康教育的目标及其达成</a:t>
            </a:r>
            <a:endParaRPr lang="zh-CN" altLang="en-US" sz="2000" b="1" spc="130" dirty="0">
              <a:ln>
                <a:noFill/>
                <a:prstDash val="sysDot"/>
              </a:ln>
              <a:solidFill>
                <a:schemeClr val="tx1">
                  <a:lumMod val="75000"/>
                  <a:lumOff val="25000"/>
                </a:schemeClr>
              </a:solidFill>
              <a:latin typeface="+mn-ea"/>
              <a:cs typeface="+mn-ea"/>
              <a:sym typeface="+mn-ea"/>
            </a:endParaRPr>
          </a:p>
        </p:txBody>
      </p:sp>
      <p:sp>
        <p:nvSpPr>
          <p:cNvPr id="7" name="任意多边形 2"/>
          <p:cNvSpPr/>
          <p:nvPr>
            <p:custDataLst>
              <p:tags r:id="rId6"/>
            </p:custDataLst>
          </p:nvPr>
        </p:nvSpPr>
        <p:spPr>
          <a:xfrm>
            <a:off x="4029017" y="3733202"/>
            <a:ext cx="3557305" cy="1691866"/>
          </a:xfrm>
          <a:custGeom>
            <a:avLst/>
            <a:gdLst/>
            <a:ahLst/>
            <a:cxnLst>
              <a:cxn ang="3">
                <a:pos x="hc" y="t"/>
              </a:cxn>
              <a:cxn ang="cd2">
                <a:pos x="l" y="vc"/>
              </a:cxn>
              <a:cxn ang="cd4">
                <a:pos x="hc" y="b"/>
              </a:cxn>
              <a:cxn ang="0">
                <a:pos x="r" y="vc"/>
              </a:cxn>
            </a:cxnLst>
            <a:rect l="l" t="t" r="r" b="b"/>
            <a:pathLst>
              <a:path w="6276" h="2985">
                <a:moveTo>
                  <a:pt x="0" y="0"/>
                </a:moveTo>
                <a:lnTo>
                  <a:pt x="6276" y="0"/>
                </a:lnTo>
                <a:lnTo>
                  <a:pt x="6276" y="5"/>
                </a:lnTo>
                <a:cubicBezTo>
                  <a:pt x="6192" y="1665"/>
                  <a:pt x="4819" y="2985"/>
                  <a:pt x="3138" y="2985"/>
                </a:cubicBezTo>
                <a:cubicBezTo>
                  <a:pt x="1457" y="2985"/>
                  <a:pt x="84" y="1665"/>
                  <a:pt x="0" y="5"/>
                </a:cubicBezTo>
                <a:lnTo>
                  <a:pt x="0" y="0"/>
                </a:lnTo>
                <a:close/>
              </a:path>
            </a:pathLst>
          </a:custGeom>
          <a:gradFill>
            <a:gsLst>
              <a:gs pos="0">
                <a:schemeClr val="accent1">
                  <a:lumMod val="60000"/>
                  <a:lumOff val="40000"/>
                  <a:alpha val="25000"/>
                </a:schemeClr>
              </a:gs>
              <a:gs pos="100000">
                <a:schemeClr val="bg1"/>
              </a:gs>
            </a:gsLst>
            <a:lin ang="5400000" scaled="0"/>
          </a:gradFill>
          <a:ln>
            <a:no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dirty="0">
              <a:solidFill>
                <a:schemeClr val="accent1"/>
              </a:solidFill>
              <a:latin typeface="+mj-ea"/>
              <a:ea typeface="+mj-ea"/>
              <a:cs typeface="+mj-ea"/>
            </a:endParaRPr>
          </a:p>
        </p:txBody>
      </p:sp>
      <p:sp>
        <p:nvSpPr>
          <p:cNvPr id="10" name="椭圆 9"/>
          <p:cNvSpPr/>
          <p:nvPr>
            <p:custDataLst>
              <p:tags r:id="rId7"/>
            </p:custDataLst>
          </p:nvPr>
        </p:nvSpPr>
        <p:spPr>
          <a:xfrm>
            <a:off x="4029084" y="2509504"/>
            <a:ext cx="3557170" cy="2056312"/>
          </a:xfrm>
          <a:prstGeom prst="ellipse">
            <a:avLst/>
          </a:prstGeom>
          <a:solidFill>
            <a:schemeClr val="bg1"/>
          </a:solidFill>
          <a:ln w="53975">
            <a:gradFill>
              <a:gsLst>
                <a:gs pos="35000">
                  <a:schemeClr val="accent1">
                    <a:lumMod val="5000"/>
                    <a:lumOff val="95000"/>
                    <a:alpha val="0"/>
                  </a:schemeClr>
                </a:gs>
                <a:gs pos="100000">
                  <a:schemeClr val="accent1">
                    <a:lumMod val="60000"/>
                    <a:lumOff val="40000"/>
                  </a:schemeClr>
                </a:gs>
                <a:gs pos="89000">
                  <a:schemeClr val="accent1">
                    <a:lumMod val="30000"/>
                    <a:lumOff val="7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charset="-122"/>
              <a:ea typeface="微软雅黑" panose="020B0503020204020204" charset="-122"/>
            </a:endParaRPr>
          </a:p>
        </p:txBody>
      </p:sp>
      <p:pic>
        <p:nvPicPr>
          <p:cNvPr id="12" name="图形 9" descr="333438303937363b333438313038303bd7e9d6afbcdcb9b9"/>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4228223" y="5072389"/>
            <a:ext cx="240997" cy="240997"/>
          </a:xfrm>
          <a:prstGeom prst="rect">
            <a:avLst/>
          </a:prstGeom>
        </p:spPr>
      </p:pic>
      <p:sp>
        <p:nvSpPr>
          <p:cNvPr id="24" name="任意多边形 5"/>
          <p:cNvSpPr/>
          <p:nvPr>
            <p:custDataLst>
              <p:tags r:id="rId11"/>
            </p:custDataLst>
          </p:nvPr>
        </p:nvSpPr>
        <p:spPr>
          <a:xfrm>
            <a:off x="5638831" y="2761769"/>
            <a:ext cx="791170" cy="1280889"/>
          </a:xfrm>
          <a:custGeom>
            <a:avLst/>
            <a:gdLst>
              <a:gd name="connsiteX0" fmla="*/ 1 w 1968"/>
              <a:gd name="connsiteY0" fmla="*/ 113 h 3185"/>
              <a:gd name="connsiteX1" fmla="*/ 134 w 1968"/>
              <a:gd name="connsiteY1" fmla="*/ 9 h 3185"/>
              <a:gd name="connsiteX2" fmla="*/ 1797 w 1968"/>
              <a:gd name="connsiteY2" fmla="*/ 924 h 3185"/>
              <a:gd name="connsiteX3" fmla="*/ 1962 w 1968"/>
              <a:gd name="connsiteY3" fmla="*/ 1332 h 3185"/>
              <a:gd name="connsiteX4" fmla="*/ 1933 w 1968"/>
              <a:gd name="connsiteY4" fmla="*/ 2982 h 3185"/>
              <a:gd name="connsiteX5" fmla="*/ 1817 w 1968"/>
              <a:gd name="connsiteY5" fmla="*/ 3186 h 3185"/>
              <a:gd name="connsiteX6" fmla="*/ 128 w 1968"/>
              <a:gd name="connsiteY6" fmla="*/ 2196 h 3185"/>
              <a:gd name="connsiteX7" fmla="*/ 10 w 1968"/>
              <a:gd name="connsiteY7" fmla="*/ 1799 h 3185"/>
              <a:gd name="connsiteX8" fmla="*/ 1 w 1968"/>
              <a:gd name="connsiteY8" fmla="*/ 113 h 3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9" h="3186">
                <a:moveTo>
                  <a:pt x="1" y="113"/>
                </a:moveTo>
                <a:cubicBezTo>
                  <a:pt x="-4" y="3"/>
                  <a:pt x="70" y="-13"/>
                  <a:pt x="134" y="9"/>
                </a:cubicBezTo>
                <a:lnTo>
                  <a:pt x="1797" y="924"/>
                </a:lnTo>
                <a:cubicBezTo>
                  <a:pt x="2020" y="1011"/>
                  <a:pt x="1962" y="1126"/>
                  <a:pt x="1962" y="1332"/>
                </a:cubicBezTo>
                <a:lnTo>
                  <a:pt x="1933" y="2982"/>
                </a:lnTo>
                <a:cubicBezTo>
                  <a:pt x="1933" y="3188"/>
                  <a:pt x="1923" y="3186"/>
                  <a:pt x="1817" y="3186"/>
                </a:cubicBezTo>
                <a:lnTo>
                  <a:pt x="128" y="2196"/>
                </a:lnTo>
                <a:cubicBezTo>
                  <a:pt x="4" y="2119"/>
                  <a:pt x="18" y="2112"/>
                  <a:pt x="10" y="1799"/>
                </a:cubicBezTo>
                <a:cubicBezTo>
                  <a:pt x="4" y="1311"/>
                  <a:pt x="-3" y="623"/>
                  <a:pt x="1" y="113"/>
                </a:cubicBezTo>
                <a:close/>
              </a:path>
            </a:pathLst>
          </a:custGeom>
          <a:gradFill>
            <a:gsLst>
              <a:gs pos="54000">
                <a:schemeClr val="accent1">
                  <a:alpha val="70000"/>
                </a:schemeClr>
              </a:gs>
              <a:gs pos="0">
                <a:schemeClr val="accent1">
                  <a:alpha val="30000"/>
                </a:schemeClr>
              </a:gs>
              <a:gs pos="81000">
                <a:schemeClr val="accent1">
                  <a:alpha val="80000"/>
                </a:schemeClr>
              </a:gs>
              <a:gs pos="100000">
                <a:schemeClr val="accent1">
                  <a:alpha val="40000"/>
                </a:schemeClr>
              </a:gs>
            </a:gsLst>
            <a:lin ang="18000000" scaled="0"/>
          </a:gradFill>
          <a:ln w="28575">
            <a:gradFill>
              <a:gsLst>
                <a:gs pos="0">
                  <a:schemeClr val="accent1">
                    <a:lumMod val="5000"/>
                    <a:lumOff val="95000"/>
                    <a:alpha val="0"/>
                  </a:schemeClr>
                </a:gs>
                <a:gs pos="78000">
                  <a:schemeClr val="accent1"/>
                </a:gs>
                <a:gs pos="100000">
                  <a:schemeClr val="accent1"/>
                </a:gs>
                <a:gs pos="72000">
                  <a:schemeClr val="accent1"/>
                </a:gs>
                <a:gs pos="47000">
                  <a:schemeClr val="accent1">
                    <a:lumMod val="30000"/>
                    <a:lumOff val="70000"/>
                    <a:alpha val="6000"/>
                  </a:schemeClr>
                </a:gs>
              </a:gsLst>
              <a:lin ang="18000000" scaled="0"/>
            </a:gradFill>
          </a:ln>
          <a:effectLst>
            <a:outerShdw blurRad="228600" dir="18900000" sy="23000" kx="-1200000" algn="b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mn-ea"/>
              <a:sym typeface="微软雅黑" panose="020B0503020204020204" charset="-122"/>
            </a:endParaRPr>
          </a:p>
        </p:txBody>
      </p:sp>
      <p:sp>
        <p:nvSpPr>
          <p:cNvPr id="25" name="任意多边形 5"/>
          <p:cNvSpPr/>
          <p:nvPr>
            <p:custDataLst>
              <p:tags r:id="rId12"/>
            </p:custDataLst>
          </p:nvPr>
        </p:nvSpPr>
        <p:spPr>
          <a:xfrm>
            <a:off x="5412459" y="2897592"/>
            <a:ext cx="791170" cy="1280511"/>
          </a:xfrm>
          <a:custGeom>
            <a:avLst/>
            <a:gdLst>
              <a:gd name="connsiteX0" fmla="*/ 1 w 1968"/>
              <a:gd name="connsiteY0" fmla="*/ 113 h 3185"/>
              <a:gd name="connsiteX1" fmla="*/ 134 w 1968"/>
              <a:gd name="connsiteY1" fmla="*/ 9 h 3185"/>
              <a:gd name="connsiteX2" fmla="*/ 1797 w 1968"/>
              <a:gd name="connsiteY2" fmla="*/ 924 h 3185"/>
              <a:gd name="connsiteX3" fmla="*/ 1962 w 1968"/>
              <a:gd name="connsiteY3" fmla="*/ 1332 h 3185"/>
              <a:gd name="connsiteX4" fmla="*/ 1933 w 1968"/>
              <a:gd name="connsiteY4" fmla="*/ 2982 h 3185"/>
              <a:gd name="connsiteX5" fmla="*/ 1817 w 1968"/>
              <a:gd name="connsiteY5" fmla="*/ 3186 h 3185"/>
              <a:gd name="connsiteX6" fmla="*/ 128 w 1968"/>
              <a:gd name="connsiteY6" fmla="*/ 2196 h 3185"/>
              <a:gd name="connsiteX7" fmla="*/ 10 w 1968"/>
              <a:gd name="connsiteY7" fmla="*/ 1799 h 3185"/>
              <a:gd name="connsiteX8" fmla="*/ 1 w 1968"/>
              <a:gd name="connsiteY8" fmla="*/ 113 h 3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9" h="3186">
                <a:moveTo>
                  <a:pt x="1" y="113"/>
                </a:moveTo>
                <a:cubicBezTo>
                  <a:pt x="-4" y="3"/>
                  <a:pt x="70" y="-13"/>
                  <a:pt x="134" y="9"/>
                </a:cubicBezTo>
                <a:lnTo>
                  <a:pt x="1797" y="924"/>
                </a:lnTo>
                <a:cubicBezTo>
                  <a:pt x="2020" y="1011"/>
                  <a:pt x="1962" y="1126"/>
                  <a:pt x="1962" y="1332"/>
                </a:cubicBezTo>
                <a:lnTo>
                  <a:pt x="1933" y="2982"/>
                </a:lnTo>
                <a:cubicBezTo>
                  <a:pt x="1933" y="3188"/>
                  <a:pt x="1923" y="3186"/>
                  <a:pt x="1817" y="3186"/>
                </a:cubicBezTo>
                <a:lnTo>
                  <a:pt x="128" y="2196"/>
                </a:lnTo>
                <a:cubicBezTo>
                  <a:pt x="4" y="2119"/>
                  <a:pt x="18" y="2112"/>
                  <a:pt x="10" y="1799"/>
                </a:cubicBezTo>
                <a:cubicBezTo>
                  <a:pt x="4" y="1311"/>
                  <a:pt x="-3" y="623"/>
                  <a:pt x="1" y="113"/>
                </a:cubicBezTo>
                <a:close/>
              </a:path>
            </a:pathLst>
          </a:custGeom>
          <a:gradFill>
            <a:gsLst>
              <a:gs pos="54000">
                <a:schemeClr val="accent1">
                  <a:alpha val="50000"/>
                </a:schemeClr>
              </a:gs>
              <a:gs pos="19000">
                <a:schemeClr val="accent1">
                  <a:alpha val="50000"/>
                </a:schemeClr>
              </a:gs>
              <a:gs pos="81000">
                <a:schemeClr val="accent1">
                  <a:alpha val="50000"/>
                </a:schemeClr>
              </a:gs>
              <a:gs pos="100000">
                <a:schemeClr val="accent1">
                  <a:alpha val="50000"/>
                </a:schemeClr>
              </a:gs>
            </a:gsLst>
            <a:lin ang="17400000" scaled="0"/>
          </a:gradFill>
          <a:ln w="28575">
            <a:gradFill>
              <a:gsLst>
                <a:gs pos="0">
                  <a:schemeClr val="accent1">
                    <a:alpha val="10000"/>
                  </a:schemeClr>
                </a:gs>
                <a:gs pos="78000">
                  <a:schemeClr val="accent1">
                    <a:alpha val="50000"/>
                  </a:schemeClr>
                </a:gs>
                <a:gs pos="100000">
                  <a:schemeClr val="accent1">
                    <a:lumMod val="60000"/>
                    <a:lumOff val="40000"/>
                  </a:schemeClr>
                </a:gs>
                <a:gs pos="63000">
                  <a:schemeClr val="accent1">
                    <a:alpha val="40000"/>
                  </a:schemeClr>
                </a:gs>
                <a:gs pos="47000">
                  <a:schemeClr val="accent1">
                    <a:alpha val="0"/>
                  </a:schemeClr>
                </a:gs>
              </a:gsLst>
              <a:lin ang="19740000" scaled="0"/>
            </a:gradFill>
          </a:ln>
          <a:effectLst>
            <a:outerShdw blurRad="228600" dir="18900000" sy="23000" kx="-1200000" algn="b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mn-ea"/>
              <a:sym typeface="+mn-ea"/>
            </a:endParaRPr>
          </a:p>
        </p:txBody>
      </p:sp>
      <p:sp>
        <p:nvSpPr>
          <p:cNvPr id="26" name="任意多边形 5"/>
          <p:cNvSpPr/>
          <p:nvPr>
            <p:custDataLst>
              <p:tags r:id="rId13"/>
            </p:custDataLst>
          </p:nvPr>
        </p:nvSpPr>
        <p:spPr>
          <a:xfrm>
            <a:off x="5185332" y="3033039"/>
            <a:ext cx="791925" cy="1280511"/>
          </a:xfrm>
          <a:custGeom>
            <a:avLst/>
            <a:gdLst>
              <a:gd name="connsiteX0" fmla="*/ 2 w 1969"/>
              <a:gd name="connsiteY0" fmla="*/ 113 h 3184"/>
              <a:gd name="connsiteX1" fmla="*/ 135 w 1969"/>
              <a:gd name="connsiteY1" fmla="*/ 9 h 3184"/>
              <a:gd name="connsiteX2" fmla="*/ 1798 w 1969"/>
              <a:gd name="connsiteY2" fmla="*/ 924 h 3184"/>
              <a:gd name="connsiteX3" fmla="*/ 1963 w 1969"/>
              <a:gd name="connsiteY3" fmla="*/ 1332 h 3184"/>
              <a:gd name="connsiteX4" fmla="*/ 1934 w 1969"/>
              <a:gd name="connsiteY4" fmla="*/ 2981 h 3184"/>
              <a:gd name="connsiteX5" fmla="*/ 1818 w 1969"/>
              <a:gd name="connsiteY5" fmla="*/ 3185 h 3184"/>
              <a:gd name="connsiteX6" fmla="*/ 89 w 1969"/>
              <a:gd name="connsiteY6" fmla="*/ 2159 h 3184"/>
              <a:gd name="connsiteX7" fmla="*/ 6 w 1969"/>
              <a:gd name="connsiteY7" fmla="*/ 1721 h 3184"/>
              <a:gd name="connsiteX8" fmla="*/ 2 w 1969"/>
              <a:gd name="connsiteY8" fmla="*/ 113 h 3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0" h="3185">
                <a:moveTo>
                  <a:pt x="2" y="113"/>
                </a:moveTo>
                <a:cubicBezTo>
                  <a:pt x="-3" y="3"/>
                  <a:pt x="71" y="-13"/>
                  <a:pt x="135" y="9"/>
                </a:cubicBezTo>
                <a:lnTo>
                  <a:pt x="1798" y="924"/>
                </a:lnTo>
                <a:cubicBezTo>
                  <a:pt x="2021" y="1011"/>
                  <a:pt x="1963" y="1126"/>
                  <a:pt x="1963" y="1332"/>
                </a:cubicBezTo>
                <a:lnTo>
                  <a:pt x="1934" y="2981"/>
                </a:lnTo>
                <a:cubicBezTo>
                  <a:pt x="1934" y="3187"/>
                  <a:pt x="1924" y="3185"/>
                  <a:pt x="1818" y="3185"/>
                </a:cubicBezTo>
                <a:lnTo>
                  <a:pt x="89" y="2159"/>
                </a:lnTo>
                <a:cubicBezTo>
                  <a:pt x="6" y="2075"/>
                  <a:pt x="14" y="2034"/>
                  <a:pt x="6" y="1721"/>
                </a:cubicBezTo>
                <a:cubicBezTo>
                  <a:pt x="0" y="1234"/>
                  <a:pt x="-2" y="623"/>
                  <a:pt x="2" y="113"/>
                </a:cubicBezTo>
                <a:close/>
              </a:path>
            </a:pathLst>
          </a:custGeom>
          <a:gradFill>
            <a:gsLst>
              <a:gs pos="0">
                <a:schemeClr val="accent1">
                  <a:lumMod val="60000"/>
                  <a:lumOff val="40000"/>
                  <a:alpha val="100000"/>
                </a:schemeClr>
              </a:gs>
              <a:gs pos="81000">
                <a:schemeClr val="bg1">
                  <a:alpha val="80000"/>
                </a:schemeClr>
              </a:gs>
              <a:gs pos="100000">
                <a:schemeClr val="accent1">
                  <a:lumMod val="60000"/>
                  <a:lumOff val="40000"/>
                  <a:alpha val="100000"/>
                </a:schemeClr>
              </a:gs>
            </a:gsLst>
            <a:lin ang="16800000" scaled="0"/>
          </a:gradFill>
          <a:ln w="31750">
            <a:gradFill>
              <a:gsLst>
                <a:gs pos="0">
                  <a:schemeClr val="accent1">
                    <a:alpha val="500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2106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a:latin typeface="+mn-ea"/>
              <a:sym typeface="微软雅黑" panose="020B0503020204020204" charset="-122"/>
            </a:endParaRPr>
          </a:p>
        </p:txBody>
      </p:sp>
      <p:cxnSp>
        <p:nvCxnSpPr>
          <p:cNvPr id="21" name="直接连接符 20"/>
          <p:cNvCxnSpPr/>
          <p:nvPr>
            <p:custDataLst>
              <p:tags r:id="rId14"/>
            </p:custDataLst>
          </p:nvPr>
        </p:nvCxnSpPr>
        <p:spPr>
          <a:xfrm>
            <a:off x="1558746" y="5276570"/>
            <a:ext cx="2146998" cy="0"/>
          </a:xfrm>
          <a:prstGeom prst="line">
            <a:avLst/>
          </a:prstGeom>
          <a:ln cap="flat">
            <a:gradFill>
              <a:gsLst>
                <a:gs pos="0">
                  <a:schemeClr val="accent1">
                    <a:lumMod val="20000"/>
                    <a:lumOff val="80000"/>
                    <a:alpha val="0"/>
                  </a:schemeClr>
                </a:gs>
                <a:gs pos="95000">
                  <a:schemeClr val="accent1"/>
                </a:gs>
              </a:gsLst>
              <a:lin ang="0" scaled="0"/>
            </a:gra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15"/>
            </p:custDataLst>
          </p:nvPr>
        </p:nvCxnSpPr>
        <p:spPr>
          <a:xfrm>
            <a:off x="1558746" y="2259523"/>
            <a:ext cx="2146998" cy="0"/>
          </a:xfrm>
          <a:prstGeom prst="line">
            <a:avLst/>
          </a:prstGeom>
          <a:ln cap="flat">
            <a:gradFill>
              <a:gsLst>
                <a:gs pos="0">
                  <a:schemeClr val="accent1">
                    <a:lumMod val="20000"/>
                    <a:lumOff val="80000"/>
                    <a:alpha val="0"/>
                  </a:schemeClr>
                </a:gs>
                <a:gs pos="95000">
                  <a:schemeClr val="accent1"/>
                </a:gs>
              </a:gsLst>
              <a:lin ang="0" scaled="0"/>
            </a:gradFill>
            <a:headEnd type="none"/>
            <a:tailEnd type="oval"/>
          </a:ln>
        </p:spPr>
        <p:style>
          <a:lnRef idx="1">
            <a:schemeClr val="accent1"/>
          </a:lnRef>
          <a:fillRef idx="0">
            <a:schemeClr val="accent1"/>
          </a:fillRef>
          <a:effectRef idx="0">
            <a:schemeClr val="accent1"/>
          </a:effectRef>
          <a:fontRef idx="minor">
            <a:schemeClr val="tx1"/>
          </a:fontRef>
        </p:style>
      </p:cxnSp>
      <p:sp>
        <p:nvSpPr>
          <p:cNvPr id="23" name="正文"/>
          <p:cNvSpPr txBox="1"/>
          <p:nvPr>
            <p:custDataLst>
              <p:tags r:id="rId16"/>
            </p:custDataLst>
          </p:nvPr>
        </p:nvSpPr>
        <p:spPr>
          <a:xfrm>
            <a:off x="1061468" y="2266429"/>
            <a:ext cx="2607455" cy="803141"/>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30000"/>
              </a:lnSpc>
              <a:spcAft>
                <a:spcPts val="1000"/>
              </a:spcAft>
              <a:buClrTx/>
              <a:buSzTx/>
              <a:buFontTx/>
            </a:pPr>
            <a:r>
              <a:rPr lang="zh-CN" altLang="en-US" sz="2000" b="1" spc="130" dirty="0">
                <a:ln>
                  <a:noFill/>
                  <a:prstDash val="sysDot"/>
                </a:ln>
                <a:solidFill>
                  <a:schemeClr val="tx1">
                    <a:lumMod val="75000"/>
                    <a:lumOff val="25000"/>
                  </a:schemeClr>
                </a:solidFill>
                <a:latin typeface="+mn-ea"/>
                <a:cs typeface="+mn-ea"/>
                <a:sym typeface="+mn-ea"/>
              </a:rPr>
              <a:t>健康教育的含义</a:t>
            </a:r>
            <a:endParaRPr lang="zh-CN" altLang="en-US" sz="2000" b="1" spc="130" dirty="0">
              <a:ln>
                <a:noFill/>
                <a:prstDash val="sysDot"/>
              </a:ln>
              <a:solidFill>
                <a:schemeClr val="tx1">
                  <a:lumMod val="75000"/>
                  <a:lumOff val="25000"/>
                </a:schemeClr>
              </a:solidFill>
              <a:latin typeface="+mn-ea"/>
              <a:cs typeface="+mn-ea"/>
              <a:sym typeface="+mn-ea"/>
            </a:endParaRPr>
          </a:p>
        </p:txBody>
      </p:sp>
      <p:cxnSp>
        <p:nvCxnSpPr>
          <p:cNvPr id="13" name="直接连接符 12"/>
          <p:cNvCxnSpPr/>
          <p:nvPr>
            <p:custDataLst>
              <p:tags r:id="rId17"/>
            </p:custDataLst>
          </p:nvPr>
        </p:nvCxnSpPr>
        <p:spPr>
          <a:xfrm>
            <a:off x="8512487" y="3655914"/>
            <a:ext cx="2160373" cy="0"/>
          </a:xfrm>
          <a:prstGeom prst="line">
            <a:avLst/>
          </a:prstGeom>
          <a:ln cap="flat">
            <a:gradFill>
              <a:gsLst>
                <a:gs pos="0">
                  <a:srgbClr val="AFC6FF">
                    <a:alpha val="0"/>
                  </a:srgbClr>
                </a:gs>
                <a:gs pos="95000">
                  <a:schemeClr val="accent1"/>
                </a:gs>
              </a:gsLst>
              <a:lin ang="10800000" scaled="1"/>
            </a:gradFill>
            <a:headEnd type="oval"/>
          </a:ln>
        </p:spPr>
        <p:style>
          <a:lnRef idx="1">
            <a:schemeClr val="accent1"/>
          </a:lnRef>
          <a:fillRef idx="0">
            <a:schemeClr val="accent1"/>
          </a:fillRef>
          <a:effectRef idx="0">
            <a:schemeClr val="accent1"/>
          </a:effectRef>
          <a:fontRef idx="minor">
            <a:schemeClr val="tx1"/>
          </a:fontRef>
        </p:style>
      </p:cxnSp>
      <p:sp>
        <p:nvSpPr>
          <p:cNvPr id="14" name="正文"/>
          <p:cNvSpPr txBox="1"/>
          <p:nvPr>
            <p:custDataLst>
              <p:tags r:id="rId18"/>
            </p:custDataLst>
          </p:nvPr>
        </p:nvSpPr>
        <p:spPr>
          <a:xfrm>
            <a:off x="8544227" y="3684536"/>
            <a:ext cx="2586306" cy="805408"/>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spcAft>
                <a:spcPts val="1000"/>
              </a:spcAft>
              <a:buClrTx/>
              <a:buSzTx/>
              <a:buFontTx/>
            </a:pPr>
            <a:r>
              <a:rPr lang="zh-CN" altLang="en-US" sz="2000" b="1" spc="130" dirty="0">
                <a:ln>
                  <a:noFill/>
                  <a:prstDash val="sysDot"/>
                </a:ln>
                <a:solidFill>
                  <a:schemeClr val="tx1">
                    <a:lumMod val="75000"/>
                    <a:lumOff val="25000"/>
                  </a:schemeClr>
                </a:solidFill>
                <a:latin typeface="+mn-ea"/>
                <a:cs typeface="+mn-ea"/>
                <a:sym typeface="+mn-ea"/>
              </a:rPr>
              <a:t>学前儿童健康教育</a:t>
            </a:r>
            <a:endParaRPr lang="zh-CN" altLang="en-US" sz="2000" b="1" spc="130" dirty="0">
              <a:ln>
                <a:noFill/>
                <a:prstDash val="sysDot"/>
              </a:ln>
              <a:solidFill>
                <a:schemeClr val="tx1">
                  <a:lumMod val="75000"/>
                  <a:lumOff val="25000"/>
                </a:schemeClr>
              </a:solidFill>
              <a:latin typeface="+mn-ea"/>
              <a:cs typeface="+mn-ea"/>
              <a:sym typeface="+mn-ea"/>
            </a:endParaRPr>
          </a:p>
        </p:txBody>
      </p:sp>
      <p:pic>
        <p:nvPicPr>
          <p:cNvPr id="16" name="图形 131" descr="32313538333630393b32313538333732343bbfceb3ccb2a5b7c5"/>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7774397" y="3597375"/>
            <a:ext cx="219914" cy="219914"/>
          </a:xfrm>
          <a:prstGeom prst="rect">
            <a:avLst/>
          </a:prstGeom>
        </p:spPr>
      </p:pic>
      <p:pic>
        <p:nvPicPr>
          <p:cNvPr id="4" name="图形 136" descr="32313538333630393b32313538333731313bd0cbc8a4c6abbac3"/>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4227996" y="2117488"/>
            <a:ext cx="241452" cy="241452"/>
          </a:xfrm>
          <a:prstGeom prst="rect">
            <a:avLst/>
          </a:prstGeom>
        </p:spPr>
      </p:pic>
      <p:sp>
        <p:nvSpPr>
          <p:cNvPr id="8" name="文本框 7"/>
          <p:cNvSpPr txBox="1"/>
          <p:nvPr>
            <p:custDataLst>
              <p:tags r:id="rId25"/>
            </p:custDataLst>
          </p:nvPr>
        </p:nvSpPr>
        <p:spPr>
          <a:xfrm>
            <a:off x="4839943" y="4430338"/>
            <a:ext cx="1936719" cy="85557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30000"/>
              </a:lnSpc>
              <a:spcBef>
                <a:spcPts val="0"/>
              </a:spcBef>
              <a:spcAft>
                <a:spcPts val="0"/>
              </a:spcAft>
              <a:buClrTx/>
              <a:buSzTx/>
              <a:buFontTx/>
            </a:pPr>
            <a:r>
              <a:rPr lang="zh-CN" altLang="en-US" sz="2800" b="1" spc="300" dirty="0">
                <a:solidFill>
                  <a:srgbClr val="C00000"/>
                </a:solidFill>
                <a:latin typeface="+mn-ea"/>
                <a:cs typeface="+mn-ea"/>
                <a:sym typeface="+mn-ea"/>
              </a:rPr>
              <a:t> 知识要点</a:t>
            </a:r>
            <a:endParaRPr lang="zh-CN" altLang="en-US" sz="2800" b="1" spc="300" dirty="0">
              <a:solidFill>
                <a:srgbClr val="C00000"/>
              </a:solidFill>
              <a:latin typeface="+mn-ea"/>
              <a:cs typeface="+mn-ea"/>
              <a:sym typeface="+mn-ea"/>
            </a:endParaRPr>
          </a:p>
        </p:txBody>
      </p:sp>
      <p:sp>
        <p:nvSpPr>
          <p:cNvPr id="5" name="标题 4"/>
          <p:cNvSpPr>
            <a:spLocks noGrp="1"/>
          </p:cNvSpPr>
          <p:nvPr>
            <p:ph type="title" idx="4294967295"/>
            <p:custDataLst>
              <p:tags r:id="rId26"/>
            </p:custDataLst>
          </p:nvPr>
        </p:nvSpPr>
        <p:spPr>
          <a:xfrm>
            <a:off x="798830" y="781685"/>
            <a:ext cx="552577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第一章  学前儿童健康教育概述</a:t>
            </a:r>
            <a:endParaRPr lang="zh-CN" altLang="en-US" dirty="0">
              <a:solidFill>
                <a:srgbClr val="C00000"/>
              </a:solidFill>
              <a:latin typeface="+mj-ea"/>
              <a:ea typeface="+mj-ea"/>
            </a:endParaRPr>
          </a:p>
        </p:txBody>
      </p:sp>
    </p:spTree>
    <p:custDataLst>
      <p:tags r:id="rId2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1010285" y="1497330"/>
            <a:ext cx="10376535" cy="4527550"/>
          </a:xfrm>
          <a:prstGeom prst="rect">
            <a:avLst/>
          </a:prstGeom>
        </p:spPr>
        <p:txBody>
          <a:bodyPr>
            <a:noAutofit/>
          </a:bodyPr>
          <a:p>
            <a:pPr marL="0" indent="0">
              <a:lnSpc>
                <a:spcPct val="100000"/>
              </a:lnSpc>
              <a:buNone/>
            </a:pPr>
            <a:r>
              <a:rPr lang="zh-CN" altLang="en-US" sz="2400" b="1">
                <a:solidFill>
                  <a:srgbClr val="C00000"/>
                </a:solidFill>
              </a:rPr>
              <a:t>健康教育课程目标层次解析</a:t>
            </a:r>
            <a:endParaRPr lang="zh-CN" altLang="en-US" sz="2400" b="1">
              <a:solidFill>
                <a:srgbClr val="C00000"/>
              </a:solidFill>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二、 课程目标</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（二） 具体目标</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（1） 初步了解并遵守共同生活所必需的规则，体验并认识人与人之间相互关爱协作的重要性和快乐感觉。</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（2） 初步形成文明卫生的生活态度和习惯，独立自信地做力所能及的事，有初步的责任感。</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（3） 积极活动，增强体质，提高运动能力，加强行动的安全性。</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（4） 亲近自然，接触社会，初步了解人与环境之间的依存关系，有认识和探索的兴趣。</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（5） 初步接触多元文化，能发现和感受生活中的美，萌发审美情趣。</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（6） 积极尝试运用语言及其他非语言方式表达和表现生活，具有一定的想象力和创造力。</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latin typeface="华文楷体" panose="02010600040101010101" charset="-122"/>
                <a:ea typeface="华文楷体" panose="02010600040101010101" charset="-122"/>
                <a:cs typeface="华文楷体" panose="02010600040101010101" charset="-122"/>
              </a:rPr>
              <a:t>（7） 乐于感知并及时表达情绪感受，学习基本的调控情绪的方法，明白保持情绪稳定和愉快的重要性。</a:t>
            </a:r>
            <a:endParaRPr lang="zh-CN" altLang="en-US"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b="1">
                <a:solidFill>
                  <a:srgbClr val="C00000"/>
                </a:solidFill>
                <a:latin typeface="华文楷体" panose="02010600040101010101" charset="-122"/>
                <a:ea typeface="华文楷体" panose="02010600040101010101" charset="-122"/>
                <a:cs typeface="华文楷体" panose="02010600040101010101" charset="-122"/>
              </a:rPr>
              <a:t>（三） 各年龄段目标（详见教材</a:t>
            </a:r>
            <a:r>
              <a:rPr lang="en-US" altLang="zh-CN" b="1">
                <a:solidFill>
                  <a:srgbClr val="C00000"/>
                </a:solidFill>
                <a:latin typeface="华文楷体" panose="02010600040101010101" charset="-122"/>
                <a:ea typeface="华文楷体" panose="02010600040101010101" charset="-122"/>
                <a:cs typeface="华文楷体" panose="02010600040101010101" charset="-122"/>
              </a:rPr>
              <a:t>P</a:t>
            </a:r>
            <a:r>
              <a:rPr lang="zh-CN" altLang="en-US" b="1">
                <a:solidFill>
                  <a:srgbClr val="C00000"/>
                </a:solidFill>
                <a:latin typeface="华文楷体" panose="02010600040101010101" charset="-122"/>
                <a:ea typeface="华文楷体" panose="02010600040101010101" charset="-122"/>
                <a:cs typeface="华文楷体" panose="02010600040101010101" charset="-122"/>
              </a:rPr>
              <a:t>１２－１４）</a:t>
            </a:r>
            <a:endParaRPr lang="zh-CN" altLang="en-US" b="1">
              <a:solidFill>
                <a:srgbClr val="C00000"/>
              </a:solidFill>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三、学前儿童健康教育目标达成的途径</a:t>
            </a:r>
            <a:r>
              <a:rPr lang="zh-CN" altLang="en-US" sz="2000"/>
              <a:t> </a:t>
            </a:r>
            <a:endParaRPr lang="zh-CN" altLang="en-US" sz="2000"/>
          </a:p>
          <a:p>
            <a:pPr marL="0" indent="0">
              <a:buNone/>
            </a:pPr>
            <a:r>
              <a:rPr lang="zh-CN" altLang="en-US" sz="2000" b="1"/>
              <a:t>(一） 幼儿园、家庭、社会的多通道实施</a:t>
            </a:r>
            <a:endParaRPr lang="zh-CN" altLang="en-US" sz="2000" b="1"/>
          </a:p>
          <a:p>
            <a:pPr marL="0" indent="0">
              <a:buNone/>
            </a:pP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
        <p:nvSpPr>
          <p:cNvPr id="24" name="椭圆 23"/>
          <p:cNvSpPr/>
          <p:nvPr>
            <p:custDataLst>
              <p:tags r:id="rId1"/>
            </p:custDataLst>
          </p:nvPr>
        </p:nvSpPr>
        <p:spPr>
          <a:xfrm>
            <a:off x="4503679" y="3102775"/>
            <a:ext cx="3080756" cy="958309"/>
          </a:xfrm>
          <a:prstGeom prst="ellipse">
            <a:avLst/>
          </a:prstGeom>
          <a:gradFill>
            <a:gsLst>
              <a:gs pos="4000">
                <a:schemeClr val="accent1">
                  <a:lumMod val="60000"/>
                  <a:lumOff val="40000"/>
                  <a:alpha val="100000"/>
                </a:schemeClr>
              </a:gs>
              <a:gs pos="45000">
                <a:schemeClr val="bg1">
                  <a:alpha val="75000"/>
                  <a:lumMod val="98000"/>
                </a:schemeClr>
              </a:gs>
              <a:gs pos="100000">
                <a:schemeClr val="accent1">
                  <a:lumMod val="60000"/>
                  <a:lumOff val="40000"/>
                  <a:alpha val="100000"/>
                </a:schemeClr>
              </a:gs>
            </a:gsLst>
            <a:lin ang="16800000" scaled="0"/>
          </a:gradFill>
          <a:ln w="12700">
            <a:gradFill>
              <a:gsLst>
                <a:gs pos="0">
                  <a:schemeClr val="accent1">
                    <a:alpha val="0"/>
                  </a:schemeClr>
                </a:gs>
                <a:gs pos="73000">
                  <a:schemeClr val="accent1">
                    <a:alpha val="50000"/>
                  </a:schemeClr>
                </a:gs>
                <a:gs pos="100000">
                  <a:schemeClr val="accent1">
                    <a:alpha val="40000"/>
                  </a:schemeClr>
                </a:gs>
                <a:gs pos="57000">
                  <a:schemeClr val="accent1">
                    <a:alpha val="20000"/>
                  </a:schemeClr>
                </a:gs>
                <a:gs pos="44000">
                  <a:schemeClr val="accent1">
                    <a:alpha val="0"/>
                  </a:schemeClr>
                </a:gs>
              </a:gsLst>
              <a:lin ang="576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a:latin typeface="+mn-ea"/>
              <a:sym typeface="+mn-ea"/>
            </a:endParaRPr>
          </a:p>
        </p:txBody>
      </p:sp>
      <p:sp>
        <p:nvSpPr>
          <p:cNvPr id="25" name="弧形 24"/>
          <p:cNvSpPr/>
          <p:nvPr>
            <p:custDataLst>
              <p:tags r:id="rId2"/>
            </p:custDataLst>
          </p:nvPr>
        </p:nvSpPr>
        <p:spPr>
          <a:xfrm rot="10800000">
            <a:off x="4044102" y="3058071"/>
            <a:ext cx="3997632" cy="1280418"/>
          </a:xfrm>
          <a:prstGeom prst="arc">
            <a:avLst>
              <a:gd name="adj1" fmla="val 9688906"/>
              <a:gd name="adj2" fmla="val 1102107"/>
            </a:avLst>
          </a:prstGeom>
          <a:ln w="1905">
            <a:gradFill>
              <a:gsLst>
                <a:gs pos="100000">
                  <a:schemeClr val="accent1">
                    <a:lumMod val="5000"/>
                    <a:lumOff val="95000"/>
                  </a:schemeClr>
                </a:gs>
                <a:gs pos="28000">
                  <a:schemeClr val="accent1">
                    <a:lumMod val="25000"/>
                    <a:lumOff val="75000"/>
                  </a:schemeClr>
                </a:gs>
                <a:gs pos="20000">
                  <a:schemeClr val="accent1">
                    <a:lumMod val="25000"/>
                    <a:lumOff val="75000"/>
                  </a:schemeClr>
                </a:gs>
                <a:gs pos="0">
                  <a:schemeClr val="accent1">
                    <a:lumMod val="30000"/>
                    <a:lumOff val="7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latin typeface="+mn-ea"/>
            </a:endParaRPr>
          </a:p>
        </p:txBody>
      </p:sp>
      <p:sp>
        <p:nvSpPr>
          <p:cNvPr id="30" name="任意多边形 15"/>
          <p:cNvSpPr/>
          <p:nvPr>
            <p:custDataLst>
              <p:tags r:id="rId3"/>
            </p:custDataLst>
          </p:nvPr>
        </p:nvSpPr>
        <p:spPr>
          <a:xfrm>
            <a:off x="4896200" y="3094597"/>
            <a:ext cx="2294104" cy="3548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433" h="531">
                <a:moveTo>
                  <a:pt x="1716" y="0"/>
                </a:moveTo>
                <a:cubicBezTo>
                  <a:pt x="2424" y="0"/>
                  <a:pt x="3048" y="102"/>
                  <a:pt x="3416" y="258"/>
                </a:cubicBezTo>
                <a:lnTo>
                  <a:pt x="3433" y="266"/>
                </a:lnTo>
                <a:lnTo>
                  <a:pt x="3416" y="273"/>
                </a:lnTo>
                <a:cubicBezTo>
                  <a:pt x="3048" y="429"/>
                  <a:pt x="2424" y="531"/>
                  <a:pt x="1716" y="531"/>
                </a:cubicBezTo>
                <a:cubicBezTo>
                  <a:pt x="1009" y="531"/>
                  <a:pt x="385" y="429"/>
                  <a:pt x="17" y="273"/>
                </a:cubicBezTo>
                <a:lnTo>
                  <a:pt x="0" y="266"/>
                </a:lnTo>
                <a:lnTo>
                  <a:pt x="17" y="258"/>
                </a:lnTo>
                <a:cubicBezTo>
                  <a:pt x="385" y="102"/>
                  <a:pt x="1009" y="0"/>
                  <a:pt x="1716" y="0"/>
                </a:cubicBezTo>
                <a:close/>
              </a:path>
            </a:pathLst>
          </a:custGeom>
          <a:solidFill>
            <a:schemeClr val="accent1">
              <a:lumMod val="20000"/>
              <a:lumOff val="80000"/>
              <a:alpha val="44000"/>
            </a:schemeClr>
          </a:solidFill>
          <a:ln w="6350">
            <a:no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a:latin typeface="+mn-ea"/>
              <a:sym typeface="+mn-ea"/>
            </a:endParaRPr>
          </a:p>
        </p:txBody>
      </p:sp>
      <p:sp>
        <p:nvSpPr>
          <p:cNvPr id="32" name="椭圆 31"/>
          <p:cNvSpPr/>
          <p:nvPr>
            <p:custDataLst>
              <p:tags r:id="rId4"/>
            </p:custDataLst>
          </p:nvPr>
        </p:nvSpPr>
        <p:spPr>
          <a:xfrm>
            <a:off x="4673772" y="3094597"/>
            <a:ext cx="2739266" cy="782552"/>
          </a:xfrm>
          <a:prstGeom prst="ellipse">
            <a:avLst/>
          </a:prstGeom>
          <a:noFill/>
          <a:ln w="6350">
            <a:gradFill>
              <a:gsLst>
                <a:gs pos="0">
                  <a:schemeClr val="accent1">
                    <a:alpha val="5000"/>
                  </a:schemeClr>
                </a:gs>
                <a:gs pos="64000">
                  <a:schemeClr val="accent1">
                    <a:alpha val="25000"/>
                  </a:schemeClr>
                </a:gs>
                <a:gs pos="100000">
                  <a:schemeClr val="accent1">
                    <a:alpha val="0"/>
                  </a:schemeClr>
                </a:gs>
                <a:gs pos="57000">
                  <a:schemeClr val="accent1">
                    <a:alpha val="20000"/>
                  </a:schemeClr>
                </a:gs>
                <a:gs pos="44000">
                  <a:schemeClr val="accent1">
                    <a:alpha val="5000"/>
                  </a:schemeClr>
                </a:gs>
              </a:gsLst>
              <a:lin ang="2106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a:latin typeface="+mn-ea"/>
              <a:sym typeface="+mn-ea"/>
            </a:endParaRPr>
          </a:p>
        </p:txBody>
      </p:sp>
      <p:sp>
        <p:nvSpPr>
          <p:cNvPr id="37" name="弧形 36"/>
          <p:cNvSpPr/>
          <p:nvPr>
            <p:custDataLst>
              <p:tags r:id="rId5"/>
            </p:custDataLst>
          </p:nvPr>
        </p:nvSpPr>
        <p:spPr>
          <a:xfrm rot="10800000">
            <a:off x="3780785" y="2889614"/>
            <a:ext cx="4524234" cy="1448823"/>
          </a:xfrm>
          <a:prstGeom prst="arc">
            <a:avLst>
              <a:gd name="adj1" fmla="val 9741748"/>
              <a:gd name="adj2" fmla="val 1074510"/>
            </a:avLst>
          </a:prstGeom>
          <a:ln w="9525">
            <a:gradFill>
              <a:gsLst>
                <a:gs pos="100000">
                  <a:schemeClr val="accent1">
                    <a:lumMod val="5000"/>
                    <a:lumOff val="95000"/>
                  </a:schemeClr>
                </a:gs>
                <a:gs pos="28000">
                  <a:schemeClr val="accent1">
                    <a:lumMod val="45000"/>
                    <a:lumOff val="55000"/>
                  </a:schemeClr>
                </a:gs>
                <a:gs pos="20000">
                  <a:schemeClr val="accent1">
                    <a:lumMod val="45000"/>
                    <a:lumOff val="55000"/>
                  </a:schemeClr>
                </a:gs>
                <a:gs pos="0">
                  <a:schemeClr val="accent1">
                    <a:lumMod val="50000"/>
                    <a:lumOff val="5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latin typeface="+mn-ea"/>
            </a:endParaRPr>
          </a:p>
        </p:txBody>
      </p:sp>
      <p:sp>
        <p:nvSpPr>
          <p:cNvPr id="38" name="等腰三角形 37"/>
          <p:cNvSpPr/>
          <p:nvPr>
            <p:custDataLst>
              <p:tags r:id="rId6"/>
            </p:custDataLst>
          </p:nvPr>
        </p:nvSpPr>
        <p:spPr>
          <a:xfrm rot="4080000">
            <a:off x="3999398" y="3174192"/>
            <a:ext cx="115612" cy="211844"/>
          </a:xfrm>
          <a:prstGeom prst="triangle">
            <a:avLst>
              <a:gd name="adj" fmla="val 29196"/>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39" name="等腰三角形 38"/>
          <p:cNvSpPr/>
          <p:nvPr>
            <p:custDataLst>
              <p:tags r:id="rId7"/>
            </p:custDataLst>
          </p:nvPr>
        </p:nvSpPr>
        <p:spPr>
          <a:xfrm rot="16680000">
            <a:off x="5021589" y="4168580"/>
            <a:ext cx="115612" cy="211844"/>
          </a:xfrm>
          <a:prstGeom prst="triangle">
            <a:avLst>
              <a:gd name="adj" fmla="val 6209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40" name="等腰三角形 39"/>
          <p:cNvSpPr/>
          <p:nvPr>
            <p:custDataLst>
              <p:tags r:id="rId8"/>
            </p:custDataLst>
          </p:nvPr>
        </p:nvSpPr>
        <p:spPr>
          <a:xfrm rot="15600000">
            <a:off x="6803201" y="4188206"/>
            <a:ext cx="115612" cy="211844"/>
          </a:xfrm>
          <a:prstGeom prst="triangle">
            <a:avLst>
              <a:gd name="adj" fmla="val 6092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41" name="等腰三角形 40"/>
          <p:cNvSpPr/>
          <p:nvPr>
            <p:custDataLst>
              <p:tags r:id="rId9"/>
            </p:custDataLst>
          </p:nvPr>
        </p:nvSpPr>
        <p:spPr>
          <a:xfrm rot="19080000" flipV="1">
            <a:off x="8040189" y="3231435"/>
            <a:ext cx="115612" cy="211844"/>
          </a:xfrm>
          <a:prstGeom prst="triangle">
            <a:avLst>
              <a:gd name="adj" fmla="val 83002"/>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42" name="弧形 41"/>
          <p:cNvSpPr/>
          <p:nvPr>
            <p:custDataLst>
              <p:tags r:id="rId10"/>
            </p:custDataLst>
          </p:nvPr>
        </p:nvSpPr>
        <p:spPr>
          <a:xfrm rot="10800000">
            <a:off x="2614930" y="2306955"/>
            <a:ext cx="7584440" cy="2212975"/>
          </a:xfrm>
          <a:prstGeom prst="arc">
            <a:avLst>
              <a:gd name="adj1" fmla="val 9452879"/>
              <a:gd name="adj2" fmla="val 1362437"/>
            </a:avLst>
          </a:prstGeom>
          <a:noFill/>
          <a:ln w="31750">
            <a:gradFill>
              <a:gsLst>
                <a:gs pos="0">
                  <a:schemeClr val="accent1">
                    <a:alpha val="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1620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a:latin typeface="+mn-ea"/>
              <a:sym typeface="+mn-ea"/>
            </a:endParaRPr>
          </a:p>
        </p:txBody>
      </p:sp>
      <p:sp>
        <p:nvSpPr>
          <p:cNvPr id="26" name="正文"/>
          <p:cNvSpPr txBox="1"/>
          <p:nvPr>
            <p:custDataLst>
              <p:tags r:id="rId11"/>
            </p:custDataLst>
          </p:nvPr>
        </p:nvSpPr>
        <p:spPr>
          <a:xfrm>
            <a:off x="880745" y="4760441"/>
            <a:ext cx="2449456" cy="896309"/>
          </a:xfrm>
          <a:prstGeom prst="rect">
            <a:avLst/>
          </a:prstGeom>
          <a:noFill/>
        </p:spPr>
        <p:txBody>
          <a:bodyPr wrap="square" lIns="0" tIns="0" rIns="0" bIns="0" rtlCol="0" anchor="t" anchorCtr="0">
            <a:noAutofit/>
          </a:bodyPr>
          <a:lstStyle/>
          <a:p>
            <a:pPr algn="ctr">
              <a:lnSpc>
                <a:spcPct val="130000"/>
              </a:lnSpc>
            </a:pPr>
            <a:r>
              <a:rPr lang="zh-CN" altLang="en-US" sz="1600" dirty="0">
                <a:solidFill>
                  <a:schemeClr val="tx1">
                    <a:lumMod val="65000"/>
                    <a:lumOff val="35000"/>
                  </a:schemeClr>
                </a:solidFill>
                <a:latin typeface="+mn-ea"/>
                <a:cs typeface="+mn-ea"/>
                <a:sym typeface="+mn-ea"/>
              </a:rPr>
              <a:t> 1. 幼儿园健康教育</a:t>
            </a:r>
            <a:endParaRPr lang="zh-CN" altLang="en-US" sz="1600" dirty="0">
              <a:solidFill>
                <a:schemeClr val="tx1">
                  <a:lumMod val="65000"/>
                  <a:lumOff val="35000"/>
                </a:schemeClr>
              </a:solidFill>
              <a:latin typeface="+mn-ea"/>
              <a:cs typeface="+mn-ea"/>
              <a:sym typeface="+mn-ea"/>
            </a:endParaRPr>
          </a:p>
          <a:p>
            <a:pPr algn="ctr">
              <a:lnSpc>
                <a:spcPct val="130000"/>
              </a:lnSpc>
            </a:pPr>
            <a:r>
              <a:rPr lang="zh-CN" altLang="en-US" sz="1600" dirty="0">
                <a:solidFill>
                  <a:schemeClr val="tx1">
                    <a:lumMod val="65000"/>
                    <a:lumOff val="35000"/>
                  </a:schemeClr>
                </a:solidFill>
                <a:latin typeface="+mn-ea"/>
                <a:cs typeface="+mn-ea"/>
                <a:sym typeface="+mn-ea"/>
              </a:rPr>
              <a:t>第一，健康教育与其他领域教育的融合。</a:t>
            </a:r>
            <a:endParaRPr lang="zh-CN" altLang="en-US" sz="1600" dirty="0">
              <a:solidFill>
                <a:schemeClr val="tx1">
                  <a:lumMod val="65000"/>
                  <a:lumOff val="35000"/>
                </a:schemeClr>
              </a:solidFill>
              <a:latin typeface="+mn-ea"/>
              <a:cs typeface="+mn-ea"/>
              <a:sym typeface="+mn-ea"/>
            </a:endParaRPr>
          </a:p>
          <a:p>
            <a:pPr algn="ctr">
              <a:lnSpc>
                <a:spcPct val="130000"/>
              </a:lnSpc>
            </a:pPr>
            <a:r>
              <a:rPr lang="zh-CN" altLang="en-US" sz="1600" dirty="0">
                <a:solidFill>
                  <a:schemeClr val="tx1">
                    <a:lumMod val="65000"/>
                    <a:lumOff val="35000"/>
                  </a:schemeClr>
                </a:solidFill>
                <a:latin typeface="+mn-ea"/>
                <a:cs typeface="+mn-ea"/>
                <a:sym typeface="+mn-ea"/>
              </a:rPr>
              <a:t>第二，健康教育与课程形式的贯通。</a:t>
            </a:r>
            <a:endParaRPr lang="zh-CN" altLang="en-US" sz="1600" dirty="0">
              <a:solidFill>
                <a:schemeClr val="tx1">
                  <a:lumMod val="65000"/>
                  <a:lumOff val="35000"/>
                </a:schemeClr>
              </a:solidFill>
              <a:latin typeface="+mn-ea"/>
              <a:cs typeface="+mn-ea"/>
              <a:sym typeface="+mn-ea"/>
            </a:endParaRPr>
          </a:p>
        </p:txBody>
      </p:sp>
      <p:sp>
        <p:nvSpPr>
          <p:cNvPr id="45" name="正文"/>
          <p:cNvSpPr txBox="1"/>
          <p:nvPr>
            <p:custDataLst>
              <p:tags r:id="rId12"/>
            </p:custDataLst>
          </p:nvPr>
        </p:nvSpPr>
        <p:spPr>
          <a:xfrm>
            <a:off x="3937635" y="5099685"/>
            <a:ext cx="4752975" cy="896620"/>
          </a:xfrm>
          <a:prstGeom prst="rect">
            <a:avLst/>
          </a:prstGeom>
          <a:noFill/>
        </p:spPr>
        <p:txBody>
          <a:bodyPr wrap="square" lIns="0" tIns="0" rIns="0" bIns="0" rtlCol="0" anchor="t" anchorCtr="0">
            <a:noAutofit/>
          </a:bodyPr>
          <a:lstStyle>
            <a:defPPr>
              <a:defRPr lang="zh-CN"/>
            </a:defPPr>
            <a:lvl1pPr algn="ctr">
              <a:lnSpc>
                <a:spcPct val="130000"/>
              </a:lnSpc>
              <a:defRPr sz="1600">
                <a:solidFill>
                  <a:schemeClr val="tx1">
                    <a:lumMod val="65000"/>
                    <a:lumOff val="35000"/>
                  </a:schemeClr>
                </a:solidFill>
                <a:latin typeface="+mn-ea"/>
              </a:defRPr>
            </a:lvl1pPr>
          </a:lstStyle>
          <a:p>
            <a:r>
              <a:rPr lang="zh-CN" altLang="en-US" dirty="0">
                <a:cs typeface="+mn-ea"/>
                <a:sym typeface="+mn-ea"/>
              </a:rPr>
              <a:t>  </a:t>
            </a:r>
            <a:r>
              <a:rPr lang="zh-CN" altLang="en-US" dirty="0">
                <a:cs typeface="+mn-ea"/>
                <a:sym typeface="+mn-ea"/>
              </a:rPr>
              <a:t>3. 社会健康教育</a:t>
            </a:r>
            <a:endParaRPr lang="zh-CN" altLang="en-US" dirty="0">
              <a:cs typeface="+mn-ea"/>
              <a:sym typeface="+mn-ea"/>
            </a:endParaRPr>
          </a:p>
          <a:p>
            <a:r>
              <a:rPr lang="zh-CN" altLang="en-US" dirty="0">
                <a:cs typeface="+mn-ea"/>
                <a:sym typeface="+mn-ea"/>
              </a:rPr>
              <a:t>第一，加强妇幼保健工作中的宣传导向；第二，加大社会健康教育的投入；第三，举办社会健康教育活动节；第四，充分利用专业健康教育机构、医疗卫生机构、多种媒体、各类社会团体、其他社区和街道资源</a:t>
            </a:r>
            <a:endParaRPr lang="zh-CN" altLang="en-US" dirty="0">
              <a:cs typeface="+mn-ea"/>
              <a:sym typeface="+mn-ea"/>
            </a:endParaRPr>
          </a:p>
          <a:p>
            <a:r>
              <a:rPr lang="zh-CN" altLang="en-US" dirty="0">
                <a:cs typeface="+mn-ea"/>
                <a:sym typeface="+mn-ea"/>
              </a:rPr>
              <a:t> </a:t>
            </a:r>
            <a:endParaRPr lang="zh-CN" altLang="en-US" dirty="0">
              <a:cs typeface="+mn-ea"/>
              <a:sym typeface="+mn-ea"/>
            </a:endParaRPr>
          </a:p>
        </p:txBody>
      </p:sp>
      <p:sp>
        <p:nvSpPr>
          <p:cNvPr id="15" name="椭圆 14"/>
          <p:cNvSpPr/>
          <p:nvPr>
            <p:custDataLst>
              <p:tags r:id="rId13"/>
            </p:custDataLst>
          </p:nvPr>
        </p:nvSpPr>
        <p:spPr>
          <a:xfrm>
            <a:off x="2438579" y="4072085"/>
            <a:ext cx="548382" cy="548382"/>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400" b="1">
              <a:latin typeface="+mn-ea"/>
              <a:sym typeface="+mn-ea"/>
            </a:endParaRPr>
          </a:p>
        </p:txBody>
      </p:sp>
      <p:sp>
        <p:nvSpPr>
          <p:cNvPr id="17" name="椭圆 16"/>
          <p:cNvSpPr/>
          <p:nvPr>
            <p:custDataLst>
              <p:tags r:id="rId14"/>
            </p:custDataLst>
          </p:nvPr>
        </p:nvSpPr>
        <p:spPr>
          <a:xfrm>
            <a:off x="5768975" y="4582160"/>
            <a:ext cx="558165" cy="548640"/>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14" name="正文"/>
          <p:cNvSpPr txBox="1"/>
          <p:nvPr>
            <p:custDataLst>
              <p:tags r:id="rId15"/>
            </p:custDataLst>
          </p:nvPr>
        </p:nvSpPr>
        <p:spPr>
          <a:xfrm>
            <a:off x="8981440" y="4866005"/>
            <a:ext cx="2484755" cy="896620"/>
          </a:xfrm>
          <a:prstGeom prst="rect">
            <a:avLst/>
          </a:prstGeom>
          <a:noFill/>
        </p:spPr>
        <p:txBody>
          <a:bodyPr wrap="square" lIns="0" tIns="0" rIns="0" bIns="0" rtlCol="0" anchor="t" anchorCtr="0">
            <a:noAutofit/>
          </a:bodyPr>
          <a:lstStyle>
            <a:defPPr>
              <a:defRPr lang="zh-CN"/>
            </a:defPPr>
            <a:lvl1pPr algn="ctr">
              <a:lnSpc>
                <a:spcPct val="130000"/>
              </a:lnSpc>
              <a:defRPr sz="1600">
                <a:solidFill>
                  <a:schemeClr val="tx1">
                    <a:lumMod val="65000"/>
                    <a:lumOff val="35000"/>
                  </a:schemeClr>
                </a:solidFill>
                <a:latin typeface="+mn-ea"/>
              </a:defRPr>
            </a:lvl1pPr>
          </a:lstStyle>
          <a:p>
            <a:r>
              <a:rPr lang="zh-CN" altLang="en-US" dirty="0">
                <a:cs typeface="+mn-ea"/>
                <a:sym typeface="+mn-ea"/>
              </a:rPr>
              <a:t> 2. 家庭健康教育</a:t>
            </a:r>
            <a:endParaRPr lang="zh-CN" altLang="en-US" dirty="0">
              <a:cs typeface="+mn-ea"/>
              <a:sym typeface="+mn-ea"/>
            </a:endParaRPr>
          </a:p>
          <a:p>
            <a:r>
              <a:rPr lang="zh-CN" altLang="en-US" dirty="0">
                <a:cs typeface="+mn-ea"/>
                <a:sym typeface="+mn-ea"/>
              </a:rPr>
              <a:t>儿童的健康教育与幼儿园的健康教育同步</a:t>
            </a:r>
            <a:endParaRPr lang="zh-CN" altLang="en-US" dirty="0">
              <a:cs typeface="+mn-ea"/>
              <a:sym typeface="+mn-ea"/>
            </a:endParaRPr>
          </a:p>
          <a:p>
            <a:endParaRPr lang="zh-CN" altLang="en-US" dirty="0">
              <a:cs typeface="+mn-ea"/>
              <a:sym typeface="+mn-ea"/>
            </a:endParaRPr>
          </a:p>
        </p:txBody>
      </p:sp>
      <p:sp>
        <p:nvSpPr>
          <p:cNvPr id="18" name="椭圆 17"/>
          <p:cNvSpPr/>
          <p:nvPr>
            <p:custDataLst>
              <p:tags r:id="rId16"/>
            </p:custDataLst>
          </p:nvPr>
        </p:nvSpPr>
        <p:spPr>
          <a:xfrm>
            <a:off x="9117988" y="4072085"/>
            <a:ext cx="548382" cy="548382"/>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400" b="1">
              <a:latin typeface="+mn-ea"/>
              <a:sym typeface="+mn-ea"/>
            </a:endParaRPr>
          </a:p>
        </p:txBody>
      </p:sp>
      <p:sp>
        <p:nvSpPr>
          <p:cNvPr id="6" name="图片 60" descr="343439383331313b343532303032383bbfcdbba7b9dcc0ed"/>
          <p:cNvSpPr/>
          <p:nvPr>
            <p:custDataLst>
              <p:tags r:id="rId17"/>
            </p:custDataLst>
          </p:nvPr>
        </p:nvSpPr>
        <p:spPr>
          <a:xfrm>
            <a:off x="9293532" y="4248175"/>
            <a:ext cx="197028" cy="196762"/>
          </a:xfrm>
          <a:custGeom>
            <a:avLst/>
            <a:gdLst>
              <a:gd name="connsiteX0" fmla="*/ 173641 w 229494"/>
              <a:gd name="connsiteY0" fmla="*/ 179437 h 229184"/>
              <a:gd name="connsiteX1" fmla="*/ 124984 w 229494"/>
              <a:gd name="connsiteY1" fmla="*/ 141566 h 229184"/>
              <a:gd name="connsiteX2" fmla="*/ 122102 w 229494"/>
              <a:gd name="connsiteY2" fmla="*/ 133613 h 229184"/>
              <a:gd name="connsiteX3" fmla="*/ 122102 w 229494"/>
              <a:gd name="connsiteY3" fmla="*/ 133494 h 229184"/>
              <a:gd name="connsiteX4" fmla="*/ 122448 w 229494"/>
              <a:gd name="connsiteY4" fmla="*/ 132782 h 229184"/>
              <a:gd name="connsiteX5" fmla="*/ 140665 w 229494"/>
              <a:gd name="connsiteY5" fmla="*/ 82089 h 229184"/>
              <a:gd name="connsiteX6" fmla="*/ 121641 w 229494"/>
              <a:gd name="connsiteY6" fmla="*/ 27954 h 229184"/>
              <a:gd name="connsiteX7" fmla="*/ 120603 w 229494"/>
              <a:gd name="connsiteY7" fmla="*/ 21187 h 229184"/>
              <a:gd name="connsiteX8" fmla="*/ 152196 w 229494"/>
              <a:gd name="connsiteY8" fmla="*/ 174 h 229184"/>
              <a:gd name="connsiteX9" fmla="*/ 193704 w 229494"/>
              <a:gd name="connsiteY9" fmla="*/ 36977 h 229184"/>
              <a:gd name="connsiteX10" fmla="*/ 179868 w 229494"/>
              <a:gd name="connsiteY10" fmla="*/ 91587 h 229184"/>
              <a:gd name="connsiteX11" fmla="*/ 175256 w 229494"/>
              <a:gd name="connsiteY11" fmla="*/ 97523 h 229184"/>
              <a:gd name="connsiteX12" fmla="*/ 174794 w 229494"/>
              <a:gd name="connsiteY12" fmla="*/ 106664 h 229184"/>
              <a:gd name="connsiteX13" fmla="*/ 176524 w 229494"/>
              <a:gd name="connsiteY13" fmla="*/ 109632 h 229184"/>
              <a:gd name="connsiteX14" fmla="*/ 190360 w 229494"/>
              <a:gd name="connsiteY14" fmla="*/ 116636 h 229184"/>
              <a:gd name="connsiteX15" fmla="*/ 205349 w 229494"/>
              <a:gd name="connsiteY15" fmla="*/ 123759 h 229184"/>
              <a:gd name="connsiteX16" fmla="*/ 228409 w 229494"/>
              <a:gd name="connsiteY16" fmla="*/ 145129 h 229184"/>
              <a:gd name="connsiteX17" fmla="*/ 226103 w 229494"/>
              <a:gd name="connsiteY17" fmla="*/ 167684 h 229184"/>
              <a:gd name="connsiteX18" fmla="*/ 179291 w 229494"/>
              <a:gd name="connsiteY18" fmla="*/ 182643 h 229184"/>
              <a:gd name="connsiteX19" fmla="*/ 173641 w 229494"/>
              <a:gd name="connsiteY19" fmla="*/ 179437 h 229184"/>
              <a:gd name="connsiteX20" fmla="*/ 114 w 229494"/>
              <a:gd name="connsiteY20" fmla="*/ 203181 h 229184"/>
              <a:gd name="connsiteX21" fmla="*/ 114 w 229494"/>
              <a:gd name="connsiteY21" fmla="*/ 194870 h 229184"/>
              <a:gd name="connsiteX22" fmla="*/ 2420 w 229494"/>
              <a:gd name="connsiteY22" fmla="*/ 187748 h 229184"/>
              <a:gd name="connsiteX23" fmla="*/ 23981 w 229494"/>
              <a:gd name="connsiteY23" fmla="*/ 166616 h 229184"/>
              <a:gd name="connsiteX24" fmla="*/ 24673 w 229494"/>
              <a:gd name="connsiteY24" fmla="*/ 166141 h 229184"/>
              <a:gd name="connsiteX25" fmla="*/ 46234 w 229494"/>
              <a:gd name="connsiteY25" fmla="*/ 155694 h 229184"/>
              <a:gd name="connsiteX26" fmla="*/ 53152 w 229494"/>
              <a:gd name="connsiteY26" fmla="*/ 152726 h 229184"/>
              <a:gd name="connsiteX27" fmla="*/ 55112 w 229494"/>
              <a:gd name="connsiteY27" fmla="*/ 151183 h 229184"/>
              <a:gd name="connsiteX28" fmla="*/ 58802 w 229494"/>
              <a:gd name="connsiteY28" fmla="*/ 131950 h 229184"/>
              <a:gd name="connsiteX29" fmla="*/ 54305 w 229494"/>
              <a:gd name="connsiteY29" fmla="*/ 126133 h 229184"/>
              <a:gd name="connsiteX30" fmla="*/ 54075 w 229494"/>
              <a:gd name="connsiteY30" fmla="*/ 125896 h 229184"/>
              <a:gd name="connsiteX31" fmla="*/ 36895 w 229494"/>
              <a:gd name="connsiteY31" fmla="*/ 70218 h 229184"/>
              <a:gd name="connsiteX32" fmla="*/ 79556 w 229494"/>
              <a:gd name="connsiteY32" fmla="*/ 29854 h 229184"/>
              <a:gd name="connsiteX33" fmla="*/ 123371 w 229494"/>
              <a:gd name="connsiteY33" fmla="*/ 69980 h 229184"/>
              <a:gd name="connsiteX34" fmla="*/ 123485 w 229494"/>
              <a:gd name="connsiteY34" fmla="*/ 70574 h 229184"/>
              <a:gd name="connsiteX35" fmla="*/ 117721 w 229494"/>
              <a:gd name="connsiteY35" fmla="*/ 105951 h 229184"/>
              <a:gd name="connsiteX36" fmla="*/ 106421 w 229494"/>
              <a:gd name="connsiteY36" fmla="*/ 125777 h 229184"/>
              <a:gd name="connsiteX37" fmla="*/ 105960 w 229494"/>
              <a:gd name="connsiteY37" fmla="*/ 126490 h 229184"/>
              <a:gd name="connsiteX38" fmla="*/ 101809 w 229494"/>
              <a:gd name="connsiteY38" fmla="*/ 131476 h 229184"/>
              <a:gd name="connsiteX39" fmla="*/ 101348 w 229494"/>
              <a:gd name="connsiteY39" fmla="*/ 132663 h 229184"/>
              <a:gd name="connsiteX40" fmla="*/ 103885 w 229494"/>
              <a:gd name="connsiteY40" fmla="*/ 152251 h 229184"/>
              <a:gd name="connsiteX41" fmla="*/ 112878 w 229494"/>
              <a:gd name="connsiteY41" fmla="*/ 155694 h 229184"/>
              <a:gd name="connsiteX42" fmla="*/ 113454 w 229494"/>
              <a:gd name="connsiteY42" fmla="*/ 155931 h 229184"/>
              <a:gd name="connsiteX43" fmla="*/ 151042 w 229494"/>
              <a:gd name="connsiteY43" fmla="*/ 178251 h 229184"/>
              <a:gd name="connsiteX44" fmla="*/ 151388 w 229494"/>
              <a:gd name="connsiteY44" fmla="*/ 178488 h 229184"/>
              <a:gd name="connsiteX45" fmla="*/ 159921 w 229494"/>
              <a:gd name="connsiteY45" fmla="*/ 191428 h 229184"/>
              <a:gd name="connsiteX46" fmla="*/ 160382 w 229494"/>
              <a:gd name="connsiteY46" fmla="*/ 195464 h 229184"/>
              <a:gd name="connsiteX47" fmla="*/ 160382 w 229494"/>
              <a:gd name="connsiteY47" fmla="*/ 204724 h 229184"/>
              <a:gd name="connsiteX48" fmla="*/ 160151 w 229494"/>
              <a:gd name="connsiteY48" fmla="*/ 206387 h 229184"/>
              <a:gd name="connsiteX49" fmla="*/ 125792 w 229494"/>
              <a:gd name="connsiteY49" fmla="*/ 225738 h 229184"/>
              <a:gd name="connsiteX50" fmla="*/ 38163 w 229494"/>
              <a:gd name="connsiteY50" fmla="*/ 225738 h 229184"/>
              <a:gd name="connsiteX51" fmla="*/ 4726 w 229494"/>
              <a:gd name="connsiteY51" fmla="*/ 211491 h 229184"/>
              <a:gd name="connsiteX52" fmla="*/ 114 w 229494"/>
              <a:gd name="connsiteY52" fmla="*/ 203181 h 229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9494" h="229184">
                <a:moveTo>
                  <a:pt x="173641" y="179437"/>
                </a:moveTo>
                <a:cubicBezTo>
                  <a:pt x="163726" y="160087"/>
                  <a:pt x="145508" y="149996"/>
                  <a:pt x="124984" y="141566"/>
                </a:cubicBezTo>
                <a:cubicBezTo>
                  <a:pt x="121871" y="140261"/>
                  <a:pt x="120603" y="136581"/>
                  <a:pt x="122102" y="133613"/>
                </a:cubicBezTo>
                <a:lnTo>
                  <a:pt x="122102" y="133494"/>
                </a:lnTo>
                <a:lnTo>
                  <a:pt x="122448" y="132782"/>
                </a:lnTo>
                <a:cubicBezTo>
                  <a:pt x="131557" y="119723"/>
                  <a:pt x="139512" y="103221"/>
                  <a:pt x="140665" y="82089"/>
                </a:cubicBezTo>
                <a:cubicBezTo>
                  <a:pt x="142856" y="57871"/>
                  <a:pt x="133978" y="40776"/>
                  <a:pt x="121641" y="27954"/>
                </a:cubicBezTo>
                <a:cubicBezTo>
                  <a:pt x="119911" y="26173"/>
                  <a:pt x="119450" y="23443"/>
                  <a:pt x="120603" y="21187"/>
                </a:cubicBezTo>
                <a:cubicBezTo>
                  <a:pt x="126483" y="10028"/>
                  <a:pt x="135592" y="1243"/>
                  <a:pt x="152196" y="174"/>
                </a:cubicBezTo>
                <a:cubicBezTo>
                  <a:pt x="177562" y="-1013"/>
                  <a:pt x="191398" y="15608"/>
                  <a:pt x="193704" y="36977"/>
                </a:cubicBezTo>
                <a:cubicBezTo>
                  <a:pt x="197163" y="60720"/>
                  <a:pt x="189092" y="79715"/>
                  <a:pt x="179868" y="91587"/>
                </a:cubicBezTo>
                <a:cubicBezTo>
                  <a:pt x="178714" y="93961"/>
                  <a:pt x="176408" y="95148"/>
                  <a:pt x="175256" y="97523"/>
                </a:cubicBezTo>
                <a:cubicBezTo>
                  <a:pt x="174333" y="99422"/>
                  <a:pt x="174102" y="103815"/>
                  <a:pt x="174794" y="106664"/>
                </a:cubicBezTo>
                <a:cubicBezTo>
                  <a:pt x="175025" y="107851"/>
                  <a:pt x="175601" y="108801"/>
                  <a:pt x="176524" y="109632"/>
                </a:cubicBezTo>
                <a:cubicBezTo>
                  <a:pt x="179752" y="112481"/>
                  <a:pt x="186324" y="114499"/>
                  <a:pt x="190360" y="116636"/>
                </a:cubicBezTo>
                <a:cubicBezTo>
                  <a:pt x="196125" y="119011"/>
                  <a:pt x="200737" y="121385"/>
                  <a:pt x="205349" y="123759"/>
                </a:cubicBezTo>
                <a:cubicBezTo>
                  <a:pt x="214573" y="128508"/>
                  <a:pt x="224950" y="135631"/>
                  <a:pt x="228409" y="145129"/>
                </a:cubicBezTo>
                <a:cubicBezTo>
                  <a:pt x="230715" y="151065"/>
                  <a:pt x="229562" y="162936"/>
                  <a:pt x="226103" y="167684"/>
                </a:cubicBezTo>
                <a:cubicBezTo>
                  <a:pt x="218609" y="178726"/>
                  <a:pt x="197047" y="180506"/>
                  <a:pt x="179291" y="182643"/>
                </a:cubicBezTo>
                <a:cubicBezTo>
                  <a:pt x="176985" y="182762"/>
                  <a:pt x="174794" y="181574"/>
                  <a:pt x="173641" y="179437"/>
                </a:cubicBezTo>
                <a:moveTo>
                  <a:pt x="114" y="203181"/>
                </a:moveTo>
                <a:lnTo>
                  <a:pt x="114" y="194870"/>
                </a:lnTo>
                <a:cubicBezTo>
                  <a:pt x="114" y="192497"/>
                  <a:pt x="1267" y="190122"/>
                  <a:pt x="2420" y="187748"/>
                </a:cubicBezTo>
                <a:cubicBezTo>
                  <a:pt x="6917" y="178369"/>
                  <a:pt x="16025" y="172434"/>
                  <a:pt x="23981" y="166616"/>
                </a:cubicBezTo>
                <a:cubicBezTo>
                  <a:pt x="24212" y="166498"/>
                  <a:pt x="24442" y="166260"/>
                  <a:pt x="24673" y="166141"/>
                </a:cubicBezTo>
                <a:cubicBezTo>
                  <a:pt x="31476" y="162699"/>
                  <a:pt x="38279" y="159137"/>
                  <a:pt x="46234" y="155694"/>
                </a:cubicBezTo>
                <a:cubicBezTo>
                  <a:pt x="48194" y="154745"/>
                  <a:pt x="50962" y="153676"/>
                  <a:pt x="53152" y="152726"/>
                </a:cubicBezTo>
                <a:cubicBezTo>
                  <a:pt x="53959" y="152370"/>
                  <a:pt x="54651" y="151895"/>
                  <a:pt x="55112" y="151183"/>
                </a:cubicBezTo>
                <a:cubicBezTo>
                  <a:pt x="58456" y="147028"/>
                  <a:pt x="62030" y="138480"/>
                  <a:pt x="58802" y="131950"/>
                </a:cubicBezTo>
                <a:cubicBezTo>
                  <a:pt x="57649" y="129576"/>
                  <a:pt x="56496" y="128389"/>
                  <a:pt x="54305" y="126133"/>
                </a:cubicBezTo>
                <a:lnTo>
                  <a:pt x="54075" y="125896"/>
                </a:lnTo>
                <a:cubicBezTo>
                  <a:pt x="43698" y="114024"/>
                  <a:pt x="34589" y="93843"/>
                  <a:pt x="36895" y="70218"/>
                </a:cubicBezTo>
                <a:cubicBezTo>
                  <a:pt x="39201" y="46474"/>
                  <a:pt x="54190" y="29854"/>
                  <a:pt x="79556" y="29854"/>
                </a:cubicBezTo>
                <a:cubicBezTo>
                  <a:pt x="104807" y="29854"/>
                  <a:pt x="119796" y="46355"/>
                  <a:pt x="123371" y="69980"/>
                </a:cubicBezTo>
                <a:cubicBezTo>
                  <a:pt x="123371" y="70218"/>
                  <a:pt x="123371" y="70336"/>
                  <a:pt x="123485" y="70574"/>
                </a:cubicBezTo>
                <a:cubicBezTo>
                  <a:pt x="124523" y="84701"/>
                  <a:pt x="121179" y="97642"/>
                  <a:pt x="117721" y="105951"/>
                </a:cubicBezTo>
                <a:cubicBezTo>
                  <a:pt x="114377" y="114143"/>
                  <a:pt x="110918" y="119960"/>
                  <a:pt x="106421" y="125777"/>
                </a:cubicBezTo>
                <a:cubicBezTo>
                  <a:pt x="106191" y="126014"/>
                  <a:pt x="106075" y="126252"/>
                  <a:pt x="105960" y="126490"/>
                </a:cubicBezTo>
                <a:cubicBezTo>
                  <a:pt x="104807" y="128389"/>
                  <a:pt x="102962" y="129576"/>
                  <a:pt x="101809" y="131476"/>
                </a:cubicBezTo>
                <a:cubicBezTo>
                  <a:pt x="101579" y="131832"/>
                  <a:pt x="101463" y="132188"/>
                  <a:pt x="101348" y="132663"/>
                </a:cubicBezTo>
                <a:cubicBezTo>
                  <a:pt x="99387" y="139667"/>
                  <a:pt x="101579" y="148809"/>
                  <a:pt x="103885" y="152251"/>
                </a:cubicBezTo>
                <a:cubicBezTo>
                  <a:pt x="105037" y="154507"/>
                  <a:pt x="109419" y="154626"/>
                  <a:pt x="112878" y="155694"/>
                </a:cubicBezTo>
                <a:cubicBezTo>
                  <a:pt x="113109" y="155813"/>
                  <a:pt x="113224" y="155813"/>
                  <a:pt x="113454" y="155931"/>
                </a:cubicBezTo>
                <a:cubicBezTo>
                  <a:pt x="127175" y="161867"/>
                  <a:pt x="140781" y="168872"/>
                  <a:pt x="151042" y="178251"/>
                </a:cubicBezTo>
                <a:cubicBezTo>
                  <a:pt x="151158" y="178369"/>
                  <a:pt x="151273" y="178488"/>
                  <a:pt x="151388" y="178488"/>
                </a:cubicBezTo>
                <a:cubicBezTo>
                  <a:pt x="154386" y="181574"/>
                  <a:pt x="158306" y="185730"/>
                  <a:pt x="159921" y="191428"/>
                </a:cubicBezTo>
                <a:cubicBezTo>
                  <a:pt x="160266" y="192734"/>
                  <a:pt x="160382" y="194159"/>
                  <a:pt x="160382" y="195464"/>
                </a:cubicBezTo>
                <a:lnTo>
                  <a:pt x="160382" y="204724"/>
                </a:lnTo>
                <a:cubicBezTo>
                  <a:pt x="160382" y="205318"/>
                  <a:pt x="160266" y="205912"/>
                  <a:pt x="160151" y="206387"/>
                </a:cubicBezTo>
                <a:cubicBezTo>
                  <a:pt x="156231" y="218733"/>
                  <a:pt x="140435" y="222295"/>
                  <a:pt x="125792" y="225738"/>
                </a:cubicBezTo>
                <a:cubicBezTo>
                  <a:pt x="100425" y="230486"/>
                  <a:pt x="64682" y="230486"/>
                  <a:pt x="38163" y="225738"/>
                </a:cubicBezTo>
                <a:cubicBezTo>
                  <a:pt x="25480" y="223363"/>
                  <a:pt x="11644" y="219802"/>
                  <a:pt x="4726" y="211491"/>
                </a:cubicBezTo>
                <a:cubicBezTo>
                  <a:pt x="2420" y="210305"/>
                  <a:pt x="1267" y="207930"/>
                  <a:pt x="114" y="203181"/>
                </a:cubicBezTo>
              </a:path>
            </a:pathLst>
          </a:custGeom>
          <a:solidFill>
            <a:schemeClr val="lt1">
              <a:lumMod val="100000"/>
            </a:schemeClr>
          </a:solidFill>
          <a:ln w="8172" cap="flat">
            <a:noFill/>
            <a:prstDash val="solid"/>
            <a:miter/>
          </a:ln>
        </p:spPr>
        <p:txBody>
          <a:bodyPr rtlCol="0" anchor="ctr"/>
          <a:lstStyle/>
          <a:p>
            <a:endParaRPr lang="zh-CN" altLang="en-US">
              <a:latin typeface="+mn-ea"/>
            </a:endParaRPr>
          </a:p>
        </p:txBody>
      </p:sp>
      <p:sp>
        <p:nvSpPr>
          <p:cNvPr id="21" name="图片 33" descr="343439383331313b343532303033313bd3a6d3c3c9ccb3c7"/>
          <p:cNvSpPr/>
          <p:nvPr>
            <p:custDataLst>
              <p:tags r:id="rId18"/>
            </p:custDataLst>
          </p:nvPr>
        </p:nvSpPr>
        <p:spPr>
          <a:xfrm>
            <a:off x="5962551" y="4760633"/>
            <a:ext cx="179374" cy="200354"/>
          </a:xfrm>
          <a:custGeom>
            <a:avLst/>
            <a:gdLst>
              <a:gd name="connsiteX0" fmla="*/ 169872 w 208931"/>
              <a:gd name="connsiteY0" fmla="*/ 233482 h 233368"/>
              <a:gd name="connsiteX1" fmla="*/ 39290 w 208931"/>
              <a:gd name="connsiteY1" fmla="*/ 233482 h 233368"/>
              <a:gd name="connsiteX2" fmla="*/ 115 w 208931"/>
              <a:gd name="connsiteY2" fmla="*/ 194587 h 233368"/>
              <a:gd name="connsiteX3" fmla="*/ 115 w 208931"/>
              <a:gd name="connsiteY3" fmla="*/ 39009 h 233368"/>
              <a:gd name="connsiteX4" fmla="*/ 39290 w 208931"/>
              <a:gd name="connsiteY4" fmla="*/ 114 h 233368"/>
              <a:gd name="connsiteX5" fmla="*/ 169872 w 208931"/>
              <a:gd name="connsiteY5" fmla="*/ 114 h 233368"/>
              <a:gd name="connsiteX6" fmla="*/ 209046 w 208931"/>
              <a:gd name="connsiteY6" fmla="*/ 39009 h 233368"/>
              <a:gd name="connsiteX7" fmla="*/ 209046 w 208931"/>
              <a:gd name="connsiteY7" fmla="*/ 194587 h 233368"/>
              <a:gd name="connsiteX8" fmla="*/ 169872 w 208931"/>
              <a:gd name="connsiteY8" fmla="*/ 233482 h 233368"/>
              <a:gd name="connsiteX9" fmla="*/ 104581 w 208931"/>
              <a:gd name="connsiteY9" fmla="*/ 107537 h 233368"/>
              <a:gd name="connsiteX10" fmla="*/ 156813 w 208931"/>
              <a:gd name="connsiteY10" fmla="*/ 53826 h 233368"/>
              <a:gd name="connsiteX11" fmla="*/ 143755 w 208931"/>
              <a:gd name="connsiteY11" fmla="*/ 40398 h 233368"/>
              <a:gd name="connsiteX12" fmla="*/ 130697 w 208931"/>
              <a:gd name="connsiteY12" fmla="*/ 53826 h 233368"/>
              <a:gd name="connsiteX13" fmla="*/ 104581 w 208931"/>
              <a:gd name="connsiteY13" fmla="*/ 80682 h 233368"/>
              <a:gd name="connsiteX14" fmla="*/ 78464 w 208931"/>
              <a:gd name="connsiteY14" fmla="*/ 53826 h 233368"/>
              <a:gd name="connsiteX15" fmla="*/ 65406 w 208931"/>
              <a:gd name="connsiteY15" fmla="*/ 40398 h 233368"/>
              <a:gd name="connsiteX16" fmla="*/ 52348 w 208931"/>
              <a:gd name="connsiteY16" fmla="*/ 53826 h 233368"/>
              <a:gd name="connsiteX17" fmla="*/ 104581 w 208931"/>
              <a:gd name="connsiteY17" fmla="*/ 107537 h 233368"/>
              <a:gd name="connsiteX18" fmla="*/ 130697 w 208931"/>
              <a:gd name="connsiteY18" fmla="*/ 188105 h 233368"/>
              <a:gd name="connsiteX19" fmla="*/ 143755 w 208931"/>
              <a:gd name="connsiteY19" fmla="*/ 174677 h 233368"/>
              <a:gd name="connsiteX20" fmla="*/ 130697 w 208931"/>
              <a:gd name="connsiteY20" fmla="*/ 161249 h 233368"/>
              <a:gd name="connsiteX21" fmla="*/ 78464 w 208931"/>
              <a:gd name="connsiteY21" fmla="*/ 161249 h 233368"/>
              <a:gd name="connsiteX22" fmla="*/ 65406 w 208931"/>
              <a:gd name="connsiteY22" fmla="*/ 174677 h 233368"/>
              <a:gd name="connsiteX23" fmla="*/ 78464 w 208931"/>
              <a:gd name="connsiteY23" fmla="*/ 188105 h 233368"/>
              <a:gd name="connsiteX24" fmla="*/ 130697 w 208931"/>
              <a:gd name="connsiteY24" fmla="*/ 188105 h 23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8931" h="233368">
                <a:moveTo>
                  <a:pt x="169872" y="233482"/>
                </a:moveTo>
                <a:lnTo>
                  <a:pt x="39290" y="233482"/>
                </a:lnTo>
                <a:cubicBezTo>
                  <a:pt x="17091" y="233482"/>
                  <a:pt x="115" y="216628"/>
                  <a:pt x="115" y="194587"/>
                </a:cubicBezTo>
                <a:lnTo>
                  <a:pt x="115" y="39009"/>
                </a:lnTo>
                <a:cubicBezTo>
                  <a:pt x="115" y="16968"/>
                  <a:pt x="17091" y="114"/>
                  <a:pt x="39290" y="114"/>
                </a:cubicBezTo>
                <a:lnTo>
                  <a:pt x="169872" y="114"/>
                </a:lnTo>
                <a:cubicBezTo>
                  <a:pt x="192071" y="114"/>
                  <a:pt x="209046" y="16968"/>
                  <a:pt x="209046" y="39009"/>
                </a:cubicBezTo>
                <a:lnTo>
                  <a:pt x="209046" y="194587"/>
                </a:lnTo>
                <a:cubicBezTo>
                  <a:pt x="209046" y="216628"/>
                  <a:pt x="192071" y="233482"/>
                  <a:pt x="169872" y="233482"/>
                </a:cubicBezTo>
                <a:moveTo>
                  <a:pt x="104581" y="107537"/>
                </a:moveTo>
                <a:cubicBezTo>
                  <a:pt x="133308" y="107537"/>
                  <a:pt x="156813" y="83367"/>
                  <a:pt x="156813" y="53826"/>
                </a:cubicBezTo>
                <a:cubicBezTo>
                  <a:pt x="156813" y="45769"/>
                  <a:pt x="151590" y="40398"/>
                  <a:pt x="143755" y="40398"/>
                </a:cubicBezTo>
                <a:cubicBezTo>
                  <a:pt x="135920" y="40398"/>
                  <a:pt x="130697" y="45769"/>
                  <a:pt x="130697" y="53826"/>
                </a:cubicBezTo>
                <a:cubicBezTo>
                  <a:pt x="130697" y="68596"/>
                  <a:pt x="118944" y="80682"/>
                  <a:pt x="104581" y="80682"/>
                </a:cubicBezTo>
                <a:cubicBezTo>
                  <a:pt x="90217" y="80682"/>
                  <a:pt x="78464" y="68596"/>
                  <a:pt x="78464" y="53826"/>
                </a:cubicBezTo>
                <a:cubicBezTo>
                  <a:pt x="78464" y="45769"/>
                  <a:pt x="73241" y="40398"/>
                  <a:pt x="65406" y="40398"/>
                </a:cubicBezTo>
                <a:cubicBezTo>
                  <a:pt x="57571" y="40398"/>
                  <a:pt x="52348" y="45769"/>
                  <a:pt x="52348" y="53826"/>
                </a:cubicBezTo>
                <a:cubicBezTo>
                  <a:pt x="52348" y="83367"/>
                  <a:pt x="75852" y="107537"/>
                  <a:pt x="104581" y="107537"/>
                </a:cubicBezTo>
                <a:moveTo>
                  <a:pt x="130697" y="188105"/>
                </a:moveTo>
                <a:cubicBezTo>
                  <a:pt x="138532" y="188105"/>
                  <a:pt x="143755" y="182734"/>
                  <a:pt x="143755" y="174677"/>
                </a:cubicBezTo>
                <a:cubicBezTo>
                  <a:pt x="143755" y="166620"/>
                  <a:pt x="138532" y="161249"/>
                  <a:pt x="130697" y="161249"/>
                </a:cubicBezTo>
                <a:lnTo>
                  <a:pt x="78464" y="161249"/>
                </a:lnTo>
                <a:cubicBezTo>
                  <a:pt x="70629" y="161249"/>
                  <a:pt x="65406" y="166620"/>
                  <a:pt x="65406" y="174677"/>
                </a:cubicBezTo>
                <a:cubicBezTo>
                  <a:pt x="65406" y="182734"/>
                  <a:pt x="70629" y="188105"/>
                  <a:pt x="78464" y="188105"/>
                </a:cubicBezTo>
                <a:lnTo>
                  <a:pt x="130697" y="188105"/>
                </a:lnTo>
              </a:path>
            </a:pathLst>
          </a:custGeom>
          <a:solidFill>
            <a:schemeClr val="lt1">
              <a:lumMod val="100000"/>
            </a:schemeClr>
          </a:solidFill>
          <a:ln w="7826" cap="flat">
            <a:noFill/>
            <a:prstDash val="solid"/>
            <a:miter/>
          </a:ln>
        </p:spPr>
        <p:txBody>
          <a:bodyPr rtlCol="0" anchor="ctr"/>
          <a:lstStyle/>
          <a:p>
            <a:endParaRPr lang="zh-CN" altLang="en-US">
              <a:latin typeface="+mn-ea"/>
            </a:endParaRPr>
          </a:p>
        </p:txBody>
      </p:sp>
      <p:sp>
        <p:nvSpPr>
          <p:cNvPr id="22" name="图片 62" descr="343435383036303b343532343134393bcdb7c4d4b7e7b1a9"/>
          <p:cNvSpPr/>
          <p:nvPr>
            <p:custDataLst>
              <p:tags r:id="rId19"/>
            </p:custDataLst>
          </p:nvPr>
        </p:nvSpPr>
        <p:spPr>
          <a:xfrm>
            <a:off x="2615214" y="4234545"/>
            <a:ext cx="195220" cy="227988"/>
          </a:xfrm>
          <a:custGeom>
            <a:avLst/>
            <a:gdLst>
              <a:gd name="connsiteX0" fmla="*/ 126016 w 227388"/>
              <a:gd name="connsiteY0" fmla="*/ 114 h 265555"/>
              <a:gd name="connsiteX1" fmla="*/ 25814 w 227388"/>
              <a:gd name="connsiteY1" fmla="*/ 85492 h 265555"/>
              <a:gd name="connsiteX2" fmla="*/ 1521 w 227388"/>
              <a:gd name="connsiteY2" fmla="*/ 128349 h 265555"/>
              <a:gd name="connsiteX3" fmla="*/ 10814 w 227388"/>
              <a:gd name="connsiteY3" fmla="*/ 144298 h 265555"/>
              <a:gd name="connsiteX4" fmla="*/ 27204 w 227388"/>
              <a:gd name="connsiteY4" fmla="*/ 144298 h 265555"/>
              <a:gd name="connsiteX5" fmla="*/ 27204 w 227388"/>
              <a:gd name="connsiteY5" fmla="*/ 197565 h 265555"/>
              <a:gd name="connsiteX6" fmla="*/ 55901 w 227388"/>
              <a:gd name="connsiteY6" fmla="*/ 220183 h 265555"/>
              <a:gd name="connsiteX7" fmla="*/ 74281 w 227388"/>
              <a:gd name="connsiteY7" fmla="*/ 217643 h 265555"/>
              <a:gd name="connsiteX8" fmla="*/ 74281 w 227388"/>
              <a:gd name="connsiteY8" fmla="*/ 248512 h 265555"/>
              <a:gd name="connsiteX9" fmla="*/ 91440 w 227388"/>
              <a:gd name="connsiteY9" fmla="*/ 265670 h 265555"/>
              <a:gd name="connsiteX10" fmla="*/ 147212 w 227388"/>
              <a:gd name="connsiteY10" fmla="*/ 265670 h 265555"/>
              <a:gd name="connsiteX11" fmla="*/ 164375 w 227388"/>
              <a:gd name="connsiteY11" fmla="*/ 248512 h 265555"/>
              <a:gd name="connsiteX12" fmla="*/ 164375 w 227388"/>
              <a:gd name="connsiteY12" fmla="*/ 195514 h 265555"/>
              <a:gd name="connsiteX13" fmla="*/ 227504 w 227388"/>
              <a:gd name="connsiteY13" fmla="*/ 101576 h 265555"/>
              <a:gd name="connsiteX14" fmla="*/ 126016 w 227388"/>
              <a:gd name="connsiteY14" fmla="*/ 114 h 265555"/>
              <a:gd name="connsiteX15" fmla="*/ 162868 w 227388"/>
              <a:gd name="connsiteY15" fmla="*/ 91535 h 265555"/>
              <a:gd name="connsiteX16" fmla="*/ 107541 w 227388"/>
              <a:gd name="connsiteY16" fmla="*/ 149689 h 265555"/>
              <a:gd name="connsiteX17" fmla="*/ 100188 w 227388"/>
              <a:gd name="connsiteY17" fmla="*/ 146110 h 265555"/>
              <a:gd name="connsiteX18" fmla="*/ 106015 w 227388"/>
              <a:gd name="connsiteY18" fmla="*/ 106293 h 265555"/>
              <a:gd name="connsiteX19" fmla="*/ 80719 w 227388"/>
              <a:gd name="connsiteY19" fmla="*/ 106293 h 265555"/>
              <a:gd name="connsiteX20" fmla="*/ 77609 w 227388"/>
              <a:gd name="connsiteY20" fmla="*/ 99049 h 265555"/>
              <a:gd name="connsiteX21" fmla="*/ 132940 w 227388"/>
              <a:gd name="connsiteY21" fmla="*/ 40896 h 265555"/>
              <a:gd name="connsiteX22" fmla="*/ 140294 w 227388"/>
              <a:gd name="connsiteY22" fmla="*/ 44474 h 265555"/>
              <a:gd name="connsiteX23" fmla="*/ 134467 w 227388"/>
              <a:gd name="connsiteY23" fmla="*/ 84291 h 265555"/>
              <a:gd name="connsiteX24" fmla="*/ 159762 w 227388"/>
              <a:gd name="connsiteY24" fmla="*/ 84291 h 265555"/>
              <a:gd name="connsiteX25" fmla="*/ 162868 w 227388"/>
              <a:gd name="connsiteY25" fmla="*/ 91535 h 2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7388" h="265555">
                <a:moveTo>
                  <a:pt x="126016" y="114"/>
                </a:moveTo>
                <a:cubicBezTo>
                  <a:pt x="75442" y="114"/>
                  <a:pt x="33523" y="37100"/>
                  <a:pt x="25814" y="85492"/>
                </a:cubicBezTo>
                <a:lnTo>
                  <a:pt x="1521" y="128349"/>
                </a:lnTo>
                <a:cubicBezTo>
                  <a:pt x="-2516" y="135469"/>
                  <a:pt x="2628" y="144298"/>
                  <a:pt x="10814" y="144298"/>
                </a:cubicBezTo>
                <a:lnTo>
                  <a:pt x="27204" y="144298"/>
                </a:lnTo>
                <a:lnTo>
                  <a:pt x="27204" y="197565"/>
                </a:lnTo>
                <a:cubicBezTo>
                  <a:pt x="27204" y="212608"/>
                  <a:pt x="41270" y="223694"/>
                  <a:pt x="55901" y="220183"/>
                </a:cubicBezTo>
                <a:lnTo>
                  <a:pt x="74281" y="217643"/>
                </a:lnTo>
                <a:lnTo>
                  <a:pt x="74281" y="248512"/>
                </a:lnTo>
                <a:cubicBezTo>
                  <a:pt x="74281" y="257988"/>
                  <a:pt x="81964" y="265670"/>
                  <a:pt x="91440" y="265670"/>
                </a:cubicBezTo>
                <a:lnTo>
                  <a:pt x="147212" y="265670"/>
                </a:lnTo>
                <a:cubicBezTo>
                  <a:pt x="156691" y="265670"/>
                  <a:pt x="164375" y="257988"/>
                  <a:pt x="164375" y="248512"/>
                </a:cubicBezTo>
                <a:lnTo>
                  <a:pt x="164375" y="195514"/>
                </a:lnTo>
                <a:cubicBezTo>
                  <a:pt x="201404" y="180387"/>
                  <a:pt x="227504" y="144034"/>
                  <a:pt x="227504" y="101576"/>
                </a:cubicBezTo>
                <a:cubicBezTo>
                  <a:pt x="227501" y="45536"/>
                  <a:pt x="182063" y="114"/>
                  <a:pt x="126016" y="114"/>
                </a:cubicBezTo>
                <a:moveTo>
                  <a:pt x="162868" y="91535"/>
                </a:moveTo>
                <a:lnTo>
                  <a:pt x="107541" y="149689"/>
                </a:lnTo>
                <a:cubicBezTo>
                  <a:pt x="104658" y="152721"/>
                  <a:pt x="99584" y="150250"/>
                  <a:pt x="100188" y="146110"/>
                </a:cubicBezTo>
                <a:lnTo>
                  <a:pt x="106015" y="106293"/>
                </a:lnTo>
                <a:lnTo>
                  <a:pt x="80719" y="106293"/>
                </a:lnTo>
                <a:cubicBezTo>
                  <a:pt x="76948" y="106293"/>
                  <a:pt x="75013" y="101782"/>
                  <a:pt x="77609" y="99049"/>
                </a:cubicBezTo>
                <a:lnTo>
                  <a:pt x="132940" y="40896"/>
                </a:lnTo>
                <a:cubicBezTo>
                  <a:pt x="135823" y="37864"/>
                  <a:pt x="140897" y="40334"/>
                  <a:pt x="140294" y="44474"/>
                </a:cubicBezTo>
                <a:lnTo>
                  <a:pt x="134467" y="84291"/>
                </a:lnTo>
                <a:lnTo>
                  <a:pt x="159762" y="84291"/>
                </a:lnTo>
                <a:cubicBezTo>
                  <a:pt x="163529" y="84291"/>
                  <a:pt x="165468" y="88802"/>
                  <a:pt x="162868" y="91535"/>
                </a:cubicBezTo>
              </a:path>
            </a:pathLst>
          </a:custGeom>
          <a:solidFill>
            <a:schemeClr val="lt1">
              <a:lumMod val="100000"/>
            </a:schemeClr>
          </a:solidFill>
          <a:ln w="9198" cap="flat">
            <a:noFill/>
            <a:prstDash val="solid"/>
            <a:miter/>
          </a:ln>
        </p:spPr>
        <p:txBody>
          <a:bodyPr rtlCol="0" anchor="ctr"/>
          <a:lstStyle/>
          <a:p>
            <a:endParaRPr lang="zh-CN" altLang="en-US">
              <a:latin typeface="+mn-ea"/>
            </a:endParaRPr>
          </a:p>
        </p:txBody>
      </p:sp>
    </p:spTree>
    <p:custDataLst>
      <p:tags r:id="rId2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三、学前儿童健康教育目标达成的途径</a:t>
            </a:r>
            <a:r>
              <a:rPr lang="zh-CN" altLang="en-US" sz="2000"/>
              <a:t> </a:t>
            </a:r>
            <a:endParaRPr lang="zh-CN" altLang="en-US" sz="2000"/>
          </a:p>
          <a:p>
            <a:pPr marL="0" indent="0">
              <a:buNone/>
            </a:pPr>
            <a:r>
              <a:rPr lang="zh-CN" altLang="en-US" sz="2000" b="1"/>
              <a:t>(一） 幼儿园、家庭、社会的多通道实施</a:t>
            </a:r>
            <a:endParaRPr lang="zh-CN" altLang="en-US" sz="2000" b="1"/>
          </a:p>
          <a:p>
            <a:pPr marL="0" indent="0">
              <a:buNone/>
            </a:pP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pic>
        <p:nvPicPr>
          <p:cNvPr id="4" name="图片 3"/>
          <p:cNvPicPr>
            <a:picLocks noChangeAspect="1"/>
          </p:cNvPicPr>
          <p:nvPr>
            <p:custDataLst>
              <p:tags r:id="rId1"/>
            </p:custDataLst>
          </p:nvPr>
        </p:nvPicPr>
        <p:blipFill>
          <a:blip r:embed="rId2"/>
          <a:stretch>
            <a:fillRect/>
          </a:stretch>
        </p:blipFill>
        <p:spPr>
          <a:xfrm>
            <a:off x="3371215" y="2631440"/>
            <a:ext cx="6573520" cy="4043045"/>
          </a:xfrm>
          <a:prstGeom prst="rect">
            <a:avLst/>
          </a:prstGeom>
        </p:spPr>
      </p:pic>
      <p:sp>
        <p:nvSpPr>
          <p:cNvPr id="5" name="文本框 4"/>
          <p:cNvSpPr txBox="1"/>
          <p:nvPr>
            <p:custDataLst>
              <p:tags r:id="rId3"/>
            </p:custDataLst>
          </p:nvPr>
        </p:nvSpPr>
        <p:spPr>
          <a:xfrm>
            <a:off x="1090930" y="285877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P15-17</a:t>
            </a:r>
            <a:endParaRPr lang="en-US" altLang="zh-CN" b="1">
              <a:solidFill>
                <a:srgbClr val="C00000"/>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三、学前儿童健康教育目标达成的途径</a:t>
            </a:r>
            <a:r>
              <a:rPr lang="zh-CN" altLang="en-US" sz="2000"/>
              <a:t> </a:t>
            </a:r>
            <a:endParaRPr lang="zh-CN" altLang="en-US" sz="2000"/>
          </a:p>
          <a:p>
            <a:pPr marL="0" indent="0">
              <a:buNone/>
            </a:pPr>
            <a:r>
              <a:rPr lang="zh-CN" altLang="en-US" sz="2000" b="1"/>
              <a:t>(一） 幼儿园、家庭、社会的多通道实施</a:t>
            </a:r>
            <a:endParaRPr lang="zh-CN" altLang="en-US" sz="2000" b="1"/>
          </a:p>
          <a:p>
            <a:pPr marL="0" indent="0">
              <a:buNone/>
            </a:pP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
        <p:nvSpPr>
          <p:cNvPr id="5" name="文本框 4"/>
          <p:cNvSpPr txBox="1"/>
          <p:nvPr>
            <p:custDataLst>
              <p:tags r:id="rId1"/>
            </p:custDataLst>
          </p:nvPr>
        </p:nvSpPr>
        <p:spPr>
          <a:xfrm>
            <a:off x="1090930" y="285877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P18</a:t>
            </a:r>
            <a:endParaRPr lang="en-US" altLang="zh-CN" b="1">
              <a:solidFill>
                <a:srgbClr val="C00000"/>
              </a:solidFill>
            </a:endParaRPr>
          </a:p>
        </p:txBody>
      </p:sp>
      <p:pic>
        <p:nvPicPr>
          <p:cNvPr id="6" name="图片 5"/>
          <p:cNvPicPr>
            <a:picLocks noChangeAspect="1"/>
          </p:cNvPicPr>
          <p:nvPr>
            <p:custDataLst>
              <p:tags r:id="rId2"/>
            </p:custDataLst>
          </p:nvPr>
        </p:nvPicPr>
        <p:blipFill>
          <a:blip r:embed="rId3"/>
          <a:stretch>
            <a:fillRect/>
          </a:stretch>
        </p:blipFill>
        <p:spPr>
          <a:xfrm>
            <a:off x="3023870" y="2675255"/>
            <a:ext cx="7188835" cy="392620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44955"/>
            <a:ext cx="10340340" cy="4527550"/>
          </a:xfrm>
          <a:prstGeom prst="rect">
            <a:avLst/>
          </a:prstGeom>
        </p:spPr>
        <p:txBody>
          <a:bodyPr>
            <a:noAutofit/>
          </a:bodyPr>
          <a:p>
            <a:pPr marL="0" indent="0">
              <a:buNone/>
            </a:pPr>
            <a:r>
              <a:rPr lang="zh-CN" altLang="en-US" sz="2400" b="1"/>
              <a:t>三、学前儿童健康教育目标达成的途径</a:t>
            </a:r>
            <a:r>
              <a:rPr lang="zh-CN" altLang="en-US" sz="2000"/>
              <a:t> </a:t>
            </a:r>
            <a:endParaRPr lang="zh-CN" altLang="en-US" sz="2000"/>
          </a:p>
          <a:p>
            <a:pPr marL="0" indent="0">
              <a:buNone/>
            </a:pPr>
            <a:r>
              <a:rPr lang="zh-CN" altLang="en-US" sz="2000" b="1"/>
              <a:t>(二） 身体、心理、社会适应三个维度的结合</a:t>
            </a:r>
            <a:endParaRPr lang="zh-CN" altLang="en-US" sz="2000" b="1"/>
          </a:p>
          <a:p>
            <a:pPr marL="0" indent="0">
              <a:buNone/>
            </a:pPr>
            <a:r>
              <a:rPr lang="zh-CN" altLang="en-US" sz="2000"/>
              <a:t>　　幼儿园实施健康教育，首先,要确保儿童生活的基本物质环境，以儿童的生活需要为出发点，物尽其用，既非卫生设施不全也非盲目追求豪华；其次，幼儿园应加强心理环境的构建，确保儿童、教师、园长及家长之间的关系是相互平等和彼此信任的，教师对幼儿既非高控制或高约束，也非放任而无约束；再次，幼儿园应重视信息环境的创设，满足儿童交往、探究之需，为儿童提供适宜的信息，既非缺乏也非过剩。</a:t>
            </a:r>
            <a:endParaRPr lang="zh-CN" altLang="en-US" sz="2000"/>
          </a:p>
        </p:txBody>
      </p:sp>
      <p:sp>
        <p:nvSpPr>
          <p:cNvPr id="3" name="标题 2"/>
          <p:cNvSpPr>
            <a:spLocks noGrp="1"/>
          </p:cNvSpPr>
          <p:nvPr>
            <p:ph type="title" idx="1"/>
          </p:nvPr>
        </p:nvSpPr>
        <p:spPr/>
        <p:txBody>
          <a:bodyPr/>
          <a:p>
            <a:r>
              <a:rPr lang="zh-CN" altLang="en-US">
                <a:solidFill>
                  <a:schemeClr val="tx1"/>
                </a:solidFill>
              </a:rPr>
              <a:t>第三节 学前儿童健康教育的目标及其达成</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2110740"/>
            <a:ext cx="10340340" cy="3961765"/>
          </a:xfrm>
          <a:prstGeom prst="rect">
            <a:avLst/>
          </a:prstGeom>
        </p:spPr>
        <p:txBody>
          <a:bodyPr>
            <a:noAutofit/>
          </a:bodyPr>
          <a:p>
            <a:pPr marL="0" indent="0">
              <a:buNone/>
            </a:pPr>
            <a:r>
              <a:rPr lang="zh-CN" altLang="en-US" sz="2400"/>
              <a:t>1. 教师可带领学生实地参观或观看视频，了解幼儿园健康教育活动的基本情况，增加学生对课程的感性认识。</a:t>
            </a:r>
            <a:endParaRPr lang="zh-CN" altLang="en-US" sz="2400"/>
          </a:p>
          <a:p>
            <a:pPr marL="0" indent="0">
              <a:buNone/>
            </a:pPr>
            <a:endParaRPr lang="zh-CN" altLang="en-US" sz="2400"/>
          </a:p>
          <a:p>
            <a:pPr marL="0" indent="0">
              <a:buNone/>
            </a:pPr>
            <a:r>
              <a:rPr lang="zh-CN" altLang="en-US" sz="2400"/>
              <a:t>2. 学生自主学习《3—6岁儿童学习与发展指南》，了解健康教育及其在儿童全面发展中的地位和作用。</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22" name="椭圆 21"/>
          <p:cNvSpPr/>
          <p:nvPr>
            <p:custDataLst>
              <p:tags r:id="rId2"/>
            </p:custDataLst>
          </p:nvPr>
        </p:nvSpPr>
        <p:spPr>
          <a:xfrm>
            <a:off x="2670175" y="2189480"/>
            <a:ext cx="476885" cy="476885"/>
          </a:xfrm>
          <a:prstGeom prst="ellipse">
            <a:avLst/>
          </a:prstGeom>
          <a:solidFill>
            <a:schemeClr val="accent1"/>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23" name="椭圆 22"/>
          <p:cNvSpPr/>
          <p:nvPr>
            <p:custDataLst>
              <p:tags r:id="rId3"/>
            </p:custDataLst>
          </p:nvPr>
        </p:nvSpPr>
        <p:spPr>
          <a:xfrm>
            <a:off x="2670175" y="3667125"/>
            <a:ext cx="476885" cy="476885"/>
          </a:xfrm>
          <a:prstGeom prst="ellipse">
            <a:avLst/>
          </a:prstGeom>
          <a:solidFill>
            <a:schemeClr val="accent2"/>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7" name="椭圆 6"/>
          <p:cNvSpPr/>
          <p:nvPr>
            <p:custDataLst>
              <p:tags r:id="rId4"/>
            </p:custDataLst>
          </p:nvPr>
        </p:nvSpPr>
        <p:spPr>
          <a:xfrm>
            <a:off x="2670175" y="5144135"/>
            <a:ext cx="476885" cy="476885"/>
          </a:xfrm>
          <a:prstGeom prst="ellipse">
            <a:avLst/>
          </a:prstGeom>
          <a:solidFill>
            <a:schemeClr val="accent3"/>
          </a:solidFill>
          <a:ln>
            <a:noFill/>
          </a:ln>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solidFill>
                <a:srgbClr val="FFFFFF"/>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25" name="直接连接符 24"/>
          <p:cNvCxnSpPr/>
          <p:nvPr>
            <p:custDataLst>
              <p:tags r:id="rId5"/>
            </p:custDataLst>
          </p:nvPr>
        </p:nvCxnSpPr>
        <p:spPr>
          <a:xfrm>
            <a:off x="2908935" y="2769235"/>
            <a:ext cx="0" cy="795655"/>
          </a:xfrm>
          <a:prstGeom prst="line">
            <a:avLst/>
          </a:prstGeom>
          <a:solidFill>
            <a:srgbClr val="00993F"/>
          </a:solidFill>
          <a:ln w="12700">
            <a:solidFill>
              <a:schemeClr val="bg1">
                <a:lumMod val="75000"/>
                <a:alpha val="50000"/>
              </a:schemeClr>
            </a:solidFill>
            <a:prstDash val="sysDot"/>
          </a:ln>
        </p:spPr>
        <p:style>
          <a:lnRef idx="1">
            <a:srgbClr val="376FFF"/>
          </a:lnRef>
          <a:fillRef idx="0">
            <a:srgbClr val="376FFF"/>
          </a:fillRef>
          <a:effectRef idx="0">
            <a:srgbClr val="376FFF"/>
          </a:effectRef>
          <a:fontRef idx="minor">
            <a:srgbClr val="000000"/>
          </a:fontRef>
        </p:style>
      </p:cxnSp>
      <p:cxnSp>
        <p:nvCxnSpPr>
          <p:cNvPr id="26" name="直接连接符 25"/>
          <p:cNvCxnSpPr/>
          <p:nvPr>
            <p:custDataLst>
              <p:tags r:id="rId6"/>
            </p:custDataLst>
          </p:nvPr>
        </p:nvCxnSpPr>
        <p:spPr>
          <a:xfrm>
            <a:off x="2908935" y="4246245"/>
            <a:ext cx="0" cy="795655"/>
          </a:xfrm>
          <a:prstGeom prst="line">
            <a:avLst/>
          </a:prstGeom>
          <a:solidFill>
            <a:srgbClr val="00993F"/>
          </a:solidFill>
          <a:ln w="12700">
            <a:solidFill>
              <a:schemeClr val="bg1">
                <a:lumMod val="75000"/>
                <a:alpha val="50000"/>
              </a:schemeClr>
            </a:solidFill>
            <a:prstDash val="sysDot"/>
          </a:ln>
        </p:spPr>
        <p:style>
          <a:lnRef idx="1">
            <a:srgbClr val="376FFF"/>
          </a:lnRef>
          <a:fillRef idx="0">
            <a:srgbClr val="376FFF"/>
          </a:fillRef>
          <a:effectRef idx="0">
            <a:srgbClr val="376FFF"/>
          </a:effectRef>
          <a:fontRef idx="minor">
            <a:srgbClr val="000000"/>
          </a:fontRef>
        </p:style>
      </p:cxnSp>
      <p:sp>
        <p:nvSpPr>
          <p:cNvPr id="35" name="文本框 34"/>
          <p:cNvSpPr txBox="1"/>
          <p:nvPr>
            <p:custDataLst>
              <p:tags r:id="rId7"/>
            </p:custDataLst>
          </p:nvPr>
        </p:nvSpPr>
        <p:spPr>
          <a:xfrm>
            <a:off x="2667000" y="2257425"/>
            <a:ext cx="483870" cy="325755"/>
          </a:xfrm>
          <a:prstGeom prst="rect">
            <a:avLst/>
          </a:prstGeom>
          <a:noFill/>
        </p:spPr>
        <p:txBody>
          <a:bodyPr wrap="square" rtlCol="0" anchor="ctr" anchorCtr="0">
            <a:normAutofit fontScale="80000"/>
          </a:bodyPr>
          <a:lstStyle/>
          <a:p>
            <a:pPr algn="ctr"/>
            <a:r>
              <a:rPr lang="en-US" altLang="zh-CN" b="1" dirty="0">
                <a:solidFill>
                  <a:srgbClr val="FFFFFF"/>
                </a:solidFill>
                <a:latin typeface="+mj-lt"/>
                <a:ea typeface="微软雅黑" panose="020B0503020204020204" charset="-122"/>
                <a:cs typeface="+mj-lt"/>
              </a:rPr>
              <a:t>01</a:t>
            </a:r>
            <a:endParaRPr lang="en-US" altLang="zh-CN" b="1" dirty="0">
              <a:solidFill>
                <a:srgbClr val="FFFFFF"/>
              </a:solidFill>
              <a:latin typeface="+mj-lt"/>
              <a:ea typeface="微软雅黑" panose="020B0503020204020204" charset="-122"/>
              <a:cs typeface="+mj-lt"/>
            </a:endParaRPr>
          </a:p>
        </p:txBody>
      </p:sp>
      <p:sp>
        <p:nvSpPr>
          <p:cNvPr id="36" name="文本框 35"/>
          <p:cNvSpPr txBox="1"/>
          <p:nvPr>
            <p:custDataLst>
              <p:tags r:id="rId8"/>
            </p:custDataLst>
          </p:nvPr>
        </p:nvSpPr>
        <p:spPr>
          <a:xfrm>
            <a:off x="2667000" y="3744595"/>
            <a:ext cx="483870" cy="325755"/>
          </a:xfrm>
          <a:prstGeom prst="rect">
            <a:avLst/>
          </a:prstGeom>
          <a:noFill/>
        </p:spPr>
        <p:txBody>
          <a:bodyPr wrap="square" rtlCol="0" anchor="ctr" anchorCtr="0">
            <a:normAutofit fontScale="80000"/>
          </a:bodyPr>
          <a:lstStyle/>
          <a:p>
            <a:pPr algn="ctr"/>
            <a:r>
              <a:rPr lang="en-US" altLang="zh-CN" b="1" dirty="0">
                <a:solidFill>
                  <a:srgbClr val="FFFFFF"/>
                </a:solidFill>
                <a:latin typeface="+mj-lt"/>
                <a:ea typeface="微软雅黑" panose="020B0503020204020204" charset="-122"/>
                <a:cs typeface="+mj-lt"/>
              </a:rPr>
              <a:t>02</a:t>
            </a:r>
            <a:endParaRPr lang="en-US" altLang="zh-CN" b="1" dirty="0">
              <a:solidFill>
                <a:srgbClr val="FFFFFF"/>
              </a:solidFill>
              <a:latin typeface="+mj-lt"/>
              <a:ea typeface="微软雅黑" panose="020B0503020204020204" charset="-122"/>
              <a:cs typeface="+mj-lt"/>
            </a:endParaRPr>
          </a:p>
        </p:txBody>
      </p:sp>
      <p:sp>
        <p:nvSpPr>
          <p:cNvPr id="37" name="文本框 36"/>
          <p:cNvSpPr txBox="1"/>
          <p:nvPr>
            <p:custDataLst>
              <p:tags r:id="rId9"/>
            </p:custDataLst>
          </p:nvPr>
        </p:nvSpPr>
        <p:spPr>
          <a:xfrm>
            <a:off x="2667000" y="5212080"/>
            <a:ext cx="483870" cy="325755"/>
          </a:xfrm>
          <a:prstGeom prst="rect">
            <a:avLst/>
          </a:prstGeom>
          <a:noFill/>
        </p:spPr>
        <p:txBody>
          <a:bodyPr wrap="square" rtlCol="0" anchor="ctr" anchorCtr="0">
            <a:normAutofit fontScale="80000"/>
          </a:bodyPr>
          <a:lstStyle/>
          <a:p>
            <a:pPr algn="ctr"/>
            <a:r>
              <a:rPr lang="en-US" altLang="zh-CN" b="1" dirty="0">
                <a:solidFill>
                  <a:srgbClr val="FFFFFF"/>
                </a:solidFill>
                <a:latin typeface="+mj-lt"/>
                <a:ea typeface="微软雅黑" panose="020B0503020204020204" charset="-122"/>
                <a:cs typeface="+mj-lt"/>
              </a:rPr>
              <a:t>03</a:t>
            </a:r>
            <a:endParaRPr lang="en-US" altLang="zh-CN" b="1" dirty="0">
              <a:solidFill>
                <a:srgbClr val="FFFFFF"/>
              </a:solidFill>
              <a:latin typeface="+mj-lt"/>
              <a:ea typeface="微软雅黑" panose="020B0503020204020204" charset="-122"/>
              <a:cs typeface="+mj-lt"/>
            </a:endParaRPr>
          </a:p>
        </p:txBody>
      </p:sp>
      <p:sp>
        <p:nvSpPr>
          <p:cNvPr id="20" name="矩形 19"/>
          <p:cNvSpPr/>
          <p:nvPr>
            <p:custDataLst>
              <p:tags r:id="rId10"/>
            </p:custDataLst>
          </p:nvPr>
        </p:nvSpPr>
        <p:spPr bwMode="auto">
          <a:xfrm>
            <a:off x="3530600" y="1995170"/>
            <a:ext cx="7022465" cy="5880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1"/>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1. 试述健康及健康教育的含义。</a:t>
            </a:r>
            <a:endParaRPr lang="zh-CN" altLang="en-US" sz="2400" b="1" spc="100">
              <a:solidFill>
                <a:schemeClr val="accent1"/>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27" name="文本框 26"/>
          <p:cNvSpPr txBox="1"/>
          <p:nvPr>
            <p:custDataLst>
              <p:tags r:id="rId11"/>
            </p:custDataLst>
          </p:nvPr>
        </p:nvSpPr>
        <p:spPr>
          <a:xfrm>
            <a:off x="3530600" y="2583180"/>
            <a:ext cx="5925820" cy="418465"/>
          </a:xfrm>
          <a:prstGeom prst="rect">
            <a:avLst/>
          </a:prstGeom>
          <a:ln>
            <a:noFill/>
            <a:prstDash val="sysDash"/>
          </a:ln>
        </p:spPr>
        <p:txBody>
          <a:bodyPr vert="horz" wrap="square" lIns="90170" tIns="46990" rIns="90170" bIns="46990" rtlCol="0" anchor="t" anchorCtr="0">
            <a:normAutofit lnSpcReduction="20000"/>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1200" spc="130" dirty="0">
                <a:ln>
                  <a:noFill/>
                  <a:prstDash val="sysDot"/>
                </a:ln>
                <a:sym typeface="+mn-ea"/>
              </a:rPr>
              <a:t>答</a:t>
            </a:r>
            <a:endParaRPr lang="zh-CN" altLang="en-US" sz="1200" spc="130" dirty="0">
              <a:ln>
                <a:noFill/>
                <a:prstDash val="sysDot"/>
              </a:ln>
              <a:sym typeface="+mn-ea"/>
            </a:endParaRPr>
          </a:p>
        </p:txBody>
      </p:sp>
      <p:sp>
        <p:nvSpPr>
          <p:cNvPr id="30" name="矩形 29"/>
          <p:cNvSpPr/>
          <p:nvPr>
            <p:custDataLst>
              <p:tags r:id="rId12"/>
            </p:custDataLst>
          </p:nvPr>
        </p:nvSpPr>
        <p:spPr bwMode="auto">
          <a:xfrm>
            <a:off x="3530600" y="3472815"/>
            <a:ext cx="7022465" cy="5880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2"/>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2. 试述学前儿童健康教育的目的。</a:t>
            </a:r>
            <a:endParaRPr lang="zh-CN" altLang="en-US" sz="2400" b="1" spc="100">
              <a:solidFill>
                <a:schemeClr val="accent2"/>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32" name="文本框 31"/>
          <p:cNvSpPr txBox="1"/>
          <p:nvPr>
            <p:custDataLst>
              <p:tags r:id="rId13"/>
            </p:custDataLst>
          </p:nvPr>
        </p:nvSpPr>
        <p:spPr>
          <a:xfrm>
            <a:off x="3530600" y="3952875"/>
            <a:ext cx="5925185" cy="630555"/>
          </a:xfrm>
          <a:prstGeom prst="rect">
            <a:avLst/>
          </a:prstGeom>
          <a:ln>
            <a:noFill/>
            <a:prstDash val="sysDash"/>
          </a:ln>
        </p:spPr>
        <p:txBody>
          <a:bodyPr vert="horz" wrap="square" lIns="90170" tIns="46990" rIns="90170" bIns="46990" rtlCol="0" anchor="t" anchorCtr="0">
            <a:norm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l">
              <a:buClrTx/>
              <a:buSzTx/>
              <a:buNone/>
            </a:pPr>
            <a:r>
              <a:rPr lang="zh-CN" altLang="en-US" sz="1200" spc="130" dirty="0">
                <a:ln>
                  <a:noFill/>
                  <a:prstDash val="sysDot"/>
                </a:ln>
                <a:sym typeface="+mn-ea"/>
              </a:rPr>
              <a:t>答</a:t>
            </a:r>
            <a:endParaRPr lang="zh-CN" altLang="en-US" sz="1200" spc="130" dirty="0">
              <a:ln>
                <a:noFill/>
                <a:prstDash val="sysDot"/>
              </a:ln>
              <a:sym typeface="+mn-ea"/>
            </a:endParaRPr>
          </a:p>
        </p:txBody>
      </p:sp>
      <p:sp>
        <p:nvSpPr>
          <p:cNvPr id="33" name="矩形 32"/>
          <p:cNvSpPr/>
          <p:nvPr>
            <p:custDataLst>
              <p:tags r:id="rId14"/>
            </p:custDataLst>
          </p:nvPr>
        </p:nvSpPr>
        <p:spPr bwMode="auto">
          <a:xfrm>
            <a:off x="3530600" y="4946650"/>
            <a:ext cx="7022465" cy="588010"/>
          </a:xfrm>
          <a:prstGeom prst="rect">
            <a:avLst/>
          </a:prstGeom>
          <a:noFill/>
          <a:ln>
            <a:noFill/>
          </a:ln>
        </p:spPr>
        <p:txBody>
          <a:bodyPr wrap="square" lIns="90170" tIns="46990" rIns="90170" bIns="0" rtlCol="0" anchor="b" anchorCtr="0">
            <a:noAutofit/>
          </a:bodyPr>
          <a:lstStyle/>
          <a:p>
            <a:pPr lvl="0" algn="l">
              <a:buClrTx/>
              <a:buSzTx/>
              <a:buFontTx/>
            </a:pPr>
            <a:r>
              <a:rPr lang="zh-CN" altLang="en-US" sz="2400" b="1" spc="100">
                <a:solidFill>
                  <a:schemeClr val="accent3"/>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rPr>
              <a:t>3.在学前教育中应如何达成健康教育的目标？</a:t>
            </a:r>
            <a:endParaRPr lang="zh-CN" altLang="en-US" sz="2400" b="1" spc="100">
              <a:solidFill>
                <a:schemeClr val="accent3"/>
              </a:solidFill>
              <a:uFillTx/>
              <a:latin typeface="微软雅黑" panose="020B0503020204020204" charset="-122"/>
              <a:ea typeface="微软雅黑" panose="020B0503020204020204" charset="-122"/>
              <a:cs typeface="微软雅黑" panose="020B0503020204020204" charset="-122"/>
              <a:sym typeface="思源黑体 CN Normal" panose="020B0400000000000000" charset="-122"/>
            </a:endParaRPr>
          </a:p>
        </p:txBody>
      </p:sp>
      <p:sp>
        <p:nvSpPr>
          <p:cNvPr id="34" name="文本框 33"/>
          <p:cNvSpPr txBox="1"/>
          <p:nvPr>
            <p:custDataLst>
              <p:tags r:id="rId15"/>
            </p:custDataLst>
          </p:nvPr>
        </p:nvSpPr>
        <p:spPr>
          <a:xfrm>
            <a:off x="3530600" y="5534660"/>
            <a:ext cx="5925185" cy="522605"/>
          </a:xfrm>
          <a:prstGeom prst="rect">
            <a:avLst/>
          </a:prstGeom>
          <a:ln>
            <a:noFill/>
            <a:prstDash val="sysDash"/>
          </a:ln>
        </p:spPr>
        <p:txBody>
          <a:bodyPr vert="horz" wrap="square" lIns="90170" tIns="46990" rIns="90170" bIns="46990" rtlCol="0" anchor="t" anchorCtr="0">
            <a:norm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l">
              <a:buClrTx/>
              <a:buSzTx/>
              <a:buNone/>
            </a:pPr>
            <a:r>
              <a:rPr lang="zh-CN" altLang="en-US" sz="1200" spc="130" dirty="0">
                <a:ln>
                  <a:noFill/>
                  <a:prstDash val="sysDot"/>
                </a:ln>
                <a:sym typeface="+mn-ea"/>
              </a:rPr>
              <a:t>答</a:t>
            </a:r>
            <a:endParaRPr lang="zh-CN" altLang="en-US" sz="1200" spc="130" dirty="0">
              <a:ln>
                <a:noFill/>
                <a:prstDash val="sysDot"/>
              </a:ln>
              <a:sym typeface="+mn-ea"/>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0713" y="3256915"/>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2346960" y="1097915"/>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292735" y="2106295"/>
            <a:ext cx="8108950" cy="3679825"/>
          </a:xfrm>
        </p:spPr>
        <p:txBody>
          <a:bodyPr>
            <a:noAutofit/>
            <a:scene3d>
              <a:camera prst="orthographicFront"/>
              <a:lightRig rig="threePt" dir="t"/>
            </a:scene3d>
          </a:bodyPr>
          <a:p>
            <a:pPr algn="l"/>
            <a:r>
              <a:rPr lang="en-US" altLang="zh-CN">
                <a:solidFill>
                  <a:schemeClr val="tx1"/>
                </a:solidFill>
                <a:effectLst>
                  <a:outerShdw blurRad="38100" dist="19050" dir="2700000" algn="tl" rotWithShape="0">
                    <a:schemeClr val="dk1">
                      <a:alpha val="40000"/>
                    </a:schemeClr>
                  </a:outerShdw>
                </a:effectLst>
              </a:rPr>
              <a:t>      </a:t>
            </a:r>
            <a:r>
              <a:rPr>
                <a:solidFill>
                  <a:schemeClr val="tx1"/>
                </a:solidFill>
                <a:sym typeface="+mn-ea"/>
              </a:rPr>
              <a:t>《幼儿园教育指导纲要(试行)》明确指出：“幼儿园必须把保护幼儿的生命和促进幼儿的健康放在工作的首位。”2012年，教育部印发了《3—6岁儿童学习与发展指南》，其中的健康领域从</a:t>
            </a:r>
            <a:r>
              <a:rPr u="sng">
                <a:solidFill>
                  <a:schemeClr val="tx1"/>
                </a:solidFill>
                <a:sym typeface="+mn-ea"/>
              </a:rPr>
              <a:t>身心状况、动作发展、生活习惯与生活能力</a:t>
            </a:r>
            <a:r>
              <a:rPr>
                <a:solidFill>
                  <a:schemeClr val="tx1"/>
                </a:solidFill>
                <a:sym typeface="+mn-ea"/>
              </a:rPr>
              <a:t>三个方面，着重强调了三点：</a:t>
            </a:r>
            <a:endParaRPr lang="zh-CN" altLang="en-US">
              <a:solidFill>
                <a:schemeClr val="tx1"/>
              </a:solidFill>
            </a:endParaRPr>
          </a:p>
          <a:p>
            <a:pPr marL="114300" indent="-342900" algn="l">
              <a:buFont typeface="Arial" panose="020B0604020202020204" pitchFamily="34" charset="0"/>
              <a:buChar char="•"/>
            </a:pPr>
            <a:r>
              <a:rPr>
                <a:solidFill>
                  <a:schemeClr val="tx1"/>
                </a:solidFill>
                <a:sym typeface="+mn-ea"/>
              </a:rPr>
              <a:t>一是幼儿应具有积极、健康的身心状况，不仅包括健康的体态，也包括安定愉快的情绪和一定的适应能力；</a:t>
            </a:r>
            <a:endParaRPr lang="zh-CN" altLang="en-US">
              <a:solidFill>
                <a:schemeClr val="tx1"/>
              </a:solidFill>
            </a:endParaRPr>
          </a:p>
          <a:p>
            <a:pPr marL="114300" indent="-342900" algn="l">
              <a:buFont typeface="Arial" panose="020B0604020202020204" pitchFamily="34" charset="0"/>
              <a:buChar char="•"/>
            </a:pPr>
            <a:r>
              <a:rPr>
                <a:solidFill>
                  <a:schemeClr val="tx1"/>
                </a:solidFill>
                <a:sym typeface="+mn-ea"/>
              </a:rPr>
              <a:t>二是幼儿发展身体动作和手的精细动作，使自身具有一定的平衡能力、力量、耐力，同时动作协调、灵敏；</a:t>
            </a:r>
            <a:endParaRPr lang="zh-CN" altLang="en-US">
              <a:solidFill>
                <a:schemeClr val="tx1"/>
              </a:solidFill>
            </a:endParaRPr>
          </a:p>
          <a:p>
            <a:pPr marL="114300" indent="-342900" algn="l">
              <a:buFont typeface="Arial" panose="020B0604020202020204" pitchFamily="34" charset="0"/>
              <a:buChar char="•"/>
            </a:pPr>
            <a:r>
              <a:rPr>
                <a:solidFill>
                  <a:schemeClr val="tx1"/>
                </a:solidFill>
                <a:sym typeface="+mn-ea"/>
              </a:rPr>
              <a:t>三是幼儿应具有良好的生活与卫生习惯、基本的生活自理能力，以及具备基本的安全知识和自我保护能力。由此，我们可以看出，幼儿的健康包括身体健康和心理健康。</a:t>
            </a:r>
            <a:endParaRPr lang="zh-CN" altLang="en-US">
              <a:solidFill>
                <a:schemeClr val="tx1"/>
              </a:solidFill>
              <a:effectLst>
                <a:outerShdw blurRad="38100" dist="19050" dir="2700000" algn="tl" rotWithShape="0">
                  <a:schemeClr val="dk1">
                    <a:alpha val="40000"/>
                  </a:schemeClr>
                </a:outerShdw>
              </a:effectLst>
              <a:sym typeface="+mn-ea"/>
            </a:endParaRPr>
          </a:p>
        </p:txBody>
      </p:sp>
      <p:sp>
        <p:nvSpPr>
          <p:cNvPr id="3" name="标题 2"/>
          <p:cNvSpPr>
            <a:spLocks noGrp="1"/>
          </p:cNvSpPr>
          <p:nvPr>
            <p:ph type="title" idx="1"/>
          </p:nvPr>
        </p:nvSpPr>
        <p:spPr>
          <a:xfrm>
            <a:off x="519430" y="926465"/>
            <a:ext cx="3329305" cy="968375"/>
          </a:xfrm>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4655820" y="2739390"/>
            <a:ext cx="6276975" cy="1442720"/>
          </a:xfrm>
        </p:spPr>
        <p:txBody>
          <a:bodyPr>
            <a:scene3d>
              <a:camera prst="orthographicFront"/>
              <a:lightRig rig="threePt" dir="t"/>
            </a:scene3d>
          </a:bodyPr>
          <a:p>
            <a:r>
              <a:rPr lang="zh-CN" altLang="en-US" sz="5400" b="1">
                <a:solidFill>
                  <a:schemeClr val="tx1"/>
                </a:solidFill>
                <a:effectLst>
                  <a:outerShdw blurRad="38100" dist="19050" dir="2700000" algn="tl" rotWithShape="0">
                    <a:schemeClr val="dk1">
                      <a:alpha val="40000"/>
                    </a:schemeClr>
                  </a:outerShdw>
                </a:effectLst>
              </a:rPr>
              <a:t>健康教育的含义</a:t>
            </a:r>
            <a:endParaRPr lang="zh-CN" altLang="en-US" sz="54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健康的含义</a:t>
            </a:r>
            <a:endParaRPr lang="zh-CN" altLang="en-US" sz="2400" b="1"/>
          </a:p>
          <a:p>
            <a:r>
              <a:rPr lang="zh-CN" altLang="en-US" sz="2000"/>
              <a:t>20世纪40年代，世界卫生组织(World Health Organization,简称WHO)对健康作出了新的定义：“Health is a state of complete physical, mental and social wellbeing and not merely the absence of disease or infirmity.”即健康</a:t>
            </a:r>
            <a:endParaRPr lang="zh-CN" altLang="en-US" sz="2000"/>
          </a:p>
          <a:p>
            <a:r>
              <a:rPr lang="zh-CN" altLang="en-US" sz="2000"/>
              <a:t>不仅为疾病或羸弱的消除，而且是体格、精神与社会适应完全良好的状态。这一表述正是人类对自身的认识不断深化的结果，也标志着医学模式从单纯的生物医学模式向“生物、心理、社会”的现代医学模式转变；同时，这一表述使健康的概念不再仅仅局限于生物学领域，而是与社会、心理、精神等诸多因素联系在一起被重新定义。</a:t>
            </a:r>
            <a:endParaRPr lang="zh-CN" altLang="en-US" sz="2000"/>
          </a:p>
          <a:p>
            <a:pPr marL="3657600" lvl="8" indent="0">
              <a:buNone/>
            </a:pPr>
            <a:endParaRPr lang="zh-CN" altLang="en-US" sz="1990"/>
          </a:p>
        </p:txBody>
      </p:sp>
      <p:sp>
        <p:nvSpPr>
          <p:cNvPr id="3" name="标题 2"/>
          <p:cNvSpPr>
            <a:spLocks noGrp="1"/>
          </p:cNvSpPr>
          <p:nvPr>
            <p:ph type="title" idx="1"/>
          </p:nvPr>
        </p:nvSpPr>
        <p:spPr>
          <a:xfrm>
            <a:off x="798830" y="781685"/>
            <a:ext cx="529717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健康教育的含义</a:t>
            </a:r>
            <a:endParaRPr lang="en-US" altLang="zh-CN">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健康的含义</a:t>
            </a:r>
            <a:endParaRPr lang="zh-CN" altLang="en-US" sz="2400" b="1"/>
          </a:p>
          <a:p>
            <a:pPr marL="0" indent="0">
              <a:buNone/>
            </a:pPr>
            <a:endParaRPr lang="zh-CN" altLang="en-US" sz="2400" b="1"/>
          </a:p>
          <a:p>
            <a:r>
              <a:rPr lang="zh-CN" altLang="en-US" sz="2400" b="1"/>
              <a:t>生动的比喻：健康为“1”，事业、家庭等都是“1”后面的“0”</a:t>
            </a:r>
            <a:endParaRPr lang="zh-CN" altLang="en-US" sz="2400" b="1"/>
          </a:p>
        </p:txBody>
      </p:sp>
      <p:sp>
        <p:nvSpPr>
          <p:cNvPr id="3" name="标题 2"/>
          <p:cNvSpPr>
            <a:spLocks noGrp="1"/>
          </p:cNvSpPr>
          <p:nvPr>
            <p:ph type="title" idx="1"/>
          </p:nvPr>
        </p:nvSpPr>
        <p:spPr>
          <a:xfrm>
            <a:off x="798830" y="781685"/>
            <a:ext cx="529717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健康教育的含义</a:t>
            </a:r>
            <a:endParaRPr lang="en-US" altLang="zh-CN">
              <a:solidFill>
                <a:schemeClr val="tx1"/>
              </a:solidFill>
            </a:endParaRPr>
          </a:p>
        </p:txBody>
      </p:sp>
      <p:sp>
        <p:nvSpPr>
          <p:cNvPr id="4" name="文本框 3"/>
          <p:cNvSpPr txBox="1"/>
          <p:nvPr/>
        </p:nvSpPr>
        <p:spPr>
          <a:xfrm>
            <a:off x="1090930" y="476567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P2</a:t>
            </a:r>
            <a:endParaRPr lang="en-US" altLang="zh-CN" b="1">
              <a:solidFill>
                <a:srgbClr val="C00000"/>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健康的内涵</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 精力充沛，能从容不迫地应对日常生活和工作；</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(2) 处世乐观，态度积极，乐于承担任务，不挑剔；</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(3) 善于休息，睡眠良好；</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(4) 应变能力强，能适应各种环境变化；</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(5) 对一般感冒和传染病有一定的抵抗力；</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(6) 体重适当，体态均匀，身体各部位比例协调；</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(7) 眼睛明亮，反应敏锐，眼睑不发炎；</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(8) 牙齿洁白，无缺损，无疼痛感，牙龈正常，无蛀牙；</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(9) 头发光洁，无头屑；</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(10) 肌肤有光泽，有弹性，走路轻松，有活力。</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 二、 健康的标志</a:t>
            </a:r>
            <a:endParaRPr lang="zh-CN" altLang="en-US" sz="2400" b="1"/>
          </a:p>
          <a:p>
            <a:pPr marL="0" indent="0">
              <a:buNone/>
            </a:pPr>
            <a:endParaRPr lang="zh-CN" altLang="en-US" sz="2400" b="1"/>
          </a:p>
        </p:txBody>
      </p:sp>
      <p:sp>
        <p:nvSpPr>
          <p:cNvPr id="3" name="标题 2"/>
          <p:cNvSpPr>
            <a:spLocks noGrp="1"/>
          </p:cNvSpPr>
          <p:nvPr>
            <p:ph type="title" idx="1"/>
          </p:nvPr>
        </p:nvSpPr>
        <p:spPr>
          <a:xfrm>
            <a:off x="798830" y="781685"/>
            <a:ext cx="529717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健康教育的含义</a:t>
            </a:r>
            <a:endParaRPr lang="en-US" altLang="zh-CN">
              <a:solidFill>
                <a:schemeClr val="tx1"/>
              </a:solidFill>
            </a:endParaRPr>
          </a:p>
        </p:txBody>
      </p:sp>
      <p:sp>
        <p:nvSpPr>
          <p:cNvPr id="25" name="任意多边形: 形状 14"/>
          <p:cNvSpPr/>
          <p:nvPr>
            <p:custDataLst>
              <p:tags r:id="rId1"/>
            </p:custDataLst>
          </p:nvPr>
        </p:nvSpPr>
        <p:spPr bwMode="auto">
          <a:xfrm>
            <a:off x="3848418" y="5434330"/>
            <a:ext cx="4485640" cy="89598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schemeClr>
                </a:gs>
                <a:gs pos="0">
                  <a:schemeClr val="accent1">
                    <a:lumMod val="60000"/>
                    <a:lumOff val="4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ym typeface="+mn-ea"/>
            </a:endParaRPr>
          </a:p>
        </p:txBody>
      </p:sp>
      <p:sp>
        <p:nvSpPr>
          <p:cNvPr id="26" name="任意多边形: 形状 14"/>
          <p:cNvSpPr/>
          <p:nvPr>
            <p:custDataLst>
              <p:tags r:id="rId2"/>
            </p:custDataLst>
          </p:nvPr>
        </p:nvSpPr>
        <p:spPr bwMode="auto">
          <a:xfrm>
            <a:off x="4436428" y="5944870"/>
            <a:ext cx="3309620" cy="66103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ym typeface="+mn-ea"/>
            </a:endParaRPr>
          </a:p>
        </p:txBody>
      </p:sp>
      <p:sp>
        <p:nvSpPr>
          <p:cNvPr id="22" name="任意多边形: 形状 14"/>
          <p:cNvSpPr/>
          <p:nvPr>
            <p:custDataLst>
              <p:tags r:id="rId3"/>
            </p:custDataLst>
          </p:nvPr>
        </p:nvSpPr>
        <p:spPr bwMode="auto">
          <a:xfrm>
            <a:off x="3280093" y="4874895"/>
            <a:ext cx="561594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schemeClr>
              </a:gs>
              <a:gs pos="100000">
                <a:schemeClr val="accent1">
                  <a:lumMod val="60000"/>
                  <a:lumOff val="40000"/>
                </a:schemeClr>
              </a:gs>
              <a:gs pos="46000">
                <a:schemeClr val="accent1"/>
              </a:gs>
            </a:gsLst>
            <a:lin ang="0" scaled="0"/>
          </a:gradFill>
          <a:ln w="9525">
            <a:noFill/>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ym typeface="+mn-ea"/>
            </a:endParaRPr>
          </a:p>
        </p:txBody>
      </p:sp>
      <p:sp>
        <p:nvSpPr>
          <p:cNvPr id="4" name="图形 7"/>
          <p:cNvSpPr/>
          <p:nvPr>
            <p:custDataLst>
              <p:tags r:id="rId4"/>
            </p:custDataLst>
          </p:nvPr>
        </p:nvSpPr>
        <p:spPr>
          <a:xfrm>
            <a:off x="3864610" y="3172460"/>
            <a:ext cx="4580890" cy="2099945"/>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1">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任意多边形: 形状 14"/>
          <p:cNvSpPr/>
          <p:nvPr>
            <p:custDataLst>
              <p:tags r:id="rId5"/>
            </p:custDataLst>
          </p:nvPr>
        </p:nvSpPr>
        <p:spPr bwMode="auto">
          <a:xfrm>
            <a:off x="3283268" y="4768215"/>
            <a:ext cx="561086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dirty="0">
              <a:solidFill>
                <a:schemeClr val="accent1"/>
              </a:solidFill>
              <a:latin typeface="+mj-ea"/>
              <a:ea typeface="+mj-ea"/>
              <a:cs typeface="+mj-ea"/>
              <a:sym typeface="+mn-ea"/>
            </a:endParaRPr>
          </a:p>
        </p:txBody>
      </p:sp>
      <p:sp>
        <p:nvSpPr>
          <p:cNvPr id="28" name="椭圆 27"/>
          <p:cNvSpPr/>
          <p:nvPr>
            <p:custDataLst>
              <p:tags r:id="rId6"/>
            </p:custDataLst>
          </p:nvPr>
        </p:nvSpPr>
        <p:spPr>
          <a:xfrm>
            <a:off x="5176203" y="5160010"/>
            <a:ext cx="1826260" cy="287020"/>
          </a:xfrm>
          <a:prstGeom prst="ellipse">
            <a:avLst/>
          </a:prstGeom>
          <a:gradFill>
            <a:gsLst>
              <a:gs pos="0">
                <a:schemeClr val="accent1">
                  <a:lumMod val="60000"/>
                  <a:lumOff val="40000"/>
                </a:schemeClr>
              </a:gs>
              <a:gs pos="98000">
                <a:srgbClr val="F2F2F2">
                  <a:alpha val="0"/>
                </a:srgbClr>
              </a:gs>
              <a:gs pos="48000">
                <a:schemeClr val="accent1">
                  <a:lumMod val="40000"/>
                  <a:lumOff val="60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0" name="椭圆 29"/>
          <p:cNvSpPr/>
          <p:nvPr>
            <p:custDataLst>
              <p:tags r:id="rId7"/>
            </p:custDataLst>
          </p:nvPr>
        </p:nvSpPr>
        <p:spPr>
          <a:xfrm>
            <a:off x="3835083" y="3845560"/>
            <a:ext cx="427355" cy="427355"/>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31" name="椭圆 30"/>
          <p:cNvSpPr/>
          <p:nvPr>
            <p:custDataLst>
              <p:tags r:id="rId8"/>
            </p:custDataLst>
          </p:nvPr>
        </p:nvSpPr>
        <p:spPr>
          <a:xfrm>
            <a:off x="5882958" y="2687320"/>
            <a:ext cx="427355" cy="427355"/>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35" name="椭圆 34"/>
          <p:cNvSpPr/>
          <p:nvPr>
            <p:custDataLst>
              <p:tags r:id="rId9"/>
            </p:custDataLst>
          </p:nvPr>
        </p:nvSpPr>
        <p:spPr>
          <a:xfrm>
            <a:off x="8117523" y="3779520"/>
            <a:ext cx="427355" cy="427355"/>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42" name="标题"/>
          <p:cNvSpPr txBox="1"/>
          <p:nvPr>
            <p:custDataLst>
              <p:tags r:id="rId10"/>
            </p:custDataLst>
          </p:nvPr>
        </p:nvSpPr>
        <p:spPr>
          <a:xfrm>
            <a:off x="8683625" y="3364230"/>
            <a:ext cx="2703830" cy="1062990"/>
          </a:xfrm>
          <a:prstGeom prst="rect">
            <a:avLst/>
          </a:prstGeom>
          <a:noFill/>
        </p:spPr>
        <p:txBody>
          <a:bodyPr wrap="square" lIns="0" tIns="0" rIns="0" bIns="0" rtlCol="0" anchor="b"/>
          <a:lstStyle/>
          <a:p>
            <a:pPr algn="l"/>
            <a:r>
              <a:rPr lang="zh-CN" altLang="en-US" sz="1600" b="1" spc="300" dirty="0">
                <a:solidFill>
                  <a:schemeClr val="tx1"/>
                </a:solidFill>
                <a:latin typeface="+mj-ea"/>
                <a:ea typeface="+mj-ea"/>
              </a:rPr>
              <a:t>再次，处于信息时代的儿童往往也可能处于相互矛盾的生存环境之中。</a:t>
            </a:r>
            <a:endParaRPr lang="zh-CN" altLang="en-US" sz="1600" b="1" spc="300" dirty="0">
              <a:solidFill>
                <a:schemeClr val="tx1"/>
              </a:solidFill>
              <a:latin typeface="+mj-ea"/>
              <a:ea typeface="+mj-ea"/>
            </a:endParaRPr>
          </a:p>
        </p:txBody>
      </p:sp>
      <p:sp>
        <p:nvSpPr>
          <p:cNvPr id="24" name="任意多边形: 形状 14"/>
          <p:cNvSpPr/>
          <p:nvPr>
            <p:custDataLst>
              <p:tags r:id="rId11"/>
            </p:custDataLst>
          </p:nvPr>
        </p:nvSpPr>
        <p:spPr bwMode="auto">
          <a:xfrm>
            <a:off x="2629218" y="4703445"/>
            <a:ext cx="6923405" cy="1383030"/>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ym typeface="+mn-ea"/>
            </a:endParaRPr>
          </a:p>
        </p:txBody>
      </p:sp>
      <p:sp>
        <p:nvSpPr>
          <p:cNvPr id="54" name="标题"/>
          <p:cNvSpPr txBox="1"/>
          <p:nvPr>
            <p:custDataLst>
              <p:tags r:id="rId12"/>
            </p:custDataLst>
          </p:nvPr>
        </p:nvSpPr>
        <p:spPr>
          <a:xfrm>
            <a:off x="880110" y="3364230"/>
            <a:ext cx="2955290" cy="1062990"/>
          </a:xfrm>
          <a:prstGeom prst="rect">
            <a:avLst/>
          </a:prstGeom>
          <a:noFill/>
        </p:spPr>
        <p:txBody>
          <a:bodyPr wrap="square" lIns="0" tIns="0" rIns="0" bIns="0" rtlCol="0" anchor="b"/>
          <a:lstStyle/>
          <a:p>
            <a:pPr algn="l"/>
            <a:r>
              <a:rPr lang="zh-CN" altLang="en-US" sz="1600" b="1" spc="300" dirty="0">
                <a:solidFill>
                  <a:schemeClr val="tx1"/>
                </a:solidFill>
                <a:latin typeface="+mj-ea"/>
                <a:ea typeface="+mj-ea"/>
              </a:rPr>
              <a:t>首先，就个体发展而言，其生物性、社会性展开的过程正是由健康所维系着的。</a:t>
            </a:r>
            <a:endParaRPr lang="zh-CN" altLang="en-US" sz="1600" b="1" spc="300" dirty="0">
              <a:solidFill>
                <a:schemeClr val="tx1"/>
              </a:solidFill>
              <a:latin typeface="+mj-ea"/>
              <a:ea typeface="+mj-ea"/>
            </a:endParaRPr>
          </a:p>
        </p:txBody>
      </p:sp>
      <p:sp>
        <p:nvSpPr>
          <p:cNvPr id="60" name="标题"/>
          <p:cNvSpPr txBox="1"/>
          <p:nvPr>
            <p:custDataLst>
              <p:tags r:id="rId13"/>
            </p:custDataLst>
          </p:nvPr>
        </p:nvSpPr>
        <p:spPr>
          <a:xfrm>
            <a:off x="4262755" y="1819910"/>
            <a:ext cx="4196715" cy="1062990"/>
          </a:xfrm>
          <a:prstGeom prst="rect">
            <a:avLst/>
          </a:prstGeom>
          <a:noFill/>
        </p:spPr>
        <p:txBody>
          <a:bodyPr wrap="square" lIns="0" tIns="0" rIns="0" bIns="0" rtlCol="0" anchor="b"/>
          <a:lstStyle/>
          <a:p>
            <a:pPr algn="l"/>
            <a:r>
              <a:rPr lang="zh-CN" altLang="en-US" sz="1600" b="1" spc="300" dirty="0">
                <a:solidFill>
                  <a:schemeClr val="tx1"/>
                </a:solidFill>
                <a:latin typeface="+mj-ea"/>
                <a:ea typeface="+mj-ea"/>
              </a:rPr>
              <a:t>其次，人的社会性决定了随着年龄的增长，个体必然会受到来自家庭、邻里、集体、生活机构、社区和国家等因素的影响。</a:t>
            </a:r>
            <a:endParaRPr lang="zh-CN" altLang="en-US" sz="1600" b="1" spc="300" dirty="0">
              <a:solidFill>
                <a:schemeClr val="tx1"/>
              </a:solidFill>
              <a:latin typeface="+mj-ea"/>
              <a:ea typeface="+mj-ea"/>
            </a:endParaRPr>
          </a:p>
        </p:txBody>
      </p:sp>
      <p:pic>
        <p:nvPicPr>
          <p:cNvPr id="61" name="图片 60" descr="343439383331313b343532303032383bbfcdbba7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8218488" y="3886835"/>
            <a:ext cx="226018" cy="234000"/>
          </a:xfrm>
          <a:prstGeom prst="rect">
            <a:avLst/>
          </a:prstGeom>
          <a:gradFill>
            <a:gsLst>
              <a:gs pos="100000">
                <a:schemeClr val="accent1">
                  <a:lumMod val="70000"/>
                  <a:lumOff val="30000"/>
                </a:schemeClr>
              </a:gs>
              <a:gs pos="0">
                <a:schemeClr val="accent1">
                  <a:lumMod val="70000"/>
                  <a:lumOff val="30000"/>
                </a:schemeClr>
              </a:gs>
            </a:gsLst>
            <a:lin ang="10800000" scaled="0"/>
          </a:gradFill>
        </p:spPr>
      </p:pic>
      <p:pic>
        <p:nvPicPr>
          <p:cNvPr id="63" name="图片 62" descr="343435383036303b343532343134393bcdb7c4d4b7e7b1a9"/>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910648" y="3969385"/>
            <a:ext cx="237600" cy="237600"/>
          </a:xfrm>
          <a:prstGeom prst="rect">
            <a:avLst/>
          </a:prstGeom>
        </p:spPr>
      </p:pic>
      <p:pic>
        <p:nvPicPr>
          <p:cNvPr id="65" name="图片 64" descr="343439383331313b343532303033313bd3a6d3c3c9ccb3c7"/>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995353" y="2769235"/>
            <a:ext cx="201840" cy="208800"/>
          </a:xfrm>
          <a:prstGeom prst="rect">
            <a:avLst/>
          </a:prstGeom>
        </p:spPr>
      </p:pic>
      <p:sp>
        <p:nvSpPr>
          <p:cNvPr id="5" name="任意多边形: 形状 3"/>
          <p:cNvSpPr/>
          <p:nvPr>
            <p:custDataLst>
              <p:tags r:id="rId23"/>
            </p:custDataLst>
          </p:nvPr>
        </p:nvSpPr>
        <p:spPr>
          <a:xfrm rot="1800000">
            <a:off x="5122863" y="3269615"/>
            <a:ext cx="1929765" cy="16713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schemeClr>
              </a:gs>
              <a:gs pos="100000">
                <a:schemeClr val="accent1">
                  <a:lumMod val="10000"/>
                  <a:lumOff val="9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6" name="任意多边形: 形状 3"/>
          <p:cNvSpPr/>
          <p:nvPr>
            <p:custDataLst>
              <p:tags r:id="rId24"/>
            </p:custDataLst>
          </p:nvPr>
        </p:nvSpPr>
        <p:spPr>
          <a:xfrm rot="1800000">
            <a:off x="5341938" y="3459480"/>
            <a:ext cx="1490980" cy="1290955"/>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7" name="任意多边形: 形状 14"/>
          <p:cNvSpPr/>
          <p:nvPr>
            <p:custDataLst>
              <p:tags r:id="rId25"/>
            </p:custDataLst>
          </p:nvPr>
        </p:nvSpPr>
        <p:spPr bwMode="auto">
          <a:xfrm>
            <a:off x="5635943" y="3585845"/>
            <a:ext cx="906780" cy="523875"/>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schemeClr>
              </a:gs>
              <a:gs pos="70000">
                <a:schemeClr val="accent1"/>
              </a:gs>
            </a:gsLst>
            <a:lin ang="5040000" scaled="0"/>
          </a:gradFill>
          <a:ln w="9525">
            <a:no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ym typeface="+mn-ea"/>
            </a:endParaRPr>
          </a:p>
        </p:txBody>
      </p:sp>
      <p:sp>
        <p:nvSpPr>
          <p:cNvPr id="8" name="任意多边形: 形状 13"/>
          <p:cNvSpPr/>
          <p:nvPr>
            <p:custDataLst>
              <p:tags r:id="rId26"/>
            </p:custDataLst>
          </p:nvPr>
        </p:nvSpPr>
        <p:spPr bwMode="auto">
          <a:xfrm>
            <a:off x="5635943" y="3845560"/>
            <a:ext cx="453390" cy="785495"/>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schemeClr>
              </a:gs>
              <a:gs pos="70000">
                <a:schemeClr val="accent1"/>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a:sym typeface="+mn-ea"/>
            </a:endParaRPr>
          </a:p>
        </p:txBody>
      </p:sp>
      <p:sp>
        <p:nvSpPr>
          <p:cNvPr id="9" name="任意多边形: 形状 15"/>
          <p:cNvSpPr/>
          <p:nvPr>
            <p:custDataLst>
              <p:tags r:id="rId27"/>
            </p:custDataLst>
          </p:nvPr>
        </p:nvSpPr>
        <p:spPr bwMode="auto">
          <a:xfrm>
            <a:off x="6088698" y="3845560"/>
            <a:ext cx="453390" cy="785495"/>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a:sym typeface="+mn-ea"/>
            </a:endParaRPr>
          </a:p>
        </p:txBody>
      </p:sp>
      <p:sp>
        <p:nvSpPr>
          <p:cNvPr id="10" name="文本框 9"/>
          <p:cNvSpPr txBox="1"/>
          <p:nvPr>
            <p:custDataLst>
              <p:tags r:id="rId28"/>
            </p:custDataLst>
          </p:nvPr>
        </p:nvSpPr>
        <p:spPr>
          <a:xfrm>
            <a:off x="3993198" y="4717415"/>
            <a:ext cx="4206240" cy="716915"/>
          </a:xfrm>
          <a:prstGeom prst="rect">
            <a:avLst/>
          </a:prstGeom>
          <a:noFill/>
        </p:spPr>
        <p:txBody>
          <a:bodyPr wrap="square" rtlCol="0" anchor="t" anchorCtr="0">
            <a:normAutofit/>
          </a:bodyPr>
          <a:lstStyle/>
          <a:p>
            <a:pPr algn="ctr"/>
            <a:r>
              <a:rPr lang="zh-CN" altLang="en-US" sz="2200" b="1" spc="130" dirty="0">
                <a:solidFill>
                  <a:schemeClr val="accent1">
                    <a:lumMod val="75000"/>
                  </a:schemeClr>
                </a:solidFill>
                <a:effectLst>
                  <a:outerShdw blurRad="215900" dist="431800" dir="5400000" sy="-20000" rotWithShape="0">
                    <a:schemeClr val="accent1">
                      <a:alpha val="25000"/>
                    </a:schemeClr>
                  </a:outerShdw>
                </a:effectLst>
                <a:uFillTx/>
                <a:latin typeface="+中文标题" charset="0"/>
                <a:ea typeface="+mj-ea"/>
                <a:cs typeface="+mj-ea"/>
                <a:sym typeface="+mn-ea"/>
              </a:rPr>
              <a:t>健康是立体的、全方位的</a:t>
            </a:r>
            <a:endParaRPr lang="zh-CN" altLang="en-US" sz="2200" b="1" spc="130" dirty="0">
              <a:solidFill>
                <a:schemeClr val="accent1">
                  <a:lumMod val="75000"/>
                </a:schemeClr>
              </a:solidFill>
              <a:effectLst>
                <a:outerShdw blurRad="215900" dist="431800" dir="5400000" sy="-20000" rotWithShape="0">
                  <a:schemeClr val="accent1">
                    <a:alpha val="25000"/>
                  </a:schemeClr>
                </a:outerShdw>
              </a:effectLst>
              <a:uFillTx/>
              <a:latin typeface="+中文标题" charset="0"/>
              <a:ea typeface="+mj-ea"/>
              <a:cs typeface="+mj-ea"/>
              <a:sym typeface="+mn-ea"/>
            </a:endParaRPr>
          </a:p>
        </p:txBody>
      </p:sp>
    </p:spTree>
    <p:custDataLst>
      <p:tags r:id="rId29"/>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1_3"/>
  <p:tag name="KSO_WM_TEMPLATE_CATEGORY" val="diagram"/>
  <p:tag name="KSO_WM_TEMPLATE_INDEX" val="20230321"/>
  <p:tag name="KSO_WM_UNIT_LAYERLEVEL" val="1_1_1_1"/>
  <p:tag name="KSO_WM_TAG_VERSION" val="3.0"/>
  <p:tag name="KSO_WM_DIAGRAM_GROUP_CODE" val="n1-1"/>
  <p:tag name="KSO_WM_UNIT_TYPE" val="n_h_h_i"/>
  <p:tag name="KSO_WM_UNIT_INDEX" val="1_2_1_3"/>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gradient&quot;:[{&quot;brightness&quot;:0.800000011920929,&quot;colorType&quot;:1,&quot;foreColorIndex&quot;:5,&quot;pos&quot;:0,&quot;transparency&quot;:1},{&quot;brightness&quot;:0,&quot;colorType&quot;:1,&quot;foreColorIndex&quot;:5,&quot;pos&quot;:0.949999988079071,&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10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f*1_2_1_1"/>
  <p:tag name="KSO_WM_TEMPLATE_CATEGORY" val="diagram"/>
  <p:tag name="KSO_WM_TEMPLATE_INDEX" val="20230321"/>
  <p:tag name="KSO_WM_UNIT_LAYERLEVEL" val="1_1_1_1"/>
  <p:tag name="KSO_WM_TAG_VERSION" val="3.0"/>
  <p:tag name="KSO_WM_UNIT_SUBTYPE" val="a"/>
  <p:tag name="KSO_WM_UNIT_NOCLEAR" val="0"/>
  <p:tag name="KSO_WM_DIAGRAM_GROUP_CODE" val="n1-1"/>
  <p:tag name="KSO_WM_UNIT_TYPE" val="n_h_h_f"/>
  <p:tag name="KSO_WM_UNIT_INDEX" val="1_2_1_1"/>
  <p:tag name="KSO_WM_UNIT_VALUE" val="54"/>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可以添加文本具体内容"/>
</p:tagLst>
</file>

<file path=ppt/tags/tag10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2_3"/>
  <p:tag name="KSO_WM_TEMPLATE_CATEGORY" val="diagram"/>
  <p:tag name="KSO_WM_TEMPLATE_INDEX" val="20230321"/>
  <p:tag name="KSO_WM_UNIT_LAYERLEVEL" val="1_1_1_1"/>
  <p:tag name="KSO_WM_TAG_VERSION" val="3.0"/>
  <p:tag name="KSO_WM_DIAGRAM_GROUP_CODE" val="n1-1"/>
  <p:tag name="KSO_WM_UNIT_TYPE" val="n_h_h_i"/>
  <p:tag name="KSO_WM_UNIT_INDEX" val="1_2_2_3"/>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gradient&quot;:[{&quot;brightness&quot;:0,&quot;colorType&quot;:2,&quot;pos&quot;:0,&quot;rgb&quot;:&quot;#afc6ff&quot;,&quot;transparency&quot;:1},{&quot;brightness&quot;:0,&quot;colorType&quot;:1,&quot;foreColorIndex&quot;:5,&quot;pos&quot;:0.949999988079071,&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10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f*1_2_2_1"/>
  <p:tag name="KSO_WM_TEMPLATE_CATEGORY" val="diagram"/>
  <p:tag name="KSO_WM_TEMPLATE_INDEX" val="20230321"/>
  <p:tag name="KSO_WM_UNIT_LAYERLEVEL" val="1_1_1_1"/>
  <p:tag name="KSO_WM_TAG_VERSION" val="3.0"/>
  <p:tag name="KSO_WM_UNIT_SUBTYPE" val="a"/>
  <p:tag name="KSO_WM_UNIT_NOCLEAR" val="0"/>
  <p:tag name="KSO_WM_DIAGRAM_GROUP_CODE" val="n1-1"/>
  <p:tag name="KSO_WM_UNIT_TYPE" val="n_h_h_f"/>
  <p:tag name="KSO_WM_UNIT_INDEX" val="1_2_2_1"/>
  <p:tag name="KSO_WM_UNIT_VALUE" val="54"/>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可以添加文本具体内容"/>
</p:tagLst>
</file>

<file path=ppt/tags/tag10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x*1_2_2_1"/>
  <p:tag name="KSO_WM_TEMPLATE_CATEGORY" val="diagram"/>
  <p:tag name="KSO_WM_TEMPLATE_INDEX" val="20230321"/>
  <p:tag name="KSO_WM_UNIT_LAYERLEVEL" val="1_1_1_1"/>
  <p:tag name="KSO_WM_TAG_VERSION" val="3.0"/>
  <p:tag name="KSO_WM_DIAGRAM_GROUP_CODE" val="n1-1"/>
  <p:tag name="KSO_WM_UNIT_VALUE" val="68*68"/>
  <p:tag name="KSO_WM_UNIT_TYPE" val="n_h_h_x"/>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10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x*1_2_1_1"/>
  <p:tag name="KSO_WM_TEMPLATE_CATEGORY" val="diagram"/>
  <p:tag name="KSO_WM_TEMPLATE_INDEX" val="20230321"/>
  <p:tag name="KSO_WM_UNIT_LAYERLEVEL" val="1_1_1_1"/>
  <p:tag name="KSO_WM_TAG_VERSION" val="3.0"/>
  <p:tag name="KSO_WM_DIAGRAM_GROUP_CODE" val="n1-1"/>
  <p:tag name="KSO_WM_UNIT_VALUE" val="75*75"/>
  <p:tag name="KSO_WM_UNIT_TYPE" val="n_h_h_x"/>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1006.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0321_2*n_h_a*1_1_1"/>
  <p:tag name="KSO_WM_TEMPLATE_CATEGORY" val="diagram"/>
  <p:tag name="KSO_WM_TEMPLATE_INDEX" val="20230321"/>
  <p:tag name="KSO_WM_UNIT_LAYERLEVEL" val="1_1_1"/>
  <p:tag name="KSO_WM_TAG_VERSION" val="3.0"/>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10;添加项标题"/>
</p:tagLst>
</file>

<file path=ppt/tags/tag1007.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1008.xml><?xml version="1.0" encoding="utf-8"?>
<p:tagLst xmlns:p="http://schemas.openxmlformats.org/presentationml/2006/main">
  <p:tag name="KSO_WM_SPECIAL_SOURCE" val="bdnull"/>
  <p:tag name="KSO_WM_SLIDE_ID" val="diagram2023032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0321"/>
  <p:tag name="KSO_WM_DIAGRAM_GROUP_CODE" val="n1-1"/>
  <p:tag name="KSO_WM_SLIDE_DIAGTYPE" val="n"/>
  <p:tag name="KSO_WM_SLIDE_LAYOUT" val="a_n"/>
  <p:tag name="KSO_WM_SLIDE_LAYOUT_CNT" val="1_1"/>
  <p:tag name="KSO_WM_SLIDE_TYPE" val="text"/>
  <p:tag name="KSO_WM_SLIDE_SUBTYPE" val="diag"/>
  <p:tag name="KSO_WM_SLIDE_SIZE" val="792.84*349.066"/>
  <p:tag name="KSO_WM_SLIDE_POSITION" val="83.5801*129.657"/>
</p:tagLst>
</file>

<file path=ppt/tags/tag1009.xml><?xml version="1.0" encoding="utf-8"?>
<p:tagLst xmlns:p="http://schemas.openxmlformats.org/presentationml/2006/main">
  <p:tag name="KSO_WM_BEAUTIFY_FLAG" val="#wm#"/>
  <p:tag name="KSO_WM_TEMPLATE_CATEGORY" val="diagram"/>
  <p:tag name="KSO_WM_TEMPLATE_INDEX" val="20230321"/>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BEAUTIFY_FLAG" val="#wm#"/>
  <p:tag name="KSO_WM_TEMPLATE_CATEGORY" val="custom"/>
  <p:tag name="KSO_WM_TEMPLATE_INDEX" val="20230979"/>
</p:tagLst>
</file>

<file path=ppt/tags/tag1011.xml><?xml version="1.0" encoding="utf-8"?>
<p:tagLst xmlns:p="http://schemas.openxmlformats.org/presentationml/2006/main">
  <p:tag name="KSO_WM_BEAUTIFY_FLAG" val="#wm#"/>
  <p:tag name="KSO_WM_TEMPLATE_CATEGORY" val="diagram"/>
  <p:tag name="KSO_WM_TEMPLATE_INDEX" val="20231636"/>
</p:tagLst>
</file>

<file path=ppt/tags/tag1012.xml><?xml version="1.0" encoding="utf-8"?>
<p:tagLst xmlns:p="http://schemas.openxmlformats.org/presentationml/2006/main">
  <p:tag name="KSO_WM_BEAUTIFY_FLAG" val="#wm#"/>
  <p:tag name="KSO_WM_TEMPLATE_CATEGORY" val="diagram"/>
  <p:tag name="KSO_WM_TEMPLATE_INDEX" val="20231636"/>
</p:tagLst>
</file>

<file path=ppt/tags/tag1013.xml><?xml version="1.0" encoding="utf-8"?>
<p:tagLst xmlns:p="http://schemas.openxmlformats.org/presentationml/2006/main">
  <p:tag name="KSO_WM_BEAUTIFY_FLAG" val="#wm#"/>
  <p:tag name="KSO_WM_TEMPLATE_CATEGORY" val="diagram"/>
  <p:tag name="KSO_WM_TEMPLATE_INDEX" val="20231636"/>
</p:tagLst>
</file>

<file path=ppt/tags/tag10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10"/>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10"/>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11"/>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11"/>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2"/>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2"/>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2_1"/>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2_1"/>
  <p:tag name="KSO_WM_UNIT_LINE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3"/>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3"/>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4"/>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4"/>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4000000059604645,&quot;colorType&quot;:1,&quot;foreColorIndex&quot;:5,&quot;pos&quot;:0,&quot;transparency&quot;:0},{&quot;brightness&quot;:0,&quot;colorType&quot;:2,&quot;pos&quot;:0.9800000190734863,&quot;rgb&quot;:&quot;#f2f2f2&quot;,&quot;transparency&quot;:1},{&quot;brightness&quot;:0.6000000238418579,&quot;colorType&quot;:1,&quot;foreColorIndex&quot;:5,&quot;pos&quot;:0.4799999892711639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2_2*n_h_h_i*1_2_1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TYPE" val="n_h_h_i"/>
  <p:tag name="KSO_WM_UNIT_INDEX" val="1_2_1_1"/>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2_2*n_h_h_i*1_2_2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TYPE" val="n_h_h_i"/>
  <p:tag name="KSO_WM_UNIT_INDEX" val="1_2_2_1"/>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2_2*n_h_h_i*1_2_3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TYPE" val="n_h_h_i"/>
  <p:tag name="KSO_WM_UNIT_INDEX" val="1_2_3_1"/>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1082_2*n_h_h_a*1_2_3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添加项标题"/>
  <p:tag name="KSO_WM_UNIT_TEX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5"/>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082_2*n_h_h_a*1_2_1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添加项标题"/>
  <p:tag name="KSO_WM_UNIT_TEX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082_2*n_h_h_a*1_2_2_1"/>
  <p:tag name="KSO_WM_TEMPLATE_CATEGORY" val="diagram"/>
  <p:tag name="KSO_WM_TEMPLATE_INDEX" val="20231082"/>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添加项标题"/>
  <p:tag name="KSO_WM_UNIT_TEX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h_x*1_2_3_2"/>
  <p:tag name="KSO_WM_TEMPLATE_CATEGORY" val="diagram"/>
  <p:tag name="KSO_WM_TEMPLATE_INDEX" val="20231082"/>
  <p:tag name="KSO_WM_UNIT_LAYERLEVEL" val="1_1_1_1"/>
  <p:tag name="KSO_WM_TAG_VERSION" val="3.0"/>
  <p:tag name="KSO_WM_DIAGRAM_GROUP_CODE" val="n1-1"/>
  <p:tag name="KSO_WM_DIAGRAM_VERSION" val="3"/>
  <p:tag name="KSO_WM_DIAGRAM_COLOR_TRICK" val="1"/>
  <p:tag name="KSO_WM_DIAGRAM_COLOR_TEXT_CAN_REMOVE" val="n"/>
  <p:tag name="KSO_WM_UNIT_TYPE" val="n_h_h_x"/>
  <p:tag name="KSO_WM_UNIT_INDEX" val="1_2_3_2"/>
  <p:tag name="KSO_WM_UNIT_VALUE" val="65*63"/>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1,&quot;foreColorIndex&quot;:14,&quot;pos&quot;:0,&quot;transparency&quot;:0},{&quot;brightness&quot;:0,&quot;colorType&quot;:1,&quot;foreColorIndex&quot;:14,&quot;pos&quot;:0.800000011920929,&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h_x*1_2_1_2"/>
  <p:tag name="KSO_WM_TEMPLATE_CATEGORY" val="diagram"/>
  <p:tag name="KSO_WM_TEMPLATE_INDEX" val="20231082"/>
  <p:tag name="KSO_WM_UNIT_LAYERLEVEL" val="1_1_1_1"/>
  <p:tag name="KSO_WM_TAG_VERSION" val="3.0"/>
  <p:tag name="KSO_WM_DIAGRAM_GROUP_CODE" val="n1-1"/>
  <p:tag name="KSO_WM_DIAGRAM_VERSION" val="3"/>
  <p:tag name="KSO_WM_DIAGRAM_COLOR_TRICK" val="1"/>
  <p:tag name="KSO_WM_DIAGRAM_COLOR_TEXT_CAN_REMOVE" val="n"/>
  <p:tag name="KSO_WM_UNIT_TYPE" val="n_h_h_x"/>
  <p:tag name="KSO_WM_UNIT_INDEX" val="1_2_1_2"/>
  <p:tag name="KSO_WM_UNIT_VALUE" val="66*66"/>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1,&quot;foreColorIndex&quot;:14,&quot;pos&quot;:0,&quot;transparency&quot;:0},{&quot;brightness&quot;:0,&quot;colorType&quot;:1,&quot;foreColorIndex&quot;:14,&quot;pos&quot;:0.800000011920929,&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h_x*1_2_2_2"/>
  <p:tag name="KSO_WM_TEMPLATE_CATEGORY" val="diagram"/>
  <p:tag name="KSO_WM_TEMPLATE_INDEX" val="20231082"/>
  <p:tag name="KSO_WM_UNIT_LAYERLEVEL" val="1_1_1_1"/>
  <p:tag name="KSO_WM_TAG_VERSION" val="3.0"/>
  <p:tag name="KSO_WM_DIAGRAM_GROUP_CODE" val="n1-1"/>
  <p:tag name="KSO_WM_DIAGRAM_VERSION" val="3"/>
  <p:tag name="KSO_WM_DIAGRAM_COLOR_TRICK" val="1"/>
  <p:tag name="KSO_WM_DIAGRAM_COLOR_TEXT_CAN_REMOVE" val="n"/>
  <p:tag name="KSO_WM_UNIT_TYPE" val="n_h_h_x"/>
  <p:tag name="KSO_WM_UNIT_INDEX" val="1_2_2_2"/>
  <p:tag name="KSO_WM_UNIT_VALUE" val="58*56"/>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1"/>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1"/>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6"/>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6"/>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8"/>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8"/>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7"/>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7"/>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i*1_1_9"/>
  <p:tag name="KSO_WM_TEMPLATE_CATEGORY" val="diagram"/>
  <p:tag name="KSO_WM_TEMPLATE_INDEX" val="20231082"/>
  <p:tag name="KSO_WM_UNIT_LAYERLEVEL" val="1_1_1"/>
  <p:tag name="KSO_WM_TAG_VERSION" val="3.0"/>
  <p:tag name="KSO_WM_DIAGRAM_GROUP_CODE" val="n1-1"/>
  <p:tag name="KSO_WM_DIAGRAM_VERSION" val="3"/>
  <p:tag name="KSO_WM_DIAGRAM_COLOR_TRICK" val="1"/>
  <p:tag name="KSO_WM_DIAGRAM_COLOR_TEXT_CAN_REMOVE" val="n"/>
  <p:tag name="KSO_WM_UNIT_TYPE" val="n_h_i"/>
  <p:tag name="KSO_WM_UNIT_INDEX" val="1_1_9"/>
  <p:tag name="KSO_WM_UNI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2_2*n_h_a*1_1_1"/>
  <p:tag name="KSO_WM_TEMPLATE_CATEGORY" val="diagram"/>
  <p:tag name="KSO_WM_TEMPLATE_INDEX" val="20231082"/>
  <p:tag name="KSO_WM_UNIT_LAYERLEVEL" val="1_1_1"/>
  <p:tag name="KSO_WM_TAG_VERSION" val="3.0"/>
  <p:tag name="KSO_WM_UNIT_ISCONTENTSTITLE" val="0"/>
  <p:tag name="KSO_WM_UNIT_ISNUMDGMTITLE" val="0"/>
  <p:tag name="KSO_WM_UNIT_NOCLEAR" val="0"/>
  <p:tag name="KSO_WM_UNIT_VALUE" val="30"/>
  <p:tag name="KSO_WM_DIAGRAM_GROUP_CODE" val="n1-1"/>
  <p:tag name="KSO_WM_UNIT_TYPE" val="n_h_a"/>
  <p:tag name="KSO_WM_UNIT_INDEX" val="1_1_1"/>
  <p:tag name="KSO_WM_DIAGRAM_VERSION" val="3"/>
  <p:tag name="KSO_WM_DIAGRAM_COLOR_TRICK" val="1"/>
  <p:tag name="KSO_WM_DIAGRAM_COLOR_TEXT_CAN_REMOVE" val="n"/>
  <p:tag name="KSO_WM_UNIT_PRESET_TEXT" val="单击此处添加项标题"/>
  <p:tag name="KSO_WM_UNIT_TEXT_FILL_FORE_SCHEMECOLOR_INDEX" val="5"/>
  <p:tag name="KSO_WM_DIAGRAM_MAX_ITEMCNT" val="6"/>
  <p:tag name="KSO_WM_DIAGRAM_MIN_ITEMCNT" val="2"/>
  <p:tag name="KSO_WM_DIAGRAM_VIRTUALLY_FRAME" val="{&quot;height&quot;:369.2000122070312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DIAGRAM_USE_COLOR_VALUE" val="{&quot;color_scheme&quot;:1,&quot;color_type&quot;:1,&quot;theme_color_indexes&quot;:[]}"/>
</p:tagLst>
</file>

<file path=ppt/tags/tag1036.xml><?xml version="1.0" encoding="utf-8"?>
<p:tagLst xmlns:p="http://schemas.openxmlformats.org/presentationml/2006/main">
  <p:tag name="KSO_WM_BEAUTIFY_FLAG" val="#wm#"/>
  <p:tag name="KSO_WM_TEMPLATE_CATEGORY" val="diagram"/>
  <p:tag name="KSO_WM_TEMPLATE_INDEX" val="20231636"/>
</p:tagLst>
</file>

<file path=ppt/tags/tag1037.xml><?xml version="1.0" encoding="utf-8"?>
<p:tagLst xmlns:p="http://schemas.openxmlformats.org/presentationml/2006/main">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diagram20231114_2*n_h_i*1_2_1"/>
  <p:tag name="KSO_WM_TEMPLATE_CATEGORY" val="diagram"/>
  <p:tag name="KSO_WM_TEMPLATE_INDEX" val="20231114"/>
  <p:tag name="KSO_WM_UNIT_LAYERLEVEL" val="1_1_1"/>
  <p:tag name="KSO_WM_TAG_VERSION" val="3.0"/>
  <p:tag name="KSO_WM_DIAGRAM_GROUP_CODE" val="n1-1"/>
  <p:tag name="KSO_WM_UNIT_TYPE" val="n_h_i"/>
  <p:tag name="KSO_WM_UNIT_INDEX" val="1_2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solid&quot;:{&quot;brightness&quot;:0.800000011920929,&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8.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2*n_h_h_i*1_2_1_1"/>
  <p:tag name="KSO_WM_TEMPLATE_CATEGORY" val="diagram"/>
  <p:tag name="KSO_WM_TEMPLATE_INDEX" val="20231114"/>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9.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2*n_h_h_i*1_2_3_1"/>
  <p:tag name="KSO_WM_TEMPLATE_CATEGORY" val="diagram"/>
  <p:tag name="KSO_WM_TEMPLATE_INDEX" val="20231114"/>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2*n_h_h_i*1_2_2_1"/>
  <p:tag name="KSO_WM_TEMPLATE_CATEGORY" val="diagram"/>
  <p:tag name="KSO_WM_TEMPLATE_INDEX" val="20231114"/>
  <p:tag name="KSO_WM_UNIT_LAYERLEVEL" val="1_1_1_1"/>
  <p:tag name="KSO_WM_TAG_VERSION" val="3.0"/>
  <p:tag name="KSO_WM_BEAUTIFY_FLAG" val="#wm#"/>
  <p:tag name="KSO_WM_DIAGRAM_GROUP_CODE" val="n1-1"/>
  <p:tag name="KSO_WM_UNIT_TYPE" val="n_h_h_i"/>
  <p:tag name="KSO_WM_UNIT_INDEX" val="1_2_2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1.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2*n_h_h_i*1_2_4_1"/>
  <p:tag name="KSO_WM_TEMPLATE_CATEGORY" val="diagram"/>
  <p:tag name="KSO_WM_TEMPLATE_INDEX" val="20231114"/>
  <p:tag name="KSO_WM_UNIT_LAYERLEVEL" val="1_1_1_1"/>
  <p:tag name="KSO_WM_TAG_VERSION" val="3.0"/>
  <p:tag name="KSO_WM_BEAUTIFY_FLAG" val="#wm#"/>
  <p:tag name="KSO_WM_DIAGRAM_GROUP_CODE" val="n1-1"/>
  <p:tag name="KSO_WM_UNIT_TYPE" val="n_h_h_i"/>
  <p:tag name="KSO_WM_UNIT_INDEX" val="1_2_4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2.xml><?xml version="1.0" encoding="utf-8"?>
<p:tagLst xmlns:p="http://schemas.openxmlformats.org/presentationml/2006/main">
  <p:tag name="KSO_WM_BEAUTIFY_FLAG" val="#wm#"/>
  <p:tag name="KSO_WM_UNIT_FILL_FORE_SCHEMECOLOR_INDEX_1_BRIGHTNESS" val="0"/>
  <p:tag name="KSO_WM_UNIT_FILL_FORE_SCHEMECOLOR_INDEX_1" val="14"/>
  <p:tag name="KSO_WM_UNIT_FILL_FORE_SCHEMECOLOR_INDEX_1_POS" val="0"/>
  <p:tag name="KSO_WM_UNIT_FILL_FORE_SCHEMECOLOR_INDEX_1_TRANS" val="0"/>
  <p:tag name="KSO_WM_UNIT_FILL_FORE_SCHEMECOLOR_INDEX_2_BRIGHTNESS" val="0"/>
  <p:tag name="KSO_WM_UNIT_FILL_FORE_SCHEMECOLOR_INDEX_2" val="14"/>
  <p:tag name="KSO_WM_UNIT_FILL_FORE_SCHEMECOLOR_INDEX_2_POS" val="0.8"/>
  <p:tag name="KSO_WM_UNIT_FILL_FORE_SCHEMECOLOR_INDEX_2_TRANS" val="0.4"/>
  <p:tag name="KSO_WM_UNIT_FILL_GRADIENT_TYPE" val="0"/>
  <p:tag name="KSO_WM_UNIT_FILL_GRADIENT_ANGLE" val="80"/>
  <p:tag name="KSO_WM_UNIT_FILL_GRADIENT_DIRECTION" val="-2"/>
  <p:tag name="KSO_WM_UNIT_FILL_TYPE" val="3"/>
  <p:tag name="KSO_WM_UNIT_HIGHLIGHT" val="0"/>
  <p:tag name="KSO_WM_UNIT_COMPATIBLE" val="0"/>
  <p:tag name="KSO_WM_UNIT_DIAGRAM_ISNUMVISUAL" val="0"/>
  <p:tag name="KSO_WM_UNIT_DIAGRAM_ISREFERUNIT" val="0"/>
  <p:tag name="KSO_WM_UNIT_ID" val="diagram20231114_2*n_h_h_x*1_2_1_1"/>
  <p:tag name="KSO_WM_TEMPLATE_CATEGORY" val="diagram"/>
  <p:tag name="KSO_WM_TEMPLATE_INDEX" val="20231114"/>
  <p:tag name="KSO_WM_UNIT_LAYERLEVEL" val="1_1_1_1"/>
  <p:tag name="KSO_WM_TAG_VERSION" val="3.0"/>
  <p:tag name="KSO_WM_UNIT_VALUE" val="55*53"/>
  <p:tag name="KSO_WM_DIAGRAM_GROUP_CODE" val="n1-1"/>
  <p:tag name="KSO_WM_UNIT_TYPE" val="n_h_h_x"/>
  <p:tag name="KSO_WM_UNIT_INDEX" val="1_2_1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14,&quot;pos&quot;:0,&quot;transparency&quot;:0},{&quot;brightness&quot;:0,&quot;colorType&quot;:1,&quot;foreColorIndex&quot;:14,&quot;pos&quot;:0.800000011920929,&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4_2*n_h_h_x*1_2_4_1"/>
  <p:tag name="KSO_WM_TEMPLATE_CATEGORY" val="diagram"/>
  <p:tag name="KSO_WM_TEMPLATE_INDEX" val="20231114"/>
  <p:tag name="KSO_WM_UNIT_LAYERLEVEL" val="1_1_1_1"/>
  <p:tag name="KSO_WM_TAG_VERSION" val="3.0"/>
  <p:tag name="KSO_WM_UNIT_VALUE" val="53*51"/>
  <p:tag name="KSO_WM_DIAGRAM_GROUP_CODE" val="n1-1"/>
  <p:tag name="KSO_WM_UNIT_TYPE" val="n_h_h_x"/>
  <p:tag name="KSO_WM_UNIT_INDEX" val="1_2_4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4.xml><?xml version="1.0" encoding="utf-8"?>
<p:tagLst xmlns:p="http://schemas.openxmlformats.org/presentationml/2006/main">
  <p:tag name="KSO_WM_BEAUTIFY_FLAG" val="#wm#"/>
  <p:tag name="KSO_WM_UNIT_FILL_FORE_SCHEMECOLOR_INDEX_1_BRIGHTNESS" val="0"/>
  <p:tag name="KSO_WM_UNIT_FILL_FORE_SCHEMECOLOR_INDEX_1" val="14"/>
  <p:tag name="KSO_WM_UNIT_FILL_FORE_SCHEMECOLOR_INDEX_1_POS" val="0"/>
  <p:tag name="KSO_WM_UNIT_FILL_FORE_SCHEMECOLOR_INDEX_1_TRANS" val="0"/>
  <p:tag name="KSO_WM_UNIT_FILL_FORE_SCHEMECOLOR_INDEX_2_BRIGHTNESS" val="0"/>
  <p:tag name="KSO_WM_UNIT_FILL_FORE_SCHEMECOLOR_INDEX_2" val="14"/>
  <p:tag name="KSO_WM_UNIT_FILL_FORE_SCHEMECOLOR_INDEX_2_POS" val="0.8"/>
  <p:tag name="KSO_WM_UNIT_FILL_FORE_SCHEMECOLOR_INDEX_2_TRANS" val="0.4"/>
  <p:tag name="KSO_WM_UNIT_FILL_GRADIENT_TYPE" val="0"/>
  <p:tag name="KSO_WM_UNIT_FILL_GRADIENT_ANGLE" val="80"/>
  <p:tag name="KSO_WM_UNIT_FILL_GRADIENT_DIRECTION" val="-2"/>
  <p:tag name="KSO_WM_UNIT_FILL_TYPE" val="3"/>
  <p:tag name="KSO_WM_UNIT_HIGHLIGHT" val="0"/>
  <p:tag name="KSO_WM_UNIT_COMPATIBLE" val="0"/>
  <p:tag name="KSO_WM_UNIT_DIAGRAM_ISNUMVISUAL" val="0"/>
  <p:tag name="KSO_WM_UNIT_DIAGRAM_ISREFERUNIT" val="0"/>
  <p:tag name="KSO_WM_UNIT_ID" val="diagram20231114_2*n_h_h_x*1_2_2_1"/>
  <p:tag name="KSO_WM_TEMPLATE_CATEGORY" val="diagram"/>
  <p:tag name="KSO_WM_TEMPLATE_INDEX" val="20231114"/>
  <p:tag name="KSO_WM_UNIT_LAYERLEVEL" val="1_1_1_1"/>
  <p:tag name="KSO_WM_TAG_VERSION" val="3.0"/>
  <p:tag name="KSO_WM_UNIT_VALUE" val="55*55"/>
  <p:tag name="KSO_WM_DIAGRAM_GROUP_CODE" val="n1-1"/>
  <p:tag name="KSO_WM_UNIT_TYPE" val="n_h_h_x"/>
  <p:tag name="KSO_WM_UNIT_INDEX" val="1_2_2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14,&quot;pos&quot;:0,&quot;transparency&quot;:0},{&quot;brightness&quot;:0,&quot;colorType&quot;:1,&quot;foreColorIndex&quot;:14,&quot;pos&quot;:0.800000011920929,&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114_2*n_h_h_x*1_2_3_1"/>
  <p:tag name="KSO_WM_TEMPLATE_CATEGORY" val="diagram"/>
  <p:tag name="KSO_WM_TEMPLATE_INDEX" val="20231114"/>
  <p:tag name="KSO_WM_UNIT_LAYERLEVEL" val="1_1_1_1"/>
  <p:tag name="KSO_WM_TAG_VERSION" val="3.0"/>
  <p:tag name="KSO_WM_UNIT_VALUE" val="52*50"/>
  <p:tag name="KSO_WM_DIAGRAM_GROUP_CODE" val="n1-1"/>
  <p:tag name="KSO_WM_UNIT_TYPE" val="n_h_h_x"/>
  <p:tag name="KSO_WM_UNIT_INDEX" val="1_2_3_1"/>
  <p:tag name="KSO_WM_DIAGRAM_VERSION" val="3"/>
  <p:tag name="KSO_WM_DIAGRAM_COLOR_TRICK" val="1"/>
  <p:tag name="KSO_WM_DIAGRAM_COLOR_TEXT_CAN_REMOVE" val="n"/>
  <p:tag name="KSO_WM_DIAGRAM_MAX_ITEMCNT" val="6"/>
  <p:tag name="KSO_WM_DIAGRAM_MIN_ITEMCNT" val="3"/>
  <p:tag name="KSO_WM_DIAGRAM_VIRTUALLY_FRAME" val="{&quot;height&quot;:353.29998779296875,&quot;width&quot;:70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114_2*n_h_h_f*1_2_2_1"/>
  <p:tag name="KSO_WM_TEMPLATE_CATEGORY" val="diagram"/>
  <p:tag name="KSO_WM_TEMPLATE_INDEX" val="20231114"/>
  <p:tag name="KSO_WM_UNIT_LAYERLEVEL" val="1_1_1_1"/>
  <p:tag name="KSO_WM_TAG_VERSION" val="3.0"/>
  <p:tag name="KSO_WM_BEAUTIFY_FLAG" val="#wm#"/>
  <p:tag name="KSO_WM_UNIT_TEXT_FILL_FORE_SCHEMECOLOR_INDEX_BRIGHTNESS" val="0.35"/>
  <p:tag name="KSO_WM_UNIT_TEXT_FILL_FORE_SCHEMECOLOR_INDEX" val="13"/>
  <p:tag name="KSO_WM_UNIT_TEXT_FILL_TYPE" val="1"/>
  <p:tag name="KSO_WM_DIAGRAM_GROUP_CODE" val="n1-1"/>
  <p:tag name="KSO_WM_DIAGRAM_VERSION" val="3"/>
  <p:tag name="KSO_WM_DIAGRAM_COLOR_TRICK" val="1"/>
  <p:tag name="KSO_WM_DIAGRAM_COLOR_TEXT_CAN_REMOVE" val="n"/>
  <p:tag name="KSO_WM_UNIT_PRESET_TEXT" val="单击此处输入你的项正文"/>
  <p:tag name="KSO_WM_DIAGRAM_MAX_ITEMCNT" val="6"/>
  <p:tag name="KSO_WM_DIAGRAM_MIN_ITEMCNT" val="3"/>
  <p:tag name="KSO_WM_DIAGRAM_VIRTUALLY_FRAME" val="{&quot;height&quot;:353.29998779296875,&quot;width&quot;:70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114_2*n_h_h_f*1_2_3_1"/>
  <p:tag name="KSO_WM_TEMPLATE_CATEGORY" val="diagram"/>
  <p:tag name="KSO_WM_TEMPLATE_INDEX" val="20231114"/>
  <p:tag name="KSO_WM_UNIT_LAYERLEVEL" val="1_1_1_1"/>
  <p:tag name="KSO_WM_TAG_VERSION" val="3.0"/>
  <p:tag name="KSO_WM_BEAUTIFY_FLAG" val="#wm#"/>
  <p:tag name="KSO_WM_UNIT_TEXT_FILL_FORE_SCHEMECOLOR_INDEX_BRIGHTNESS" val="0.35"/>
  <p:tag name="KSO_WM_UNIT_TEXT_FILL_FORE_SCHEMECOLOR_INDEX" val="13"/>
  <p:tag name="KSO_WM_UNIT_TEXT_FILL_TYPE" val="1"/>
  <p:tag name="KSO_WM_DIAGRAM_GROUP_CODE" val="n1-1"/>
  <p:tag name="KSO_WM_DIAGRAM_VERSION" val="3"/>
  <p:tag name="KSO_WM_DIAGRAM_COLOR_TRICK" val="1"/>
  <p:tag name="KSO_WM_DIAGRAM_COLOR_TEXT_CAN_REMOVE" val="n"/>
  <p:tag name="KSO_WM_UNIT_PRESET_TEXT" val="单击此处输入你的项正文"/>
  <p:tag name="KSO_WM_DIAGRAM_MAX_ITEMCNT" val="6"/>
  <p:tag name="KSO_WM_DIAGRAM_MIN_ITEMCNT" val="3"/>
  <p:tag name="KSO_WM_DIAGRAM_VIRTUALLY_FRAME" val="{&quot;height&quot;:353.29998779296875,&quot;width&quot;:70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114_2*n_h_h_f*1_2_4_1"/>
  <p:tag name="KSO_WM_TEMPLATE_CATEGORY" val="diagram"/>
  <p:tag name="KSO_WM_TEMPLATE_INDEX" val="20231114"/>
  <p:tag name="KSO_WM_UNIT_LAYERLEVEL" val="1_1_1_1"/>
  <p:tag name="KSO_WM_TAG_VERSION" val="3.0"/>
  <p:tag name="KSO_WM_BEAUTIFY_FLAG" val="#wm#"/>
  <p:tag name="KSO_WM_UNIT_TEXT_FILL_FORE_SCHEMECOLOR_INDEX_BRIGHTNESS" val="0.35"/>
  <p:tag name="KSO_WM_UNIT_TEXT_FILL_FORE_SCHEMECOLOR_INDEX" val="13"/>
  <p:tag name="KSO_WM_UNIT_TEXT_FILL_TYPE" val="1"/>
  <p:tag name="KSO_WM_DIAGRAM_GROUP_CODE" val="n1-1"/>
  <p:tag name="KSO_WM_DIAGRAM_VERSION" val="3"/>
  <p:tag name="KSO_WM_DIAGRAM_COLOR_TRICK" val="1"/>
  <p:tag name="KSO_WM_DIAGRAM_COLOR_TEXT_CAN_REMOVE" val="n"/>
  <p:tag name="KSO_WM_UNIT_PRESET_TEXT" val="单击此处输入你的项正文"/>
  <p:tag name="KSO_WM_DIAGRAM_MAX_ITEMCNT" val="6"/>
  <p:tag name="KSO_WM_DIAGRAM_MIN_ITEMCNT" val="3"/>
  <p:tag name="KSO_WM_DIAGRAM_VIRTUALLY_FRAME" val="{&quot;height&quot;:353.29998779296875,&quot;width&quot;:70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9.xml><?xml version="1.0" encoding="utf-8"?>
<p:tagLst xmlns:p="http://schemas.openxmlformats.org/presentationml/2006/main">
  <p:tag name="KSO_WM_BEAUTIFY_FLAG" val="#wm#"/>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FILL_TYPE" val="3"/>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0.53"/>
  <p:tag name="KSO_WM_UNIT_LINE_FORE_SCHEMECOLOR_INDEX_2_TRANS" val="1"/>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2*n_h_a*1_1_1"/>
  <p:tag name="KSO_WM_TEMPLATE_CATEGORY" val="diagram"/>
  <p:tag name="KSO_WM_TEMPLATE_INDEX" val="20231114"/>
  <p:tag name="KSO_WM_UNIT_LAYERLEVEL" val="1_1_1"/>
  <p:tag name="KSO_WM_TAG_VERSION" val="3.0"/>
  <p:tag name="KSO_WM_UNIT_ISCONTENTSTITLE" val="0"/>
  <p:tag name="KSO_WM_UNIT_ISNUMDGMTITLE" val="0"/>
  <p:tag name="KSO_WM_UNIT_NOCLEAR" val="0"/>
  <p:tag name="KSO_WM_UNIT_VALUE" val="12"/>
  <p:tag name="KSO_WM_DIAGRAM_GROUP_CODE" val="n1-1"/>
  <p:tag name="KSO_WM_UNIT_TYPE" val="n_h_a"/>
  <p:tag name="KSO_WM_UNIT_INDEX" val="1_1_1"/>
  <p:tag name="KSO_WM_DIAGRAM_VERSION" val="3"/>
  <p:tag name="KSO_WM_DIAGRAM_COLOR_TRICK" val="1"/>
  <p:tag name="KSO_WM_DIAGRAM_COLOR_TEXT_CAN_REMOVE" val="n"/>
  <p:tag name="KSO_WM_UNIT_PRESET_TEXT" val="单击添加标题"/>
  <p:tag name="KSO_WM_DIAGRAM_MAX_ITEMCNT" val="6"/>
  <p:tag name="KSO_WM_DIAGRAM_MIN_ITEMCNT" val="3"/>
  <p:tag name="KSO_WM_DIAGRAM_VIRTUALLY_FRAME" val="{&quot;height&quot;:353.29998779296875,&quot;width&quot;:704.2000122070312}"/>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gradient&quot;:[{&quot;brightness&quot;:0,&quot;colorType&quot;:2,&quot;pos&quot;:0,&quot;rgb&quot;:&quot;#ffffff&quot;,&quot;transparency&quot;:0},{&quot;brightness&quot;:0,&quot;colorType&quot;:2,&quot;pos&quot;:0.5299999713897705,&quot;rgb&quot;:&quot;#ffffff&quot;,&quot;transparency&quot;:1}],&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114_2*n_h_h_f*1_2_1_1"/>
  <p:tag name="KSO_WM_TEMPLATE_CATEGORY" val="diagram"/>
  <p:tag name="KSO_WM_TEMPLATE_INDEX" val="20231114"/>
  <p:tag name="KSO_WM_UNIT_LAYERLEVEL" val="1_1_1_1"/>
  <p:tag name="KSO_WM_TAG_VERSION" val="3.0"/>
  <p:tag name="KSO_WM_BEAUTIFY_FLAG" val="#wm#"/>
  <p:tag name="KSO_WM_UNIT_TEXT_FILL_FORE_SCHEMECOLOR_INDEX_BRIGHTNESS" val="0.35"/>
  <p:tag name="KSO_WM_UNIT_TEXT_FILL_FORE_SCHEMECOLOR_INDEX" val="13"/>
  <p:tag name="KSO_WM_UNIT_TEXT_FILL_TYPE" val="1"/>
  <p:tag name="KSO_WM_DIAGRAM_GROUP_CODE" val="n1-1"/>
  <p:tag name="KSO_WM_DIAGRAM_VERSION" val="3"/>
  <p:tag name="KSO_WM_DIAGRAM_COLOR_TRICK" val="1"/>
  <p:tag name="KSO_WM_DIAGRAM_COLOR_TEXT_CAN_REMOVE" val="n"/>
  <p:tag name="KSO_WM_UNIT_PRESET_TEXT" val="单击此处输入你的项正文"/>
  <p:tag name="KSO_WM_DIAGRAM_MAX_ITEMCNT" val="6"/>
  <p:tag name="KSO_WM_DIAGRAM_MIN_ITEMCNT" val="3"/>
  <p:tag name="KSO_WM_DIAGRAM_VIRTUALLY_FRAME" val="{&quot;height&quot;:353.29998779296875,&quot;width&quot;:70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51.xml><?xml version="1.0" encoding="utf-8"?>
<p:tagLst xmlns:p="http://schemas.openxmlformats.org/presentationml/2006/main">
  <p:tag name="KSO_WM_BEAUTIFY_FLAG" val=""/>
</p:tagLst>
</file>

<file path=ppt/tags/tag1052.xml><?xml version="1.0" encoding="utf-8"?>
<p:tagLst xmlns:p="http://schemas.openxmlformats.org/presentationml/2006/main">
  <p:tag name="KSO_WM_BEAUTIFY_FLAG" val="#wm#"/>
  <p:tag name="KSO_WM_TEMPLATE_CATEGORY" val="diagram"/>
  <p:tag name="KSO_WM_TEMPLATE_INDEX" val="20231636"/>
</p:tagLst>
</file>

<file path=ppt/tags/tag1053.xml><?xml version="1.0" encoding="utf-8"?>
<p:tagLst xmlns:p="http://schemas.openxmlformats.org/presentationml/2006/main">
  <p:tag name="KSO_WM_BEAUTIFY_FLAG" val="#wm#"/>
  <p:tag name="KSO_WM_TEMPLATE_CATEGORY" val="diagram"/>
  <p:tag name="KSO_WM_TEMPLATE_INDEX" val="20231636"/>
</p:tagLst>
</file>

<file path=ppt/tags/tag1054.xml><?xml version="1.0" encoding="utf-8"?>
<p:tagLst xmlns:p="http://schemas.openxmlformats.org/presentationml/2006/main">
  <p:tag name="KSO_WM_BEAUTIFY_FLAG" val="#wm#"/>
  <p:tag name="KSO_WM_TEMPLATE_CATEGORY" val="custom"/>
  <p:tag name="KSO_WM_TEMPLATE_INDEX" val="20230979"/>
</p:tagLst>
</file>

<file path=ppt/tags/tag1055.xml><?xml version="1.0" encoding="utf-8"?>
<p:tagLst xmlns:p="http://schemas.openxmlformats.org/presentationml/2006/main">
  <p:tag name="KSO_WM_BEAUTIFY_FLAG" val=""/>
</p:tagLst>
</file>

<file path=ppt/tags/tag1056.xml><?xml version="1.0" encoding="utf-8"?>
<p:tagLst xmlns:p="http://schemas.openxmlformats.org/presentationml/2006/main">
  <p:tag name="KSO_WM_BEAUTIFY_FLAG" val=""/>
</p:tagLst>
</file>

<file path=ppt/tags/tag1057.xml><?xml version="1.0" encoding="utf-8"?>
<p:tagLst xmlns:p="http://schemas.openxmlformats.org/presentationml/2006/main">
  <p:tag name="KSO_WM_BEAUTIFY_FLAG" val="#wm#"/>
  <p:tag name="KSO_WM_TEMPLATE_CATEGORY" val="diagram"/>
  <p:tag name="KSO_WM_TEMPLATE_INDEX" val="20231636"/>
</p:tagLst>
</file>

<file path=ppt/tags/tag1058.xml><?xml version="1.0" encoding="utf-8"?>
<p:tagLst xmlns:p="http://schemas.openxmlformats.org/presentationml/2006/main">
  <p:tag name="KSO_WM_BEAUTIFY_FLAG" val="#wm#"/>
  <p:tag name="KSO_WM_TEMPLATE_CATEGORY" val="diagram"/>
  <p:tag name="KSO_WM_TEMPLATE_INDEX" val="20231636"/>
</p:tagLst>
</file>

<file path=ppt/tags/tag1059.xml><?xml version="1.0" encoding="utf-8"?>
<p:tagLst xmlns:p="http://schemas.openxmlformats.org/presentationml/2006/main">
  <p:tag name="KSO_WM_BEAUTIFY_FLAG" val="#wm#"/>
  <p:tag name="KSO_WM_TEMPLATE_CATEGORY" val="diagram"/>
  <p:tag name="KSO_WM_TEMPLATE_INDEX" val="20231636"/>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BEAUTIFY_FLAG" val="#wm#"/>
  <p:tag name="KSO_WM_TEMPLATE_CATEGORY" val="diagram"/>
  <p:tag name="KSO_WM_TEMPLATE_INDEX" val="20231636"/>
</p:tagLst>
</file>

<file path=ppt/tags/tag10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1"/>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1899999976158142,&quot;colorType&quot;:1,&quot;foreColorIndex&quot;:5,&quot;pos&quot;:0.4099999964237213,&quot;transparency&quot;:0},{&quot;brightness&quot;:-0.4199999868869781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2"/>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20000000298023224,&quot;colorType&quot;:1,&quot;foreColorIndex&quot;:5,&quot;pos&quot;:0.019999999552965164,&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3"/>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20000000298023224,&quot;colorType&quot;:1,&quot;foreColorIndex&quot;:5,&quot;pos&quot;:0.019999999552965164,&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2_1"/>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2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800000011920929,&quot;colorType&quot;:1,&quot;foreColorIndex&quot;:5,&quot;pos&quot;:1,&quot;transparency&quot;:0},{&quot;brightness&quot;:0.800000011920929,&quot;colorType&quot;:1,&quot;foreColorIndex&quot;:5,&quot;pos&quot;:0.41999998688697815,&quot;transparency&quot;:1}],&quot;type&quot;:3},&quot;glow&quot;:{&quot;colorType&quot;:0},&quot;line&quot;:{&quot;gradient&quot;:[{&quot;brightness&quot;:0.5,&quot;colorType&quot;:1,&quot;foreColorIndex&quot;:5,&quot;pos&quot;:0.6499999761581421,&quot;transparency&quot;:0},{&quot;brightness&quot;:0.5,&quot;colorType&quot;:1,&quot;foreColorIndex&quot;:5,&quot;pos&quot;:0.38999998569488525,&quot;transparency&quot;:0},{&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4"/>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4"/>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20000000298023224,&quot;colorType&quot;:1,&quot;foreColorIndex&quot;:5,&quot;pos&quot;:0.019999999552965164,&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5"/>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5"/>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20000000298023224,&quot;colorType&quot;:1,&quot;foreColorIndex&quot;:5,&quot;pos&quot;:0.019999999552965164,&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1_3*n_h_i*1_1_6"/>
  <p:tag name="KSO_WM_TEMPLATE_CATEGORY" val="diagram"/>
  <p:tag name="KSO_WM_TEMPLATE_INDEX" val="20231081"/>
  <p:tag name="KSO_WM_UNIT_LAYERLEVEL" val="1_1_1"/>
  <p:tag name="KSO_WM_TAG_VERSION" val="3.0"/>
  <p:tag name="KSO_WM_BEAUTIFY_FLAG" val="#wm#"/>
  <p:tag name="KSO_WM_DIAGRAM_GROUP_CODE" val="n1-1"/>
  <p:tag name="KSO_WM_UNIT_TYPE" val="n_h_i"/>
  <p:tag name="KSO_WM_UNIT_INDEX" val="1_1_6"/>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800000011920929,&quot;colorType&quot;:1,&quot;foreColorIndex&quot;:5,&quot;pos&quot;:0,&quot;transparency&quot;:0},{&quot;brightness&quot;:0,&quot;colorType&quot;:2,&quot;pos&quot;:0.9800000190734863,&quot;rgb&quot;:&quot;#f2f2f2&quot;,&quot;transparency&quot;:1},{&quot;brightness&quot;:0.8999999761581421,&quot;colorType&quot;:1,&quot;foreColorIndex&quot;:5,&quot;pos&quot;:0.4199999868869781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1_1"/>
  <p:tag name="KSO_WM_TEMPLATE_CATEGORY" val="diagram"/>
  <p:tag name="KSO_WM_TEMPLATE_INDEX" val="20231081"/>
  <p:tag name="KSO_WM_UNIT_LAYERLEVEL" val="1_1_1_1"/>
  <p:tag name="KSO_WM_TAG_VERSION" val="3.0"/>
  <p:tag name="KSO_WM_DIAGRAM_GROUP_CODE" val="n1-1"/>
  <p:tag name="KSO_WM_UNIT_TYPE" val="n_h_h_i"/>
  <p:tag name="KSO_WM_UNIT_INDEX" val="1_2_1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3_1"/>
  <p:tag name="KSO_WM_TEMPLATE_CATEGORY" val="diagram"/>
  <p:tag name="KSO_WM_TEMPLATE_INDEX" val="20231081"/>
  <p:tag name="KSO_WM_UNIT_LAYERLEVEL" val="1_1_1_1"/>
  <p:tag name="KSO_WM_TAG_VERSION" val="3.0"/>
  <p:tag name="KSO_WM_DIAGRAM_GROUP_CODE" val="n1-1"/>
  <p:tag name="KSO_WM_UNIT_TYPE" val="n_h_h_i"/>
  <p:tag name="KSO_WM_UNIT_INDEX" val="1_2_3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2_1"/>
  <p:tag name="KSO_WM_TEMPLATE_CATEGORY" val="diagram"/>
  <p:tag name="KSO_WM_TEMPLATE_INDEX" val="20231081"/>
  <p:tag name="KSO_WM_UNIT_LAYERLEVEL" val="1_1_1_1"/>
  <p:tag name="KSO_WM_TAG_VERSION" val="3.0"/>
  <p:tag name="KSO_WM_DIAGRAM_GROUP_CODE" val="n1-1"/>
  <p:tag name="KSO_WM_UNIT_TYPE" val="n_h_h_i"/>
  <p:tag name="KSO_WM_UNIT_INDEX" val="1_2_2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4_1"/>
  <p:tag name="KSO_WM_TEMPLATE_CATEGORY" val="diagram"/>
  <p:tag name="KSO_WM_TEMPLATE_INDEX" val="20231081"/>
  <p:tag name="KSO_WM_UNIT_LAYERLEVEL" val="1_1_1_1"/>
  <p:tag name="KSO_WM_TAG_VERSION" val="3.0"/>
  <p:tag name="KSO_WM_DIAGRAM_GROUP_CODE" val="n1-1"/>
  <p:tag name="KSO_WM_UNIT_TYPE" val="n_h_h_i"/>
  <p:tag name="KSO_WM_UNIT_INDEX" val="1_2_4_1"/>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x*1_2_1_1"/>
  <p:tag name="KSO_WM_TEMPLATE_CATEGORY" val="diagram"/>
  <p:tag name="KSO_WM_TEMPLATE_INDEX" val="20231081"/>
  <p:tag name="KSO_WM_UNIT_LAYERLEVEL" val="1_1_1_1"/>
  <p:tag name="KSO_WM_TAG_VERSION" val="3.0"/>
  <p:tag name="KSO_WM_UNIT_VALUE" val="60*60"/>
  <p:tag name="KSO_WM_DIAGRAM_GROUP_CODE" val="n1-1"/>
  <p:tag name="KSO_WM_UNIT_TYPE" val="n_h_h_x"/>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x*1_2_3_1"/>
  <p:tag name="KSO_WM_TEMPLATE_CATEGORY" val="diagram"/>
  <p:tag name="KSO_WM_TEMPLATE_INDEX" val="20231081"/>
  <p:tag name="KSO_WM_UNIT_LAYERLEVEL" val="1_1_1_1"/>
  <p:tag name="KSO_WM_TAG_VERSION" val="3.0"/>
  <p:tag name="KSO_WM_UNIT_VALUE" val="58*55"/>
  <p:tag name="KSO_WM_DIAGRAM_GROUP_CODE" val="n1-1"/>
  <p:tag name="KSO_WM_UNIT_TYPE" val="n_h_h_x"/>
  <p:tag name="KSO_WM_UNIT_INDEX" val="1_2_3_1"/>
  <p:tag name="KSO_WM_DIAGRAM_VERSION" val="3"/>
  <p:tag name="KSO_WM_DIAGRAM_COLOR_TRICK" val="1"/>
  <p:tag name="KSO_WM_DIAGRAM_COLOR_TEXT_CAN_REMOVE" val="n"/>
  <p:tag name="KSO_WM_DIAGRAM_MAX_ITEMCNT" val="6"/>
  <p:tag name="KSO_WM_DIAGRAM_MIN_ITEMCNT" val="2"/>
  <p:tag name="KSO_WM_DIAGRAM_VIRTUALLY_FRAME" val="{&quot;height&quot;:294.29998779296875,&quot;width&quot;:804.5999755859375}"/>
  <p:tag name="KSO_WM_DIAGRAM_COLOR_MATCH_VALUE" val="{&quot;shape&quot;:{&quot;fill&quot;:{&quot;gradient&quot;:[{&quot;brightness&quot;:0,&quot;colorType&quot;:1,&quot;foreColorIndex&quot;:14,&quot;pos&quot;:0,&quot;transparency&quot;:0},{&quot;brightness&quot;:0,&quot;colorType&quot;:1,&quot;foreColorIndex&quot;:14,&quot;pos&quot;:0.9999899864196777,&quot;transparency&quot;:0.3019607961177826}],&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x*1_2_2_1"/>
  <p:tag name="KSO_WM_TEMPLATE_CATEGORY" val="diagram"/>
  <p:tag name="KSO_WM_TEMPLATE_INDEX" val="20231081"/>
  <p:tag name="KSO_WM_UNIT_LAYERLEVEL" val="1_1_1_1"/>
  <p:tag name="KSO_WM_TAG_VERSION" val="3.0"/>
  <p:tag name="KSO_WM_UNIT_VALUE" val="60*60"/>
  <p:tag name="KSO_WM_DIAGRAM_GROUP_CODE" val="n1-1"/>
  <p:tag name="KSO_WM_UNIT_TYPE" val="n_h_h_x"/>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x*1_2_4_1"/>
  <p:tag name="KSO_WM_TEMPLATE_CATEGORY" val="diagram"/>
  <p:tag name="KSO_WM_TEMPLATE_INDEX" val="20231081"/>
  <p:tag name="KSO_WM_UNIT_LAYERLEVEL" val="1_1_1_1"/>
  <p:tag name="KSO_WM_TAG_VERSION" val="3.0"/>
  <p:tag name="KSO_WM_UNIT_VALUE" val="55*53"/>
  <p:tag name="KSO_WM_DIAGRAM_GROUP_CODE" val="n1-1"/>
  <p:tag name="KSO_WM_UNIT_TYPE" val="n_h_h_x"/>
  <p:tag name="KSO_WM_UNIT_INDEX" val="1_2_4_1"/>
  <p:tag name="KSO_WM_DIAGRAM_VERSION" val="3"/>
  <p:tag name="KSO_WM_DIAGRAM_COLOR_TRICK" val="1"/>
  <p:tag name="KSO_WM_DIAGRAM_COLOR_TEXT_CAN_REMOVE" val="n"/>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081_3*n_h_h_f*1_2_3_1"/>
  <p:tag name="KSO_WM_TEMPLATE_CATEGORY" val="diagram"/>
  <p:tag name="KSO_WM_TEMPLATE_INDEX" val="2023108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智能图&#10;形项正文"/>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1_3*n_h_h_f*1_2_1_1"/>
  <p:tag name="KSO_WM_TEMPLATE_CATEGORY" val="diagram"/>
  <p:tag name="KSO_WM_TEMPLATE_INDEX" val="2023108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智能图&#10;形项正文"/>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081_3*n_h_h_f*1_2_4_1"/>
  <p:tag name="KSO_WM_TEMPLATE_CATEGORY" val="diagram"/>
  <p:tag name="KSO_WM_TEMPLATE_INDEX" val="2023108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智能图&#10;形项正文"/>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1_3*n_h_h_f*1_2_2_1"/>
  <p:tag name="KSO_WM_TEMPLATE_CATEGORY" val="diagram"/>
  <p:tag name="KSO_WM_TEMPLATE_INDEX" val="2023108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输入你的智能图&#10;形项正文"/>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3_3"/>
  <p:tag name="KSO_WM_TEMPLATE_CATEGORY" val="diagram"/>
  <p:tag name="KSO_WM_TEMPLATE_INDEX" val="20231081"/>
  <p:tag name="KSO_WM_UNIT_LAYERLEVEL" val="1_1_1_1"/>
  <p:tag name="KSO_WM_TAG_VERSION" val="3.0"/>
  <p:tag name="KSO_WM_DIAGRAM_GROUP_CODE" val="n1-1"/>
  <p:tag name="KSO_WM_UNIT_TYPE" val="n_h_h_i"/>
  <p:tag name="KSO_WM_UNIT_INDEX" val="1_2_3_3"/>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3_2"/>
  <p:tag name="KSO_WM_TEMPLATE_CATEGORY" val="diagram"/>
  <p:tag name="KSO_WM_TEMPLATE_INDEX" val="20231081"/>
  <p:tag name="KSO_WM_UNIT_LAYERLEVEL" val="1_1_1_1"/>
  <p:tag name="KSO_WM_TAG_VERSION" val="3.0"/>
  <p:tag name="KSO_WM_DIAGRAM_GROUP_CODE" val="n1-1"/>
  <p:tag name="KSO_WM_UNIT_TYPE" val="n_h_h_i"/>
  <p:tag name="KSO_WM_UNIT_INDEX" val="1_2_3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1_2"/>
  <p:tag name="KSO_WM_TEMPLATE_CATEGORY" val="diagram"/>
  <p:tag name="KSO_WM_TEMPLATE_INDEX" val="20231081"/>
  <p:tag name="KSO_WM_UNIT_LAYERLEVEL" val="1_1_1_1"/>
  <p:tag name="KSO_WM_TAG_VERSION" val="3.0"/>
  <p:tag name="KSO_WM_DIAGRAM_GROUP_CODE" val="n1-1"/>
  <p:tag name="KSO_WM_UNIT_TYPE" val="n_h_h_i"/>
  <p:tag name="KSO_WM_UNIT_INDEX" val="1_2_1_2"/>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1_3"/>
  <p:tag name="KSO_WM_TEMPLATE_CATEGORY" val="diagram"/>
  <p:tag name="KSO_WM_TEMPLATE_INDEX" val="20231081"/>
  <p:tag name="KSO_WM_UNIT_LAYERLEVEL" val="1_1_1_1"/>
  <p:tag name="KSO_WM_TAG_VERSION" val="3.0"/>
  <p:tag name="KSO_WM_DIAGRAM_GROUP_CODE" val="n1-1"/>
  <p:tag name="KSO_WM_UNIT_TYPE" val="n_h_h_i"/>
  <p:tag name="KSO_WM_UNIT_INDEX" val="1_2_1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4_2"/>
  <p:tag name="KSO_WM_TEMPLATE_CATEGORY" val="diagram"/>
  <p:tag name="KSO_WM_TEMPLATE_INDEX" val="20231081"/>
  <p:tag name="KSO_WM_UNIT_LAYERLEVEL" val="1_1_1_1"/>
  <p:tag name="KSO_WM_TAG_VERSION" val="3.0"/>
  <p:tag name="KSO_WM_DIAGRAM_GROUP_CODE" val="n1-1"/>
  <p:tag name="KSO_WM_UNIT_TYPE" val="n_h_h_i"/>
  <p:tag name="KSO_WM_UNIT_INDEX" val="1_2_4_2"/>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4_3"/>
  <p:tag name="KSO_WM_TEMPLATE_CATEGORY" val="diagram"/>
  <p:tag name="KSO_WM_TEMPLATE_INDEX" val="20231081"/>
  <p:tag name="KSO_WM_UNIT_LAYERLEVEL" val="1_1_1_1"/>
  <p:tag name="KSO_WM_TAG_VERSION" val="3.0"/>
  <p:tag name="KSO_WM_DIAGRAM_GROUP_CODE" val="n1-1"/>
  <p:tag name="KSO_WM_UNIT_TYPE" val="n_h_h_i"/>
  <p:tag name="KSO_WM_UNIT_INDEX" val="1_2_4_3"/>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2_3"/>
  <p:tag name="KSO_WM_TEMPLATE_CATEGORY" val="diagram"/>
  <p:tag name="KSO_WM_TEMPLATE_INDEX" val="20231081"/>
  <p:tag name="KSO_WM_UNIT_LAYERLEVEL" val="1_1_1_1"/>
  <p:tag name="KSO_WM_TAG_VERSION" val="3.0"/>
  <p:tag name="KSO_WM_DIAGRAM_GROUP_CODE" val="n1-1"/>
  <p:tag name="KSO_WM_UNIT_TYPE" val="n_h_h_i"/>
  <p:tag name="KSO_WM_UNIT_INDEX" val="1_2_2_3"/>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1_3*n_h_h_i*1_2_2_2"/>
  <p:tag name="KSO_WM_TEMPLATE_CATEGORY" val="diagram"/>
  <p:tag name="KSO_WM_TEMPLATE_INDEX" val="20231081"/>
  <p:tag name="KSO_WM_UNIT_LAYERLEVEL" val="1_1_1_1"/>
  <p:tag name="KSO_WM_TAG_VERSION" val="3.0"/>
  <p:tag name="KSO_WM_DIAGRAM_GROUP_CODE" val="n1-1"/>
  <p:tag name="KSO_WM_UNIT_TYPE" val="n_h_h_i"/>
  <p:tag name="KSO_WM_UNIT_INDEX" val="1_2_2_2"/>
  <p:tag name="KSO_WM_DIAGRAM_VERSION" val="3"/>
  <p:tag name="KSO_WM_DIAGRAM_COLOR_TRICK" val="1"/>
  <p:tag name="KSO_WM_DIAGRAM_COLOR_TEXT_CAN_REMOVE" val="n"/>
  <p:tag name="KSO_WM_UNIT_FILL_FORE_SCHEMECOLOR_INDEX" val="5"/>
  <p:tag name="KSO_WM_DIAGRAM_MAX_ITEMCNT" val="6"/>
  <p:tag name="KSO_WM_DIAGRAM_MIN_ITEMCNT" val="2"/>
  <p:tag name="KSO_WM_DIAGRAM_VIRTUALLY_FRAME" val="{&quot;height&quot;:294.29998779296875,&quot;width&quot;:804.59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8.xml><?xml version="1.0" encoding="utf-8"?>
<p:tagLst xmlns:p="http://schemas.openxmlformats.org/presentationml/2006/main">
  <p:tag name="KSO_WM_BEAUTIFY_FLAG" val="#wm#"/>
  <p:tag name="KSO_WM_TEMPLATE_CATEGORY" val="diagram"/>
  <p:tag name="KSO_WM_TEMPLATE_INDEX" val="20231636"/>
</p:tagLst>
</file>

<file path=ppt/tags/tag1089.xml><?xml version="1.0" encoding="utf-8"?>
<p:tagLst xmlns:p="http://schemas.openxmlformats.org/presentationml/2006/main">
  <p:tag name="KSO_WM_BEAUTIFY_FLAG" val="#wm#"/>
  <p:tag name="KSO_WM_TEMPLATE_CATEGORY" val="diagram"/>
  <p:tag name="KSO_WM_TEMPLATE_INDEX" val="20231636"/>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BEAUTIFY_FLAG" val="#wm#"/>
  <p:tag name="KSO_WM_TEMPLATE_CATEGORY" val="diagram"/>
  <p:tag name="KSO_WM_TEMPLATE_INDEX" val="20231636"/>
</p:tagLst>
</file>

<file path=ppt/tags/tag1091.xml><?xml version="1.0" encoding="utf-8"?>
<p:tagLst xmlns:p="http://schemas.openxmlformats.org/presentationml/2006/main">
  <p:tag name="KSO_WM_BEAUTIFY_FLAG" val="#wm#"/>
  <p:tag name="KSO_WM_TEMPLATE_CATEGORY" val="diagram"/>
  <p:tag name="KSO_WM_TEMPLATE_INDEX" val="20231636"/>
</p:tagLst>
</file>

<file path=ppt/tags/tag1092.xml><?xml version="1.0" encoding="utf-8"?>
<p:tagLst xmlns:p="http://schemas.openxmlformats.org/presentationml/2006/main">
  <p:tag name="KSO_WM_BEAUTIFY_FLAG" val="#wm#"/>
  <p:tag name="KSO_WM_TEMPLATE_CATEGORY" val="diagram"/>
  <p:tag name="KSO_WM_TEMPLATE_INDEX" val="20231636"/>
</p:tagLst>
</file>

<file path=ppt/tags/tag1093.xml><?xml version="1.0" encoding="utf-8"?>
<p:tagLst xmlns:p="http://schemas.openxmlformats.org/presentationml/2006/main">
  <p:tag name="KSO_WM_BEAUTIFY_FLAG" val="#wm#"/>
  <p:tag name="KSO_WM_TEMPLATE_CATEGORY" val="custom"/>
  <p:tag name="KSO_WM_TEMPLATE_INDEX" val="20230979"/>
</p:tagLst>
</file>

<file path=ppt/tags/tag1094.xml><?xml version="1.0" encoding="utf-8"?>
<p:tagLst xmlns:p="http://schemas.openxmlformats.org/presentationml/2006/main">
  <p:tag name="KSO_WM_BEAUTIFY_FLAG" val="#wm#"/>
  <p:tag name="KSO_WM_TEMPLATE_CATEGORY" val="diagram"/>
  <p:tag name="KSO_WM_TEMPLATE_INDEX" val="20231636"/>
</p:tagLst>
</file>

<file path=ppt/tags/tag1095.xml><?xml version="1.0" encoding="utf-8"?>
<p:tagLst xmlns:p="http://schemas.openxmlformats.org/presentationml/2006/main">
  <p:tag name="KSO_WM_BEAUTIFY_FLAG" val="#wm#"/>
  <p:tag name="KSO_WM_TEMPLATE_CATEGORY" val="diagram"/>
  <p:tag name="KSO_WM_TEMPLATE_INDEX" val="20231636"/>
</p:tagLst>
</file>

<file path=ppt/tags/tag1096.xml><?xml version="1.0" encoding="utf-8"?>
<p:tagLst xmlns:p="http://schemas.openxmlformats.org/presentationml/2006/main">
  <p:tag name="KSO_WM_BEAUTIFY_FLAG" val="#wm#"/>
  <p:tag name="KSO_WM_TEMPLATE_CATEGORY" val="diagram"/>
  <p:tag name="KSO_WM_TEMPLATE_INDEX" val="20231636"/>
</p:tagLst>
</file>

<file path=ppt/tags/tag1097.xml><?xml version="1.0" encoding="utf-8"?>
<p:tagLst xmlns:p="http://schemas.openxmlformats.org/presentationml/2006/main">
  <p:tag name="KSO_WM_BEAUTIFY_FLAG" val="#wm#"/>
  <p:tag name="KSO_WM_TEMPLATE_CATEGORY" val="diagram"/>
  <p:tag name="KSO_WM_TEMPLATE_INDEX" val="20231636"/>
</p:tagLst>
</file>

<file path=ppt/tags/tag1098.xml><?xml version="1.0" encoding="utf-8"?>
<p:tagLst xmlns:p="http://schemas.openxmlformats.org/presentationml/2006/main">
  <p:tag name="KSO_WM_BEAUTIFY_FLAG" val="#wm#"/>
  <p:tag name="KSO_WM_TEMPLATE_CATEGORY" val="diagram"/>
  <p:tag name="KSO_WM_TEMPLATE_INDEX" val="20231636"/>
</p:tagLst>
</file>

<file path=ppt/tags/tag1099.xml><?xml version="1.0" encoding="utf-8"?>
<p:tagLst xmlns:p="http://schemas.openxmlformats.org/presentationml/2006/main">
  <p:tag name="KSO_WM_BEAUTIFY_FLAG" val="#wm#"/>
  <p:tag name="KSO_WM_TEMPLATE_CATEGORY" val="diagram"/>
  <p:tag name="KSO_WM_TEMPLATE_INDEX" val="20231636"/>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BEAUTIFY_FLAG" val="#wm#"/>
  <p:tag name="KSO_WM_TEMPLATE_CATEGORY" val="diagram"/>
  <p:tag name="KSO_WM_TEMPLATE_INDEX" val="20231636"/>
</p:tagLst>
</file>

<file path=ppt/tags/tag1101.xml><?xml version="1.0" encoding="utf-8"?>
<p:tagLst xmlns:p="http://schemas.openxmlformats.org/presentationml/2006/main">
  <p:tag name="KSO_WM_BEAUTIFY_FLAG" val="#wm#"/>
  <p:tag name="KSO_WM_TEMPLATE_CATEGORY" val="diagram"/>
  <p:tag name="KSO_WM_TEMPLATE_INDEX" val="20231636"/>
</p:tagLst>
</file>

<file path=ppt/tags/tag1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4000000059604645,&quot;colorType&quot;:1,&quot;foreColorIndex&quot;:5,&quot;pos&quot;:0.03999999910593033,&quot;transparency&quot;:0},{&quot;brightness&quot;:-0.019999999552965164,&quot;colorType&quot;:1,&quot;foreColorIndex&quot;:14,&quot;pos&quot;:0.44999998807907104,&quot;transparency&quot;:0.25},{&quot;brightness&quot;:0.4000000059604645,&quot;colorType&quot;:1,&quot;foreColorIndex&quot;:5,&quot;pos&quot;:1,&quot;transparency&quot;:0}],&quot;type&quot;:3},&quot;glow&quot;:{&quot;colorType&quot;:0},&quot;line&quot;:{&quot;gradient&quot;:[{&quot;brightness&quot;:0,&quot;colorType&quot;:1,&quot;foreColorIndex&quot;:5,&quot;pos&quot;:0,&quot;transparency&quot;:1},{&quot;brightness&quot;:0,&quot;colorType&quot;:1,&quot;foreColorIndex&quot;:5,&quot;pos&quot;:0.7300000190734863,&quot;transparency&quot;:0.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2*n_h_i*1_1_7"/>
  <p:tag name="KSO_WM_TEMPLATE_CATEGORY" val="diagram"/>
  <p:tag name="KSO_WM_TEMPLATE_INDEX" val="20231087"/>
  <p:tag name="KSO_WM_UNIT_LAYERLEVEL" val="1_1_1"/>
  <p:tag name="KSO_WM_TAG_VERSION" val="3.0"/>
  <p:tag name="KSO_WM_DIAGRAM_GROUP_CODE" val="n1-1"/>
  <p:tag name="KSO_WM_UNIT_TYPE" val="n_h_i"/>
  <p:tag name="KSO_WM_UNIT_INDEX" val="1_1_7"/>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gradient&quot;:[{&quot;brightness&quot;:0.949999988079071,&quot;colorType&quot;:1,&quot;foreColorIndex&quot;:5,&quot;pos&quot;:1,&quot;transparency&quot;:0},{&quot;brightness&quot;:0.75,&quot;colorType&quot;:1,&quot;foreColorIndex&quot;:5,&quot;pos&quot;:0.2800000011920929,&quot;transparency&quot;:0},{&quot;brightness&quot;:0.75,&quot;colorType&quot;:1,&quot;foreColorIndex&quot;:5,&quot;pos&quot;:0.20000000298023224,&quot;transparency&quot;:0},{&quot;brightness&quot;:0.699999988079071,&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1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solid&quot;:{&quot;brightness&quot;:0.800000011920929,&quot;colorType&quot;:1,&quot;foreColorIndex&quot;:5,&quot;transparency&quot;:0.5600000023841858},&quot;type&quot;:1},&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1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2"/>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gradient&quot;:[{&quot;brightness&quot;:0,&quot;colorType&quot;:1,&quot;foreColorIndex&quot;:5,&quot;pos&quot;:0,&quot;transparency&quot;:0.949999988079071},{&quot;brightness&quot;:0,&quot;colorType&quot;:1,&quot;foreColorIndex&quot;:5,&quot;pos&quot;:0.6399999856948853,&quot;transparency&quot;:0.75},{&quot;brightness&quot;:0,&quot;colorType&quot;:1,&quot;foreColorIndex&quot;:5,&quot;pos&quot;:1,&quot;transparency&quot;:1},{&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8"/>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8"/>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gradient&quot;:[{&quot;brightness&quot;:0.949999988079071,&quot;colorType&quot;:1,&quot;foreColorIndex&quot;:5,&quot;pos&quot;:1,&quot;transparency&quot;:0},{&quot;brightness&quot;:0.550000011920929,&quot;colorType&quot;:1,&quot;foreColorIndex&quot;:5,&quot;pos&quot;:0.2800000011920929,&quot;transparency&quot;:0},{&quot;brightness&quot;:0.550000011920929,&quot;colorType&quot;:1,&quot;foreColorIndex&quot;:5,&quot;pos&quot;:0.20000000298023224,&quot;transparency&quot;:0},{&quot;brightness&quot;:0.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5"/>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5"/>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9"/>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9"/>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10"/>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0"/>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1_6"/>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6"/>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2*n_h_i*1_2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7_2*n_h_h_f*1_2_1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
</p:tagLst>
</file>

<file path=ppt/tags/tag11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7_2*n_h_h_f*1_2_2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
</p:tagLst>
</file>

<file path=ppt/tags/tag1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1087_2*n_h_h_i*1_2_1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1087_2*n_h_h_i*1_2_2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087_2*n_h_h_f*1_2_3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
</p:tagLst>
</file>

<file path=ppt/tags/tag1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1087_2*n_h_h_i*1_2_3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width&quot;:850.4000244140625}"/>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7_2*n_h_h_x*1_2_3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UNIT_VALUE" val="64*64"/>
  <p:tag name="KSO_WM_UNIT_TYPE" val="n_h_h_x"/>
  <p:tag name="KSO_WM_UNIT_INDEX" val="1_2_3_1"/>
  <p:tag name="KSO_WM_UNIT_FILL_TYPE" val="1"/>
  <p:tag name="KSO_WM_UNIT_FILL_FORE_SCHEMECOLOR_INDEX" val="2"/>
  <p:tag name="KSO_WM_UNIT_FILL_FORE_SCHEMECOLOR_INDEX_BRIGHTNESS" val="0"/>
  <p:tag name="KSO_WM_DIAGRAM_MAX_ITEMCNT" val="5"/>
  <p:tag name="KSO_WM_DIAGRAM_MIN_ITEMCNT" val="2"/>
  <p:tag name="KSO_WM_DIAGRAM_VIRTUALLY_FRAME" val="{&quot;height&quot;:388.62567138671875,&quot;width&quot;:850.4000244140625}"/>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7_2*n_h_h_x*1_2_2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UNIT_VALUE" val="65*58"/>
  <p:tag name="KSO_WM_UNIT_TYPE" val="n_h_h_x"/>
  <p:tag name="KSO_WM_UNIT_INDEX" val="1_2_2_1"/>
  <p:tag name="KSO_WM_UNIT_FILL_TYPE" val="1"/>
  <p:tag name="KSO_WM_UNIT_FILL_FORE_SCHEMECOLOR_INDEX" val="2"/>
  <p:tag name="KSO_WM_UNIT_FILL_FORE_SCHEMECOLOR_INDEX_BRIGHTNESS" val="0"/>
  <p:tag name="KSO_WM_DIAGRAM_MAX_ITEMCNT" val="5"/>
  <p:tag name="KSO_WM_DIAGRAM_MIN_ITEMCNT" val="2"/>
  <p:tag name="KSO_WM_DIAGRAM_VIRTUALLY_FRAME" val="{&quot;height&quot;:388.62567138671875,&quot;width&quot;:850.4000244140625}"/>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7_2*n_h_h_x*1_2_1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UNIT_VALUE" val="74*63"/>
  <p:tag name="KSO_WM_UNIT_TYPE" val="n_h_h_x"/>
  <p:tag name="KSO_WM_UNIT_INDEX" val="1_2_1_1"/>
  <p:tag name="KSO_WM_UNIT_FILL_TYPE" val="1"/>
  <p:tag name="KSO_WM_UNIT_FILL_FORE_SCHEMECOLOR_INDEX" val="2"/>
  <p:tag name="KSO_WM_UNIT_FILL_FORE_SCHEMECOLOR_INDEX_BRIGHTNESS" val="0"/>
  <p:tag name="KSO_WM_DIAGRAM_MAX_ITEMCNT" val="5"/>
  <p:tag name="KSO_WM_DIAGRAM_MIN_ITEMCNT" val="2"/>
  <p:tag name="KSO_WM_DIAGRAM_VIRTUALLY_FRAME" val="{&quot;height&quot;:388.62567138671875,&quot;width&quot;:850.4000244140625}"/>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1.xml><?xml version="1.0" encoding="utf-8"?>
<p:tagLst xmlns:p="http://schemas.openxmlformats.org/presentationml/2006/main">
  <p:tag name="KSO_WM_BEAUTIFY_FLAG" val="#wm#"/>
  <p:tag name="KSO_WM_TEMPLATE_CATEGORY" val="diagram"/>
  <p:tag name="KSO_WM_TEMPLATE_INDEX" val="20231636"/>
</p:tagLst>
</file>

<file path=ppt/tags/tag1122.xml><?xml version="1.0" encoding="utf-8"?>
<p:tagLst xmlns:p="http://schemas.openxmlformats.org/presentationml/2006/main">
  <p:tag name="KSO_WM_BEAUTIFY_FLAG" val=""/>
</p:tagLst>
</file>

<file path=ppt/tags/tag1123.xml><?xml version="1.0" encoding="utf-8"?>
<p:tagLst xmlns:p="http://schemas.openxmlformats.org/presentationml/2006/main">
  <p:tag name="KSO_WM_BEAUTIFY_FLAG" val=""/>
</p:tagLst>
</file>

<file path=ppt/tags/tag1124.xml><?xml version="1.0" encoding="utf-8"?>
<p:tagLst xmlns:p="http://schemas.openxmlformats.org/presentationml/2006/main">
  <p:tag name="KSO_WM_BEAUTIFY_FLAG" val="#wm#"/>
  <p:tag name="KSO_WM_TEMPLATE_CATEGORY" val="diagram"/>
  <p:tag name="KSO_WM_TEMPLATE_INDEX" val="20231636"/>
</p:tagLst>
</file>

<file path=ppt/tags/tag1125.xml><?xml version="1.0" encoding="utf-8"?>
<p:tagLst xmlns:p="http://schemas.openxmlformats.org/presentationml/2006/main">
  <p:tag name="KSO_WM_BEAUTIFY_FLAG" val=""/>
</p:tagLst>
</file>

<file path=ppt/tags/tag1126.xml><?xml version="1.0" encoding="utf-8"?>
<p:tagLst xmlns:p="http://schemas.openxmlformats.org/presentationml/2006/main">
  <p:tag name="KSO_WM_BEAUTIFY_FLAG" val=""/>
</p:tagLst>
</file>

<file path=ppt/tags/tag1127.xml><?xml version="1.0" encoding="utf-8"?>
<p:tagLst xmlns:p="http://schemas.openxmlformats.org/presentationml/2006/main">
  <p:tag name="KSO_WM_BEAUTIFY_FLAG" val="#wm#"/>
  <p:tag name="KSO_WM_TEMPLATE_CATEGORY" val="diagram"/>
  <p:tag name="KSO_WM_TEMPLATE_INDEX" val="20231636"/>
</p:tagLst>
</file>

<file path=ppt/tags/tag1128.xml><?xml version="1.0" encoding="utf-8"?>
<p:tagLst xmlns:p="http://schemas.openxmlformats.org/presentationml/2006/main">
  <p:tag name="KSO_WM_BEAUTIFY_FLAG" val="#wm#"/>
  <p:tag name="KSO_WM_TEMPLATE_CATEGORY" val="diagram"/>
  <p:tag name="KSO_WM_TEMPLATE_INDEX" val="20231636"/>
</p:tagLst>
</file>

<file path=ppt/tags/tag1129.xml><?xml version="1.0" encoding="utf-8"?>
<p:tagLst xmlns:p="http://schemas.openxmlformats.org/presentationml/2006/main">
  <p:tag name="KSO_WM_BEAUTIFY_FLAG" val=""/>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BEAUTIFY_FLAG" val=""/>
</p:tagLst>
</file>

<file path=ppt/tags/tag1131.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32.xml><?xml version="1.0" encoding="utf-8"?>
<p:tagLst xmlns:p="http://schemas.openxmlformats.org/presentationml/2006/main">
  <p:tag name="KSO_WM_BEAUTIFY_FLAG" val=""/>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1_1"/>
  <p:tag name="KSO_WM_UNIT_ID" val="diagram20231017_2*l_h_i*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5"/>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2_1"/>
  <p:tag name="KSO_WM_UNIT_ID" val="diagram20231017_2*l_h_i*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6"/>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3_1"/>
  <p:tag name="KSO_WM_UNIT_ID" val="diagram20231017_2*l_h_i*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FILL_FORE_SCHEMECOLOR_INDEX" val="7"/>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2_2"/>
  <p:tag name="KSO_WM_UNIT_ID" val="diagram20231017_2*l_h_i*727_2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2,&quot;rgb&quot;:&quot;#00993f&quot;,&quot;transparency&quot;:1},&quot;type&quot;:1},&quot;glow&quot;:{&quot;colorType&quot;:0},&quot;line&quot;:{&quot;solidLine&quot;:{&quot;brightness&quot;:-0.25,&quot;colorType&quot;:1,&quot;foreColorIndex&quot;:14,&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727_3_2"/>
  <p:tag name="KSO_WM_UNIT_ID" val="diagram20231017_2*l_h_i*727_3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solid&quot;:{&quot;brightness&quot;:0,&quot;colorType&quot;:2,&quot;rgb&quot;:&quot;#00993f&quot;,&quot;transparency&quot;:1},&quot;type&quot;:1},&quot;glow&quot;:{&quot;colorType&quot;:0},&quot;line&quot;:{&quot;solidLine&quot;:{&quot;brightness&quot;:-0.25,&quot;colorType&quot;:1,&quot;foreColorIndex&quot;:14,&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1_2"/>
  <p:tag name="KSO_WM_UNIT_ID" val="diagram20231017_2*l_h_i*727_1_2"/>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2_3"/>
  <p:tag name="KSO_WM_UNIT_ID" val="diagram20231017_2*l_h_i*727_2_3"/>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727_3_3"/>
  <p:tag name="KSO_WM_UNIT_ID" val="diagram20231017_2*l_h_i*727_3_3"/>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1_1"/>
  <p:tag name="KSO_WM_UNIT_ID" val="diagram20231017_2*l_h_a*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5"/>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1_1"/>
  <p:tag name="KSO_WM_UNIT_ID" val="diagram20231017_2*l_h_f*727_1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111"/>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2_1"/>
  <p:tag name="KSO_WM_UNIT_ID" val="diagram20231017_2*l_h_a*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6"/>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2_1"/>
  <p:tag name="KSO_WM_UNIT_ID" val="diagram20231017_2*l_h_f*727_2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74"/>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727_3_1"/>
  <p:tag name="KSO_WM_UNIT_ID" val="diagram20231017_2*l_h_a*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25"/>
  <p:tag name="KSO_WM_UNIT_PRESET_TEXT" val="单击添加标题"/>
  <p:tag name="KSO_WM_UNIT_TEXT_FILL_FORE_SCHEMECOLOR_INDEX" val="7"/>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727_3_1"/>
  <p:tag name="KSO_WM_UNIT_ID" val="diagram20231017_2*l_h_f*727_3_1"/>
  <p:tag name="KSO_WM_TEMPLATE_CATEGORY" val="diagram"/>
  <p:tag name="KSO_WM_TEMPLATE_INDEX" val="20231017"/>
  <p:tag name="KSO_WM_UNIT_LAYERLEVEL" val="1_1_1"/>
  <p:tag name="KSO_WM_TAG_VERSION" val="3.0"/>
  <p:tag name="KSO_WM_BEAUTIFY_FLAG" val="#wm#"/>
  <p:tag name="KSO_WM_DIAGRAM_VERSION" val="3"/>
  <p:tag name="KSO_WM_DIAGRAM_COLOR_TRICK" val="4"/>
  <p:tag name="KSO_WM_DIAGRAM_COLOR_TEXT_CAN_REMOVE" val="n"/>
  <p:tag name="KSO_WM_UNIT_VALUE" val="74"/>
  <p:tag name="KSO_WM_UNIT_PRESET_TEXT" val="单击此处添加文本具体内容，简明扼要地阐述您的观点。根据需要可酌情增减文字，以便观者准确地理解您传达的思想"/>
  <p:tag name="KSO_WM_DIAGRAM_MAX_ITEMCNT" val="6"/>
  <p:tag name="KSO_WM_DIAGRAM_MIN_ITEMCNT" val="2"/>
  <p:tag name="KSO_WM_DIAGRAM_VIRTUALLY_FRAME" val="{&quot;height&quot;:399.1000061035156,&quot;width&quot;:5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48.xml><?xml version="1.0" encoding="utf-8"?>
<p:tagLst xmlns:p="http://schemas.openxmlformats.org/presentationml/2006/main">
  <p:tag name="KSO_WM_BEAUTIFY_FLAG" val="#wm#"/>
  <p:tag name="KSO_WM_TEMPLATE_CATEGORY" val="diagram"/>
  <p:tag name="KSO_WM_TEMPLATE_INDEX" val="20231636"/>
</p:tagLst>
</file>

<file path=ppt/tags/tag1149.xml><?xml version="1.0" encoding="utf-8"?>
<p:tagLst xmlns:p="http://schemas.openxmlformats.org/presentationml/2006/main">
  <p:tag name="resource_record_key" val="{&quot;65&quot;:[20230979],&quot;70&quot;:[3314314,3314673,3314304,3314370,3313614]}"/>
  <p:tag name="commondata" val="eyJoZGlkIjoiNzMxNWMyYTBlZDNlNjQ1ZjhhMDIwOGVlMTg1Yzc5MjYifQ=="/>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2*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Lst>
</file>

<file path=ppt/tags/tag9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6.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wm#"/>
  <p:tag name="KSO_WM_UNIT_PRESET_TEXT" val="单击此处添加标题"/>
</p:tagLst>
</file>

<file path=ppt/tags/tag987.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9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i*1_1_1"/>
  <p:tag name="KSO_WM_TEMPLATE_CATEGORY" val="diagram"/>
  <p:tag name="KSO_WM_TEMPLATE_INDEX" val="20230321"/>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9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2_2"/>
  <p:tag name="KSO_WM_TEMPLATE_CATEGORY" val="diagram"/>
  <p:tag name="KSO_WM_TEMPLATE_INDEX" val="20230321"/>
  <p:tag name="KSO_WM_UNIT_LAYERLEVEL" val="1_1_1_1"/>
  <p:tag name="KSO_WM_TAG_VERSION" val="3.0"/>
  <p:tag name="KSO_WM_DIAGRAM_GROUP_CODE" val="n1-1"/>
  <p:tag name="KSO_WM_UNIT_TYPE" val="n_h_h_i"/>
  <p:tag name="KSO_WM_UNIT_INDEX" val="1_2_2_2"/>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3_2"/>
  <p:tag name="KSO_WM_TEMPLATE_CATEGORY" val="diagram"/>
  <p:tag name="KSO_WM_TEMPLATE_INDEX" val="20230321"/>
  <p:tag name="KSO_WM_UNIT_LAYERLEVEL" val="1_1_1_1"/>
  <p:tag name="KSO_WM_TAG_VERSION" val="3.0"/>
  <p:tag name="KSO_WM_DIAGRAM_GROUP_CODE" val="n1-1"/>
  <p:tag name="KSO_WM_UNIT_TYPE" val="n_h_h_i"/>
  <p:tag name="KSO_WM_UNIT_INDEX" val="1_2_3_2"/>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1_2"/>
  <p:tag name="KSO_WM_TEMPLATE_CATEGORY" val="diagram"/>
  <p:tag name="KSO_WM_TEMPLATE_INDEX" val="20230321"/>
  <p:tag name="KSO_WM_UNIT_LAYERLEVEL" val="1_1_1_1"/>
  <p:tag name="KSO_WM_TAG_VERSION" val="3.0"/>
  <p:tag name="KSO_WM_DIAGRAM_GROUP_CODE" val="n1-1"/>
  <p:tag name="KSO_WM_UNIT_TYPE" val="n_h_h_i"/>
  <p:tag name="KSO_WM_UNIT_INDEX" val="1_2_1_2"/>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f*1_2_3_1"/>
  <p:tag name="KSO_WM_TEMPLATE_CATEGORY" val="diagram"/>
  <p:tag name="KSO_WM_TEMPLATE_INDEX" val="20230321"/>
  <p:tag name="KSO_WM_UNIT_LAYERLEVEL" val="1_1_1_1"/>
  <p:tag name="KSO_WM_TAG_VERSION" val="3.0"/>
  <p:tag name="KSO_WM_UNIT_SUBTYPE" val="a"/>
  <p:tag name="KSO_WM_UNIT_NOCLEAR" val="0"/>
  <p:tag name="KSO_WM_DIAGRAM_GROUP_CODE" val="n1-1"/>
  <p:tag name="KSO_WM_UNIT_TYPE" val="n_h_h_f"/>
  <p:tag name="KSO_WM_UNIT_INDEX" val="1_2_3_1"/>
  <p:tag name="KSO_WM_UNIT_VALUE" val="54"/>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可以添加文本具体内容"/>
</p:tagLst>
</file>

<file path=ppt/tags/tag9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i*1_1_2"/>
  <p:tag name="KSO_WM_TEMPLATE_CATEGORY" val="diagram"/>
  <p:tag name="KSO_WM_TEMPLATE_INDEX" val="20230321"/>
  <p:tag name="KSO_WM_UNIT_LAYERLEVEL" val="1_1_1"/>
  <p:tag name="KSO_WM_TAG_VERSION" val="3.0"/>
  <p:tag name="KSO_WM_DIAGRAM_GROUP_CODE" val="n1-1"/>
  <p:tag name="KSO_WM_UNIT_ISCONTENTSTITLE" val="0"/>
  <p:tag name="KSO_WM_UNIT_ISNUMDGMTITLE" val="0"/>
  <p:tag name="KSO_WM_UNIT_NOCLEAR" val="0"/>
  <p:tag name="KSO_WM_UNIT_TYPE" val="n_h_i"/>
  <p:tag name="KSO_WM_UNIT_INDEX" val="1_1_2"/>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4000000059604645,&quot;colorType&quot;:1,&quot;foreColorIndex&quot;:5,&quot;pos&quot;:0,&quot;transparency&quot;:0.75},{&quot;brightness&quot;:0,&quot;colorType&quot;:1,&quot;foreColorIndex&quot;:14,&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i*1_1_3"/>
  <p:tag name="KSO_WM_TEMPLATE_CATEGORY" val="diagram"/>
  <p:tag name="KSO_WM_TEMPLATE_INDEX" val="20230321"/>
  <p:tag name="KSO_WM_UNIT_LAYERLEVEL" val="1_1_1"/>
  <p:tag name="KSO_WM_TAG_VERSION" val="3.0"/>
  <p:tag name="KSO_WM_DIAGRAM_GROUP_CODE" val="n1-1"/>
  <p:tag name="KSO_WM_UNIT_TYPE" val="n_h_i"/>
  <p:tag name="KSO_WM_UNIT_INDEX" val="1_1_3"/>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solid&quot;:{&quot;brightness&quot;:0,&quot;colorType&quot;:1,&quot;foreColorIndex&quot;:14,&quot;transparency&quot;:0},&quot;type&quot;:1},&quot;glow&quot;:{&quot;colorType&quot;:0},&quot;line&quot;:{&quot;gradient&quot;:[{&quot;brightness&quot;:0.949999988079071,&quot;colorType&quot;:1,&quot;foreColorIndex&quot;:5,&quot;pos&quot;:0.3499999940395355,&quot;transparency&quot;:1},{&quot;brightness&quot;:0.4000000059604645,&quot;colorType&quot;:1,&quot;foreColorIndex&quot;:5,&quot;pos&quot;:1,&quot;transparency&quot;:0},{&quot;brightness&quot;:0.699999988079071,&quot;colorType&quot;:1,&quot;foreColorIndex&quot;:5,&quot;pos&quot;:0.8899999856948853,&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Lst>
</file>

<file path=ppt/tags/tag9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x*1_2_3_1"/>
  <p:tag name="KSO_WM_TEMPLATE_CATEGORY" val="diagram"/>
  <p:tag name="KSO_WM_TEMPLATE_INDEX" val="20230321"/>
  <p:tag name="KSO_WM_UNIT_LAYERLEVEL" val="1_1_1_1"/>
  <p:tag name="KSO_WM_TAG_VERSION" val="3.0"/>
  <p:tag name="KSO_WM_DIAGRAM_GROUP_CODE" val="n1-1"/>
  <p:tag name="KSO_WM_UNIT_VALUE" val="75*75"/>
  <p:tag name="KSO_WM_UNIT_TYPE" val="n_h_h_x"/>
  <p:tag name="KSO_WM_UNIT_INDEX" val="1_2_3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9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3_1"/>
  <p:tag name="KSO_WM_TEMPLATE_CATEGORY" val="diagram"/>
  <p:tag name="KSO_WM_TEMPLATE_INDEX" val="20230321"/>
  <p:tag name="KSO_WM_UNIT_LAYERLEVEL" val="1_1_1_1"/>
  <p:tag name="KSO_WM_TAG_VERSION" val="3.0"/>
  <p:tag name="KSO_WM_DIAGRAM_GROUP_CODE" val="n1-1"/>
  <p:tag name="KSO_WM_UNIT_TYPE" val="n_h_h_i"/>
  <p:tag name="KSO_WM_UNIT_INDEX" val="1_2_3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quot;colorType&quot;:1,&quot;foreColorIndex&quot;:5,&quot;pos&quot;:0.5400000214576721,&quot;transparency&quot;:0.30000001192092896},{&quot;brightness&quot;:0,&quot;colorType&quot;:1,&quot;foreColorIndex&quot;:5,&quot;pos&quot;:0,&quot;transparency&quot;:0.699999988079071},{&quot;brightness&quot;:0,&quot;colorType&quot;:1,&quot;foreColorIndex&quot;:5,&quot;pos&quot;:0.8100000023841858,&quot;transparency&quot;:0.20000000298023224},{&quot;brightness&quot;:0,&quot;colorType&quot;:1,&quot;foreColorIndex&quot;:5,&quot;pos&quot;:1,&quot;transparency&quot;:0.6000000238418579}],&quot;type&quot;:3},&quot;glow&quot;:{&quot;colorType&quot;:0},&quot;line&quot;:{&quot;gradient&quot;:[{&quot;brightness&quot;:0.949999988079071,&quot;colorType&quot;:1,&quot;foreColorIndex&quot;:5,&quot;pos&quot;:0,&quot;transparency&quot;:1},{&quot;brightness&quot;:0,&quot;colorType&quot;:1,&quot;foreColorIndex&quot;:5,&quot;pos&quot;:0.7799999713897705,&quot;transparency&quot;:0},{&quot;brightness&quot;:0,&quot;colorType&quot;:1,&quot;foreColorIndex&quot;:5,&quot;pos&quot;:1,&quot;transparency&quot;:0},{&quot;brightness&quot;:0,&quot;colorType&quot;:1,&quot;foreColorIndex&quot;:5,&quot;pos&quot;:0.7200000286102295,&quot;transparency&quot;:0},{&quot;brightness&quot;:0.699999988079071,&quot;colorType&quot;:1,&quot;foreColorIndex&quot;:5,&quot;pos&quot;:0.4699999988079071,&quot;transparency&quot;:0.9399999976158142}],&quot;type&quot;:2},&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2_1"/>
  <p:tag name="KSO_WM_TEMPLATE_CATEGORY" val="diagram"/>
  <p:tag name="KSO_WM_TEMPLATE_INDEX" val="20230321"/>
  <p:tag name="KSO_WM_UNIT_LAYERLEVEL" val="1_1_1_1"/>
  <p:tag name="KSO_WM_TAG_VERSION" val="3.0"/>
  <p:tag name="KSO_WM_DIAGRAM_GROUP_CODE" val="n1-1"/>
  <p:tag name="KSO_WM_UNIT_TYPE" val="n_h_h_i"/>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quot;colorType&quot;:1,&quot;foreColorIndex&quot;:5,&quot;pos&quot;:0.5400000214576721,&quot;transparency&quot;:0.5},{&quot;brightness&quot;:0,&quot;colorType&quot;:1,&quot;foreColorIndex&quot;:5,&quot;pos&quot;:0.1899999976158142,&quot;transparency&quot;:0.5},{&quot;brightness&quot;:0,&quot;colorType&quot;:1,&quot;foreColorIndex&quot;:5,&quot;pos&quot;:0.8100000023841858,&quot;transparency&quot;:0.5},{&quot;brightness&quot;:0,&quot;colorType&quot;:1,&quot;foreColorIndex&quot;:5,&quot;pos&quot;:1,&quot;transparency&quot;:0.5}],&quot;type&quot;:3},&quot;glow&quot;:{&quot;colorType&quot;:0},&quot;line&quot;:{&quot;gradient&quot;:[{&quot;brightness&quot;:0,&quot;colorType&quot;:1,&quot;foreColorIndex&quot;:5,&quot;pos&quot;:0,&quot;transparency&quot;:0.8999999761581421},{&quot;brightness&quot;:0,&quot;colorType&quot;:1,&quot;foreColorIndex&quot;:5,&quot;pos&quot;:0.7799999713897705,&quot;transparency&quot;:0.5},{&quot;brightness&quot;:0.4000000059604645,&quot;colorType&quot;:1,&quot;foreColorIndex&quot;:5,&quot;pos&quot;:1,&quot;transparency&quot;:0},{&quot;brightness&quot;:0,&quot;colorType&quot;:1,&quot;foreColorIndex&quot;:5,&quot;pos&quot;:0.6299999952316284,&quot;transparency&quot;:0.6000000238418579},{&quot;brightness&quot;:0,&quot;colorType&quot;:1,&quot;foreColorIndex&quot;:5,&quot;pos&quot;:0.4699999988079071,&quot;transparency&quot;:1}],&quot;type&quot;:2},&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1_1"/>
  <p:tag name="KSO_WM_TEMPLATE_CATEGORY" val="diagram"/>
  <p:tag name="KSO_WM_TEMPLATE_INDEX" val="20230321"/>
  <p:tag name="KSO_WM_UNIT_LAYERLEVEL" val="1_1_1_1"/>
  <p:tag name="KSO_WM_TAG_VERSION" val="3.0"/>
  <p:tag name="KSO_WM_DIAGRAM_GROUP_CODE" val="n1-1"/>
  <p:tag name="KSO_WM_UNIT_TYPE" val="n_h_h_i"/>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gradient&quot;:[{&quot;brightness&quot;:0.4000000059604645,&quot;colorType&quot;:1,&quot;foreColorIndex&quot;:5,&quot;pos&quot;:0,&quot;transparency&quot;:0},{&quot;brightness&quot;:0,&quot;colorType&quot;:1,&quot;foreColorIndex&quot;:14,&quot;pos&quot;:0.8100000023841858,&quot;transparency&quot;:0.20000000298023224},{&quot;brightness&quot;:0.4000000059604645,&quot;colorType&quot;:1,&quot;foreColorIndex&quot;:5,&quot;pos&quot;:1,&quot;transparency&quot;:0}],&quot;type&quot;:3},&quot;glow&quot;:{&quot;colorType&quot;:0},&quot;line&quot;:{&quot;gradient&quot;:[{&quot;brightness&quot;:0,&quot;colorType&quot;:1,&quot;foreColorIndex&quot;:5,&quot;pos&quot;:0,&quot;transparency&quot;:0.94999998807907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1_2*n_h_h_i*1_2_3_3"/>
  <p:tag name="KSO_WM_TEMPLATE_CATEGORY" val="diagram"/>
  <p:tag name="KSO_WM_TEMPLATE_INDEX" val="20230321"/>
  <p:tag name="KSO_WM_UNIT_LAYERLEVEL" val="1_1_1_1"/>
  <p:tag name="KSO_WM_TAG_VERSION" val="3.0"/>
  <p:tag name="KSO_WM_DIAGRAM_GROUP_CODE" val="n1-1"/>
  <p:tag name="KSO_WM_UNIT_TYPE" val="n_h_h_i"/>
  <p:tag name="KSO_WM_UNIT_INDEX" val="1_2_3_3"/>
  <p:tag name="KSO_WM_DIAGRAM_VERSION" val="3"/>
  <p:tag name="KSO_WM_DIAGRAM_COLOR_TRICK" val="1"/>
  <p:tag name="KSO_WM_DIAGRAM_COLOR_TEXT_CAN_REMOVE" val="n"/>
  <p:tag name="KSO_WM_DIAGRAM_MAX_ITEMCNT" val="6"/>
  <p:tag name="KSO_WM_DIAGRAM_MIN_ITEMCNT" val="2"/>
  <p:tag name="KSO_WM_DIAGRAM_VIRTUALLY_FRAME" val="{&quot;height&quot;:355.0325927734375,&quot;width&quot;:836.8368530273438}"/>
  <p:tag name="KSO_WM_DIAGRAM_COLOR_MATCH_VALUE" val="{&quot;shape&quot;:{&quot;fill&quot;:{&quot;type&quot;:0},&quot;glow&quot;:{&quot;colorType&quot;:0},&quot;line&quot;:{&quot;gradient&quot;:[{&quot;brightness&quot;:0.800000011920929,&quot;colorType&quot;:1,&quot;foreColorIndex&quot;:5,&quot;pos&quot;:0,&quot;transparency&quot;:1},{&quot;brightness&quot;:0,&quot;colorType&quot;:1,&quot;foreColorIndex&quot;:5,&quot;pos&quot;:0.949999988079071,&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5328</Words>
  <Application>WPS 演示</Application>
  <PresentationFormat>宽屏</PresentationFormat>
  <Paragraphs>322</Paragraphs>
  <Slides>37</Slides>
  <Notes>0</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37</vt:i4>
      </vt:variant>
    </vt:vector>
  </HeadingPairs>
  <TitlesOfParts>
    <vt:vector size="53" baseType="lpstr">
      <vt:lpstr>Arial</vt:lpstr>
      <vt:lpstr>宋体</vt:lpstr>
      <vt:lpstr>Wingdings</vt:lpstr>
      <vt:lpstr>微软雅黑</vt:lpstr>
      <vt:lpstr>Wingdings</vt:lpstr>
      <vt:lpstr>黑体</vt:lpstr>
      <vt:lpstr>汉仪粗圆简</vt:lpstr>
      <vt:lpstr>华文楷体</vt:lpstr>
      <vt:lpstr>+中文标题</vt:lpstr>
      <vt:lpstr>Segoe Print</vt:lpstr>
      <vt:lpstr>Arial Unicode MS</vt:lpstr>
      <vt:lpstr>Calibri</vt:lpstr>
      <vt:lpstr>思源黑体 CN Normal</vt:lpstr>
      <vt:lpstr>WPS</vt:lpstr>
      <vt:lpstr>Office 主题</vt:lpstr>
      <vt:lpstr>Office 主题​​</vt:lpstr>
      <vt:lpstr>第一章   学前儿童健康教育概述</vt:lpstr>
      <vt:lpstr>第一章  学前儿童健康教育概述</vt:lpstr>
      <vt:lpstr>第一章  学前儿童健康教育概述</vt:lpstr>
      <vt:lpstr>知识要点</vt:lpstr>
      <vt:lpstr>第一节</vt:lpstr>
      <vt:lpstr>第一节 健康教育的含义</vt:lpstr>
      <vt:lpstr>第一节  健康教育的含义</vt:lpstr>
      <vt:lpstr>拓展阅读</vt:lpstr>
      <vt:lpstr>第一节 健康教育的含义</vt:lpstr>
      <vt:lpstr>第一节 健康教育的含义</vt:lpstr>
      <vt:lpstr>第一节 健康教育的含义</vt:lpstr>
      <vt:lpstr>第二节</vt:lpstr>
      <vt:lpstr>第二节 学前儿童健康教育</vt:lpstr>
      <vt:lpstr>第二节 学前儿童健康教育</vt:lpstr>
      <vt:lpstr>第二节 学前儿童健康教育</vt:lpstr>
      <vt:lpstr>第二节 学前儿童健康教育</vt:lpstr>
      <vt:lpstr>第二节 学前儿童健康教育</vt:lpstr>
      <vt:lpstr>第二节 学前儿童健康教育</vt:lpstr>
      <vt:lpstr>第二节 学前儿童健康教育</vt:lpstr>
      <vt:lpstr>第二节 学前儿童健康教育</vt:lpstr>
      <vt:lpstr>第二节 学前儿童健康教育</vt:lpstr>
      <vt:lpstr>第三节</vt:lpstr>
      <vt:lpstr>第三节 学前儿童健康教育的目标及其达成</vt:lpstr>
      <vt:lpstr>第三节 学前儿童健康教育的目标及其达成</vt:lpstr>
      <vt:lpstr>第三节 学前儿童健康教育的目标及其达成</vt:lpstr>
      <vt:lpstr>第三节 学前儿童健康教育的目标及其达成</vt:lpstr>
      <vt:lpstr>第三节 学前儿童健康教育的目标及其达成</vt:lpstr>
      <vt:lpstr>拓展阅读</vt:lpstr>
      <vt:lpstr>拓展阅读</vt:lpstr>
      <vt:lpstr>拓展阅读</vt:lpstr>
      <vt:lpstr>第三节 学前儿童健康教育的目标及其达成</vt:lpstr>
      <vt:lpstr>第三节 学前儿童健康教育的目标及其达成</vt:lpstr>
      <vt:lpstr>第三节 学前儿童健康教育的目标及其达成</vt:lpstr>
      <vt:lpstr>第三节 学前儿童健康教育的目标及其达成</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9</cp:revision>
  <dcterms:created xsi:type="dcterms:W3CDTF">2023-08-09T12:44:00Z</dcterms:created>
  <dcterms:modified xsi:type="dcterms:W3CDTF">2024-01-18T04:24:31Z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