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39"/>
  </p:notesMasterIdLst>
  <p:sldIdLst>
    <p:sldId id="256" r:id="rId2"/>
    <p:sldId id="482" r:id="rId3"/>
    <p:sldId id="485" r:id="rId4"/>
    <p:sldId id="529" r:id="rId5"/>
    <p:sldId id="527" r:id="rId6"/>
    <p:sldId id="528" r:id="rId7"/>
    <p:sldId id="257" r:id="rId8"/>
    <p:sldId id="488" r:id="rId9"/>
    <p:sldId id="486" r:id="rId10"/>
    <p:sldId id="531" r:id="rId11"/>
    <p:sldId id="489" r:id="rId12"/>
    <p:sldId id="530" r:id="rId13"/>
    <p:sldId id="532" r:id="rId14"/>
    <p:sldId id="533" r:id="rId15"/>
    <p:sldId id="534" r:id="rId16"/>
    <p:sldId id="535" r:id="rId17"/>
    <p:sldId id="536" r:id="rId18"/>
    <p:sldId id="490" r:id="rId19"/>
    <p:sldId id="537" r:id="rId20"/>
    <p:sldId id="538" r:id="rId21"/>
    <p:sldId id="550" r:id="rId22"/>
    <p:sldId id="539" r:id="rId23"/>
    <p:sldId id="540" r:id="rId24"/>
    <p:sldId id="541" r:id="rId25"/>
    <p:sldId id="542" r:id="rId26"/>
    <p:sldId id="491" r:id="rId27"/>
    <p:sldId id="543" r:id="rId28"/>
    <p:sldId id="544" r:id="rId29"/>
    <p:sldId id="545" r:id="rId30"/>
    <p:sldId id="546" r:id="rId31"/>
    <p:sldId id="547" r:id="rId32"/>
    <p:sldId id="548" r:id="rId33"/>
    <p:sldId id="551" r:id="rId34"/>
    <p:sldId id="549" r:id="rId35"/>
    <p:sldId id="487" r:id="rId36"/>
    <p:sldId id="523" r:id="rId37"/>
    <p:sldId id="524"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A9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840AD4-53DB-4423-8DCB-F78F595574FA}" type="doc">
      <dgm:prSet loTypeId="urn:microsoft.com/office/officeart/2005/8/layout/vProcess5" loCatId="process" qsTypeId="urn:microsoft.com/office/officeart/2005/8/quickstyle/simple1" qsCatId="simple" csTypeId="urn:microsoft.com/office/officeart/2005/8/colors/colorful1" csCatId="colorful" phldr="1"/>
      <dgm:spPr/>
      <dgm:t>
        <a:bodyPr/>
        <a:lstStyle/>
        <a:p>
          <a:endParaRPr lang="zh-CN" altLang="en-US"/>
        </a:p>
      </dgm:t>
    </dgm:pt>
    <dgm:pt modelId="{AEEDBC71-2050-41EB-8211-5D02B28A45B4}">
      <dgm:prSet phldrT="[文本]" custT="1"/>
      <dgm:spPr/>
      <dgm:t>
        <a:bodyPr/>
        <a:lstStyle/>
        <a:p>
          <a:r>
            <a:rPr lang="zh-CN" altLang="en-US" sz="1600">
              <a:latin typeface="Arial" panose="020B0604020202020204" pitchFamily="34" charset="0"/>
              <a:ea typeface="微软雅黑" panose="020B0503020204020204" pitchFamily="34" charset="-122"/>
            </a:rPr>
            <a:t>皮亚杰关于道德观念的研究是从儿童对规则的态度开始的。皮亚杰首先研究了儿童玩弹子游戏时的规则态度是瑞士日内瓦和纽沙泰尔两地通行的一种儿童游戏。儿童玩的时候需要相互约定采用哪几条惯例。</a:t>
          </a:r>
          <a:endParaRPr lang="zh-CN" altLang="en-US" sz="1600" dirty="0"/>
        </a:p>
      </dgm:t>
    </dgm:pt>
    <dgm:pt modelId="{5AE5A3E6-FD27-42FD-A5F3-029B97153BBE}" type="parTrans" cxnId="{53F5A94A-03B0-4DF1-A9CE-29AF38FF3561}">
      <dgm:prSet/>
      <dgm:spPr/>
      <dgm:t>
        <a:bodyPr/>
        <a:lstStyle/>
        <a:p>
          <a:endParaRPr lang="zh-CN" altLang="en-US"/>
        </a:p>
      </dgm:t>
    </dgm:pt>
    <dgm:pt modelId="{B8BAD113-11A2-4A0E-AA09-6C64BEC579FB}" type="sibTrans" cxnId="{53F5A94A-03B0-4DF1-A9CE-29AF38FF3561}">
      <dgm:prSet/>
      <dgm:spPr/>
      <dgm:t>
        <a:bodyPr/>
        <a:lstStyle/>
        <a:p>
          <a:endParaRPr lang="zh-CN" altLang="en-US"/>
        </a:p>
      </dgm:t>
    </dgm:pt>
    <dgm:pt modelId="{0E967DD1-8562-40B4-A7A2-CA1EEA01D15B}">
      <dgm:prSet phldrT="[文本]" custT="1"/>
      <dgm:spPr/>
      <dgm:t>
        <a:bodyPr/>
        <a:lstStyle/>
        <a:p>
          <a:r>
            <a:rPr lang="zh-CN" altLang="en-US" sz="1800">
              <a:latin typeface="Arial" panose="020B0604020202020204" pitchFamily="34" charset="0"/>
              <a:ea typeface="微软雅黑" panose="020B0503020204020204" pitchFamily="34" charset="-122"/>
            </a:rPr>
            <a:t>皮亚杰和他的合作者分别同大约</a:t>
          </a:r>
          <a:r>
            <a:rPr lang="en-US" altLang="zh-CN" sz="1800">
              <a:latin typeface="Arial" panose="020B0604020202020204" pitchFamily="34" charset="0"/>
              <a:ea typeface="微软雅黑" panose="020B0503020204020204" pitchFamily="34" charset="-122"/>
            </a:rPr>
            <a:t>20</a:t>
          </a:r>
          <a:r>
            <a:rPr lang="zh-CN" altLang="en-US" sz="1800">
              <a:latin typeface="Arial" panose="020B0604020202020204" pitchFamily="34" charset="0"/>
              <a:ea typeface="微软雅黑" panose="020B0503020204020204" pitchFamily="34" charset="-122"/>
            </a:rPr>
            <a:t>名</a:t>
          </a:r>
          <a:r>
            <a:rPr lang="en-US" altLang="zh-CN" sz="1800">
              <a:latin typeface="Arial" panose="020B0604020202020204" pitchFamily="34" charset="0"/>
              <a:ea typeface="微软雅黑" panose="020B0503020204020204" pitchFamily="34" charset="-122"/>
            </a:rPr>
            <a:t>4—12</a:t>
          </a:r>
          <a:r>
            <a:rPr lang="zh-CN" altLang="en-US" sz="1800">
              <a:latin typeface="Arial" panose="020B0604020202020204" pitchFamily="34" charset="0"/>
              <a:ea typeface="微软雅黑" panose="020B0503020204020204" pitchFamily="34" charset="-122"/>
            </a:rPr>
            <a:t>、</a:t>
          </a:r>
          <a:r>
            <a:rPr lang="en-US" altLang="zh-CN" sz="1800">
              <a:latin typeface="Arial" panose="020B0604020202020204" pitchFamily="34" charset="0"/>
              <a:ea typeface="微软雅黑" panose="020B0503020204020204" pitchFamily="34" charset="-122"/>
            </a:rPr>
            <a:t>13</a:t>
          </a:r>
          <a:r>
            <a:rPr lang="zh-CN" altLang="en-US" sz="1800">
              <a:latin typeface="Arial" panose="020B0604020202020204" pitchFamily="34" charset="0"/>
              <a:ea typeface="微软雅黑" panose="020B0503020204020204" pitchFamily="34" charset="-122"/>
            </a:rPr>
            <a:t>岁不同年龄的儿童一起玩弹子游戏，或者观察两个儿童比赛弹子游戏，从两个方面研究他们对待游戏规则的态度。</a:t>
          </a:r>
          <a:endParaRPr lang="zh-CN" altLang="en-US" sz="1800" dirty="0"/>
        </a:p>
      </dgm:t>
    </dgm:pt>
    <dgm:pt modelId="{7E0FB441-F4D2-4224-B44F-5F2163ADF6D7}" type="parTrans" cxnId="{8218528E-6C27-4BCF-9E28-722354F5FE22}">
      <dgm:prSet/>
      <dgm:spPr/>
      <dgm:t>
        <a:bodyPr/>
        <a:lstStyle/>
        <a:p>
          <a:endParaRPr lang="zh-CN" altLang="en-US"/>
        </a:p>
      </dgm:t>
    </dgm:pt>
    <dgm:pt modelId="{0FC6B195-D0D7-42CF-AC5F-4EE6BBCE2BBB}" type="sibTrans" cxnId="{8218528E-6C27-4BCF-9E28-722354F5FE22}">
      <dgm:prSet/>
      <dgm:spPr/>
      <dgm:t>
        <a:bodyPr/>
        <a:lstStyle/>
        <a:p>
          <a:endParaRPr lang="zh-CN" altLang="en-US"/>
        </a:p>
      </dgm:t>
    </dgm:pt>
    <dgm:pt modelId="{3591FC88-58AC-4E66-A6E6-9863EF83A993}" type="pres">
      <dgm:prSet presAssocID="{68840AD4-53DB-4423-8DCB-F78F595574FA}" presName="outerComposite" presStyleCnt="0">
        <dgm:presLayoutVars>
          <dgm:chMax val="5"/>
          <dgm:dir/>
          <dgm:resizeHandles val="exact"/>
        </dgm:presLayoutVars>
      </dgm:prSet>
      <dgm:spPr/>
    </dgm:pt>
    <dgm:pt modelId="{D01B5503-01C6-4A6E-ACB6-945E5DDADC52}" type="pres">
      <dgm:prSet presAssocID="{68840AD4-53DB-4423-8DCB-F78F595574FA}" presName="dummyMaxCanvas" presStyleCnt="0">
        <dgm:presLayoutVars/>
      </dgm:prSet>
      <dgm:spPr/>
    </dgm:pt>
    <dgm:pt modelId="{FB9CF9BB-252F-4B71-A494-2DEB7E570C3C}" type="pres">
      <dgm:prSet presAssocID="{68840AD4-53DB-4423-8DCB-F78F595574FA}" presName="TwoNodes_1" presStyleLbl="node1" presStyleIdx="0" presStyleCnt="2">
        <dgm:presLayoutVars>
          <dgm:bulletEnabled val="1"/>
        </dgm:presLayoutVars>
      </dgm:prSet>
      <dgm:spPr/>
    </dgm:pt>
    <dgm:pt modelId="{C74562EB-C5B1-4395-ACDF-9B3C50CA786F}" type="pres">
      <dgm:prSet presAssocID="{68840AD4-53DB-4423-8DCB-F78F595574FA}" presName="TwoNodes_2" presStyleLbl="node1" presStyleIdx="1" presStyleCnt="2" custScaleX="105262" custScaleY="103691">
        <dgm:presLayoutVars>
          <dgm:bulletEnabled val="1"/>
        </dgm:presLayoutVars>
      </dgm:prSet>
      <dgm:spPr/>
    </dgm:pt>
    <dgm:pt modelId="{EC3E5DFF-D50A-45A9-AFA9-5F95514EC835}" type="pres">
      <dgm:prSet presAssocID="{68840AD4-53DB-4423-8DCB-F78F595574FA}" presName="TwoConn_1-2" presStyleLbl="fgAccFollowNode1" presStyleIdx="0" presStyleCnt="1">
        <dgm:presLayoutVars>
          <dgm:bulletEnabled val="1"/>
        </dgm:presLayoutVars>
      </dgm:prSet>
      <dgm:spPr/>
    </dgm:pt>
    <dgm:pt modelId="{02EE3F81-F549-4C2A-80C4-FC1F983B7F5E}" type="pres">
      <dgm:prSet presAssocID="{68840AD4-53DB-4423-8DCB-F78F595574FA}" presName="TwoNodes_1_text" presStyleLbl="node1" presStyleIdx="1" presStyleCnt="2">
        <dgm:presLayoutVars>
          <dgm:bulletEnabled val="1"/>
        </dgm:presLayoutVars>
      </dgm:prSet>
      <dgm:spPr/>
    </dgm:pt>
    <dgm:pt modelId="{FEBB357B-16FB-4C31-B8DE-924847DBDB65}" type="pres">
      <dgm:prSet presAssocID="{68840AD4-53DB-4423-8DCB-F78F595574FA}" presName="TwoNodes_2_text" presStyleLbl="node1" presStyleIdx="1" presStyleCnt="2">
        <dgm:presLayoutVars>
          <dgm:bulletEnabled val="1"/>
        </dgm:presLayoutVars>
      </dgm:prSet>
      <dgm:spPr/>
    </dgm:pt>
  </dgm:ptLst>
  <dgm:cxnLst>
    <dgm:cxn modelId="{7BC01B24-079F-4B80-97DC-3E083AA2F841}" type="presOf" srcId="{68840AD4-53DB-4423-8DCB-F78F595574FA}" destId="{3591FC88-58AC-4E66-A6E6-9863EF83A993}" srcOrd="0" destOrd="0" presId="urn:microsoft.com/office/officeart/2005/8/layout/vProcess5"/>
    <dgm:cxn modelId="{6228315E-8D8F-4B8E-8E14-258AE0654B6E}" type="presOf" srcId="{B8BAD113-11A2-4A0E-AA09-6C64BEC579FB}" destId="{EC3E5DFF-D50A-45A9-AFA9-5F95514EC835}" srcOrd="0" destOrd="0" presId="urn:microsoft.com/office/officeart/2005/8/layout/vProcess5"/>
    <dgm:cxn modelId="{CFB2A044-BDBF-4A40-912F-BF232D8FE715}" type="presOf" srcId="{0E967DD1-8562-40B4-A7A2-CA1EEA01D15B}" destId="{FEBB357B-16FB-4C31-B8DE-924847DBDB65}" srcOrd="1" destOrd="0" presId="urn:microsoft.com/office/officeart/2005/8/layout/vProcess5"/>
    <dgm:cxn modelId="{53F5A94A-03B0-4DF1-A9CE-29AF38FF3561}" srcId="{68840AD4-53DB-4423-8DCB-F78F595574FA}" destId="{AEEDBC71-2050-41EB-8211-5D02B28A45B4}" srcOrd="0" destOrd="0" parTransId="{5AE5A3E6-FD27-42FD-A5F3-029B97153BBE}" sibTransId="{B8BAD113-11A2-4A0E-AA09-6C64BEC579FB}"/>
    <dgm:cxn modelId="{9767917E-1B7A-4872-961D-AA42D53CB6E7}" type="presOf" srcId="{AEEDBC71-2050-41EB-8211-5D02B28A45B4}" destId="{FB9CF9BB-252F-4B71-A494-2DEB7E570C3C}" srcOrd="0" destOrd="0" presId="urn:microsoft.com/office/officeart/2005/8/layout/vProcess5"/>
    <dgm:cxn modelId="{8218528E-6C27-4BCF-9E28-722354F5FE22}" srcId="{68840AD4-53DB-4423-8DCB-F78F595574FA}" destId="{0E967DD1-8562-40B4-A7A2-CA1EEA01D15B}" srcOrd="1" destOrd="0" parTransId="{7E0FB441-F4D2-4224-B44F-5F2163ADF6D7}" sibTransId="{0FC6B195-D0D7-42CF-AC5F-4EE6BBCE2BBB}"/>
    <dgm:cxn modelId="{2BD57F93-15EF-4D82-B275-080C320926D6}" type="presOf" srcId="{0E967DD1-8562-40B4-A7A2-CA1EEA01D15B}" destId="{C74562EB-C5B1-4395-ACDF-9B3C50CA786F}" srcOrd="0" destOrd="0" presId="urn:microsoft.com/office/officeart/2005/8/layout/vProcess5"/>
    <dgm:cxn modelId="{BA9AA7A9-D42F-441C-A457-53BCD79140CF}" type="presOf" srcId="{AEEDBC71-2050-41EB-8211-5D02B28A45B4}" destId="{02EE3F81-F549-4C2A-80C4-FC1F983B7F5E}" srcOrd="1" destOrd="0" presId="urn:microsoft.com/office/officeart/2005/8/layout/vProcess5"/>
    <dgm:cxn modelId="{FFB7880E-3E0D-4DC3-B47B-409C60DE8A63}" type="presParOf" srcId="{3591FC88-58AC-4E66-A6E6-9863EF83A993}" destId="{D01B5503-01C6-4A6E-ACB6-945E5DDADC52}" srcOrd="0" destOrd="0" presId="urn:microsoft.com/office/officeart/2005/8/layout/vProcess5"/>
    <dgm:cxn modelId="{7063244E-10BE-4944-A7D0-3B69185E31DE}" type="presParOf" srcId="{3591FC88-58AC-4E66-A6E6-9863EF83A993}" destId="{FB9CF9BB-252F-4B71-A494-2DEB7E570C3C}" srcOrd="1" destOrd="0" presId="urn:microsoft.com/office/officeart/2005/8/layout/vProcess5"/>
    <dgm:cxn modelId="{BE549BE0-AA6F-4183-87BA-6B27A4266D97}" type="presParOf" srcId="{3591FC88-58AC-4E66-A6E6-9863EF83A993}" destId="{C74562EB-C5B1-4395-ACDF-9B3C50CA786F}" srcOrd="2" destOrd="0" presId="urn:microsoft.com/office/officeart/2005/8/layout/vProcess5"/>
    <dgm:cxn modelId="{8B5E5CFB-B3A1-40D8-A9F1-4E1E9DB9DA8E}" type="presParOf" srcId="{3591FC88-58AC-4E66-A6E6-9863EF83A993}" destId="{EC3E5DFF-D50A-45A9-AFA9-5F95514EC835}" srcOrd="3" destOrd="0" presId="urn:microsoft.com/office/officeart/2005/8/layout/vProcess5"/>
    <dgm:cxn modelId="{196EC130-4A86-406D-A1BB-F1912B42CBC1}" type="presParOf" srcId="{3591FC88-58AC-4E66-A6E6-9863EF83A993}" destId="{02EE3F81-F549-4C2A-80C4-FC1F983B7F5E}" srcOrd="4" destOrd="0" presId="urn:microsoft.com/office/officeart/2005/8/layout/vProcess5"/>
    <dgm:cxn modelId="{49BD20DF-CC5A-4AA3-841D-4B9D6A15C970}" type="presParOf" srcId="{3591FC88-58AC-4E66-A6E6-9863EF83A993}" destId="{FEBB357B-16FB-4C31-B8DE-924847DBDB65}" srcOrd="5"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1B104C-4722-4186-A2AB-5D35590680BF}" type="doc">
      <dgm:prSet loTypeId="urn:microsoft.com/office/officeart/2005/8/layout/hProcess9" loCatId="process" qsTypeId="urn:microsoft.com/office/officeart/2005/8/quickstyle/simple1" qsCatId="simple" csTypeId="urn:microsoft.com/office/officeart/2005/8/colors/colorful3" csCatId="colorful" phldr="1"/>
      <dgm:spPr/>
    </dgm:pt>
    <dgm:pt modelId="{C5C9FA4C-3C34-4B3D-8CFD-96893C6C9ACD}">
      <dgm:prSet phldrT="[文本]"/>
      <dgm:spPr/>
      <dgm:t>
        <a:bodyPr/>
        <a:lstStyle/>
        <a:p>
          <a:r>
            <a:rPr lang="en-US" altLang="zh-CN" dirty="0">
              <a:latin typeface="Arial" panose="020B0604020202020204" pitchFamily="34" charset="0"/>
              <a:ea typeface="微软雅黑" panose="020B0503020204020204" pitchFamily="34" charset="-122"/>
            </a:rPr>
            <a:t>6—10</a:t>
          </a:r>
          <a:r>
            <a:rPr lang="zh-CN" altLang="en-US" dirty="0">
              <a:latin typeface="Arial" panose="020B0604020202020204" pitchFamily="34" charset="0"/>
              <a:ea typeface="微软雅黑" panose="020B0503020204020204" pitchFamily="34" charset="-122"/>
            </a:rPr>
            <a:t>岁年幼儿童的道德判断具有强烈的尊重准则的倾向。在他们的心目中，这些准则都是由权威人物如警察、父母、教师制定的，是神圣的、不可改变的，每个人都必须遵从。</a:t>
          </a:r>
          <a:endParaRPr lang="zh-CN" altLang="en-US" dirty="0"/>
        </a:p>
      </dgm:t>
    </dgm:pt>
    <dgm:pt modelId="{712DD42E-F2F2-4AA7-899F-EDB2A66CE108}" type="parTrans" cxnId="{5AFD4C29-9698-4281-90C8-542E8DC44CD7}">
      <dgm:prSet/>
      <dgm:spPr/>
      <dgm:t>
        <a:bodyPr/>
        <a:lstStyle/>
        <a:p>
          <a:endParaRPr lang="zh-CN" altLang="en-US"/>
        </a:p>
      </dgm:t>
    </dgm:pt>
    <dgm:pt modelId="{7F86E949-6E84-41AA-B9F2-74A851463E63}" type="sibTrans" cxnId="{5AFD4C29-9698-4281-90C8-542E8DC44CD7}">
      <dgm:prSet/>
      <dgm:spPr/>
      <dgm:t>
        <a:bodyPr/>
        <a:lstStyle/>
        <a:p>
          <a:endParaRPr lang="zh-CN" altLang="en-US"/>
        </a:p>
      </dgm:t>
    </dgm:pt>
    <dgm:pt modelId="{8B7B9235-27C0-430B-9979-9996482D88D5}">
      <dgm:prSet phldrT="[文本]"/>
      <dgm:spPr/>
      <dgm:t>
        <a:bodyPr/>
        <a:lstStyle/>
        <a:p>
          <a:pPr algn="l"/>
          <a:r>
            <a:rPr lang="zh-CN" altLang="en-US">
              <a:latin typeface="Arial" panose="020B0604020202020204" pitchFamily="34" charset="0"/>
              <a:ea typeface="微软雅黑" panose="020B0503020204020204" pitchFamily="34" charset="-122"/>
            </a:rPr>
            <a:t>皮亚杰把年幼儿童的这种道德观念称为他律道德。至于对惩罚的公正性判断，他律水平的儿童一般都倾向于抵罪性惩罚。</a:t>
          </a:r>
          <a:endParaRPr lang="zh-CN" altLang="en-US" dirty="0"/>
        </a:p>
      </dgm:t>
    </dgm:pt>
    <dgm:pt modelId="{3752CF8C-474E-4DE2-8B50-51B5C18A75D4}" type="parTrans" cxnId="{810865A4-F5D6-464D-AB7F-0ABBD6C9126A}">
      <dgm:prSet/>
      <dgm:spPr/>
      <dgm:t>
        <a:bodyPr/>
        <a:lstStyle/>
        <a:p>
          <a:endParaRPr lang="zh-CN" altLang="en-US"/>
        </a:p>
      </dgm:t>
    </dgm:pt>
    <dgm:pt modelId="{82A07FE7-BFF9-444B-92EE-ACC9B65596CA}" type="sibTrans" cxnId="{810865A4-F5D6-464D-AB7F-0ABBD6C9126A}">
      <dgm:prSet/>
      <dgm:spPr/>
      <dgm:t>
        <a:bodyPr/>
        <a:lstStyle/>
        <a:p>
          <a:endParaRPr lang="zh-CN" altLang="en-US"/>
        </a:p>
      </dgm:t>
    </dgm:pt>
    <dgm:pt modelId="{FAE9504B-13BA-4076-8A2F-F7C1010E9ECC}" type="pres">
      <dgm:prSet presAssocID="{A21B104C-4722-4186-A2AB-5D35590680BF}" presName="CompostProcess" presStyleCnt="0">
        <dgm:presLayoutVars>
          <dgm:dir/>
          <dgm:resizeHandles val="exact"/>
        </dgm:presLayoutVars>
      </dgm:prSet>
      <dgm:spPr/>
    </dgm:pt>
    <dgm:pt modelId="{C3466AF3-C5A6-4732-8DFC-12C356277A56}" type="pres">
      <dgm:prSet presAssocID="{A21B104C-4722-4186-A2AB-5D35590680BF}" presName="arrow" presStyleLbl="bgShp" presStyleIdx="0" presStyleCnt="1"/>
      <dgm:spPr/>
    </dgm:pt>
    <dgm:pt modelId="{822E9DA8-92AD-4F80-99DF-677544F2DB9F}" type="pres">
      <dgm:prSet presAssocID="{A21B104C-4722-4186-A2AB-5D35590680BF}" presName="linearProcess" presStyleCnt="0"/>
      <dgm:spPr/>
    </dgm:pt>
    <dgm:pt modelId="{7BA934AC-5D3B-4074-8BDF-3729DFE31FA8}" type="pres">
      <dgm:prSet presAssocID="{C5C9FA4C-3C34-4B3D-8CFD-96893C6C9ACD}" presName="textNode" presStyleLbl="node1" presStyleIdx="0" presStyleCnt="2">
        <dgm:presLayoutVars>
          <dgm:bulletEnabled val="1"/>
        </dgm:presLayoutVars>
      </dgm:prSet>
      <dgm:spPr/>
    </dgm:pt>
    <dgm:pt modelId="{F920ADA4-C5C0-4117-AF30-278ABCA3F93E}" type="pres">
      <dgm:prSet presAssocID="{7F86E949-6E84-41AA-B9F2-74A851463E63}" presName="sibTrans" presStyleCnt="0"/>
      <dgm:spPr/>
    </dgm:pt>
    <dgm:pt modelId="{13648A15-7827-4543-B9F2-4B7C3EC19164}" type="pres">
      <dgm:prSet presAssocID="{8B7B9235-27C0-430B-9979-9996482D88D5}" presName="textNode" presStyleLbl="node1" presStyleIdx="1" presStyleCnt="2">
        <dgm:presLayoutVars>
          <dgm:bulletEnabled val="1"/>
        </dgm:presLayoutVars>
      </dgm:prSet>
      <dgm:spPr/>
    </dgm:pt>
  </dgm:ptLst>
  <dgm:cxnLst>
    <dgm:cxn modelId="{5AFD4C29-9698-4281-90C8-542E8DC44CD7}" srcId="{A21B104C-4722-4186-A2AB-5D35590680BF}" destId="{C5C9FA4C-3C34-4B3D-8CFD-96893C6C9ACD}" srcOrd="0" destOrd="0" parTransId="{712DD42E-F2F2-4AA7-899F-EDB2A66CE108}" sibTransId="{7F86E949-6E84-41AA-B9F2-74A851463E63}"/>
    <dgm:cxn modelId="{CE89193E-2D80-4F6F-9B90-C7741224CAEB}" type="presOf" srcId="{A21B104C-4722-4186-A2AB-5D35590680BF}" destId="{FAE9504B-13BA-4076-8A2F-F7C1010E9ECC}" srcOrd="0" destOrd="0" presId="urn:microsoft.com/office/officeart/2005/8/layout/hProcess9"/>
    <dgm:cxn modelId="{2FD3095D-4012-4B6F-80D2-664007326CB0}" type="presOf" srcId="{8B7B9235-27C0-430B-9979-9996482D88D5}" destId="{13648A15-7827-4543-B9F2-4B7C3EC19164}" srcOrd="0" destOrd="0" presId="urn:microsoft.com/office/officeart/2005/8/layout/hProcess9"/>
    <dgm:cxn modelId="{81B19367-1022-4311-9BE5-661941CC4C63}" type="presOf" srcId="{C5C9FA4C-3C34-4B3D-8CFD-96893C6C9ACD}" destId="{7BA934AC-5D3B-4074-8BDF-3729DFE31FA8}" srcOrd="0" destOrd="0" presId="urn:microsoft.com/office/officeart/2005/8/layout/hProcess9"/>
    <dgm:cxn modelId="{810865A4-F5D6-464D-AB7F-0ABBD6C9126A}" srcId="{A21B104C-4722-4186-A2AB-5D35590680BF}" destId="{8B7B9235-27C0-430B-9979-9996482D88D5}" srcOrd="1" destOrd="0" parTransId="{3752CF8C-474E-4DE2-8B50-51B5C18A75D4}" sibTransId="{82A07FE7-BFF9-444B-92EE-ACC9B65596CA}"/>
    <dgm:cxn modelId="{CCF31F7C-E840-4423-80B7-792C3B7ED252}" type="presParOf" srcId="{FAE9504B-13BA-4076-8A2F-F7C1010E9ECC}" destId="{C3466AF3-C5A6-4732-8DFC-12C356277A56}" srcOrd="0" destOrd="0" presId="urn:microsoft.com/office/officeart/2005/8/layout/hProcess9"/>
    <dgm:cxn modelId="{358DAD7A-C398-4A0F-B8F0-7FE0FEC368F7}" type="presParOf" srcId="{FAE9504B-13BA-4076-8A2F-F7C1010E9ECC}" destId="{822E9DA8-92AD-4F80-99DF-677544F2DB9F}" srcOrd="1" destOrd="0" presId="urn:microsoft.com/office/officeart/2005/8/layout/hProcess9"/>
    <dgm:cxn modelId="{31C71ECD-65FE-4DF5-85DF-1208678EC0DE}" type="presParOf" srcId="{822E9DA8-92AD-4F80-99DF-677544F2DB9F}" destId="{7BA934AC-5D3B-4074-8BDF-3729DFE31FA8}" srcOrd="0" destOrd="0" presId="urn:microsoft.com/office/officeart/2005/8/layout/hProcess9"/>
    <dgm:cxn modelId="{91B695EF-2CDF-4884-8671-F04B8CF86511}" type="presParOf" srcId="{822E9DA8-92AD-4F80-99DF-677544F2DB9F}" destId="{F920ADA4-C5C0-4117-AF30-278ABCA3F93E}" srcOrd="1" destOrd="0" presId="urn:microsoft.com/office/officeart/2005/8/layout/hProcess9"/>
    <dgm:cxn modelId="{7912F7EA-2514-4AC8-8327-ACE02714444B}" type="presParOf" srcId="{822E9DA8-92AD-4F80-99DF-677544F2DB9F}" destId="{13648A15-7827-4543-B9F2-4B7C3EC19164}" srcOrd="2"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480CAB1-EDC7-4C56-A508-8E64C08151B6}"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zh-CN" altLang="en-US"/>
        </a:p>
      </dgm:t>
    </dgm:pt>
    <dgm:pt modelId="{C98D8CDA-7A5A-4C6A-9525-E5F96EC3A511}">
      <dgm:prSet phldrT="[文本]" custT="1"/>
      <dgm:spPr/>
      <dgm:t>
        <a:bodyPr/>
        <a:lstStyle/>
        <a:p>
          <a:r>
            <a:rPr lang="zh-CN" altLang="en-US" sz="1800" dirty="0">
              <a:latin typeface="Arial" panose="020B0604020202020204" pitchFamily="34" charset="0"/>
              <a:ea typeface="微软雅黑" panose="020B0503020204020204" pitchFamily="34" charset="-122"/>
            </a:rPr>
            <a:t>科尔伯格在研究中发现，随着青少年认知的发展，他们对社会价值和社会理想产生了强烈的兴趣，这就导致他们在道德认识上出现了新的发展。</a:t>
          </a:r>
        </a:p>
      </dgm:t>
    </dgm:pt>
    <dgm:pt modelId="{A5A7336D-8E8B-4465-8022-C523597B2B42}" type="parTrans" cxnId="{8F6B46DA-A773-4BDF-B0A0-A82C1C39E47C}">
      <dgm:prSet/>
      <dgm:spPr/>
      <dgm:t>
        <a:bodyPr/>
        <a:lstStyle/>
        <a:p>
          <a:endParaRPr lang="zh-CN" altLang="en-US"/>
        </a:p>
      </dgm:t>
    </dgm:pt>
    <dgm:pt modelId="{3669568A-FD5C-457E-8069-4211ED9D5011}" type="sibTrans" cxnId="{8F6B46DA-A773-4BDF-B0A0-A82C1C39E47C}">
      <dgm:prSet/>
      <dgm:spPr/>
      <dgm:t>
        <a:bodyPr/>
        <a:lstStyle/>
        <a:p>
          <a:endParaRPr lang="zh-CN" altLang="en-US"/>
        </a:p>
      </dgm:t>
    </dgm:pt>
    <dgm:pt modelId="{911181CF-54FD-4A00-B775-AE09A50B30E8}">
      <dgm:prSet phldrT="[文本]" custT="1"/>
      <dgm:spPr/>
      <dgm:t>
        <a:bodyPr/>
        <a:lstStyle/>
        <a:p>
          <a:r>
            <a:rPr lang="zh-CN" altLang="en-US" sz="1800" dirty="0">
              <a:latin typeface="Arial" panose="020B0604020202020204" pitchFamily="34" charset="0"/>
              <a:ea typeface="微软雅黑" panose="020B0503020204020204" pitchFamily="34" charset="-122"/>
            </a:rPr>
            <a:t>青少年的道德推理与儿童对道德问题所表述的理由在性质上有所不同，他们的道德推理反映出发展上的首尾一贯性。</a:t>
          </a:r>
        </a:p>
      </dgm:t>
    </dgm:pt>
    <dgm:pt modelId="{02852833-4941-4822-98D8-CE1766B0B7CD}" type="parTrans" cxnId="{3A40324F-C223-4EB9-AEEC-51EEEC3D9E46}">
      <dgm:prSet/>
      <dgm:spPr/>
      <dgm:t>
        <a:bodyPr/>
        <a:lstStyle/>
        <a:p>
          <a:endParaRPr lang="zh-CN" altLang="en-US"/>
        </a:p>
      </dgm:t>
    </dgm:pt>
    <dgm:pt modelId="{03BE734C-C2C1-43B2-8AF0-5B3A47441FCE}" type="sibTrans" cxnId="{3A40324F-C223-4EB9-AEEC-51EEEC3D9E46}">
      <dgm:prSet/>
      <dgm:spPr/>
      <dgm:t>
        <a:bodyPr/>
        <a:lstStyle/>
        <a:p>
          <a:endParaRPr lang="zh-CN" altLang="en-US"/>
        </a:p>
      </dgm:t>
    </dgm:pt>
    <dgm:pt modelId="{F075B97F-6CFC-422C-8582-A9082A8CA5CA}" type="pres">
      <dgm:prSet presAssocID="{0480CAB1-EDC7-4C56-A508-8E64C08151B6}" presName="Name0" presStyleCnt="0">
        <dgm:presLayoutVars>
          <dgm:chMax val="7"/>
          <dgm:chPref val="7"/>
          <dgm:dir/>
        </dgm:presLayoutVars>
      </dgm:prSet>
      <dgm:spPr/>
    </dgm:pt>
    <dgm:pt modelId="{DCE7C41E-3F2C-40F5-8E3A-27BFB758702C}" type="pres">
      <dgm:prSet presAssocID="{0480CAB1-EDC7-4C56-A508-8E64C08151B6}" presName="Name1" presStyleCnt="0"/>
      <dgm:spPr/>
    </dgm:pt>
    <dgm:pt modelId="{01D9494A-8FBA-43D9-9D11-BF23282BAB37}" type="pres">
      <dgm:prSet presAssocID="{0480CAB1-EDC7-4C56-A508-8E64C08151B6}" presName="cycle" presStyleCnt="0"/>
      <dgm:spPr/>
    </dgm:pt>
    <dgm:pt modelId="{415192AC-00AB-4A42-8C0F-FD13E7AA3842}" type="pres">
      <dgm:prSet presAssocID="{0480CAB1-EDC7-4C56-A508-8E64C08151B6}" presName="srcNode" presStyleLbl="node1" presStyleIdx="0" presStyleCnt="2"/>
      <dgm:spPr/>
    </dgm:pt>
    <dgm:pt modelId="{34872276-F52B-46BE-9947-FBEC599B6911}" type="pres">
      <dgm:prSet presAssocID="{0480CAB1-EDC7-4C56-A508-8E64C08151B6}" presName="conn" presStyleLbl="parChTrans1D2" presStyleIdx="0" presStyleCnt="1"/>
      <dgm:spPr/>
    </dgm:pt>
    <dgm:pt modelId="{8BA08549-5880-47B2-98B4-944EA721F850}" type="pres">
      <dgm:prSet presAssocID="{0480CAB1-EDC7-4C56-A508-8E64C08151B6}" presName="extraNode" presStyleLbl="node1" presStyleIdx="0" presStyleCnt="2"/>
      <dgm:spPr/>
    </dgm:pt>
    <dgm:pt modelId="{0704C34A-0152-4D52-B0A2-7041991FF72B}" type="pres">
      <dgm:prSet presAssocID="{0480CAB1-EDC7-4C56-A508-8E64C08151B6}" presName="dstNode" presStyleLbl="node1" presStyleIdx="0" presStyleCnt="2"/>
      <dgm:spPr/>
    </dgm:pt>
    <dgm:pt modelId="{E3312A96-69DB-4132-95E7-125E19E92923}" type="pres">
      <dgm:prSet presAssocID="{C98D8CDA-7A5A-4C6A-9525-E5F96EC3A511}" presName="text_1" presStyleLbl="node1" presStyleIdx="0" presStyleCnt="2" custScaleY="126391">
        <dgm:presLayoutVars>
          <dgm:bulletEnabled val="1"/>
        </dgm:presLayoutVars>
      </dgm:prSet>
      <dgm:spPr/>
    </dgm:pt>
    <dgm:pt modelId="{CE36CC5D-82D7-464E-9BA4-7E355FAA9BF3}" type="pres">
      <dgm:prSet presAssocID="{C98D8CDA-7A5A-4C6A-9525-E5F96EC3A511}" presName="accent_1" presStyleCnt="0"/>
      <dgm:spPr/>
    </dgm:pt>
    <dgm:pt modelId="{847B832C-3287-499C-BC8A-2C49AF87A400}" type="pres">
      <dgm:prSet presAssocID="{C98D8CDA-7A5A-4C6A-9525-E5F96EC3A511}" presName="accentRepeatNode" presStyleLbl="solidFgAcc1" presStyleIdx="0" presStyleCnt="2"/>
      <dgm:spPr/>
    </dgm:pt>
    <dgm:pt modelId="{BAB07113-424C-450A-A466-AC655680ECBD}" type="pres">
      <dgm:prSet presAssocID="{911181CF-54FD-4A00-B775-AE09A50B30E8}" presName="text_2" presStyleLbl="node1" presStyleIdx="1" presStyleCnt="2" custScaleY="121198">
        <dgm:presLayoutVars>
          <dgm:bulletEnabled val="1"/>
        </dgm:presLayoutVars>
      </dgm:prSet>
      <dgm:spPr/>
    </dgm:pt>
    <dgm:pt modelId="{DA16ED6E-A2DE-4133-A330-1CD7F7E9F0BA}" type="pres">
      <dgm:prSet presAssocID="{911181CF-54FD-4A00-B775-AE09A50B30E8}" presName="accent_2" presStyleCnt="0"/>
      <dgm:spPr/>
    </dgm:pt>
    <dgm:pt modelId="{5A599947-9CB6-46A4-BD24-B23E482172ED}" type="pres">
      <dgm:prSet presAssocID="{911181CF-54FD-4A00-B775-AE09A50B30E8}" presName="accentRepeatNode" presStyleLbl="solidFgAcc1" presStyleIdx="1" presStyleCnt="2"/>
      <dgm:spPr/>
    </dgm:pt>
  </dgm:ptLst>
  <dgm:cxnLst>
    <dgm:cxn modelId="{71E72562-0F21-4B12-A1A7-FECDEA8086BF}" type="presOf" srcId="{0480CAB1-EDC7-4C56-A508-8E64C08151B6}" destId="{F075B97F-6CFC-422C-8582-A9082A8CA5CA}" srcOrd="0" destOrd="0" presId="urn:microsoft.com/office/officeart/2008/layout/VerticalCurvedList"/>
    <dgm:cxn modelId="{3A40324F-C223-4EB9-AEEC-51EEEC3D9E46}" srcId="{0480CAB1-EDC7-4C56-A508-8E64C08151B6}" destId="{911181CF-54FD-4A00-B775-AE09A50B30E8}" srcOrd="1" destOrd="0" parTransId="{02852833-4941-4822-98D8-CE1766B0B7CD}" sibTransId="{03BE734C-C2C1-43B2-8AF0-5B3A47441FCE}"/>
    <dgm:cxn modelId="{6EEABE9D-B150-4604-8AC6-7BFC2BAD8F16}" type="presOf" srcId="{C98D8CDA-7A5A-4C6A-9525-E5F96EC3A511}" destId="{E3312A96-69DB-4132-95E7-125E19E92923}" srcOrd="0" destOrd="0" presId="urn:microsoft.com/office/officeart/2008/layout/VerticalCurvedList"/>
    <dgm:cxn modelId="{8F6B46DA-A773-4BDF-B0A0-A82C1C39E47C}" srcId="{0480CAB1-EDC7-4C56-A508-8E64C08151B6}" destId="{C98D8CDA-7A5A-4C6A-9525-E5F96EC3A511}" srcOrd="0" destOrd="0" parTransId="{A5A7336D-8E8B-4465-8022-C523597B2B42}" sibTransId="{3669568A-FD5C-457E-8069-4211ED9D5011}"/>
    <dgm:cxn modelId="{F2CC1CDB-67B7-401E-A37A-00D7A78BA262}" type="presOf" srcId="{911181CF-54FD-4A00-B775-AE09A50B30E8}" destId="{BAB07113-424C-450A-A466-AC655680ECBD}" srcOrd="0" destOrd="0" presId="urn:microsoft.com/office/officeart/2008/layout/VerticalCurvedList"/>
    <dgm:cxn modelId="{0244A7EA-578F-4D16-9E47-36B26196D471}" type="presOf" srcId="{3669568A-FD5C-457E-8069-4211ED9D5011}" destId="{34872276-F52B-46BE-9947-FBEC599B6911}" srcOrd="0" destOrd="0" presId="urn:microsoft.com/office/officeart/2008/layout/VerticalCurvedList"/>
    <dgm:cxn modelId="{964F3095-2091-4EB0-9EB8-A3B2AAE2BAB5}" type="presParOf" srcId="{F075B97F-6CFC-422C-8582-A9082A8CA5CA}" destId="{DCE7C41E-3F2C-40F5-8E3A-27BFB758702C}" srcOrd="0" destOrd="0" presId="urn:microsoft.com/office/officeart/2008/layout/VerticalCurvedList"/>
    <dgm:cxn modelId="{57B3A401-F457-4943-A210-547EB110BB08}" type="presParOf" srcId="{DCE7C41E-3F2C-40F5-8E3A-27BFB758702C}" destId="{01D9494A-8FBA-43D9-9D11-BF23282BAB37}" srcOrd="0" destOrd="0" presId="urn:microsoft.com/office/officeart/2008/layout/VerticalCurvedList"/>
    <dgm:cxn modelId="{19F4C600-1362-4296-B36F-5638297542AA}" type="presParOf" srcId="{01D9494A-8FBA-43D9-9D11-BF23282BAB37}" destId="{415192AC-00AB-4A42-8C0F-FD13E7AA3842}" srcOrd="0" destOrd="0" presId="urn:microsoft.com/office/officeart/2008/layout/VerticalCurvedList"/>
    <dgm:cxn modelId="{34C72B95-EF4B-447B-BCC6-C89CEC2BC62F}" type="presParOf" srcId="{01D9494A-8FBA-43D9-9D11-BF23282BAB37}" destId="{34872276-F52B-46BE-9947-FBEC599B6911}" srcOrd="1" destOrd="0" presId="urn:microsoft.com/office/officeart/2008/layout/VerticalCurvedList"/>
    <dgm:cxn modelId="{C3C34D7F-D669-4380-9C57-F5ABB32DFF29}" type="presParOf" srcId="{01D9494A-8FBA-43D9-9D11-BF23282BAB37}" destId="{8BA08549-5880-47B2-98B4-944EA721F850}" srcOrd="2" destOrd="0" presId="urn:microsoft.com/office/officeart/2008/layout/VerticalCurvedList"/>
    <dgm:cxn modelId="{08FC4AC1-532E-4E1C-8D5A-E355ED963BD9}" type="presParOf" srcId="{01D9494A-8FBA-43D9-9D11-BF23282BAB37}" destId="{0704C34A-0152-4D52-B0A2-7041991FF72B}" srcOrd="3" destOrd="0" presId="urn:microsoft.com/office/officeart/2008/layout/VerticalCurvedList"/>
    <dgm:cxn modelId="{269ABE2C-EA6F-4E3A-BA0F-0585B0B493BD}" type="presParOf" srcId="{DCE7C41E-3F2C-40F5-8E3A-27BFB758702C}" destId="{E3312A96-69DB-4132-95E7-125E19E92923}" srcOrd="1" destOrd="0" presId="urn:microsoft.com/office/officeart/2008/layout/VerticalCurvedList"/>
    <dgm:cxn modelId="{9FF72B25-62FE-49C3-BE0D-F9A63539F33B}" type="presParOf" srcId="{DCE7C41E-3F2C-40F5-8E3A-27BFB758702C}" destId="{CE36CC5D-82D7-464E-9BA4-7E355FAA9BF3}" srcOrd="2" destOrd="0" presId="urn:microsoft.com/office/officeart/2008/layout/VerticalCurvedList"/>
    <dgm:cxn modelId="{22BCA761-0BE1-445D-A1E0-4FDE9DECE801}" type="presParOf" srcId="{CE36CC5D-82D7-464E-9BA4-7E355FAA9BF3}" destId="{847B832C-3287-499C-BC8A-2C49AF87A400}" srcOrd="0" destOrd="0" presId="urn:microsoft.com/office/officeart/2008/layout/VerticalCurvedList"/>
    <dgm:cxn modelId="{AB08A793-5230-4833-9A67-0FEDBE37C5D4}" type="presParOf" srcId="{DCE7C41E-3F2C-40F5-8E3A-27BFB758702C}" destId="{BAB07113-424C-450A-A466-AC655680ECBD}" srcOrd="3" destOrd="0" presId="urn:microsoft.com/office/officeart/2008/layout/VerticalCurvedList"/>
    <dgm:cxn modelId="{47069E49-D927-4101-B994-CE2F4174E116}" type="presParOf" srcId="{DCE7C41E-3F2C-40F5-8E3A-27BFB758702C}" destId="{DA16ED6E-A2DE-4133-A330-1CD7F7E9F0BA}" srcOrd="4" destOrd="0" presId="urn:microsoft.com/office/officeart/2008/layout/VerticalCurvedList"/>
    <dgm:cxn modelId="{7660F6DE-34FE-45FE-AEC0-975F5A752EF2}" type="presParOf" srcId="{DA16ED6E-A2DE-4133-A330-1CD7F7E9F0BA}" destId="{5A599947-9CB6-46A4-BD24-B23E482172E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8ADE06-7BDE-4558-8505-83FFAA37CD98}" type="doc">
      <dgm:prSet loTypeId="urn:microsoft.com/office/officeart/2008/layout/IncreasingCircleProcess" loCatId="list" qsTypeId="urn:microsoft.com/office/officeart/2005/8/quickstyle/simple1" qsCatId="simple" csTypeId="urn:microsoft.com/office/officeart/2005/8/colors/colorful3" csCatId="colorful" phldr="1"/>
      <dgm:spPr/>
      <dgm:t>
        <a:bodyPr/>
        <a:lstStyle/>
        <a:p>
          <a:endParaRPr lang="zh-CN" altLang="en-US"/>
        </a:p>
      </dgm:t>
    </dgm:pt>
    <dgm:pt modelId="{11982906-EA09-4D90-A396-A1E3324B8E58}">
      <dgm:prSet phldrT="[文本]" phldr="1"/>
      <dgm:spPr/>
      <dgm:t>
        <a:bodyPr/>
        <a:lstStyle/>
        <a:p>
          <a:endParaRPr lang="zh-CN" altLang="en-US"/>
        </a:p>
      </dgm:t>
    </dgm:pt>
    <dgm:pt modelId="{6451EEB4-EC46-4393-929D-DF86E0799E53}" type="parTrans" cxnId="{64A4BAA5-5936-411A-BEE1-3F6A8498306F}">
      <dgm:prSet/>
      <dgm:spPr/>
      <dgm:t>
        <a:bodyPr/>
        <a:lstStyle/>
        <a:p>
          <a:endParaRPr lang="zh-CN" altLang="en-US"/>
        </a:p>
      </dgm:t>
    </dgm:pt>
    <dgm:pt modelId="{FF3529D9-8FE3-4FC9-A69D-5C5C0C13CEF4}" type="sibTrans" cxnId="{64A4BAA5-5936-411A-BEE1-3F6A8498306F}">
      <dgm:prSet/>
      <dgm:spPr/>
      <dgm:t>
        <a:bodyPr/>
        <a:lstStyle/>
        <a:p>
          <a:endParaRPr lang="zh-CN" altLang="en-US"/>
        </a:p>
      </dgm:t>
    </dgm:pt>
    <dgm:pt modelId="{4BFB185E-7ABB-42DF-8CC1-57A7F9FE2B34}">
      <dgm:prSet phldrT="[文本]"/>
      <dgm:spPr/>
      <dgm:t>
        <a:bodyPr/>
        <a:lstStyle/>
        <a:p>
          <a:r>
            <a:rPr lang="zh-CN" altLang="en-US">
              <a:latin typeface="Arial" panose="020B0604020202020204" pitchFamily="34" charset="0"/>
              <a:ea typeface="微软雅黑" panose="020B0503020204020204" pitchFamily="34" charset="-122"/>
            </a:rPr>
            <a:t>① 道德两难，即向被试提出含有两种以上相互矛盾、冲突的道德原则的情境故事</a:t>
          </a:r>
          <a:r>
            <a:rPr lang="en-US" altLang="zh-CN">
              <a:latin typeface="Arial" panose="020B0604020202020204" pitchFamily="34" charset="0"/>
              <a:ea typeface="微软雅黑" panose="020B0503020204020204" pitchFamily="34" charset="-122"/>
            </a:rPr>
            <a:t>;</a:t>
          </a:r>
          <a:endParaRPr lang="zh-CN" altLang="en-US" dirty="0"/>
        </a:p>
      </dgm:t>
    </dgm:pt>
    <dgm:pt modelId="{19D6E783-9C5F-4737-9596-8111BCACFA45}" type="parTrans" cxnId="{B2717199-E9A7-4610-886E-0A724E5D39A5}">
      <dgm:prSet/>
      <dgm:spPr/>
      <dgm:t>
        <a:bodyPr/>
        <a:lstStyle/>
        <a:p>
          <a:endParaRPr lang="zh-CN" altLang="en-US"/>
        </a:p>
      </dgm:t>
    </dgm:pt>
    <dgm:pt modelId="{C4AA6E5F-CB7A-4C0C-8C32-16B8727D67D3}" type="sibTrans" cxnId="{B2717199-E9A7-4610-886E-0A724E5D39A5}">
      <dgm:prSet/>
      <dgm:spPr/>
      <dgm:t>
        <a:bodyPr/>
        <a:lstStyle/>
        <a:p>
          <a:endParaRPr lang="zh-CN" altLang="en-US"/>
        </a:p>
      </dgm:t>
    </dgm:pt>
    <dgm:pt modelId="{1338E79B-8C87-4BEF-AC99-D3BCD178E6AA}">
      <dgm:prSet phldrT="[文本]" phldr="1"/>
      <dgm:spPr/>
      <dgm:t>
        <a:bodyPr/>
        <a:lstStyle/>
        <a:p>
          <a:endParaRPr lang="zh-CN" altLang="en-US"/>
        </a:p>
      </dgm:t>
    </dgm:pt>
    <dgm:pt modelId="{E08BB4E6-BC08-4E20-86A7-1F3098319773}" type="parTrans" cxnId="{110BBF83-48FB-448D-9BA5-1B7933FF6AA3}">
      <dgm:prSet/>
      <dgm:spPr/>
      <dgm:t>
        <a:bodyPr/>
        <a:lstStyle/>
        <a:p>
          <a:endParaRPr lang="zh-CN" altLang="en-US"/>
        </a:p>
      </dgm:t>
    </dgm:pt>
    <dgm:pt modelId="{4D3008CE-E8D6-4DD2-AD1A-550AE45A838E}" type="sibTrans" cxnId="{110BBF83-48FB-448D-9BA5-1B7933FF6AA3}">
      <dgm:prSet/>
      <dgm:spPr/>
      <dgm:t>
        <a:bodyPr/>
        <a:lstStyle/>
        <a:p>
          <a:endParaRPr lang="zh-CN" altLang="en-US"/>
        </a:p>
      </dgm:t>
    </dgm:pt>
    <dgm:pt modelId="{F58E3085-4C44-4187-956B-3D03194C6FF8}">
      <dgm:prSet phldrT="[文本]"/>
      <dgm:spPr/>
      <dgm:t>
        <a:bodyPr/>
        <a:lstStyle/>
        <a:p>
          <a:r>
            <a:rPr lang="en-US" altLang="zh-CN">
              <a:latin typeface="Arial" panose="020B0604020202020204" pitchFamily="34" charset="0"/>
              <a:ea typeface="微软雅黑" panose="020B0503020204020204" pitchFamily="34" charset="-122"/>
            </a:rPr>
            <a:t>② </a:t>
          </a:r>
          <a:r>
            <a:rPr lang="zh-CN" altLang="en-US">
              <a:latin typeface="Arial" panose="020B0604020202020204" pitchFamily="34" charset="0"/>
              <a:ea typeface="微软雅黑" panose="020B0503020204020204" pitchFamily="34" charset="-122"/>
            </a:rPr>
            <a:t>深入查询，即在交谈中不断向被试提出为什么，以激发他对不同情况进行思考，作出行为决策的判断</a:t>
          </a:r>
          <a:r>
            <a:rPr lang="en-US" altLang="zh-CN">
              <a:latin typeface="Arial" panose="020B0604020202020204" pitchFamily="34" charset="0"/>
              <a:ea typeface="微软雅黑" panose="020B0503020204020204" pitchFamily="34" charset="-122"/>
            </a:rPr>
            <a:t>;</a:t>
          </a:r>
          <a:endParaRPr lang="zh-CN" altLang="en-US" dirty="0"/>
        </a:p>
      </dgm:t>
    </dgm:pt>
    <dgm:pt modelId="{3828A8E8-409E-47FB-8904-25D0AB0F63B1}" type="parTrans" cxnId="{78642981-F7D5-4230-B59F-302F38A014C8}">
      <dgm:prSet/>
      <dgm:spPr/>
      <dgm:t>
        <a:bodyPr/>
        <a:lstStyle/>
        <a:p>
          <a:endParaRPr lang="zh-CN" altLang="en-US"/>
        </a:p>
      </dgm:t>
    </dgm:pt>
    <dgm:pt modelId="{ED1152E7-092C-4A55-BC14-7AF799513068}" type="sibTrans" cxnId="{78642981-F7D5-4230-B59F-302F38A014C8}">
      <dgm:prSet/>
      <dgm:spPr/>
      <dgm:t>
        <a:bodyPr/>
        <a:lstStyle/>
        <a:p>
          <a:endParaRPr lang="zh-CN" altLang="en-US"/>
        </a:p>
      </dgm:t>
    </dgm:pt>
    <dgm:pt modelId="{6BF2E7DC-7D2F-4017-918D-85BD9C867258}">
      <dgm:prSet phldrT="[文本]" phldr="1"/>
      <dgm:spPr/>
      <dgm:t>
        <a:bodyPr/>
        <a:lstStyle/>
        <a:p>
          <a:endParaRPr lang="zh-CN" altLang="en-US"/>
        </a:p>
      </dgm:t>
    </dgm:pt>
    <dgm:pt modelId="{D3056261-0EB1-41E2-8AC5-06E0CCEE01FA}" type="parTrans" cxnId="{F2487041-3AFA-4A31-B01A-910BC3082589}">
      <dgm:prSet/>
      <dgm:spPr/>
      <dgm:t>
        <a:bodyPr/>
        <a:lstStyle/>
        <a:p>
          <a:endParaRPr lang="zh-CN" altLang="en-US"/>
        </a:p>
      </dgm:t>
    </dgm:pt>
    <dgm:pt modelId="{9CD51AE0-D4CE-43B0-B619-7931DEDBCAA4}" type="sibTrans" cxnId="{F2487041-3AFA-4A31-B01A-910BC3082589}">
      <dgm:prSet/>
      <dgm:spPr/>
      <dgm:t>
        <a:bodyPr/>
        <a:lstStyle/>
        <a:p>
          <a:endParaRPr lang="zh-CN" altLang="en-US"/>
        </a:p>
      </dgm:t>
    </dgm:pt>
    <dgm:pt modelId="{22B3CAD7-2092-4924-8D75-B8732F5E96F7}">
      <dgm:prSet phldrT="[文本]"/>
      <dgm:spPr/>
      <dgm:t>
        <a:bodyPr/>
        <a:lstStyle/>
        <a:p>
          <a:r>
            <a:rPr lang="en-US" altLang="zh-CN" dirty="0">
              <a:latin typeface="Arial" panose="020B0604020202020204" pitchFamily="34" charset="0"/>
              <a:ea typeface="微软雅黑" panose="020B0503020204020204" pitchFamily="34" charset="-122"/>
            </a:rPr>
            <a:t>③ </a:t>
          </a:r>
          <a:r>
            <a:rPr lang="zh-CN" altLang="en-US" dirty="0">
              <a:latin typeface="Arial" panose="020B0604020202020204" pitchFamily="34" charset="0"/>
              <a:ea typeface="微软雅黑" panose="020B0503020204020204" pitchFamily="34" charset="-122"/>
            </a:rPr>
            <a:t>测量单位，即用于在交谈中作阶段记分的量度。</a:t>
          </a:r>
          <a:endParaRPr lang="zh-CN" altLang="en-US" dirty="0"/>
        </a:p>
      </dgm:t>
    </dgm:pt>
    <dgm:pt modelId="{B5BA524B-81C3-47CB-B12F-F58A2349D7F0}" type="parTrans" cxnId="{AD08CFA5-0B3D-4935-8197-E306B49BDAD9}">
      <dgm:prSet/>
      <dgm:spPr/>
      <dgm:t>
        <a:bodyPr/>
        <a:lstStyle/>
        <a:p>
          <a:endParaRPr lang="zh-CN" altLang="en-US"/>
        </a:p>
      </dgm:t>
    </dgm:pt>
    <dgm:pt modelId="{5EE41DEA-9C14-40CC-885C-2CA5C76A11E5}" type="sibTrans" cxnId="{AD08CFA5-0B3D-4935-8197-E306B49BDAD9}">
      <dgm:prSet/>
      <dgm:spPr/>
      <dgm:t>
        <a:bodyPr/>
        <a:lstStyle/>
        <a:p>
          <a:endParaRPr lang="zh-CN" altLang="en-US"/>
        </a:p>
      </dgm:t>
    </dgm:pt>
    <dgm:pt modelId="{FA04BBDF-7AA8-40D1-B4D2-F8E316F54C17}" type="pres">
      <dgm:prSet presAssocID="{FA8ADE06-7BDE-4558-8505-83FFAA37CD98}" presName="Name0" presStyleCnt="0">
        <dgm:presLayoutVars>
          <dgm:chMax val="7"/>
          <dgm:chPref val="7"/>
          <dgm:dir/>
          <dgm:animOne val="branch"/>
          <dgm:animLvl val="lvl"/>
        </dgm:presLayoutVars>
      </dgm:prSet>
      <dgm:spPr/>
    </dgm:pt>
    <dgm:pt modelId="{F383318B-9312-43FA-A17C-A2B868265688}" type="pres">
      <dgm:prSet presAssocID="{11982906-EA09-4D90-A396-A1E3324B8E58}" presName="composite" presStyleCnt="0"/>
      <dgm:spPr/>
    </dgm:pt>
    <dgm:pt modelId="{0887D59E-E937-4F22-8293-15587376CCD8}" type="pres">
      <dgm:prSet presAssocID="{11982906-EA09-4D90-A396-A1E3324B8E58}" presName="BackAccent" presStyleLbl="bgShp" presStyleIdx="0" presStyleCnt="3"/>
      <dgm:spPr/>
    </dgm:pt>
    <dgm:pt modelId="{AA6898D5-0BB8-4052-A9BA-3A94708C99AF}" type="pres">
      <dgm:prSet presAssocID="{11982906-EA09-4D90-A396-A1E3324B8E58}" presName="Accent" presStyleLbl="alignNode1" presStyleIdx="0" presStyleCnt="3"/>
      <dgm:spPr/>
    </dgm:pt>
    <dgm:pt modelId="{3D724B8B-F933-48DF-97D7-7A0909A40E2B}" type="pres">
      <dgm:prSet presAssocID="{11982906-EA09-4D90-A396-A1E3324B8E58}" presName="Child" presStyleLbl="revTx" presStyleIdx="0" presStyleCnt="6">
        <dgm:presLayoutVars>
          <dgm:chMax val="0"/>
          <dgm:chPref val="0"/>
          <dgm:bulletEnabled val="1"/>
        </dgm:presLayoutVars>
      </dgm:prSet>
      <dgm:spPr/>
    </dgm:pt>
    <dgm:pt modelId="{2FB5E790-4E9A-4713-856F-9237B73EADF4}" type="pres">
      <dgm:prSet presAssocID="{11982906-EA09-4D90-A396-A1E3324B8E58}" presName="Parent" presStyleLbl="revTx" presStyleIdx="1" presStyleCnt="6">
        <dgm:presLayoutVars>
          <dgm:chMax val="1"/>
          <dgm:chPref val="1"/>
          <dgm:bulletEnabled val="1"/>
        </dgm:presLayoutVars>
      </dgm:prSet>
      <dgm:spPr/>
    </dgm:pt>
    <dgm:pt modelId="{3F68B7EF-1D31-4CEB-B31D-F7D699C81A98}" type="pres">
      <dgm:prSet presAssocID="{FF3529D9-8FE3-4FC9-A69D-5C5C0C13CEF4}" presName="sibTrans" presStyleCnt="0"/>
      <dgm:spPr/>
    </dgm:pt>
    <dgm:pt modelId="{B25A4233-7906-455E-953F-99BDACA40470}" type="pres">
      <dgm:prSet presAssocID="{1338E79B-8C87-4BEF-AC99-D3BCD178E6AA}" presName="composite" presStyleCnt="0"/>
      <dgm:spPr/>
    </dgm:pt>
    <dgm:pt modelId="{E844D589-C719-4AFC-82F4-4BC7A618D04F}" type="pres">
      <dgm:prSet presAssocID="{1338E79B-8C87-4BEF-AC99-D3BCD178E6AA}" presName="BackAccent" presStyleLbl="bgShp" presStyleIdx="1" presStyleCnt="3"/>
      <dgm:spPr/>
    </dgm:pt>
    <dgm:pt modelId="{6B23CAE1-7452-49CB-9625-E8E24907F8A0}" type="pres">
      <dgm:prSet presAssocID="{1338E79B-8C87-4BEF-AC99-D3BCD178E6AA}" presName="Accent" presStyleLbl="alignNode1" presStyleIdx="1" presStyleCnt="3"/>
      <dgm:spPr/>
    </dgm:pt>
    <dgm:pt modelId="{5B9514D9-0911-48E8-B5A9-EE995803F83B}" type="pres">
      <dgm:prSet presAssocID="{1338E79B-8C87-4BEF-AC99-D3BCD178E6AA}" presName="Child" presStyleLbl="revTx" presStyleIdx="2" presStyleCnt="6">
        <dgm:presLayoutVars>
          <dgm:chMax val="0"/>
          <dgm:chPref val="0"/>
          <dgm:bulletEnabled val="1"/>
        </dgm:presLayoutVars>
      </dgm:prSet>
      <dgm:spPr/>
    </dgm:pt>
    <dgm:pt modelId="{1B1E28C3-5E37-4938-BD73-C6B6AB648C8B}" type="pres">
      <dgm:prSet presAssocID="{1338E79B-8C87-4BEF-AC99-D3BCD178E6AA}" presName="Parent" presStyleLbl="revTx" presStyleIdx="3" presStyleCnt="6">
        <dgm:presLayoutVars>
          <dgm:chMax val="1"/>
          <dgm:chPref val="1"/>
          <dgm:bulletEnabled val="1"/>
        </dgm:presLayoutVars>
      </dgm:prSet>
      <dgm:spPr/>
    </dgm:pt>
    <dgm:pt modelId="{14A6FF7C-69BF-4A39-B11E-ED77B2F4F7B8}" type="pres">
      <dgm:prSet presAssocID="{4D3008CE-E8D6-4DD2-AD1A-550AE45A838E}" presName="sibTrans" presStyleCnt="0"/>
      <dgm:spPr/>
    </dgm:pt>
    <dgm:pt modelId="{6D09DC95-8246-4521-A709-BD967D80C350}" type="pres">
      <dgm:prSet presAssocID="{6BF2E7DC-7D2F-4017-918D-85BD9C867258}" presName="composite" presStyleCnt="0"/>
      <dgm:spPr/>
    </dgm:pt>
    <dgm:pt modelId="{60B536A0-BDE8-4196-9CA6-397962C640D8}" type="pres">
      <dgm:prSet presAssocID="{6BF2E7DC-7D2F-4017-918D-85BD9C867258}" presName="BackAccent" presStyleLbl="bgShp" presStyleIdx="2" presStyleCnt="3"/>
      <dgm:spPr/>
    </dgm:pt>
    <dgm:pt modelId="{A826B799-B0DE-4586-BCD5-58E200E3F1AC}" type="pres">
      <dgm:prSet presAssocID="{6BF2E7DC-7D2F-4017-918D-85BD9C867258}" presName="Accent" presStyleLbl="alignNode1" presStyleIdx="2" presStyleCnt="3"/>
      <dgm:spPr/>
    </dgm:pt>
    <dgm:pt modelId="{FC9AEDA1-9C0A-4D3B-9B12-48C6CF265A8A}" type="pres">
      <dgm:prSet presAssocID="{6BF2E7DC-7D2F-4017-918D-85BD9C867258}" presName="Child" presStyleLbl="revTx" presStyleIdx="4" presStyleCnt="6">
        <dgm:presLayoutVars>
          <dgm:chMax val="0"/>
          <dgm:chPref val="0"/>
          <dgm:bulletEnabled val="1"/>
        </dgm:presLayoutVars>
      </dgm:prSet>
      <dgm:spPr/>
    </dgm:pt>
    <dgm:pt modelId="{45C9901A-2CD7-4D03-A774-B9CF53D6AAD6}" type="pres">
      <dgm:prSet presAssocID="{6BF2E7DC-7D2F-4017-918D-85BD9C867258}" presName="Parent" presStyleLbl="revTx" presStyleIdx="5" presStyleCnt="6">
        <dgm:presLayoutVars>
          <dgm:chMax val="1"/>
          <dgm:chPref val="1"/>
          <dgm:bulletEnabled val="1"/>
        </dgm:presLayoutVars>
      </dgm:prSet>
      <dgm:spPr/>
    </dgm:pt>
  </dgm:ptLst>
  <dgm:cxnLst>
    <dgm:cxn modelId="{90AE8F12-A8AB-4907-B0C2-41815B94D40A}" type="presOf" srcId="{22B3CAD7-2092-4924-8D75-B8732F5E96F7}" destId="{FC9AEDA1-9C0A-4D3B-9B12-48C6CF265A8A}" srcOrd="0" destOrd="0" presId="urn:microsoft.com/office/officeart/2008/layout/IncreasingCircleProcess"/>
    <dgm:cxn modelId="{0E50BE2D-C133-4543-818E-11C203213922}" type="presOf" srcId="{FA8ADE06-7BDE-4558-8505-83FFAA37CD98}" destId="{FA04BBDF-7AA8-40D1-B4D2-F8E316F54C17}" srcOrd="0" destOrd="0" presId="urn:microsoft.com/office/officeart/2008/layout/IncreasingCircleProcess"/>
    <dgm:cxn modelId="{F2487041-3AFA-4A31-B01A-910BC3082589}" srcId="{FA8ADE06-7BDE-4558-8505-83FFAA37CD98}" destId="{6BF2E7DC-7D2F-4017-918D-85BD9C867258}" srcOrd="2" destOrd="0" parTransId="{D3056261-0EB1-41E2-8AC5-06E0CCEE01FA}" sibTransId="{9CD51AE0-D4CE-43B0-B619-7931DEDBCAA4}"/>
    <dgm:cxn modelId="{D61D6B6D-47FE-4F02-AA1B-84C0F450AB2C}" type="presOf" srcId="{4BFB185E-7ABB-42DF-8CC1-57A7F9FE2B34}" destId="{3D724B8B-F933-48DF-97D7-7A0909A40E2B}" srcOrd="0" destOrd="0" presId="urn:microsoft.com/office/officeart/2008/layout/IncreasingCircleProcess"/>
    <dgm:cxn modelId="{78642981-F7D5-4230-B59F-302F38A014C8}" srcId="{1338E79B-8C87-4BEF-AC99-D3BCD178E6AA}" destId="{F58E3085-4C44-4187-956B-3D03194C6FF8}" srcOrd="0" destOrd="0" parTransId="{3828A8E8-409E-47FB-8904-25D0AB0F63B1}" sibTransId="{ED1152E7-092C-4A55-BC14-7AF799513068}"/>
    <dgm:cxn modelId="{110BBF83-48FB-448D-9BA5-1B7933FF6AA3}" srcId="{FA8ADE06-7BDE-4558-8505-83FFAA37CD98}" destId="{1338E79B-8C87-4BEF-AC99-D3BCD178E6AA}" srcOrd="1" destOrd="0" parTransId="{E08BB4E6-BC08-4E20-86A7-1F3098319773}" sibTransId="{4D3008CE-E8D6-4DD2-AD1A-550AE45A838E}"/>
    <dgm:cxn modelId="{670E6396-3F3E-4583-B5FC-1A35B7C6EFA7}" type="presOf" srcId="{1338E79B-8C87-4BEF-AC99-D3BCD178E6AA}" destId="{1B1E28C3-5E37-4938-BD73-C6B6AB648C8B}" srcOrd="0" destOrd="0" presId="urn:microsoft.com/office/officeart/2008/layout/IncreasingCircleProcess"/>
    <dgm:cxn modelId="{B2717199-E9A7-4610-886E-0A724E5D39A5}" srcId="{11982906-EA09-4D90-A396-A1E3324B8E58}" destId="{4BFB185E-7ABB-42DF-8CC1-57A7F9FE2B34}" srcOrd="0" destOrd="0" parTransId="{19D6E783-9C5F-4737-9596-8111BCACFA45}" sibTransId="{C4AA6E5F-CB7A-4C0C-8C32-16B8727D67D3}"/>
    <dgm:cxn modelId="{64A4BAA5-5936-411A-BEE1-3F6A8498306F}" srcId="{FA8ADE06-7BDE-4558-8505-83FFAA37CD98}" destId="{11982906-EA09-4D90-A396-A1E3324B8E58}" srcOrd="0" destOrd="0" parTransId="{6451EEB4-EC46-4393-929D-DF86E0799E53}" sibTransId="{FF3529D9-8FE3-4FC9-A69D-5C5C0C13CEF4}"/>
    <dgm:cxn modelId="{AD08CFA5-0B3D-4935-8197-E306B49BDAD9}" srcId="{6BF2E7DC-7D2F-4017-918D-85BD9C867258}" destId="{22B3CAD7-2092-4924-8D75-B8732F5E96F7}" srcOrd="0" destOrd="0" parTransId="{B5BA524B-81C3-47CB-B12F-F58A2349D7F0}" sibTransId="{5EE41DEA-9C14-40CC-885C-2CA5C76A11E5}"/>
    <dgm:cxn modelId="{FCB20CA9-9537-42FD-90E9-214374BBFE2C}" type="presOf" srcId="{F58E3085-4C44-4187-956B-3D03194C6FF8}" destId="{5B9514D9-0911-48E8-B5A9-EE995803F83B}" srcOrd="0" destOrd="0" presId="urn:microsoft.com/office/officeart/2008/layout/IncreasingCircleProcess"/>
    <dgm:cxn modelId="{A98066AA-FBBB-4FBC-9834-CB3793201583}" type="presOf" srcId="{11982906-EA09-4D90-A396-A1E3324B8E58}" destId="{2FB5E790-4E9A-4713-856F-9237B73EADF4}" srcOrd="0" destOrd="0" presId="urn:microsoft.com/office/officeart/2008/layout/IncreasingCircleProcess"/>
    <dgm:cxn modelId="{C50CD0AF-487F-40D2-85E3-870D2FD1346B}" type="presOf" srcId="{6BF2E7DC-7D2F-4017-918D-85BD9C867258}" destId="{45C9901A-2CD7-4D03-A774-B9CF53D6AAD6}" srcOrd="0" destOrd="0" presId="urn:microsoft.com/office/officeart/2008/layout/IncreasingCircleProcess"/>
    <dgm:cxn modelId="{65DEEB83-5E30-4570-8165-6D7CAFAC813D}" type="presParOf" srcId="{FA04BBDF-7AA8-40D1-B4D2-F8E316F54C17}" destId="{F383318B-9312-43FA-A17C-A2B868265688}" srcOrd="0" destOrd="0" presId="urn:microsoft.com/office/officeart/2008/layout/IncreasingCircleProcess"/>
    <dgm:cxn modelId="{301D92B6-9392-4673-9BDF-51F3B5E098AB}" type="presParOf" srcId="{F383318B-9312-43FA-A17C-A2B868265688}" destId="{0887D59E-E937-4F22-8293-15587376CCD8}" srcOrd="0" destOrd="0" presId="urn:microsoft.com/office/officeart/2008/layout/IncreasingCircleProcess"/>
    <dgm:cxn modelId="{748C2550-85D5-4820-9F89-90B56BF803FA}" type="presParOf" srcId="{F383318B-9312-43FA-A17C-A2B868265688}" destId="{AA6898D5-0BB8-4052-A9BA-3A94708C99AF}" srcOrd="1" destOrd="0" presId="urn:microsoft.com/office/officeart/2008/layout/IncreasingCircleProcess"/>
    <dgm:cxn modelId="{0CE75979-15E1-4A92-888F-5E2A1A1D7AE0}" type="presParOf" srcId="{F383318B-9312-43FA-A17C-A2B868265688}" destId="{3D724B8B-F933-48DF-97D7-7A0909A40E2B}" srcOrd="2" destOrd="0" presId="urn:microsoft.com/office/officeart/2008/layout/IncreasingCircleProcess"/>
    <dgm:cxn modelId="{3953F9B6-2C52-4548-851A-0C7ED986CCE7}" type="presParOf" srcId="{F383318B-9312-43FA-A17C-A2B868265688}" destId="{2FB5E790-4E9A-4713-856F-9237B73EADF4}" srcOrd="3" destOrd="0" presId="urn:microsoft.com/office/officeart/2008/layout/IncreasingCircleProcess"/>
    <dgm:cxn modelId="{899E2D26-6A03-4E14-AAF3-766E9CCD6D72}" type="presParOf" srcId="{FA04BBDF-7AA8-40D1-B4D2-F8E316F54C17}" destId="{3F68B7EF-1D31-4CEB-B31D-F7D699C81A98}" srcOrd="1" destOrd="0" presId="urn:microsoft.com/office/officeart/2008/layout/IncreasingCircleProcess"/>
    <dgm:cxn modelId="{9CA3B9FC-2A30-45E6-A4AE-B2E4FA765D8F}" type="presParOf" srcId="{FA04BBDF-7AA8-40D1-B4D2-F8E316F54C17}" destId="{B25A4233-7906-455E-953F-99BDACA40470}" srcOrd="2" destOrd="0" presId="urn:microsoft.com/office/officeart/2008/layout/IncreasingCircleProcess"/>
    <dgm:cxn modelId="{43A751B1-3815-45D3-8979-56D7D6815062}" type="presParOf" srcId="{B25A4233-7906-455E-953F-99BDACA40470}" destId="{E844D589-C719-4AFC-82F4-4BC7A618D04F}" srcOrd="0" destOrd="0" presId="urn:microsoft.com/office/officeart/2008/layout/IncreasingCircleProcess"/>
    <dgm:cxn modelId="{0F37ACB0-2F77-408D-9425-97281D42E750}" type="presParOf" srcId="{B25A4233-7906-455E-953F-99BDACA40470}" destId="{6B23CAE1-7452-49CB-9625-E8E24907F8A0}" srcOrd="1" destOrd="0" presId="urn:microsoft.com/office/officeart/2008/layout/IncreasingCircleProcess"/>
    <dgm:cxn modelId="{ED7BFA04-838D-40E6-9D29-73287383C06D}" type="presParOf" srcId="{B25A4233-7906-455E-953F-99BDACA40470}" destId="{5B9514D9-0911-48E8-B5A9-EE995803F83B}" srcOrd="2" destOrd="0" presId="urn:microsoft.com/office/officeart/2008/layout/IncreasingCircleProcess"/>
    <dgm:cxn modelId="{AFD2D131-CA93-4E24-813C-9239D8B5F957}" type="presParOf" srcId="{B25A4233-7906-455E-953F-99BDACA40470}" destId="{1B1E28C3-5E37-4938-BD73-C6B6AB648C8B}" srcOrd="3" destOrd="0" presId="urn:microsoft.com/office/officeart/2008/layout/IncreasingCircleProcess"/>
    <dgm:cxn modelId="{8A641F1E-FF4E-47D1-8F62-060C2C03BF05}" type="presParOf" srcId="{FA04BBDF-7AA8-40D1-B4D2-F8E316F54C17}" destId="{14A6FF7C-69BF-4A39-B11E-ED77B2F4F7B8}" srcOrd="3" destOrd="0" presId="urn:microsoft.com/office/officeart/2008/layout/IncreasingCircleProcess"/>
    <dgm:cxn modelId="{88E1DABD-9FAA-4945-BFA3-E10939DA0D42}" type="presParOf" srcId="{FA04BBDF-7AA8-40D1-B4D2-F8E316F54C17}" destId="{6D09DC95-8246-4521-A709-BD967D80C350}" srcOrd="4" destOrd="0" presId="urn:microsoft.com/office/officeart/2008/layout/IncreasingCircleProcess"/>
    <dgm:cxn modelId="{9061A348-34E6-4CA9-B653-DC493FEAB876}" type="presParOf" srcId="{6D09DC95-8246-4521-A709-BD967D80C350}" destId="{60B536A0-BDE8-4196-9CA6-397962C640D8}" srcOrd="0" destOrd="0" presId="urn:microsoft.com/office/officeart/2008/layout/IncreasingCircleProcess"/>
    <dgm:cxn modelId="{463C04CF-25F7-4188-A338-BE489FCA9DD3}" type="presParOf" srcId="{6D09DC95-8246-4521-A709-BD967D80C350}" destId="{A826B799-B0DE-4586-BCD5-58E200E3F1AC}" srcOrd="1" destOrd="0" presId="urn:microsoft.com/office/officeart/2008/layout/IncreasingCircleProcess"/>
    <dgm:cxn modelId="{EF43B0D5-CDD2-42A7-B811-DD878EE453C1}" type="presParOf" srcId="{6D09DC95-8246-4521-A709-BD967D80C350}" destId="{FC9AEDA1-9C0A-4D3B-9B12-48C6CF265A8A}" srcOrd="2" destOrd="0" presId="urn:microsoft.com/office/officeart/2008/layout/IncreasingCircleProcess"/>
    <dgm:cxn modelId="{78C55782-D0C9-4BB0-B975-ED3399412B9B}" type="presParOf" srcId="{6D09DC95-8246-4521-A709-BD967D80C350}" destId="{45C9901A-2CD7-4D03-A774-B9CF53D6AAD6}" srcOrd="3" destOrd="0" presId="urn:microsoft.com/office/officeart/2008/layout/Increasing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1BD4509-4965-4DF7-B975-B6A337DAC875}" type="doc">
      <dgm:prSet loTypeId="urn:microsoft.com/office/officeart/2005/8/layout/chevron1" loCatId="process" qsTypeId="urn:microsoft.com/office/officeart/2005/8/quickstyle/simple1" qsCatId="simple" csTypeId="urn:microsoft.com/office/officeart/2005/8/colors/colorful4" csCatId="colorful" phldr="1"/>
      <dgm:spPr/>
    </dgm:pt>
    <dgm:pt modelId="{E55B3653-A9F3-4A37-8C9A-2172118C34BD}">
      <dgm:prSet phldrT="[文本]"/>
      <dgm:spPr/>
      <dgm:t>
        <a:bodyPr/>
        <a:lstStyle/>
        <a:p>
          <a:r>
            <a:rPr lang="zh-CN" altLang="en-US" dirty="0">
              <a:latin typeface="Arial" panose="020B0604020202020204" pitchFamily="34" charset="0"/>
              <a:ea typeface="微软雅黑" panose="020B0503020204020204" pitchFamily="34" charset="-122"/>
            </a:rPr>
            <a:t> ① 生物体基础上的生理需求</a:t>
          </a:r>
          <a:r>
            <a:rPr lang="en-US" altLang="en-US" dirty="0">
              <a:latin typeface="Arial" panose="020B0604020202020204" pitchFamily="34" charset="0"/>
              <a:ea typeface="微软雅黑" panose="020B0503020204020204" pitchFamily="34" charset="-122"/>
            </a:rPr>
            <a:t>;</a:t>
          </a:r>
          <a:endParaRPr lang="zh-CN" altLang="en-US" dirty="0">
            <a:latin typeface="Arial" panose="020B0604020202020204" pitchFamily="34" charset="0"/>
            <a:ea typeface="微软雅黑" panose="020B0503020204020204" pitchFamily="34" charset="-122"/>
          </a:endParaRPr>
        </a:p>
      </dgm:t>
    </dgm:pt>
    <dgm:pt modelId="{85F99B99-87FA-4BBB-B3FF-F9A207860EA0}" type="parTrans" cxnId="{00B52E9E-B2B8-45FE-AAE3-A718DF4CB0B1}">
      <dgm:prSet/>
      <dgm:spPr/>
      <dgm:t>
        <a:bodyPr/>
        <a:lstStyle/>
        <a:p>
          <a:endParaRPr lang="zh-CN" altLang="en-US"/>
        </a:p>
      </dgm:t>
    </dgm:pt>
    <dgm:pt modelId="{49891192-0260-4CB2-990C-B1C1F32FD2B9}" type="sibTrans" cxnId="{00B52E9E-B2B8-45FE-AAE3-A718DF4CB0B1}">
      <dgm:prSet/>
      <dgm:spPr/>
      <dgm:t>
        <a:bodyPr/>
        <a:lstStyle/>
        <a:p>
          <a:endParaRPr lang="zh-CN" altLang="en-US"/>
        </a:p>
      </dgm:t>
    </dgm:pt>
    <dgm:pt modelId="{D9BD0999-47FC-457C-94A2-6F232419E41C}">
      <dgm:prSet phldrT="[文本]"/>
      <dgm:spPr/>
      <dgm:t>
        <a:bodyPr/>
        <a:lstStyle/>
        <a:p>
          <a:r>
            <a:rPr lang="zh-CN" altLang="en-US" dirty="0">
              <a:latin typeface="Arial" panose="020B0604020202020204" pitchFamily="34" charset="0"/>
              <a:ea typeface="微软雅黑" panose="020B0503020204020204" pitchFamily="34" charset="-122"/>
            </a:rPr>
            <a:t>② 趋向人际协同的社会互动需求</a:t>
          </a:r>
          <a:r>
            <a:rPr lang="en-US" altLang="en-US" dirty="0">
              <a:latin typeface="Arial" panose="020B0604020202020204" pitchFamily="34" charset="0"/>
              <a:ea typeface="微软雅黑" panose="020B0503020204020204" pitchFamily="34" charset="-122"/>
            </a:rPr>
            <a:t>;</a:t>
          </a:r>
          <a:endParaRPr lang="zh-CN" altLang="en-US" dirty="0">
            <a:latin typeface="Arial" panose="020B0604020202020204" pitchFamily="34" charset="0"/>
            <a:ea typeface="微软雅黑" panose="020B0503020204020204" pitchFamily="34" charset="-122"/>
          </a:endParaRPr>
        </a:p>
      </dgm:t>
    </dgm:pt>
    <dgm:pt modelId="{9BD4EE23-F6C2-4A90-BD6D-2F2F243F88FA}" type="parTrans" cxnId="{3C9C3010-A3FD-4A09-A421-2D69F4211610}">
      <dgm:prSet/>
      <dgm:spPr/>
      <dgm:t>
        <a:bodyPr/>
        <a:lstStyle/>
        <a:p>
          <a:endParaRPr lang="zh-CN" altLang="en-US"/>
        </a:p>
      </dgm:t>
    </dgm:pt>
    <dgm:pt modelId="{43EEA93C-2EA3-4B4C-BCB3-CF9239459684}" type="sibTrans" cxnId="{3C9C3010-A3FD-4A09-A421-2D69F4211610}">
      <dgm:prSet/>
      <dgm:spPr/>
      <dgm:t>
        <a:bodyPr/>
        <a:lstStyle/>
        <a:p>
          <a:endParaRPr lang="zh-CN" altLang="en-US"/>
        </a:p>
      </dgm:t>
    </dgm:pt>
    <dgm:pt modelId="{B4B3F063-D81E-4CE4-B0C6-5661E63F5416}">
      <dgm:prSet phldrT="[文本]"/>
      <dgm:spPr/>
      <dgm:t>
        <a:bodyPr/>
        <a:lstStyle/>
        <a:p>
          <a:r>
            <a:rPr lang="zh-CN" altLang="en-US" dirty="0">
              <a:latin typeface="Arial" panose="020B0604020202020204" pitchFamily="34" charset="0"/>
              <a:ea typeface="微软雅黑" panose="020B0503020204020204" pitchFamily="34" charset="-122"/>
            </a:rPr>
            <a:t>③ 趋向群体生存和幸福的社会制度上的需求。</a:t>
          </a:r>
        </a:p>
      </dgm:t>
    </dgm:pt>
    <dgm:pt modelId="{1B0215C2-1181-451A-8D89-CDE1FC6A8D58}" type="parTrans" cxnId="{887A0513-1B8A-4E1C-8326-614BC6B09980}">
      <dgm:prSet/>
      <dgm:spPr/>
      <dgm:t>
        <a:bodyPr/>
        <a:lstStyle/>
        <a:p>
          <a:endParaRPr lang="zh-CN" altLang="en-US"/>
        </a:p>
      </dgm:t>
    </dgm:pt>
    <dgm:pt modelId="{A50B6C3B-D8BD-4724-B0BB-AECD7D86050F}" type="sibTrans" cxnId="{887A0513-1B8A-4E1C-8326-614BC6B09980}">
      <dgm:prSet/>
      <dgm:spPr/>
      <dgm:t>
        <a:bodyPr/>
        <a:lstStyle/>
        <a:p>
          <a:endParaRPr lang="zh-CN" altLang="en-US"/>
        </a:p>
      </dgm:t>
    </dgm:pt>
    <dgm:pt modelId="{361BCFFE-C1EC-447D-8EBC-F96BA470F19D}" type="pres">
      <dgm:prSet presAssocID="{71BD4509-4965-4DF7-B975-B6A337DAC875}" presName="Name0" presStyleCnt="0">
        <dgm:presLayoutVars>
          <dgm:dir/>
          <dgm:animLvl val="lvl"/>
          <dgm:resizeHandles val="exact"/>
        </dgm:presLayoutVars>
      </dgm:prSet>
      <dgm:spPr/>
    </dgm:pt>
    <dgm:pt modelId="{CC05BFDB-15EB-4323-A54D-3EC955CDF0F1}" type="pres">
      <dgm:prSet presAssocID="{E55B3653-A9F3-4A37-8C9A-2172118C34BD}" presName="parTxOnly" presStyleLbl="node1" presStyleIdx="0" presStyleCnt="3">
        <dgm:presLayoutVars>
          <dgm:chMax val="0"/>
          <dgm:chPref val="0"/>
          <dgm:bulletEnabled val="1"/>
        </dgm:presLayoutVars>
      </dgm:prSet>
      <dgm:spPr/>
    </dgm:pt>
    <dgm:pt modelId="{4414CA86-7BCD-4331-A159-B684835B0710}" type="pres">
      <dgm:prSet presAssocID="{49891192-0260-4CB2-990C-B1C1F32FD2B9}" presName="parTxOnlySpace" presStyleCnt="0"/>
      <dgm:spPr/>
    </dgm:pt>
    <dgm:pt modelId="{3EB14F8A-ECD3-46DA-95A6-8615294235A6}" type="pres">
      <dgm:prSet presAssocID="{D9BD0999-47FC-457C-94A2-6F232419E41C}" presName="parTxOnly" presStyleLbl="node1" presStyleIdx="1" presStyleCnt="3">
        <dgm:presLayoutVars>
          <dgm:chMax val="0"/>
          <dgm:chPref val="0"/>
          <dgm:bulletEnabled val="1"/>
        </dgm:presLayoutVars>
      </dgm:prSet>
      <dgm:spPr/>
    </dgm:pt>
    <dgm:pt modelId="{05F68DDC-17BB-4380-8733-64DCAE35FFAF}" type="pres">
      <dgm:prSet presAssocID="{43EEA93C-2EA3-4B4C-BCB3-CF9239459684}" presName="parTxOnlySpace" presStyleCnt="0"/>
      <dgm:spPr/>
    </dgm:pt>
    <dgm:pt modelId="{A922C42F-D0C0-4B0F-9705-C3E8AE3CBC0E}" type="pres">
      <dgm:prSet presAssocID="{B4B3F063-D81E-4CE4-B0C6-5661E63F5416}" presName="parTxOnly" presStyleLbl="node1" presStyleIdx="2" presStyleCnt="3">
        <dgm:presLayoutVars>
          <dgm:chMax val="0"/>
          <dgm:chPref val="0"/>
          <dgm:bulletEnabled val="1"/>
        </dgm:presLayoutVars>
      </dgm:prSet>
      <dgm:spPr/>
    </dgm:pt>
  </dgm:ptLst>
  <dgm:cxnLst>
    <dgm:cxn modelId="{3C9C3010-A3FD-4A09-A421-2D69F4211610}" srcId="{71BD4509-4965-4DF7-B975-B6A337DAC875}" destId="{D9BD0999-47FC-457C-94A2-6F232419E41C}" srcOrd="1" destOrd="0" parTransId="{9BD4EE23-F6C2-4A90-BD6D-2F2F243F88FA}" sibTransId="{43EEA93C-2EA3-4B4C-BCB3-CF9239459684}"/>
    <dgm:cxn modelId="{887A0513-1B8A-4E1C-8326-614BC6B09980}" srcId="{71BD4509-4965-4DF7-B975-B6A337DAC875}" destId="{B4B3F063-D81E-4CE4-B0C6-5661E63F5416}" srcOrd="2" destOrd="0" parTransId="{1B0215C2-1181-451A-8D89-CDE1FC6A8D58}" sibTransId="{A50B6C3B-D8BD-4724-B0BB-AECD7D86050F}"/>
    <dgm:cxn modelId="{589B0C16-9AE2-4465-BA08-22D8A199B744}" type="presOf" srcId="{D9BD0999-47FC-457C-94A2-6F232419E41C}" destId="{3EB14F8A-ECD3-46DA-95A6-8615294235A6}" srcOrd="0" destOrd="0" presId="urn:microsoft.com/office/officeart/2005/8/layout/chevron1"/>
    <dgm:cxn modelId="{E4E88855-C2AA-400F-BA06-33817B412009}" type="presOf" srcId="{71BD4509-4965-4DF7-B975-B6A337DAC875}" destId="{361BCFFE-C1EC-447D-8EBC-F96BA470F19D}" srcOrd="0" destOrd="0" presId="urn:microsoft.com/office/officeart/2005/8/layout/chevron1"/>
    <dgm:cxn modelId="{00B52E9E-B2B8-45FE-AAE3-A718DF4CB0B1}" srcId="{71BD4509-4965-4DF7-B975-B6A337DAC875}" destId="{E55B3653-A9F3-4A37-8C9A-2172118C34BD}" srcOrd="0" destOrd="0" parTransId="{85F99B99-87FA-4BBB-B3FF-F9A207860EA0}" sibTransId="{49891192-0260-4CB2-990C-B1C1F32FD2B9}"/>
    <dgm:cxn modelId="{E6EB08B9-58F3-48DE-A96F-6AADE1A4C919}" type="presOf" srcId="{B4B3F063-D81E-4CE4-B0C6-5661E63F5416}" destId="{A922C42F-D0C0-4B0F-9705-C3E8AE3CBC0E}" srcOrd="0" destOrd="0" presId="urn:microsoft.com/office/officeart/2005/8/layout/chevron1"/>
    <dgm:cxn modelId="{0EFBBCF2-B3DD-4701-B608-459F0639E33A}" type="presOf" srcId="{E55B3653-A9F3-4A37-8C9A-2172118C34BD}" destId="{CC05BFDB-15EB-4323-A54D-3EC955CDF0F1}" srcOrd="0" destOrd="0" presId="urn:microsoft.com/office/officeart/2005/8/layout/chevron1"/>
    <dgm:cxn modelId="{58FD6C4F-B277-4600-95E9-DFDC94802CC9}" type="presParOf" srcId="{361BCFFE-C1EC-447D-8EBC-F96BA470F19D}" destId="{CC05BFDB-15EB-4323-A54D-3EC955CDF0F1}" srcOrd="0" destOrd="0" presId="urn:microsoft.com/office/officeart/2005/8/layout/chevron1"/>
    <dgm:cxn modelId="{87E4875A-4EE9-4E39-ADC2-578CBB2F31CD}" type="presParOf" srcId="{361BCFFE-C1EC-447D-8EBC-F96BA470F19D}" destId="{4414CA86-7BCD-4331-A159-B684835B0710}" srcOrd="1" destOrd="0" presId="urn:microsoft.com/office/officeart/2005/8/layout/chevron1"/>
    <dgm:cxn modelId="{675C2837-0F50-454D-A68F-49CD5D3236F0}" type="presParOf" srcId="{361BCFFE-C1EC-447D-8EBC-F96BA470F19D}" destId="{3EB14F8A-ECD3-46DA-95A6-8615294235A6}" srcOrd="2" destOrd="0" presId="urn:microsoft.com/office/officeart/2005/8/layout/chevron1"/>
    <dgm:cxn modelId="{2409C744-3E3F-4D62-8676-62E18CE01A1B}" type="presParOf" srcId="{361BCFFE-C1EC-447D-8EBC-F96BA470F19D}" destId="{05F68DDC-17BB-4380-8733-64DCAE35FFAF}" srcOrd="3" destOrd="0" presId="urn:microsoft.com/office/officeart/2005/8/layout/chevron1"/>
    <dgm:cxn modelId="{942556E8-A8A7-4D42-AC82-E273605036CB}" type="presParOf" srcId="{361BCFFE-C1EC-447D-8EBC-F96BA470F19D}" destId="{A922C42F-D0C0-4B0F-9705-C3E8AE3CBC0E}"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3"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价值观辨析学派在对学生进行价值观辨析的过程中，发展出了许多应用性赋值策略。</a:t>
          </a:r>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价值观辨析的方法基本上是诱导性的，从特定的团体经验逐渐转移到有关自我认识和自我直觉的一般观念。</a:t>
          </a:r>
          <a:endParaRPr lang="zh-CN" altLang="en-US" sz="1800" kern="1200" dirty="0">
            <a:latin typeface="Arial" panose="020B0604020202020204" pitchFamily="34" charset="0"/>
            <a:ea typeface="微软雅黑" panose="020B0503020204020204" pitchFamily="34" charset="-122"/>
            <a:cs typeface="+mn-cs"/>
          </a:endParaRP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E222E03D-2AAB-4824-8078-18950D2C2F27}">
      <dgm:prSet phldrT="[文本]" custT="1"/>
      <dgm:spPr/>
      <dgm: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价值观辨析的效果在促进课堂行为、提高自我认识、改变社会态度等方面都是较明显的。</a:t>
          </a:r>
          <a:endParaRPr lang="zh-CN" altLang="en-US" sz="1800" kern="1200" dirty="0">
            <a:latin typeface="Arial" panose="020B0604020202020204" pitchFamily="34" charset="0"/>
            <a:ea typeface="微软雅黑" panose="020B0503020204020204" pitchFamily="34" charset="-122"/>
            <a:cs typeface="+mn-cs"/>
          </a:endParaRPr>
        </a:p>
      </dgm:t>
    </dgm:pt>
    <dgm:pt modelId="{23C61F94-60CC-4A21-B57A-3DED569E421C}" type="parTrans" cxnId="{178C64D9-7053-4635-A280-CC1330C6D9DD}">
      <dgm:prSet/>
      <dgm:spPr/>
      <dgm:t>
        <a:bodyPr/>
        <a:lstStyle/>
        <a:p>
          <a:endParaRPr lang="zh-CN" altLang="en-US"/>
        </a:p>
      </dgm:t>
    </dgm:pt>
    <dgm:pt modelId="{2DCD4E77-6035-4E0E-8DEC-EB9595A86B69}" type="sibTrans" cxnId="{178C64D9-7053-4635-A280-CC1330C6D9DD}">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3"/>
      <dgm:spPr/>
    </dgm:pt>
    <dgm:pt modelId="{A8B1D17D-B2B9-4C22-87F8-357B470A0550}" type="pres">
      <dgm:prSet presAssocID="{03306089-7434-4C45-93C0-C1211A5D9B78}" presName="txShp" presStyleLbl="node1" presStyleIdx="0" presStyleCnt="3">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3"/>
      <dgm:spPr/>
    </dgm:pt>
    <dgm:pt modelId="{5E50FBFD-D814-41B8-8488-695A0D113D93}" type="pres">
      <dgm:prSet presAssocID="{DA484215-E3C7-4E2A-A6B1-B8DBA4CECC97}" presName="txShp" presStyleLbl="node1" presStyleIdx="1" presStyleCnt="3">
        <dgm:presLayoutVars>
          <dgm:bulletEnabled val="1"/>
        </dgm:presLayoutVars>
      </dgm:prSet>
      <dgm:spPr/>
    </dgm:pt>
    <dgm:pt modelId="{384270F9-7FB8-4996-BADF-8176609E1B60}" type="pres">
      <dgm:prSet presAssocID="{B569CE4C-7B9A-4962-8020-FC9E6C45FA9C}" presName="spacing" presStyleCnt="0"/>
      <dgm:spPr/>
    </dgm:pt>
    <dgm:pt modelId="{168E279E-7D0B-4F86-B503-A930F6738DCD}" type="pres">
      <dgm:prSet presAssocID="{E222E03D-2AAB-4824-8078-18950D2C2F27}" presName="composite" presStyleCnt="0"/>
      <dgm:spPr/>
    </dgm:pt>
    <dgm:pt modelId="{D91CC7FE-45B5-48F7-B19B-9AA78A7990E4}" type="pres">
      <dgm:prSet presAssocID="{E222E03D-2AAB-4824-8078-18950D2C2F27}" presName="imgShp" presStyleLbl="fgImgPlace1" presStyleIdx="2" presStyleCnt="3"/>
      <dgm:spPr/>
    </dgm:pt>
    <dgm:pt modelId="{4B5BF620-401A-462B-AED9-709C2770E0B8}" type="pres">
      <dgm:prSet presAssocID="{E222E03D-2AAB-4824-8078-18950D2C2F27}" presName="txShp" presStyleLbl="node1" presStyleIdx="2" presStyleCnt="3">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A0FB0F4D-8706-467B-9382-9B53020EBAB6}" type="presOf" srcId="{E222E03D-2AAB-4824-8078-18950D2C2F27}" destId="{4B5BF620-401A-462B-AED9-709C2770E0B8}"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178C64D9-7053-4635-A280-CC1330C6D9DD}" srcId="{6C0E935E-E4D3-4A17-902A-B865653A642F}" destId="{E222E03D-2AAB-4824-8078-18950D2C2F27}" srcOrd="2" destOrd="0" parTransId="{23C61F94-60CC-4A21-B57A-3DED569E421C}" sibTransId="{2DCD4E77-6035-4E0E-8DEC-EB9595A86B69}"/>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 modelId="{CF9ADF4A-F8AC-41A4-B7B4-3524A387E420}" type="presParOf" srcId="{59FFCCA8-9AD8-428B-A768-706D2BBDAEC7}" destId="{384270F9-7FB8-4996-BADF-8176609E1B60}" srcOrd="3" destOrd="0" presId="urn:microsoft.com/office/officeart/2005/8/layout/vList3"/>
    <dgm:cxn modelId="{52BE17A8-8D39-4FEA-8FC2-E180DA3B2F11}" type="presParOf" srcId="{59FFCCA8-9AD8-428B-A768-706D2BBDAEC7}" destId="{168E279E-7D0B-4F86-B503-A930F6738DCD}" srcOrd="4" destOrd="0" presId="urn:microsoft.com/office/officeart/2005/8/layout/vList3"/>
    <dgm:cxn modelId="{9821EDE7-C5C2-4918-8581-3588380DD2C3}" type="presParOf" srcId="{168E279E-7D0B-4F86-B503-A930F6738DCD}" destId="{D91CC7FE-45B5-48F7-B19B-9AA78A7990E4}" srcOrd="0" destOrd="0" presId="urn:microsoft.com/office/officeart/2005/8/layout/vList3"/>
    <dgm:cxn modelId="{B0A15A1F-F32E-4179-9612-B711AB6313A7}" type="presParOf" srcId="{168E279E-7D0B-4F86-B503-A930F6738DCD}" destId="{4B5BF620-401A-462B-AED9-709C2770E0B8}"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3" csCatId="colorful" phldr="1"/>
      <dgm:spPr/>
      <dgm:t>
        <a:bodyPr/>
        <a:lstStyle/>
        <a:p>
          <a:endParaRPr lang="zh-CN" altLang="en-US"/>
        </a:p>
      </dgm:t>
    </dgm:pt>
    <dgm:pt modelId="{6353CCF8-8BD3-4613-8AF6-DE97BF062231}">
      <dgm:prSet phldrT="[文本]" custT="1"/>
      <dgm:spPr/>
      <dgm:t>
        <a:bodyPr/>
        <a:lstStyle/>
        <a:p>
          <a:pPr algn="l"/>
          <a:r>
            <a:rPr lang="zh-CN" altLang="en-US" sz="1800" kern="1200" dirty="0">
              <a:solidFill>
                <a:schemeClr val="bg1"/>
              </a:solidFill>
              <a:latin typeface="Arial" panose="020B0604020202020204" pitchFamily="34" charset="0"/>
              <a:ea typeface="微软雅黑" panose="020B0503020204020204" pitchFamily="34" charset="-122"/>
              <a:cs typeface="+mn-cs"/>
            </a:rPr>
            <a:t>第一，中国青少年价值观更少“名利”。</a:t>
          </a:r>
        </a:p>
        <a:p>
          <a:pPr algn="l"/>
          <a:endParaRPr lang="zh-CN" altLang="en-US" sz="1300" kern="1200" dirty="0"/>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第二，中国青少年价值观更“进取”。</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第三，中国青少年价值观更“时尚”。</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1C2FC416-1729-4EA0-B4E8-408C542247E4}">
      <dgm:prSet phldrT="[文本]" custT="1"/>
      <dgm:spPr/>
      <dgm: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第四，中国青少年价值观更多“友情亲情”。</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B10C16E2-4E18-4D66-AF69-F4A496EE7D32}" type="parTrans" cxnId="{DC058301-4E1C-4F12-BCFE-CECD3DBCA0DB}">
      <dgm:prSet/>
      <dgm:spPr/>
      <dgm:t>
        <a:bodyPr/>
        <a:lstStyle/>
        <a:p>
          <a:endParaRPr lang="zh-CN" altLang="en-US"/>
        </a:p>
      </dgm:t>
    </dgm:pt>
    <dgm:pt modelId="{437D1DBE-8329-4B8A-AD63-5581F9145F87}" type="sibTrans" cxnId="{DC058301-4E1C-4F12-BCFE-CECD3DBCA0DB}">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4">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4">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4">
        <dgm:presLayoutVars>
          <dgm:bulletEnabled val="1"/>
        </dgm:presLayoutVars>
      </dgm:prSet>
      <dgm:spPr/>
    </dgm:pt>
    <dgm:pt modelId="{CBBEF5C6-AC51-4F65-AE8F-716140BF3E40}" type="pres">
      <dgm:prSet presAssocID="{AFF39E92-9789-4101-83A9-A455ED9C5087}" presName="space" presStyleCnt="0"/>
      <dgm:spPr/>
    </dgm:pt>
    <dgm:pt modelId="{7AD199F4-05E9-4645-9170-4D897D1DB2A3}" type="pres">
      <dgm:prSet presAssocID="{1C2FC416-1729-4EA0-B4E8-408C542247E4}" presName="Name5" presStyleLbl="vennNode1" presStyleIdx="3" presStyleCnt="4">
        <dgm:presLayoutVars>
          <dgm:bulletEnabled val="1"/>
        </dgm:presLayoutVars>
      </dgm:prSet>
      <dgm:spPr/>
    </dgm:pt>
  </dgm:ptLst>
  <dgm:cxnLst>
    <dgm:cxn modelId="{DC058301-4E1C-4F12-BCFE-CECD3DBCA0DB}" srcId="{C3C04EA1-6090-462F-90C4-A8B66B1006CF}" destId="{1C2FC416-1729-4EA0-B4E8-408C542247E4}" srcOrd="3" destOrd="0" parTransId="{B10C16E2-4E18-4D66-AF69-F4A496EE7D32}" sibTransId="{437D1DBE-8329-4B8A-AD63-5581F9145F87}"/>
    <dgm:cxn modelId="{F418E425-159D-4301-B838-93C8459678C6}" type="presOf" srcId="{75387117-88BC-4F51-94FB-28281765C7AB}" destId="{A440C14E-100D-411C-B40D-F1B5A16AEA00}" srcOrd="0" destOrd="0" presId="urn:microsoft.com/office/officeart/2005/8/layout/venn3"/>
    <dgm:cxn modelId="{51927529-98B7-4E76-9428-27F6750B9F4C}" type="presOf" srcId="{1C2FC416-1729-4EA0-B4E8-408C542247E4}" destId="{7AD199F4-05E9-4645-9170-4D897D1DB2A3}"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 modelId="{870A1221-C8A3-4B04-A978-FBF79A4CD792}" type="presParOf" srcId="{FB05F4D6-FDC8-48F6-A67F-7D5287FD0043}" destId="{CBBEF5C6-AC51-4F65-AE8F-716140BF3E40}" srcOrd="5" destOrd="0" presId="urn:microsoft.com/office/officeart/2005/8/layout/venn3"/>
    <dgm:cxn modelId="{9C9FCF62-31DD-4CED-A867-137450B4C716}" type="presParOf" srcId="{FB05F4D6-FDC8-48F6-A67F-7D5287FD0043}" destId="{7AD199F4-05E9-4645-9170-4D897D1DB2A3}"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9CF9BB-252F-4B71-A494-2DEB7E570C3C}">
      <dsp:nvSpPr>
        <dsp:cNvPr id="0" name=""/>
        <dsp:cNvSpPr/>
      </dsp:nvSpPr>
      <dsp:spPr>
        <a:xfrm>
          <a:off x="-87336" y="-14481"/>
          <a:ext cx="6639046" cy="156942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zh-CN" altLang="en-US" sz="1600" kern="1200">
              <a:latin typeface="Arial" panose="020B0604020202020204" pitchFamily="34" charset="0"/>
              <a:ea typeface="微软雅黑" panose="020B0503020204020204" pitchFamily="34" charset="-122"/>
            </a:rPr>
            <a:t>皮亚杰关于道德观念的研究是从儿童对规则的态度开始的。皮亚杰首先研究了儿童玩弹子游戏时的规则态度是瑞士日内瓦和纽沙泰尔两地通行的一种儿童游戏。儿童玩的时候需要相互约定采用哪几条惯例。</a:t>
          </a:r>
          <a:endParaRPr lang="zh-CN" altLang="en-US" sz="1600" kern="1200" dirty="0"/>
        </a:p>
      </dsp:txBody>
      <dsp:txXfrm>
        <a:off x="-41369" y="31486"/>
        <a:ext cx="5016928" cy="1477486"/>
      </dsp:txXfrm>
    </dsp:sp>
    <dsp:sp modelId="{C74562EB-C5B1-4395-ACDF-9B3C50CA786F}">
      <dsp:nvSpPr>
        <dsp:cNvPr id="0" name=""/>
        <dsp:cNvSpPr/>
      </dsp:nvSpPr>
      <dsp:spPr>
        <a:xfrm>
          <a:off x="909586" y="1874734"/>
          <a:ext cx="6988393" cy="1627347"/>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皮亚杰和他的合作者分别同大约</a:t>
          </a:r>
          <a:r>
            <a:rPr lang="en-US" altLang="zh-CN" sz="1800" kern="1200">
              <a:latin typeface="Arial" panose="020B0604020202020204" pitchFamily="34" charset="0"/>
              <a:ea typeface="微软雅黑" panose="020B0503020204020204" pitchFamily="34" charset="-122"/>
            </a:rPr>
            <a:t>20</a:t>
          </a:r>
          <a:r>
            <a:rPr lang="zh-CN" altLang="en-US" sz="1800" kern="1200">
              <a:latin typeface="Arial" panose="020B0604020202020204" pitchFamily="34" charset="0"/>
              <a:ea typeface="微软雅黑" panose="020B0503020204020204" pitchFamily="34" charset="-122"/>
            </a:rPr>
            <a:t>名</a:t>
          </a:r>
          <a:r>
            <a:rPr lang="en-US" altLang="zh-CN" sz="1800" kern="1200">
              <a:latin typeface="Arial" panose="020B0604020202020204" pitchFamily="34" charset="0"/>
              <a:ea typeface="微软雅黑" panose="020B0503020204020204" pitchFamily="34" charset="-122"/>
            </a:rPr>
            <a:t>4—12</a:t>
          </a:r>
          <a:r>
            <a:rPr lang="zh-CN" altLang="en-US" sz="1800" kern="1200">
              <a:latin typeface="Arial" panose="020B0604020202020204" pitchFamily="34" charset="0"/>
              <a:ea typeface="微软雅黑" panose="020B0503020204020204" pitchFamily="34" charset="-122"/>
            </a:rPr>
            <a:t>、</a:t>
          </a:r>
          <a:r>
            <a:rPr lang="en-US" altLang="zh-CN" sz="1800" kern="1200">
              <a:latin typeface="Arial" panose="020B0604020202020204" pitchFamily="34" charset="0"/>
              <a:ea typeface="微软雅黑" panose="020B0503020204020204" pitchFamily="34" charset="-122"/>
            </a:rPr>
            <a:t>13</a:t>
          </a:r>
          <a:r>
            <a:rPr lang="zh-CN" altLang="en-US" sz="1800" kern="1200">
              <a:latin typeface="Arial" panose="020B0604020202020204" pitchFamily="34" charset="0"/>
              <a:ea typeface="微软雅黑" panose="020B0503020204020204" pitchFamily="34" charset="-122"/>
            </a:rPr>
            <a:t>岁不同年龄的儿童一起玩弹子游戏，或者观察两个儿童比赛弹子游戏，从两个方面研究他们对待游戏规则的态度。</a:t>
          </a:r>
          <a:endParaRPr lang="zh-CN" altLang="en-US" sz="1800" kern="1200" dirty="0"/>
        </a:p>
      </dsp:txBody>
      <dsp:txXfrm>
        <a:off x="957249" y="1922397"/>
        <a:ext cx="4586019" cy="1532021"/>
      </dsp:txXfrm>
    </dsp:sp>
    <dsp:sp modelId="{EC3E5DFF-D50A-45A9-AFA9-5F95514EC835}">
      <dsp:nvSpPr>
        <dsp:cNvPr id="0" name=""/>
        <dsp:cNvSpPr/>
      </dsp:nvSpPr>
      <dsp:spPr>
        <a:xfrm>
          <a:off x="5531586" y="1219256"/>
          <a:ext cx="1020123" cy="1020123"/>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zh-CN" altLang="en-US" sz="3600" kern="1200"/>
        </a:p>
      </dsp:txBody>
      <dsp:txXfrm>
        <a:off x="5761114" y="1219256"/>
        <a:ext cx="561067" cy="7676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466AF3-C5A6-4732-8DFC-12C356277A56}">
      <dsp:nvSpPr>
        <dsp:cNvPr id="0" name=""/>
        <dsp:cNvSpPr/>
      </dsp:nvSpPr>
      <dsp:spPr>
        <a:xfrm>
          <a:off x="603521" y="0"/>
          <a:ext cx="6839905" cy="3670613"/>
        </a:xfrm>
        <a:prstGeom prst="rightArrow">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A934AC-5D3B-4074-8BDF-3729DFE31FA8}">
      <dsp:nvSpPr>
        <dsp:cNvPr id="0" name=""/>
        <dsp:cNvSpPr/>
      </dsp:nvSpPr>
      <dsp:spPr>
        <a:xfrm>
          <a:off x="98" y="1101183"/>
          <a:ext cx="3925244" cy="146824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altLang="zh-CN" sz="1500" kern="1200" dirty="0">
              <a:latin typeface="Arial" panose="020B0604020202020204" pitchFamily="34" charset="0"/>
              <a:ea typeface="微软雅黑" panose="020B0503020204020204" pitchFamily="34" charset="-122"/>
            </a:rPr>
            <a:t>6—10</a:t>
          </a:r>
          <a:r>
            <a:rPr lang="zh-CN" altLang="en-US" sz="1500" kern="1200" dirty="0">
              <a:latin typeface="Arial" panose="020B0604020202020204" pitchFamily="34" charset="0"/>
              <a:ea typeface="微软雅黑" panose="020B0503020204020204" pitchFamily="34" charset="-122"/>
            </a:rPr>
            <a:t>岁年幼儿童的道德判断具有强烈的尊重准则的倾向。在他们的心目中，这些准则都是由权威人物如警察、父母、教师制定的，是神圣的、不可改变的，每个人都必须遵从。</a:t>
          </a:r>
          <a:endParaRPr lang="zh-CN" altLang="en-US" sz="1500" kern="1200" dirty="0"/>
        </a:p>
      </dsp:txBody>
      <dsp:txXfrm>
        <a:off x="71772" y="1172857"/>
        <a:ext cx="3781896" cy="1324897"/>
      </dsp:txXfrm>
    </dsp:sp>
    <dsp:sp modelId="{13648A15-7827-4543-B9F2-4B7C3EC19164}">
      <dsp:nvSpPr>
        <dsp:cNvPr id="0" name=""/>
        <dsp:cNvSpPr/>
      </dsp:nvSpPr>
      <dsp:spPr>
        <a:xfrm>
          <a:off x="4121605" y="1101183"/>
          <a:ext cx="3925244" cy="1468245"/>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zh-CN" altLang="en-US" sz="1500" kern="1200">
              <a:latin typeface="Arial" panose="020B0604020202020204" pitchFamily="34" charset="0"/>
              <a:ea typeface="微软雅黑" panose="020B0503020204020204" pitchFamily="34" charset="-122"/>
            </a:rPr>
            <a:t>皮亚杰把年幼儿童的这种道德观念称为他律道德。至于对惩罚的公正性判断，他律水平的儿童一般都倾向于抵罪性惩罚。</a:t>
          </a:r>
          <a:endParaRPr lang="zh-CN" altLang="en-US" sz="1500" kern="1200" dirty="0"/>
        </a:p>
      </dsp:txBody>
      <dsp:txXfrm>
        <a:off x="4193279" y="1172857"/>
        <a:ext cx="3781896" cy="13248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872276-F52B-46BE-9947-FBEC599B6911}">
      <dsp:nvSpPr>
        <dsp:cNvPr id="0" name=""/>
        <dsp:cNvSpPr/>
      </dsp:nvSpPr>
      <dsp:spPr>
        <a:xfrm>
          <a:off x="-3420088" y="-529394"/>
          <a:ext cx="4105271" cy="4105271"/>
        </a:xfrm>
        <a:prstGeom prst="blockArc">
          <a:avLst>
            <a:gd name="adj1" fmla="val 18900000"/>
            <a:gd name="adj2" fmla="val 2700000"/>
            <a:gd name="adj3" fmla="val 526"/>
          </a:avLst>
        </a:prstGeom>
        <a:noFill/>
        <a:ln w="127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312A96-69DB-4132-95E7-125E19E92923}">
      <dsp:nvSpPr>
        <dsp:cNvPr id="0" name=""/>
        <dsp:cNvSpPr/>
      </dsp:nvSpPr>
      <dsp:spPr>
        <a:xfrm>
          <a:off x="560019" y="320377"/>
          <a:ext cx="9055926" cy="1100004"/>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0816"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科尔伯格在研究中发现，随着青少年认知的发展，他们对社会价值和社会理想产生了强烈的兴趣，这就导致他们在道德认识上出现了新的发展。</a:t>
          </a:r>
        </a:p>
      </dsp:txBody>
      <dsp:txXfrm>
        <a:off x="560019" y="320377"/>
        <a:ext cx="9055926" cy="1100004"/>
      </dsp:txXfrm>
    </dsp:sp>
    <dsp:sp modelId="{847B832C-3287-499C-BC8A-2C49AF87A400}">
      <dsp:nvSpPr>
        <dsp:cNvPr id="0" name=""/>
        <dsp:cNvSpPr/>
      </dsp:nvSpPr>
      <dsp:spPr>
        <a:xfrm>
          <a:off x="16070" y="326430"/>
          <a:ext cx="1087898" cy="1087898"/>
        </a:xfrm>
        <a:prstGeom prst="ellipse">
          <a:avLst/>
        </a:prstGeom>
        <a:solidFill>
          <a:schemeClr val="lt1">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B07113-424C-450A-A466-AC655680ECBD}">
      <dsp:nvSpPr>
        <dsp:cNvPr id="0" name=""/>
        <dsp:cNvSpPr/>
      </dsp:nvSpPr>
      <dsp:spPr>
        <a:xfrm>
          <a:off x="560019" y="1648697"/>
          <a:ext cx="9055926" cy="1054809"/>
        </a:xfrm>
        <a:prstGeom prst="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0816"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青少年的道德推理与儿童对道德问题所表述的理由在性质上有所不同，他们的道德推理反映出发展上的首尾一贯性。</a:t>
          </a:r>
        </a:p>
      </dsp:txBody>
      <dsp:txXfrm>
        <a:off x="560019" y="1648697"/>
        <a:ext cx="9055926" cy="1054809"/>
      </dsp:txXfrm>
    </dsp:sp>
    <dsp:sp modelId="{5A599947-9CB6-46A4-BD24-B23E482172ED}">
      <dsp:nvSpPr>
        <dsp:cNvPr id="0" name=""/>
        <dsp:cNvSpPr/>
      </dsp:nvSpPr>
      <dsp:spPr>
        <a:xfrm>
          <a:off x="16070" y="1632152"/>
          <a:ext cx="1087898" cy="1087898"/>
        </a:xfrm>
        <a:prstGeom prst="ellipse">
          <a:avLst/>
        </a:prstGeom>
        <a:solidFill>
          <a:schemeClr val="lt1">
            <a:hueOff val="0"/>
            <a:satOff val="0"/>
            <a:lumOff val="0"/>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87D59E-E937-4F22-8293-15587376CCD8}">
      <dsp:nvSpPr>
        <dsp:cNvPr id="0" name=""/>
        <dsp:cNvSpPr/>
      </dsp:nvSpPr>
      <dsp:spPr>
        <a:xfrm>
          <a:off x="2328" y="0"/>
          <a:ext cx="628904" cy="62890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A6898D5-0BB8-4052-A9BA-3A94708C99AF}">
      <dsp:nvSpPr>
        <dsp:cNvPr id="0" name=""/>
        <dsp:cNvSpPr/>
      </dsp:nvSpPr>
      <dsp:spPr>
        <a:xfrm>
          <a:off x="65218" y="62890"/>
          <a:ext cx="503123" cy="503123"/>
        </a:xfrm>
        <a:prstGeom prst="chord">
          <a:avLst>
            <a:gd name="adj1" fmla="val 1168272"/>
            <a:gd name="adj2" fmla="val 9631728"/>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724B8B-F933-48DF-97D7-7A0909A40E2B}">
      <dsp:nvSpPr>
        <dsp:cNvPr id="0" name=""/>
        <dsp:cNvSpPr/>
      </dsp:nvSpPr>
      <dsp:spPr>
        <a:xfrm>
          <a:off x="762253" y="628904"/>
          <a:ext cx="1860507" cy="2646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rPr>
            <a:t>① 道德两难，即向被试提出含有两种以上相互矛盾、冲突的道德原则的情境故事</a:t>
          </a:r>
          <a:r>
            <a:rPr lang="en-US" altLang="zh-CN" sz="1800" kern="1200">
              <a:latin typeface="Arial" panose="020B0604020202020204" pitchFamily="34" charset="0"/>
              <a:ea typeface="微软雅黑" panose="020B0503020204020204" pitchFamily="34" charset="-122"/>
            </a:rPr>
            <a:t>;</a:t>
          </a:r>
          <a:endParaRPr lang="zh-CN" altLang="en-US" sz="1800" kern="1200" dirty="0"/>
        </a:p>
      </dsp:txBody>
      <dsp:txXfrm>
        <a:off x="762253" y="628904"/>
        <a:ext cx="1860507" cy="2646637"/>
      </dsp:txXfrm>
    </dsp:sp>
    <dsp:sp modelId="{2FB5E790-4E9A-4713-856F-9237B73EADF4}">
      <dsp:nvSpPr>
        <dsp:cNvPr id="0" name=""/>
        <dsp:cNvSpPr/>
      </dsp:nvSpPr>
      <dsp:spPr>
        <a:xfrm>
          <a:off x="762253" y="0"/>
          <a:ext cx="1860507" cy="628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740" tIns="78740" rIns="78740" bIns="78740" numCol="1" spcCol="1270" anchor="b" anchorCtr="0">
          <a:noAutofit/>
        </a:bodyPr>
        <a:lstStyle/>
        <a:p>
          <a:pPr marL="0" lvl="0" indent="0" algn="l" defTabSz="1377950">
            <a:lnSpc>
              <a:spcPct val="90000"/>
            </a:lnSpc>
            <a:spcBef>
              <a:spcPct val="0"/>
            </a:spcBef>
            <a:spcAft>
              <a:spcPct val="35000"/>
            </a:spcAft>
            <a:buNone/>
          </a:pPr>
          <a:endParaRPr lang="zh-CN" altLang="en-US" sz="3100" kern="1200"/>
        </a:p>
      </dsp:txBody>
      <dsp:txXfrm>
        <a:off x="762253" y="0"/>
        <a:ext cx="1860507" cy="628904"/>
      </dsp:txXfrm>
    </dsp:sp>
    <dsp:sp modelId="{E844D589-C719-4AFC-82F4-4BC7A618D04F}">
      <dsp:nvSpPr>
        <dsp:cNvPr id="0" name=""/>
        <dsp:cNvSpPr/>
      </dsp:nvSpPr>
      <dsp:spPr>
        <a:xfrm>
          <a:off x="2753783" y="0"/>
          <a:ext cx="628904" cy="62890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B23CAE1-7452-49CB-9625-E8E24907F8A0}">
      <dsp:nvSpPr>
        <dsp:cNvPr id="0" name=""/>
        <dsp:cNvSpPr/>
      </dsp:nvSpPr>
      <dsp:spPr>
        <a:xfrm>
          <a:off x="2816673" y="62890"/>
          <a:ext cx="503123" cy="503123"/>
        </a:xfrm>
        <a:prstGeom prst="chord">
          <a:avLst>
            <a:gd name="adj1" fmla="val 20431728"/>
            <a:gd name="adj2" fmla="val 11968272"/>
          </a:avLst>
        </a:prstGeom>
        <a:solidFill>
          <a:schemeClr val="accent3">
            <a:hueOff val="-568678"/>
            <a:satOff val="-2344"/>
            <a:lumOff val="-491"/>
            <a:alphaOff val="0"/>
          </a:schemeClr>
        </a:solidFill>
        <a:ln w="12700" cap="flat" cmpd="sng" algn="ctr">
          <a:solidFill>
            <a:schemeClr val="accent3">
              <a:hueOff val="-568678"/>
              <a:satOff val="-2344"/>
              <a:lumOff val="-49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9514D9-0911-48E8-B5A9-EE995803F83B}">
      <dsp:nvSpPr>
        <dsp:cNvPr id="0" name=""/>
        <dsp:cNvSpPr/>
      </dsp:nvSpPr>
      <dsp:spPr>
        <a:xfrm>
          <a:off x="3513708" y="628904"/>
          <a:ext cx="1860507" cy="2646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800100">
            <a:lnSpc>
              <a:spcPct val="90000"/>
            </a:lnSpc>
            <a:spcBef>
              <a:spcPct val="0"/>
            </a:spcBef>
            <a:spcAft>
              <a:spcPct val="35000"/>
            </a:spcAft>
            <a:buNone/>
          </a:pPr>
          <a:r>
            <a:rPr lang="en-US" altLang="zh-CN" sz="1800" kern="1200">
              <a:latin typeface="Arial" panose="020B0604020202020204" pitchFamily="34" charset="0"/>
              <a:ea typeface="微软雅黑" panose="020B0503020204020204" pitchFamily="34" charset="-122"/>
            </a:rPr>
            <a:t>② </a:t>
          </a:r>
          <a:r>
            <a:rPr lang="zh-CN" altLang="en-US" sz="1800" kern="1200">
              <a:latin typeface="Arial" panose="020B0604020202020204" pitchFamily="34" charset="0"/>
              <a:ea typeface="微软雅黑" panose="020B0503020204020204" pitchFamily="34" charset="-122"/>
            </a:rPr>
            <a:t>深入查询，即在交谈中不断向被试提出为什么，以激发他对不同情况进行思考，作出行为决策的判断</a:t>
          </a:r>
          <a:r>
            <a:rPr lang="en-US" altLang="zh-CN" sz="1800" kern="1200">
              <a:latin typeface="Arial" panose="020B0604020202020204" pitchFamily="34" charset="0"/>
              <a:ea typeface="微软雅黑" panose="020B0503020204020204" pitchFamily="34" charset="-122"/>
            </a:rPr>
            <a:t>;</a:t>
          </a:r>
          <a:endParaRPr lang="zh-CN" altLang="en-US" sz="1800" kern="1200" dirty="0"/>
        </a:p>
      </dsp:txBody>
      <dsp:txXfrm>
        <a:off x="3513708" y="628904"/>
        <a:ext cx="1860507" cy="2646637"/>
      </dsp:txXfrm>
    </dsp:sp>
    <dsp:sp modelId="{1B1E28C3-5E37-4938-BD73-C6B6AB648C8B}">
      <dsp:nvSpPr>
        <dsp:cNvPr id="0" name=""/>
        <dsp:cNvSpPr/>
      </dsp:nvSpPr>
      <dsp:spPr>
        <a:xfrm>
          <a:off x="3513708" y="0"/>
          <a:ext cx="1860507" cy="628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740" tIns="78740" rIns="78740" bIns="78740" numCol="1" spcCol="1270" anchor="b" anchorCtr="0">
          <a:noAutofit/>
        </a:bodyPr>
        <a:lstStyle/>
        <a:p>
          <a:pPr marL="0" lvl="0" indent="0" algn="l" defTabSz="1377950">
            <a:lnSpc>
              <a:spcPct val="90000"/>
            </a:lnSpc>
            <a:spcBef>
              <a:spcPct val="0"/>
            </a:spcBef>
            <a:spcAft>
              <a:spcPct val="35000"/>
            </a:spcAft>
            <a:buNone/>
          </a:pPr>
          <a:endParaRPr lang="zh-CN" altLang="en-US" sz="3100" kern="1200"/>
        </a:p>
      </dsp:txBody>
      <dsp:txXfrm>
        <a:off x="3513708" y="0"/>
        <a:ext cx="1860507" cy="628904"/>
      </dsp:txXfrm>
    </dsp:sp>
    <dsp:sp modelId="{60B536A0-BDE8-4196-9CA6-397962C640D8}">
      <dsp:nvSpPr>
        <dsp:cNvPr id="0" name=""/>
        <dsp:cNvSpPr/>
      </dsp:nvSpPr>
      <dsp:spPr>
        <a:xfrm>
          <a:off x="5505238" y="0"/>
          <a:ext cx="628904" cy="628904"/>
        </a:xfrm>
        <a:prstGeom prst="ellipse">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26B799-B0DE-4586-BCD5-58E200E3F1AC}">
      <dsp:nvSpPr>
        <dsp:cNvPr id="0" name=""/>
        <dsp:cNvSpPr/>
      </dsp:nvSpPr>
      <dsp:spPr>
        <a:xfrm>
          <a:off x="5568128" y="62890"/>
          <a:ext cx="503123" cy="503123"/>
        </a:xfrm>
        <a:prstGeom prst="chord">
          <a:avLst>
            <a:gd name="adj1" fmla="val 16200000"/>
            <a:gd name="adj2" fmla="val 16200000"/>
          </a:avLst>
        </a:prstGeom>
        <a:solidFill>
          <a:schemeClr val="accent3">
            <a:hueOff val="-1137357"/>
            <a:satOff val="-4689"/>
            <a:lumOff val="-983"/>
            <a:alphaOff val="0"/>
          </a:schemeClr>
        </a:solidFill>
        <a:ln w="12700" cap="flat" cmpd="sng" algn="ctr">
          <a:solidFill>
            <a:schemeClr val="accent3">
              <a:hueOff val="-1137357"/>
              <a:satOff val="-4689"/>
              <a:lumOff val="-9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9AEDA1-9C0A-4D3B-9B12-48C6CF265A8A}">
      <dsp:nvSpPr>
        <dsp:cNvPr id="0" name=""/>
        <dsp:cNvSpPr/>
      </dsp:nvSpPr>
      <dsp:spPr>
        <a:xfrm>
          <a:off x="6265164" y="628904"/>
          <a:ext cx="1860507" cy="2646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marL="0" lvl="0" indent="0" algn="l" defTabSz="800100">
            <a:lnSpc>
              <a:spcPct val="90000"/>
            </a:lnSpc>
            <a:spcBef>
              <a:spcPct val="0"/>
            </a:spcBef>
            <a:spcAft>
              <a:spcPct val="35000"/>
            </a:spcAft>
            <a:buNone/>
          </a:pPr>
          <a:r>
            <a:rPr lang="en-US" altLang="zh-CN" sz="1800" kern="1200" dirty="0">
              <a:latin typeface="Arial" panose="020B0604020202020204" pitchFamily="34" charset="0"/>
              <a:ea typeface="微软雅黑" panose="020B0503020204020204" pitchFamily="34" charset="-122"/>
            </a:rPr>
            <a:t>③ </a:t>
          </a:r>
          <a:r>
            <a:rPr lang="zh-CN" altLang="en-US" sz="1800" kern="1200" dirty="0">
              <a:latin typeface="Arial" panose="020B0604020202020204" pitchFamily="34" charset="0"/>
              <a:ea typeface="微软雅黑" panose="020B0503020204020204" pitchFamily="34" charset="-122"/>
            </a:rPr>
            <a:t>测量单位，即用于在交谈中作阶段记分的量度。</a:t>
          </a:r>
          <a:endParaRPr lang="zh-CN" altLang="en-US" sz="1800" kern="1200" dirty="0"/>
        </a:p>
      </dsp:txBody>
      <dsp:txXfrm>
        <a:off x="6265164" y="628904"/>
        <a:ext cx="1860507" cy="2646637"/>
      </dsp:txXfrm>
    </dsp:sp>
    <dsp:sp modelId="{45C9901A-2CD7-4D03-A774-B9CF53D6AAD6}">
      <dsp:nvSpPr>
        <dsp:cNvPr id="0" name=""/>
        <dsp:cNvSpPr/>
      </dsp:nvSpPr>
      <dsp:spPr>
        <a:xfrm>
          <a:off x="6265164" y="0"/>
          <a:ext cx="1860507" cy="628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740" tIns="78740" rIns="78740" bIns="78740" numCol="1" spcCol="1270" anchor="b" anchorCtr="0">
          <a:noAutofit/>
        </a:bodyPr>
        <a:lstStyle/>
        <a:p>
          <a:pPr marL="0" lvl="0" indent="0" algn="l" defTabSz="1377950">
            <a:lnSpc>
              <a:spcPct val="90000"/>
            </a:lnSpc>
            <a:spcBef>
              <a:spcPct val="0"/>
            </a:spcBef>
            <a:spcAft>
              <a:spcPct val="35000"/>
            </a:spcAft>
            <a:buNone/>
          </a:pPr>
          <a:endParaRPr lang="zh-CN" altLang="en-US" sz="3100" kern="1200"/>
        </a:p>
      </dsp:txBody>
      <dsp:txXfrm>
        <a:off x="6265164" y="0"/>
        <a:ext cx="1860507" cy="62890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05BFDB-15EB-4323-A54D-3EC955CDF0F1}">
      <dsp:nvSpPr>
        <dsp:cNvPr id="0" name=""/>
        <dsp:cNvSpPr/>
      </dsp:nvSpPr>
      <dsp:spPr>
        <a:xfrm>
          <a:off x="2381" y="2129102"/>
          <a:ext cx="2901156" cy="1160462"/>
        </a:xfrm>
        <a:prstGeom prst="chevron">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 ① 生物体基础上的生理需求</a:t>
          </a:r>
          <a:r>
            <a:rPr lang="en-US" altLang="en-US" sz="1800" kern="1200" dirty="0">
              <a:latin typeface="Arial" panose="020B0604020202020204" pitchFamily="34" charset="0"/>
              <a:ea typeface="微软雅黑" panose="020B0503020204020204" pitchFamily="34" charset="-122"/>
            </a:rPr>
            <a:t>;</a:t>
          </a:r>
          <a:endParaRPr lang="zh-CN" altLang="en-US" sz="1800" kern="1200" dirty="0">
            <a:latin typeface="Arial" panose="020B0604020202020204" pitchFamily="34" charset="0"/>
            <a:ea typeface="微软雅黑" panose="020B0503020204020204" pitchFamily="34" charset="-122"/>
          </a:endParaRPr>
        </a:p>
      </dsp:txBody>
      <dsp:txXfrm>
        <a:off x="582612" y="2129102"/>
        <a:ext cx="1740694" cy="1160462"/>
      </dsp:txXfrm>
    </dsp:sp>
    <dsp:sp modelId="{3EB14F8A-ECD3-46DA-95A6-8615294235A6}">
      <dsp:nvSpPr>
        <dsp:cNvPr id="0" name=""/>
        <dsp:cNvSpPr/>
      </dsp:nvSpPr>
      <dsp:spPr>
        <a:xfrm>
          <a:off x="2613421" y="2129102"/>
          <a:ext cx="2901156" cy="1160462"/>
        </a:xfrm>
        <a:prstGeom prst="chevron">
          <a:avLst/>
        </a:prstGeom>
        <a:solidFill>
          <a:schemeClr val="accent4">
            <a:hueOff val="-1759972"/>
            <a:satOff val="-18065"/>
            <a:lumOff val="755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② 趋向人际协同的社会互动需求</a:t>
          </a:r>
          <a:r>
            <a:rPr lang="en-US" altLang="en-US" sz="1800" kern="1200" dirty="0">
              <a:latin typeface="Arial" panose="020B0604020202020204" pitchFamily="34" charset="0"/>
              <a:ea typeface="微软雅黑" panose="020B0503020204020204" pitchFamily="34" charset="-122"/>
            </a:rPr>
            <a:t>;</a:t>
          </a:r>
          <a:endParaRPr lang="zh-CN" altLang="en-US" sz="1800" kern="1200" dirty="0">
            <a:latin typeface="Arial" panose="020B0604020202020204" pitchFamily="34" charset="0"/>
            <a:ea typeface="微软雅黑" panose="020B0503020204020204" pitchFamily="34" charset="-122"/>
          </a:endParaRPr>
        </a:p>
      </dsp:txBody>
      <dsp:txXfrm>
        <a:off x="3193652" y="2129102"/>
        <a:ext cx="1740694" cy="1160462"/>
      </dsp:txXfrm>
    </dsp:sp>
    <dsp:sp modelId="{A922C42F-D0C0-4B0F-9705-C3E8AE3CBC0E}">
      <dsp:nvSpPr>
        <dsp:cNvPr id="0" name=""/>
        <dsp:cNvSpPr/>
      </dsp:nvSpPr>
      <dsp:spPr>
        <a:xfrm>
          <a:off x="5224462" y="2129102"/>
          <a:ext cx="2901156" cy="1160462"/>
        </a:xfrm>
        <a:prstGeom prst="chevron">
          <a:avLst/>
        </a:prstGeom>
        <a:solidFill>
          <a:schemeClr val="accent4">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009" tIns="24003" rIns="24003" bIns="24003"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③ 趋向群体生存和幸福的社会制度上的需求。</a:t>
          </a:r>
        </a:p>
      </dsp:txBody>
      <dsp:txXfrm>
        <a:off x="5804693" y="2129102"/>
        <a:ext cx="1740694" cy="11604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1844580" y="354"/>
          <a:ext cx="6500377" cy="829068"/>
        </a:xfrm>
        <a:prstGeom prst="homePlat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596"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价值观辨析学派在对学生进行价值观辨析的过程中，发展出了许多应用性赋值策略。</a:t>
          </a:r>
        </a:p>
      </dsp:txBody>
      <dsp:txXfrm rot="10800000">
        <a:off x="2051847" y="354"/>
        <a:ext cx="6293110" cy="829068"/>
      </dsp:txXfrm>
    </dsp:sp>
    <dsp:sp modelId="{82DBEDA2-9566-4E09-9A91-97E9ADAC38F1}">
      <dsp:nvSpPr>
        <dsp:cNvPr id="0" name=""/>
        <dsp:cNvSpPr/>
      </dsp:nvSpPr>
      <dsp:spPr>
        <a:xfrm>
          <a:off x="1430045" y="354"/>
          <a:ext cx="829068" cy="829068"/>
        </a:xfrm>
        <a:prstGeom prst="ellipse">
          <a:avLst/>
        </a:prstGeom>
        <a:solidFill>
          <a:schemeClr val="accent3">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1844580" y="1036690"/>
          <a:ext cx="6500377" cy="829068"/>
        </a:xfrm>
        <a:prstGeom prst="homePlate">
          <a:avLst/>
        </a:prstGeom>
        <a:solidFill>
          <a:schemeClr val="accent3">
            <a:hueOff val="-568678"/>
            <a:satOff val="-2344"/>
            <a:lumOff val="-49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596"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价值观辨析的方法基本上是诱导性的，从特定的团体经验逐渐转移到有关自我认识和自我直觉的一般观念。</a:t>
          </a:r>
          <a:endParaRPr lang="zh-CN" altLang="en-US" sz="1800" kern="1200" dirty="0">
            <a:latin typeface="Arial" panose="020B0604020202020204" pitchFamily="34" charset="0"/>
            <a:ea typeface="微软雅黑" panose="020B0503020204020204" pitchFamily="34" charset="-122"/>
            <a:cs typeface="+mn-cs"/>
          </a:endParaRPr>
        </a:p>
      </dsp:txBody>
      <dsp:txXfrm rot="10800000">
        <a:off x="2051847" y="1036690"/>
        <a:ext cx="6293110" cy="829068"/>
      </dsp:txXfrm>
    </dsp:sp>
    <dsp:sp modelId="{FC96EFC5-1FFF-454B-A006-E05B5ECC4F14}">
      <dsp:nvSpPr>
        <dsp:cNvPr id="0" name=""/>
        <dsp:cNvSpPr/>
      </dsp:nvSpPr>
      <dsp:spPr>
        <a:xfrm>
          <a:off x="1430045" y="1036690"/>
          <a:ext cx="829068" cy="829068"/>
        </a:xfrm>
        <a:prstGeom prst="ellipse">
          <a:avLst/>
        </a:prstGeom>
        <a:solidFill>
          <a:schemeClr val="accent3">
            <a:tint val="50000"/>
            <a:hueOff val="-943728"/>
            <a:satOff val="-3892"/>
            <a:lumOff val="-414"/>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5BF620-401A-462B-AED9-709C2770E0B8}">
      <dsp:nvSpPr>
        <dsp:cNvPr id="0" name=""/>
        <dsp:cNvSpPr/>
      </dsp:nvSpPr>
      <dsp:spPr>
        <a:xfrm rot="10800000">
          <a:off x="1844580" y="2073026"/>
          <a:ext cx="6500377" cy="829068"/>
        </a:xfrm>
        <a:prstGeom prst="homePlate">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5596"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a:latin typeface="Arial" panose="020B0604020202020204" pitchFamily="34" charset="0"/>
              <a:ea typeface="微软雅黑" panose="020B0503020204020204" pitchFamily="34" charset="-122"/>
              <a:cs typeface="+mn-cs"/>
            </a:rPr>
            <a:t>价值观辨析的效果在促进课堂行为、提高自我认识、改变社会态度等方面都是较明显的。</a:t>
          </a:r>
          <a:endParaRPr lang="zh-CN" altLang="en-US" sz="1800" kern="1200" dirty="0">
            <a:latin typeface="Arial" panose="020B0604020202020204" pitchFamily="34" charset="0"/>
            <a:ea typeface="微软雅黑" panose="020B0503020204020204" pitchFamily="34" charset="-122"/>
            <a:cs typeface="+mn-cs"/>
          </a:endParaRPr>
        </a:p>
      </dsp:txBody>
      <dsp:txXfrm rot="10800000">
        <a:off x="2051847" y="2073026"/>
        <a:ext cx="6293110" cy="829068"/>
      </dsp:txXfrm>
    </dsp:sp>
    <dsp:sp modelId="{D91CC7FE-45B5-48F7-B19B-9AA78A7990E4}">
      <dsp:nvSpPr>
        <dsp:cNvPr id="0" name=""/>
        <dsp:cNvSpPr/>
      </dsp:nvSpPr>
      <dsp:spPr>
        <a:xfrm>
          <a:off x="1430045" y="2073026"/>
          <a:ext cx="829068" cy="829068"/>
        </a:xfrm>
        <a:prstGeom prst="ellipse">
          <a:avLst/>
        </a:prstGeom>
        <a:solidFill>
          <a:schemeClr val="accent3">
            <a:tint val="50000"/>
            <a:hueOff val="-1887456"/>
            <a:satOff val="-7784"/>
            <a:lumOff val="-82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2164" y="638238"/>
          <a:ext cx="2171854" cy="2171854"/>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9524" tIns="22860" rIns="119524"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第一，中国青少年价值观更少“名利”。</a:t>
          </a:r>
        </a:p>
        <a:p>
          <a:pPr marL="0" lvl="0" indent="0" algn="l" defTabSz="800100">
            <a:lnSpc>
              <a:spcPct val="90000"/>
            </a:lnSpc>
            <a:spcBef>
              <a:spcPct val="0"/>
            </a:spcBef>
            <a:spcAft>
              <a:spcPct val="35000"/>
            </a:spcAft>
            <a:buNone/>
          </a:pPr>
          <a:endParaRPr lang="zh-CN" altLang="en-US" sz="1300" kern="1200" dirty="0"/>
        </a:p>
      </dsp:txBody>
      <dsp:txXfrm>
        <a:off x="320225" y="956299"/>
        <a:ext cx="1535732" cy="1535732"/>
      </dsp:txXfrm>
    </dsp:sp>
    <dsp:sp modelId="{81526270-6B24-4D97-B390-D1F12138A1FD}">
      <dsp:nvSpPr>
        <dsp:cNvPr id="0" name=""/>
        <dsp:cNvSpPr/>
      </dsp:nvSpPr>
      <dsp:spPr>
        <a:xfrm>
          <a:off x="1739647" y="638238"/>
          <a:ext cx="2171854" cy="2171854"/>
        </a:xfrm>
        <a:prstGeom prst="ellipse">
          <a:avLst/>
        </a:prstGeom>
        <a:solidFill>
          <a:schemeClr val="accent3">
            <a:alpha val="50000"/>
            <a:hueOff val="-379119"/>
            <a:satOff val="-1563"/>
            <a:lumOff val="-3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9524" tIns="22860" rIns="119524"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第二，中国青少年价值观更“进取”。</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2057708" y="956299"/>
        <a:ext cx="1535732" cy="1535732"/>
      </dsp:txXfrm>
    </dsp:sp>
    <dsp:sp modelId="{A440C14E-100D-411C-B40D-F1B5A16AEA00}">
      <dsp:nvSpPr>
        <dsp:cNvPr id="0" name=""/>
        <dsp:cNvSpPr/>
      </dsp:nvSpPr>
      <dsp:spPr>
        <a:xfrm>
          <a:off x="3477131" y="638238"/>
          <a:ext cx="2171854" cy="2171854"/>
        </a:xfrm>
        <a:prstGeom prst="ellipse">
          <a:avLst/>
        </a:prstGeom>
        <a:solidFill>
          <a:schemeClr val="accent3">
            <a:alpha val="50000"/>
            <a:hueOff val="-758238"/>
            <a:satOff val="-3126"/>
            <a:lumOff val="-6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9524" tIns="22860" rIns="119524"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第三，中国青少年价值观更“时尚”。</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3795192" y="956299"/>
        <a:ext cx="1535732" cy="1535732"/>
      </dsp:txXfrm>
    </dsp:sp>
    <dsp:sp modelId="{7AD199F4-05E9-4645-9170-4D897D1DB2A3}">
      <dsp:nvSpPr>
        <dsp:cNvPr id="0" name=""/>
        <dsp:cNvSpPr/>
      </dsp:nvSpPr>
      <dsp:spPr>
        <a:xfrm>
          <a:off x="5214614" y="638238"/>
          <a:ext cx="2171854" cy="2171854"/>
        </a:xfrm>
        <a:prstGeom prst="ellipse">
          <a:avLst/>
        </a:prstGeom>
        <a:solidFill>
          <a:schemeClr val="accent3">
            <a:alpha val="50000"/>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19524" tIns="22860" rIns="119524" bIns="2286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schemeClr val="bg1"/>
              </a:solidFill>
              <a:latin typeface="Arial" panose="020B0604020202020204" pitchFamily="34" charset="0"/>
              <a:ea typeface="微软雅黑" panose="020B0503020204020204" pitchFamily="34" charset="-122"/>
              <a:cs typeface="+mn-cs"/>
            </a:rPr>
            <a:t>第四，中国青少年价值观更多“友情亲情”。</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5532675" y="956299"/>
        <a:ext cx="1535732" cy="153573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IncreasingCircleProcess">
  <dgm:title val=""/>
  <dgm:desc val=""/>
  <dgm:catLst>
    <dgm:cat type="list" pri="8300"/>
    <dgm:cat type="process" pri="43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clrData>
  <dgm:layoutNode name="Name0">
    <dgm:varLst>
      <dgm:chMax val="7"/>
      <dgm:chPref val="7"/>
      <dgm:dir/>
      <dgm:animOne val="branch"/>
      <dgm:animLvl val="lvl"/>
    </dgm:varLst>
    <dgm:choose name="Name1">
      <dgm:if name="Name2" func="var" arg="dir" op="equ" val="norm">
        <dgm:alg type="lin">
          <dgm:param type="linDir" val="fromL"/>
          <dgm:param type="horzAlign" val="ctr"/>
          <dgm:param type="vertAlign" val="t"/>
        </dgm:alg>
      </dgm:if>
      <dgm:else name="Name3">
        <dgm:alg type="lin">
          <dgm:param type="linDir" val="fromR"/>
          <dgm:param type="horzAlign" val="ctr"/>
          <dgm:param type="vertAlign" val="t"/>
        </dgm:alg>
      </dgm:else>
    </dgm:choose>
    <dgm:shape xmlns:r="http://schemas.openxmlformats.org/officeDocument/2006/relationships" r:blip="">
      <dgm:adjLst/>
    </dgm:shape>
    <dgm:constrLst>
      <dgm:constr type="primFontSz" for="des" forName="Child" val="65"/>
      <dgm:constr type="primFontSz" for="des" forName="Parent" val="65"/>
      <dgm:constr type="primFontSz" for="des" forName="Child" refType="primFontSz" refFor="des" refForName="Parent" op="lte"/>
      <dgm:constr type="w" for="ch" forName="composite" refType="w"/>
      <dgm:constr type="h" for="ch" forName="composite" refType="h"/>
      <dgm:constr type="sp" refType="w" refFor="ch" refForName="composite" op="equ" fact="0.05"/>
      <dgm:constr type="w" for="ch" forName="sibTrans" refType="h" refFor="ch" refForName="composite" op="equ" fact="0.04"/>
    </dgm:constrLst>
    <dgm:forEach name="nodesForEach" axis="ch" ptType="node" cnt="7">
      <dgm:layoutNode name="composite">
        <dgm:alg type="composite">
          <dgm:param type="ar" val="0.8"/>
        </dgm:alg>
        <dgm:choose name="Name4">
          <dgm:if name="Name5" func="var" arg="dir" op="equ" val="norm">
            <dgm:constrLst>
              <dgm:constr type="l" for="ch" forName="Child" refType="w" fact="0.29"/>
              <dgm:constr type="t" for="ch" forName="Child" refType="h" fact="0.192"/>
              <dgm:constr type="w" for="ch" forName="Child" refType="w" fact="0.71"/>
              <dgm:constr type="h" for="ch" forName="Child" refType="h" fact="0.808"/>
              <dgm:constr type="l" for="ch" forName="Parent" refType="w" fact="0.29"/>
              <dgm:constr type="t" for="ch" forName="Parent" refType="h" fact="0"/>
              <dgm:constr type="w" for="ch" forName="Parent" refType="w" fact="0.71"/>
              <dgm:constr type="h" for="ch" forName="Parent" refType="h" fact="0.192"/>
              <dgm:constr type="l" for="ch" forName="BackAccent" refType="w" fact="0"/>
              <dgm:constr type="t" for="ch" forName="BackAccent" refType="h" fact="0"/>
              <dgm:constr type="w" for="ch" forName="BackAccent" refType="w" fact="0.24"/>
              <dgm:constr type="h" for="ch" forName="BackAccent" refType="h" fact="0.192"/>
              <dgm:constr type="l" for="ch" forName="Accent" refType="w" fact="0.024"/>
              <dgm:constr type="t" for="ch" forName="Accent" refType="h" fact="0.0192"/>
              <dgm:constr type="w" for="ch" forName="Accent" refType="w" fact="0.192"/>
              <dgm:constr type="h" for="ch" forName="Accent" refType="h" fact="0.1536"/>
            </dgm:constrLst>
          </dgm:if>
          <dgm:else name="Name6">
            <dgm:constrLst>
              <dgm:constr type="r" for="ch" forName="Child" refType="w" fact="0.71"/>
              <dgm:constr type="t" for="ch" forName="Child" refType="h" fact="0.192"/>
              <dgm:constr type="w" for="ch" forName="Child" refType="w" fact="0.71"/>
              <dgm:constr type="h" for="ch" forName="Child" refType="h" fact="0.808"/>
              <dgm:constr type="r" for="ch" forName="Parent" refType="w" fact="0.71"/>
              <dgm:constr type="t" for="ch" forName="Parent" refType="h" fact="0"/>
              <dgm:constr type="w" for="ch" forName="Parent" refType="w" fact="0.71"/>
              <dgm:constr type="h" for="ch" forName="Parent" refType="h" fact="0.192"/>
              <dgm:constr type="r" for="ch" forName="BackAccent" refType="w"/>
              <dgm:constr type="t" for="ch" forName="BackAccent" refType="h" fact="0"/>
              <dgm:constr type="w" for="ch" forName="BackAccent" refType="w" fact="0.24"/>
              <dgm:constr type="h" for="ch" forName="BackAccent" refType="h" fact="0.192"/>
              <dgm:constr type="r" for="ch" forName="Accent" refType="w" fact="0.976"/>
              <dgm:constr type="t" for="ch" forName="Accent" refType="h" fact="0.0192"/>
              <dgm:constr type="w" for="ch" forName="Accent" refType="w" fact="0.192"/>
              <dgm:constr type="h" for="ch" forName="Accent" refType="h" fact="0.1536"/>
            </dgm:constrLst>
          </dgm:else>
        </dgm:choose>
        <dgm:layoutNode name="BackAccent" styleLbl="bgShp">
          <dgm:alg type="sp"/>
          <dgm:shape xmlns:r="http://schemas.openxmlformats.org/officeDocument/2006/relationships" type="ellipse" r:blip="">
            <dgm:adjLst/>
          </dgm:shape>
          <dgm:presOf/>
        </dgm:layoutNode>
        <dgm:layoutNode name="Accent" styleLbl="alignNode1">
          <dgm:alg type="sp"/>
          <dgm:choose name="Name7">
            <dgm:if name="Name8" axis="precedSib" ptType="node" func="cnt" op="equ" val="0">
              <dgm:choose name="Name9">
                <dgm:if name="Name10" axis="followSib" ptType="node" func="cnt" op="equ" val="0">
                  <dgm:shape xmlns:r="http://schemas.openxmlformats.org/officeDocument/2006/relationships" type="chord" r:blip="">
                    <dgm:adjLst>
                      <dgm:adj idx="1" val="-90"/>
                      <dgm:adj idx="2" val="-90"/>
                    </dgm:adjLst>
                  </dgm:shape>
                </dgm:if>
                <dgm:if name="Name11" axis="followSib" ptType="node" func="cnt" op="equ" val="1">
                  <dgm:shape xmlns:r="http://schemas.openxmlformats.org/officeDocument/2006/relationships" type="chord" r:blip="">
                    <dgm:adjLst>
                      <dgm:adj idx="1" val="0"/>
                      <dgm:adj idx="2" val="180"/>
                    </dgm:adjLst>
                  </dgm:shape>
                </dgm:if>
                <dgm:if name="Name12" axis="followSib" ptType="node" func="cnt" op="equ" val="2">
                  <dgm:shape xmlns:r="http://schemas.openxmlformats.org/officeDocument/2006/relationships" type="chord" r:blip="">
                    <dgm:adjLst>
                      <dgm:adj idx="1" val="19.4712"/>
                      <dgm:adj idx="2" val="160.5288"/>
                    </dgm:adjLst>
                  </dgm:shape>
                </dgm:if>
                <dgm:if name="Name13" axis="followSib" ptType="node" func="cnt" op="equ" val="3">
                  <dgm:shape xmlns:r="http://schemas.openxmlformats.org/officeDocument/2006/relationships" type="chord" r:blip="">
                    <dgm:adjLst>
                      <dgm:adj idx="1" val="30"/>
                      <dgm:adj idx="2" val="150"/>
                    </dgm:adjLst>
                  </dgm:shape>
                </dgm:if>
                <dgm:if name="Name14" axis="followSib" ptType="node" func="cnt" op="equ" val="4">
                  <dgm:shape xmlns:r="http://schemas.openxmlformats.org/officeDocument/2006/relationships" type="chord" r:blip="">
                    <dgm:adjLst>
                      <dgm:adj idx="1" val="38.8699"/>
                      <dgm:adj idx="2" val="143.1301"/>
                    </dgm:adjLst>
                  </dgm:shape>
                </dgm:if>
                <dgm:if name="Name15" axis="followSib" ptType="node" func="cnt" op="equ" val="5">
                  <dgm:shape xmlns:r="http://schemas.openxmlformats.org/officeDocument/2006/relationships" type="chord" r:blip="">
                    <dgm:adjLst>
                      <dgm:adj idx="1" val="41.8103"/>
                      <dgm:adj idx="2" val="138.1897"/>
                    </dgm:adjLst>
                  </dgm:shape>
                </dgm:if>
                <dgm:else name="Name16">
                  <dgm:shape xmlns:r="http://schemas.openxmlformats.org/officeDocument/2006/relationships" type="chord" r:blip="">
                    <dgm:adjLst>
                      <dgm:adj idx="1" val="45.5847"/>
                      <dgm:adj idx="2" val="134.4153"/>
                    </dgm:adjLst>
                  </dgm:shape>
                </dgm:else>
              </dgm:choose>
            </dgm:if>
            <dgm:if name="Name17" axis="precedSib" ptType="node" func="cnt" op="equ" val="1">
              <dgm:choose name="Name18">
                <dgm:if name="Name19" axis="followSib" ptType="node" func="cnt" op="equ" val="0">
                  <dgm:shape xmlns:r="http://schemas.openxmlformats.org/officeDocument/2006/relationships" type="chord" r:blip="">
                    <dgm:adjLst>
                      <dgm:adj idx="1" val="-90"/>
                      <dgm:adj idx="2" val="-90"/>
                    </dgm:adjLst>
                  </dgm:shape>
                </dgm:if>
                <dgm:if name="Name20" axis="followSib" ptType="node" func="cnt" op="equ" val="1">
                  <dgm:shape xmlns:r="http://schemas.openxmlformats.org/officeDocument/2006/relationships" type="chord" r:blip="">
                    <dgm:adjLst>
                      <dgm:adj idx="1" val="-19.4712"/>
                      <dgm:adj idx="2" val="-160.5288"/>
                    </dgm:adjLst>
                  </dgm:shape>
                </dgm:if>
                <dgm:if name="Name21" axis="followSib" ptType="node" func="cnt" op="equ" val="2">
                  <dgm:shape xmlns:r="http://schemas.openxmlformats.org/officeDocument/2006/relationships" type="chord" r:blip="">
                    <dgm:adjLst>
                      <dgm:adj idx="1" val="0"/>
                      <dgm:adj idx="2" val="180"/>
                    </dgm:adjLst>
                  </dgm:shape>
                </dgm:if>
                <dgm:if name="Name22" axis="followSib" ptType="node" func="cnt" op="equ" val="3">
                  <dgm:shape xmlns:r="http://schemas.openxmlformats.org/officeDocument/2006/relationships" type="chord" r:blip="">
                    <dgm:adjLst>
                      <dgm:adj idx="1" val="11.537"/>
                      <dgm:adj idx="2" val="168.463"/>
                    </dgm:adjLst>
                  </dgm:shape>
                </dgm:if>
                <dgm:if name="Name23" axis="followSib" ptType="node" func="cnt" op="equ" val="4">
                  <dgm:shape xmlns:r="http://schemas.openxmlformats.org/officeDocument/2006/relationships" type="chord" r:blip="">
                    <dgm:adjLst>
                      <dgm:adj idx="1" val="19.4712"/>
                      <dgm:adj idx="2" val="160.5288"/>
                    </dgm:adjLst>
                  </dgm:shape>
                </dgm:if>
                <dgm:else name="Name24">
                  <dgm:shape xmlns:r="http://schemas.openxmlformats.org/officeDocument/2006/relationships" type="chord" r:blip="">
                    <dgm:adjLst>
                      <dgm:adj idx="1" val="25.3769"/>
                      <dgm:adj idx="2" val="154.6231"/>
                    </dgm:adjLst>
                  </dgm:shape>
                </dgm:else>
              </dgm:choose>
            </dgm:if>
            <dgm:if name="Name25" axis="precedSib" ptType="node" func="cnt" op="equ" val="2">
              <dgm:choose name="Name26">
                <dgm:if name="Name27" axis="followSib" ptType="node" func="cnt" op="equ" val="0">
                  <dgm:shape xmlns:r="http://schemas.openxmlformats.org/officeDocument/2006/relationships" type="chord" r:blip="">
                    <dgm:adjLst>
                      <dgm:adj idx="1" val="-90"/>
                      <dgm:adj idx="2" val="-90"/>
                    </dgm:adjLst>
                  </dgm:shape>
                </dgm:if>
                <dgm:if name="Name28" axis="followSib" ptType="node" func="cnt" op="equ" val="1">
                  <dgm:shape xmlns:r="http://schemas.openxmlformats.org/officeDocument/2006/relationships" type="chord" r:blip="">
                    <dgm:adjLst>
                      <dgm:adj idx="1" val="-30"/>
                      <dgm:adj idx="2" val="-150"/>
                    </dgm:adjLst>
                  </dgm:shape>
                </dgm:if>
                <dgm:if name="Name29" axis="followSib" ptType="node" func="cnt" op="equ" val="2">
                  <dgm:shape xmlns:r="http://schemas.openxmlformats.org/officeDocument/2006/relationships" type="chord" r:blip="">
                    <dgm:adjLst>
                      <dgm:adj idx="1" val="-11.537"/>
                      <dgm:adj idx="2" val="-168.463"/>
                    </dgm:adjLst>
                  </dgm:shape>
                </dgm:if>
                <dgm:if name="Name30" axis="followSib" ptType="node" func="cnt" op="equ" val="3">
                  <dgm:shape xmlns:r="http://schemas.openxmlformats.org/officeDocument/2006/relationships" type="chord" r:blip="">
                    <dgm:adjLst>
                      <dgm:adj idx="1" val="0"/>
                      <dgm:adj idx="2" val="180"/>
                    </dgm:adjLst>
                  </dgm:shape>
                </dgm:if>
                <dgm:else name="Name31">
                  <dgm:shape xmlns:r="http://schemas.openxmlformats.org/officeDocument/2006/relationships" type="chord" r:blip="">
                    <dgm:adjLst>
                      <dgm:adj idx="1" val="8.2133"/>
                      <dgm:adj idx="2" val="171.7867"/>
                    </dgm:adjLst>
                  </dgm:shape>
                </dgm:else>
              </dgm:choose>
            </dgm:if>
            <dgm:if name="Name32" axis="precedSib" ptType="node" func="cnt" op="equ" val="3">
              <dgm:choose name="Name33">
                <dgm:if name="Name34" axis="followSib" ptType="node" func="cnt" op="equ" val="0">
                  <dgm:shape xmlns:r="http://schemas.openxmlformats.org/officeDocument/2006/relationships" type="chord" r:blip="">
                    <dgm:adjLst>
                      <dgm:adj idx="1" val="-90"/>
                      <dgm:adj idx="2" val="-90"/>
                    </dgm:adjLst>
                  </dgm:shape>
                </dgm:if>
                <dgm:if name="Name35" axis="followSib" ptType="node" func="cnt" op="equ" val="1">
                  <dgm:shape xmlns:r="http://schemas.openxmlformats.org/officeDocument/2006/relationships" type="chord" r:blip="">
                    <dgm:adjLst>
                      <dgm:adj idx="1" val="-38.8699"/>
                      <dgm:adj idx="2" val="-143.1301"/>
                    </dgm:adjLst>
                  </dgm:shape>
                </dgm:if>
                <dgm:if name="Name36" axis="followSib" ptType="node" func="cnt" op="equ" val="2">
                  <dgm:shape xmlns:r="http://schemas.openxmlformats.org/officeDocument/2006/relationships" type="chord" r:blip="">
                    <dgm:adjLst>
                      <dgm:adj idx="1" val="-19.4712"/>
                      <dgm:adj idx="2" val="-160.5288"/>
                    </dgm:adjLst>
                  </dgm:shape>
                </dgm:if>
                <dgm:else name="Name37">
                  <dgm:shape xmlns:r="http://schemas.openxmlformats.org/officeDocument/2006/relationships" type="chord" r:blip="">
                    <dgm:adjLst>
                      <dgm:adj idx="1" val="-8.2133"/>
                      <dgm:adj idx="2" val="-171.7867"/>
                    </dgm:adjLst>
                  </dgm:shape>
                </dgm:else>
              </dgm:choose>
            </dgm:if>
            <dgm:if name="Name38" axis="precedSib" ptType="node" func="cnt" op="equ" val="4">
              <dgm:choose name="Name39">
                <dgm:if name="Name40" axis="followSib" ptType="node" func="cnt" op="equ" val="0">
                  <dgm:shape xmlns:r="http://schemas.openxmlformats.org/officeDocument/2006/relationships" type="chord" r:blip="">
                    <dgm:adjLst>
                      <dgm:adj idx="1" val="-90"/>
                      <dgm:adj idx="2" val="-90"/>
                    </dgm:adjLst>
                  </dgm:shape>
                </dgm:if>
                <dgm:if name="Name41" axis="followSib" ptType="node" func="cnt" op="equ" val="1">
                  <dgm:shape xmlns:r="http://schemas.openxmlformats.org/officeDocument/2006/relationships" type="chord" r:blip="">
                    <dgm:adjLst>
                      <dgm:adj idx="1" val="-41.8103"/>
                      <dgm:adj idx="2" val="-138.1897"/>
                    </dgm:adjLst>
                  </dgm:shape>
                </dgm:if>
                <dgm:else name="Name42">
                  <dgm:shape xmlns:r="http://schemas.openxmlformats.org/officeDocument/2006/relationships" type="chord" r:blip="">
                    <dgm:adjLst>
                      <dgm:adj idx="1" val="-25.3769"/>
                      <dgm:adj idx="2" val="-154.6231"/>
                    </dgm:adjLst>
                  </dgm:shape>
                </dgm:else>
              </dgm:choose>
            </dgm:if>
            <dgm:if name="Name43" axis="precedSib" ptType="node" func="cnt" op="equ" val="5">
              <dgm:choose name="Name44">
                <dgm:if name="Name45" axis="followSib" ptType="node" func="cnt" op="equ" val="0">
                  <dgm:shape xmlns:r="http://schemas.openxmlformats.org/officeDocument/2006/relationships" type="chord" r:blip="">
                    <dgm:adjLst>
                      <dgm:adj idx="1" val="-90"/>
                      <dgm:adj idx="2" val="-90"/>
                    </dgm:adjLst>
                  </dgm:shape>
                </dgm:if>
                <dgm:else name="Name46">
                  <dgm:shape xmlns:r="http://schemas.openxmlformats.org/officeDocument/2006/relationships" type="chord" r:blip="">
                    <dgm:adjLst>
                      <dgm:adj idx="1" val="-45.5847"/>
                      <dgm:adj idx="2" val="-134.4153"/>
                    </dgm:adjLst>
                  </dgm:shape>
                </dgm:else>
              </dgm:choose>
            </dgm:if>
            <dgm:else name="Name47">
              <dgm:shape xmlns:r="http://schemas.openxmlformats.org/officeDocument/2006/relationships" type="chord" r:blip="">
                <dgm:adjLst>
                  <dgm:adj idx="1" val="-90"/>
                  <dgm:adj idx="2" val="-90"/>
                </dgm:adjLst>
              </dgm:shape>
            </dgm:else>
          </dgm:choose>
          <dgm:presOf/>
        </dgm:layoutNode>
        <dgm:layoutNode name="Child" styleLbl="revTx">
          <dgm:varLst>
            <dgm:chMax val="0"/>
            <dgm:chPref val="0"/>
            <dgm:bulletEnabled val="1"/>
          </dgm:varLst>
          <dgm:choose name="Name48">
            <dgm:if name="Name49" func="var" arg="dir" op="equ" val="norm">
              <dgm:alg type="tx">
                <dgm:param type="parTxLTRAlign" val="l"/>
                <dgm:param type="parTxRTLAlign" val="l"/>
                <dgm:param type="txAnchorVert" val="t"/>
              </dgm:alg>
            </dgm:if>
            <dgm:else name="Name50">
              <dgm:alg type="tx">
                <dgm:param type="parTxLTRAlign" val="r"/>
                <dgm:param type="parTxRTLAlign" val="r"/>
                <dgm:param type="txAnchorVert" val="t"/>
              </dgm:alg>
            </dgm:else>
          </dgm:choose>
          <dgm:choose name="Name51">
            <dgm:if name="Name52" axis="ch" ptType="node" func="cnt" op="gte" val="1">
              <dgm:shape xmlns:r="http://schemas.openxmlformats.org/officeDocument/2006/relationships" type="rect" r:blip="">
                <dgm:adjLst/>
              </dgm:shape>
            </dgm:if>
            <dgm:else name="Name53">
              <dgm:shape xmlns:r="http://schemas.openxmlformats.org/officeDocument/2006/relationships" type="rect" r:blip="" hideGeom="1">
                <dgm:adjLst/>
              </dgm:shape>
            </dgm:else>
          </dgm:choose>
          <dgm:choose name="Name54">
            <dgm:if name="Name55" axis="ch" ptType="node" func="cnt" op="gte" val="1">
              <dgm:presOf axis="des" ptType="node"/>
            </dgm:if>
            <dgm:else name="Name56">
              <dgm:presOf/>
            </dgm:else>
          </dgm:choos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Parent" styleLbl="revTx">
          <dgm:varLst>
            <dgm:chMax val="1"/>
            <dgm:chPref val="1"/>
            <dgm:bulletEnabled val="1"/>
          </dgm:varLst>
          <dgm:choose name="Name57">
            <dgm:if name="Name58" func="var" arg="dir" op="equ" val="norm">
              <dgm:alg type="tx">
                <dgm:param type="parTxLTRAlign" val="l"/>
                <dgm:param type="parTxRTLAlign" val="l"/>
                <dgm:param type="shpTxLTRAlignCh" val="l"/>
                <dgm:param type="shpTxRTLAlignCh" val="l"/>
                <dgm:param type="txAnchorVert" val="b"/>
                <dgm:param type="txAnchorVertCh" val="b"/>
              </dgm:alg>
            </dgm:if>
            <dgm:else name="Name59">
              <dgm:alg type="tx">
                <dgm:param type="parTxLTRAlign" val="r"/>
                <dgm:param type="parTxRTLAlign" val="r"/>
                <dgm:param type="shpTxLTRAlignCh" val="r"/>
                <dgm:param type="shpTxRTLAlignCh" val="r"/>
                <dgm:param type="txAnchorVert" val="b"/>
                <dgm:param type="txAnchorVertCh" val="b"/>
              </dgm:alg>
            </dgm:else>
          </dgm:choose>
          <dgm:shape xmlns:r="http://schemas.openxmlformats.org/officeDocument/2006/relationships" type="rect" r:blip="">
            <dgm:adjLst/>
          </dgm:shape>
          <dgm:presOf axis="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213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道德认知形成和发展的过程</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个人品德的形成和发展要经历两种过程，一种是</a:t>
            </a:r>
            <a:r>
              <a:rPr lang="zh-CN" altLang="en-US" b="1" dirty="0">
                <a:solidFill>
                  <a:srgbClr val="FF0000"/>
                </a:solidFill>
                <a:latin typeface="Arial" panose="020B0604020202020204" pitchFamily="34" charset="0"/>
                <a:ea typeface="微软雅黑" panose="020B0503020204020204" pitchFamily="34" charset="-122"/>
              </a:rPr>
              <a:t>理性化的过程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，另一种是</a:t>
            </a:r>
            <a:r>
              <a:rPr lang="zh-CN" altLang="en-US" b="1" dirty="0">
                <a:solidFill>
                  <a:srgbClr val="FF0000"/>
                </a:solidFill>
                <a:latin typeface="Arial" panose="020B0604020202020204" pitchFamily="34" charset="0"/>
                <a:ea typeface="微软雅黑" panose="020B0503020204020204" pitchFamily="34" charset="-122"/>
              </a:rPr>
              <a:t>社会化的过程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理性化的过程，也就是</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形成道德认识</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过程，是发展道德判断和推理能力的过程。道德认知发展学者把儿童的道德发展看作是认知发展的一部分，把儿童的逻辑思维能力与道德判断和推理能力看作是一种蕴含关系，因而儿童的道德发展过程可以在他们的认知发展进程中找到根据。</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儿童品德的形成和发展还必须以社会认知为前提。</a:t>
            </a:r>
          </a:p>
        </p:txBody>
      </p:sp>
    </p:spTree>
    <p:extLst>
      <p:ext uri="{BB962C8B-B14F-4D97-AF65-F5344CB8AC3E}">
        <p14:creationId xmlns:p14="http://schemas.microsoft.com/office/powerpoint/2010/main" val="915576588"/>
      </p:ext>
    </p:extLst>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道德观念的发展</a:t>
            </a:r>
          </a:p>
        </p:txBody>
      </p:sp>
    </p:spTree>
    <p:extLst>
      <p:ext uri="{BB962C8B-B14F-4D97-AF65-F5344CB8AC3E}">
        <p14:creationId xmlns:p14="http://schemas.microsoft.com/office/powerpoint/2010/main" val="1175960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皮亚杰关于儿童道德观念的研究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从单纯的规则到真正意义的准则</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DE37D24A-2095-4438-9091-4A44D19853EB}"/>
              </a:ext>
            </a:extLst>
          </p:cNvPr>
          <p:cNvGraphicFramePr/>
          <p:nvPr>
            <p:extLst>
              <p:ext uri="{D42A27DB-BD31-4B8C-83A1-F6EECF244321}">
                <p14:modId xmlns:p14="http://schemas.microsoft.com/office/powerpoint/2010/main" val="2430472151"/>
              </p:ext>
            </p:extLst>
          </p:nvPr>
        </p:nvGraphicFramePr>
        <p:xfrm>
          <a:off x="2032000" y="2650733"/>
          <a:ext cx="7810643" cy="3487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32283024"/>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皮亚杰关于儿童道德观念的研究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从客观责任到主观责任</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皮亚杰在研究中设计、编撰了许多</a:t>
            </a:r>
            <a:r>
              <a:rPr lang="zh-CN" altLang="en-US" b="1" dirty="0">
                <a:solidFill>
                  <a:srgbClr val="FF0000"/>
                </a:solidFill>
                <a:latin typeface="Arial" panose="020B0604020202020204" pitchFamily="34" charset="0"/>
                <a:ea typeface="微软雅黑" panose="020B0503020204020204" pitchFamily="34" charset="-122"/>
              </a:rPr>
              <a:t>对偶故事</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，让儿童对一些特定行为情境中行为者的行为作出评价，从中捕捉他们的道德观念。皮亚杰和他的合作者把这些对偶故事讲给儿童听，让他们比较故事中两个行为者的行为，作出谁更坏的判断。</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结果发现，儿童在对过失行为或对说谎行为的道德判断中，都存在两种明显的判断形式： 年幼儿童往往根据行为者行为在客观上造成的后果，作出判断</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年长儿童则往往根据行为者行为的主观意向性，作出判断。</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44796944"/>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皮亚杰关于儿童道德观念的研究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从服从到公平或平等再到公道（公正）</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皮亚杰和他的合作者在大量研究后指出，“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7</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岁和</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岁是儿童公正观念发展的三个主要时期”。这三个年龄阶段的儿童的公正判断分别以服从、平等和公道为特征。</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随着儿童的社会交往和社会合作的日益增加，</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岁左右儿童的道德判断的内在基础发生了质的变化。这一时期儿童的公正原则就是平等或公平。</a:t>
            </a:r>
          </a:p>
        </p:txBody>
      </p:sp>
    </p:spTree>
    <p:extLst>
      <p:ext uri="{BB962C8B-B14F-4D97-AF65-F5344CB8AC3E}">
        <p14:creationId xmlns:p14="http://schemas.microsoft.com/office/powerpoint/2010/main" val="552825438"/>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皮亚杰关于儿童道德观念的研究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从抵罪性惩罚到报应性处罚</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儿童如何看待成人给予他们的惩罚？皮亚杰对该主题的研究围绕两个问题展开：</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① 在儿童心目中，什么样的惩罚最为公正？② 在儿童看来，什么样的惩罚最有效？</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为了探明第一个问题，皮亚杰设计了一些关于惩罚的故事，内容都是儿童在家庭或学校里常犯的一些过错行为。每个故事后面均提供了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种惩罚办法，要儿童作出哪一种惩罚最公正、最有效的判断。</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为了查明第二个问题，皮亚杰设计了两组故事，每组都包含两个故事，内容都是陈述一位儿童的过错行为。</a:t>
            </a:r>
          </a:p>
        </p:txBody>
      </p:sp>
    </p:spTree>
    <p:extLst>
      <p:ext uri="{BB962C8B-B14F-4D97-AF65-F5344CB8AC3E}">
        <p14:creationId xmlns:p14="http://schemas.microsoft.com/office/powerpoint/2010/main" val="3104772360"/>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022285" y="1220584"/>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皮亚杰关于儿童道德观念的研究</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（五） 理论的概括： 从他律到自律</a:t>
            </a:r>
          </a:p>
        </p:txBody>
      </p:sp>
      <p:graphicFrame>
        <p:nvGraphicFramePr>
          <p:cNvPr id="2" name="图示 1">
            <a:extLst>
              <a:ext uri="{FF2B5EF4-FFF2-40B4-BE49-F238E27FC236}">
                <a16:creationId xmlns:a16="http://schemas.microsoft.com/office/drawing/2014/main" id="{A405C410-65B2-494A-9CB1-C8831A78F7F6}"/>
              </a:ext>
            </a:extLst>
          </p:cNvPr>
          <p:cNvGraphicFramePr/>
          <p:nvPr>
            <p:extLst>
              <p:ext uri="{D42A27DB-BD31-4B8C-83A1-F6EECF244321}">
                <p14:modId xmlns:p14="http://schemas.microsoft.com/office/powerpoint/2010/main" val="2143279075"/>
              </p:ext>
            </p:extLst>
          </p:nvPr>
        </p:nvGraphicFramePr>
        <p:xfrm>
          <a:off x="2032000" y="2467720"/>
          <a:ext cx="8046948" cy="3670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75915768"/>
      </p:ext>
    </p:extLst>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766783"/>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中国儿童道德观念发展的研究</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我国学者</a:t>
            </a:r>
            <a:r>
              <a:rPr lang="zh-CN" altLang="en-US" b="1" dirty="0">
                <a:solidFill>
                  <a:srgbClr val="FF0000"/>
                </a:solidFill>
                <a:latin typeface="Arial" panose="020B0604020202020204" pitchFamily="34" charset="0"/>
                <a:ea typeface="微软雅黑" panose="020B0503020204020204" pitchFamily="34" charset="-122"/>
              </a:rPr>
              <a:t>李伯黍</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等人在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初组织成立了全国性的儿童道德发展研究协作组，开始在皮亚杰模式的基础上，立足于我国德育实际，进行一系列大样本的实证研究，企图弄清西方的研究结果是否适合于中国这样一个具有独特文化传统和社会背景的国家，中国文化对儿童道德观念的发展会产生哪些特殊的影响。</a:t>
            </a:r>
          </a:p>
        </p:txBody>
      </p:sp>
    </p:spTree>
    <p:extLst>
      <p:ext uri="{BB962C8B-B14F-4D97-AF65-F5344CB8AC3E}">
        <p14:creationId xmlns:p14="http://schemas.microsoft.com/office/powerpoint/2010/main" val="2019126730"/>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道德发展理论</a:t>
            </a:r>
          </a:p>
        </p:txBody>
      </p:sp>
    </p:spTree>
    <p:extLst>
      <p:ext uri="{BB962C8B-B14F-4D97-AF65-F5344CB8AC3E}">
        <p14:creationId xmlns:p14="http://schemas.microsoft.com/office/powerpoint/2010/main" val="211500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道德发展阶段理论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道德发展阶段模式</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科尔伯格保留了皮亚杰对偶故事情境中的冲突特点，编撰道德两难故事，对青少年进行“开放式”的个别交谈，让他们对道德两难问题充分发表自己的看法，然后从他们的道德陈述中分析出道德发展的规律。</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b="1" dirty="0">
                <a:solidFill>
                  <a:srgbClr val="FF0000"/>
                </a:solidFill>
                <a:latin typeface="Arial" panose="020B0604020202020204" pitchFamily="34" charset="0"/>
                <a:ea typeface="微软雅黑" panose="020B0503020204020204" pitchFamily="34" charset="-122"/>
              </a:rPr>
              <a:t>科尔伯格</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使用上述方法，通过一系列研究，提出了三个水平六个阶段的道德发展阶段模式，从儿童期一直延伸到成人期。</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b="1" dirty="0">
                <a:solidFill>
                  <a:srgbClr val="0070C0"/>
                </a:solidFill>
                <a:latin typeface="Arial" panose="020B0604020202020204" pitchFamily="34" charset="0"/>
                <a:ea typeface="微软雅黑" panose="020B0503020204020204" pitchFamily="34" charset="-122"/>
              </a:rPr>
              <a:t>第一个前习俗水平（个体水平）的两个阶段是把个人得失作为评估手段来决定道德上的是非。</a:t>
            </a:r>
            <a:endParaRPr lang="en-US" altLang="zh-CN" b="1" dirty="0">
              <a:solidFill>
                <a:srgbClr val="0070C0"/>
              </a:solidFill>
              <a:latin typeface="Arial" panose="020B0604020202020204" pitchFamily="34" charset="0"/>
              <a:ea typeface="微软雅黑" panose="020B0503020204020204" pitchFamily="34" charset="-122"/>
            </a:endParaRPr>
          </a:p>
          <a:p>
            <a:pPr>
              <a:lnSpc>
                <a:spcPct val="150000"/>
              </a:lnSpc>
            </a:pPr>
            <a:r>
              <a:rPr lang="zh-CN" altLang="en-US" b="1" dirty="0">
                <a:solidFill>
                  <a:srgbClr val="0070C0"/>
                </a:solidFill>
                <a:latin typeface="Arial" panose="020B0604020202020204" pitchFamily="34" charset="0"/>
                <a:ea typeface="微软雅黑" panose="020B0503020204020204" pitchFamily="34" charset="-122"/>
              </a:rPr>
              <a:t>第二个习俗道德水平（社会水平）的两个阶段从注重对个体的结果转向注重社会组织成员的结果。</a:t>
            </a:r>
            <a:endParaRPr lang="en-US" altLang="zh-CN" b="1" dirty="0">
              <a:solidFill>
                <a:srgbClr val="0070C0"/>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在这两个阶段，是非问题由社会契约、人的固有权利以及德性普通原则来决定。</a:t>
            </a:r>
          </a:p>
        </p:txBody>
      </p:sp>
    </p:spTree>
    <p:extLst>
      <p:ext uri="{BB962C8B-B14F-4D97-AF65-F5344CB8AC3E}">
        <p14:creationId xmlns:p14="http://schemas.microsoft.com/office/powerpoint/2010/main" val="11954898"/>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第一编  </a:t>
            </a:r>
            <a:r>
              <a:rPr lang="zh-CN" altLang="en-US" sz="4400" b="1" dirty="0">
                <a:latin typeface="微软雅黑" panose="020B0503020204020204" pitchFamily="34" charset="-122"/>
                <a:ea typeface="微软雅黑" panose="020B0503020204020204" pitchFamily="34" charset="-122"/>
              </a:rPr>
              <a:t>德育心理</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54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道德发展阶段理论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道德阶段的年龄趋向</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C241AB7D-482D-4F24-BAD2-D17BACCCA923}"/>
              </a:ext>
            </a:extLst>
          </p:cNvPr>
          <p:cNvGraphicFramePr>
            <a:graphicFrameLocks/>
          </p:cNvGraphicFramePr>
          <p:nvPr>
            <p:extLst>
              <p:ext uri="{D42A27DB-BD31-4B8C-83A1-F6EECF244321}">
                <p14:modId xmlns:p14="http://schemas.microsoft.com/office/powerpoint/2010/main" val="799412410"/>
              </p:ext>
            </p:extLst>
          </p:nvPr>
        </p:nvGraphicFramePr>
        <p:xfrm>
          <a:off x="1279992" y="2601208"/>
          <a:ext cx="9632016" cy="3046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06687975"/>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3578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道德发展阶段理论</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因此，科尔伯格的道德阶段实质上代表着一个统整的发展序列。我们可以看到，阶段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的道德推理随着年龄的增长而递减，阶段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和阶段</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的道德推理则随着年龄的增长而递增。具体如图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a:t>
            </a:r>
          </a:p>
        </p:txBody>
      </p:sp>
      <p:pic>
        <p:nvPicPr>
          <p:cNvPr id="3" name="图片 2">
            <a:extLst>
              <a:ext uri="{FF2B5EF4-FFF2-40B4-BE49-F238E27FC236}">
                <a16:creationId xmlns:a16="http://schemas.microsoft.com/office/drawing/2014/main" id="{CCB115AC-7988-4BC1-82E2-12E10EA51890}"/>
              </a:ext>
            </a:extLst>
          </p:cNvPr>
          <p:cNvPicPr>
            <a:picLocks noChangeAspect="1"/>
          </p:cNvPicPr>
          <p:nvPr/>
        </p:nvPicPr>
        <p:blipFill>
          <a:blip r:embed="rId2"/>
          <a:stretch>
            <a:fillRect/>
          </a:stretch>
        </p:blipFill>
        <p:spPr>
          <a:xfrm>
            <a:off x="2776537" y="3569576"/>
            <a:ext cx="6638925" cy="2857500"/>
          </a:xfrm>
          <a:prstGeom prst="rect">
            <a:avLst/>
          </a:prstGeom>
        </p:spPr>
      </p:pic>
    </p:spTree>
    <p:extLst>
      <p:ext uri="{BB962C8B-B14F-4D97-AF65-F5344CB8AC3E}">
        <p14:creationId xmlns:p14="http://schemas.microsoft.com/office/powerpoint/2010/main" val="1833993614"/>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道德发展阶段理论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批评与反批评</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科尔伯格的道德发展阶段模型曾吸引了大批批评者和支持者。</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有些批评者对道德发展阶段</a:t>
            </a:r>
            <a:r>
              <a:rPr lang="zh-CN" altLang="en-US" b="1" dirty="0">
                <a:solidFill>
                  <a:srgbClr val="0070C0"/>
                </a:solidFill>
                <a:latin typeface="Arial" panose="020B0604020202020204" pitchFamily="34" charset="0"/>
                <a:ea typeface="微软雅黑" panose="020B0503020204020204" pitchFamily="34" charset="-122"/>
              </a:rPr>
              <a:t>是否具有逻辑必然性</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产生疑问。例如，阿尔斯通（</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W</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P</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Alston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）提出，一个特定的道德阶段即使逻辑上是从前一阶段衍生出来的，但在道德上并非必然优于原有阶段。</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有些批评者质疑心理发展到了高级水平，是否道德上一定就臻于完美。</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科尔伯格和他的支持者则认为，道德发展阶段原本是道德经验中习以为常的事实。</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从总体上看，道德发展阶段模型就是在社会变迁背景下总是以推动人们朝向一个理论上更高水平的道德功能为依据的。</a:t>
            </a:r>
          </a:p>
        </p:txBody>
      </p:sp>
    </p:spTree>
    <p:extLst>
      <p:ext uri="{BB962C8B-B14F-4D97-AF65-F5344CB8AC3E}">
        <p14:creationId xmlns:p14="http://schemas.microsoft.com/office/powerpoint/2010/main" val="4033356046"/>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道德发展阶段理论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道德判断的测量</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怎样测量和分析被试在道德交谈中所表述的那些思维模式？科尔伯格等人在方法学上做了大量深入细致的工作。在他所建构的“标准问题记分系统”（</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SIS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）中，应用下列三种互相联系的手段：</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824E54DD-C8E7-4D63-A9A5-3381895E9205}"/>
              </a:ext>
            </a:extLst>
          </p:cNvPr>
          <p:cNvGraphicFramePr/>
          <p:nvPr>
            <p:extLst>
              <p:ext uri="{D42A27DB-BD31-4B8C-83A1-F6EECF244321}">
                <p14:modId xmlns:p14="http://schemas.microsoft.com/office/powerpoint/2010/main" val="4018731880"/>
              </p:ext>
            </p:extLst>
          </p:nvPr>
        </p:nvGraphicFramePr>
        <p:xfrm>
          <a:off x="1363038" y="342900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32762223"/>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社会认知领域理论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理论概要</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社会认知领域理论（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domain theory of social cognition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）是科尔伯格的开门弟子图列尔（</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Turiel</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）提出的，它是继科尔伯格之后流行于世的后科尔伯格道德认知发展理论的重要思想潮流，图列尔也成为美国道德认知发展心理学的主要领导者之一。</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道德领域与身心伤害、公平或正义、他人权益等事件有关，具有普世性，在各个文化中基本类似。</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习俗领域的事件主要涉及社会约定俗成的一致性行为规范，但不同的社会文化或同一社会的不同历史阶段又有所不同。</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个人领域的事件与个人的偏好或选择有关，不会对他人造成伤害或违反公平。安全领域事件主要与自我、安全、健康和舒适感等可能会对个人造成威胁的非社会性危害有关。</a:t>
            </a:r>
          </a:p>
        </p:txBody>
      </p:sp>
    </p:spTree>
    <p:extLst>
      <p:ext uri="{BB962C8B-B14F-4D97-AF65-F5344CB8AC3E}">
        <p14:creationId xmlns:p14="http://schemas.microsoft.com/office/powerpoint/2010/main" val="806634166"/>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社会认知领域理论</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相关研究</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对不同领域的行为规则的判断研究已是道德认知发展关注的主要内容。小学生已经能对不同领域的问题进行有效的区分，并且能做到对假设情境的判断与真实情境的判断相一致。</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此外，儿童和青少年对违反道德的判断反应时显著小于对违反习俗的反应时；青少年比儿童更倾向于作出规范性的判断。</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另外，儿童对“道德违规错误性”的理解随年龄的增长越来越独立于权威的判断。</a:t>
            </a:r>
          </a:p>
        </p:txBody>
      </p:sp>
    </p:spTree>
    <p:extLst>
      <p:ext uri="{BB962C8B-B14F-4D97-AF65-F5344CB8AC3E}">
        <p14:creationId xmlns:p14="http://schemas.microsoft.com/office/powerpoint/2010/main" val="734304418"/>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第四节  价值观的形成和发展</a:t>
            </a:r>
          </a:p>
        </p:txBody>
      </p:sp>
    </p:spTree>
    <p:extLst>
      <p:ext uri="{BB962C8B-B14F-4D97-AF65-F5344CB8AC3E}">
        <p14:creationId xmlns:p14="http://schemas.microsoft.com/office/powerpoint/2010/main" val="51372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价值观与道德价值观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价值观的内涵</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价值观的界定</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价值观是一个内涵十分复杂的概念，有研究者认为价值观是个体态度、观念的深层结构，它主宰了个体对外在世界感知和反应的倾向，因此是个体社会心理特征的重要方面。</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价值观是一种较持久的信念，这种信念涉及个体的具体行为方式和目标状态，具有动机功能，对个体的行动和态度起着指导作用。</a:t>
            </a:r>
          </a:p>
        </p:txBody>
      </p:sp>
    </p:spTree>
    <p:extLst>
      <p:ext uri="{BB962C8B-B14F-4D97-AF65-F5344CB8AC3E}">
        <p14:creationId xmlns:p14="http://schemas.microsoft.com/office/powerpoint/2010/main" val="4202215767"/>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价值观与道德价值观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价值观的内涵</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价值观的结构</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在罗卡奇的研究基础上，施瓦茨（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Schwartz</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）提出了一个被广泛引用的定义： 价值观是令人向往的某些状态、对象目标或行为，它超越具体情景而存在，可作为在一系列行为方式中进行判断和选择的标准。他认为价值观反映了人类三种普遍需求：</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A1DC2075-F54E-4EE2-803D-620E7D1C8AF2}"/>
              </a:ext>
            </a:extLst>
          </p:cNvPr>
          <p:cNvGraphicFramePr/>
          <p:nvPr>
            <p:extLst>
              <p:ext uri="{D42A27DB-BD31-4B8C-83A1-F6EECF244321}">
                <p14:modId xmlns:p14="http://schemas.microsoft.com/office/powerpoint/2010/main" val="3220704171"/>
              </p:ext>
            </p:extLst>
          </p:nvPr>
        </p:nvGraphicFramePr>
        <p:xfrm>
          <a:off x="1660477" y="228346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06949909"/>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价值观与道德价值观</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道德价值观</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价值观的内容涉及生活的各个领域，包括道德价值观、经济价值观、工作价值观、人生价值观、人际价值观等。根据李伯黍的观点，道德价值观就是道德信念。当个体愿意接受某一社会道德规范时，说明他已经赋予该道德规范一定的价值，从而使外部的道德规范内化为个体的道德价值观。</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总之，道德价值观是主体在根据自己的道德需要对各种社会现象是否具有道德价值做出判断时，所持有的内在尺度，是个体坚信不疑的各种道德规范所构成的道德信念的总和。</a:t>
            </a:r>
          </a:p>
        </p:txBody>
      </p:sp>
    </p:spTree>
    <p:extLst>
      <p:ext uri="{BB962C8B-B14F-4D97-AF65-F5344CB8AC3E}">
        <p14:creationId xmlns:p14="http://schemas.microsoft.com/office/powerpoint/2010/main" val="4257220343"/>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第二章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br>
              <a:rPr lang="en-US" altLang="zh-CN" sz="4400" b="1" dirty="0">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道德认知和价值观念的发展</a:t>
            </a:r>
          </a:p>
        </p:txBody>
      </p:sp>
    </p:spTree>
    <p:extLst>
      <p:ext uri="{BB962C8B-B14F-4D97-AF65-F5344CB8AC3E}">
        <p14:creationId xmlns:p14="http://schemas.microsoft.com/office/powerpoint/2010/main" val="3452113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价值观辨析</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价值观辨析学派的兴起</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价值观辨析学派（</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The Values Clarification</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）产生于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年代，其代表人物是美国纽约大学的拉斯（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Raths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）和他的合作者。</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同一社会里出现了各种各样大大小小的亚文化，它们之间相互作用，使得不同团体、种族、年龄、地位的人具有不同的道德观念，甚至处于同一文化背景下的不同个体也有着不同的道德观。人们开始怀疑以往的各种观念与准则。在这一历史背景下，价值观辨析学派应运而生，并在道德教育实践中得到进一步的发展。</a:t>
            </a:r>
          </a:p>
        </p:txBody>
      </p:sp>
    </p:spTree>
    <p:extLst>
      <p:ext uri="{BB962C8B-B14F-4D97-AF65-F5344CB8AC3E}">
        <p14:creationId xmlns:p14="http://schemas.microsoft.com/office/powerpoint/2010/main" val="2999453539"/>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价值观辨析</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价值观辨析与赋值策略</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价值观辨析学派主要通过价值观辨析与赋值策略来促使人们知晓和明辨各种道德判断和伦理思考，以此促进个体的道德发展。</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内容占位符 3">
            <a:extLst>
              <a:ext uri="{FF2B5EF4-FFF2-40B4-BE49-F238E27FC236}">
                <a16:creationId xmlns:a16="http://schemas.microsoft.com/office/drawing/2014/main" id="{2E68E2F9-9998-447F-B3A4-EA364ED0A99D}"/>
              </a:ext>
            </a:extLst>
          </p:cNvPr>
          <p:cNvGraphicFramePr>
            <a:graphicFrameLocks/>
          </p:cNvGraphicFramePr>
          <p:nvPr>
            <p:extLst>
              <p:ext uri="{D42A27DB-BD31-4B8C-83A1-F6EECF244321}">
                <p14:modId xmlns:p14="http://schemas.microsoft.com/office/powerpoint/2010/main" val="175697858"/>
              </p:ext>
            </p:extLst>
          </p:nvPr>
        </p:nvGraphicFramePr>
        <p:xfrm>
          <a:off x="970914" y="3550322"/>
          <a:ext cx="9775004" cy="29024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61455537"/>
      </p:ext>
    </p:extLst>
  </p:cSld>
  <p:clrMapOvr>
    <a:masterClrMapping/>
  </p:clrMapOvr>
  <p:transition>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道德价值观的形成和发展</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心理学意义上的道德价值观念具有知、情、意、行四个方面的特征。一个人选择某一道德规范后，还必须经过赞赏、行动等一系列的过程，才能将其内化成为他自己的道德价值观，才可以持久地指导人的行为。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一个人选择某一道德规范，经过这一系列过程，这一道德规范就内化为自身的道德价值观。</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在个体发展过程中，价值观并不是一蹴而就、固定不变的。</a:t>
            </a:r>
          </a:p>
        </p:txBody>
      </p:sp>
    </p:spTree>
    <p:extLst>
      <p:ext uri="{BB962C8B-B14F-4D97-AF65-F5344CB8AC3E}">
        <p14:creationId xmlns:p14="http://schemas.microsoft.com/office/powerpoint/2010/main" val="2884574766"/>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91935" y="873979"/>
            <a:ext cx="10690255" cy="11028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道德价值观的形成和发展</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pic>
        <p:nvPicPr>
          <p:cNvPr id="3" name="图片 2">
            <a:extLst>
              <a:ext uri="{FF2B5EF4-FFF2-40B4-BE49-F238E27FC236}">
                <a16:creationId xmlns:a16="http://schemas.microsoft.com/office/drawing/2014/main" id="{A481E85E-3F69-4CBD-9B47-AFD88F0FB2DA}"/>
              </a:ext>
            </a:extLst>
          </p:cNvPr>
          <p:cNvPicPr>
            <a:picLocks noChangeAspect="1"/>
          </p:cNvPicPr>
          <p:nvPr/>
        </p:nvPicPr>
        <p:blipFill>
          <a:blip r:embed="rId2"/>
          <a:stretch>
            <a:fillRect/>
          </a:stretch>
        </p:blipFill>
        <p:spPr>
          <a:xfrm>
            <a:off x="1698879" y="1788237"/>
            <a:ext cx="8982075" cy="4752975"/>
          </a:xfrm>
          <a:prstGeom prst="rect">
            <a:avLst/>
          </a:prstGeom>
        </p:spPr>
      </p:pic>
    </p:spTree>
    <p:extLst>
      <p:ext uri="{BB962C8B-B14F-4D97-AF65-F5344CB8AC3E}">
        <p14:creationId xmlns:p14="http://schemas.microsoft.com/office/powerpoint/2010/main" val="3607933256"/>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93578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道德价值观的形成和发展</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王晓峰等人通过研究得到八个维度的青少年价值观问卷结构，将此结构与中国成人和西方青少年价值观问卷的结构进行对比（如表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21</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所示），可以发现有如下特点：</a:t>
            </a:r>
          </a:p>
        </p:txBody>
      </p:sp>
      <p:graphicFrame>
        <p:nvGraphicFramePr>
          <p:cNvPr id="3" name="内容占位符 3">
            <a:extLst>
              <a:ext uri="{FF2B5EF4-FFF2-40B4-BE49-F238E27FC236}">
                <a16:creationId xmlns:a16="http://schemas.microsoft.com/office/drawing/2014/main" id="{4E2F7889-1A5E-42A6-B56B-70685BEF54A4}"/>
              </a:ext>
            </a:extLst>
          </p:cNvPr>
          <p:cNvGraphicFramePr>
            <a:graphicFrameLocks/>
          </p:cNvGraphicFramePr>
          <p:nvPr>
            <p:extLst>
              <p:ext uri="{D42A27DB-BD31-4B8C-83A1-F6EECF244321}">
                <p14:modId xmlns:p14="http://schemas.microsoft.com/office/powerpoint/2010/main" val="681291371"/>
              </p:ext>
            </p:extLst>
          </p:nvPr>
        </p:nvGraphicFramePr>
        <p:xfrm>
          <a:off x="2156058" y="2839452"/>
          <a:ext cx="7388633" cy="34483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11773425"/>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94A141-4C33-4A66-A60C-4F580D0F8C61}"/>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154BD9C1-F41D-47CA-B64F-278F299F69FE}"/>
              </a:ext>
            </a:extLst>
          </p:cNvPr>
          <p:cNvSpPr>
            <a:spLocks noGrp="1"/>
          </p:cNvSpPr>
          <p:nvPr>
            <p:ph idx="1"/>
          </p:nvPr>
        </p:nvSpPr>
        <p:spPr/>
        <p:txBody>
          <a:bodyPr/>
          <a:lstStyle/>
          <a:p>
            <a:endParaRPr lang="zh-CN" altLang="en-US"/>
          </a:p>
        </p:txBody>
      </p:sp>
      <p:pic>
        <p:nvPicPr>
          <p:cNvPr id="5" name="图片 4">
            <a:extLst>
              <a:ext uri="{FF2B5EF4-FFF2-40B4-BE49-F238E27FC236}">
                <a16:creationId xmlns:a16="http://schemas.microsoft.com/office/drawing/2014/main" id="{E9CD2BB7-883D-4E29-9978-DDF34C5A6818}"/>
              </a:ext>
            </a:extLst>
          </p:cNvPr>
          <p:cNvPicPr>
            <a:picLocks noChangeAspect="1"/>
          </p:cNvPicPr>
          <p:nvPr/>
        </p:nvPicPr>
        <p:blipFill>
          <a:blip r:embed="rId2"/>
          <a:stretch>
            <a:fillRect/>
          </a:stretch>
        </p:blipFill>
        <p:spPr>
          <a:xfrm>
            <a:off x="1885950" y="1328394"/>
            <a:ext cx="8420100" cy="4429125"/>
          </a:xfrm>
          <a:prstGeom prst="rect">
            <a:avLst/>
          </a:prstGeom>
        </p:spPr>
      </p:pic>
    </p:spTree>
    <p:extLst>
      <p:ext uri="{BB962C8B-B14F-4D97-AF65-F5344CB8AC3E}">
        <p14:creationId xmlns:p14="http://schemas.microsoft.com/office/powerpoint/2010/main" val="30903876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84427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日行一善”表示多做善事好事，积善成德。对于在校学生而言，“日行一善”要求他们从身边的一点一滴小事做起，每天坚持在家、学校或社区中做一件好事，并仔细感受帮助别人、快乐自己的妙处。请分析通过“日行一善”活动，如何促进学生的道德发展。</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按照皮亚杰和科尔伯格的传统观点，个体的道德发展遵循着由低级向高级阶段发展的普遍的、内在的逻辑次序。皮亚杰的研究发现，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6</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岁儿童能意识到规则的存在，却认为规则是不可更改的；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9</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岁之后的儿童才能认识到规则的可变性和相对性。新近的研究却发现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岁半到</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岁儿童的道德判断水平随年龄增长而逐步提高，儿童对“道德违规错误性”的理解越来越独立于权威的判断。图列尔提出的社会领域理论则主张对社会文化中的各种规则进行领域的区分。请概述社会领域理论并举例说明儿童如何区分不同领域的问题，儿童的道德发展可以依据哪些指标进行判断。</a:t>
            </a:r>
          </a:p>
        </p:txBody>
      </p:sp>
    </p:spTree>
    <p:extLst>
      <p:ext uri="{BB962C8B-B14F-4D97-AF65-F5344CB8AC3E}">
        <p14:creationId xmlns:p14="http://schemas.microsoft.com/office/powerpoint/2010/main" val="2382205882"/>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品德</a:t>
            </a:r>
            <a:r>
              <a:rPr lang="zh-CN" altLang="en-US" dirty="0">
                <a:latin typeface="微软雅黑" panose="020B0503020204020204" pitchFamily="34" charset="-122"/>
                <a:ea typeface="微软雅黑" panose="020B0503020204020204" pitchFamily="34" charset="-122"/>
              </a:rPr>
              <a:t>： 指一个人在面临一系列道德情境时所表现出来的某些稳固的人格倾向，是个体对社会道德标准的反映。</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道德发展</a:t>
            </a:r>
            <a:r>
              <a:rPr lang="zh-CN" altLang="en-US" dirty="0">
                <a:latin typeface="微软雅黑" panose="020B0503020204020204" pitchFamily="34" charset="-122"/>
                <a:ea typeface="微软雅黑" panose="020B0503020204020204" pitchFamily="34" charset="-122"/>
              </a:rPr>
              <a:t>： 品德的形成和发展要经历理性化和社会化两个过程。儿童的道德成熟首先是道德认识上的成熟，然后是与道德认识相一致的道德行为上的成熟。</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他律道德</a:t>
            </a:r>
            <a:r>
              <a:rPr lang="zh-CN" altLang="en-US" dirty="0">
                <a:latin typeface="微软雅黑" panose="020B0503020204020204" pitchFamily="34" charset="-122"/>
                <a:ea typeface="微软雅黑" panose="020B0503020204020204" pitchFamily="34" charset="-122"/>
              </a:rPr>
              <a:t>： 年幼儿童的道德判断具有强烈的尊重准则的倾向。这些准则在他们心目中都是权威人物制定的，是神圣的、不可改变的，每个人都必须遵从。皮亚杰把年幼儿童的这种道德观念称为他律道德。</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自律道德</a:t>
            </a:r>
            <a:r>
              <a:rPr lang="zh-CN" altLang="en-US" dirty="0">
                <a:latin typeface="微软雅黑" panose="020B0503020204020204" pitchFamily="34" charset="-122"/>
                <a:ea typeface="微软雅黑" panose="020B0503020204020204" pitchFamily="34" charset="-122"/>
              </a:rPr>
              <a:t>： 年长儿童已认识到社会准则是共同约定的，在道德上它并不是绝对的，为了保障人的需要，它是可以改变的。皮亚杰把年长儿童的这种道德判断称为自律道德。</a:t>
            </a:r>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0452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a:xfrm>
            <a:off x="1066800" y="1724748"/>
            <a:ext cx="10058400" cy="3931920"/>
          </a:xfrm>
        </p:spPr>
        <p:txBody>
          <a:bodyPr/>
          <a:lstStyle/>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道德发展阶段模式</a:t>
            </a:r>
            <a:r>
              <a:rPr lang="zh-CN" altLang="en-US" dirty="0">
                <a:latin typeface="微软雅黑" panose="020B0503020204020204" pitchFamily="34" charset="-122"/>
                <a:ea typeface="微软雅黑" panose="020B0503020204020204" pitchFamily="34" charset="-122"/>
              </a:rPr>
              <a:t>： 共三个水平六个阶段的模式，第一个水平是前习俗水平（个体水平），包括的两个阶段把个人得失作为评估手段来决定道德上的是非</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第二个水平是习俗道德水平（社会水平），包括的两个阶段从注重对个体的结果转向注重社会组织成员的结果</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第三个水平是后习俗道德水平（道德理念水平），包括的两个阶段是从因循观念转向道德原则定向观念的结果。</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价值观</a:t>
            </a:r>
            <a:r>
              <a:rPr lang="zh-CN" altLang="en-US" dirty="0">
                <a:latin typeface="微软雅黑" panose="020B0503020204020204" pitchFamily="34" charset="-122"/>
                <a:ea typeface="微软雅黑" panose="020B0503020204020204" pitchFamily="34" charset="-122"/>
              </a:rPr>
              <a:t>： 价值观是一种较持久的信念，这种信念涉及个体的具体行为方式和目标状态，具有动机功能，对个体的行动和态度起着指导作用。</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道德价值观</a:t>
            </a:r>
            <a:r>
              <a:rPr lang="zh-CN" altLang="en-US" dirty="0">
                <a:latin typeface="微软雅黑" panose="020B0503020204020204" pitchFamily="34" charset="-122"/>
                <a:ea typeface="微软雅黑" panose="020B0503020204020204" pitchFamily="34" charset="-122"/>
              </a:rPr>
              <a:t>： 道德价值观是主体在根据自己的道德需要对各种社会现象是否具有道德价值做出判断时，所持有的内在尺度，是个体坚信不疑的各种道德规范所构成的道德信念的总和。</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79A9D2"/>
                </a:solidFill>
                <a:latin typeface="微软雅黑" panose="020B0503020204020204" pitchFamily="34" charset="-122"/>
                <a:ea typeface="微软雅黑" panose="020B0503020204020204" pitchFamily="34" charset="-122"/>
              </a:rPr>
              <a:t>价值观辨析</a:t>
            </a:r>
            <a:r>
              <a:rPr lang="zh-CN" altLang="en-US" dirty="0">
                <a:latin typeface="微软雅黑" panose="020B0503020204020204" pitchFamily="34" charset="-122"/>
                <a:ea typeface="微软雅黑" panose="020B0503020204020204" pitchFamily="34" charset="-122"/>
              </a:rPr>
              <a:t>： 鼓励个体辨认自己的价值观念，以及这些价值观念与其他价值观念的关系；揭示并解决自己的价值冲突，将自己的价值观念与别人的进行交流；使得个体愿意根据自己的价值选择来行事。</a:t>
            </a:r>
          </a:p>
        </p:txBody>
      </p:sp>
    </p:spTree>
    <p:extLst>
      <p:ext uri="{BB962C8B-B14F-4D97-AF65-F5344CB8AC3E}">
        <p14:creationId xmlns:p14="http://schemas.microsoft.com/office/powerpoint/2010/main" val="1840010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sp>
        <p:nvSpPr>
          <p:cNvPr id="5" name="内容占位符 4">
            <a:extLst>
              <a:ext uri="{FF2B5EF4-FFF2-40B4-BE49-F238E27FC236}">
                <a16:creationId xmlns:a16="http://schemas.microsoft.com/office/drawing/2014/main" id="{A51439E2-C23C-413E-8F5B-E8D27CC3BFF8}"/>
              </a:ext>
            </a:extLst>
          </p:cNvPr>
          <p:cNvSpPr>
            <a:spLocks noGrp="1"/>
          </p:cNvSpPr>
          <p:nvPr>
            <p:ph idx="1"/>
          </p:nvPr>
        </p:nvSpPr>
        <p:spPr/>
        <p:txBody>
          <a:bodyPr/>
          <a:lstStyle/>
          <a:p>
            <a:endParaRPr lang="zh-CN" altLang="en-US"/>
          </a:p>
        </p:txBody>
      </p:sp>
      <p:pic>
        <p:nvPicPr>
          <p:cNvPr id="7" name="图片 6">
            <a:extLst>
              <a:ext uri="{FF2B5EF4-FFF2-40B4-BE49-F238E27FC236}">
                <a16:creationId xmlns:a16="http://schemas.microsoft.com/office/drawing/2014/main" id="{7013A067-F4D6-4982-83C8-502FD7F0304C}"/>
              </a:ext>
            </a:extLst>
          </p:cNvPr>
          <p:cNvPicPr>
            <a:picLocks noChangeAspect="1"/>
          </p:cNvPicPr>
          <p:nvPr/>
        </p:nvPicPr>
        <p:blipFill>
          <a:blip r:embed="rId2"/>
          <a:stretch>
            <a:fillRect/>
          </a:stretch>
        </p:blipFill>
        <p:spPr>
          <a:xfrm>
            <a:off x="2235368" y="2103120"/>
            <a:ext cx="7721264" cy="37326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66414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第一节</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道德认知发展概述</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lnSpc>
                <a:spcPct val="200000"/>
              </a:lnSpc>
            </a:pP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第二节</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道德观念的发展</a:t>
            </a:r>
            <a:endPar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endParaRPr>
          </a:p>
          <a:p>
            <a:pPr>
              <a:lnSpc>
                <a:spcPct val="200000"/>
              </a:lnSpc>
            </a:pPr>
            <a:r>
              <a:rPr lang="zh-CN" altLang="en-US" sz="2400" dirty="0">
                <a:effectLst/>
                <a:ea typeface="等线" panose="02010600030101010101" pitchFamily="2" charset="-122"/>
                <a:cs typeface="Times New Roman" panose="02020603050405020304" pitchFamily="18" charset="0"/>
              </a:rPr>
              <a:t>第三节</a:t>
            </a:r>
            <a:r>
              <a:rPr lang="en-US" altLang="zh-CN" sz="2400" dirty="0">
                <a:effectLst/>
                <a:ea typeface="等线" panose="02010600030101010101" pitchFamily="2" charset="-122"/>
                <a:cs typeface="Times New Roman" panose="02020603050405020304" pitchFamily="18" charset="0"/>
              </a:rPr>
              <a:t>  </a:t>
            </a:r>
            <a:r>
              <a:rPr lang="zh-CN" altLang="en-US" sz="2400" dirty="0">
                <a:effectLst/>
                <a:ea typeface="等线" panose="02010600030101010101" pitchFamily="2" charset="-122"/>
                <a:cs typeface="Times New Roman" panose="02020603050405020304" pitchFamily="18" charset="0"/>
              </a:rPr>
              <a:t>道德发展理论</a:t>
            </a:r>
            <a:endParaRPr lang="en-US" altLang="zh-CN" sz="2400" dirty="0">
              <a:effectLst/>
              <a:ea typeface="等线" panose="02010600030101010101" pitchFamily="2" charset="-122"/>
              <a:cs typeface="Times New Roman" panose="02020603050405020304" pitchFamily="18" charset="0"/>
            </a:endParaRPr>
          </a:p>
          <a:p>
            <a:pPr>
              <a:lnSpc>
                <a:spcPct val="200000"/>
              </a:lnSpc>
            </a:pPr>
            <a:r>
              <a:rPr lang="zh-CN" altLang="en-US" sz="2400" dirty="0">
                <a:ea typeface="等线" panose="02010600030101010101" pitchFamily="2" charset="-122"/>
                <a:cs typeface="Times New Roman" panose="02020603050405020304" pitchFamily="18" charset="0"/>
              </a:rPr>
              <a:t>第四节</a:t>
            </a:r>
            <a:r>
              <a:rPr lang="en-US" altLang="zh-CN" sz="2400" dirty="0">
                <a:ea typeface="等线" panose="02010600030101010101" pitchFamily="2" charset="-122"/>
                <a:cs typeface="Times New Roman" panose="02020603050405020304" pitchFamily="18" charset="0"/>
              </a:rPr>
              <a:t>  </a:t>
            </a:r>
            <a:r>
              <a:rPr lang="zh-CN" altLang="en-US" sz="2400" dirty="0">
                <a:ea typeface="等线" panose="02010600030101010101" pitchFamily="2" charset="-122"/>
                <a:cs typeface="Times New Roman" panose="02020603050405020304" pitchFamily="18" charset="0"/>
              </a:rPr>
              <a:t>价值观的形成和发展</a:t>
            </a:r>
            <a:endParaRPr lang="en-US" altLang="zh-CN" sz="2400" dirty="0">
              <a:ea typeface="等线"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54027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185A0144-F11C-442E-8775-AB5D9D0DA23F}"/>
              </a:ext>
            </a:extLst>
          </p:cNvPr>
          <p:cNvSpPr txBox="1"/>
          <p:nvPr/>
        </p:nvSpPr>
        <p:spPr>
          <a:xfrm>
            <a:off x="2638096" y="2822107"/>
            <a:ext cx="7420304"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  道德认知发展概述</a:t>
            </a:r>
          </a:p>
        </p:txBody>
      </p:sp>
    </p:spTree>
    <p:extLst>
      <p:ext uri="{BB962C8B-B14F-4D97-AF65-F5344CB8AC3E}">
        <p14:creationId xmlns:p14="http://schemas.microsoft.com/office/powerpoint/2010/main" val="294047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597780"/>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道德认知发展的涵义</a:t>
            </a:r>
          </a:p>
          <a:p>
            <a:pPr>
              <a:lnSpc>
                <a:spcPct val="150000"/>
              </a:lnSpc>
            </a:pPr>
            <a:r>
              <a:rPr lang="zh-CN" altLang="en-US" b="1" dirty="0">
                <a:solidFill>
                  <a:srgbClr val="FF0000"/>
                </a:solidFill>
                <a:latin typeface="Arial" panose="020B0604020202020204" pitchFamily="34" charset="0"/>
                <a:ea typeface="微软雅黑" panose="020B0503020204020204" pitchFamily="34" charset="-122"/>
              </a:rPr>
              <a:t>品德就是指</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一个人在面临一系列道德情境时所表现出来的某些稳固的人格倾向，是个体对社会道德标准的反映。作为人格倾向的品德，通常也称为个体的道德品质、德性、品性、品格或道德。</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个人依照社会规定的行为准则行事，主要是指一个人在矛盾冲突的道德情境中自觉意识到是非善恶，从而作出的一种缜密的决策行动，而不是指那种对社会道德准则单纯顺从的行为。</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一个人的道德品质，从其本质上说，是一种</a:t>
            </a:r>
            <a:r>
              <a:rPr lang="zh-CN" altLang="en-US" b="1" dirty="0">
                <a:solidFill>
                  <a:srgbClr val="FF0000"/>
                </a:solidFill>
                <a:latin typeface="Arial" panose="020B0604020202020204" pitchFamily="34" charset="0"/>
                <a:ea typeface="微软雅黑" panose="020B0503020204020204" pitchFamily="34" charset="-122"/>
              </a:rPr>
              <a:t>自觉的、自我评价的、受自己观念指使的</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人格倾向。</a:t>
            </a:r>
          </a:p>
        </p:txBody>
      </p:sp>
    </p:spTree>
  </p:cSld>
  <p:clrMapOvr>
    <a:masterClrMapping/>
  </p:clrMapOvr>
  <p:transition>
    <p:random/>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47534</TotalTime>
  <Words>3347</Words>
  <Application>Microsoft Office PowerPoint</Application>
  <PresentationFormat>宽屏</PresentationFormat>
  <Paragraphs>151</Paragraphs>
  <Slides>37</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37</vt:i4>
      </vt:variant>
    </vt:vector>
  </HeadingPairs>
  <TitlesOfParts>
    <vt:vector size="45" baseType="lpstr">
      <vt:lpstr>等线</vt:lpstr>
      <vt:lpstr>方正黑体简体</vt:lpstr>
      <vt:lpstr>楷体</vt:lpstr>
      <vt:lpstr>微软雅黑</vt:lpstr>
      <vt:lpstr>Arial</vt:lpstr>
      <vt:lpstr>Century Gothic</vt:lpstr>
      <vt:lpstr>Garamond</vt:lpstr>
      <vt:lpstr>肥皂</vt:lpstr>
      <vt:lpstr>教育心理学（第四版）</vt:lpstr>
      <vt:lpstr>第一编  德育心理</vt:lpstr>
      <vt:lpstr>第二章   道德认知和价值观念的发展</vt:lpstr>
      <vt:lpstr>主要概念 </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26</cp:revision>
  <dcterms:created xsi:type="dcterms:W3CDTF">2023-07-29T06:13:37Z</dcterms:created>
  <dcterms:modified xsi:type="dcterms:W3CDTF">2024-09-02T03:07:03Z</dcterms:modified>
</cp:coreProperties>
</file>