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40"/>
  </p:notesMasterIdLst>
  <p:sldIdLst>
    <p:sldId id="256" r:id="rId2"/>
    <p:sldId id="482" r:id="rId3"/>
    <p:sldId id="485" r:id="rId4"/>
    <p:sldId id="526" r:id="rId5"/>
    <p:sldId id="257" r:id="rId6"/>
    <p:sldId id="477" r:id="rId7"/>
    <p:sldId id="486" r:id="rId8"/>
    <p:sldId id="487" r:id="rId9"/>
    <p:sldId id="488" r:id="rId10"/>
    <p:sldId id="489" r:id="rId11"/>
    <p:sldId id="490" r:id="rId12"/>
    <p:sldId id="491" r:id="rId13"/>
    <p:sldId id="492" r:id="rId14"/>
    <p:sldId id="493" r:id="rId15"/>
    <p:sldId id="494" r:id="rId16"/>
    <p:sldId id="483" r:id="rId17"/>
    <p:sldId id="496" r:id="rId18"/>
    <p:sldId id="501" r:id="rId19"/>
    <p:sldId id="502" r:id="rId20"/>
    <p:sldId id="506" r:id="rId21"/>
    <p:sldId id="508" r:id="rId22"/>
    <p:sldId id="509" r:id="rId23"/>
    <p:sldId id="510" r:id="rId24"/>
    <p:sldId id="511" r:id="rId25"/>
    <p:sldId id="512" r:id="rId26"/>
    <p:sldId id="513" r:id="rId27"/>
    <p:sldId id="514" r:id="rId28"/>
    <p:sldId id="515" r:id="rId29"/>
    <p:sldId id="516" r:id="rId30"/>
    <p:sldId id="517" r:id="rId31"/>
    <p:sldId id="495" r:id="rId32"/>
    <p:sldId id="518" r:id="rId33"/>
    <p:sldId id="519" r:id="rId34"/>
    <p:sldId id="520" r:id="rId35"/>
    <p:sldId id="521" r:id="rId36"/>
    <p:sldId id="522" r:id="rId37"/>
    <p:sldId id="523" r:id="rId38"/>
    <p:sldId id="524"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10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08A221-A5D3-42C8-A1EF-69C6B406D176}" type="doc">
      <dgm:prSet loTypeId="urn:microsoft.com/office/officeart/2005/8/layout/matrix3" loCatId="matrix" qsTypeId="urn:microsoft.com/office/officeart/2005/8/quickstyle/simple1" qsCatId="simple" csTypeId="urn:microsoft.com/office/officeart/2005/8/colors/colorful2" csCatId="colorful" phldr="1"/>
      <dgm:spPr/>
      <dgm:t>
        <a:bodyPr/>
        <a:lstStyle/>
        <a:p>
          <a:endParaRPr lang="zh-CN" altLang="en-US"/>
        </a:p>
      </dgm:t>
    </dgm:pt>
    <dgm:pt modelId="{28842D89-61E8-4046-8C41-B22F681EB443}">
      <dgm:prSet phldrT="[文本]" custT="1"/>
      <dgm:spPr/>
      <dgm:t>
        <a:bodyPr/>
        <a:lstStyle/>
        <a:p>
          <a:pPr algn="l"/>
          <a:r>
            <a:rPr lang="en-US" altLang="zh-CN" sz="1600" b="1">
              <a:latin typeface="Arial" panose="020B0604020202020204" pitchFamily="34" charset="0"/>
              <a:ea typeface="微软雅黑" panose="020B0503020204020204" pitchFamily="34" charset="-122"/>
            </a:rPr>
            <a:t>1. </a:t>
          </a:r>
          <a:r>
            <a:rPr lang="zh-CN" altLang="en-US" sz="1600" b="1">
              <a:latin typeface="Arial" panose="020B0604020202020204" pitchFamily="34" charset="0"/>
              <a:ea typeface="微软雅黑" panose="020B0503020204020204" pitchFamily="34" charset="-122"/>
            </a:rPr>
            <a:t>关于道德认识的思想</a:t>
          </a:r>
          <a:endParaRPr lang="zh-CN" altLang="en-US" sz="1600" dirty="0"/>
        </a:p>
      </dgm:t>
    </dgm:pt>
    <dgm:pt modelId="{3FBC1C21-00EF-42E0-9C93-43D4E9901839}" type="parTrans" cxnId="{517C0553-6DE7-47C4-94B1-E8C7CF50237F}">
      <dgm:prSet/>
      <dgm:spPr/>
      <dgm:t>
        <a:bodyPr/>
        <a:lstStyle/>
        <a:p>
          <a:endParaRPr lang="zh-CN" altLang="en-US"/>
        </a:p>
      </dgm:t>
    </dgm:pt>
    <dgm:pt modelId="{FC4BF0BA-E329-477C-A1AD-9FE86F0D04FF}" type="sibTrans" cxnId="{517C0553-6DE7-47C4-94B1-E8C7CF50237F}">
      <dgm:prSet/>
      <dgm:spPr/>
      <dgm:t>
        <a:bodyPr/>
        <a:lstStyle/>
        <a:p>
          <a:endParaRPr lang="zh-CN" altLang="en-US"/>
        </a:p>
      </dgm:t>
    </dgm:pt>
    <dgm:pt modelId="{5207812D-DDFC-4175-8779-24F1DE1979C3}">
      <dgm:prSet phldrT="[文本]" custT="1"/>
      <dgm:spPr/>
      <dgm:t>
        <a:bodyPr/>
        <a:lstStyle/>
        <a:p>
          <a:pPr algn="l"/>
          <a:r>
            <a:rPr lang="en-US" altLang="zh-CN" sz="1600" b="1" kern="1200">
              <a:latin typeface="Arial" panose="020B0604020202020204" pitchFamily="34" charset="0"/>
              <a:ea typeface="微软雅黑" panose="020B0503020204020204" pitchFamily="34" charset="-122"/>
              <a:cs typeface="+mn-cs"/>
            </a:rPr>
            <a:t>2. </a:t>
          </a:r>
          <a:r>
            <a:rPr lang="zh-CN" altLang="en-US" sz="1600" b="1" kern="1200">
              <a:latin typeface="Arial" panose="020B0604020202020204" pitchFamily="34" charset="0"/>
              <a:ea typeface="微软雅黑" panose="020B0503020204020204" pitchFamily="34" charset="-122"/>
              <a:cs typeface="+mn-cs"/>
            </a:rPr>
            <a:t>关于道德情感的思想</a:t>
          </a:r>
          <a:endParaRPr lang="zh-CN" altLang="en-US" sz="1600" b="1" kern="1200" dirty="0">
            <a:latin typeface="Arial" panose="020B0604020202020204" pitchFamily="34" charset="0"/>
            <a:ea typeface="微软雅黑" panose="020B0503020204020204" pitchFamily="34" charset="-122"/>
            <a:cs typeface="+mn-cs"/>
          </a:endParaRPr>
        </a:p>
      </dgm:t>
    </dgm:pt>
    <dgm:pt modelId="{1FAE3C21-3398-4D2C-B8B5-75DA52645682}" type="parTrans" cxnId="{50338E81-E3F6-4458-A0BB-81EFA9007ED3}">
      <dgm:prSet/>
      <dgm:spPr/>
      <dgm:t>
        <a:bodyPr/>
        <a:lstStyle/>
        <a:p>
          <a:endParaRPr lang="zh-CN" altLang="en-US"/>
        </a:p>
      </dgm:t>
    </dgm:pt>
    <dgm:pt modelId="{CE938D1D-EEE8-4056-A68E-F8D3247EAB61}" type="sibTrans" cxnId="{50338E81-E3F6-4458-A0BB-81EFA9007ED3}">
      <dgm:prSet/>
      <dgm:spPr/>
      <dgm:t>
        <a:bodyPr/>
        <a:lstStyle/>
        <a:p>
          <a:endParaRPr lang="zh-CN" altLang="en-US"/>
        </a:p>
      </dgm:t>
    </dgm:pt>
    <dgm:pt modelId="{DB7AB57C-3E63-4EAF-BAA8-C86F31853505}">
      <dgm:prSet phldrT="[文本]" custT="1"/>
      <dgm:spPr/>
      <dgm:t>
        <a:bodyPr/>
        <a:lstStyle/>
        <a:p>
          <a:pPr algn="l"/>
          <a:r>
            <a:rPr lang="en-US" altLang="zh-CN" sz="1600" b="1" kern="1200" dirty="0">
              <a:latin typeface="Arial" panose="020B0604020202020204" pitchFamily="34" charset="0"/>
              <a:ea typeface="微软雅黑" panose="020B0503020204020204" pitchFamily="34" charset="-122"/>
              <a:cs typeface="+mn-cs"/>
            </a:rPr>
            <a:t>3. </a:t>
          </a:r>
          <a:r>
            <a:rPr lang="zh-CN" altLang="en-US" sz="1600" b="1" kern="1200" dirty="0">
              <a:latin typeface="Arial" panose="020B0604020202020204" pitchFamily="34" charset="0"/>
              <a:ea typeface="微软雅黑" panose="020B0503020204020204" pitchFamily="34" charset="-122"/>
              <a:cs typeface="+mn-cs"/>
            </a:rPr>
            <a:t>关于道德意志的思想</a:t>
          </a:r>
        </a:p>
      </dgm:t>
    </dgm:pt>
    <dgm:pt modelId="{4DEAD206-ED22-4BCE-BD0B-64F5BD6C5BA5}" type="parTrans" cxnId="{70429AB8-052F-4B9A-A550-FAE2FA83FC36}">
      <dgm:prSet/>
      <dgm:spPr/>
      <dgm:t>
        <a:bodyPr/>
        <a:lstStyle/>
        <a:p>
          <a:endParaRPr lang="zh-CN" altLang="en-US"/>
        </a:p>
      </dgm:t>
    </dgm:pt>
    <dgm:pt modelId="{D5505E31-F5A9-4535-B56E-3BB25D034B39}" type="sibTrans" cxnId="{70429AB8-052F-4B9A-A550-FAE2FA83FC36}">
      <dgm:prSet/>
      <dgm:spPr/>
      <dgm:t>
        <a:bodyPr/>
        <a:lstStyle/>
        <a:p>
          <a:endParaRPr lang="zh-CN" altLang="en-US"/>
        </a:p>
      </dgm:t>
    </dgm:pt>
    <dgm:pt modelId="{8AD7C7E3-9B6D-4C1E-9515-6E474D68821A}">
      <dgm:prSet phldrT="[文本]" custT="1"/>
      <dgm:spPr/>
      <dgm:t>
        <a:bodyPr/>
        <a:lstStyle/>
        <a:p>
          <a:pPr algn="l"/>
          <a:r>
            <a:rPr lang="en-US" altLang="zh-CN" sz="1600" b="1" kern="1200">
              <a:latin typeface="Arial" panose="020B0604020202020204" pitchFamily="34" charset="0"/>
              <a:ea typeface="微软雅黑" panose="020B0503020204020204" pitchFamily="34" charset="-122"/>
              <a:cs typeface="+mn-cs"/>
            </a:rPr>
            <a:t>4. </a:t>
          </a:r>
          <a:r>
            <a:rPr lang="zh-CN" altLang="en-US" sz="1600" b="1" kern="1200">
              <a:latin typeface="Arial" panose="020B0604020202020204" pitchFamily="34" charset="0"/>
              <a:ea typeface="微软雅黑" panose="020B0503020204020204" pitchFamily="34" charset="-122"/>
              <a:cs typeface="+mn-cs"/>
            </a:rPr>
            <a:t>关于道德行为的思想</a:t>
          </a:r>
          <a:endParaRPr lang="zh-CN" altLang="en-US" sz="1600" b="1" kern="1200" dirty="0">
            <a:latin typeface="Arial" panose="020B0604020202020204" pitchFamily="34" charset="0"/>
            <a:ea typeface="微软雅黑" panose="020B0503020204020204" pitchFamily="34" charset="-122"/>
            <a:cs typeface="+mn-cs"/>
          </a:endParaRPr>
        </a:p>
      </dgm:t>
    </dgm:pt>
    <dgm:pt modelId="{44EC4967-279F-4E4E-9B94-091EB1B75191}" type="parTrans" cxnId="{38959EA4-2AAB-4847-A764-8EA0713D29E7}">
      <dgm:prSet/>
      <dgm:spPr/>
      <dgm:t>
        <a:bodyPr/>
        <a:lstStyle/>
        <a:p>
          <a:endParaRPr lang="zh-CN" altLang="en-US"/>
        </a:p>
      </dgm:t>
    </dgm:pt>
    <dgm:pt modelId="{2100B16D-175E-427B-8611-09B1CECFFEB7}" type="sibTrans" cxnId="{38959EA4-2AAB-4847-A764-8EA0713D29E7}">
      <dgm:prSet/>
      <dgm:spPr/>
      <dgm:t>
        <a:bodyPr/>
        <a:lstStyle/>
        <a:p>
          <a:endParaRPr lang="zh-CN" altLang="en-US"/>
        </a:p>
      </dgm:t>
    </dgm:pt>
    <dgm:pt modelId="{E2F00ED2-E29B-4579-8978-CCA910822193}" type="pres">
      <dgm:prSet presAssocID="{8808A221-A5D3-42C8-A1EF-69C6B406D176}" presName="matrix" presStyleCnt="0">
        <dgm:presLayoutVars>
          <dgm:chMax val="1"/>
          <dgm:dir/>
          <dgm:resizeHandles val="exact"/>
        </dgm:presLayoutVars>
      </dgm:prSet>
      <dgm:spPr/>
    </dgm:pt>
    <dgm:pt modelId="{7DCF676D-757D-4713-BC84-FA444F6DEF91}" type="pres">
      <dgm:prSet presAssocID="{8808A221-A5D3-42C8-A1EF-69C6B406D176}" presName="diamond" presStyleLbl="bgShp" presStyleIdx="0" presStyleCnt="1"/>
      <dgm:spPr/>
    </dgm:pt>
    <dgm:pt modelId="{E91AA515-FBC2-411A-A52D-E0807DE3B9FE}" type="pres">
      <dgm:prSet presAssocID="{8808A221-A5D3-42C8-A1EF-69C6B406D176}" presName="quad1" presStyleLbl="node1" presStyleIdx="0" presStyleCnt="4">
        <dgm:presLayoutVars>
          <dgm:chMax val="0"/>
          <dgm:chPref val="0"/>
          <dgm:bulletEnabled val="1"/>
        </dgm:presLayoutVars>
      </dgm:prSet>
      <dgm:spPr/>
    </dgm:pt>
    <dgm:pt modelId="{10C2784B-61DA-4304-94FE-C9A17FF01F2E}" type="pres">
      <dgm:prSet presAssocID="{8808A221-A5D3-42C8-A1EF-69C6B406D176}" presName="quad2" presStyleLbl="node1" presStyleIdx="1" presStyleCnt="4">
        <dgm:presLayoutVars>
          <dgm:chMax val="0"/>
          <dgm:chPref val="0"/>
          <dgm:bulletEnabled val="1"/>
        </dgm:presLayoutVars>
      </dgm:prSet>
      <dgm:spPr/>
    </dgm:pt>
    <dgm:pt modelId="{9EBE39E8-46B5-4CA8-BBCF-61986BD2A9AB}" type="pres">
      <dgm:prSet presAssocID="{8808A221-A5D3-42C8-A1EF-69C6B406D176}" presName="quad3" presStyleLbl="node1" presStyleIdx="2" presStyleCnt="4">
        <dgm:presLayoutVars>
          <dgm:chMax val="0"/>
          <dgm:chPref val="0"/>
          <dgm:bulletEnabled val="1"/>
        </dgm:presLayoutVars>
      </dgm:prSet>
      <dgm:spPr/>
    </dgm:pt>
    <dgm:pt modelId="{0E4F882F-732A-40EB-9C46-51A4595C81A1}" type="pres">
      <dgm:prSet presAssocID="{8808A221-A5D3-42C8-A1EF-69C6B406D176}" presName="quad4" presStyleLbl="node1" presStyleIdx="3" presStyleCnt="4">
        <dgm:presLayoutVars>
          <dgm:chMax val="0"/>
          <dgm:chPref val="0"/>
          <dgm:bulletEnabled val="1"/>
        </dgm:presLayoutVars>
      </dgm:prSet>
      <dgm:spPr/>
    </dgm:pt>
  </dgm:ptLst>
  <dgm:cxnLst>
    <dgm:cxn modelId="{AA902C14-56E3-4C08-8548-5F400F51E340}" type="presOf" srcId="{28842D89-61E8-4046-8C41-B22F681EB443}" destId="{E91AA515-FBC2-411A-A52D-E0807DE3B9FE}" srcOrd="0" destOrd="0" presId="urn:microsoft.com/office/officeart/2005/8/layout/matrix3"/>
    <dgm:cxn modelId="{770F0665-5B4C-46CF-8DBD-598A7A6F68B7}" type="presOf" srcId="{DB7AB57C-3E63-4EAF-BAA8-C86F31853505}" destId="{9EBE39E8-46B5-4CA8-BBCF-61986BD2A9AB}" srcOrd="0" destOrd="0" presId="urn:microsoft.com/office/officeart/2005/8/layout/matrix3"/>
    <dgm:cxn modelId="{517C0553-6DE7-47C4-94B1-E8C7CF50237F}" srcId="{8808A221-A5D3-42C8-A1EF-69C6B406D176}" destId="{28842D89-61E8-4046-8C41-B22F681EB443}" srcOrd="0" destOrd="0" parTransId="{3FBC1C21-00EF-42E0-9C93-43D4E9901839}" sibTransId="{FC4BF0BA-E329-477C-A1AD-9FE86F0D04FF}"/>
    <dgm:cxn modelId="{50338E81-E3F6-4458-A0BB-81EFA9007ED3}" srcId="{8808A221-A5D3-42C8-A1EF-69C6B406D176}" destId="{5207812D-DDFC-4175-8779-24F1DE1979C3}" srcOrd="1" destOrd="0" parTransId="{1FAE3C21-3398-4D2C-B8B5-75DA52645682}" sibTransId="{CE938D1D-EEE8-4056-A68E-F8D3247EAB61}"/>
    <dgm:cxn modelId="{38959EA4-2AAB-4847-A764-8EA0713D29E7}" srcId="{8808A221-A5D3-42C8-A1EF-69C6B406D176}" destId="{8AD7C7E3-9B6D-4C1E-9515-6E474D68821A}" srcOrd="3" destOrd="0" parTransId="{44EC4967-279F-4E4E-9B94-091EB1B75191}" sibTransId="{2100B16D-175E-427B-8611-09B1CECFFEB7}"/>
    <dgm:cxn modelId="{70429AB8-052F-4B9A-A550-FAE2FA83FC36}" srcId="{8808A221-A5D3-42C8-A1EF-69C6B406D176}" destId="{DB7AB57C-3E63-4EAF-BAA8-C86F31853505}" srcOrd="2" destOrd="0" parTransId="{4DEAD206-ED22-4BCE-BD0B-64F5BD6C5BA5}" sibTransId="{D5505E31-F5A9-4535-B56E-3BB25D034B39}"/>
    <dgm:cxn modelId="{18A414C6-722D-4DFE-BA86-3E5ADA4FEDD0}" type="presOf" srcId="{8808A221-A5D3-42C8-A1EF-69C6B406D176}" destId="{E2F00ED2-E29B-4579-8978-CCA910822193}" srcOrd="0" destOrd="0" presId="urn:microsoft.com/office/officeart/2005/8/layout/matrix3"/>
    <dgm:cxn modelId="{962036E1-DD52-4F05-A95D-885065E556AA}" type="presOf" srcId="{5207812D-DDFC-4175-8779-24F1DE1979C3}" destId="{10C2784B-61DA-4304-94FE-C9A17FF01F2E}" srcOrd="0" destOrd="0" presId="urn:microsoft.com/office/officeart/2005/8/layout/matrix3"/>
    <dgm:cxn modelId="{4D3B06E9-04A3-4346-8607-CA675790E392}" type="presOf" srcId="{8AD7C7E3-9B6D-4C1E-9515-6E474D68821A}" destId="{0E4F882F-732A-40EB-9C46-51A4595C81A1}" srcOrd="0" destOrd="0" presId="urn:microsoft.com/office/officeart/2005/8/layout/matrix3"/>
    <dgm:cxn modelId="{87D028BC-3318-4306-8253-8AFA50E3AA07}" type="presParOf" srcId="{E2F00ED2-E29B-4579-8978-CCA910822193}" destId="{7DCF676D-757D-4713-BC84-FA444F6DEF91}" srcOrd="0" destOrd="0" presId="urn:microsoft.com/office/officeart/2005/8/layout/matrix3"/>
    <dgm:cxn modelId="{D3811732-67A6-4182-BA4A-74EBC7DEF983}" type="presParOf" srcId="{E2F00ED2-E29B-4579-8978-CCA910822193}" destId="{E91AA515-FBC2-411A-A52D-E0807DE3B9FE}" srcOrd="1" destOrd="0" presId="urn:microsoft.com/office/officeart/2005/8/layout/matrix3"/>
    <dgm:cxn modelId="{CA17826D-42F9-448C-B479-73C6E40F1EED}" type="presParOf" srcId="{E2F00ED2-E29B-4579-8978-CCA910822193}" destId="{10C2784B-61DA-4304-94FE-C9A17FF01F2E}" srcOrd="2" destOrd="0" presId="urn:microsoft.com/office/officeart/2005/8/layout/matrix3"/>
    <dgm:cxn modelId="{AFCDACEF-16E6-47BC-9B84-1AB31D7CED95}" type="presParOf" srcId="{E2F00ED2-E29B-4579-8978-CCA910822193}" destId="{9EBE39E8-46B5-4CA8-BBCF-61986BD2A9AB}" srcOrd="3" destOrd="0" presId="urn:microsoft.com/office/officeart/2005/8/layout/matrix3"/>
    <dgm:cxn modelId="{C5F9BEC2-4B89-4B24-92F0-97F8C7CA786C}" type="presParOf" srcId="{E2F00ED2-E29B-4579-8978-CCA910822193}" destId="{0E4F882F-732A-40EB-9C46-51A4595C81A1}"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3C04EA1-6090-462F-90C4-A8B66B1006CF}"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zh-CN" altLang="en-US"/>
        </a:p>
      </dgm:t>
    </dgm:pt>
    <dgm:pt modelId="{6353CCF8-8BD3-4613-8AF6-DE97BF062231}">
      <dgm:prSet phldrT="[文本]"/>
      <dgm:spPr/>
      <dgm:t>
        <a:bodyPr/>
        <a:lstStyle/>
        <a:p>
          <a:pPr algn="l"/>
          <a:r>
            <a:rPr lang="en-US" altLang="en-US">
              <a:latin typeface="Arial" panose="020B0604020202020204" pitchFamily="34" charset="0"/>
              <a:ea typeface="微软雅黑" panose="020B0503020204020204" pitchFamily="34" charset="-122"/>
            </a:rPr>
            <a:t>1. </a:t>
          </a:r>
          <a:r>
            <a:rPr lang="zh-CN" altLang="en-US">
              <a:latin typeface="Arial" panose="020B0604020202020204" pitchFamily="34" charset="0"/>
              <a:ea typeface="微软雅黑" panose="020B0503020204020204" pitchFamily="34" charset="-122"/>
            </a:rPr>
            <a:t>关于教学中智力因素的思想</a:t>
          </a:r>
        </a:p>
        <a:p>
          <a:pPr algn="l"/>
          <a:endParaRPr lang="zh-CN" altLang="en-US" dirty="0"/>
        </a:p>
      </dgm:t>
    </dgm:pt>
    <dgm:pt modelId="{E46784B0-D71C-4BF7-A453-E5AAD796927A}" type="parTrans" cxnId="{E889E2F1-A954-433F-8CFE-5B455A4583EE}">
      <dgm:prSet/>
      <dgm:spPr/>
      <dgm:t>
        <a:bodyPr/>
        <a:lstStyle/>
        <a:p>
          <a:endParaRPr lang="zh-CN" altLang="en-US"/>
        </a:p>
      </dgm:t>
    </dgm:pt>
    <dgm:pt modelId="{A59196B0-D06C-4807-88AD-D46A65B3CB16}" type="sibTrans" cxnId="{E889E2F1-A954-433F-8CFE-5B455A4583EE}">
      <dgm:prSet/>
      <dgm:spPr/>
      <dgm:t>
        <a:bodyPr/>
        <a:lstStyle/>
        <a:p>
          <a:endParaRPr lang="zh-CN" altLang="en-US"/>
        </a:p>
      </dgm:t>
    </dgm:pt>
    <dgm:pt modelId="{1FC876D2-0023-4502-BD53-CD0D243760D7}">
      <dgm:prSet phldrT="[文本]" custT="1"/>
      <dgm:spPr/>
      <dgm:t>
        <a:bodyPr/>
        <a:lstStyle/>
        <a:p>
          <a:pPr marL="0" lvl="0" indent="0" algn="l" defTabSz="800100">
            <a:lnSpc>
              <a:spcPct val="90000"/>
            </a:lnSpc>
            <a:spcBef>
              <a:spcPct val="0"/>
            </a:spcBef>
            <a:spcAft>
              <a:spcPct val="35000"/>
            </a:spcAft>
            <a:buNone/>
          </a:pPr>
          <a:r>
            <a:rPr lang="en-US" altLang="en-US" sz="1800" kern="1200">
              <a:latin typeface="Arial" panose="020B0604020202020204" pitchFamily="34" charset="0"/>
              <a:ea typeface="微软雅黑" panose="020B0503020204020204" pitchFamily="34" charset="-122"/>
              <a:cs typeface="+mn-cs"/>
            </a:rPr>
            <a:t>2. </a:t>
          </a:r>
          <a:r>
            <a:rPr lang="zh-CN" altLang="en-US" sz="1800" kern="1200">
              <a:latin typeface="Arial" panose="020B0604020202020204" pitchFamily="34" charset="0"/>
              <a:ea typeface="微软雅黑" panose="020B0503020204020204" pitchFamily="34" charset="-122"/>
              <a:cs typeface="+mn-cs"/>
            </a:rPr>
            <a:t>关于教学中非智力因素的思想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10A6E8BC-1114-41AF-A262-44F2B1255C2F}" type="parTrans" cxnId="{2ACD1C95-1F7D-4156-9F8A-B2D1BC30EC24}">
      <dgm:prSet/>
      <dgm:spPr/>
      <dgm:t>
        <a:bodyPr/>
        <a:lstStyle/>
        <a:p>
          <a:endParaRPr lang="zh-CN" altLang="en-US"/>
        </a:p>
      </dgm:t>
    </dgm:pt>
    <dgm:pt modelId="{D5ADB5E6-3796-4F7B-AA38-24FB96FED22F}" type="sibTrans" cxnId="{2ACD1C95-1F7D-4156-9F8A-B2D1BC30EC24}">
      <dgm:prSet/>
      <dgm:spPr/>
      <dgm:t>
        <a:bodyPr/>
        <a:lstStyle/>
        <a:p>
          <a:endParaRPr lang="zh-CN" altLang="en-US"/>
        </a:p>
      </dgm:t>
    </dgm:pt>
    <dgm:pt modelId="{75387117-88BC-4F51-94FB-28281765C7AB}">
      <dgm:prSet phldrT="[文本]" custT="1"/>
      <dgm:spPr/>
      <dgm:t>
        <a:bodyPr/>
        <a:lstStyle/>
        <a:p>
          <a:pPr marL="0" lvl="0" indent="0" algn="l" defTabSz="800100">
            <a:lnSpc>
              <a:spcPct val="90000"/>
            </a:lnSpc>
            <a:spcBef>
              <a:spcPct val="0"/>
            </a:spcBef>
            <a:spcAft>
              <a:spcPct val="35000"/>
            </a:spcAft>
            <a:buNone/>
          </a:pPr>
          <a:r>
            <a:rPr lang="en-US" altLang="en-US" sz="1800" kern="1200">
              <a:latin typeface="Arial" panose="020B0604020202020204" pitchFamily="34" charset="0"/>
              <a:ea typeface="微软雅黑" panose="020B0503020204020204" pitchFamily="34" charset="-122"/>
              <a:cs typeface="+mn-cs"/>
            </a:rPr>
            <a:t>3. </a:t>
          </a:r>
          <a:r>
            <a:rPr lang="zh-CN" altLang="en-US" sz="1800" kern="1200">
              <a:latin typeface="Arial" panose="020B0604020202020204" pitchFamily="34" charset="0"/>
              <a:ea typeface="微软雅黑" panose="020B0503020204020204" pitchFamily="34" charset="-122"/>
              <a:cs typeface="+mn-cs"/>
            </a:rPr>
            <a:t>关于师生关系的思想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DF8FD874-4F2A-4BEA-A8AD-D9EC9D00200B}" type="parTrans" cxnId="{D76B699C-3E2D-4264-916B-7940C01832F7}">
      <dgm:prSet/>
      <dgm:spPr/>
      <dgm:t>
        <a:bodyPr/>
        <a:lstStyle/>
        <a:p>
          <a:endParaRPr lang="zh-CN" altLang="en-US"/>
        </a:p>
      </dgm:t>
    </dgm:pt>
    <dgm:pt modelId="{AFF39E92-9789-4101-83A9-A455ED9C5087}" type="sibTrans" cxnId="{D76B699C-3E2D-4264-916B-7940C01832F7}">
      <dgm:prSet/>
      <dgm:spPr/>
      <dgm:t>
        <a:bodyPr/>
        <a:lstStyle/>
        <a:p>
          <a:endParaRPr lang="zh-CN" altLang="en-US"/>
        </a:p>
      </dgm:t>
    </dgm:pt>
    <dgm:pt modelId="{1C2FC416-1729-4EA0-B4E8-408C542247E4}">
      <dgm:prSet phldrT="[文本]" custT="1"/>
      <dgm:spPr/>
      <dgm: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cs typeface="+mn-cs"/>
            </a:rPr>
            <a:t>4. </a:t>
          </a:r>
          <a:r>
            <a:rPr lang="zh-CN" altLang="en-US" sz="1800" kern="1200" dirty="0">
              <a:latin typeface="Arial" panose="020B0604020202020204" pitchFamily="34" charset="0"/>
              <a:ea typeface="微软雅黑" panose="020B0503020204020204" pitchFamily="34" charset="-122"/>
              <a:cs typeface="+mn-cs"/>
            </a:rPr>
            <a:t>关于教师心理品质的思想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gm:t>
    </dgm:pt>
    <dgm:pt modelId="{B10C16E2-4E18-4D66-AF69-F4A496EE7D32}" type="parTrans" cxnId="{DC058301-4E1C-4F12-BCFE-CECD3DBCA0DB}">
      <dgm:prSet/>
      <dgm:spPr/>
      <dgm:t>
        <a:bodyPr/>
        <a:lstStyle/>
        <a:p>
          <a:endParaRPr lang="zh-CN" altLang="en-US"/>
        </a:p>
      </dgm:t>
    </dgm:pt>
    <dgm:pt modelId="{437D1DBE-8329-4B8A-AD63-5581F9145F87}" type="sibTrans" cxnId="{DC058301-4E1C-4F12-BCFE-CECD3DBCA0DB}">
      <dgm:prSet/>
      <dgm:spPr/>
      <dgm:t>
        <a:bodyPr/>
        <a:lstStyle/>
        <a:p>
          <a:endParaRPr lang="zh-CN" altLang="en-US"/>
        </a:p>
      </dgm:t>
    </dgm:pt>
    <dgm:pt modelId="{FB05F4D6-FDC8-48F6-A67F-7D5287FD0043}" type="pres">
      <dgm:prSet presAssocID="{C3C04EA1-6090-462F-90C4-A8B66B1006CF}" presName="Name0" presStyleCnt="0">
        <dgm:presLayoutVars>
          <dgm:dir/>
          <dgm:resizeHandles val="exact"/>
        </dgm:presLayoutVars>
      </dgm:prSet>
      <dgm:spPr/>
    </dgm:pt>
    <dgm:pt modelId="{72335CCF-CECA-4B52-A06F-4724E5DA43A2}" type="pres">
      <dgm:prSet presAssocID="{6353CCF8-8BD3-4613-8AF6-DE97BF062231}" presName="Name5" presStyleLbl="vennNode1" presStyleIdx="0" presStyleCnt="4">
        <dgm:presLayoutVars>
          <dgm:bulletEnabled val="1"/>
        </dgm:presLayoutVars>
      </dgm:prSet>
      <dgm:spPr/>
    </dgm:pt>
    <dgm:pt modelId="{196B92F5-5855-41B8-827A-77C7462058AB}" type="pres">
      <dgm:prSet presAssocID="{A59196B0-D06C-4807-88AD-D46A65B3CB16}" presName="space" presStyleCnt="0"/>
      <dgm:spPr/>
    </dgm:pt>
    <dgm:pt modelId="{81526270-6B24-4D97-B390-D1F12138A1FD}" type="pres">
      <dgm:prSet presAssocID="{1FC876D2-0023-4502-BD53-CD0D243760D7}" presName="Name5" presStyleLbl="vennNode1" presStyleIdx="1" presStyleCnt="4">
        <dgm:presLayoutVars>
          <dgm:bulletEnabled val="1"/>
        </dgm:presLayoutVars>
      </dgm:prSet>
      <dgm:spPr/>
    </dgm:pt>
    <dgm:pt modelId="{F550B247-716C-4010-9BF6-A23F39ABFEE7}" type="pres">
      <dgm:prSet presAssocID="{D5ADB5E6-3796-4F7B-AA38-24FB96FED22F}" presName="space" presStyleCnt="0"/>
      <dgm:spPr/>
    </dgm:pt>
    <dgm:pt modelId="{A440C14E-100D-411C-B40D-F1B5A16AEA00}" type="pres">
      <dgm:prSet presAssocID="{75387117-88BC-4F51-94FB-28281765C7AB}" presName="Name5" presStyleLbl="vennNode1" presStyleIdx="2" presStyleCnt="4">
        <dgm:presLayoutVars>
          <dgm:bulletEnabled val="1"/>
        </dgm:presLayoutVars>
      </dgm:prSet>
      <dgm:spPr/>
    </dgm:pt>
    <dgm:pt modelId="{CBBEF5C6-AC51-4F65-AE8F-716140BF3E40}" type="pres">
      <dgm:prSet presAssocID="{AFF39E92-9789-4101-83A9-A455ED9C5087}" presName="space" presStyleCnt="0"/>
      <dgm:spPr/>
    </dgm:pt>
    <dgm:pt modelId="{7AD199F4-05E9-4645-9170-4D897D1DB2A3}" type="pres">
      <dgm:prSet presAssocID="{1C2FC416-1729-4EA0-B4E8-408C542247E4}" presName="Name5" presStyleLbl="vennNode1" presStyleIdx="3" presStyleCnt="4">
        <dgm:presLayoutVars>
          <dgm:bulletEnabled val="1"/>
        </dgm:presLayoutVars>
      </dgm:prSet>
      <dgm:spPr/>
    </dgm:pt>
  </dgm:ptLst>
  <dgm:cxnLst>
    <dgm:cxn modelId="{DC058301-4E1C-4F12-BCFE-CECD3DBCA0DB}" srcId="{C3C04EA1-6090-462F-90C4-A8B66B1006CF}" destId="{1C2FC416-1729-4EA0-B4E8-408C542247E4}" srcOrd="3" destOrd="0" parTransId="{B10C16E2-4E18-4D66-AF69-F4A496EE7D32}" sibTransId="{437D1DBE-8329-4B8A-AD63-5581F9145F87}"/>
    <dgm:cxn modelId="{F418E425-159D-4301-B838-93C8459678C6}" type="presOf" srcId="{75387117-88BC-4F51-94FB-28281765C7AB}" destId="{A440C14E-100D-411C-B40D-F1B5A16AEA00}" srcOrd="0" destOrd="0" presId="urn:microsoft.com/office/officeart/2005/8/layout/venn3"/>
    <dgm:cxn modelId="{51927529-98B7-4E76-9428-27F6750B9F4C}" type="presOf" srcId="{1C2FC416-1729-4EA0-B4E8-408C542247E4}" destId="{7AD199F4-05E9-4645-9170-4D897D1DB2A3}" srcOrd="0" destOrd="0" presId="urn:microsoft.com/office/officeart/2005/8/layout/venn3"/>
    <dgm:cxn modelId="{0A957E34-240D-4C89-AADF-60D637C35C8F}" type="presOf" srcId="{6353CCF8-8BD3-4613-8AF6-DE97BF062231}" destId="{72335CCF-CECA-4B52-A06F-4724E5DA43A2}" srcOrd="0" destOrd="0" presId="urn:microsoft.com/office/officeart/2005/8/layout/venn3"/>
    <dgm:cxn modelId="{3F797688-C707-402E-AC7B-CDEFE3392E97}" type="presOf" srcId="{1FC876D2-0023-4502-BD53-CD0D243760D7}" destId="{81526270-6B24-4D97-B390-D1F12138A1FD}" srcOrd="0" destOrd="0" presId="urn:microsoft.com/office/officeart/2005/8/layout/venn3"/>
    <dgm:cxn modelId="{2ACD1C95-1F7D-4156-9F8A-B2D1BC30EC24}" srcId="{C3C04EA1-6090-462F-90C4-A8B66B1006CF}" destId="{1FC876D2-0023-4502-BD53-CD0D243760D7}" srcOrd="1" destOrd="0" parTransId="{10A6E8BC-1114-41AF-A262-44F2B1255C2F}" sibTransId="{D5ADB5E6-3796-4F7B-AA38-24FB96FED22F}"/>
    <dgm:cxn modelId="{D76B699C-3E2D-4264-916B-7940C01832F7}" srcId="{C3C04EA1-6090-462F-90C4-A8B66B1006CF}" destId="{75387117-88BC-4F51-94FB-28281765C7AB}" srcOrd="2" destOrd="0" parTransId="{DF8FD874-4F2A-4BEA-A8AD-D9EC9D00200B}" sibTransId="{AFF39E92-9789-4101-83A9-A455ED9C5087}"/>
    <dgm:cxn modelId="{84BF8CDA-82E1-4590-9A9B-1ACFA7AFD4DD}" type="presOf" srcId="{C3C04EA1-6090-462F-90C4-A8B66B1006CF}" destId="{FB05F4D6-FDC8-48F6-A67F-7D5287FD0043}" srcOrd="0" destOrd="0" presId="urn:microsoft.com/office/officeart/2005/8/layout/venn3"/>
    <dgm:cxn modelId="{E889E2F1-A954-433F-8CFE-5B455A4583EE}" srcId="{C3C04EA1-6090-462F-90C4-A8B66B1006CF}" destId="{6353CCF8-8BD3-4613-8AF6-DE97BF062231}" srcOrd="0" destOrd="0" parTransId="{E46784B0-D71C-4BF7-A453-E5AAD796927A}" sibTransId="{A59196B0-D06C-4807-88AD-D46A65B3CB16}"/>
    <dgm:cxn modelId="{C35B3907-3F84-4F22-BD80-EA66F0F47B1C}" type="presParOf" srcId="{FB05F4D6-FDC8-48F6-A67F-7D5287FD0043}" destId="{72335CCF-CECA-4B52-A06F-4724E5DA43A2}" srcOrd="0" destOrd="0" presId="urn:microsoft.com/office/officeart/2005/8/layout/venn3"/>
    <dgm:cxn modelId="{43C0317A-0956-463B-9E08-CB436FAE744B}" type="presParOf" srcId="{FB05F4D6-FDC8-48F6-A67F-7D5287FD0043}" destId="{196B92F5-5855-41B8-827A-77C7462058AB}" srcOrd="1" destOrd="0" presId="urn:microsoft.com/office/officeart/2005/8/layout/venn3"/>
    <dgm:cxn modelId="{A73A7D24-59EA-41D7-AFB6-0B952A667623}" type="presParOf" srcId="{FB05F4D6-FDC8-48F6-A67F-7D5287FD0043}" destId="{81526270-6B24-4D97-B390-D1F12138A1FD}" srcOrd="2" destOrd="0" presId="urn:microsoft.com/office/officeart/2005/8/layout/venn3"/>
    <dgm:cxn modelId="{F0232283-F2E1-45D4-BA5D-3A0FA3F2115B}" type="presParOf" srcId="{FB05F4D6-FDC8-48F6-A67F-7D5287FD0043}" destId="{F550B247-716C-4010-9BF6-A23F39ABFEE7}" srcOrd="3" destOrd="0" presId="urn:microsoft.com/office/officeart/2005/8/layout/venn3"/>
    <dgm:cxn modelId="{28EB93A4-6A9E-40D6-9344-79EF7DF0B339}" type="presParOf" srcId="{FB05F4D6-FDC8-48F6-A67F-7D5287FD0043}" destId="{A440C14E-100D-411C-B40D-F1B5A16AEA00}" srcOrd="4" destOrd="0" presId="urn:microsoft.com/office/officeart/2005/8/layout/venn3"/>
    <dgm:cxn modelId="{870A1221-C8A3-4B04-A978-FBF79A4CD792}" type="presParOf" srcId="{FB05F4D6-FDC8-48F6-A67F-7D5287FD0043}" destId="{CBBEF5C6-AC51-4F65-AE8F-716140BF3E40}" srcOrd="5" destOrd="0" presId="urn:microsoft.com/office/officeart/2005/8/layout/venn3"/>
    <dgm:cxn modelId="{9C9FCF62-31DD-4CED-A867-137450B4C716}" type="presParOf" srcId="{FB05F4D6-FDC8-48F6-A67F-7D5287FD0043}" destId="{7AD199F4-05E9-4645-9170-4D897D1DB2A3}" srcOrd="6" destOrd="0" presId="urn:microsoft.com/office/officeart/2005/8/layout/ven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AC46568-7587-4769-836C-7543E5A81CD1}" type="doc">
      <dgm:prSet loTypeId="urn:microsoft.com/office/officeart/2005/8/layout/process5" loCatId="process" qsTypeId="urn:microsoft.com/office/officeart/2005/8/quickstyle/simple1" qsCatId="simple" csTypeId="urn:microsoft.com/office/officeart/2005/8/colors/colorful3" csCatId="colorful" phldr="1"/>
      <dgm:spPr/>
      <dgm:t>
        <a:bodyPr/>
        <a:lstStyle/>
        <a:p>
          <a:endParaRPr lang="zh-CN" altLang="en-US"/>
        </a:p>
      </dgm:t>
    </dgm:pt>
    <dgm:pt modelId="{94579E68-534F-4317-BAFC-4E096DAEDA4F}">
      <dgm:prSet phldrT="[文本]" custT="1"/>
      <dgm:spPr/>
      <dgm:t>
        <a:bodyPr/>
        <a:lstStyle/>
        <a:p>
          <a:pPr algn="l"/>
          <a:r>
            <a:rPr lang="en-US" altLang="zh-CN" sz="1600" dirty="0">
              <a:latin typeface="Arial" panose="020B0604020202020204" pitchFamily="34" charset="0"/>
              <a:ea typeface="微软雅黑" panose="020B0503020204020204" pitchFamily="34" charset="-122"/>
            </a:rPr>
            <a:t>20</a:t>
          </a:r>
          <a:r>
            <a:rPr lang="zh-CN" altLang="en-US" sz="1600" dirty="0">
              <a:latin typeface="Arial" panose="020B0604020202020204" pitchFamily="34" charset="0"/>
              <a:ea typeface="微软雅黑" panose="020B0503020204020204" pitchFamily="34" charset="-122"/>
            </a:rPr>
            <a:t>世纪</a:t>
          </a:r>
          <a:r>
            <a:rPr lang="en-US" altLang="zh-CN" sz="1600" dirty="0">
              <a:latin typeface="Arial" panose="020B0604020202020204" pitchFamily="34" charset="0"/>
              <a:ea typeface="微软雅黑" panose="020B0503020204020204" pitchFamily="34" charset="-122"/>
            </a:rPr>
            <a:t>20</a:t>
          </a:r>
          <a:r>
            <a:rPr lang="zh-CN" altLang="en-US" sz="1600" dirty="0">
              <a:latin typeface="Arial" panose="020B0604020202020204" pitchFamily="34" charset="0"/>
              <a:ea typeface="微软雅黑" panose="020B0503020204020204" pitchFamily="34" charset="-122"/>
            </a:rPr>
            <a:t>年代以后，西方教育心理学吸取了儿童心理学和心理测验方面的研究成果，大大丰富了自己的内容。</a:t>
          </a:r>
          <a:endParaRPr lang="zh-CN" altLang="en-US" sz="1600" dirty="0"/>
        </a:p>
      </dgm:t>
    </dgm:pt>
    <dgm:pt modelId="{0A176657-A035-42F9-B1F6-2578277A13DF}" type="parTrans" cxnId="{CC2425D7-F075-44C0-B47E-3C367940EFBB}">
      <dgm:prSet/>
      <dgm:spPr/>
      <dgm:t>
        <a:bodyPr/>
        <a:lstStyle/>
        <a:p>
          <a:endParaRPr lang="zh-CN" altLang="en-US"/>
        </a:p>
      </dgm:t>
    </dgm:pt>
    <dgm:pt modelId="{0D4731DE-30E7-407A-91CF-6C31DC366944}" type="sibTrans" cxnId="{CC2425D7-F075-44C0-B47E-3C367940EFBB}">
      <dgm:prSet/>
      <dgm:spPr/>
      <dgm:t>
        <a:bodyPr/>
        <a:lstStyle/>
        <a:p>
          <a:endParaRPr lang="zh-CN" altLang="en-US"/>
        </a:p>
      </dgm:t>
    </dgm:pt>
    <dgm:pt modelId="{2C3FDB97-A776-40C6-B186-504CB218100D}">
      <dgm:prSet phldrT="[文本]" custT="1"/>
      <dgm:spPr/>
      <dgm:t>
        <a:bodyPr/>
        <a:lstStyle/>
        <a:p>
          <a:pPr algn="l"/>
          <a:r>
            <a:rPr lang="en-US" altLang="zh-CN" sz="1600" dirty="0">
              <a:latin typeface="Arial" panose="020B0604020202020204" pitchFamily="34" charset="0"/>
              <a:ea typeface="微软雅黑" panose="020B0503020204020204" pitchFamily="34" charset="-122"/>
            </a:rPr>
            <a:t>30</a:t>
          </a:r>
          <a:r>
            <a:rPr lang="zh-CN" altLang="en-US" sz="1600" dirty="0">
              <a:latin typeface="Arial" panose="020B0604020202020204" pitchFamily="34" charset="0"/>
              <a:ea typeface="微软雅黑" panose="020B0503020204020204" pitchFamily="34" charset="-122"/>
            </a:rPr>
            <a:t>年代，心理学以自己的发展特色构成了教育心理学的主要内容。</a:t>
          </a:r>
          <a:endParaRPr lang="zh-CN" altLang="en-US" sz="1600" dirty="0"/>
        </a:p>
      </dgm:t>
    </dgm:pt>
    <dgm:pt modelId="{D17AAA96-56B4-41C4-B722-A099FC533069}" type="parTrans" cxnId="{043A354B-4905-4025-A899-79BB2D70C6F9}">
      <dgm:prSet/>
      <dgm:spPr/>
      <dgm:t>
        <a:bodyPr/>
        <a:lstStyle/>
        <a:p>
          <a:endParaRPr lang="zh-CN" altLang="en-US"/>
        </a:p>
      </dgm:t>
    </dgm:pt>
    <dgm:pt modelId="{59C11478-71C8-4822-B9B9-B57FBC6EE38F}" type="sibTrans" cxnId="{043A354B-4905-4025-A899-79BB2D70C6F9}">
      <dgm:prSet/>
      <dgm:spPr/>
      <dgm:t>
        <a:bodyPr/>
        <a:lstStyle/>
        <a:p>
          <a:endParaRPr lang="zh-CN" altLang="en-US"/>
        </a:p>
      </dgm:t>
    </dgm:pt>
    <dgm:pt modelId="{BD656B6E-ABE3-48DB-BC3F-1455B9356761}">
      <dgm:prSet phldrT="[文本]" custT="1"/>
      <dgm:spPr/>
      <dgm:t>
        <a:bodyPr/>
        <a:lstStyle/>
        <a:p>
          <a:pPr algn="l"/>
          <a:r>
            <a:rPr lang="en-US" altLang="zh-CN" sz="1600" dirty="0">
              <a:latin typeface="Arial" panose="020B0604020202020204" pitchFamily="34" charset="0"/>
              <a:ea typeface="微软雅黑" panose="020B0503020204020204" pitchFamily="34" charset="-122"/>
            </a:rPr>
            <a:t>40</a:t>
          </a:r>
          <a:r>
            <a:rPr lang="zh-CN" altLang="en-US" sz="1600" dirty="0">
              <a:latin typeface="Arial" panose="020B0604020202020204" pitchFamily="34" charset="0"/>
              <a:ea typeface="微软雅黑" panose="020B0503020204020204" pitchFamily="34" charset="-122"/>
            </a:rPr>
            <a:t>年代，弗洛伊德的精神分析学派理论的提出，促使教育心理学开始重视对潜意识和意识问题的研究。</a:t>
          </a:r>
          <a:endParaRPr lang="zh-CN" altLang="en-US" sz="1600" dirty="0"/>
        </a:p>
      </dgm:t>
    </dgm:pt>
    <dgm:pt modelId="{64E7ABC5-757E-4643-99B0-A001986E571D}" type="parTrans" cxnId="{F5B94A9C-39D5-45A1-A5CB-9BF6DEAB3629}">
      <dgm:prSet/>
      <dgm:spPr/>
      <dgm:t>
        <a:bodyPr/>
        <a:lstStyle/>
        <a:p>
          <a:endParaRPr lang="zh-CN" altLang="en-US"/>
        </a:p>
      </dgm:t>
    </dgm:pt>
    <dgm:pt modelId="{206E1FF9-CF7B-44F0-AC86-361CE06911A0}" type="sibTrans" cxnId="{F5B94A9C-39D5-45A1-A5CB-9BF6DEAB3629}">
      <dgm:prSet/>
      <dgm:spPr/>
      <dgm:t>
        <a:bodyPr/>
        <a:lstStyle/>
        <a:p>
          <a:endParaRPr lang="zh-CN" altLang="en-US"/>
        </a:p>
      </dgm:t>
    </dgm:pt>
    <dgm:pt modelId="{A4427B70-A122-4A29-8EE1-B84B47459386}">
      <dgm:prSet phldrT="[文本]" custT="1"/>
      <dgm:spPr/>
      <dgm:t>
        <a:bodyPr/>
        <a:lstStyle/>
        <a:p>
          <a:pPr algn="l"/>
          <a:r>
            <a:rPr lang="en-US" altLang="zh-CN" sz="1600" dirty="0">
              <a:latin typeface="Arial" panose="020B0604020202020204" pitchFamily="34" charset="0"/>
              <a:ea typeface="微软雅黑" panose="020B0503020204020204" pitchFamily="34" charset="-122"/>
            </a:rPr>
            <a:t>50</a:t>
          </a:r>
          <a:r>
            <a:rPr lang="zh-CN" altLang="en-US" sz="1600" dirty="0">
              <a:latin typeface="Arial" panose="020B0604020202020204" pitchFamily="34" charset="0"/>
              <a:ea typeface="微软雅黑" panose="020B0503020204020204" pitchFamily="34" charset="-122"/>
            </a:rPr>
            <a:t>年代，行为主义思想下的程序教学和机器教学开始兴起，这些成果也都影响和改变了教育心理学的研究。</a:t>
          </a:r>
          <a:endParaRPr lang="zh-CN" altLang="en-US" sz="1600" dirty="0"/>
        </a:p>
      </dgm:t>
    </dgm:pt>
    <dgm:pt modelId="{7EC695D5-D8BE-422E-AECF-BA3F93B576EA}" type="parTrans" cxnId="{D22CDFA8-DB96-4413-B83A-DB0D0F2724E8}">
      <dgm:prSet/>
      <dgm:spPr/>
      <dgm:t>
        <a:bodyPr/>
        <a:lstStyle/>
        <a:p>
          <a:endParaRPr lang="zh-CN" altLang="en-US"/>
        </a:p>
      </dgm:t>
    </dgm:pt>
    <dgm:pt modelId="{FC8013E6-EDBF-4EC9-BD44-165F84BD2FDC}" type="sibTrans" cxnId="{D22CDFA8-DB96-4413-B83A-DB0D0F2724E8}">
      <dgm:prSet/>
      <dgm:spPr/>
      <dgm:t>
        <a:bodyPr/>
        <a:lstStyle/>
        <a:p>
          <a:endParaRPr lang="zh-CN" altLang="en-US"/>
        </a:p>
      </dgm:t>
    </dgm:pt>
    <dgm:pt modelId="{955ED9CB-151A-486A-9351-C8336E9CDD4B}" type="pres">
      <dgm:prSet presAssocID="{6AC46568-7587-4769-836C-7543E5A81CD1}" presName="diagram" presStyleCnt="0">
        <dgm:presLayoutVars>
          <dgm:dir/>
          <dgm:resizeHandles val="exact"/>
        </dgm:presLayoutVars>
      </dgm:prSet>
      <dgm:spPr/>
    </dgm:pt>
    <dgm:pt modelId="{A962F712-4EBD-4305-9391-2B2AEE2FF5DA}" type="pres">
      <dgm:prSet presAssocID="{94579E68-534F-4317-BAFC-4E096DAEDA4F}" presName="node" presStyleLbl="node1" presStyleIdx="0" presStyleCnt="4">
        <dgm:presLayoutVars>
          <dgm:bulletEnabled val="1"/>
        </dgm:presLayoutVars>
      </dgm:prSet>
      <dgm:spPr/>
    </dgm:pt>
    <dgm:pt modelId="{6B8832D2-BEFC-4050-9182-095675BE3234}" type="pres">
      <dgm:prSet presAssocID="{0D4731DE-30E7-407A-91CF-6C31DC366944}" presName="sibTrans" presStyleLbl="sibTrans2D1" presStyleIdx="0" presStyleCnt="3"/>
      <dgm:spPr/>
    </dgm:pt>
    <dgm:pt modelId="{D3D98224-F8CB-4FEB-9654-6D0B068F2281}" type="pres">
      <dgm:prSet presAssocID="{0D4731DE-30E7-407A-91CF-6C31DC366944}" presName="connectorText" presStyleLbl="sibTrans2D1" presStyleIdx="0" presStyleCnt="3"/>
      <dgm:spPr/>
    </dgm:pt>
    <dgm:pt modelId="{F468CA06-34B5-49E2-A4DB-5CA97447591F}" type="pres">
      <dgm:prSet presAssocID="{2C3FDB97-A776-40C6-B186-504CB218100D}" presName="node" presStyleLbl="node1" presStyleIdx="1" presStyleCnt="4">
        <dgm:presLayoutVars>
          <dgm:bulletEnabled val="1"/>
        </dgm:presLayoutVars>
      </dgm:prSet>
      <dgm:spPr/>
    </dgm:pt>
    <dgm:pt modelId="{FCD96592-A520-4351-BA1F-9F5D4F5F6D19}" type="pres">
      <dgm:prSet presAssocID="{59C11478-71C8-4822-B9B9-B57FBC6EE38F}" presName="sibTrans" presStyleLbl="sibTrans2D1" presStyleIdx="1" presStyleCnt="3"/>
      <dgm:spPr/>
    </dgm:pt>
    <dgm:pt modelId="{91F7ADE8-6388-4441-8E2B-695D97C22346}" type="pres">
      <dgm:prSet presAssocID="{59C11478-71C8-4822-B9B9-B57FBC6EE38F}" presName="connectorText" presStyleLbl="sibTrans2D1" presStyleIdx="1" presStyleCnt="3"/>
      <dgm:spPr/>
    </dgm:pt>
    <dgm:pt modelId="{0E7522B8-81A9-40E7-B6F7-EAAACF8D8B06}" type="pres">
      <dgm:prSet presAssocID="{BD656B6E-ABE3-48DB-BC3F-1455B9356761}" presName="node" presStyleLbl="node1" presStyleIdx="2" presStyleCnt="4">
        <dgm:presLayoutVars>
          <dgm:bulletEnabled val="1"/>
        </dgm:presLayoutVars>
      </dgm:prSet>
      <dgm:spPr/>
    </dgm:pt>
    <dgm:pt modelId="{F14C3540-438D-4958-B510-1FC95C9EFF3C}" type="pres">
      <dgm:prSet presAssocID="{206E1FF9-CF7B-44F0-AC86-361CE06911A0}" presName="sibTrans" presStyleLbl="sibTrans2D1" presStyleIdx="2" presStyleCnt="3"/>
      <dgm:spPr/>
    </dgm:pt>
    <dgm:pt modelId="{A7BE097E-202B-4176-A176-B4C3208F1ED9}" type="pres">
      <dgm:prSet presAssocID="{206E1FF9-CF7B-44F0-AC86-361CE06911A0}" presName="connectorText" presStyleLbl="sibTrans2D1" presStyleIdx="2" presStyleCnt="3"/>
      <dgm:spPr/>
    </dgm:pt>
    <dgm:pt modelId="{1563261C-A8BF-4D3E-82AA-003739203D59}" type="pres">
      <dgm:prSet presAssocID="{A4427B70-A122-4A29-8EE1-B84B47459386}" presName="node" presStyleLbl="node1" presStyleIdx="3" presStyleCnt="4">
        <dgm:presLayoutVars>
          <dgm:bulletEnabled val="1"/>
        </dgm:presLayoutVars>
      </dgm:prSet>
      <dgm:spPr/>
    </dgm:pt>
  </dgm:ptLst>
  <dgm:cxnLst>
    <dgm:cxn modelId="{68641117-5848-468E-B3E4-5053DEF1D711}" type="presOf" srcId="{2C3FDB97-A776-40C6-B186-504CB218100D}" destId="{F468CA06-34B5-49E2-A4DB-5CA97447591F}" srcOrd="0" destOrd="0" presId="urn:microsoft.com/office/officeart/2005/8/layout/process5"/>
    <dgm:cxn modelId="{C7306018-A228-4593-AFC3-C744A74C879D}" type="presOf" srcId="{59C11478-71C8-4822-B9B9-B57FBC6EE38F}" destId="{91F7ADE8-6388-4441-8E2B-695D97C22346}" srcOrd="1" destOrd="0" presId="urn:microsoft.com/office/officeart/2005/8/layout/process5"/>
    <dgm:cxn modelId="{CD58FC20-DE20-48C2-8ED7-951699B9CCFB}" type="presOf" srcId="{6AC46568-7587-4769-836C-7543E5A81CD1}" destId="{955ED9CB-151A-486A-9351-C8336E9CDD4B}" srcOrd="0" destOrd="0" presId="urn:microsoft.com/office/officeart/2005/8/layout/process5"/>
    <dgm:cxn modelId="{3A17A622-D176-4388-BD01-C45F38F83BF2}" type="presOf" srcId="{59C11478-71C8-4822-B9B9-B57FBC6EE38F}" destId="{FCD96592-A520-4351-BA1F-9F5D4F5F6D19}" srcOrd="0" destOrd="0" presId="urn:microsoft.com/office/officeart/2005/8/layout/process5"/>
    <dgm:cxn modelId="{286DF73A-E2E2-418F-8907-8EC4AB26EF6E}" type="presOf" srcId="{206E1FF9-CF7B-44F0-AC86-361CE06911A0}" destId="{F14C3540-438D-4958-B510-1FC95C9EFF3C}" srcOrd="0" destOrd="0" presId="urn:microsoft.com/office/officeart/2005/8/layout/process5"/>
    <dgm:cxn modelId="{14DFE15D-D5F4-4030-BDE6-3E7E2EF84F25}" type="presOf" srcId="{A4427B70-A122-4A29-8EE1-B84B47459386}" destId="{1563261C-A8BF-4D3E-82AA-003739203D59}" srcOrd="0" destOrd="0" presId="urn:microsoft.com/office/officeart/2005/8/layout/process5"/>
    <dgm:cxn modelId="{043A354B-4905-4025-A899-79BB2D70C6F9}" srcId="{6AC46568-7587-4769-836C-7543E5A81CD1}" destId="{2C3FDB97-A776-40C6-B186-504CB218100D}" srcOrd="1" destOrd="0" parTransId="{D17AAA96-56B4-41C4-B722-A099FC533069}" sibTransId="{59C11478-71C8-4822-B9B9-B57FBC6EE38F}"/>
    <dgm:cxn modelId="{264C2750-1C6F-4551-8464-C6C3BB282BFA}" type="presOf" srcId="{94579E68-534F-4317-BAFC-4E096DAEDA4F}" destId="{A962F712-4EBD-4305-9391-2B2AEE2FF5DA}" srcOrd="0" destOrd="0" presId="urn:microsoft.com/office/officeart/2005/8/layout/process5"/>
    <dgm:cxn modelId="{19EE9353-ED1B-4458-8AD6-A63B048B6418}" type="presOf" srcId="{BD656B6E-ABE3-48DB-BC3F-1455B9356761}" destId="{0E7522B8-81A9-40E7-B6F7-EAAACF8D8B06}" srcOrd="0" destOrd="0" presId="urn:microsoft.com/office/officeart/2005/8/layout/process5"/>
    <dgm:cxn modelId="{192A067B-633F-4D8C-9B98-109F0641D9B3}" type="presOf" srcId="{206E1FF9-CF7B-44F0-AC86-361CE06911A0}" destId="{A7BE097E-202B-4176-A176-B4C3208F1ED9}" srcOrd="1" destOrd="0" presId="urn:microsoft.com/office/officeart/2005/8/layout/process5"/>
    <dgm:cxn modelId="{F5B94A9C-39D5-45A1-A5CB-9BF6DEAB3629}" srcId="{6AC46568-7587-4769-836C-7543E5A81CD1}" destId="{BD656B6E-ABE3-48DB-BC3F-1455B9356761}" srcOrd="2" destOrd="0" parTransId="{64E7ABC5-757E-4643-99B0-A001986E571D}" sibTransId="{206E1FF9-CF7B-44F0-AC86-361CE06911A0}"/>
    <dgm:cxn modelId="{D22CDFA8-DB96-4413-B83A-DB0D0F2724E8}" srcId="{6AC46568-7587-4769-836C-7543E5A81CD1}" destId="{A4427B70-A122-4A29-8EE1-B84B47459386}" srcOrd="3" destOrd="0" parTransId="{7EC695D5-D8BE-422E-AECF-BA3F93B576EA}" sibTransId="{FC8013E6-EDBF-4EC9-BD44-165F84BD2FDC}"/>
    <dgm:cxn modelId="{EC5598BA-3154-48F8-A145-58FD45D1FE30}" type="presOf" srcId="{0D4731DE-30E7-407A-91CF-6C31DC366944}" destId="{D3D98224-F8CB-4FEB-9654-6D0B068F2281}" srcOrd="1" destOrd="0" presId="urn:microsoft.com/office/officeart/2005/8/layout/process5"/>
    <dgm:cxn modelId="{1D9E28C5-0752-4DC3-8EB0-65FD3F51F759}" type="presOf" srcId="{0D4731DE-30E7-407A-91CF-6C31DC366944}" destId="{6B8832D2-BEFC-4050-9182-095675BE3234}" srcOrd="0" destOrd="0" presId="urn:microsoft.com/office/officeart/2005/8/layout/process5"/>
    <dgm:cxn modelId="{CC2425D7-F075-44C0-B47E-3C367940EFBB}" srcId="{6AC46568-7587-4769-836C-7543E5A81CD1}" destId="{94579E68-534F-4317-BAFC-4E096DAEDA4F}" srcOrd="0" destOrd="0" parTransId="{0A176657-A035-42F9-B1F6-2578277A13DF}" sibTransId="{0D4731DE-30E7-407A-91CF-6C31DC366944}"/>
    <dgm:cxn modelId="{58D80AFD-49B8-4025-9649-B8D5C318D6A7}" type="presParOf" srcId="{955ED9CB-151A-486A-9351-C8336E9CDD4B}" destId="{A962F712-4EBD-4305-9391-2B2AEE2FF5DA}" srcOrd="0" destOrd="0" presId="urn:microsoft.com/office/officeart/2005/8/layout/process5"/>
    <dgm:cxn modelId="{0AFB6EB8-4BCB-43AA-BEBF-2A82A6C169E0}" type="presParOf" srcId="{955ED9CB-151A-486A-9351-C8336E9CDD4B}" destId="{6B8832D2-BEFC-4050-9182-095675BE3234}" srcOrd="1" destOrd="0" presId="urn:microsoft.com/office/officeart/2005/8/layout/process5"/>
    <dgm:cxn modelId="{635402F6-A93C-41FF-914C-7D9607B882A4}" type="presParOf" srcId="{6B8832D2-BEFC-4050-9182-095675BE3234}" destId="{D3D98224-F8CB-4FEB-9654-6D0B068F2281}" srcOrd="0" destOrd="0" presId="urn:microsoft.com/office/officeart/2005/8/layout/process5"/>
    <dgm:cxn modelId="{EBE3D1A8-7E49-4C7D-904F-407AFD91279C}" type="presParOf" srcId="{955ED9CB-151A-486A-9351-C8336E9CDD4B}" destId="{F468CA06-34B5-49E2-A4DB-5CA97447591F}" srcOrd="2" destOrd="0" presId="urn:microsoft.com/office/officeart/2005/8/layout/process5"/>
    <dgm:cxn modelId="{8850A5FC-85B3-42D7-8ADD-0B57203E712B}" type="presParOf" srcId="{955ED9CB-151A-486A-9351-C8336E9CDD4B}" destId="{FCD96592-A520-4351-BA1F-9F5D4F5F6D19}" srcOrd="3" destOrd="0" presId="urn:microsoft.com/office/officeart/2005/8/layout/process5"/>
    <dgm:cxn modelId="{2D6FDC5A-CC08-4355-A3B0-1ABE4A5976F2}" type="presParOf" srcId="{FCD96592-A520-4351-BA1F-9F5D4F5F6D19}" destId="{91F7ADE8-6388-4441-8E2B-695D97C22346}" srcOrd="0" destOrd="0" presId="urn:microsoft.com/office/officeart/2005/8/layout/process5"/>
    <dgm:cxn modelId="{D7760124-1549-4FCC-8748-3E4E20F04FA1}" type="presParOf" srcId="{955ED9CB-151A-486A-9351-C8336E9CDD4B}" destId="{0E7522B8-81A9-40E7-B6F7-EAAACF8D8B06}" srcOrd="4" destOrd="0" presId="urn:microsoft.com/office/officeart/2005/8/layout/process5"/>
    <dgm:cxn modelId="{200DA3E0-6776-42FA-B747-0B8DE5907650}" type="presParOf" srcId="{955ED9CB-151A-486A-9351-C8336E9CDD4B}" destId="{F14C3540-438D-4958-B510-1FC95C9EFF3C}" srcOrd="5" destOrd="0" presId="urn:microsoft.com/office/officeart/2005/8/layout/process5"/>
    <dgm:cxn modelId="{1171254C-C09F-4E12-B82B-0B333E373155}" type="presParOf" srcId="{F14C3540-438D-4958-B510-1FC95C9EFF3C}" destId="{A7BE097E-202B-4176-A176-B4C3208F1ED9}" srcOrd="0" destOrd="0" presId="urn:microsoft.com/office/officeart/2005/8/layout/process5"/>
    <dgm:cxn modelId="{47A09064-DACA-43AC-AE2E-D1CBD40781F9}" type="presParOf" srcId="{955ED9CB-151A-486A-9351-C8336E9CDD4B}" destId="{1563261C-A8BF-4D3E-82AA-003739203D59}" srcOrd="6"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C0E935E-E4D3-4A17-902A-B865653A642F}" type="doc">
      <dgm:prSet loTypeId="urn:microsoft.com/office/officeart/2005/8/layout/vList3" loCatId="list" qsTypeId="urn:microsoft.com/office/officeart/2005/8/quickstyle/simple1" qsCatId="simple" csTypeId="urn:microsoft.com/office/officeart/2005/8/colors/colorful2" csCatId="colorful" phldr="1"/>
      <dgm:spPr/>
    </dgm:pt>
    <dgm:pt modelId="{03306089-7434-4C45-93C0-C1211A5D9B78}">
      <dgm:prSet phldrT="[文本]" custT="1"/>
      <dgm:spPr/>
      <dgm:t>
        <a:bodyPr/>
        <a:lstStyle/>
        <a:p>
          <a:pPr algn="l"/>
          <a:r>
            <a:rPr lang="zh-CN" altLang="en-US" sz="1800" dirty="0">
              <a:latin typeface="Arial" panose="020B0604020202020204" pitchFamily="34" charset="0"/>
              <a:ea typeface="微软雅黑" panose="020B0503020204020204" pitchFamily="34" charset="-122"/>
            </a:rPr>
            <a:t> 一方面，东西方教育心理学相互取长补短，在西方教育心理学书中注意反映东方教育心理学的理论，例如，维果斯基的观点大量出现于西方的教育心理学教材中</a:t>
          </a:r>
          <a:r>
            <a:rPr lang="en-US" altLang="en-US" sz="1800" dirty="0">
              <a:latin typeface="Arial" panose="020B0604020202020204" pitchFamily="34" charset="0"/>
              <a:ea typeface="微软雅黑" panose="020B0503020204020204" pitchFamily="34" charset="-122"/>
            </a:rPr>
            <a:t>;</a:t>
          </a:r>
          <a:endParaRPr lang="zh-CN" altLang="en-US" sz="1800" dirty="0">
            <a:latin typeface="Arial" panose="020B0604020202020204" pitchFamily="34" charset="0"/>
            <a:ea typeface="微软雅黑" panose="020B0503020204020204" pitchFamily="34" charset="-122"/>
          </a:endParaRPr>
        </a:p>
        <a:p>
          <a:pPr algn="l"/>
          <a:endParaRPr lang="zh-CN" altLang="en-US" sz="1800" dirty="0"/>
        </a:p>
      </dgm:t>
    </dgm:pt>
    <dgm:pt modelId="{82A6F114-160C-4320-AAD2-79FD6E84446D}" type="parTrans" cxnId="{D1C8342F-8BBD-4F5B-BA74-B43F89AB5B9F}">
      <dgm:prSet/>
      <dgm:spPr/>
      <dgm:t>
        <a:bodyPr/>
        <a:lstStyle/>
        <a:p>
          <a:endParaRPr lang="zh-CN" altLang="en-US"/>
        </a:p>
      </dgm:t>
    </dgm:pt>
    <dgm:pt modelId="{0C0982F6-E957-4D40-981C-57329B92BF38}" type="sibTrans" cxnId="{D1C8342F-8BBD-4F5B-BA74-B43F89AB5B9F}">
      <dgm:prSet/>
      <dgm:spPr/>
      <dgm:t>
        <a:bodyPr/>
        <a:lstStyle/>
        <a:p>
          <a:endParaRPr lang="zh-CN" altLang="en-US"/>
        </a:p>
      </dgm:t>
    </dgm:pt>
    <dgm:pt modelId="{DA484215-E3C7-4E2A-A6B1-B8DBA4CECC97}">
      <dgm:prSet phldrT="[文本]" custT="1"/>
      <dgm:spPr/>
      <dgm: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另一方面，行为主义的学习理论与认知学派的学习理论都在相互吸收各自合理的内容，并希望消除理论与实践上存在的鸿沟。</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gm:t>
    </dgm:pt>
    <dgm:pt modelId="{EB97B916-5C35-414A-9A18-9AA24144CCE7}" type="parTrans" cxnId="{522040E1-F375-4331-9829-771523483E94}">
      <dgm:prSet/>
      <dgm:spPr/>
      <dgm:t>
        <a:bodyPr/>
        <a:lstStyle/>
        <a:p>
          <a:endParaRPr lang="zh-CN" altLang="en-US"/>
        </a:p>
      </dgm:t>
    </dgm:pt>
    <dgm:pt modelId="{B569CE4C-7B9A-4962-8020-FC9E6C45FA9C}" type="sibTrans" cxnId="{522040E1-F375-4331-9829-771523483E94}">
      <dgm:prSet/>
      <dgm:spPr/>
      <dgm:t>
        <a:bodyPr/>
        <a:lstStyle/>
        <a:p>
          <a:endParaRPr lang="zh-CN" altLang="en-US"/>
        </a:p>
      </dgm:t>
    </dgm:pt>
    <dgm:pt modelId="{59FFCCA8-9AD8-428B-A768-706D2BBDAEC7}" type="pres">
      <dgm:prSet presAssocID="{6C0E935E-E4D3-4A17-902A-B865653A642F}" presName="linearFlow" presStyleCnt="0">
        <dgm:presLayoutVars>
          <dgm:dir/>
          <dgm:resizeHandles val="exact"/>
        </dgm:presLayoutVars>
      </dgm:prSet>
      <dgm:spPr/>
    </dgm:pt>
    <dgm:pt modelId="{D0864FBF-5A09-4770-8DCD-D83ACF01F8E1}" type="pres">
      <dgm:prSet presAssocID="{03306089-7434-4C45-93C0-C1211A5D9B78}" presName="composite" presStyleCnt="0"/>
      <dgm:spPr/>
    </dgm:pt>
    <dgm:pt modelId="{82DBEDA2-9566-4E09-9A91-97E9ADAC38F1}" type="pres">
      <dgm:prSet presAssocID="{03306089-7434-4C45-93C0-C1211A5D9B78}" presName="imgShp" presStyleLbl="fgImgPlace1" presStyleIdx="0" presStyleCnt="2" custLinFactNeighborX="-41533" custLinFactNeighborY="-27"/>
      <dgm:spPr/>
    </dgm:pt>
    <dgm:pt modelId="{A8B1D17D-B2B9-4C22-87F8-357B470A0550}" type="pres">
      <dgm:prSet presAssocID="{03306089-7434-4C45-93C0-C1211A5D9B78}" presName="txShp" presStyleLbl="node1" presStyleIdx="0" presStyleCnt="2" custScaleX="120740">
        <dgm:presLayoutVars>
          <dgm:bulletEnabled val="1"/>
        </dgm:presLayoutVars>
      </dgm:prSet>
      <dgm:spPr/>
    </dgm:pt>
    <dgm:pt modelId="{7C9EF11C-A54C-4D79-8BD3-5694765FF054}" type="pres">
      <dgm:prSet presAssocID="{0C0982F6-E957-4D40-981C-57329B92BF38}" presName="spacing" presStyleCnt="0"/>
      <dgm:spPr/>
    </dgm:pt>
    <dgm:pt modelId="{B1E8A909-1C83-4878-8B88-E7272DB4D7D9}" type="pres">
      <dgm:prSet presAssocID="{DA484215-E3C7-4E2A-A6B1-B8DBA4CECC97}" presName="composite" presStyleCnt="0"/>
      <dgm:spPr/>
    </dgm:pt>
    <dgm:pt modelId="{FC96EFC5-1FFF-454B-A006-E05B5ECC4F14}" type="pres">
      <dgm:prSet presAssocID="{DA484215-E3C7-4E2A-A6B1-B8DBA4CECC97}" presName="imgShp" presStyleLbl="fgImgPlace1" presStyleIdx="1" presStyleCnt="2" custLinFactNeighborX="-41533" custLinFactNeighborY="-6041"/>
      <dgm:spPr/>
    </dgm:pt>
    <dgm:pt modelId="{5E50FBFD-D814-41B8-8488-695A0D113D93}" type="pres">
      <dgm:prSet presAssocID="{DA484215-E3C7-4E2A-A6B1-B8DBA4CECC97}" presName="txShp" presStyleLbl="node1" presStyleIdx="1" presStyleCnt="2" custScaleX="116725">
        <dgm:presLayoutVars>
          <dgm:bulletEnabled val="1"/>
        </dgm:presLayoutVars>
      </dgm:prSet>
      <dgm:spPr/>
    </dgm:pt>
  </dgm:ptLst>
  <dgm:cxnLst>
    <dgm:cxn modelId="{D1C8342F-8BBD-4F5B-BA74-B43F89AB5B9F}" srcId="{6C0E935E-E4D3-4A17-902A-B865653A642F}" destId="{03306089-7434-4C45-93C0-C1211A5D9B78}" srcOrd="0" destOrd="0" parTransId="{82A6F114-160C-4320-AAD2-79FD6E84446D}" sibTransId="{0C0982F6-E957-4D40-981C-57329B92BF38}"/>
    <dgm:cxn modelId="{C9C1C649-B9B9-4A94-8F9C-4CD44A4457CF}" type="presOf" srcId="{03306089-7434-4C45-93C0-C1211A5D9B78}" destId="{A8B1D17D-B2B9-4C22-87F8-357B470A0550}" srcOrd="0" destOrd="0" presId="urn:microsoft.com/office/officeart/2005/8/layout/vList3"/>
    <dgm:cxn modelId="{EBDF73B6-464C-4C36-8A68-D3E43D4DE3ED}" type="presOf" srcId="{DA484215-E3C7-4E2A-A6B1-B8DBA4CECC97}" destId="{5E50FBFD-D814-41B8-8488-695A0D113D93}" srcOrd="0" destOrd="0" presId="urn:microsoft.com/office/officeart/2005/8/layout/vList3"/>
    <dgm:cxn modelId="{116B4BC1-1616-499E-9127-FAE03C90BF17}" type="presOf" srcId="{6C0E935E-E4D3-4A17-902A-B865653A642F}" destId="{59FFCCA8-9AD8-428B-A768-706D2BBDAEC7}" srcOrd="0" destOrd="0" presId="urn:microsoft.com/office/officeart/2005/8/layout/vList3"/>
    <dgm:cxn modelId="{522040E1-F375-4331-9829-771523483E94}" srcId="{6C0E935E-E4D3-4A17-902A-B865653A642F}" destId="{DA484215-E3C7-4E2A-A6B1-B8DBA4CECC97}" srcOrd="1" destOrd="0" parTransId="{EB97B916-5C35-414A-9A18-9AA24144CCE7}" sibTransId="{B569CE4C-7B9A-4962-8020-FC9E6C45FA9C}"/>
    <dgm:cxn modelId="{C040BB63-BCF8-40A4-A5D7-084849867BC7}" type="presParOf" srcId="{59FFCCA8-9AD8-428B-A768-706D2BBDAEC7}" destId="{D0864FBF-5A09-4770-8DCD-D83ACF01F8E1}" srcOrd="0" destOrd="0" presId="urn:microsoft.com/office/officeart/2005/8/layout/vList3"/>
    <dgm:cxn modelId="{EFFD5A32-5BB3-4AA1-BEF2-51586D87D7B6}" type="presParOf" srcId="{D0864FBF-5A09-4770-8DCD-D83ACF01F8E1}" destId="{82DBEDA2-9566-4E09-9A91-97E9ADAC38F1}" srcOrd="0" destOrd="0" presId="urn:microsoft.com/office/officeart/2005/8/layout/vList3"/>
    <dgm:cxn modelId="{78EF391B-484A-4CC8-8448-BDDEC26E7413}" type="presParOf" srcId="{D0864FBF-5A09-4770-8DCD-D83ACF01F8E1}" destId="{A8B1D17D-B2B9-4C22-87F8-357B470A0550}" srcOrd="1" destOrd="0" presId="urn:microsoft.com/office/officeart/2005/8/layout/vList3"/>
    <dgm:cxn modelId="{5FEF827B-A49E-4B58-8E4C-539160EC35F6}" type="presParOf" srcId="{59FFCCA8-9AD8-428B-A768-706D2BBDAEC7}" destId="{7C9EF11C-A54C-4D79-8BD3-5694765FF054}" srcOrd="1" destOrd="0" presId="urn:microsoft.com/office/officeart/2005/8/layout/vList3"/>
    <dgm:cxn modelId="{E5C9B54D-5D98-4094-8774-B79622E73C06}" type="presParOf" srcId="{59FFCCA8-9AD8-428B-A768-706D2BBDAEC7}" destId="{B1E8A909-1C83-4878-8B88-E7272DB4D7D9}" srcOrd="2" destOrd="0" presId="urn:microsoft.com/office/officeart/2005/8/layout/vList3"/>
    <dgm:cxn modelId="{B0AA3825-2AC9-4548-9E28-FE282AECEF35}" type="presParOf" srcId="{B1E8A909-1C83-4878-8B88-E7272DB4D7D9}" destId="{FC96EFC5-1FFF-454B-A006-E05B5ECC4F14}" srcOrd="0" destOrd="0" presId="urn:microsoft.com/office/officeart/2005/8/layout/vList3"/>
    <dgm:cxn modelId="{ADE38B4E-B544-4A64-B471-E9DF7D1339D1}" type="presParOf" srcId="{B1E8A909-1C83-4878-8B88-E7272DB4D7D9}" destId="{5E50FBFD-D814-41B8-8488-695A0D113D9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C72658-A51B-4940-A07F-82C2EBCC3702}"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zh-CN" altLang="en-US"/>
        </a:p>
      </dgm:t>
    </dgm:pt>
    <dgm:pt modelId="{9A8DE35E-BD1B-47C5-ADE3-D926D1EC4811}">
      <dgm:prSet phldrT="[文本]"/>
      <dgm:spPr/>
      <dgm:t>
        <a:bodyPr/>
        <a:lstStyle/>
        <a:p>
          <a:r>
            <a:rPr lang="zh-CN" altLang="en-US" dirty="0">
              <a:latin typeface="Arial" panose="020B0604020202020204" pitchFamily="34" charset="0"/>
              <a:ea typeface="微软雅黑" panose="020B0503020204020204" pitchFamily="34" charset="-122"/>
            </a:rPr>
            <a:t> 当前，教育心理学的研究取向与其他学科相结合的趋势日益明显，如脑科学关于大脑两半球功能不对称的研究成果，教育认知神经科学的成果，它将对教学方法和课堂教学模式的变革产生影响。</a:t>
          </a:r>
        </a:p>
      </dgm:t>
    </dgm:pt>
    <dgm:pt modelId="{2915C5FB-29DC-462F-BFE2-5D4D79B4ABCC}" type="parTrans" cxnId="{DEDD6753-C68B-44D9-BD10-5AA2762002F7}">
      <dgm:prSet/>
      <dgm:spPr/>
      <dgm:t>
        <a:bodyPr/>
        <a:lstStyle/>
        <a:p>
          <a:endParaRPr lang="zh-CN" altLang="en-US"/>
        </a:p>
      </dgm:t>
    </dgm:pt>
    <dgm:pt modelId="{1ACF7042-A71A-4D69-BB80-9628B476AAE5}" type="sibTrans" cxnId="{DEDD6753-C68B-44D9-BD10-5AA2762002F7}">
      <dgm:prSet/>
      <dgm:spPr/>
      <dgm:t>
        <a:bodyPr/>
        <a:lstStyle/>
        <a:p>
          <a:endParaRPr lang="zh-CN" altLang="en-US"/>
        </a:p>
      </dgm:t>
    </dgm:pt>
    <dgm:pt modelId="{1CAC03E6-7FA1-490D-8DBF-B660F0843626}">
      <dgm:prSet phldrT="[文本]"/>
      <dgm:spPr/>
      <dgm:t>
        <a:bodyPr/>
        <a:lstStyle/>
        <a:p>
          <a:r>
            <a:rPr lang="zh-CN" altLang="en-US" dirty="0">
              <a:latin typeface="Arial" panose="020B0604020202020204" pitchFamily="34" charset="0"/>
              <a:ea typeface="微软雅黑" panose="020B0503020204020204" pitchFamily="34" charset="-122"/>
            </a:rPr>
            <a:t>计算机辅助教学打破了班级授课的集体课堂教学模式，强调了发挥学生为主体的个别化教学，教师针对学生个别差异进行指导和组织教学。</a:t>
          </a:r>
        </a:p>
      </dgm:t>
    </dgm:pt>
    <dgm:pt modelId="{CD7A75CB-C205-465B-B6BC-03DF8402C78B}" type="parTrans" cxnId="{CF1079ED-4214-43A9-B28C-3FB0D11F5712}">
      <dgm:prSet/>
      <dgm:spPr/>
      <dgm:t>
        <a:bodyPr/>
        <a:lstStyle/>
        <a:p>
          <a:endParaRPr lang="zh-CN" altLang="en-US"/>
        </a:p>
      </dgm:t>
    </dgm:pt>
    <dgm:pt modelId="{BAE0EF88-E168-4775-B04A-C118886E19E8}" type="sibTrans" cxnId="{CF1079ED-4214-43A9-B28C-3FB0D11F5712}">
      <dgm:prSet/>
      <dgm:spPr/>
      <dgm:t>
        <a:bodyPr/>
        <a:lstStyle/>
        <a:p>
          <a:endParaRPr lang="zh-CN" altLang="en-US"/>
        </a:p>
      </dgm:t>
    </dgm:pt>
    <dgm:pt modelId="{46313082-12C1-4693-8622-FF5E983E4977}" type="pres">
      <dgm:prSet presAssocID="{06C72658-A51B-4940-A07F-82C2EBCC3702}" presName="linear" presStyleCnt="0">
        <dgm:presLayoutVars>
          <dgm:animLvl val="lvl"/>
          <dgm:resizeHandles val="exact"/>
        </dgm:presLayoutVars>
      </dgm:prSet>
      <dgm:spPr/>
    </dgm:pt>
    <dgm:pt modelId="{66131988-F001-4339-B888-EAEB724EC70B}" type="pres">
      <dgm:prSet presAssocID="{9A8DE35E-BD1B-47C5-ADE3-D926D1EC4811}" presName="parentText" presStyleLbl="node1" presStyleIdx="0" presStyleCnt="2">
        <dgm:presLayoutVars>
          <dgm:chMax val="0"/>
          <dgm:bulletEnabled val="1"/>
        </dgm:presLayoutVars>
      </dgm:prSet>
      <dgm:spPr/>
    </dgm:pt>
    <dgm:pt modelId="{3A990058-0EF0-4AD6-8587-18A0862ACB49}" type="pres">
      <dgm:prSet presAssocID="{1ACF7042-A71A-4D69-BB80-9628B476AAE5}" presName="spacer" presStyleCnt="0"/>
      <dgm:spPr/>
    </dgm:pt>
    <dgm:pt modelId="{267EB1EE-D916-4636-980E-C72D9E36BE11}" type="pres">
      <dgm:prSet presAssocID="{1CAC03E6-7FA1-490D-8DBF-B660F0843626}" presName="parentText" presStyleLbl="node1" presStyleIdx="1" presStyleCnt="2">
        <dgm:presLayoutVars>
          <dgm:chMax val="0"/>
          <dgm:bulletEnabled val="1"/>
        </dgm:presLayoutVars>
      </dgm:prSet>
      <dgm:spPr/>
    </dgm:pt>
  </dgm:ptLst>
  <dgm:cxnLst>
    <dgm:cxn modelId="{356F4604-9BA7-423E-A14C-693E69771F14}" type="presOf" srcId="{9A8DE35E-BD1B-47C5-ADE3-D926D1EC4811}" destId="{66131988-F001-4339-B888-EAEB724EC70B}" srcOrd="0" destOrd="0" presId="urn:microsoft.com/office/officeart/2005/8/layout/vList2"/>
    <dgm:cxn modelId="{F982D52E-ACBF-4CA2-9C5A-B065E89BDAD0}" type="presOf" srcId="{06C72658-A51B-4940-A07F-82C2EBCC3702}" destId="{46313082-12C1-4693-8622-FF5E983E4977}" srcOrd="0" destOrd="0" presId="urn:microsoft.com/office/officeart/2005/8/layout/vList2"/>
    <dgm:cxn modelId="{DEDD6753-C68B-44D9-BD10-5AA2762002F7}" srcId="{06C72658-A51B-4940-A07F-82C2EBCC3702}" destId="{9A8DE35E-BD1B-47C5-ADE3-D926D1EC4811}" srcOrd="0" destOrd="0" parTransId="{2915C5FB-29DC-462F-BFE2-5D4D79B4ABCC}" sibTransId="{1ACF7042-A71A-4D69-BB80-9628B476AAE5}"/>
    <dgm:cxn modelId="{8234B0D8-2873-440F-8BE6-1E1A00CB3045}" type="presOf" srcId="{1CAC03E6-7FA1-490D-8DBF-B660F0843626}" destId="{267EB1EE-D916-4636-980E-C72D9E36BE11}" srcOrd="0" destOrd="0" presId="urn:microsoft.com/office/officeart/2005/8/layout/vList2"/>
    <dgm:cxn modelId="{CF1079ED-4214-43A9-B28C-3FB0D11F5712}" srcId="{06C72658-A51B-4940-A07F-82C2EBCC3702}" destId="{1CAC03E6-7FA1-490D-8DBF-B660F0843626}" srcOrd="1" destOrd="0" parTransId="{CD7A75CB-C205-465B-B6BC-03DF8402C78B}" sibTransId="{BAE0EF88-E168-4775-B04A-C118886E19E8}"/>
    <dgm:cxn modelId="{6981BA45-6E46-4391-BDE8-532C8F497E5A}" type="presParOf" srcId="{46313082-12C1-4693-8622-FF5E983E4977}" destId="{66131988-F001-4339-B888-EAEB724EC70B}" srcOrd="0" destOrd="0" presId="urn:microsoft.com/office/officeart/2005/8/layout/vList2"/>
    <dgm:cxn modelId="{37AEF44A-9DC4-47DD-AC1D-D5D3FB3A3F87}" type="presParOf" srcId="{46313082-12C1-4693-8622-FF5E983E4977}" destId="{3A990058-0EF0-4AD6-8587-18A0862ACB49}" srcOrd="1" destOrd="0" presId="urn:microsoft.com/office/officeart/2005/8/layout/vList2"/>
    <dgm:cxn modelId="{8D092D0A-35D6-4E0F-B3F6-2BB002FD3EFF}" type="presParOf" srcId="{46313082-12C1-4693-8622-FF5E983E4977}" destId="{267EB1EE-D916-4636-980E-C72D9E36BE11}"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A5C091D-66FD-4CD3-8ED1-9C3112AE70BF}" type="doc">
      <dgm:prSet loTypeId="urn:microsoft.com/office/officeart/2005/8/layout/hProcess7" loCatId="process" qsTypeId="urn:microsoft.com/office/officeart/2005/8/quickstyle/simple1" qsCatId="simple" csTypeId="urn:microsoft.com/office/officeart/2005/8/colors/colorful1" csCatId="colorful" phldr="1"/>
      <dgm:spPr/>
      <dgm:t>
        <a:bodyPr/>
        <a:lstStyle/>
        <a:p>
          <a:endParaRPr lang="zh-CN" altLang="en-US"/>
        </a:p>
      </dgm:t>
    </dgm:pt>
    <dgm:pt modelId="{83589587-2A78-4939-8650-6D89568C7143}">
      <dgm:prSet phldrT="[文本]" phldr="1"/>
      <dgm:spPr/>
      <dgm:t>
        <a:bodyPr/>
        <a:lstStyle/>
        <a:p>
          <a:endParaRPr lang="zh-CN" altLang="en-US" b="1" dirty="0"/>
        </a:p>
      </dgm:t>
    </dgm:pt>
    <dgm:pt modelId="{7E3C5DEA-CBA1-4341-82CA-B38324C4A90B}" type="parTrans" cxnId="{E566FB33-8EAE-4ADF-85AF-5E3B2D2FCA15}">
      <dgm:prSet/>
      <dgm:spPr/>
      <dgm:t>
        <a:bodyPr/>
        <a:lstStyle/>
        <a:p>
          <a:endParaRPr lang="zh-CN" altLang="en-US" b="1"/>
        </a:p>
      </dgm:t>
    </dgm:pt>
    <dgm:pt modelId="{DFA732AB-13FD-4ABE-9D09-A3E23E755773}" type="sibTrans" cxnId="{E566FB33-8EAE-4ADF-85AF-5E3B2D2FCA15}">
      <dgm:prSet/>
      <dgm:spPr/>
      <dgm:t>
        <a:bodyPr/>
        <a:lstStyle/>
        <a:p>
          <a:endParaRPr lang="zh-CN" altLang="en-US" b="1"/>
        </a:p>
      </dgm:t>
    </dgm:pt>
    <dgm:pt modelId="{DCCB6A7D-FE6F-4000-8E2F-F30830CF1EB0}">
      <dgm:prSet phldrT="[文本]"/>
      <dgm:spPr/>
      <dgm:t>
        <a:bodyPr/>
        <a:lstStyle/>
        <a:p>
          <a:r>
            <a:rPr lang="zh-CN" altLang="en-US" b="1" dirty="0">
              <a:latin typeface="Arial" panose="020B0604020202020204" pitchFamily="34" charset="0"/>
              <a:ea typeface="微软雅黑" panose="020B0503020204020204" pitchFamily="34" charset="-122"/>
            </a:rPr>
            <a:t>客观观察法固然有其客观性的优点，但也由于时间、情境以及被观察者的表里不一等条件的限制，很难对被观察者学习中的心理活动予以全面而系统地审视。</a:t>
          </a:r>
          <a:endParaRPr lang="zh-CN" altLang="en-US" b="1" dirty="0"/>
        </a:p>
      </dgm:t>
    </dgm:pt>
    <dgm:pt modelId="{9BCF3743-0032-49F3-93A2-5C370470AD97}" type="parTrans" cxnId="{4DEA86B7-550D-4FFF-9A8E-34E27BBA7FF7}">
      <dgm:prSet/>
      <dgm:spPr/>
      <dgm:t>
        <a:bodyPr/>
        <a:lstStyle/>
        <a:p>
          <a:endParaRPr lang="zh-CN" altLang="en-US" b="1"/>
        </a:p>
      </dgm:t>
    </dgm:pt>
    <dgm:pt modelId="{BE4B0916-0B8E-4E58-B94F-0C22B08A5274}" type="sibTrans" cxnId="{4DEA86B7-550D-4FFF-9A8E-34E27BBA7FF7}">
      <dgm:prSet/>
      <dgm:spPr/>
      <dgm:t>
        <a:bodyPr/>
        <a:lstStyle/>
        <a:p>
          <a:endParaRPr lang="zh-CN" altLang="en-US" b="1"/>
        </a:p>
      </dgm:t>
    </dgm:pt>
    <dgm:pt modelId="{07BF08E2-8251-4116-BC84-BC6143FD71A9}">
      <dgm:prSet phldrT="[文本]" phldr="1"/>
      <dgm:spPr/>
      <dgm:t>
        <a:bodyPr/>
        <a:lstStyle/>
        <a:p>
          <a:endParaRPr lang="zh-CN" altLang="en-US" b="1" dirty="0"/>
        </a:p>
      </dgm:t>
    </dgm:pt>
    <dgm:pt modelId="{EDF5D16B-27A5-4BA6-AA00-E3F0F671DE86}" type="parTrans" cxnId="{801264E0-57AD-490C-BC50-5EC449C8919C}">
      <dgm:prSet/>
      <dgm:spPr/>
      <dgm:t>
        <a:bodyPr/>
        <a:lstStyle/>
        <a:p>
          <a:endParaRPr lang="zh-CN" altLang="en-US" b="1"/>
        </a:p>
      </dgm:t>
    </dgm:pt>
    <dgm:pt modelId="{3908EE21-D415-48EF-9B40-55C7CC2BA3AD}" type="sibTrans" cxnId="{801264E0-57AD-490C-BC50-5EC449C8919C}">
      <dgm:prSet/>
      <dgm:spPr/>
      <dgm:t>
        <a:bodyPr/>
        <a:lstStyle/>
        <a:p>
          <a:endParaRPr lang="zh-CN" altLang="en-US" b="1"/>
        </a:p>
      </dgm:t>
    </dgm:pt>
    <dgm:pt modelId="{769CB783-C750-487F-A8FF-18225C39A291}">
      <dgm:prSet phldrT="[文本]"/>
      <dgm:spPr/>
      <dgm:t>
        <a:bodyPr/>
        <a:lstStyle/>
        <a:p>
          <a:r>
            <a:rPr lang="zh-CN" altLang="en-US" b="1" dirty="0">
              <a:latin typeface="Arial" panose="020B0604020202020204" pitchFamily="34" charset="0"/>
              <a:ea typeface="微软雅黑" panose="020B0503020204020204" pitchFamily="34" charset="-122"/>
            </a:rPr>
            <a:t>自我观察法的优点是显而易见的。它可以提供仅用客观观察法无法得到的材料和内心秘密。而其致命的弱点在于： 受主体经验影响较大，重复验证比较困难。</a:t>
          </a:r>
          <a:endParaRPr lang="zh-CN" altLang="en-US" b="1" dirty="0"/>
        </a:p>
      </dgm:t>
    </dgm:pt>
    <dgm:pt modelId="{CCD1C1FC-A78D-4799-9BE0-0114FB6BD627}" type="parTrans" cxnId="{2FE79EAA-0653-48FD-B680-A45C9A016261}">
      <dgm:prSet/>
      <dgm:spPr/>
      <dgm:t>
        <a:bodyPr/>
        <a:lstStyle/>
        <a:p>
          <a:endParaRPr lang="zh-CN" altLang="en-US" b="1"/>
        </a:p>
      </dgm:t>
    </dgm:pt>
    <dgm:pt modelId="{696ECC70-85E4-47BE-8819-00FEAF9E989B}" type="sibTrans" cxnId="{2FE79EAA-0653-48FD-B680-A45C9A016261}">
      <dgm:prSet/>
      <dgm:spPr/>
      <dgm:t>
        <a:bodyPr/>
        <a:lstStyle/>
        <a:p>
          <a:endParaRPr lang="zh-CN" altLang="en-US" b="1"/>
        </a:p>
      </dgm:t>
    </dgm:pt>
    <dgm:pt modelId="{C65FBE7F-4B18-43C8-8EBE-FD8CAA4BD03D}">
      <dgm:prSet/>
      <dgm:spPr/>
      <dgm:t>
        <a:bodyPr/>
        <a:lstStyle/>
        <a:p>
          <a:endParaRPr lang="zh-CN" altLang="en-US" b="1" dirty="0">
            <a:latin typeface="Arial" panose="020B0604020202020204" pitchFamily="34" charset="0"/>
            <a:ea typeface="微软雅黑" panose="020B0503020204020204" pitchFamily="34" charset="-122"/>
          </a:endParaRPr>
        </a:p>
      </dgm:t>
    </dgm:pt>
    <dgm:pt modelId="{ADFC4A04-02D7-4719-AFD3-BD0913D188B1}" type="parTrans" cxnId="{135AEB64-2B40-494C-A7E1-570B28A3F917}">
      <dgm:prSet/>
      <dgm:spPr/>
      <dgm:t>
        <a:bodyPr/>
        <a:lstStyle/>
        <a:p>
          <a:endParaRPr lang="zh-CN" altLang="en-US"/>
        </a:p>
      </dgm:t>
    </dgm:pt>
    <dgm:pt modelId="{556E9AF3-4059-4670-9738-CB926AACFA6B}" type="sibTrans" cxnId="{135AEB64-2B40-494C-A7E1-570B28A3F917}">
      <dgm:prSet/>
      <dgm:spPr/>
      <dgm:t>
        <a:bodyPr/>
        <a:lstStyle/>
        <a:p>
          <a:endParaRPr lang="zh-CN" altLang="en-US"/>
        </a:p>
      </dgm:t>
    </dgm:pt>
    <dgm:pt modelId="{51BE5CF0-BE1C-4F3B-8B49-5A8D58E2A3CF}">
      <dgm:prSet/>
      <dgm:spPr/>
      <dgm:t>
        <a:bodyPr/>
        <a:lstStyle/>
        <a:p>
          <a:endParaRPr lang="zh-CN" altLang="en-US" b="1" dirty="0">
            <a:latin typeface="Arial" panose="020B0604020202020204" pitchFamily="34" charset="0"/>
            <a:ea typeface="微软雅黑" panose="020B0503020204020204" pitchFamily="34" charset="-122"/>
          </a:endParaRPr>
        </a:p>
      </dgm:t>
    </dgm:pt>
    <dgm:pt modelId="{761351CD-0C9A-4233-98AB-DF6D3B2023C8}" type="parTrans" cxnId="{89EA55AA-59AD-4352-82E9-8E70F71D5010}">
      <dgm:prSet/>
      <dgm:spPr/>
      <dgm:t>
        <a:bodyPr/>
        <a:lstStyle/>
        <a:p>
          <a:endParaRPr lang="zh-CN" altLang="en-US"/>
        </a:p>
      </dgm:t>
    </dgm:pt>
    <dgm:pt modelId="{DBCF720E-3B38-4611-B8D3-9BDBBEA95C29}" type="sibTrans" cxnId="{89EA55AA-59AD-4352-82E9-8E70F71D5010}">
      <dgm:prSet/>
      <dgm:spPr/>
      <dgm:t>
        <a:bodyPr/>
        <a:lstStyle/>
        <a:p>
          <a:endParaRPr lang="zh-CN" altLang="en-US"/>
        </a:p>
      </dgm:t>
    </dgm:pt>
    <dgm:pt modelId="{DE1CF5F9-24EB-47D6-B345-9266B8F062C4}" type="pres">
      <dgm:prSet presAssocID="{7A5C091D-66FD-4CD3-8ED1-9C3112AE70BF}" presName="Name0" presStyleCnt="0">
        <dgm:presLayoutVars>
          <dgm:dir/>
          <dgm:animLvl val="lvl"/>
          <dgm:resizeHandles val="exact"/>
        </dgm:presLayoutVars>
      </dgm:prSet>
      <dgm:spPr/>
    </dgm:pt>
    <dgm:pt modelId="{20FA264D-FB7E-4E8B-A074-6E191EA7FEC1}" type="pres">
      <dgm:prSet presAssocID="{83589587-2A78-4939-8650-6D89568C7143}" presName="compositeNode" presStyleCnt="0">
        <dgm:presLayoutVars>
          <dgm:bulletEnabled val="1"/>
        </dgm:presLayoutVars>
      </dgm:prSet>
      <dgm:spPr/>
    </dgm:pt>
    <dgm:pt modelId="{E471697A-0508-4CC9-A2BC-808AECD8928B}" type="pres">
      <dgm:prSet presAssocID="{83589587-2A78-4939-8650-6D89568C7143}" presName="bgRect" presStyleLbl="node1" presStyleIdx="0" presStyleCnt="2"/>
      <dgm:spPr/>
    </dgm:pt>
    <dgm:pt modelId="{B872BF77-7233-423D-A0F9-E220731DE375}" type="pres">
      <dgm:prSet presAssocID="{83589587-2A78-4939-8650-6D89568C7143}" presName="parentNode" presStyleLbl="node1" presStyleIdx="0" presStyleCnt="2">
        <dgm:presLayoutVars>
          <dgm:chMax val="0"/>
          <dgm:bulletEnabled val="1"/>
        </dgm:presLayoutVars>
      </dgm:prSet>
      <dgm:spPr/>
    </dgm:pt>
    <dgm:pt modelId="{052B9E84-595C-4A4B-AE20-293EB47B62A8}" type="pres">
      <dgm:prSet presAssocID="{83589587-2A78-4939-8650-6D89568C7143}" presName="childNode" presStyleLbl="node1" presStyleIdx="0" presStyleCnt="2">
        <dgm:presLayoutVars>
          <dgm:bulletEnabled val="1"/>
        </dgm:presLayoutVars>
      </dgm:prSet>
      <dgm:spPr/>
    </dgm:pt>
    <dgm:pt modelId="{FE3BABC9-58E4-428B-A1D6-072152ED3703}" type="pres">
      <dgm:prSet presAssocID="{DFA732AB-13FD-4ABE-9D09-A3E23E755773}" presName="hSp" presStyleCnt="0"/>
      <dgm:spPr/>
    </dgm:pt>
    <dgm:pt modelId="{00E07822-4BEC-41C0-9B06-B0E1F67E438F}" type="pres">
      <dgm:prSet presAssocID="{DFA732AB-13FD-4ABE-9D09-A3E23E755773}" presName="vProcSp" presStyleCnt="0"/>
      <dgm:spPr/>
    </dgm:pt>
    <dgm:pt modelId="{0F0FB976-C267-4FB8-90C4-41F4A1F1B9EF}" type="pres">
      <dgm:prSet presAssocID="{DFA732AB-13FD-4ABE-9D09-A3E23E755773}" presName="vSp1" presStyleCnt="0"/>
      <dgm:spPr/>
    </dgm:pt>
    <dgm:pt modelId="{1C157537-F278-4043-9A22-0C67FD9B244C}" type="pres">
      <dgm:prSet presAssocID="{DFA732AB-13FD-4ABE-9D09-A3E23E755773}" presName="simulatedConn" presStyleLbl="solidFgAcc1" presStyleIdx="0" presStyleCnt="1"/>
      <dgm:spPr/>
    </dgm:pt>
    <dgm:pt modelId="{3F473FB6-DC82-4DA9-9B08-D0803D0F379F}" type="pres">
      <dgm:prSet presAssocID="{DFA732AB-13FD-4ABE-9D09-A3E23E755773}" presName="vSp2" presStyleCnt="0"/>
      <dgm:spPr/>
    </dgm:pt>
    <dgm:pt modelId="{B0CF4686-6449-497D-94B1-ECD6211BFE6D}" type="pres">
      <dgm:prSet presAssocID="{DFA732AB-13FD-4ABE-9D09-A3E23E755773}" presName="sibTrans" presStyleCnt="0"/>
      <dgm:spPr/>
    </dgm:pt>
    <dgm:pt modelId="{AC8D9D0D-37D9-485B-B095-375829817DCA}" type="pres">
      <dgm:prSet presAssocID="{07BF08E2-8251-4116-BC84-BC6143FD71A9}" presName="compositeNode" presStyleCnt="0">
        <dgm:presLayoutVars>
          <dgm:bulletEnabled val="1"/>
        </dgm:presLayoutVars>
      </dgm:prSet>
      <dgm:spPr/>
    </dgm:pt>
    <dgm:pt modelId="{A9C7353D-1B20-4D9A-ABAB-DA6F215A3308}" type="pres">
      <dgm:prSet presAssocID="{07BF08E2-8251-4116-BC84-BC6143FD71A9}" presName="bgRect" presStyleLbl="node1" presStyleIdx="1" presStyleCnt="2"/>
      <dgm:spPr/>
    </dgm:pt>
    <dgm:pt modelId="{B4D70F6B-8021-4A30-A5BD-F9E638ED959F}" type="pres">
      <dgm:prSet presAssocID="{07BF08E2-8251-4116-BC84-BC6143FD71A9}" presName="parentNode" presStyleLbl="node1" presStyleIdx="1" presStyleCnt="2">
        <dgm:presLayoutVars>
          <dgm:chMax val="0"/>
          <dgm:bulletEnabled val="1"/>
        </dgm:presLayoutVars>
      </dgm:prSet>
      <dgm:spPr/>
    </dgm:pt>
    <dgm:pt modelId="{C771F284-B6D8-4E67-B030-5C24C06F0730}" type="pres">
      <dgm:prSet presAssocID="{07BF08E2-8251-4116-BC84-BC6143FD71A9}" presName="childNode" presStyleLbl="node1" presStyleIdx="1" presStyleCnt="2">
        <dgm:presLayoutVars>
          <dgm:bulletEnabled val="1"/>
        </dgm:presLayoutVars>
      </dgm:prSet>
      <dgm:spPr/>
    </dgm:pt>
  </dgm:ptLst>
  <dgm:cxnLst>
    <dgm:cxn modelId="{0E967D11-FA77-4EBE-A67E-3C798E2735BC}" type="presOf" srcId="{51BE5CF0-BE1C-4F3B-8B49-5A8D58E2A3CF}" destId="{C771F284-B6D8-4E67-B030-5C24C06F0730}" srcOrd="0" destOrd="1" presId="urn:microsoft.com/office/officeart/2005/8/layout/hProcess7"/>
    <dgm:cxn modelId="{9DA2612B-4D0D-412F-BF05-9749500A9DFB}" type="presOf" srcId="{07BF08E2-8251-4116-BC84-BC6143FD71A9}" destId="{B4D70F6B-8021-4A30-A5BD-F9E638ED959F}" srcOrd="1" destOrd="0" presId="urn:microsoft.com/office/officeart/2005/8/layout/hProcess7"/>
    <dgm:cxn modelId="{F8BF2B2D-B9B7-4559-A25B-1947A27EC321}" type="presOf" srcId="{83589587-2A78-4939-8650-6D89568C7143}" destId="{E471697A-0508-4CC9-A2BC-808AECD8928B}" srcOrd="0" destOrd="0" presId="urn:microsoft.com/office/officeart/2005/8/layout/hProcess7"/>
    <dgm:cxn modelId="{E566FB33-8EAE-4ADF-85AF-5E3B2D2FCA15}" srcId="{7A5C091D-66FD-4CD3-8ED1-9C3112AE70BF}" destId="{83589587-2A78-4939-8650-6D89568C7143}" srcOrd="0" destOrd="0" parTransId="{7E3C5DEA-CBA1-4341-82CA-B38324C4A90B}" sibTransId="{DFA732AB-13FD-4ABE-9D09-A3E23E755773}"/>
    <dgm:cxn modelId="{E499FC38-EE64-4C03-B527-D5B5B3599A73}" type="presOf" srcId="{07BF08E2-8251-4116-BC84-BC6143FD71A9}" destId="{A9C7353D-1B20-4D9A-ABAB-DA6F215A3308}" srcOrd="0" destOrd="0" presId="urn:microsoft.com/office/officeart/2005/8/layout/hProcess7"/>
    <dgm:cxn modelId="{135AEB64-2B40-494C-A7E1-570B28A3F917}" srcId="{83589587-2A78-4939-8650-6D89568C7143}" destId="{C65FBE7F-4B18-43C8-8EBE-FD8CAA4BD03D}" srcOrd="1" destOrd="0" parTransId="{ADFC4A04-02D7-4719-AFD3-BD0913D188B1}" sibTransId="{556E9AF3-4059-4670-9738-CB926AACFA6B}"/>
    <dgm:cxn modelId="{A0A7B67B-352C-493A-AC49-3F4072D6F659}" type="presOf" srcId="{C65FBE7F-4B18-43C8-8EBE-FD8CAA4BD03D}" destId="{052B9E84-595C-4A4B-AE20-293EB47B62A8}" srcOrd="0" destOrd="1" presId="urn:microsoft.com/office/officeart/2005/8/layout/hProcess7"/>
    <dgm:cxn modelId="{89EA55AA-59AD-4352-82E9-8E70F71D5010}" srcId="{07BF08E2-8251-4116-BC84-BC6143FD71A9}" destId="{51BE5CF0-BE1C-4F3B-8B49-5A8D58E2A3CF}" srcOrd="1" destOrd="0" parTransId="{761351CD-0C9A-4233-98AB-DF6D3B2023C8}" sibTransId="{DBCF720E-3B38-4611-B8D3-9BDBBEA95C29}"/>
    <dgm:cxn modelId="{2FE79EAA-0653-48FD-B680-A45C9A016261}" srcId="{07BF08E2-8251-4116-BC84-BC6143FD71A9}" destId="{769CB783-C750-487F-A8FF-18225C39A291}" srcOrd="0" destOrd="0" parTransId="{CCD1C1FC-A78D-4799-9BE0-0114FB6BD627}" sibTransId="{696ECC70-85E4-47BE-8819-00FEAF9E989B}"/>
    <dgm:cxn modelId="{4DEA86B7-550D-4FFF-9A8E-34E27BBA7FF7}" srcId="{83589587-2A78-4939-8650-6D89568C7143}" destId="{DCCB6A7D-FE6F-4000-8E2F-F30830CF1EB0}" srcOrd="0" destOrd="0" parTransId="{9BCF3743-0032-49F3-93A2-5C370470AD97}" sibTransId="{BE4B0916-0B8E-4E58-B94F-0C22B08A5274}"/>
    <dgm:cxn modelId="{801264E0-57AD-490C-BC50-5EC449C8919C}" srcId="{7A5C091D-66FD-4CD3-8ED1-9C3112AE70BF}" destId="{07BF08E2-8251-4116-BC84-BC6143FD71A9}" srcOrd="1" destOrd="0" parTransId="{EDF5D16B-27A5-4BA6-AA00-E3F0F671DE86}" sibTransId="{3908EE21-D415-48EF-9B40-55C7CC2BA3AD}"/>
    <dgm:cxn modelId="{E5519EE0-26FE-4DD7-A136-D790EB29C0CE}" type="presOf" srcId="{DCCB6A7D-FE6F-4000-8E2F-F30830CF1EB0}" destId="{052B9E84-595C-4A4B-AE20-293EB47B62A8}" srcOrd="0" destOrd="0" presId="urn:microsoft.com/office/officeart/2005/8/layout/hProcess7"/>
    <dgm:cxn modelId="{90B578E3-0ED0-4666-AAF8-579BBD5A1C6B}" type="presOf" srcId="{83589587-2A78-4939-8650-6D89568C7143}" destId="{B872BF77-7233-423D-A0F9-E220731DE375}" srcOrd="1" destOrd="0" presId="urn:microsoft.com/office/officeart/2005/8/layout/hProcess7"/>
    <dgm:cxn modelId="{E1A2D6E3-4125-449F-950C-F4061CB8D9E8}" type="presOf" srcId="{769CB783-C750-487F-A8FF-18225C39A291}" destId="{C771F284-B6D8-4E67-B030-5C24C06F0730}" srcOrd="0" destOrd="0" presId="urn:microsoft.com/office/officeart/2005/8/layout/hProcess7"/>
    <dgm:cxn modelId="{81D89FF1-90C7-4FCE-921E-B10333E0B04E}" type="presOf" srcId="{7A5C091D-66FD-4CD3-8ED1-9C3112AE70BF}" destId="{DE1CF5F9-24EB-47D6-B345-9266B8F062C4}" srcOrd="0" destOrd="0" presId="urn:microsoft.com/office/officeart/2005/8/layout/hProcess7"/>
    <dgm:cxn modelId="{93043B7E-A13E-44E2-A082-41E72184643B}" type="presParOf" srcId="{DE1CF5F9-24EB-47D6-B345-9266B8F062C4}" destId="{20FA264D-FB7E-4E8B-A074-6E191EA7FEC1}" srcOrd="0" destOrd="0" presId="urn:microsoft.com/office/officeart/2005/8/layout/hProcess7"/>
    <dgm:cxn modelId="{7E5F1133-DFB0-4349-831D-73BC985AC39A}" type="presParOf" srcId="{20FA264D-FB7E-4E8B-A074-6E191EA7FEC1}" destId="{E471697A-0508-4CC9-A2BC-808AECD8928B}" srcOrd="0" destOrd="0" presId="urn:microsoft.com/office/officeart/2005/8/layout/hProcess7"/>
    <dgm:cxn modelId="{505254C6-E9A6-4F5D-B5FB-14520BBE5E70}" type="presParOf" srcId="{20FA264D-FB7E-4E8B-A074-6E191EA7FEC1}" destId="{B872BF77-7233-423D-A0F9-E220731DE375}" srcOrd="1" destOrd="0" presId="urn:microsoft.com/office/officeart/2005/8/layout/hProcess7"/>
    <dgm:cxn modelId="{ACEFD4A6-D34A-4AEF-97F5-20D734F53536}" type="presParOf" srcId="{20FA264D-FB7E-4E8B-A074-6E191EA7FEC1}" destId="{052B9E84-595C-4A4B-AE20-293EB47B62A8}" srcOrd="2" destOrd="0" presId="urn:microsoft.com/office/officeart/2005/8/layout/hProcess7"/>
    <dgm:cxn modelId="{C4CEF17A-B676-40DE-AF13-6393E3D3D9C3}" type="presParOf" srcId="{DE1CF5F9-24EB-47D6-B345-9266B8F062C4}" destId="{FE3BABC9-58E4-428B-A1D6-072152ED3703}" srcOrd="1" destOrd="0" presId="urn:microsoft.com/office/officeart/2005/8/layout/hProcess7"/>
    <dgm:cxn modelId="{7F334224-EE9F-413A-8380-66E0ED2C0EC9}" type="presParOf" srcId="{DE1CF5F9-24EB-47D6-B345-9266B8F062C4}" destId="{00E07822-4BEC-41C0-9B06-B0E1F67E438F}" srcOrd="2" destOrd="0" presId="urn:microsoft.com/office/officeart/2005/8/layout/hProcess7"/>
    <dgm:cxn modelId="{FB85084F-8E19-417C-96FB-514F6793917C}" type="presParOf" srcId="{00E07822-4BEC-41C0-9B06-B0E1F67E438F}" destId="{0F0FB976-C267-4FB8-90C4-41F4A1F1B9EF}" srcOrd="0" destOrd="0" presId="urn:microsoft.com/office/officeart/2005/8/layout/hProcess7"/>
    <dgm:cxn modelId="{E25ADD68-CDF9-4C01-9E5A-E41A6DFEC984}" type="presParOf" srcId="{00E07822-4BEC-41C0-9B06-B0E1F67E438F}" destId="{1C157537-F278-4043-9A22-0C67FD9B244C}" srcOrd="1" destOrd="0" presId="urn:microsoft.com/office/officeart/2005/8/layout/hProcess7"/>
    <dgm:cxn modelId="{CFA12E05-E960-4BF9-88E1-C2485C052883}" type="presParOf" srcId="{00E07822-4BEC-41C0-9B06-B0E1F67E438F}" destId="{3F473FB6-DC82-4DA9-9B08-D0803D0F379F}" srcOrd="2" destOrd="0" presId="urn:microsoft.com/office/officeart/2005/8/layout/hProcess7"/>
    <dgm:cxn modelId="{373CFE89-2F69-48C9-8AB7-A173B17674E4}" type="presParOf" srcId="{DE1CF5F9-24EB-47D6-B345-9266B8F062C4}" destId="{B0CF4686-6449-497D-94B1-ECD6211BFE6D}" srcOrd="3" destOrd="0" presId="urn:microsoft.com/office/officeart/2005/8/layout/hProcess7"/>
    <dgm:cxn modelId="{14329784-A318-4DCC-9D9F-A1DCBEF3B16D}" type="presParOf" srcId="{DE1CF5F9-24EB-47D6-B345-9266B8F062C4}" destId="{AC8D9D0D-37D9-485B-B095-375829817DCA}" srcOrd="4" destOrd="0" presId="urn:microsoft.com/office/officeart/2005/8/layout/hProcess7"/>
    <dgm:cxn modelId="{ED774237-8D2E-4888-91DE-3269A997510B}" type="presParOf" srcId="{AC8D9D0D-37D9-485B-B095-375829817DCA}" destId="{A9C7353D-1B20-4D9A-ABAB-DA6F215A3308}" srcOrd="0" destOrd="0" presId="urn:microsoft.com/office/officeart/2005/8/layout/hProcess7"/>
    <dgm:cxn modelId="{81E472B9-C243-4799-ADF6-440071AC0517}" type="presParOf" srcId="{AC8D9D0D-37D9-485B-B095-375829817DCA}" destId="{B4D70F6B-8021-4A30-A5BD-F9E638ED959F}" srcOrd="1" destOrd="0" presId="urn:microsoft.com/office/officeart/2005/8/layout/hProcess7"/>
    <dgm:cxn modelId="{1FCC3FD2-3E46-46FB-AC6C-C485F35AF546}" type="presParOf" srcId="{AC8D9D0D-37D9-485B-B095-375829817DCA}" destId="{C771F284-B6D8-4E67-B030-5C24C06F0730}" srcOrd="2" destOrd="0" presId="urn:microsoft.com/office/officeart/2005/8/layout/hProcess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CF676D-757D-4713-BC84-FA444F6DEF91}">
      <dsp:nvSpPr>
        <dsp:cNvPr id="0" name=""/>
        <dsp:cNvSpPr/>
      </dsp:nvSpPr>
      <dsp:spPr>
        <a:xfrm>
          <a:off x="1051911" y="0"/>
          <a:ext cx="3929389" cy="3929389"/>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1AA515-FBC2-411A-A52D-E0807DE3B9FE}">
      <dsp:nvSpPr>
        <dsp:cNvPr id="0" name=""/>
        <dsp:cNvSpPr/>
      </dsp:nvSpPr>
      <dsp:spPr>
        <a:xfrm>
          <a:off x="1425203" y="373291"/>
          <a:ext cx="1532461" cy="153246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b="1" kern="1200">
              <a:latin typeface="Arial" panose="020B0604020202020204" pitchFamily="34" charset="0"/>
              <a:ea typeface="微软雅黑" panose="020B0503020204020204" pitchFamily="34" charset="-122"/>
            </a:rPr>
            <a:t>1. </a:t>
          </a:r>
          <a:r>
            <a:rPr lang="zh-CN" altLang="en-US" sz="1600" b="1" kern="1200">
              <a:latin typeface="Arial" panose="020B0604020202020204" pitchFamily="34" charset="0"/>
              <a:ea typeface="微软雅黑" panose="020B0503020204020204" pitchFamily="34" charset="-122"/>
            </a:rPr>
            <a:t>关于道德认识的思想</a:t>
          </a:r>
          <a:endParaRPr lang="zh-CN" altLang="en-US" sz="1600" kern="1200" dirty="0"/>
        </a:p>
      </dsp:txBody>
      <dsp:txXfrm>
        <a:off x="1500012" y="448100"/>
        <a:ext cx="1382843" cy="1382843"/>
      </dsp:txXfrm>
    </dsp:sp>
    <dsp:sp modelId="{10C2784B-61DA-4304-94FE-C9A17FF01F2E}">
      <dsp:nvSpPr>
        <dsp:cNvPr id="0" name=""/>
        <dsp:cNvSpPr/>
      </dsp:nvSpPr>
      <dsp:spPr>
        <a:xfrm>
          <a:off x="3075547" y="373291"/>
          <a:ext cx="1532461" cy="1532461"/>
        </a:xfrm>
        <a:prstGeom prst="roundRect">
          <a:avLst/>
        </a:prstGeom>
        <a:solidFill>
          <a:schemeClr val="accent2">
            <a:hueOff val="-279374"/>
            <a:satOff val="-3219"/>
            <a:lumOff val="72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b="1" kern="1200">
              <a:latin typeface="Arial" panose="020B0604020202020204" pitchFamily="34" charset="0"/>
              <a:ea typeface="微软雅黑" panose="020B0503020204020204" pitchFamily="34" charset="-122"/>
              <a:cs typeface="+mn-cs"/>
            </a:rPr>
            <a:t>2. </a:t>
          </a:r>
          <a:r>
            <a:rPr lang="zh-CN" altLang="en-US" sz="1600" b="1" kern="1200">
              <a:latin typeface="Arial" panose="020B0604020202020204" pitchFamily="34" charset="0"/>
              <a:ea typeface="微软雅黑" panose="020B0503020204020204" pitchFamily="34" charset="-122"/>
              <a:cs typeface="+mn-cs"/>
            </a:rPr>
            <a:t>关于道德情感的思想</a:t>
          </a:r>
          <a:endParaRPr lang="zh-CN" altLang="en-US" sz="1600" b="1" kern="1200" dirty="0">
            <a:latin typeface="Arial" panose="020B0604020202020204" pitchFamily="34" charset="0"/>
            <a:ea typeface="微软雅黑" panose="020B0503020204020204" pitchFamily="34" charset="-122"/>
            <a:cs typeface="+mn-cs"/>
          </a:endParaRPr>
        </a:p>
      </dsp:txBody>
      <dsp:txXfrm>
        <a:off x="3150356" y="448100"/>
        <a:ext cx="1382843" cy="1382843"/>
      </dsp:txXfrm>
    </dsp:sp>
    <dsp:sp modelId="{9EBE39E8-46B5-4CA8-BBCF-61986BD2A9AB}">
      <dsp:nvSpPr>
        <dsp:cNvPr id="0" name=""/>
        <dsp:cNvSpPr/>
      </dsp:nvSpPr>
      <dsp:spPr>
        <a:xfrm>
          <a:off x="1425203" y="2023635"/>
          <a:ext cx="1532461" cy="1532461"/>
        </a:xfrm>
        <a:prstGeom prst="roundRect">
          <a:avLst/>
        </a:prstGeom>
        <a:solidFill>
          <a:schemeClr val="accent2">
            <a:hueOff val="-558749"/>
            <a:satOff val="-6439"/>
            <a:lumOff val="143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b="1" kern="1200" dirty="0">
              <a:latin typeface="Arial" panose="020B0604020202020204" pitchFamily="34" charset="0"/>
              <a:ea typeface="微软雅黑" panose="020B0503020204020204" pitchFamily="34" charset="-122"/>
              <a:cs typeface="+mn-cs"/>
            </a:rPr>
            <a:t>3. </a:t>
          </a:r>
          <a:r>
            <a:rPr lang="zh-CN" altLang="en-US" sz="1600" b="1" kern="1200" dirty="0">
              <a:latin typeface="Arial" panose="020B0604020202020204" pitchFamily="34" charset="0"/>
              <a:ea typeface="微软雅黑" panose="020B0503020204020204" pitchFamily="34" charset="-122"/>
              <a:cs typeface="+mn-cs"/>
            </a:rPr>
            <a:t>关于道德意志的思想</a:t>
          </a:r>
        </a:p>
      </dsp:txBody>
      <dsp:txXfrm>
        <a:off x="1500012" y="2098444"/>
        <a:ext cx="1382843" cy="1382843"/>
      </dsp:txXfrm>
    </dsp:sp>
    <dsp:sp modelId="{0E4F882F-732A-40EB-9C46-51A4595C81A1}">
      <dsp:nvSpPr>
        <dsp:cNvPr id="0" name=""/>
        <dsp:cNvSpPr/>
      </dsp:nvSpPr>
      <dsp:spPr>
        <a:xfrm>
          <a:off x="3075547" y="2023635"/>
          <a:ext cx="1532461" cy="1532461"/>
        </a:xfrm>
        <a:prstGeom prst="roundRect">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b="1" kern="1200">
              <a:latin typeface="Arial" panose="020B0604020202020204" pitchFamily="34" charset="0"/>
              <a:ea typeface="微软雅黑" panose="020B0503020204020204" pitchFamily="34" charset="-122"/>
              <a:cs typeface="+mn-cs"/>
            </a:rPr>
            <a:t>4. </a:t>
          </a:r>
          <a:r>
            <a:rPr lang="zh-CN" altLang="en-US" sz="1600" b="1" kern="1200">
              <a:latin typeface="Arial" panose="020B0604020202020204" pitchFamily="34" charset="0"/>
              <a:ea typeface="微软雅黑" panose="020B0503020204020204" pitchFamily="34" charset="-122"/>
              <a:cs typeface="+mn-cs"/>
            </a:rPr>
            <a:t>关于道德行为的思想</a:t>
          </a:r>
          <a:endParaRPr lang="zh-CN" altLang="en-US" sz="1600" b="1" kern="1200" dirty="0">
            <a:latin typeface="Arial" panose="020B0604020202020204" pitchFamily="34" charset="0"/>
            <a:ea typeface="微软雅黑" panose="020B0503020204020204" pitchFamily="34" charset="-122"/>
            <a:cs typeface="+mn-cs"/>
          </a:endParaRPr>
        </a:p>
      </dsp:txBody>
      <dsp:txXfrm>
        <a:off x="3150356" y="2098444"/>
        <a:ext cx="1382843" cy="13828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35CCF-CECA-4B52-A06F-4724E5DA43A2}">
      <dsp:nvSpPr>
        <dsp:cNvPr id="0" name=""/>
        <dsp:cNvSpPr/>
      </dsp:nvSpPr>
      <dsp:spPr>
        <a:xfrm>
          <a:off x="2381" y="1514739"/>
          <a:ext cx="2389187" cy="2389187"/>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5400" rIns="131485" bIns="25400" numCol="1" spcCol="1270" anchor="ctr" anchorCtr="0">
          <a:noAutofit/>
        </a:bodyPr>
        <a:lstStyle/>
        <a:p>
          <a:pPr marL="0" lvl="0" indent="0" algn="l" defTabSz="889000">
            <a:lnSpc>
              <a:spcPct val="90000"/>
            </a:lnSpc>
            <a:spcBef>
              <a:spcPct val="0"/>
            </a:spcBef>
            <a:spcAft>
              <a:spcPct val="35000"/>
            </a:spcAft>
            <a:buNone/>
          </a:pPr>
          <a:r>
            <a:rPr lang="en-US" altLang="en-US" sz="2000" kern="1200">
              <a:latin typeface="Arial" panose="020B0604020202020204" pitchFamily="34" charset="0"/>
              <a:ea typeface="微软雅黑" panose="020B0503020204020204" pitchFamily="34" charset="-122"/>
            </a:rPr>
            <a:t>1. </a:t>
          </a:r>
          <a:r>
            <a:rPr lang="zh-CN" altLang="en-US" sz="2000" kern="1200">
              <a:latin typeface="Arial" panose="020B0604020202020204" pitchFamily="34" charset="0"/>
              <a:ea typeface="微软雅黑" panose="020B0503020204020204" pitchFamily="34" charset="-122"/>
            </a:rPr>
            <a:t>关于教学中智力因素的思想</a:t>
          </a:r>
        </a:p>
        <a:p>
          <a:pPr marL="0" lvl="0" indent="0" algn="l" defTabSz="889000">
            <a:lnSpc>
              <a:spcPct val="90000"/>
            </a:lnSpc>
            <a:spcBef>
              <a:spcPct val="0"/>
            </a:spcBef>
            <a:spcAft>
              <a:spcPct val="35000"/>
            </a:spcAft>
            <a:buNone/>
          </a:pPr>
          <a:endParaRPr lang="zh-CN" altLang="en-US" sz="2000" kern="1200" dirty="0"/>
        </a:p>
      </dsp:txBody>
      <dsp:txXfrm>
        <a:off x="352269" y="1864627"/>
        <a:ext cx="1689411" cy="1689411"/>
      </dsp:txXfrm>
    </dsp:sp>
    <dsp:sp modelId="{81526270-6B24-4D97-B390-D1F12138A1FD}">
      <dsp:nvSpPr>
        <dsp:cNvPr id="0" name=""/>
        <dsp:cNvSpPr/>
      </dsp:nvSpPr>
      <dsp:spPr>
        <a:xfrm>
          <a:off x="1913731" y="1514739"/>
          <a:ext cx="2389187" cy="2389187"/>
        </a:xfrm>
        <a:prstGeom prst="ellipse">
          <a:avLst/>
        </a:prstGeom>
        <a:solidFill>
          <a:schemeClr val="accent4">
            <a:alpha val="50000"/>
            <a:hueOff val="-1173315"/>
            <a:satOff val="-12043"/>
            <a:lumOff val="503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en-US" altLang="en-US" sz="1800" kern="1200">
              <a:latin typeface="Arial" panose="020B0604020202020204" pitchFamily="34" charset="0"/>
              <a:ea typeface="微软雅黑" panose="020B0503020204020204" pitchFamily="34" charset="-122"/>
              <a:cs typeface="+mn-cs"/>
            </a:rPr>
            <a:t>2. </a:t>
          </a:r>
          <a:r>
            <a:rPr lang="zh-CN" altLang="en-US" sz="1800" kern="1200">
              <a:latin typeface="Arial" panose="020B0604020202020204" pitchFamily="34" charset="0"/>
              <a:ea typeface="微软雅黑" panose="020B0503020204020204" pitchFamily="34" charset="-122"/>
              <a:cs typeface="+mn-cs"/>
            </a:rPr>
            <a:t>关于教学中非智力因素的思想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2263619" y="1864627"/>
        <a:ext cx="1689411" cy="1689411"/>
      </dsp:txXfrm>
    </dsp:sp>
    <dsp:sp modelId="{A440C14E-100D-411C-B40D-F1B5A16AEA00}">
      <dsp:nvSpPr>
        <dsp:cNvPr id="0" name=""/>
        <dsp:cNvSpPr/>
      </dsp:nvSpPr>
      <dsp:spPr>
        <a:xfrm>
          <a:off x="3825081" y="1514739"/>
          <a:ext cx="2389187" cy="2389187"/>
        </a:xfrm>
        <a:prstGeom prst="ellipse">
          <a:avLst/>
        </a:prstGeom>
        <a:solidFill>
          <a:schemeClr val="accent4">
            <a:alpha val="50000"/>
            <a:hueOff val="-2346630"/>
            <a:satOff val="-24086"/>
            <a:lumOff val="1006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en-US" altLang="en-US" sz="1800" kern="1200">
              <a:latin typeface="Arial" panose="020B0604020202020204" pitchFamily="34" charset="0"/>
              <a:ea typeface="微软雅黑" panose="020B0503020204020204" pitchFamily="34" charset="-122"/>
              <a:cs typeface="+mn-cs"/>
            </a:rPr>
            <a:t>3. </a:t>
          </a:r>
          <a:r>
            <a:rPr lang="zh-CN" altLang="en-US" sz="1800" kern="1200">
              <a:latin typeface="Arial" panose="020B0604020202020204" pitchFamily="34" charset="0"/>
              <a:ea typeface="微软雅黑" panose="020B0503020204020204" pitchFamily="34" charset="-122"/>
              <a:cs typeface="+mn-cs"/>
            </a:rPr>
            <a:t>关于师生关系的思想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4174969" y="1864627"/>
        <a:ext cx="1689411" cy="1689411"/>
      </dsp:txXfrm>
    </dsp:sp>
    <dsp:sp modelId="{7AD199F4-05E9-4645-9170-4D897D1DB2A3}">
      <dsp:nvSpPr>
        <dsp:cNvPr id="0" name=""/>
        <dsp:cNvSpPr/>
      </dsp:nvSpPr>
      <dsp:spPr>
        <a:xfrm>
          <a:off x="5736431" y="1514739"/>
          <a:ext cx="2389187" cy="2389187"/>
        </a:xfrm>
        <a:prstGeom prst="ellipse">
          <a:avLst/>
        </a:prstGeom>
        <a:solidFill>
          <a:schemeClr val="accent4">
            <a:alpha val="50000"/>
            <a:hueOff val="-3519944"/>
            <a:satOff val="-36129"/>
            <a:lumOff val="1509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31485" tIns="22860" rIns="131485" bIns="22860" numCol="1" spcCol="1270" anchor="ctr" anchorCtr="0">
          <a:noAutofit/>
        </a:bodyPr>
        <a:lstStyle/>
        <a:p>
          <a:pPr marL="0" lvl="0" indent="0" algn="l" defTabSz="800100">
            <a:lnSpc>
              <a:spcPct val="90000"/>
            </a:lnSpc>
            <a:spcBef>
              <a:spcPct val="0"/>
            </a:spcBef>
            <a:spcAft>
              <a:spcPct val="35000"/>
            </a:spcAft>
            <a:buNone/>
          </a:pPr>
          <a:r>
            <a:rPr lang="en-US" altLang="en-US" sz="1800" kern="1200" dirty="0">
              <a:latin typeface="Arial" panose="020B0604020202020204" pitchFamily="34" charset="0"/>
              <a:ea typeface="微软雅黑" panose="020B0503020204020204" pitchFamily="34" charset="-122"/>
              <a:cs typeface="+mn-cs"/>
            </a:rPr>
            <a:t>4. </a:t>
          </a:r>
          <a:r>
            <a:rPr lang="zh-CN" altLang="en-US" sz="1800" kern="1200" dirty="0">
              <a:latin typeface="Arial" panose="020B0604020202020204" pitchFamily="34" charset="0"/>
              <a:ea typeface="微软雅黑" panose="020B0503020204020204" pitchFamily="34" charset="-122"/>
              <a:cs typeface="+mn-cs"/>
            </a:rPr>
            <a:t>关于教师心理品质的思想</a:t>
          </a:r>
        </a:p>
        <a:p>
          <a:pPr marL="0" lvl="0" indent="0" algn="l" defTabSz="800100">
            <a:lnSpc>
              <a:spcPct val="90000"/>
            </a:lnSpc>
            <a:spcBef>
              <a:spcPct val="0"/>
            </a:spcBef>
            <a:spcAft>
              <a:spcPct val="35000"/>
            </a:spcAft>
            <a:buNone/>
          </a:pPr>
          <a:endParaRPr lang="zh-CN" altLang="en-US" sz="1800" kern="1200" dirty="0">
            <a:latin typeface="Arial" panose="020B0604020202020204" pitchFamily="34" charset="0"/>
            <a:ea typeface="微软雅黑" panose="020B0503020204020204" pitchFamily="34" charset="-122"/>
            <a:cs typeface="+mn-cs"/>
          </a:endParaRPr>
        </a:p>
      </dsp:txBody>
      <dsp:txXfrm>
        <a:off x="6086319" y="1864627"/>
        <a:ext cx="1689411" cy="16894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2F712-4EBD-4305-9391-2B2AEE2FF5DA}">
      <dsp:nvSpPr>
        <dsp:cNvPr id="0" name=""/>
        <dsp:cNvSpPr/>
      </dsp:nvSpPr>
      <dsp:spPr>
        <a:xfrm>
          <a:off x="1725812" y="1405"/>
          <a:ext cx="2621066" cy="1572639"/>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kern="1200" dirty="0">
              <a:latin typeface="Arial" panose="020B0604020202020204" pitchFamily="34" charset="0"/>
              <a:ea typeface="微软雅黑" panose="020B0503020204020204" pitchFamily="34" charset="-122"/>
            </a:rPr>
            <a:t>20</a:t>
          </a:r>
          <a:r>
            <a:rPr lang="zh-CN" altLang="en-US" sz="1600" kern="1200" dirty="0">
              <a:latin typeface="Arial" panose="020B0604020202020204" pitchFamily="34" charset="0"/>
              <a:ea typeface="微软雅黑" panose="020B0503020204020204" pitchFamily="34" charset="-122"/>
            </a:rPr>
            <a:t>世纪</a:t>
          </a:r>
          <a:r>
            <a:rPr lang="en-US" altLang="zh-CN" sz="1600" kern="1200" dirty="0">
              <a:latin typeface="Arial" panose="020B0604020202020204" pitchFamily="34" charset="0"/>
              <a:ea typeface="微软雅黑" panose="020B0503020204020204" pitchFamily="34" charset="-122"/>
            </a:rPr>
            <a:t>20</a:t>
          </a:r>
          <a:r>
            <a:rPr lang="zh-CN" altLang="en-US" sz="1600" kern="1200" dirty="0">
              <a:latin typeface="Arial" panose="020B0604020202020204" pitchFamily="34" charset="0"/>
              <a:ea typeface="微软雅黑" panose="020B0503020204020204" pitchFamily="34" charset="-122"/>
            </a:rPr>
            <a:t>年代以后，西方教育心理学吸取了儿童心理学和心理测验方面的研究成果，大大丰富了自己的内容。</a:t>
          </a:r>
          <a:endParaRPr lang="zh-CN" altLang="en-US" sz="1600" kern="1200" dirty="0"/>
        </a:p>
      </dsp:txBody>
      <dsp:txXfrm>
        <a:off x="1771873" y="47466"/>
        <a:ext cx="2528944" cy="1480517"/>
      </dsp:txXfrm>
    </dsp:sp>
    <dsp:sp modelId="{6B8832D2-BEFC-4050-9182-095675BE3234}">
      <dsp:nvSpPr>
        <dsp:cNvPr id="0" name=""/>
        <dsp:cNvSpPr/>
      </dsp:nvSpPr>
      <dsp:spPr>
        <a:xfrm>
          <a:off x="4577532" y="462713"/>
          <a:ext cx="555666" cy="650024"/>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zh-CN" altLang="en-US" sz="2700" kern="1200"/>
        </a:p>
      </dsp:txBody>
      <dsp:txXfrm>
        <a:off x="4577532" y="592718"/>
        <a:ext cx="388966" cy="390014"/>
      </dsp:txXfrm>
    </dsp:sp>
    <dsp:sp modelId="{F468CA06-34B5-49E2-A4DB-5CA97447591F}">
      <dsp:nvSpPr>
        <dsp:cNvPr id="0" name=""/>
        <dsp:cNvSpPr/>
      </dsp:nvSpPr>
      <dsp:spPr>
        <a:xfrm>
          <a:off x="5395305" y="1405"/>
          <a:ext cx="2621066" cy="1572639"/>
        </a:xfrm>
        <a:prstGeom prst="roundRect">
          <a:avLst>
            <a:gd name="adj" fmla="val 10000"/>
          </a:avLst>
        </a:prstGeom>
        <a:solidFill>
          <a:schemeClr val="accent3">
            <a:hueOff val="-379119"/>
            <a:satOff val="-1563"/>
            <a:lumOff val="-3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kern="1200" dirty="0">
              <a:latin typeface="Arial" panose="020B0604020202020204" pitchFamily="34" charset="0"/>
              <a:ea typeface="微软雅黑" panose="020B0503020204020204" pitchFamily="34" charset="-122"/>
            </a:rPr>
            <a:t>30</a:t>
          </a:r>
          <a:r>
            <a:rPr lang="zh-CN" altLang="en-US" sz="1600" kern="1200" dirty="0">
              <a:latin typeface="Arial" panose="020B0604020202020204" pitchFamily="34" charset="0"/>
              <a:ea typeface="微软雅黑" panose="020B0503020204020204" pitchFamily="34" charset="-122"/>
            </a:rPr>
            <a:t>年代，心理学以自己的发展特色构成了教育心理学的主要内容。</a:t>
          </a:r>
          <a:endParaRPr lang="zh-CN" altLang="en-US" sz="1600" kern="1200" dirty="0"/>
        </a:p>
      </dsp:txBody>
      <dsp:txXfrm>
        <a:off x="5441366" y="47466"/>
        <a:ext cx="2528944" cy="1480517"/>
      </dsp:txXfrm>
    </dsp:sp>
    <dsp:sp modelId="{FCD96592-A520-4351-BA1F-9F5D4F5F6D19}">
      <dsp:nvSpPr>
        <dsp:cNvPr id="0" name=""/>
        <dsp:cNvSpPr/>
      </dsp:nvSpPr>
      <dsp:spPr>
        <a:xfrm rot="5400000">
          <a:off x="6428005" y="1757519"/>
          <a:ext cx="555666" cy="650024"/>
        </a:xfrm>
        <a:prstGeom prst="rightArrow">
          <a:avLst>
            <a:gd name="adj1" fmla="val 60000"/>
            <a:gd name="adj2" fmla="val 50000"/>
          </a:avLst>
        </a:prstGeom>
        <a:solidFill>
          <a:schemeClr val="accent3">
            <a:hueOff val="-568678"/>
            <a:satOff val="-2344"/>
            <a:lumOff val="-49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zh-CN" altLang="en-US" sz="2700" kern="1200"/>
        </a:p>
      </dsp:txBody>
      <dsp:txXfrm rot="-5400000">
        <a:off x="6510831" y="1804698"/>
        <a:ext cx="390014" cy="388966"/>
      </dsp:txXfrm>
    </dsp:sp>
    <dsp:sp modelId="{0E7522B8-81A9-40E7-B6F7-EAAACF8D8B06}">
      <dsp:nvSpPr>
        <dsp:cNvPr id="0" name=""/>
        <dsp:cNvSpPr/>
      </dsp:nvSpPr>
      <dsp:spPr>
        <a:xfrm>
          <a:off x="5395305" y="2622471"/>
          <a:ext cx="2621066" cy="1572639"/>
        </a:xfrm>
        <a:prstGeom prst="roundRect">
          <a:avLst>
            <a:gd name="adj" fmla="val 10000"/>
          </a:avLst>
        </a:prstGeom>
        <a:solidFill>
          <a:schemeClr val="accent3">
            <a:hueOff val="-758238"/>
            <a:satOff val="-3126"/>
            <a:lumOff val="-6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kern="1200" dirty="0">
              <a:latin typeface="Arial" panose="020B0604020202020204" pitchFamily="34" charset="0"/>
              <a:ea typeface="微软雅黑" panose="020B0503020204020204" pitchFamily="34" charset="-122"/>
            </a:rPr>
            <a:t>40</a:t>
          </a:r>
          <a:r>
            <a:rPr lang="zh-CN" altLang="en-US" sz="1600" kern="1200" dirty="0">
              <a:latin typeface="Arial" panose="020B0604020202020204" pitchFamily="34" charset="0"/>
              <a:ea typeface="微软雅黑" panose="020B0503020204020204" pitchFamily="34" charset="-122"/>
            </a:rPr>
            <a:t>年代，弗洛伊德的精神分析学派理论的提出，促使教育心理学开始重视对潜意识和意识问题的研究。</a:t>
          </a:r>
          <a:endParaRPr lang="zh-CN" altLang="en-US" sz="1600" kern="1200" dirty="0"/>
        </a:p>
      </dsp:txBody>
      <dsp:txXfrm>
        <a:off x="5441366" y="2668532"/>
        <a:ext cx="2528944" cy="1480517"/>
      </dsp:txXfrm>
    </dsp:sp>
    <dsp:sp modelId="{F14C3540-438D-4958-B510-1FC95C9EFF3C}">
      <dsp:nvSpPr>
        <dsp:cNvPr id="0" name=""/>
        <dsp:cNvSpPr/>
      </dsp:nvSpPr>
      <dsp:spPr>
        <a:xfrm rot="10800000">
          <a:off x="4608985" y="3083779"/>
          <a:ext cx="555666" cy="650024"/>
        </a:xfrm>
        <a:prstGeom prst="rightArrow">
          <a:avLst>
            <a:gd name="adj1" fmla="val 60000"/>
            <a:gd name="adj2" fmla="val 50000"/>
          </a:avLst>
        </a:prstGeom>
        <a:solidFill>
          <a:schemeClr val="accent3">
            <a:hueOff val="-1137357"/>
            <a:satOff val="-4689"/>
            <a:lumOff val="-98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zh-CN" altLang="en-US" sz="2700" kern="1200"/>
        </a:p>
      </dsp:txBody>
      <dsp:txXfrm rot="10800000">
        <a:off x="4775685" y="3213784"/>
        <a:ext cx="388966" cy="390014"/>
      </dsp:txXfrm>
    </dsp:sp>
    <dsp:sp modelId="{1563261C-A8BF-4D3E-82AA-003739203D59}">
      <dsp:nvSpPr>
        <dsp:cNvPr id="0" name=""/>
        <dsp:cNvSpPr/>
      </dsp:nvSpPr>
      <dsp:spPr>
        <a:xfrm>
          <a:off x="1725812" y="2622471"/>
          <a:ext cx="2621066" cy="1572639"/>
        </a:xfrm>
        <a:prstGeom prst="roundRect">
          <a:avLst>
            <a:gd name="adj" fmla="val 10000"/>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altLang="zh-CN" sz="1600" kern="1200" dirty="0">
              <a:latin typeface="Arial" panose="020B0604020202020204" pitchFamily="34" charset="0"/>
              <a:ea typeface="微软雅黑" panose="020B0503020204020204" pitchFamily="34" charset="-122"/>
            </a:rPr>
            <a:t>50</a:t>
          </a:r>
          <a:r>
            <a:rPr lang="zh-CN" altLang="en-US" sz="1600" kern="1200" dirty="0">
              <a:latin typeface="Arial" panose="020B0604020202020204" pitchFamily="34" charset="0"/>
              <a:ea typeface="微软雅黑" panose="020B0503020204020204" pitchFamily="34" charset="-122"/>
            </a:rPr>
            <a:t>年代，行为主义思想下的程序教学和机器教学开始兴起，这些成果也都影响和改变了教育心理学的研究。</a:t>
          </a:r>
          <a:endParaRPr lang="zh-CN" altLang="en-US" sz="1600" kern="1200" dirty="0"/>
        </a:p>
      </dsp:txBody>
      <dsp:txXfrm>
        <a:off x="1771873" y="2668532"/>
        <a:ext cx="2528944" cy="148051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B1D17D-B2B9-4C22-87F8-357B470A0550}">
      <dsp:nvSpPr>
        <dsp:cNvPr id="0" name=""/>
        <dsp:cNvSpPr/>
      </dsp:nvSpPr>
      <dsp:spPr>
        <a:xfrm rot="10800000">
          <a:off x="953210" y="382"/>
          <a:ext cx="7586271" cy="1391826"/>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3757"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Arial" panose="020B0604020202020204" pitchFamily="34" charset="0"/>
              <a:ea typeface="微软雅黑" panose="020B0503020204020204" pitchFamily="34" charset="-122"/>
            </a:rPr>
            <a:t> 一方面，东西方教育心理学相互取长补短，在西方教育心理学书中注意反映东方教育心理学的理论，例如，维果斯基的观点大量出现于西方的教育心理学教材中</a:t>
          </a:r>
          <a:r>
            <a:rPr lang="en-US" altLang="en-US" sz="1800" kern="1200" dirty="0">
              <a:latin typeface="Arial" panose="020B0604020202020204" pitchFamily="34" charset="0"/>
              <a:ea typeface="微软雅黑" panose="020B0503020204020204" pitchFamily="34" charset="-122"/>
            </a:rPr>
            <a:t>;</a:t>
          </a:r>
          <a:endParaRPr lang="zh-CN" altLang="en-US" sz="1800" kern="1200" dirty="0">
            <a:latin typeface="Arial" panose="020B0604020202020204" pitchFamily="34" charset="0"/>
            <a:ea typeface="微软雅黑" panose="020B0503020204020204" pitchFamily="34" charset="-122"/>
          </a:endParaRPr>
        </a:p>
        <a:p>
          <a:pPr marL="0" lvl="0" indent="0" algn="l" defTabSz="800100">
            <a:lnSpc>
              <a:spcPct val="90000"/>
            </a:lnSpc>
            <a:spcBef>
              <a:spcPct val="0"/>
            </a:spcBef>
            <a:spcAft>
              <a:spcPct val="35000"/>
            </a:spcAft>
            <a:buNone/>
          </a:pPr>
          <a:endParaRPr lang="zh-CN" altLang="en-US" sz="1800" kern="1200" dirty="0"/>
        </a:p>
      </dsp:txBody>
      <dsp:txXfrm rot="10800000">
        <a:off x="1301166" y="382"/>
        <a:ext cx="7238315" cy="1391826"/>
      </dsp:txXfrm>
    </dsp:sp>
    <dsp:sp modelId="{82DBEDA2-9566-4E09-9A91-97E9ADAC38F1}">
      <dsp:nvSpPr>
        <dsp:cNvPr id="0" name=""/>
        <dsp:cNvSpPr/>
      </dsp:nvSpPr>
      <dsp:spPr>
        <a:xfrm>
          <a:off x="330792" y="6"/>
          <a:ext cx="1391826" cy="1391826"/>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50FBFD-D814-41B8-8488-695A0D113D93}">
      <dsp:nvSpPr>
        <dsp:cNvPr id="0" name=""/>
        <dsp:cNvSpPr/>
      </dsp:nvSpPr>
      <dsp:spPr>
        <a:xfrm rot="10800000">
          <a:off x="1142411" y="1740165"/>
          <a:ext cx="7334003" cy="1391826"/>
        </a:xfrm>
        <a:prstGeom prst="homePlate">
          <a:avLst/>
        </a:prstGeom>
        <a:solidFill>
          <a:schemeClr val="accent2">
            <a:hueOff val="-838123"/>
            <a:satOff val="-9658"/>
            <a:lumOff val="2159"/>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3757" tIns="68580" rIns="128016" bIns="68580" numCol="1" spcCol="1270" anchor="ctr" anchorCtr="0">
          <a:noAutofit/>
        </a:bodyPr>
        <a:lstStyle/>
        <a:p>
          <a:pPr marL="0" lvl="0" indent="0" algn="l" defTabSz="800100">
            <a:lnSpc>
              <a:spcPct val="90000"/>
            </a:lnSpc>
            <a:spcBef>
              <a:spcPct val="0"/>
            </a:spcBef>
            <a:spcAft>
              <a:spcPct val="35000"/>
            </a:spcAft>
            <a:buNone/>
          </a:pPr>
          <a:r>
            <a:rPr lang="zh-CN" altLang="en-US" sz="1800" kern="1200" dirty="0">
              <a:solidFill>
                <a:prstClr val="white"/>
              </a:solidFill>
              <a:latin typeface="Arial" panose="020B0604020202020204" pitchFamily="34" charset="0"/>
              <a:ea typeface="微软雅黑" panose="020B0503020204020204" pitchFamily="34" charset="-122"/>
              <a:cs typeface="+mn-cs"/>
            </a:rPr>
            <a:t>另一方面，行为主义的学习理论与认知学派的学习理论都在相互吸收各自合理的内容，并希望消除理论与实践上存在的鸿沟。</a:t>
          </a:r>
        </a:p>
        <a:p>
          <a:pPr marL="0" lvl="0" indent="0" algn="l" defTabSz="800100">
            <a:lnSpc>
              <a:spcPct val="90000"/>
            </a:lnSpc>
            <a:spcBef>
              <a:spcPct val="0"/>
            </a:spcBef>
            <a:spcAft>
              <a:spcPct val="35000"/>
            </a:spcAft>
            <a:buNone/>
          </a:pPr>
          <a:endParaRPr lang="zh-CN" altLang="en-US" sz="1800" kern="1200" dirty="0">
            <a:solidFill>
              <a:prstClr val="white"/>
            </a:solidFill>
            <a:latin typeface="Arial" panose="020B0604020202020204" pitchFamily="34" charset="0"/>
            <a:ea typeface="微软雅黑" panose="020B0503020204020204" pitchFamily="34" charset="-122"/>
            <a:cs typeface="+mn-cs"/>
          </a:endParaRPr>
        </a:p>
      </dsp:txBody>
      <dsp:txXfrm rot="10800000">
        <a:off x="1490367" y="1740165"/>
        <a:ext cx="6986047" cy="1391826"/>
      </dsp:txXfrm>
    </dsp:sp>
    <dsp:sp modelId="{FC96EFC5-1FFF-454B-A006-E05B5ECC4F14}">
      <dsp:nvSpPr>
        <dsp:cNvPr id="0" name=""/>
        <dsp:cNvSpPr/>
      </dsp:nvSpPr>
      <dsp:spPr>
        <a:xfrm>
          <a:off x="393859" y="1656085"/>
          <a:ext cx="1391826" cy="1391826"/>
        </a:xfrm>
        <a:prstGeom prst="ellipse">
          <a:avLst/>
        </a:prstGeom>
        <a:solidFill>
          <a:schemeClr val="accent2">
            <a:tint val="50000"/>
            <a:hueOff val="-1425063"/>
            <a:satOff val="-139"/>
            <a:lumOff val="5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31988-F001-4339-B888-EAEB724EC70B}">
      <dsp:nvSpPr>
        <dsp:cNvPr id="0" name=""/>
        <dsp:cNvSpPr/>
      </dsp:nvSpPr>
      <dsp:spPr>
        <a:xfrm>
          <a:off x="0" y="184184"/>
          <a:ext cx="8128000" cy="1572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 当前，教育心理学的研究取向与其他学科相结合的趋势日益明显，如脑科学关于大脑两半球功能不对称的研究成果，教育认知神经科学的成果，它将对教学方法和课堂教学模式的变革产生影响。</a:t>
          </a:r>
        </a:p>
      </dsp:txBody>
      <dsp:txXfrm>
        <a:off x="76762" y="260946"/>
        <a:ext cx="7974476" cy="1418956"/>
      </dsp:txXfrm>
    </dsp:sp>
    <dsp:sp modelId="{267EB1EE-D916-4636-980E-C72D9E36BE11}">
      <dsp:nvSpPr>
        <dsp:cNvPr id="0" name=""/>
        <dsp:cNvSpPr/>
      </dsp:nvSpPr>
      <dsp:spPr>
        <a:xfrm>
          <a:off x="0" y="1817144"/>
          <a:ext cx="8128000" cy="1572480"/>
        </a:xfrm>
        <a:prstGeom prst="roundRect">
          <a:avLst/>
        </a:prstGeom>
        <a:solidFill>
          <a:schemeClr val="accent3">
            <a:hueOff val="-1137357"/>
            <a:satOff val="-4689"/>
            <a:lumOff val="-983"/>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zh-CN" altLang="en-US" sz="2100" kern="1200" dirty="0">
              <a:latin typeface="Arial" panose="020B0604020202020204" pitchFamily="34" charset="0"/>
              <a:ea typeface="微软雅黑" panose="020B0503020204020204" pitchFamily="34" charset="-122"/>
            </a:rPr>
            <a:t>计算机辅助教学打破了班级授课的集体课堂教学模式，强调了发挥学生为主体的个别化教学，教师针对学生个别差异进行指导和组织教学。</a:t>
          </a:r>
        </a:p>
      </dsp:txBody>
      <dsp:txXfrm>
        <a:off x="76762" y="1893906"/>
        <a:ext cx="7974476" cy="14189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1697A-0508-4CC9-A2BC-808AECD8928B}">
      <dsp:nvSpPr>
        <dsp:cNvPr id="0" name=""/>
        <dsp:cNvSpPr/>
      </dsp:nvSpPr>
      <dsp:spPr>
        <a:xfrm>
          <a:off x="1567" y="0"/>
          <a:ext cx="3992562" cy="2974719"/>
        </a:xfrm>
        <a:prstGeom prst="roundRect">
          <a:avLst>
            <a:gd name="adj" fmla="val 5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7447" rIns="191135" bIns="0" numCol="1" spcCol="1270" anchor="t" anchorCtr="0">
          <a:noAutofit/>
        </a:bodyPr>
        <a:lstStyle/>
        <a:p>
          <a:pPr marL="0" lvl="0" indent="0" algn="r" defTabSz="1911350">
            <a:lnSpc>
              <a:spcPct val="90000"/>
            </a:lnSpc>
            <a:spcBef>
              <a:spcPct val="0"/>
            </a:spcBef>
            <a:spcAft>
              <a:spcPct val="35000"/>
            </a:spcAft>
            <a:buNone/>
          </a:pPr>
          <a:endParaRPr lang="zh-CN" altLang="en-US" sz="4300" b="1" kern="1200" dirty="0"/>
        </a:p>
      </dsp:txBody>
      <dsp:txXfrm rot="16200000">
        <a:off x="-818810" y="820378"/>
        <a:ext cx="2439269" cy="798512"/>
      </dsp:txXfrm>
    </dsp:sp>
    <dsp:sp modelId="{052B9E84-595C-4A4B-AE20-293EB47B62A8}">
      <dsp:nvSpPr>
        <dsp:cNvPr id="0" name=""/>
        <dsp:cNvSpPr/>
      </dsp:nvSpPr>
      <dsp:spPr>
        <a:xfrm>
          <a:off x="800080" y="0"/>
          <a:ext cx="2974459" cy="297471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5151" rIns="0" bIns="0" numCol="1" spcCol="1270" anchor="t" anchorCtr="0">
          <a:noAutofit/>
        </a:bodyPr>
        <a:lstStyle/>
        <a:p>
          <a:pPr marL="0" lvl="0" indent="0" algn="l" defTabSz="844550">
            <a:lnSpc>
              <a:spcPct val="90000"/>
            </a:lnSpc>
            <a:spcBef>
              <a:spcPct val="0"/>
            </a:spcBef>
            <a:spcAft>
              <a:spcPct val="35000"/>
            </a:spcAft>
            <a:buNone/>
          </a:pPr>
          <a:r>
            <a:rPr lang="zh-CN" altLang="en-US" sz="1900" b="1" kern="1200" dirty="0">
              <a:latin typeface="Arial" panose="020B0604020202020204" pitchFamily="34" charset="0"/>
              <a:ea typeface="微软雅黑" panose="020B0503020204020204" pitchFamily="34" charset="-122"/>
            </a:rPr>
            <a:t>客观观察法固然有其客观性的优点，但也由于时间、情境以及被观察者的表里不一等条件的限制，很难对被观察者学习中的心理活动予以全面而系统地审视。</a:t>
          </a:r>
          <a:endParaRPr lang="zh-CN" altLang="en-US" sz="1900" b="1" kern="1200" dirty="0"/>
        </a:p>
        <a:p>
          <a:pPr marL="0" lvl="0" indent="0" algn="l" defTabSz="844550">
            <a:lnSpc>
              <a:spcPct val="90000"/>
            </a:lnSpc>
            <a:spcBef>
              <a:spcPct val="0"/>
            </a:spcBef>
            <a:spcAft>
              <a:spcPct val="35000"/>
            </a:spcAft>
            <a:buNone/>
          </a:pPr>
          <a:endParaRPr lang="zh-CN" altLang="en-US" sz="1900" b="1" kern="1200" dirty="0">
            <a:latin typeface="Arial" panose="020B0604020202020204" pitchFamily="34" charset="0"/>
            <a:ea typeface="微软雅黑" panose="020B0503020204020204" pitchFamily="34" charset="-122"/>
          </a:endParaRPr>
        </a:p>
      </dsp:txBody>
      <dsp:txXfrm>
        <a:off x="800080" y="0"/>
        <a:ext cx="2974459" cy="2974719"/>
      </dsp:txXfrm>
    </dsp:sp>
    <dsp:sp modelId="{A9C7353D-1B20-4D9A-ABAB-DA6F215A3308}">
      <dsp:nvSpPr>
        <dsp:cNvPr id="0" name=""/>
        <dsp:cNvSpPr/>
      </dsp:nvSpPr>
      <dsp:spPr>
        <a:xfrm>
          <a:off x="4133869" y="0"/>
          <a:ext cx="3992562" cy="2974719"/>
        </a:xfrm>
        <a:prstGeom prst="roundRect">
          <a:avLst>
            <a:gd name="adj" fmla="val 5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147447" rIns="191135" bIns="0" numCol="1" spcCol="1270" anchor="t" anchorCtr="0">
          <a:noAutofit/>
        </a:bodyPr>
        <a:lstStyle/>
        <a:p>
          <a:pPr marL="0" lvl="0" indent="0" algn="r" defTabSz="1911350">
            <a:lnSpc>
              <a:spcPct val="90000"/>
            </a:lnSpc>
            <a:spcBef>
              <a:spcPct val="0"/>
            </a:spcBef>
            <a:spcAft>
              <a:spcPct val="35000"/>
            </a:spcAft>
            <a:buNone/>
          </a:pPr>
          <a:endParaRPr lang="zh-CN" altLang="en-US" sz="4300" b="1" kern="1200" dirty="0"/>
        </a:p>
      </dsp:txBody>
      <dsp:txXfrm rot="16200000">
        <a:off x="3313491" y="820378"/>
        <a:ext cx="2439269" cy="798512"/>
      </dsp:txXfrm>
    </dsp:sp>
    <dsp:sp modelId="{1C157537-F278-4043-9A22-0C67FD9B244C}">
      <dsp:nvSpPr>
        <dsp:cNvPr id="0" name=""/>
        <dsp:cNvSpPr/>
      </dsp:nvSpPr>
      <dsp:spPr>
        <a:xfrm rot="5400000">
          <a:off x="3935352" y="2249487"/>
          <a:ext cx="436959" cy="598884"/>
        </a:xfrm>
        <a:prstGeom prst="flowChartExtract">
          <a:avLst/>
        </a:prstGeom>
        <a:solidFill>
          <a:schemeClr val="lt1">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771F284-B6D8-4E67-B030-5C24C06F0730}">
      <dsp:nvSpPr>
        <dsp:cNvPr id="0" name=""/>
        <dsp:cNvSpPr/>
      </dsp:nvSpPr>
      <dsp:spPr>
        <a:xfrm>
          <a:off x="4932382" y="0"/>
          <a:ext cx="2974459" cy="2974719"/>
        </a:xfrm>
        <a:prstGeom prst="rect">
          <a:avLst/>
        </a:prstGeom>
        <a:noFill/>
        <a:ln w="127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65151" rIns="0" bIns="0" numCol="1" spcCol="1270" anchor="t" anchorCtr="0">
          <a:noAutofit/>
        </a:bodyPr>
        <a:lstStyle/>
        <a:p>
          <a:pPr marL="0" lvl="0" indent="0" algn="l" defTabSz="844550">
            <a:lnSpc>
              <a:spcPct val="90000"/>
            </a:lnSpc>
            <a:spcBef>
              <a:spcPct val="0"/>
            </a:spcBef>
            <a:spcAft>
              <a:spcPct val="35000"/>
            </a:spcAft>
            <a:buNone/>
          </a:pPr>
          <a:r>
            <a:rPr lang="zh-CN" altLang="en-US" sz="1900" b="1" kern="1200" dirty="0">
              <a:latin typeface="Arial" panose="020B0604020202020204" pitchFamily="34" charset="0"/>
              <a:ea typeface="微软雅黑" panose="020B0503020204020204" pitchFamily="34" charset="-122"/>
            </a:rPr>
            <a:t>自我观察法的优点是显而易见的。它可以提供仅用客观观察法无法得到的材料和内心秘密。而其致命的弱点在于： 受主体经验影响较大，重复验证比较困难。</a:t>
          </a:r>
          <a:endParaRPr lang="zh-CN" altLang="en-US" sz="1900" b="1" kern="1200" dirty="0"/>
        </a:p>
        <a:p>
          <a:pPr marL="0" lvl="0" indent="0" algn="l" defTabSz="844550">
            <a:lnSpc>
              <a:spcPct val="90000"/>
            </a:lnSpc>
            <a:spcBef>
              <a:spcPct val="0"/>
            </a:spcBef>
            <a:spcAft>
              <a:spcPct val="35000"/>
            </a:spcAft>
            <a:buNone/>
          </a:pPr>
          <a:endParaRPr lang="zh-CN" altLang="en-US" sz="1900" b="1" kern="1200" dirty="0">
            <a:latin typeface="Arial" panose="020B0604020202020204" pitchFamily="34" charset="0"/>
            <a:ea typeface="微软雅黑" panose="020B0503020204020204" pitchFamily="34" charset="-122"/>
          </a:endParaRPr>
        </a:p>
      </dsp:txBody>
      <dsp:txXfrm>
        <a:off x="4932382" y="0"/>
        <a:ext cx="2974459" cy="2974719"/>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BBA14F-9376-415E-AD75-04B22D4732D7}"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37F2E9-A6CE-4465-A3F9-DABB9722468D}" type="slidenum">
              <a:rPr lang="zh-CN" altLang="en-US" smtClean="0"/>
              <a:t>‹#›</a:t>
            </a:fld>
            <a:endParaRPr lang="zh-CN" altLang="en-US"/>
          </a:p>
        </p:txBody>
      </p:sp>
    </p:spTree>
    <p:extLst>
      <p:ext uri="{BB962C8B-B14F-4D97-AF65-F5344CB8AC3E}">
        <p14:creationId xmlns:p14="http://schemas.microsoft.com/office/powerpoint/2010/main" val="36358092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33446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349801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4885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91326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EF814595-6451-48E1-9E06-A9E9AACC7A01}" type="datetimeFigureOut">
              <a:rPr lang="zh-CN" altLang="en-US" smtClean="0"/>
              <a:t>2024/9/2</a:t>
            </a:fld>
            <a:endParaRPr lang="zh-CN" altLang="en-US"/>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zh-CN" alt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4138515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793574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2061493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1438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55546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zh-CN" altLang="en-US"/>
          </a:p>
        </p:txBody>
      </p:sp>
      <p:sp>
        <p:nvSpPr>
          <p:cNvPr id="6" name="Slide Number Placeholder 5"/>
          <p:cNvSpPr>
            <a:spLocks noGrp="1"/>
          </p:cNvSpPr>
          <p:nvPr>
            <p:ph type="sldNum" sz="quarter" idx="12"/>
          </p:nvPr>
        </p:nvSpPr>
        <p:spPr>
          <a:xfrm>
            <a:off x="8604504" y="5211060"/>
            <a:ext cx="2112264" cy="228600"/>
          </a:xfrm>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96145550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28249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694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3309831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94545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zh-CN" altLang="en-US"/>
              <a:t>单击此处编辑母版标题样式</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8" name="Date Placeholder 7"/>
          <p:cNvSpPr>
            <a:spLocks noGrp="1"/>
          </p:cNvSpPr>
          <p:nvPr>
            <p:ph type="dt" sz="half" idx="10"/>
          </p:nvPr>
        </p:nvSpPr>
        <p:spPr/>
        <p:txBody>
          <a:bodyPr/>
          <a:lstStyle/>
          <a:p>
            <a:fld id="{EF814595-6451-48E1-9E06-A9E9AACC7A01}" type="datetimeFigureOut">
              <a:rPr lang="zh-CN" altLang="en-US" smtClean="0"/>
              <a:t>2024/9/2</a:t>
            </a:fld>
            <a:endParaRPr lang="zh-CN" altLang="en-US"/>
          </a:p>
        </p:txBody>
      </p:sp>
      <p:sp>
        <p:nvSpPr>
          <p:cNvPr id="9" name="Footer Placeholder 8"/>
          <p:cNvSpPr>
            <a:spLocks noGrp="1"/>
          </p:cNvSpPr>
          <p:nvPr>
            <p:ph type="ftr" sz="quarter" idx="11"/>
          </p:nvPr>
        </p:nvSpPr>
        <p:spPr/>
        <p:txBody>
          <a:bodyPr/>
          <a:lstStyle>
            <a:lvl1pPr algn="r">
              <a:defRPr/>
            </a:lvl1pPr>
          </a:lstStyle>
          <a:p>
            <a:endParaRPr lang="zh-CN" altLang="en-US"/>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59335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EF814595-6451-48E1-9E06-A9E9AACC7A01}" type="datetimeFigureOut">
              <a:rPr lang="zh-CN" altLang="en-US" smtClean="0"/>
              <a:t>2024/9/2</a:t>
            </a:fld>
            <a:endParaRPr lang="zh-CN" altLang="en-US"/>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zh-CN" altLang="en-US"/>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54CC2ED-7107-4AA9-AB21-127A5CC05A73}" type="slidenum">
              <a:rPr lang="zh-CN" altLang="en-US" smtClean="0"/>
              <a:t>‹#›</a:t>
            </a:fld>
            <a:endParaRPr lang="zh-CN" altLang="en-US"/>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42955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EF814595-6451-48E1-9E06-A9E9AACC7A01}" type="datetimeFigureOut">
              <a:rPr lang="zh-CN" altLang="en-US" smtClean="0"/>
              <a:t>2024/9/2</a:t>
            </a:fld>
            <a:endParaRPr lang="zh-CN" altLang="en-US"/>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zh-CN" altLang="en-US"/>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54CC2ED-7107-4AA9-AB21-127A5CC05A73}" type="slidenum">
              <a:rPr lang="zh-CN" altLang="en-US" smtClean="0"/>
              <a:t>‹#›</a:t>
            </a:fld>
            <a:endParaRPr lang="zh-CN" altLang="en-US"/>
          </a:p>
        </p:txBody>
      </p:sp>
    </p:spTree>
    <p:extLst>
      <p:ext uri="{BB962C8B-B14F-4D97-AF65-F5344CB8AC3E}">
        <p14:creationId xmlns:p14="http://schemas.microsoft.com/office/powerpoint/2010/main" val="1912269379"/>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a:xfrm>
            <a:off x="1561707" y="1588316"/>
            <a:ext cx="9068586" cy="2590800"/>
          </a:xfrm>
        </p:spPr>
        <p:txBody>
          <a:bodyPr/>
          <a:lstStyle/>
          <a:p>
            <a:r>
              <a:rPr lang="zh-CN" altLang="en-US" sz="6600" b="1" dirty="0">
                <a:latin typeface="楷体" panose="02010609060101010101" pitchFamily="49" charset="-122"/>
                <a:ea typeface="楷体" panose="02010609060101010101" pitchFamily="49" charset="-122"/>
              </a:rPr>
              <a:t>教育心理学</a:t>
            </a:r>
            <a:r>
              <a:rPr lang="zh-CN" altLang="en-US" sz="4000" b="1" dirty="0">
                <a:latin typeface="楷体" panose="02010609060101010101" pitchFamily="49" charset="-122"/>
                <a:ea typeface="楷体" panose="02010609060101010101" pitchFamily="49" charset="-122"/>
              </a:rPr>
              <a:t>（第四版）</a:t>
            </a:r>
            <a:endParaRPr lang="zh-CN" altLang="en-US" sz="8800" b="1" dirty="0">
              <a:latin typeface="楷体" panose="02010609060101010101" pitchFamily="49" charset="-122"/>
              <a:ea typeface="楷体" panose="02010609060101010101" pitchFamily="49" charset="-122"/>
            </a:endParaRPr>
          </a:p>
        </p:txBody>
      </p:sp>
      <p:sp>
        <p:nvSpPr>
          <p:cNvPr id="4" name="文本框 3">
            <a:extLst>
              <a:ext uri="{FF2B5EF4-FFF2-40B4-BE49-F238E27FC236}">
                <a16:creationId xmlns:a16="http://schemas.microsoft.com/office/drawing/2014/main" id="{3C7F405C-263D-4516-8978-520E159C976F}"/>
              </a:ext>
            </a:extLst>
          </p:cNvPr>
          <p:cNvSpPr txBox="1"/>
          <p:nvPr/>
        </p:nvSpPr>
        <p:spPr>
          <a:xfrm>
            <a:off x="2757945" y="3681597"/>
            <a:ext cx="7174332" cy="646331"/>
          </a:xfrm>
          <a:prstGeom prst="rect">
            <a:avLst/>
          </a:prstGeom>
          <a:noFill/>
        </p:spPr>
        <p:txBody>
          <a:bodyPr wrap="square" rtlCol="0">
            <a:spAutoFit/>
          </a:bodyPr>
          <a:lstStyle/>
          <a:p>
            <a:pPr defTabSz="914377"/>
            <a:r>
              <a:rPr lang="zh-CN" altLang="en-US" sz="2400" dirty="0">
                <a:latin typeface="楷体" panose="02010609060101010101" pitchFamily="49" charset="-122"/>
                <a:ea typeface="楷体" panose="02010609060101010101" pitchFamily="49" charset="-122"/>
                <a:cs typeface="+mj-cs"/>
                <a:sym typeface="Arial"/>
              </a:rPr>
              <a:t>主编 燕国材 岑国桢</a:t>
            </a:r>
            <a:r>
              <a:rPr lang="en-US" altLang="zh-CN" sz="3600" dirty="0">
                <a:latin typeface="楷体" panose="02010609060101010101" pitchFamily="49" charset="-122"/>
                <a:ea typeface="楷体" panose="02010609060101010101" pitchFamily="49" charset="-122"/>
                <a:cs typeface="+mj-cs"/>
                <a:sym typeface="Arial"/>
              </a:rPr>
              <a:t>   </a:t>
            </a:r>
            <a:r>
              <a:rPr lang="zh-CN" altLang="en-US" sz="2400" dirty="0">
                <a:latin typeface="楷体" panose="02010609060101010101" pitchFamily="49" charset="-122"/>
                <a:ea typeface="楷体" panose="02010609060101010101" pitchFamily="49" charset="-122"/>
                <a:cs typeface="+mj-cs"/>
                <a:sym typeface="Arial"/>
              </a:rPr>
              <a:t>副主编 顾海根 李丹</a:t>
            </a:r>
          </a:p>
        </p:txBody>
      </p:sp>
      <p:pic>
        <p:nvPicPr>
          <p:cNvPr id="5" name="图片 4">
            <a:extLst>
              <a:ext uri="{FF2B5EF4-FFF2-40B4-BE49-F238E27FC236}">
                <a16:creationId xmlns:a16="http://schemas.microsoft.com/office/drawing/2014/main" id="{945BE6C3-3661-4C5C-86B8-38AFD992FC43}"/>
              </a:ext>
            </a:extLst>
          </p:cNvPr>
          <p:cNvPicPr>
            <a:picLocks noChangeAspect="1"/>
          </p:cNvPicPr>
          <p:nvPr/>
        </p:nvPicPr>
        <p:blipFill>
          <a:blip r:embed="rId2"/>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2871887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教育心理学的性质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有助于教师改进教学工作，提高教学质量</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教育心理学是一门揭示教学方面许多心理现象和规律的应用性学科，了解和把握这些心理现象和规律，能使学校教师和管理工作者更有成效地做好教学工作。</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教学心理学这一利器能使学校教师和管理工作者在“善”教学之“事”的过程中游刃有余。为了适应教育实践发展的新需要，教育心理学的内容和范围就有必要加以扩充和调整，这已是无可怀疑的了。</a:t>
            </a:r>
          </a:p>
        </p:txBody>
      </p:sp>
    </p:spTree>
    <p:extLst>
      <p:ext uri="{BB962C8B-B14F-4D97-AF65-F5344CB8AC3E}">
        <p14:creationId xmlns:p14="http://schemas.microsoft.com/office/powerpoint/2010/main" val="3988462742"/>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500393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教育心理学的研究对象及其任务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德育心理</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作为一门科学的德育心理学，它探究人的品德形成和发展的规律。对人们的道德现象可以应用科学手段进行心理学的研究。</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十月革命以后，苏联教育家</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马卡连柯（</a:t>
            </a: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A. C. </a:t>
            </a:r>
            <a:r>
              <a:rPr lang="en-US" altLang="zh-CN" b="1" dirty="0" err="1">
                <a:solidFill>
                  <a:schemeClr val="tx1">
                    <a:lumMod val="75000"/>
                    <a:lumOff val="25000"/>
                  </a:schemeClr>
                </a:solidFill>
                <a:latin typeface="Arial" panose="020B0604020202020204" pitchFamily="34" charset="0"/>
                <a:ea typeface="微软雅黑" panose="020B0503020204020204" pitchFamily="34" charset="-122"/>
              </a:rPr>
              <a:t>Makapeнкo</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对流浪儿童改造的经验总结中涉及许多德育心理的内容。</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40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年代以后，苏联的学者们不论是在品德心理的内容和形式上，还是在品德培养的途径上，都开展了广泛的研究。</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德育心理研究的任务是要把儿童和青少年的品德发展研究与品德教育实践相联系、相结合。</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10276917"/>
      </p:ext>
    </p:extLst>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293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教育心理学的研究对象及其任务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德育心理</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德育心理研究的具体任务应该是： </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第一，揭示儿童和青少年品德发展中一些心理品质的形成过程及其规律性。</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第二，从辩证唯物主义的观点来看，德育心理研究不仅在于阐明儿童和青少年道德品质的个别心理特征的形成过程及其规律性，更重要的还在于查明并揭示他们品德发展在各个年龄阶段中出现的新东西。</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第三，研究儿童和青少年在每一年龄阶段中品德培养的具体内容。</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第四，怎样评定儿童和青少年道德品质的发展。</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790848107"/>
      </p:ext>
    </p:extLst>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教育心理学的研究对象及其任务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学习心理</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学习心理涉及的是学生学习中重要的心理学问题： 学习的性质、过程、迁移、动机以及学习能力与非智力因素等问题。</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对学生学习的内部心理过程的研究，一般从学习内容、学习方式两方面进行。关于学习内容，心理学在传统上把它分为知识与技能两大类。</a:t>
            </a:r>
          </a:p>
        </p:txBody>
      </p:sp>
    </p:spTree>
    <p:extLst>
      <p:ext uri="{BB962C8B-B14F-4D97-AF65-F5344CB8AC3E}">
        <p14:creationId xmlns:p14="http://schemas.microsoft.com/office/powerpoint/2010/main" val="4154769976"/>
      </p:ext>
    </p:extLst>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教育心理学的研究对象及其任务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学习心理</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学习是学生的主要活动。揭示学生在该活动中的心理现象和规律，更好地为学生的学习和教师的教学服务，是学习心理研究的总任务。具体任务体现在：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研究学习性质，阐明各种学习的心理机制。</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研究学习过程，把握不同学习过程的心理特点。</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③ 研究学习迁移，促进学习之间的积极影响。</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研究学习动机，揭示调动学生学习积极性的心理规律。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⑤  研究学习中的非智力因素，提高学习和教学的效果。</a:t>
            </a:r>
          </a:p>
        </p:txBody>
      </p:sp>
    </p:spTree>
    <p:extLst>
      <p:ext uri="{BB962C8B-B14F-4D97-AF65-F5344CB8AC3E}">
        <p14:creationId xmlns:p14="http://schemas.microsoft.com/office/powerpoint/2010/main" val="742917478"/>
      </p:ext>
    </p:extLst>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教育心理学的研究对象及其任务</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教学心理</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教学心理研究涉及的主要内容有： 关于</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教学设计方面</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的心理学问题；关于</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教学环境方面</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的心理学问题；关于</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教师心理方面</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的问题。</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需要指出，为使道德教育、学生学习和教师教育更为有效，不能满足于上述德育心理、学习心理、教学心理诸领域之研究所提供的重要且必要的心理学基础，同时还需要重视</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学生心理差异方面</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的影响。</a:t>
            </a:r>
          </a:p>
        </p:txBody>
      </p:sp>
    </p:spTree>
    <p:extLst>
      <p:ext uri="{BB962C8B-B14F-4D97-AF65-F5344CB8AC3E}">
        <p14:creationId xmlns:p14="http://schemas.microsoft.com/office/powerpoint/2010/main" val="1689184799"/>
      </p:ext>
    </p:extLst>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638096" y="2822107"/>
            <a:ext cx="7317562"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第二节  </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教育心理学的历史发展</a:t>
            </a:r>
          </a:p>
        </p:txBody>
      </p:sp>
    </p:spTree>
    <p:extLst>
      <p:ext uri="{BB962C8B-B14F-4D97-AF65-F5344CB8AC3E}">
        <p14:creationId xmlns:p14="http://schemas.microsoft.com/office/powerpoint/2010/main" val="10293032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644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中国传统思想中的教育心理</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我国传统的德育心理思想</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2" name="图示 1">
            <a:extLst>
              <a:ext uri="{FF2B5EF4-FFF2-40B4-BE49-F238E27FC236}">
                <a16:creationId xmlns:a16="http://schemas.microsoft.com/office/drawing/2014/main" id="{5F5CB1E6-A15D-435E-BFDA-73F4CC344FFC}"/>
              </a:ext>
            </a:extLst>
          </p:cNvPr>
          <p:cNvGraphicFramePr/>
          <p:nvPr>
            <p:extLst>
              <p:ext uri="{D42A27DB-BD31-4B8C-83A1-F6EECF244321}">
                <p14:modId xmlns:p14="http://schemas.microsoft.com/office/powerpoint/2010/main" val="3728022255"/>
              </p:ext>
            </p:extLst>
          </p:nvPr>
        </p:nvGraphicFramePr>
        <p:xfrm>
          <a:off x="2884755" y="2476073"/>
          <a:ext cx="6033213" cy="39293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4060605"/>
      </p:ext>
    </p:extLst>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51094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中国传统思想中的教育心理</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我国传统的学习心理思想</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zh-CN" b="1" dirty="0">
                <a:solidFill>
                  <a:schemeClr val="tx1">
                    <a:lumMod val="75000"/>
                    <a:lumOff val="25000"/>
                  </a:schemeClr>
                </a:solidFill>
                <a:latin typeface="Arial" panose="020B0604020202020204" pitchFamily="34" charset="0"/>
                <a:ea typeface="微软雅黑" panose="020B0503020204020204" pitchFamily="34" charset="-122"/>
              </a:rPr>
              <a:t>有关学习涵义的思想</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有关学习过程及其阶段的思想</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30528806"/>
      </p:ext>
    </p:extLst>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679947"/>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中国传统思想中的教育心理</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我国传统的教学心理思想</a:t>
            </a:r>
          </a:p>
          <a:p>
            <a:pPr>
              <a:lnSpc>
                <a:spcPct val="150000"/>
              </a:lnSpc>
            </a:pPr>
            <a:endParaRPr lang="zh-CN" altLang="en-US" b="1"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4" name="图示 3">
            <a:extLst>
              <a:ext uri="{FF2B5EF4-FFF2-40B4-BE49-F238E27FC236}">
                <a16:creationId xmlns:a16="http://schemas.microsoft.com/office/drawing/2014/main" id="{F6D1905D-1969-4029-8960-3B3E428713E3}"/>
              </a:ext>
            </a:extLst>
          </p:cNvPr>
          <p:cNvGraphicFramePr/>
          <p:nvPr>
            <p:extLst>
              <p:ext uri="{D42A27DB-BD31-4B8C-83A1-F6EECF244321}">
                <p14:modId xmlns:p14="http://schemas.microsoft.com/office/powerpoint/2010/main" val="3766242069"/>
              </p:ext>
            </p:extLst>
          </p:nvPr>
        </p:nvGraphicFramePr>
        <p:xfrm>
          <a:off x="1829705" y="1660637"/>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86462837"/>
      </p:ext>
    </p:extLst>
  </p:cSld>
  <p:clrMapOvr>
    <a:masterClrMapping/>
  </p:clrMapOvr>
  <p:transition>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46425F-5D04-46A9-99E0-B261B9ADB520}"/>
              </a:ext>
            </a:extLst>
          </p:cNvPr>
          <p:cNvSpPr>
            <a:spLocks noGrp="1"/>
          </p:cNvSpPr>
          <p:nvPr>
            <p:ph type="ctrTitle"/>
          </p:nvPr>
        </p:nvSpPr>
        <p:spPr/>
        <p:txBody>
          <a:bodyPr/>
          <a:lstStyle/>
          <a:p>
            <a:r>
              <a:rPr lang="zh-CN" altLang="en-US" sz="4400" b="1" dirty="0">
                <a:solidFill>
                  <a:srgbClr val="79A9D2"/>
                </a:solidFill>
                <a:latin typeface="微软雅黑" panose="020B0503020204020204" pitchFamily="34" charset="-122"/>
                <a:ea typeface="微软雅黑" panose="020B0503020204020204" pitchFamily="34" charset="-122"/>
              </a:rPr>
              <a:t>第一章</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solidFill>
                  <a:srgbClr val="79A9D2"/>
                </a:solidFill>
                <a:latin typeface="微软雅黑" panose="020B0503020204020204" pitchFamily="34" charset="-122"/>
                <a:ea typeface="微软雅黑" panose="020B0503020204020204" pitchFamily="34" charset="-122"/>
              </a:rPr>
              <a:t> </a:t>
            </a:r>
            <a:r>
              <a:rPr lang="en-US" altLang="zh-CN" sz="4400" b="1" dirty="0">
                <a:solidFill>
                  <a:srgbClr val="79A9D2"/>
                </a:solidFill>
                <a:latin typeface="微软雅黑" panose="020B0503020204020204" pitchFamily="34" charset="-122"/>
                <a:ea typeface="微软雅黑" panose="020B0503020204020204" pitchFamily="34" charset="-122"/>
              </a:rPr>
              <a:t>    </a:t>
            </a:r>
            <a:br>
              <a:rPr lang="en-US" altLang="zh-CN" sz="4400" b="1" dirty="0">
                <a:solidFill>
                  <a:srgbClr val="79A9D2"/>
                </a:solidFill>
                <a:latin typeface="微软雅黑" panose="020B0503020204020204" pitchFamily="34" charset="-122"/>
                <a:ea typeface="微软雅黑" panose="020B0503020204020204" pitchFamily="34" charset="-122"/>
              </a:rPr>
            </a:br>
            <a:r>
              <a:rPr lang="zh-CN" altLang="en-US" sz="4400" b="1" dirty="0">
                <a:latin typeface="微软雅黑" panose="020B0503020204020204" pitchFamily="34" charset="-122"/>
                <a:ea typeface="微软雅黑" panose="020B0503020204020204" pitchFamily="34" charset="-122"/>
              </a:rPr>
              <a:t>绪论</a:t>
            </a:r>
          </a:p>
        </p:txBody>
      </p:sp>
    </p:spTree>
    <p:extLst>
      <p:ext uri="{BB962C8B-B14F-4D97-AF65-F5344CB8AC3E}">
        <p14:creationId xmlns:p14="http://schemas.microsoft.com/office/powerpoint/2010/main" val="27554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中国传统思想中的教育心理</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我国传统的差异心理思想</a:t>
            </a: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关于个别差异</a:t>
            </a:r>
            <a:endParaRPr lang="en-US" altLang="zh-CN" b="1"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b="1"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关于因材施教</a:t>
            </a:r>
          </a:p>
        </p:txBody>
      </p:sp>
    </p:spTree>
    <p:extLst>
      <p:ext uri="{BB962C8B-B14F-4D97-AF65-F5344CB8AC3E}">
        <p14:creationId xmlns:p14="http://schemas.microsoft.com/office/powerpoint/2010/main" val="1046103107"/>
      </p:ext>
    </p:extLst>
  </p:cSld>
  <p:clrMapOvr>
    <a:masterClrMapping/>
  </p:clrMapOvr>
  <p:transition>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1748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初创时期（</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年代以前）</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对于教育心理学的创建作出突出贡献的是桑代克（</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E. L. Thorndike</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1903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年，他完成了历史上第一部以“教育心理学”命名的成体系的教育心理学著作，尔后又发展成三卷本的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1913—1914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年出版。西方教育心理学的名称和体系由此开始确立。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苏联的教育心理学是在批判地继承俄国教育心理学的基础上形成的。</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我国出现的第一本有关教育心理学的著作是</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1908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年由房东岳翻译的日本小泉又一所著的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教育实用心理学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513937276"/>
      </p:ext>
    </p:extLst>
  </p:cSld>
  <p:clrMapOvr>
    <a:masterClrMapping/>
  </p:clrMapOvr>
  <p:transition>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发展时期（从</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年代以后到</a:t>
            </a:r>
            <a:r>
              <a:rPr lang="en-US" altLang="zh-CN" sz="2500" b="1" dirty="0">
                <a:solidFill>
                  <a:schemeClr val="bg1">
                    <a:lumMod val="50000"/>
                  </a:schemeClr>
                </a:solidFill>
                <a:latin typeface="Arial" panose="020B0604020202020204" pitchFamily="34" charset="0"/>
                <a:ea typeface="微软雅黑" panose="020B0503020204020204" pitchFamily="34" charset="-122"/>
              </a:rPr>
              <a:t>50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年代末）</a:t>
            </a:r>
          </a:p>
        </p:txBody>
      </p:sp>
      <p:graphicFrame>
        <p:nvGraphicFramePr>
          <p:cNvPr id="2" name="图示 1">
            <a:extLst>
              <a:ext uri="{FF2B5EF4-FFF2-40B4-BE49-F238E27FC236}">
                <a16:creationId xmlns:a16="http://schemas.microsoft.com/office/drawing/2014/main" id="{8CACC23C-21BA-4940-B37E-AD99182FD6F2}"/>
              </a:ext>
            </a:extLst>
          </p:cNvPr>
          <p:cNvGraphicFramePr/>
          <p:nvPr>
            <p:extLst>
              <p:ext uri="{D42A27DB-BD31-4B8C-83A1-F6EECF244321}">
                <p14:modId xmlns:p14="http://schemas.microsoft.com/office/powerpoint/2010/main" val="2046109069"/>
              </p:ext>
            </p:extLst>
          </p:nvPr>
        </p:nvGraphicFramePr>
        <p:xfrm>
          <a:off x="970914" y="2457446"/>
          <a:ext cx="9742184" cy="41965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9820734"/>
      </p:ext>
    </p:extLst>
  </p:cSld>
  <p:clrMapOvr>
    <a:masterClrMapping/>
  </p:clrMapOvr>
  <p:transition>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92836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发展时期（从</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年代以后到</a:t>
            </a:r>
            <a:r>
              <a:rPr lang="en-US" altLang="zh-CN" sz="2500" b="1" dirty="0">
                <a:solidFill>
                  <a:schemeClr val="bg1">
                    <a:lumMod val="50000"/>
                  </a:schemeClr>
                </a:solidFill>
                <a:latin typeface="Arial" panose="020B0604020202020204" pitchFamily="34" charset="0"/>
                <a:ea typeface="微软雅黑" panose="020B0503020204020204" pitchFamily="34" charset="-122"/>
              </a:rPr>
              <a:t>50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年代末）</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      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30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年代，苏联教育心理学的发展，主要是在维果斯基（</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Vygotsky</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）的带领下展开的。</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我国第一本自编的教育心理学教科书是廖世承</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1924</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年出版的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。以后肖孝嵘（</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1930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）、潘菽（</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1935</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）、陈选善（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1938</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）等人还陆续编写过一些教科书。与此同时，我国在学科心理、教育与心理测量等方面也取得了一定的成绩。</a:t>
            </a:r>
          </a:p>
        </p:txBody>
      </p:sp>
    </p:spTree>
    <p:extLst>
      <p:ext uri="{BB962C8B-B14F-4D97-AF65-F5344CB8AC3E}">
        <p14:creationId xmlns:p14="http://schemas.microsoft.com/office/powerpoint/2010/main" val="2970375569"/>
      </p:ext>
    </p:extLst>
  </p:cSld>
  <p:clrMapOvr>
    <a:masterClrMapping/>
  </p:clrMapOvr>
  <p:transition>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59035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初步完善并建立系统理论（从</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60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年代到</a:t>
            </a:r>
            <a:r>
              <a:rPr lang="en-US" altLang="zh-CN" sz="2500" b="1" dirty="0">
                <a:solidFill>
                  <a:schemeClr val="bg1">
                    <a:lumMod val="50000"/>
                  </a:schemeClr>
                </a:solidFill>
                <a:latin typeface="Arial" panose="020B0604020202020204" pitchFamily="34" charset="0"/>
                <a:ea typeface="微软雅黑" panose="020B0503020204020204" pitchFamily="34" charset="-122"/>
              </a:rPr>
              <a:t>70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年代末）</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年代以后，是教育心理学的理论建设时期。</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60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年代初，西方由于人本主义心理学和认知心理学逐步兴起的影响，许多心理学家开始重新重视人性，关注人类的课堂学习的研究。由布鲁纳（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J</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Bruner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）发起的课程改革运动将面向教育实际的研究推向高潮。</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70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年代，奥苏伯尔（</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D. P. </a:t>
            </a:r>
            <a:r>
              <a:rPr lang="en-US" altLang="zh-CN" dirty="0" err="1">
                <a:solidFill>
                  <a:schemeClr val="tx1">
                    <a:lumMod val="75000"/>
                    <a:lumOff val="25000"/>
                  </a:schemeClr>
                </a:solidFill>
                <a:latin typeface="Arial" panose="020B0604020202020204" pitchFamily="34" charset="0"/>
                <a:ea typeface="微软雅黑" panose="020B0503020204020204" pitchFamily="34" charset="-122"/>
              </a:rPr>
              <a:t>Ausubel</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批判行为主义将人类的学习简单化的倾向之后，以认知心理学的观点系统阐述了有意义学习的条件、意义的获得与保持的进程；加涅则系统总结了已有的学习研究成果，对人类的学习进行系统分类，并阐明了不同类型学习的内部与外部条件，这两个学习理论为建立系统的教育心理学理论奠定了重要的基础。</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7260458"/>
      </p:ext>
    </p:extLst>
  </p:cSld>
  <p:clrMapOvr>
    <a:masterClrMapping/>
  </p:clrMapOvr>
  <p:transition>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初步完善并建立系统理论（从</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60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年代到</a:t>
            </a:r>
            <a:r>
              <a:rPr lang="en-US" altLang="zh-CN" sz="2500" b="1" dirty="0">
                <a:solidFill>
                  <a:schemeClr val="bg1">
                    <a:lumMod val="50000"/>
                  </a:schemeClr>
                </a:solidFill>
                <a:latin typeface="Arial" panose="020B0604020202020204" pitchFamily="34" charset="0"/>
                <a:ea typeface="微软雅黑" panose="020B0503020204020204" pitchFamily="34" charset="-122"/>
              </a:rPr>
              <a:t>70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年代末）</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苏联的教育心理学在</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年代末也开始出现了一些重大的变化。最后，对西方尤其是美国教育心理学的态度也有明显的变化，对智力测验和心理诊断学的意义作了重新估价，并把儿童心理学和教育心理学两门学科结合了起来。</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我国于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1962</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年成立中国心理学会教育心理学专业委员会，具体领导教育心理学的研究工作，大大推动了我国教育心理学的研究向纵深发展。</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1963</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年，由我国著名心理学家潘菽主编的</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讨论稿出版，全国各师范院校相继开设“教育心理学”课程。</a:t>
            </a:r>
          </a:p>
        </p:txBody>
      </p:sp>
    </p:spTree>
    <p:extLst>
      <p:ext uri="{BB962C8B-B14F-4D97-AF65-F5344CB8AC3E}">
        <p14:creationId xmlns:p14="http://schemas.microsoft.com/office/powerpoint/2010/main" val="2897067534"/>
      </p:ext>
    </p:extLst>
  </p:cSld>
  <p:clrMapOvr>
    <a:masterClrMapping/>
  </p:clrMapOvr>
  <p:transition>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097369"/>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教育心理学的发展过程</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深化完善时期（</a:t>
            </a:r>
            <a:r>
              <a:rPr lang="en-US" altLang="zh-CN" sz="2500" b="1" dirty="0">
                <a:solidFill>
                  <a:schemeClr val="bg1">
                    <a:lumMod val="50000"/>
                  </a:schemeClr>
                </a:solidFill>
                <a:latin typeface="Arial" panose="020B0604020202020204" pitchFamily="34" charset="0"/>
                <a:ea typeface="微软雅黑" panose="020B0503020204020204" pitchFamily="34" charset="-122"/>
              </a:rPr>
              <a:t>20</a:t>
            </a:r>
            <a:r>
              <a:rPr lang="zh-CN" altLang="en-US" sz="2500" b="1" dirty="0">
                <a:solidFill>
                  <a:schemeClr val="bg1">
                    <a:lumMod val="50000"/>
                  </a:schemeClr>
                </a:solidFill>
                <a:latin typeface="Arial" panose="020B0604020202020204" pitchFamily="34" charset="0"/>
                <a:ea typeface="微软雅黑" panose="020B0503020204020204" pitchFamily="34" charset="-122"/>
              </a:rPr>
              <a:t>世纪</a:t>
            </a:r>
            <a:r>
              <a:rPr lang="en-US" altLang="zh-CN" sz="2500" b="1" dirty="0">
                <a:solidFill>
                  <a:schemeClr val="bg1">
                    <a:lumMod val="50000"/>
                  </a:schemeClr>
                </a:solidFill>
                <a:latin typeface="Arial" panose="020B0604020202020204" pitchFamily="34" charset="0"/>
                <a:ea typeface="微软雅黑" panose="020B0503020204020204" pitchFamily="34" charset="-122"/>
              </a:rPr>
              <a:t>80</a:t>
            </a:r>
            <a:r>
              <a:rPr lang="zh-CN" altLang="en-US" sz="2500" b="1" dirty="0">
                <a:solidFill>
                  <a:schemeClr val="bg1">
                    <a:lumMod val="50000"/>
                  </a:schemeClr>
                </a:solidFill>
                <a:latin typeface="Arial" panose="020B0604020202020204" pitchFamily="34" charset="0"/>
                <a:ea typeface="微软雅黑" panose="020B0503020204020204" pitchFamily="34" charset="-122"/>
              </a:rPr>
              <a:t>年代以后）</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进入</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20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世纪</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80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年代以来，教育心理学家越来越重视理论与实践的结合。教育心理学理论派别的分歧越来越小。主要表现是：</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035301DA-2D89-401B-AECA-E0F8C1557704}"/>
              </a:ext>
            </a:extLst>
          </p:cNvPr>
          <p:cNvGraphicFramePr/>
          <p:nvPr>
            <p:extLst>
              <p:ext uri="{D42A27DB-BD31-4B8C-83A1-F6EECF244321}">
                <p14:modId xmlns:p14="http://schemas.microsoft.com/office/powerpoint/2010/main" val="2531256258"/>
              </p:ext>
            </p:extLst>
          </p:nvPr>
        </p:nvGraphicFramePr>
        <p:xfrm>
          <a:off x="1227991" y="3429000"/>
          <a:ext cx="9448341" cy="31323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13096633"/>
      </p:ext>
    </p:extLst>
  </p:cSld>
  <p:clrMapOvr>
    <a:masterClrMapping/>
  </p:clrMapOvr>
  <p:transition>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教育心理学的研究趋势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转变教学观念，关注教与学两方面的心理问题，教学心理学兴起</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教育心理学研究从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SR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范式向认知范式的转化，特别是建构主义学习理论的兴起，引起了教学观念的转变。而教学的重心也从课程转向学生的认知，帮助学生发展适合于各种学科的学习和思考策略。</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教育心理学的研究领域也从</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年代以前集中于学习问题转向对教学问题的极大关注，这种转变更使教育心理学摆脱了</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50</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年代中期没落的局面。教育心理学由于对实际教学问题的关注而成为生命力旺盛的学科。</a:t>
            </a:r>
          </a:p>
        </p:txBody>
      </p:sp>
    </p:spTree>
    <p:extLst>
      <p:ext uri="{BB962C8B-B14F-4D97-AF65-F5344CB8AC3E}">
        <p14:creationId xmlns:p14="http://schemas.microsoft.com/office/powerpoint/2010/main" val="1502994378"/>
      </p:ext>
    </p:extLst>
  </p:cSld>
  <p:clrMapOvr>
    <a:masterClrMapping/>
  </p:clrMapOvr>
  <p:transition>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教育心理学的研究趋势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关注影响教育的社会心理因素</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学生在学习的过程中，受到很多因素的影响。处在相同教学环境中的学生，各自所能达到的成就是各不相同的，这就促使教育心理学工作者去探求影响认知过程的各因素及其相互关系。</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研究发现，学习动机及教育情境中的社会心理因素对学习和教学具有重大影响，这方面已有的研究成果已开始反映到教育心理学中，如韦纳（</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Weiner</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）的归因理论，班杜拉（</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Bandura</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）的社会学习理论。</a:t>
            </a:r>
          </a:p>
        </p:txBody>
      </p:sp>
    </p:spTree>
    <p:extLst>
      <p:ext uri="{BB962C8B-B14F-4D97-AF65-F5344CB8AC3E}">
        <p14:creationId xmlns:p14="http://schemas.microsoft.com/office/powerpoint/2010/main" val="899235379"/>
      </p:ext>
    </p:extLst>
  </p:cSld>
  <p:clrMapOvr>
    <a:masterClrMapping/>
  </p:clrMapOvr>
  <p:transition>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教育心理学的研究趋势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注重实际教学中各种策略和元认知的研究</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教育心理学研究从实验室转向教学实际，更加关注教与学的有效性，就使得学生学习中的各种策略与元认知问题成了教育心理学研究的另一个热点与方向。</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目前我国教育心理学的工作者们正在不断地吸收国外的先进科研成果，结合我国教育教学的实际开展理论和应用研究，对教育教学实践起着越来越大的影响。</a:t>
            </a:r>
          </a:p>
        </p:txBody>
      </p:sp>
    </p:spTree>
    <p:extLst>
      <p:ext uri="{BB962C8B-B14F-4D97-AF65-F5344CB8AC3E}">
        <p14:creationId xmlns:p14="http://schemas.microsoft.com/office/powerpoint/2010/main" val="1848831368"/>
      </p:ext>
    </p:extLst>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主要概念 </a:t>
            </a:r>
          </a:p>
        </p:txBody>
      </p:sp>
      <p:sp>
        <p:nvSpPr>
          <p:cNvPr id="3" name="内容占位符 2">
            <a:extLst>
              <a:ext uri="{FF2B5EF4-FFF2-40B4-BE49-F238E27FC236}">
                <a16:creationId xmlns:a16="http://schemas.microsoft.com/office/drawing/2014/main" id="{37B29B08-F792-4E42-8835-263C4FC7F35C}"/>
              </a:ext>
            </a:extLst>
          </p:cNvPr>
          <p:cNvSpPr>
            <a:spLocks noGrp="1"/>
          </p:cNvSpPr>
          <p:nvPr>
            <p:ph idx="1"/>
          </p:nvPr>
        </p:nvSpPr>
        <p:spPr/>
        <p:txBody>
          <a:bodyPr/>
          <a:lstStyle/>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教育心理学</a:t>
            </a:r>
            <a:r>
              <a:rPr lang="zh-CN" altLang="en-US" dirty="0">
                <a:latin typeface="微软雅黑" panose="020B0503020204020204" pitchFamily="34" charset="-122"/>
                <a:ea typeface="微软雅黑" panose="020B0503020204020204" pitchFamily="34" charset="-122"/>
              </a:rPr>
              <a:t>： 教育心理学是介于教育学和心理学之间的一门交叉学科。它研究教育实践领域中的各种心理学问题。教育心理学围绕学与教的相互作用过程而组织，主要包括德育心理、学习心理和教学心理等内容。</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差异心理</a:t>
            </a:r>
            <a:r>
              <a:rPr lang="zh-CN" altLang="en-US" dirty="0">
                <a:latin typeface="微软雅黑" panose="020B0503020204020204" pitchFamily="34" charset="-122"/>
                <a:ea typeface="微软雅黑" panose="020B0503020204020204" pitchFamily="34" charset="-122"/>
              </a:rPr>
              <a:t>： 即心理的个别差异，一个人在其先天素质的基础上通过后天的实践活动所形成起来而又不同于别人的个体心理特点，是个体心理的差别性。</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0070C0"/>
                </a:solidFill>
                <a:latin typeface="微软雅黑" panose="020B0503020204020204" pitchFamily="34" charset="-122"/>
                <a:ea typeface="微软雅黑" panose="020B0503020204020204" pitchFamily="34" charset="-122"/>
              </a:rPr>
              <a:t>教育行动研究</a:t>
            </a:r>
            <a:r>
              <a:rPr lang="zh-CN" altLang="en-US" dirty="0">
                <a:latin typeface="微软雅黑" panose="020B0503020204020204" pitchFamily="34" charset="-122"/>
                <a:ea typeface="微软雅黑" panose="020B0503020204020204" pitchFamily="34" charset="-122"/>
              </a:rPr>
              <a:t>： 也叫“教师行动研究”，是指教师在现实教育教学情境中自主进行反思性探索，并以解决工作情境中特定的实际问题为主要目的，强调研究与活动一体化，使教师从工作过程中学习、思考、尝试和解决问题。</a:t>
            </a:r>
          </a:p>
        </p:txBody>
      </p:sp>
    </p:spTree>
    <p:extLst>
      <p:ext uri="{BB962C8B-B14F-4D97-AF65-F5344CB8AC3E}">
        <p14:creationId xmlns:p14="http://schemas.microsoft.com/office/powerpoint/2010/main" val="1840010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124713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教育心理学的研究趋势</a:t>
            </a: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（四） 教育心理学与其他学科的交融渗透</a:t>
            </a:r>
          </a:p>
        </p:txBody>
      </p:sp>
      <p:graphicFrame>
        <p:nvGraphicFramePr>
          <p:cNvPr id="3" name="图示 2">
            <a:extLst>
              <a:ext uri="{FF2B5EF4-FFF2-40B4-BE49-F238E27FC236}">
                <a16:creationId xmlns:a16="http://schemas.microsoft.com/office/drawing/2014/main" id="{4F0BEEF0-9F5B-4B0B-AF3C-24F35E7756E4}"/>
              </a:ext>
            </a:extLst>
          </p:cNvPr>
          <p:cNvGraphicFramePr/>
          <p:nvPr>
            <p:extLst>
              <p:ext uri="{D42A27DB-BD31-4B8C-83A1-F6EECF244321}">
                <p14:modId xmlns:p14="http://schemas.microsoft.com/office/powerpoint/2010/main" val="4076314047"/>
              </p:ext>
            </p:extLst>
          </p:nvPr>
        </p:nvGraphicFramePr>
        <p:xfrm>
          <a:off x="2032000" y="2687814"/>
          <a:ext cx="8128000" cy="35738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80477611"/>
      </p:ext>
    </p:extLst>
  </p:cSld>
  <p:clrMapOvr>
    <a:masterClrMapping/>
  </p:clrMapOvr>
  <p:transition>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第三节  </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教育心理学的研究方法</a:t>
            </a:r>
          </a:p>
        </p:txBody>
      </p:sp>
    </p:spTree>
    <p:extLst>
      <p:ext uri="{BB962C8B-B14F-4D97-AF65-F5344CB8AC3E}">
        <p14:creationId xmlns:p14="http://schemas.microsoft.com/office/powerpoint/2010/main" val="2402355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3278"/>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实验法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实验法是科学研究的主要方法，教育心理学的建立和发展与实验法也是分不开的。对变量的操纵与因果关系的揭示是实验的基本含义。</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具体的实验设计分为如下几种不同类型。</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根据对无关变量控制程度可以分为</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前实验设计、准实验设计和真实验设计</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根据实验中研究的自变量多少可以分为</a:t>
            </a:r>
            <a:r>
              <a:rPr lang="zh-CN" altLang="en-US" b="1" dirty="0">
                <a:solidFill>
                  <a:srgbClr val="0070C0"/>
                </a:solidFill>
                <a:latin typeface="Arial" panose="020B0604020202020204" pitchFamily="34" charset="0"/>
                <a:ea typeface="微软雅黑" panose="020B0503020204020204" pitchFamily="34" charset="-122"/>
              </a:rPr>
              <a:t>单因素实验设计与多因素实验设计</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③ 根据实验中控制无关变量的方法可以分为</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完全随机设计、随机区组设计和拉丁方实验设计</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根据被试接受处理方式的不同，可以将实验设计分为</a:t>
            </a:r>
            <a:r>
              <a:rPr lang="zh-CN" altLang="en-US" b="1" dirty="0">
                <a:solidFill>
                  <a:srgbClr val="0070C0"/>
                </a:solidFill>
                <a:latin typeface="Arial" panose="020B0604020202020204" pitchFamily="34" charset="0"/>
                <a:ea typeface="微软雅黑" panose="020B0503020204020204" pitchFamily="34" charset="-122"/>
              </a:rPr>
              <a:t>被试间实验设计、被试内实验设计和混合实验设计</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extLst>
      <p:ext uri="{BB962C8B-B14F-4D97-AF65-F5344CB8AC3E}">
        <p14:creationId xmlns:p14="http://schemas.microsoft.com/office/powerpoint/2010/main" val="3006345360"/>
      </p:ext>
    </p:extLst>
  </p:cSld>
  <p:clrMapOvr>
    <a:masterClrMapping/>
  </p:clrMapOvr>
  <p:transition>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二、 测量法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测量法是通过心理测验或问卷收集数据的一种研究方法。测量法适合探讨变量之间的相关关系，特别可以研究高级的心理现象和复杂的变量之间的关系。</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测量法与实验法的区别主要表现在研究目标、研究思路和适用研究问题等方面。</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测量法研究有许多优点</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 </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① 可以收集大量数据，以便进行定量与定性分析</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;②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可采用多种统计方法分析</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;③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研究对象和研究问题面广</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;④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研究样本大，代表性好</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;⑤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标准化心理测验有大样本常模参照，对结果的分析和解释更科学。</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测量法也有其局限： 第一，单次测量只能进行相关研究或差异研究，不能探讨因果关系</a:t>
            </a:r>
            <a:r>
              <a:rPr lang="en-US" altLang="zh-CN" dirty="0">
                <a:solidFill>
                  <a:schemeClr val="tx1">
                    <a:lumMod val="75000"/>
                    <a:lumOff val="25000"/>
                  </a:schemeClr>
                </a:solidFill>
                <a:latin typeface="Arial" panose="020B0604020202020204" pitchFamily="34" charset="0"/>
                <a:ea typeface="微软雅黑" panose="020B0503020204020204" pitchFamily="34" charset="-122"/>
              </a:rPr>
              <a:t>;</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第二，测量法研究的深度往往不够。</a:t>
            </a:r>
          </a:p>
        </p:txBody>
      </p:sp>
    </p:spTree>
    <p:extLst>
      <p:ext uri="{BB962C8B-B14F-4D97-AF65-F5344CB8AC3E}">
        <p14:creationId xmlns:p14="http://schemas.microsoft.com/office/powerpoint/2010/main" val="53762056"/>
      </p:ext>
    </p:extLst>
  </p:cSld>
  <p:clrMapOvr>
    <a:masterClrMapping/>
  </p:clrMapOvr>
  <p:transition>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234936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三、 观察法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观察法是指人们根据一定的目的，在一定时间内，通过感官或借助于一定的科学仪器收集被试信息的方法，可分为自然观察和半自然观察两种形式。观察法又可分为</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客观观察法</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与</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自我观察法</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graphicFrame>
        <p:nvGraphicFramePr>
          <p:cNvPr id="3" name="图示 2">
            <a:extLst>
              <a:ext uri="{FF2B5EF4-FFF2-40B4-BE49-F238E27FC236}">
                <a16:creationId xmlns:a16="http://schemas.microsoft.com/office/drawing/2014/main" id="{C4CA68DB-D788-4C3E-836F-67E29E825177}"/>
              </a:ext>
            </a:extLst>
          </p:cNvPr>
          <p:cNvGraphicFramePr/>
          <p:nvPr>
            <p:extLst>
              <p:ext uri="{D42A27DB-BD31-4B8C-83A1-F6EECF244321}">
                <p14:modId xmlns:p14="http://schemas.microsoft.com/office/powerpoint/2010/main" val="3151828560"/>
              </p:ext>
            </p:extLst>
          </p:nvPr>
        </p:nvGraphicFramePr>
        <p:xfrm>
          <a:off x="2032000" y="3161872"/>
          <a:ext cx="8128000" cy="29747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3903497"/>
      </p:ext>
    </p:extLst>
  </p:cSld>
  <p:clrMapOvr>
    <a:masterClrMapping/>
  </p:clrMapOvr>
  <p:transition>
    <p:random/>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01135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四、 个案法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个案法是根据一定目的，选定一个或一些研究对象，采用多种研究方法对其进行深入研究的方法。</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对个案进行分析时，一般采用如下两种形式： </a:t>
            </a:r>
            <a:r>
              <a:rPr lang="zh-CN" altLang="en-US" b="1" dirty="0">
                <a:solidFill>
                  <a:srgbClr val="0070C0"/>
                </a:solidFill>
                <a:latin typeface="Arial" panose="020B0604020202020204" pitchFamily="34" charset="0"/>
                <a:ea typeface="微软雅黑" panose="020B0503020204020204" pitchFamily="34" charset="-122"/>
              </a:rPr>
              <a:t>第一，描述和解释个案</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，提供有关当前的状况和它不断运行的动力的信息。</a:t>
            </a:r>
            <a:r>
              <a:rPr lang="zh-CN" altLang="en-US" b="1" dirty="0">
                <a:solidFill>
                  <a:srgbClr val="0070C0"/>
                </a:solidFill>
                <a:latin typeface="Arial" panose="020B0604020202020204" pitchFamily="34" charset="0"/>
                <a:ea typeface="微软雅黑" panose="020B0503020204020204" pitchFamily="34" charset="-122"/>
              </a:rPr>
              <a:t>第二，通过对单个个案的分析，发展出经验的概括或理论</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，即用特殊个案来发展一般的陈述。</a:t>
            </a: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个案法的优点是对于个案的社会背景进行深入全面的把握，这是其他研究方法所无法做到的。它的缺点是从个案中获得的结果可能不具有普遍性，不能直接推广。</a:t>
            </a: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306351157"/>
      </p:ext>
    </p:extLst>
  </p:cSld>
  <p:clrMapOvr>
    <a:masterClrMapping/>
  </p:clrMapOvr>
  <p:transition>
    <p:rand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4428776"/>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五、 教育行动研究法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教育行动研究，也叫</a:t>
            </a:r>
            <a:r>
              <a:rPr lang="zh-CN" altLang="en-US" b="1" dirty="0">
                <a:solidFill>
                  <a:srgbClr val="0070C0"/>
                </a:solidFill>
                <a:latin typeface="Arial" panose="020B0604020202020204" pitchFamily="34" charset="0"/>
                <a:ea typeface="微软雅黑" panose="020B0503020204020204" pitchFamily="34" charset="-122"/>
              </a:rPr>
              <a:t>“教师行动研究”</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，就是以自身教学或所在学校教学中遇到的问题为研究对象，以解决实际问题为导向进行的研究。边探索、边研究、边实践。</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其具体步骤和特点如下：</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 ① 确定研究课题： 发现教育工作中亟待解决的实际问题，选定研究主题，并对研究问题的成因进行分析诊断。</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② 拟定研究计划： 明确课题研究的总目标，并围绕总目标设计研究的方法、程序、监控手段等。</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③ 实施行动研究： 收集资料、拟定并实施有效的教育措施。</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④ 进行总结评价： 汇集资料、做好观察记录，根据各种信息反馈认真修正行动计划，再实施新一轮行动研究，直至实现研究总目标。</a:t>
            </a:r>
          </a:p>
        </p:txBody>
      </p:sp>
    </p:spTree>
    <p:extLst>
      <p:ext uri="{BB962C8B-B14F-4D97-AF65-F5344CB8AC3E}">
        <p14:creationId xmlns:p14="http://schemas.microsoft.com/office/powerpoint/2010/main" val="373137062"/>
      </p:ext>
    </p:extLst>
  </p:cSld>
  <p:clrMapOvr>
    <a:masterClrMapping/>
  </p:clrMapOvr>
  <p:transition>
    <p:random/>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182281"/>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思考题</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endParaRPr lang="zh-CN" altLang="en-US"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1.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结合目前的教育背景，谈谈教育心理学的研究对象，以及教育心理学发展的新趋势。</a:t>
            </a:r>
          </a:p>
          <a:p>
            <a:pPr>
              <a:lnSpc>
                <a:spcPct val="150000"/>
              </a:lnSpc>
            </a:pPr>
            <a:r>
              <a:rPr lang="en-US" altLang="zh-CN" dirty="0">
                <a:solidFill>
                  <a:schemeClr val="tx1">
                    <a:lumMod val="75000"/>
                    <a:lumOff val="25000"/>
                  </a:schemeClr>
                </a:solidFill>
                <a:latin typeface="Arial" panose="020B0604020202020204" pitchFamily="34" charset="0"/>
                <a:ea typeface="微软雅黑" panose="020B0503020204020204" pitchFamily="34" charset="-122"/>
              </a:rPr>
              <a:t>2. </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有位教师想要考察自己设计的阅读教学法的价值，于是进行了为期一学期的阅读教学实验。在学期结束时进行了阅读测试，结果显示该班的阅读成绩比另一个班高。因此这位教师认为自己的阅读教学法比先前传统的做法更有效。请结合本案例和本章所学的研究方法，探讨该教师使用了教育心理学的什么研究方法？这个研究有何不足之处？</a:t>
            </a:r>
          </a:p>
        </p:txBody>
      </p:sp>
    </p:spTree>
    <p:extLst>
      <p:ext uri="{BB962C8B-B14F-4D97-AF65-F5344CB8AC3E}">
        <p14:creationId xmlns:p14="http://schemas.microsoft.com/office/powerpoint/2010/main" val="2382205882"/>
      </p:ext>
    </p:extLst>
  </p:cSld>
  <p:clrMapOvr>
    <a:masterClrMapping/>
  </p:clrMapOvr>
  <p:transition>
    <p:random/>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59268" y="2822107"/>
            <a:ext cx="7073461" cy="830997"/>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谢谢观看</a:t>
            </a:r>
          </a:p>
        </p:txBody>
      </p:sp>
      <p:pic>
        <p:nvPicPr>
          <p:cNvPr id="5" name="图片 4">
            <a:extLst>
              <a:ext uri="{FF2B5EF4-FFF2-40B4-BE49-F238E27FC236}">
                <a16:creationId xmlns:a16="http://schemas.microsoft.com/office/drawing/2014/main" id="{3740E105-50EF-4514-880C-E5C62369D721}"/>
              </a:ext>
            </a:extLst>
          </p:cNvPr>
          <p:cNvPicPr>
            <a:picLocks noChangeAspect="1"/>
          </p:cNvPicPr>
          <p:nvPr/>
        </p:nvPicPr>
        <p:blipFill>
          <a:blip r:embed="rId3"/>
          <a:stretch>
            <a:fillRect/>
          </a:stretch>
        </p:blipFill>
        <p:spPr>
          <a:xfrm>
            <a:off x="7823930" y="4944394"/>
            <a:ext cx="2699385" cy="419735"/>
          </a:xfrm>
          <a:prstGeom prst="rect">
            <a:avLst/>
          </a:prstGeom>
        </p:spPr>
      </p:pic>
    </p:spTree>
    <p:extLst>
      <p:ext uri="{BB962C8B-B14F-4D97-AF65-F5344CB8AC3E}">
        <p14:creationId xmlns:p14="http://schemas.microsoft.com/office/powerpoint/2010/main" val="3464111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F2FCC8-27BA-4175-BB0E-E0DE54387FFC}"/>
              </a:ext>
            </a:extLst>
          </p:cNvPr>
          <p:cNvSpPr>
            <a:spLocks noGrp="1"/>
          </p:cNvSpPr>
          <p:nvPr>
            <p:ph type="title"/>
          </p:nvPr>
        </p:nvSpPr>
        <p:spPr/>
        <p:txBody>
          <a:bodyPr/>
          <a:lstStyle/>
          <a:p>
            <a:r>
              <a:rPr lang="zh-CN" altLang="en-US" dirty="0">
                <a:latin typeface="微软雅黑" panose="020B0503020204020204" pitchFamily="34" charset="-122"/>
                <a:ea typeface="微软雅黑" panose="020B0503020204020204" pitchFamily="34" charset="-122"/>
              </a:rPr>
              <a:t>本章结构</a:t>
            </a:r>
          </a:p>
        </p:txBody>
      </p:sp>
      <p:pic>
        <p:nvPicPr>
          <p:cNvPr id="4" name="内容占位符 3">
            <a:extLst>
              <a:ext uri="{FF2B5EF4-FFF2-40B4-BE49-F238E27FC236}">
                <a16:creationId xmlns:a16="http://schemas.microsoft.com/office/drawing/2014/main" id="{1A05A21C-9A11-401A-9D0C-02614BAD8770}"/>
              </a:ext>
            </a:extLst>
          </p:cNvPr>
          <p:cNvPicPr>
            <a:picLocks noGrp="1" noChangeAspect="1"/>
          </p:cNvPicPr>
          <p:nvPr>
            <p:ph idx="1"/>
          </p:nvPr>
        </p:nvPicPr>
        <p:blipFill>
          <a:blip r:embed="rId2"/>
          <a:stretch>
            <a:fillRect/>
          </a:stretch>
        </p:blipFill>
        <p:spPr>
          <a:xfrm>
            <a:off x="2119312" y="2135981"/>
            <a:ext cx="7953375" cy="3867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246641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BE4025-AEB8-46D9-A24A-319C8C3063ED}"/>
              </a:ext>
            </a:extLst>
          </p:cNvPr>
          <p:cNvSpPr>
            <a:spLocks noGrp="1"/>
          </p:cNvSpPr>
          <p:nvPr>
            <p:ph type="title"/>
          </p:nvPr>
        </p:nvSpPr>
        <p:spPr/>
        <p:txBody>
          <a:bodyPr/>
          <a:lstStyle/>
          <a:p>
            <a:r>
              <a:rPr lang="zh-CN" altLang="en-US" sz="5400" b="1" dirty="0">
                <a:latin typeface="微软雅黑" panose="020B0503020204020204" pitchFamily="34" charset="-122"/>
                <a:ea typeface="微软雅黑" panose="020B0503020204020204" pitchFamily="34" charset="-122"/>
              </a:rPr>
              <a:t>目录</a:t>
            </a:r>
            <a:endParaRPr lang="zh-CN" altLang="en-US" b="1"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0CD75BB6-B5C7-49F0-A879-7D104DC13C36}"/>
              </a:ext>
            </a:extLst>
          </p:cNvPr>
          <p:cNvSpPr>
            <a:spLocks noGrp="1"/>
          </p:cNvSpPr>
          <p:nvPr>
            <p:ph idx="1"/>
          </p:nvPr>
        </p:nvSpPr>
        <p:spPr/>
        <p:txBody>
          <a:bodyPr>
            <a:normAutofit/>
          </a:bodyPr>
          <a:lstStyle/>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第一节</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教育心理学的性质、对象与任务</a:t>
            </a:r>
          </a:p>
          <a:p>
            <a:pPr algn="just">
              <a:lnSpc>
                <a:spcPct val="200000"/>
              </a:lnSpc>
            </a:pPr>
            <a:r>
              <a:rPr lang="zh-CN" altLang="en-US" sz="2400" kern="100" dirty="0">
                <a:effectLst/>
                <a:latin typeface="等线" panose="02010600030101010101" pitchFamily="2" charset="-122"/>
                <a:ea typeface="等线" panose="02010600030101010101" pitchFamily="2" charset="-122"/>
                <a:cs typeface="Times New Roman" panose="02020603050405020304" pitchFamily="18" charset="0"/>
              </a:rPr>
              <a:t>第二节 </a:t>
            </a:r>
            <a:r>
              <a:rPr lang="en-US" altLang="zh-CN" sz="2400" kern="100" dirty="0">
                <a:effectLst/>
                <a:latin typeface="等线" panose="02010600030101010101" pitchFamily="2" charset="-122"/>
                <a:ea typeface="等线" panose="02010600030101010101" pitchFamily="2" charset="-122"/>
                <a:cs typeface="Times New Roman" panose="02020603050405020304" pitchFamily="18" charset="0"/>
              </a:rPr>
              <a:t> </a:t>
            </a:r>
            <a:r>
              <a:rPr lang="zh-CN" altLang="zh-CN" sz="2400" kern="100" dirty="0">
                <a:effectLst/>
                <a:latin typeface="等线" panose="02010600030101010101" pitchFamily="2" charset="-122"/>
                <a:ea typeface="等线" panose="02010600030101010101" pitchFamily="2" charset="-122"/>
                <a:cs typeface="Times New Roman" panose="02020603050405020304" pitchFamily="18" charset="0"/>
              </a:rPr>
              <a:t>教育心理学的历史发展</a:t>
            </a:r>
          </a:p>
          <a:p>
            <a:pPr>
              <a:lnSpc>
                <a:spcPct val="200000"/>
              </a:lnSpc>
            </a:pPr>
            <a:r>
              <a:rPr lang="zh-CN" altLang="en-US" sz="2400" dirty="0">
                <a:effectLst/>
                <a:ea typeface="等线" panose="02010600030101010101" pitchFamily="2" charset="-122"/>
                <a:cs typeface="Times New Roman" panose="02020603050405020304" pitchFamily="18" charset="0"/>
              </a:rPr>
              <a:t>第三节</a:t>
            </a:r>
            <a:r>
              <a:rPr lang="en-US" altLang="zh-CN" sz="2400" dirty="0">
                <a:effectLst/>
                <a:ea typeface="等线" panose="02010600030101010101" pitchFamily="2" charset="-122"/>
                <a:cs typeface="Times New Roman" panose="02020603050405020304" pitchFamily="18" charset="0"/>
              </a:rPr>
              <a:t>  </a:t>
            </a:r>
            <a:r>
              <a:rPr lang="zh-CN" altLang="zh-CN" sz="2400" dirty="0">
                <a:effectLst/>
                <a:ea typeface="等线" panose="02010600030101010101" pitchFamily="2" charset="-122"/>
                <a:cs typeface="Times New Roman" panose="02020603050405020304" pitchFamily="18" charset="0"/>
              </a:rPr>
              <a:t>教育心理学的研究方法</a:t>
            </a:r>
            <a:endParaRPr lang="zh-CN" altLang="en-US" sz="2400" dirty="0"/>
          </a:p>
        </p:txBody>
      </p:sp>
    </p:spTree>
    <p:extLst>
      <p:ext uri="{BB962C8B-B14F-4D97-AF65-F5344CB8AC3E}">
        <p14:creationId xmlns:p14="http://schemas.microsoft.com/office/powerpoint/2010/main" val="1754027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71902" y="2438679"/>
            <a:ext cx="9848193" cy="1569660"/>
          </a:xfrm>
          <a:prstGeom prst="rect">
            <a:avLst/>
          </a:prstGeom>
          <a:noFill/>
        </p:spPr>
        <p:txBody>
          <a:bodyPr wrap="square" rtlCol="0">
            <a:spAutoFit/>
          </a:bodyPr>
          <a:lstStyle/>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第一节   </a:t>
            </a:r>
            <a:endParaRPr lang="en-US" altLang="zh-CN" sz="4800" b="1" dirty="0">
              <a:solidFill>
                <a:srgbClr val="4F4D50"/>
              </a:solidFill>
              <a:latin typeface="方正黑体简体" panose="02000000000000000000" pitchFamily="2" charset="-122"/>
              <a:ea typeface="方正黑体简体" panose="02000000000000000000" pitchFamily="2" charset="-122"/>
              <a:cs typeface="+mn-ea"/>
              <a:sym typeface="Arial"/>
            </a:endParaRPr>
          </a:p>
          <a:p>
            <a:pPr algn="ctr" defTabSz="914377"/>
            <a:r>
              <a:rPr lang="zh-CN" altLang="en-US" sz="4800" b="1" dirty="0">
                <a:solidFill>
                  <a:srgbClr val="4F4D50"/>
                </a:solidFill>
                <a:latin typeface="方正黑体简体" panose="02000000000000000000" pitchFamily="2" charset="-122"/>
                <a:ea typeface="方正黑体简体" panose="02000000000000000000" pitchFamily="2" charset="-122"/>
                <a:cs typeface="+mn-ea"/>
                <a:sym typeface="Arial"/>
              </a:rPr>
              <a:t>教育心理学的性质、对象与任务</a:t>
            </a:r>
          </a:p>
        </p:txBody>
      </p:sp>
      <p:sp>
        <p:nvSpPr>
          <p:cNvPr id="6" name="文本框 5"/>
          <p:cNvSpPr txBox="1"/>
          <p:nvPr/>
        </p:nvSpPr>
        <p:spPr>
          <a:xfrm>
            <a:off x="5259204" y="1145627"/>
            <a:ext cx="1673591" cy="923330"/>
          </a:xfrm>
          <a:prstGeom prst="rect">
            <a:avLst/>
          </a:prstGeom>
          <a:noFill/>
        </p:spPr>
        <p:txBody>
          <a:bodyPr wrap="square" rtlCol="0">
            <a:spAutoFit/>
          </a:bodyPr>
          <a:lstStyle/>
          <a:p>
            <a:pPr algn="ctr"/>
            <a:endParaRPr lang="en-US" altLang="zh-CN" sz="5400" b="1" dirty="0">
              <a:latin typeface="Arial"/>
              <a:ea typeface="微软雅黑"/>
              <a:sym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759362"/>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教育心理学的性质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（一） 有助于落实“立德树人”的根本任务与教育思想</a:t>
            </a:r>
            <a:endParaRPr lang="en-US" altLang="zh-CN" sz="2500" b="1" dirty="0">
              <a:solidFill>
                <a:schemeClr val="bg1">
                  <a:lumMod val="50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党的十八大提出，“把立德树人作为教育的根本任务，培养德智体美全面发展的社会主义建设者和接班人”。此后，习近平总书记围绕坚持立德树人这一教育的根本任务作出了许多重要论述，提出了明确要求。党的十九大报告进一步强调“要全面贯彻党的教育方针，落实立德树人根本任务”。</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教育心理学能为全员全过程全方位的育人</a:t>
            </a:r>
            <a:r>
              <a:rPr lang="zh-CN" altLang="en-US" b="1" dirty="0">
                <a:solidFill>
                  <a:schemeClr val="tx1">
                    <a:lumMod val="75000"/>
                    <a:lumOff val="25000"/>
                  </a:schemeClr>
                </a:solidFill>
                <a:latin typeface="Arial" panose="020B0604020202020204" pitchFamily="34" charset="0"/>
                <a:ea typeface="微软雅黑" panose="020B0503020204020204" pitchFamily="34" charset="-122"/>
              </a:rPr>
              <a:t>提供心理学学科支撑</a:t>
            </a:r>
            <a:r>
              <a:rPr lang="zh-CN" altLang="en-US" dirty="0">
                <a:solidFill>
                  <a:schemeClr val="tx1">
                    <a:lumMod val="75000"/>
                    <a:lumOff val="25000"/>
                  </a:schemeClr>
                </a:solidFill>
                <a:latin typeface="Arial" panose="020B0604020202020204" pitchFamily="34" charset="0"/>
                <a:ea typeface="微软雅黑" panose="020B0503020204020204" pitchFamily="34" charset="-122"/>
              </a:rPr>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920945"/>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教育心理学的性质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（二） 有助于学生了解学习过程，改善学习态度和学习方法，促进学生全面发展</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区分传统教育思想和现代教育思想的一个重要标志，是教会学生掌握知识，还是指导学生学会学习。</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积极开展学习心理的研究，充分利用已有的研究成果，帮助学生掌握学习的方法，提高自我学习的能力。学习心理研究揭示学习的基本规律，学生掌握并运用这些规律进行学习，不仅能有效提高学习效率，而且也有助于开发学生的智力和发展其非智力因素。</a:t>
            </a:r>
          </a:p>
        </p:txBody>
      </p:sp>
    </p:spTree>
    <p:extLst>
      <p:ext uri="{BB962C8B-B14F-4D97-AF65-F5344CB8AC3E}">
        <p14:creationId xmlns:p14="http://schemas.microsoft.com/office/powerpoint/2010/main" val="367980157"/>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970914" y="1210310"/>
            <a:ext cx="10690255" cy="3343864"/>
          </a:xfrm>
          <a:prstGeom prst="rect">
            <a:avLst/>
          </a:prstGeom>
          <a:noFill/>
          <a:ln w="9525">
            <a:noFill/>
          </a:ln>
        </p:spPr>
        <p:txBody>
          <a:bodyPr wrap="square">
            <a:spAutoFit/>
          </a:bodyPr>
          <a:lstStyle/>
          <a:p>
            <a:pPr>
              <a:lnSpc>
                <a:spcPct val="150000"/>
              </a:lnSpc>
            </a:pPr>
            <a:r>
              <a:rPr lang="zh-CN" altLang="en-US"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rPr>
              <a:t>一、 教育心理学的性质</a:t>
            </a:r>
            <a:endParaRPr lang="en-US" altLang="zh-CN" sz="2800" b="1" dirty="0">
              <a:solidFill>
                <a:schemeClr val="accent2">
                  <a:lumMod val="7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a:lnSpc>
                <a:spcPct val="150000"/>
              </a:lnSpc>
            </a:pPr>
            <a:r>
              <a:rPr lang="zh-CN" altLang="en-US" sz="2500" b="1" dirty="0">
                <a:solidFill>
                  <a:schemeClr val="bg1">
                    <a:lumMod val="50000"/>
                  </a:schemeClr>
                </a:solidFill>
                <a:latin typeface="Arial" panose="020B0604020202020204" pitchFamily="34" charset="0"/>
                <a:ea typeface="微软雅黑" panose="020B0503020204020204" pitchFamily="34" charset="-122"/>
              </a:rPr>
              <a:t>（三） 有助于树立“学生是学习主体”的教育思想</a:t>
            </a: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在教育、教学过程中，学生应该处于何种地位，这是一个相当关键的问题。有些教育者往往自觉或不自觉地将学生放在“客体”的位置，认为学生的任务只是接受由教师“灌”进来的知识。</a:t>
            </a: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endParaRPr lang="en-US" altLang="zh-CN" dirty="0">
              <a:solidFill>
                <a:schemeClr val="tx1">
                  <a:lumMod val="75000"/>
                  <a:lumOff val="25000"/>
                </a:schemeClr>
              </a:solidFill>
              <a:latin typeface="Arial" panose="020B0604020202020204" pitchFamily="34" charset="0"/>
              <a:ea typeface="微软雅黑" panose="020B0503020204020204" pitchFamily="34" charset="-122"/>
            </a:endParaRPr>
          </a:p>
          <a:p>
            <a:pPr>
              <a:lnSpc>
                <a:spcPct val="150000"/>
              </a:lnSpc>
            </a:pPr>
            <a:r>
              <a:rPr lang="zh-CN" altLang="en-US" dirty="0">
                <a:solidFill>
                  <a:schemeClr val="tx1">
                    <a:lumMod val="75000"/>
                    <a:lumOff val="25000"/>
                  </a:schemeClr>
                </a:solidFill>
                <a:latin typeface="Arial" panose="020B0604020202020204" pitchFamily="34" charset="0"/>
                <a:ea typeface="微软雅黑" panose="020B0503020204020204" pitchFamily="34" charset="-122"/>
              </a:rPr>
              <a:t>这种做法违反了差异心理学的规律，自然会造成教育、教学上的种种不良后果。唯有树立以学生为主体的教育思想，才能从根本上解决这一问题，使教育、教学工作获得应有的效果。</a:t>
            </a:r>
          </a:p>
        </p:txBody>
      </p:sp>
    </p:spTree>
    <p:extLst>
      <p:ext uri="{BB962C8B-B14F-4D97-AF65-F5344CB8AC3E}">
        <p14:creationId xmlns:p14="http://schemas.microsoft.com/office/powerpoint/2010/main" val="1081245561"/>
      </p:ext>
    </p:ext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肥皂">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肥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肥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肥皂</Template>
  <TotalTime>47992</TotalTime>
  <Words>3447</Words>
  <Application>Microsoft Office PowerPoint</Application>
  <PresentationFormat>宽屏</PresentationFormat>
  <Paragraphs>176</Paragraphs>
  <Slides>38</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等线</vt:lpstr>
      <vt:lpstr>方正黑体简体</vt:lpstr>
      <vt:lpstr>楷体</vt:lpstr>
      <vt:lpstr>微软雅黑</vt:lpstr>
      <vt:lpstr>Arial</vt:lpstr>
      <vt:lpstr>Century Gothic</vt:lpstr>
      <vt:lpstr>Garamond</vt:lpstr>
      <vt:lpstr>肥皂</vt:lpstr>
      <vt:lpstr>教育心理学（第四版）</vt:lpstr>
      <vt:lpstr>第一章       绪论</vt:lpstr>
      <vt:lpstr>主要概念 </vt:lpstr>
      <vt:lpstr>本章结构</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教育心理学</dc:title>
  <cp:lastModifiedBy>范美琳</cp:lastModifiedBy>
  <cp:revision>24</cp:revision>
  <dcterms:created xsi:type="dcterms:W3CDTF">2023-07-29T06:13:37Z</dcterms:created>
  <dcterms:modified xsi:type="dcterms:W3CDTF">2024-09-02T03:09:47Z</dcterms:modified>
</cp:coreProperties>
</file>