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8"/>
  </p:notesMasterIdLst>
  <p:sldIdLst>
    <p:sldId id="256" r:id="rId2"/>
    <p:sldId id="482" r:id="rId3"/>
    <p:sldId id="485" r:id="rId4"/>
    <p:sldId id="526" r:id="rId5"/>
    <p:sldId id="581" r:id="rId6"/>
    <p:sldId id="257" r:id="rId7"/>
    <p:sldId id="488" r:id="rId8"/>
    <p:sldId id="530" r:id="rId9"/>
    <p:sldId id="558" r:id="rId10"/>
    <p:sldId id="559" r:id="rId11"/>
    <p:sldId id="560" r:id="rId12"/>
    <p:sldId id="489" r:id="rId13"/>
    <p:sldId id="561" r:id="rId14"/>
    <p:sldId id="562" r:id="rId15"/>
    <p:sldId id="563" r:id="rId16"/>
    <p:sldId id="565" r:id="rId17"/>
    <p:sldId id="564" r:id="rId18"/>
    <p:sldId id="566" r:id="rId19"/>
    <p:sldId id="490" r:id="rId20"/>
    <p:sldId id="567" r:id="rId21"/>
    <p:sldId id="569" r:id="rId22"/>
    <p:sldId id="570" r:id="rId23"/>
    <p:sldId id="571" r:id="rId24"/>
    <p:sldId id="495" r:id="rId25"/>
    <p:sldId id="572" r:id="rId26"/>
    <p:sldId id="573" r:id="rId27"/>
    <p:sldId id="574" r:id="rId28"/>
    <p:sldId id="575" r:id="rId29"/>
    <p:sldId id="576" r:id="rId30"/>
    <p:sldId id="496" r:id="rId31"/>
    <p:sldId id="577" r:id="rId32"/>
    <p:sldId id="578" r:id="rId33"/>
    <p:sldId id="579" r:id="rId34"/>
    <p:sldId id="580" r:id="rId35"/>
    <p:sldId id="557" r:id="rId36"/>
    <p:sldId id="52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2" csCatId="colorful" phldr="1"/>
      <dgm:spPr/>
      <dgm:t>
        <a:bodyPr/>
        <a:lstStyle/>
        <a:p>
          <a:endParaRPr lang="zh-CN" altLang="en-US"/>
        </a:p>
      </dgm:t>
    </dgm:pt>
    <dgm:pt modelId="{F7A58A89-C2DD-4EBD-87AA-F51821F15C32}">
      <dgm:prSet/>
      <dgm:spPr/>
      <dgm:t>
        <a:bodyPr/>
        <a:lstStyle/>
        <a:p>
          <a:r>
            <a:rPr lang="en-US" altLang="zh-CN">
              <a:latin typeface="Arial" panose="020B0604020202020204" pitchFamily="34" charset="0"/>
              <a:ea typeface="微软雅黑" panose="020B0503020204020204" pitchFamily="34" charset="-122"/>
            </a:rPr>
            <a:t>1. </a:t>
          </a:r>
          <a:r>
            <a:rPr lang="zh-CN" altLang="en-US">
              <a:latin typeface="Arial" panose="020B0604020202020204" pitchFamily="34" charset="0"/>
              <a:ea typeface="微软雅黑" panose="020B0503020204020204" pitchFamily="34" charset="-122"/>
            </a:rPr>
            <a:t>广义的非智力因素</a:t>
          </a:r>
          <a:endParaRPr lang="zh-CN" altLang="en-US" dirty="0">
            <a:latin typeface="Arial" panose="020B0604020202020204" pitchFamily="34" charset="0"/>
            <a:ea typeface="微软雅黑" panose="020B0503020204020204" pitchFamily="34" charset="-122"/>
          </a:endParaRPr>
        </a:p>
      </dgm:t>
    </dgm:pt>
    <dgm:pt modelId="{59CEDC02-4BBB-4025-AD2F-034AB854D4A3}" type="parTrans" cxnId="{556E2954-03C0-416C-9501-1C74DD186F86}">
      <dgm:prSet/>
      <dgm:spPr/>
      <dgm:t>
        <a:bodyPr/>
        <a:lstStyle/>
        <a:p>
          <a:endParaRPr lang="zh-CN" altLang="en-US"/>
        </a:p>
      </dgm:t>
    </dgm:pt>
    <dgm:pt modelId="{39F85171-1BB1-407A-8E72-F535C976A7F4}" type="sibTrans" cxnId="{556E2954-03C0-416C-9501-1C74DD186F86}">
      <dgm:prSet/>
      <dgm:spPr/>
      <dgm:t>
        <a:bodyPr/>
        <a:lstStyle/>
        <a:p>
          <a:endParaRPr lang="zh-CN" altLang="en-US"/>
        </a:p>
      </dgm:t>
    </dgm:pt>
    <dgm:pt modelId="{4175762B-8691-4FD5-884F-666098B3F802}">
      <dgm:prSet/>
      <dgm:spPr/>
      <dgm:t>
        <a:bodyPr/>
        <a:lstStyle/>
        <a:p>
          <a:r>
            <a:rPr lang="en-US" altLang="zh-CN">
              <a:latin typeface="Arial" panose="020B0604020202020204" pitchFamily="34" charset="0"/>
              <a:ea typeface="微软雅黑" panose="020B0503020204020204" pitchFamily="34" charset="-122"/>
            </a:rPr>
            <a:t>2. </a:t>
          </a:r>
          <a:r>
            <a:rPr lang="zh-CN" altLang="en-US">
              <a:latin typeface="Arial" panose="020B0604020202020204" pitchFamily="34" charset="0"/>
              <a:ea typeface="微软雅黑" panose="020B0503020204020204" pitchFamily="34" charset="-122"/>
            </a:rPr>
            <a:t>狭义的非智力因素</a:t>
          </a:r>
          <a:endParaRPr lang="zh-CN" altLang="en-US" dirty="0">
            <a:latin typeface="Arial" panose="020B0604020202020204" pitchFamily="34" charset="0"/>
            <a:ea typeface="微软雅黑" panose="020B0503020204020204" pitchFamily="34" charset="-122"/>
          </a:endParaRPr>
        </a:p>
      </dgm:t>
    </dgm:pt>
    <dgm:pt modelId="{2E65ADD3-D2D7-4B70-93FF-92CC2DAEB863}" type="parTrans" cxnId="{A46F9F86-92F2-4FB0-813C-A965EE372BD3}">
      <dgm:prSet/>
      <dgm:spPr/>
      <dgm:t>
        <a:bodyPr/>
        <a:lstStyle/>
        <a:p>
          <a:endParaRPr lang="zh-CN" altLang="en-US"/>
        </a:p>
      </dgm:t>
    </dgm:pt>
    <dgm:pt modelId="{592C73C4-56AE-486A-BC1B-EC76A32CB6B7}" type="sibTrans" cxnId="{A46F9F86-92F2-4FB0-813C-A965EE372BD3}">
      <dgm:prSet/>
      <dgm:spPr/>
      <dgm:t>
        <a:bodyPr/>
        <a:lstStyle/>
        <a:p>
          <a:endParaRPr lang="zh-CN" altLang="en-US"/>
        </a:p>
      </dgm:t>
    </dgm:pt>
    <dgm:pt modelId="{0968B14D-39BA-4B2F-A5A1-DAA00BE30901}">
      <dgm:prSet/>
      <dgm:spPr/>
      <dgm:t>
        <a:bodyPr/>
        <a:lstStyle/>
        <a:p>
          <a:r>
            <a:rPr lang="en-US" altLang="zh-CN">
              <a:latin typeface="Arial" panose="020B0604020202020204" pitchFamily="34" charset="0"/>
              <a:ea typeface="微软雅黑" panose="020B0503020204020204" pitchFamily="34" charset="-122"/>
            </a:rPr>
            <a:t>3. </a:t>
          </a:r>
          <a:r>
            <a:rPr lang="zh-CN" altLang="en-US">
              <a:latin typeface="Arial" panose="020B0604020202020204" pitchFamily="34" charset="0"/>
              <a:ea typeface="微软雅黑" panose="020B0503020204020204" pitchFamily="34" charset="-122"/>
            </a:rPr>
            <a:t>具体的非智力因素</a:t>
          </a:r>
          <a:endParaRPr lang="zh-CN" altLang="en-US" dirty="0">
            <a:latin typeface="Arial" panose="020B0604020202020204" pitchFamily="34" charset="0"/>
            <a:ea typeface="微软雅黑" panose="020B0503020204020204" pitchFamily="34" charset="-122"/>
          </a:endParaRPr>
        </a:p>
      </dgm:t>
    </dgm:pt>
    <dgm:pt modelId="{77DF86FE-32D8-4E66-924F-EEC523FC2F72}" type="parTrans" cxnId="{69DAFC70-521D-485A-9C03-D07F40963B51}">
      <dgm:prSet/>
      <dgm:spPr/>
      <dgm:t>
        <a:bodyPr/>
        <a:lstStyle/>
        <a:p>
          <a:endParaRPr lang="zh-CN" altLang="en-US"/>
        </a:p>
      </dgm:t>
    </dgm:pt>
    <dgm:pt modelId="{2CDA2627-8A94-4F11-9007-630DEA1E9DB6}" type="sibTrans" cxnId="{69DAFC70-521D-485A-9C03-D07F40963B51}">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27FB6F88-8803-4072-988C-37C9231F4019}" type="pres">
      <dgm:prSet presAssocID="{F7A58A89-C2DD-4EBD-87AA-F51821F15C32}" presName="parTxOnly" presStyleLbl="node1" presStyleIdx="0" presStyleCnt="3">
        <dgm:presLayoutVars>
          <dgm:chMax val="0"/>
          <dgm:chPref val="0"/>
          <dgm:bulletEnabled val="1"/>
        </dgm:presLayoutVars>
      </dgm:prSet>
      <dgm:spPr/>
    </dgm:pt>
    <dgm:pt modelId="{87BDEAFA-376F-41A5-AE53-76AF9B8C858A}" type="pres">
      <dgm:prSet presAssocID="{39F85171-1BB1-407A-8E72-F535C976A7F4}" presName="parTxOnlySpace" presStyleCnt="0"/>
      <dgm:spPr/>
    </dgm:pt>
    <dgm:pt modelId="{8E7472D2-F877-4498-8C29-92D45B17166A}" type="pres">
      <dgm:prSet presAssocID="{4175762B-8691-4FD5-884F-666098B3F802}" presName="parTxOnly" presStyleLbl="node1" presStyleIdx="1" presStyleCnt="3">
        <dgm:presLayoutVars>
          <dgm:chMax val="0"/>
          <dgm:chPref val="0"/>
          <dgm:bulletEnabled val="1"/>
        </dgm:presLayoutVars>
      </dgm:prSet>
      <dgm:spPr/>
    </dgm:pt>
    <dgm:pt modelId="{4E74B409-9ED2-4895-9DB4-F81CEBB96C16}" type="pres">
      <dgm:prSet presAssocID="{592C73C4-56AE-486A-BC1B-EC76A32CB6B7}" presName="parTxOnlySpace" presStyleCnt="0"/>
      <dgm:spPr/>
    </dgm:pt>
    <dgm:pt modelId="{1DB82D3D-75F4-4EE1-A0F1-33E0D2CE9921}" type="pres">
      <dgm:prSet presAssocID="{0968B14D-39BA-4B2F-A5A1-DAA00BE30901}" presName="parTxOnly" presStyleLbl="node1" presStyleIdx="2" presStyleCnt="3">
        <dgm:presLayoutVars>
          <dgm:chMax val="0"/>
          <dgm:chPref val="0"/>
          <dgm:bulletEnabled val="1"/>
        </dgm:presLayoutVars>
      </dgm:prSet>
      <dgm:spPr/>
    </dgm:pt>
  </dgm:ptLst>
  <dgm:cxnLst>
    <dgm:cxn modelId="{F19CAF42-5FE4-4067-8298-62D166E414A3}" type="presOf" srcId="{4175762B-8691-4FD5-884F-666098B3F802}" destId="{8E7472D2-F877-4498-8C29-92D45B17166A}" srcOrd="0" destOrd="0" presId="urn:microsoft.com/office/officeart/2005/8/layout/chevron1"/>
    <dgm:cxn modelId="{69DAFC70-521D-485A-9C03-D07F40963B51}" srcId="{71BD4509-4965-4DF7-B975-B6A337DAC875}" destId="{0968B14D-39BA-4B2F-A5A1-DAA00BE30901}" srcOrd="2" destOrd="0" parTransId="{77DF86FE-32D8-4E66-924F-EEC523FC2F72}" sibTransId="{2CDA2627-8A94-4F11-9007-630DEA1E9DB6}"/>
    <dgm:cxn modelId="{556E2954-03C0-416C-9501-1C74DD186F86}" srcId="{71BD4509-4965-4DF7-B975-B6A337DAC875}" destId="{F7A58A89-C2DD-4EBD-87AA-F51821F15C32}" srcOrd="0" destOrd="0" parTransId="{59CEDC02-4BBB-4025-AD2F-034AB854D4A3}" sibTransId="{39F85171-1BB1-407A-8E72-F535C976A7F4}"/>
    <dgm:cxn modelId="{E4E88855-C2AA-400F-BA06-33817B412009}" type="presOf" srcId="{71BD4509-4965-4DF7-B975-B6A337DAC875}" destId="{361BCFFE-C1EC-447D-8EBC-F96BA470F19D}" srcOrd="0" destOrd="0" presId="urn:microsoft.com/office/officeart/2005/8/layout/chevron1"/>
    <dgm:cxn modelId="{1BF48A57-2505-4EB0-A427-C2645CD581D6}" type="presOf" srcId="{0968B14D-39BA-4B2F-A5A1-DAA00BE30901}" destId="{1DB82D3D-75F4-4EE1-A0F1-33E0D2CE9921}" srcOrd="0" destOrd="0" presId="urn:microsoft.com/office/officeart/2005/8/layout/chevron1"/>
    <dgm:cxn modelId="{A46F9F86-92F2-4FB0-813C-A965EE372BD3}" srcId="{71BD4509-4965-4DF7-B975-B6A337DAC875}" destId="{4175762B-8691-4FD5-884F-666098B3F802}" srcOrd="1" destOrd="0" parTransId="{2E65ADD3-D2D7-4B70-93FF-92CC2DAEB863}" sibTransId="{592C73C4-56AE-486A-BC1B-EC76A32CB6B7}"/>
    <dgm:cxn modelId="{F1944F96-F671-4F8D-B220-60A46E049DEE}" type="presOf" srcId="{F7A58A89-C2DD-4EBD-87AA-F51821F15C32}" destId="{27FB6F88-8803-4072-988C-37C9231F4019}" srcOrd="0" destOrd="0" presId="urn:microsoft.com/office/officeart/2005/8/layout/chevron1"/>
    <dgm:cxn modelId="{2DD5147F-BBE4-4A12-92F7-0ACCD9CAFA70}" type="presParOf" srcId="{361BCFFE-C1EC-447D-8EBC-F96BA470F19D}" destId="{27FB6F88-8803-4072-988C-37C9231F4019}" srcOrd="0" destOrd="0" presId="urn:microsoft.com/office/officeart/2005/8/layout/chevron1"/>
    <dgm:cxn modelId="{FED1411B-06B8-44B8-8705-A30373B1CA4A}" type="presParOf" srcId="{361BCFFE-C1EC-447D-8EBC-F96BA470F19D}" destId="{87BDEAFA-376F-41A5-AE53-76AF9B8C858A}" srcOrd="1" destOrd="0" presId="urn:microsoft.com/office/officeart/2005/8/layout/chevron1"/>
    <dgm:cxn modelId="{BE93DF63-9F63-4876-9DC7-CB9E7B709694}" type="presParOf" srcId="{361BCFFE-C1EC-447D-8EBC-F96BA470F19D}" destId="{8E7472D2-F877-4498-8C29-92D45B17166A}" srcOrd="2" destOrd="0" presId="urn:microsoft.com/office/officeart/2005/8/layout/chevron1"/>
    <dgm:cxn modelId="{D790F6B6-D913-4E55-BED0-A7A7CE033785}" type="presParOf" srcId="{361BCFFE-C1EC-447D-8EBC-F96BA470F19D}" destId="{4E74B409-9ED2-4895-9DB4-F81CEBB96C16}" srcOrd="3" destOrd="0" presId="urn:microsoft.com/office/officeart/2005/8/layout/chevron1"/>
    <dgm:cxn modelId="{A6CE6A01-00D1-4E78-BD75-BA6CBD5676D5}" type="presParOf" srcId="{361BCFFE-C1EC-447D-8EBC-F96BA470F19D}" destId="{1DB82D3D-75F4-4EE1-A0F1-33E0D2CE9921}"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F5F641-C6A0-4CC5-A29E-2B24FD8CE870}"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03AA8DAC-182F-4E51-8E8D-1564398B7551}">
      <dgm:prSet custT="1"/>
      <dgm:spPr/>
      <dgm:t>
        <a:bodyPr/>
        <a:lstStyle/>
        <a:p>
          <a:r>
            <a:rPr lang="zh-CN" altLang="en-US" sz="1600" dirty="0">
              <a:latin typeface="Arial" panose="020B0604020202020204" pitchFamily="34" charset="0"/>
              <a:ea typeface="微软雅黑" panose="020B0503020204020204" pitchFamily="34" charset="-122"/>
            </a:rPr>
            <a:t>两千多年前，孔子就提出“知之者不如好之者”。两千多年后，人民教育家陶行知从自己丰富的教育经验出发，认为“学生有了兴味，就肯用全副精神去做事，学与乐不可分”。</a:t>
          </a:r>
          <a:endParaRPr lang="en-US" altLang="zh-CN" sz="1600" dirty="0">
            <a:latin typeface="Arial" panose="020B0604020202020204" pitchFamily="34" charset="0"/>
            <a:ea typeface="微软雅黑" panose="020B0503020204020204" pitchFamily="34" charset="-122"/>
          </a:endParaRPr>
        </a:p>
      </dgm:t>
    </dgm:pt>
    <dgm:pt modelId="{68C25B95-7D0A-4253-AD06-44C46BAD5796}" type="parTrans" cxnId="{873D03B7-AE45-4215-82A0-0DBC12032BC7}">
      <dgm:prSet/>
      <dgm:spPr/>
      <dgm:t>
        <a:bodyPr/>
        <a:lstStyle/>
        <a:p>
          <a:endParaRPr lang="zh-CN" altLang="en-US"/>
        </a:p>
      </dgm:t>
    </dgm:pt>
    <dgm:pt modelId="{3CA310A9-AAB5-4598-B387-AC2524C4C090}" type="sibTrans" cxnId="{873D03B7-AE45-4215-82A0-0DBC12032BC7}">
      <dgm:prSet/>
      <dgm:spPr/>
      <dgm:t>
        <a:bodyPr/>
        <a:lstStyle/>
        <a:p>
          <a:endParaRPr lang="zh-CN" altLang="en-US"/>
        </a:p>
      </dgm:t>
    </dgm:pt>
    <dgm:pt modelId="{BAD36FC4-EE48-41E5-9A1D-E6798C07F0D7}">
      <dgm:prSet custT="1"/>
      <dgm:spPr/>
      <dgm:t>
        <a:bodyPr/>
        <a:lstStyle/>
        <a:p>
          <a:r>
            <a:rPr lang="zh-CN" altLang="en-US" sz="1600" dirty="0">
              <a:latin typeface="Arial" panose="020B0604020202020204" pitchFamily="34" charset="0"/>
              <a:ea typeface="微软雅黑" panose="020B0503020204020204" pitchFamily="34" charset="-122"/>
            </a:rPr>
            <a:t>浓厚的兴趣会使个体产生积极的学习态度，推动他兴致勃勃地去学习。一个对某一学科产生强烈而稳定兴趣的学生，就会把这门学科作为自己的主攻目标，学习过程中会自觉地去克服重重困难，排除种种干扰。总之，兴趣是影响学习活动效率的一个重要的心理因素。</a:t>
          </a:r>
        </a:p>
      </dgm:t>
    </dgm:pt>
    <dgm:pt modelId="{543713C1-8C1E-4F0D-94D1-DA8AFB6F690A}" type="parTrans" cxnId="{1DD87F86-2B6D-41F8-93B2-6C2AC3DE5D23}">
      <dgm:prSet/>
      <dgm:spPr/>
      <dgm:t>
        <a:bodyPr/>
        <a:lstStyle/>
        <a:p>
          <a:endParaRPr lang="zh-CN" altLang="en-US"/>
        </a:p>
      </dgm:t>
    </dgm:pt>
    <dgm:pt modelId="{0678216C-E931-4A03-AFCC-96F61ACF5E4A}" type="sibTrans" cxnId="{1DD87F86-2B6D-41F8-93B2-6C2AC3DE5D23}">
      <dgm:prSet/>
      <dgm:spPr/>
      <dgm:t>
        <a:bodyPr/>
        <a:lstStyle/>
        <a:p>
          <a:endParaRPr lang="zh-CN" altLang="en-US"/>
        </a:p>
      </dgm:t>
    </dgm:pt>
    <dgm:pt modelId="{7AEBBB4E-72DF-46EE-8335-9E6544353D55}" type="pres">
      <dgm:prSet presAssocID="{45F5F641-C6A0-4CC5-A29E-2B24FD8CE870}" presName="Name0" presStyleCnt="0">
        <dgm:presLayoutVars>
          <dgm:chMax val="7"/>
          <dgm:chPref val="7"/>
          <dgm:dir/>
        </dgm:presLayoutVars>
      </dgm:prSet>
      <dgm:spPr/>
    </dgm:pt>
    <dgm:pt modelId="{F4F2F5BD-733D-4939-8F81-519105121756}" type="pres">
      <dgm:prSet presAssocID="{45F5F641-C6A0-4CC5-A29E-2B24FD8CE870}" presName="Name1" presStyleCnt="0"/>
      <dgm:spPr/>
    </dgm:pt>
    <dgm:pt modelId="{D4F6C912-42C7-4C5D-8905-CB53480915F4}" type="pres">
      <dgm:prSet presAssocID="{45F5F641-C6A0-4CC5-A29E-2B24FD8CE870}" presName="cycle" presStyleCnt="0"/>
      <dgm:spPr/>
    </dgm:pt>
    <dgm:pt modelId="{B408761E-5873-48AA-BFA4-60D1AB52CAC2}" type="pres">
      <dgm:prSet presAssocID="{45F5F641-C6A0-4CC5-A29E-2B24FD8CE870}" presName="srcNode" presStyleLbl="node1" presStyleIdx="0" presStyleCnt="2"/>
      <dgm:spPr/>
    </dgm:pt>
    <dgm:pt modelId="{B9764FE7-A694-4989-81B5-98EFC710785F}" type="pres">
      <dgm:prSet presAssocID="{45F5F641-C6A0-4CC5-A29E-2B24FD8CE870}" presName="conn" presStyleLbl="parChTrans1D2" presStyleIdx="0" presStyleCnt="1"/>
      <dgm:spPr/>
    </dgm:pt>
    <dgm:pt modelId="{E30260A6-62C3-49F6-B924-7E2971923F95}" type="pres">
      <dgm:prSet presAssocID="{45F5F641-C6A0-4CC5-A29E-2B24FD8CE870}" presName="extraNode" presStyleLbl="node1" presStyleIdx="0" presStyleCnt="2"/>
      <dgm:spPr/>
    </dgm:pt>
    <dgm:pt modelId="{0DD65384-00C6-4912-90A4-3D25B09E7AD9}" type="pres">
      <dgm:prSet presAssocID="{45F5F641-C6A0-4CC5-A29E-2B24FD8CE870}" presName="dstNode" presStyleLbl="node1" presStyleIdx="0" presStyleCnt="2"/>
      <dgm:spPr/>
    </dgm:pt>
    <dgm:pt modelId="{3ADE9DE0-D83F-4978-85C2-D46E60B8C7D8}" type="pres">
      <dgm:prSet presAssocID="{03AA8DAC-182F-4E51-8E8D-1564398B7551}" presName="text_1" presStyleLbl="node1" presStyleIdx="0" presStyleCnt="2">
        <dgm:presLayoutVars>
          <dgm:bulletEnabled val="1"/>
        </dgm:presLayoutVars>
      </dgm:prSet>
      <dgm:spPr/>
    </dgm:pt>
    <dgm:pt modelId="{E806F893-3000-4D5D-AE30-CE91AEE14E6C}" type="pres">
      <dgm:prSet presAssocID="{03AA8DAC-182F-4E51-8E8D-1564398B7551}" presName="accent_1" presStyleCnt="0"/>
      <dgm:spPr/>
    </dgm:pt>
    <dgm:pt modelId="{3A8FEA5D-BD41-48A1-B368-883EEE7D4B05}" type="pres">
      <dgm:prSet presAssocID="{03AA8DAC-182F-4E51-8E8D-1564398B7551}" presName="accentRepeatNode" presStyleLbl="solidFgAcc1" presStyleIdx="0" presStyleCnt="2"/>
      <dgm:spPr/>
    </dgm:pt>
    <dgm:pt modelId="{50D16411-FC84-4E59-8A50-58E8166C2E13}" type="pres">
      <dgm:prSet presAssocID="{BAD36FC4-EE48-41E5-9A1D-E6798C07F0D7}" presName="text_2" presStyleLbl="node1" presStyleIdx="1" presStyleCnt="2">
        <dgm:presLayoutVars>
          <dgm:bulletEnabled val="1"/>
        </dgm:presLayoutVars>
      </dgm:prSet>
      <dgm:spPr/>
    </dgm:pt>
    <dgm:pt modelId="{E5DF3039-9B13-44A9-8CCD-083EA0462D4F}" type="pres">
      <dgm:prSet presAssocID="{BAD36FC4-EE48-41E5-9A1D-E6798C07F0D7}" presName="accent_2" presStyleCnt="0"/>
      <dgm:spPr/>
    </dgm:pt>
    <dgm:pt modelId="{E9029248-3F33-430D-B4EF-E8F28C4357A7}" type="pres">
      <dgm:prSet presAssocID="{BAD36FC4-EE48-41E5-9A1D-E6798C07F0D7}" presName="accentRepeatNode" presStyleLbl="solidFgAcc1" presStyleIdx="1" presStyleCnt="2"/>
      <dgm:spPr/>
    </dgm:pt>
  </dgm:ptLst>
  <dgm:cxnLst>
    <dgm:cxn modelId="{8751C404-32C8-40EA-8FD5-015D32EE7D05}" type="presOf" srcId="{3CA310A9-AAB5-4598-B387-AC2524C4C090}" destId="{B9764FE7-A694-4989-81B5-98EFC710785F}" srcOrd="0" destOrd="0" presId="urn:microsoft.com/office/officeart/2008/layout/VerticalCurvedList"/>
    <dgm:cxn modelId="{066C650A-C5DC-4BE4-A38D-5939130962AC}" type="presOf" srcId="{03AA8DAC-182F-4E51-8E8D-1564398B7551}" destId="{3ADE9DE0-D83F-4978-85C2-D46E60B8C7D8}" srcOrd="0" destOrd="0" presId="urn:microsoft.com/office/officeart/2008/layout/VerticalCurvedList"/>
    <dgm:cxn modelId="{88CBBD41-69DC-4B56-9237-BC33E7052001}" type="presOf" srcId="{BAD36FC4-EE48-41E5-9A1D-E6798C07F0D7}" destId="{50D16411-FC84-4E59-8A50-58E8166C2E13}" srcOrd="0" destOrd="0" presId="urn:microsoft.com/office/officeart/2008/layout/VerticalCurvedList"/>
    <dgm:cxn modelId="{1DD87F86-2B6D-41F8-93B2-6C2AC3DE5D23}" srcId="{45F5F641-C6A0-4CC5-A29E-2B24FD8CE870}" destId="{BAD36FC4-EE48-41E5-9A1D-E6798C07F0D7}" srcOrd="1" destOrd="0" parTransId="{543713C1-8C1E-4F0D-94D1-DA8AFB6F690A}" sibTransId="{0678216C-E931-4A03-AFCC-96F61ACF5E4A}"/>
    <dgm:cxn modelId="{873D03B7-AE45-4215-82A0-0DBC12032BC7}" srcId="{45F5F641-C6A0-4CC5-A29E-2B24FD8CE870}" destId="{03AA8DAC-182F-4E51-8E8D-1564398B7551}" srcOrd="0" destOrd="0" parTransId="{68C25B95-7D0A-4253-AD06-44C46BAD5796}" sibTransId="{3CA310A9-AAB5-4598-B387-AC2524C4C090}"/>
    <dgm:cxn modelId="{C50F99C1-F377-49E5-9060-E93099642EFD}" type="presOf" srcId="{45F5F641-C6A0-4CC5-A29E-2B24FD8CE870}" destId="{7AEBBB4E-72DF-46EE-8335-9E6544353D55}" srcOrd="0" destOrd="0" presId="urn:microsoft.com/office/officeart/2008/layout/VerticalCurvedList"/>
    <dgm:cxn modelId="{4A74ED87-B79E-41ED-A2B7-C9AA9B9879A3}" type="presParOf" srcId="{7AEBBB4E-72DF-46EE-8335-9E6544353D55}" destId="{F4F2F5BD-733D-4939-8F81-519105121756}" srcOrd="0" destOrd="0" presId="urn:microsoft.com/office/officeart/2008/layout/VerticalCurvedList"/>
    <dgm:cxn modelId="{BF3B529D-9FB0-4EA7-A46C-B2E0AECE379A}" type="presParOf" srcId="{F4F2F5BD-733D-4939-8F81-519105121756}" destId="{D4F6C912-42C7-4C5D-8905-CB53480915F4}" srcOrd="0" destOrd="0" presId="urn:microsoft.com/office/officeart/2008/layout/VerticalCurvedList"/>
    <dgm:cxn modelId="{51921E20-2451-4212-879F-4D8284A48F3D}" type="presParOf" srcId="{D4F6C912-42C7-4C5D-8905-CB53480915F4}" destId="{B408761E-5873-48AA-BFA4-60D1AB52CAC2}" srcOrd="0" destOrd="0" presId="urn:microsoft.com/office/officeart/2008/layout/VerticalCurvedList"/>
    <dgm:cxn modelId="{2A7D806B-9690-4A64-B536-C73911A489D1}" type="presParOf" srcId="{D4F6C912-42C7-4C5D-8905-CB53480915F4}" destId="{B9764FE7-A694-4989-81B5-98EFC710785F}" srcOrd="1" destOrd="0" presId="urn:microsoft.com/office/officeart/2008/layout/VerticalCurvedList"/>
    <dgm:cxn modelId="{42B88ABB-A080-49AE-A1DA-F47AE5E0C68E}" type="presParOf" srcId="{D4F6C912-42C7-4C5D-8905-CB53480915F4}" destId="{E30260A6-62C3-49F6-B924-7E2971923F95}" srcOrd="2" destOrd="0" presId="urn:microsoft.com/office/officeart/2008/layout/VerticalCurvedList"/>
    <dgm:cxn modelId="{DA08C0CA-79DD-4445-8FAF-8B56039D8366}" type="presParOf" srcId="{D4F6C912-42C7-4C5D-8905-CB53480915F4}" destId="{0DD65384-00C6-4912-90A4-3D25B09E7AD9}" srcOrd="3" destOrd="0" presId="urn:microsoft.com/office/officeart/2008/layout/VerticalCurvedList"/>
    <dgm:cxn modelId="{00085F5B-A28E-498E-A029-1B04F2566213}" type="presParOf" srcId="{F4F2F5BD-733D-4939-8F81-519105121756}" destId="{3ADE9DE0-D83F-4978-85C2-D46E60B8C7D8}" srcOrd="1" destOrd="0" presId="urn:microsoft.com/office/officeart/2008/layout/VerticalCurvedList"/>
    <dgm:cxn modelId="{E3CCB331-DE4B-4344-AD4F-2D24B01F2A4E}" type="presParOf" srcId="{F4F2F5BD-733D-4939-8F81-519105121756}" destId="{E806F893-3000-4D5D-AE30-CE91AEE14E6C}" srcOrd="2" destOrd="0" presId="urn:microsoft.com/office/officeart/2008/layout/VerticalCurvedList"/>
    <dgm:cxn modelId="{2CDB945F-1363-4402-BABB-E642F5BA8DF9}" type="presParOf" srcId="{E806F893-3000-4D5D-AE30-CE91AEE14E6C}" destId="{3A8FEA5D-BD41-48A1-B368-883EEE7D4B05}" srcOrd="0" destOrd="0" presId="urn:microsoft.com/office/officeart/2008/layout/VerticalCurvedList"/>
    <dgm:cxn modelId="{BE8B663F-EFA2-40F4-9B0A-9ACD744648F6}" type="presParOf" srcId="{F4F2F5BD-733D-4939-8F81-519105121756}" destId="{50D16411-FC84-4E59-8A50-58E8166C2E13}" srcOrd="3" destOrd="0" presId="urn:microsoft.com/office/officeart/2008/layout/VerticalCurvedList"/>
    <dgm:cxn modelId="{C095D7C0-345E-47A9-AE20-AD160F522397}" type="presParOf" srcId="{F4F2F5BD-733D-4939-8F81-519105121756}" destId="{E5DF3039-9B13-44A9-8CCD-083EA0462D4F}" srcOrd="4" destOrd="0" presId="urn:microsoft.com/office/officeart/2008/layout/VerticalCurvedList"/>
    <dgm:cxn modelId="{AD50EF62-BD59-4008-9028-83B276863F8C}" type="presParOf" srcId="{E5DF3039-9B13-44A9-8CCD-083EA0462D4F}" destId="{E9029248-3F33-430D-B4EF-E8F28C4357A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283EA98-1DDC-49AF-9A70-C36D6611D974}" type="doc">
      <dgm:prSet loTypeId="urn:microsoft.com/office/officeart/2005/8/layout/hProcess7" loCatId="list" qsTypeId="urn:microsoft.com/office/officeart/2005/8/quickstyle/simple1" qsCatId="simple" csTypeId="urn:microsoft.com/office/officeart/2005/8/colors/colorful2" csCatId="colorful" phldr="1"/>
      <dgm:spPr/>
      <dgm:t>
        <a:bodyPr/>
        <a:lstStyle/>
        <a:p>
          <a:endParaRPr lang="zh-CN" altLang="en-US"/>
        </a:p>
      </dgm:t>
    </dgm:pt>
    <dgm:pt modelId="{BC76D911-0BFC-4FD8-A52E-450D3BE4536E}">
      <dgm:prSet phldrT="[文本]" phldr="1"/>
      <dgm:spPr/>
      <dgm:t>
        <a:bodyPr/>
        <a:lstStyle/>
        <a:p>
          <a:endParaRPr lang="zh-CN" altLang="en-US"/>
        </a:p>
      </dgm:t>
    </dgm:pt>
    <dgm:pt modelId="{1FD63F08-74E3-489D-81B0-EAFFC51D3C4B}" type="parTrans" cxnId="{1A1391F6-C63B-42A4-97F9-F56855E497C9}">
      <dgm:prSet/>
      <dgm:spPr/>
      <dgm:t>
        <a:bodyPr/>
        <a:lstStyle/>
        <a:p>
          <a:endParaRPr lang="zh-CN" altLang="en-US"/>
        </a:p>
      </dgm:t>
    </dgm:pt>
    <dgm:pt modelId="{19FA1E63-5D3F-451C-99B3-82821DABEEA0}" type="sibTrans" cxnId="{1A1391F6-C63B-42A4-97F9-F56855E497C9}">
      <dgm:prSet/>
      <dgm:spPr/>
      <dgm:t>
        <a:bodyPr/>
        <a:lstStyle/>
        <a:p>
          <a:endParaRPr lang="zh-CN" altLang="en-US"/>
        </a:p>
      </dgm:t>
    </dgm:pt>
    <dgm:pt modelId="{106929C1-B351-4FA8-B2FA-25D9D200C7C0}">
      <dgm:prSet phldrT="[文本]"/>
      <dgm:spPr/>
      <dgm:t>
        <a:bodyPr/>
        <a:lstStyle/>
        <a:p>
          <a:r>
            <a:rPr lang="zh-CN" altLang="en-US">
              <a:latin typeface="Arial" panose="020B0604020202020204" pitchFamily="34" charset="0"/>
              <a:ea typeface="微软雅黑" panose="020B0503020204020204" pitchFamily="34" charset="-122"/>
            </a:rPr>
            <a:t>从兴趣的广度来看，兴趣可分为</a:t>
          </a:r>
          <a:r>
            <a:rPr lang="zh-CN" altLang="en-US" b="1">
              <a:latin typeface="Arial" panose="020B0604020202020204" pitchFamily="34" charset="0"/>
              <a:ea typeface="微软雅黑" panose="020B0503020204020204" pitchFamily="34" charset="-122"/>
            </a:rPr>
            <a:t>中心兴趣</a:t>
          </a:r>
          <a:r>
            <a:rPr lang="zh-CN" altLang="en-US">
              <a:latin typeface="Arial" panose="020B0604020202020204" pitchFamily="34" charset="0"/>
              <a:ea typeface="微软雅黑" panose="020B0503020204020204" pitchFamily="34" charset="-122"/>
            </a:rPr>
            <a:t>和</a:t>
          </a:r>
          <a:r>
            <a:rPr lang="zh-CN" altLang="en-US" b="1">
              <a:latin typeface="Arial" panose="020B0604020202020204" pitchFamily="34" charset="0"/>
              <a:ea typeface="微软雅黑" panose="020B0503020204020204" pitchFamily="34" charset="-122"/>
            </a:rPr>
            <a:t>广阔兴趣</a:t>
          </a:r>
          <a:r>
            <a:rPr lang="zh-CN" altLang="en-US">
              <a:latin typeface="Arial" panose="020B0604020202020204" pitchFamily="34" charset="0"/>
              <a:ea typeface="微软雅黑" panose="020B0503020204020204" pitchFamily="34" charset="-122"/>
            </a:rPr>
            <a:t>两种。中心兴趣是对某一方面的事物或活动有着极浓厚而又稳定的兴趣</a:t>
          </a:r>
          <a:r>
            <a:rPr lang="en-US" altLang="zh-CN">
              <a:latin typeface="Arial" panose="020B0604020202020204" pitchFamily="34" charset="0"/>
              <a:ea typeface="微软雅黑" panose="020B0503020204020204" pitchFamily="34" charset="-122"/>
            </a:rPr>
            <a:t>;</a:t>
          </a:r>
          <a:r>
            <a:rPr lang="zh-CN" altLang="en-US">
              <a:latin typeface="Arial" panose="020B0604020202020204" pitchFamily="34" charset="0"/>
              <a:ea typeface="微软雅黑" panose="020B0503020204020204" pitchFamily="34" charset="-122"/>
            </a:rPr>
            <a:t>广阔兴趣是对多方面的事物或活动具有的兴趣。</a:t>
          </a:r>
          <a:endParaRPr lang="zh-CN" altLang="en-US" dirty="0"/>
        </a:p>
      </dgm:t>
    </dgm:pt>
    <dgm:pt modelId="{3B84DC5C-8D33-419D-B937-508E5EF1BC54}" type="parTrans" cxnId="{03D2E3E9-6D26-4A84-BD9C-B4C234D50F78}">
      <dgm:prSet/>
      <dgm:spPr/>
      <dgm:t>
        <a:bodyPr/>
        <a:lstStyle/>
        <a:p>
          <a:endParaRPr lang="zh-CN" altLang="en-US"/>
        </a:p>
      </dgm:t>
    </dgm:pt>
    <dgm:pt modelId="{6CDC322A-FA8E-4DB6-8480-4AD1AFEE883D}" type="sibTrans" cxnId="{03D2E3E9-6D26-4A84-BD9C-B4C234D50F78}">
      <dgm:prSet/>
      <dgm:spPr/>
      <dgm:t>
        <a:bodyPr/>
        <a:lstStyle/>
        <a:p>
          <a:endParaRPr lang="zh-CN" altLang="en-US"/>
        </a:p>
      </dgm:t>
    </dgm:pt>
    <dgm:pt modelId="{4C1C4DD8-077C-4EBE-83A7-A3C63055E726}">
      <dgm:prSet phldrT="[文本]" phldr="1"/>
      <dgm:spPr/>
      <dgm:t>
        <a:bodyPr/>
        <a:lstStyle/>
        <a:p>
          <a:endParaRPr lang="zh-CN" altLang="en-US"/>
        </a:p>
      </dgm:t>
    </dgm:pt>
    <dgm:pt modelId="{E35550D0-E2AA-45EE-81D7-C48E7AB5D65C}" type="parTrans" cxnId="{C4351026-DFC3-4E2D-883D-AC46147EB35D}">
      <dgm:prSet/>
      <dgm:spPr/>
      <dgm:t>
        <a:bodyPr/>
        <a:lstStyle/>
        <a:p>
          <a:endParaRPr lang="zh-CN" altLang="en-US"/>
        </a:p>
      </dgm:t>
    </dgm:pt>
    <dgm:pt modelId="{DDEC889E-2BFC-43C8-A47F-159B5C24D6BA}" type="sibTrans" cxnId="{C4351026-DFC3-4E2D-883D-AC46147EB35D}">
      <dgm:prSet/>
      <dgm:spPr/>
      <dgm:t>
        <a:bodyPr/>
        <a:lstStyle/>
        <a:p>
          <a:endParaRPr lang="zh-CN" altLang="en-US"/>
        </a:p>
      </dgm:t>
    </dgm:pt>
    <dgm:pt modelId="{E6CEE726-3D8E-4124-84F6-D2BE731DC7D5}">
      <dgm:prSet phldrT="[文本]"/>
      <dgm:spPr/>
      <dgm:t>
        <a:bodyPr/>
        <a:lstStyle/>
        <a:p>
          <a:r>
            <a:rPr lang="zh-CN" altLang="en-US">
              <a:latin typeface="Arial" panose="020B0604020202020204" pitchFamily="34" charset="0"/>
              <a:ea typeface="微软雅黑" panose="020B0503020204020204" pitchFamily="34" charset="-122"/>
            </a:rPr>
            <a:t>在学习过程中，学生应在广阔兴趣的基础上发展中心兴趣，在中心兴趣的要求下培养广阔兴趣。这两者的结合实际上也就是学习中的博与专的结合。</a:t>
          </a:r>
          <a:endParaRPr lang="zh-CN" altLang="en-US" dirty="0"/>
        </a:p>
      </dgm:t>
    </dgm:pt>
    <dgm:pt modelId="{E8DE2C9A-4F3B-4496-9CFF-CD89F4B1A815}" type="parTrans" cxnId="{61BBB16F-21E6-46B6-B032-4E2CF8B720D9}">
      <dgm:prSet/>
      <dgm:spPr/>
      <dgm:t>
        <a:bodyPr/>
        <a:lstStyle/>
        <a:p>
          <a:endParaRPr lang="zh-CN" altLang="en-US"/>
        </a:p>
      </dgm:t>
    </dgm:pt>
    <dgm:pt modelId="{BD9BA244-75CB-46D3-8345-04E3E714C6A4}" type="sibTrans" cxnId="{61BBB16F-21E6-46B6-B032-4E2CF8B720D9}">
      <dgm:prSet/>
      <dgm:spPr/>
      <dgm:t>
        <a:bodyPr/>
        <a:lstStyle/>
        <a:p>
          <a:endParaRPr lang="zh-CN" altLang="en-US"/>
        </a:p>
      </dgm:t>
    </dgm:pt>
    <dgm:pt modelId="{0E1B2104-F911-4CBF-8E99-ADD75564D893}" type="pres">
      <dgm:prSet presAssocID="{B283EA98-1DDC-49AF-9A70-C36D6611D974}" presName="Name0" presStyleCnt="0">
        <dgm:presLayoutVars>
          <dgm:dir/>
          <dgm:animLvl val="lvl"/>
          <dgm:resizeHandles val="exact"/>
        </dgm:presLayoutVars>
      </dgm:prSet>
      <dgm:spPr/>
    </dgm:pt>
    <dgm:pt modelId="{1AA26CAD-7A0A-4566-A0DB-635CF27B30E0}" type="pres">
      <dgm:prSet presAssocID="{BC76D911-0BFC-4FD8-A52E-450D3BE4536E}" presName="compositeNode" presStyleCnt="0">
        <dgm:presLayoutVars>
          <dgm:bulletEnabled val="1"/>
        </dgm:presLayoutVars>
      </dgm:prSet>
      <dgm:spPr/>
    </dgm:pt>
    <dgm:pt modelId="{AA7ABA70-6D08-4699-B703-85C649740356}" type="pres">
      <dgm:prSet presAssocID="{BC76D911-0BFC-4FD8-A52E-450D3BE4536E}" presName="bgRect" presStyleLbl="node1" presStyleIdx="0" presStyleCnt="2"/>
      <dgm:spPr/>
    </dgm:pt>
    <dgm:pt modelId="{E50FBDF8-C8D0-4729-B561-9608875169A5}" type="pres">
      <dgm:prSet presAssocID="{BC76D911-0BFC-4FD8-A52E-450D3BE4536E}" presName="parentNode" presStyleLbl="node1" presStyleIdx="0" presStyleCnt="2">
        <dgm:presLayoutVars>
          <dgm:chMax val="0"/>
          <dgm:bulletEnabled val="1"/>
        </dgm:presLayoutVars>
      </dgm:prSet>
      <dgm:spPr/>
    </dgm:pt>
    <dgm:pt modelId="{05592C4A-3718-43F6-98FF-1D1E328D8EDF}" type="pres">
      <dgm:prSet presAssocID="{BC76D911-0BFC-4FD8-A52E-450D3BE4536E}" presName="childNode" presStyleLbl="node1" presStyleIdx="0" presStyleCnt="2">
        <dgm:presLayoutVars>
          <dgm:bulletEnabled val="1"/>
        </dgm:presLayoutVars>
      </dgm:prSet>
      <dgm:spPr/>
    </dgm:pt>
    <dgm:pt modelId="{A4473667-F8E4-4D02-A088-20313605AC99}" type="pres">
      <dgm:prSet presAssocID="{19FA1E63-5D3F-451C-99B3-82821DABEEA0}" presName="hSp" presStyleCnt="0"/>
      <dgm:spPr/>
    </dgm:pt>
    <dgm:pt modelId="{454D3441-3B0D-4DFE-B34A-1A57857075F4}" type="pres">
      <dgm:prSet presAssocID="{19FA1E63-5D3F-451C-99B3-82821DABEEA0}" presName="vProcSp" presStyleCnt="0"/>
      <dgm:spPr/>
    </dgm:pt>
    <dgm:pt modelId="{5489D23B-9B3B-4B31-97C2-CE6BC23173F7}" type="pres">
      <dgm:prSet presAssocID="{19FA1E63-5D3F-451C-99B3-82821DABEEA0}" presName="vSp1" presStyleCnt="0"/>
      <dgm:spPr/>
    </dgm:pt>
    <dgm:pt modelId="{D336168D-9D21-4827-B30A-41694F056AB7}" type="pres">
      <dgm:prSet presAssocID="{19FA1E63-5D3F-451C-99B3-82821DABEEA0}" presName="simulatedConn" presStyleLbl="solidFgAcc1" presStyleIdx="0" presStyleCnt="1"/>
      <dgm:spPr/>
    </dgm:pt>
    <dgm:pt modelId="{78F2A44A-328C-44DB-98CF-B052F8578C14}" type="pres">
      <dgm:prSet presAssocID="{19FA1E63-5D3F-451C-99B3-82821DABEEA0}" presName="vSp2" presStyleCnt="0"/>
      <dgm:spPr/>
    </dgm:pt>
    <dgm:pt modelId="{1586FDD9-0E42-40FE-9E21-7579AB0D64D7}" type="pres">
      <dgm:prSet presAssocID="{19FA1E63-5D3F-451C-99B3-82821DABEEA0}" presName="sibTrans" presStyleCnt="0"/>
      <dgm:spPr/>
    </dgm:pt>
    <dgm:pt modelId="{50AF8314-01CE-4252-96AE-94EABF9F37B3}" type="pres">
      <dgm:prSet presAssocID="{4C1C4DD8-077C-4EBE-83A7-A3C63055E726}" presName="compositeNode" presStyleCnt="0">
        <dgm:presLayoutVars>
          <dgm:bulletEnabled val="1"/>
        </dgm:presLayoutVars>
      </dgm:prSet>
      <dgm:spPr/>
    </dgm:pt>
    <dgm:pt modelId="{74CCC943-FC2E-4AC4-9CC4-16FEE57F1167}" type="pres">
      <dgm:prSet presAssocID="{4C1C4DD8-077C-4EBE-83A7-A3C63055E726}" presName="bgRect" presStyleLbl="node1" presStyleIdx="1" presStyleCnt="2"/>
      <dgm:spPr/>
    </dgm:pt>
    <dgm:pt modelId="{DDD315E9-CA61-4DE4-82D4-4BCD0B53822B}" type="pres">
      <dgm:prSet presAssocID="{4C1C4DD8-077C-4EBE-83A7-A3C63055E726}" presName="parentNode" presStyleLbl="node1" presStyleIdx="1" presStyleCnt="2">
        <dgm:presLayoutVars>
          <dgm:chMax val="0"/>
          <dgm:bulletEnabled val="1"/>
        </dgm:presLayoutVars>
      </dgm:prSet>
      <dgm:spPr/>
    </dgm:pt>
    <dgm:pt modelId="{8086D57A-72E6-46B9-AA79-B92439D7758A}" type="pres">
      <dgm:prSet presAssocID="{4C1C4DD8-077C-4EBE-83A7-A3C63055E726}" presName="childNode" presStyleLbl="node1" presStyleIdx="1" presStyleCnt="2">
        <dgm:presLayoutVars>
          <dgm:bulletEnabled val="1"/>
        </dgm:presLayoutVars>
      </dgm:prSet>
      <dgm:spPr/>
    </dgm:pt>
  </dgm:ptLst>
  <dgm:cxnLst>
    <dgm:cxn modelId="{1D9F8D14-2002-478E-845F-FF40529D38EE}" type="presOf" srcId="{4C1C4DD8-077C-4EBE-83A7-A3C63055E726}" destId="{DDD315E9-CA61-4DE4-82D4-4BCD0B53822B}" srcOrd="1" destOrd="0" presId="urn:microsoft.com/office/officeart/2005/8/layout/hProcess7"/>
    <dgm:cxn modelId="{C4351026-DFC3-4E2D-883D-AC46147EB35D}" srcId="{B283EA98-1DDC-49AF-9A70-C36D6611D974}" destId="{4C1C4DD8-077C-4EBE-83A7-A3C63055E726}" srcOrd="1" destOrd="0" parTransId="{E35550D0-E2AA-45EE-81D7-C48E7AB5D65C}" sibTransId="{DDEC889E-2BFC-43C8-A47F-159B5C24D6BA}"/>
    <dgm:cxn modelId="{61BBB16F-21E6-46B6-B032-4E2CF8B720D9}" srcId="{4C1C4DD8-077C-4EBE-83A7-A3C63055E726}" destId="{E6CEE726-3D8E-4124-84F6-D2BE731DC7D5}" srcOrd="0" destOrd="0" parTransId="{E8DE2C9A-4F3B-4496-9CFF-CD89F4B1A815}" sibTransId="{BD9BA244-75CB-46D3-8345-04E3E714C6A4}"/>
    <dgm:cxn modelId="{06955C54-708E-45F1-877E-DFCEFFEE38E2}" type="presOf" srcId="{BC76D911-0BFC-4FD8-A52E-450D3BE4536E}" destId="{E50FBDF8-C8D0-4729-B561-9608875169A5}" srcOrd="1" destOrd="0" presId="urn:microsoft.com/office/officeart/2005/8/layout/hProcess7"/>
    <dgm:cxn modelId="{0A9EBD7C-F150-4CA9-BD4D-0866BAD22EF5}" type="presOf" srcId="{4C1C4DD8-077C-4EBE-83A7-A3C63055E726}" destId="{74CCC943-FC2E-4AC4-9CC4-16FEE57F1167}" srcOrd="0" destOrd="0" presId="urn:microsoft.com/office/officeart/2005/8/layout/hProcess7"/>
    <dgm:cxn modelId="{FED14A97-A6F0-4A35-927E-0F14B31A027B}" type="presOf" srcId="{106929C1-B351-4FA8-B2FA-25D9D200C7C0}" destId="{05592C4A-3718-43F6-98FF-1D1E328D8EDF}" srcOrd="0" destOrd="0" presId="urn:microsoft.com/office/officeart/2005/8/layout/hProcess7"/>
    <dgm:cxn modelId="{1F63A4CD-F533-4DF2-A797-CD9AAA638767}" type="presOf" srcId="{E6CEE726-3D8E-4124-84F6-D2BE731DC7D5}" destId="{8086D57A-72E6-46B9-AA79-B92439D7758A}" srcOrd="0" destOrd="0" presId="urn:microsoft.com/office/officeart/2005/8/layout/hProcess7"/>
    <dgm:cxn modelId="{D7A61ED9-69E4-4958-BC01-02AE95F2A19E}" type="presOf" srcId="{BC76D911-0BFC-4FD8-A52E-450D3BE4536E}" destId="{AA7ABA70-6D08-4699-B703-85C649740356}" srcOrd="0" destOrd="0" presId="urn:microsoft.com/office/officeart/2005/8/layout/hProcess7"/>
    <dgm:cxn modelId="{03D2E3E9-6D26-4A84-BD9C-B4C234D50F78}" srcId="{BC76D911-0BFC-4FD8-A52E-450D3BE4536E}" destId="{106929C1-B351-4FA8-B2FA-25D9D200C7C0}" srcOrd="0" destOrd="0" parTransId="{3B84DC5C-8D33-419D-B937-508E5EF1BC54}" sibTransId="{6CDC322A-FA8E-4DB6-8480-4AD1AFEE883D}"/>
    <dgm:cxn modelId="{1A1391F6-C63B-42A4-97F9-F56855E497C9}" srcId="{B283EA98-1DDC-49AF-9A70-C36D6611D974}" destId="{BC76D911-0BFC-4FD8-A52E-450D3BE4536E}" srcOrd="0" destOrd="0" parTransId="{1FD63F08-74E3-489D-81B0-EAFFC51D3C4B}" sibTransId="{19FA1E63-5D3F-451C-99B3-82821DABEEA0}"/>
    <dgm:cxn modelId="{2434B0FD-2059-4B5D-97CE-AFA65F889F09}" type="presOf" srcId="{B283EA98-1DDC-49AF-9A70-C36D6611D974}" destId="{0E1B2104-F911-4CBF-8E99-ADD75564D893}" srcOrd="0" destOrd="0" presId="urn:microsoft.com/office/officeart/2005/8/layout/hProcess7"/>
    <dgm:cxn modelId="{AB86D312-E83C-4399-94BF-6E1B96A23D74}" type="presParOf" srcId="{0E1B2104-F911-4CBF-8E99-ADD75564D893}" destId="{1AA26CAD-7A0A-4566-A0DB-635CF27B30E0}" srcOrd="0" destOrd="0" presId="urn:microsoft.com/office/officeart/2005/8/layout/hProcess7"/>
    <dgm:cxn modelId="{E7E4B356-B037-453E-9001-BDB3194CAAE8}" type="presParOf" srcId="{1AA26CAD-7A0A-4566-A0DB-635CF27B30E0}" destId="{AA7ABA70-6D08-4699-B703-85C649740356}" srcOrd="0" destOrd="0" presId="urn:microsoft.com/office/officeart/2005/8/layout/hProcess7"/>
    <dgm:cxn modelId="{B1D66EED-1A9A-4850-8DB1-35929DBEA923}" type="presParOf" srcId="{1AA26CAD-7A0A-4566-A0DB-635CF27B30E0}" destId="{E50FBDF8-C8D0-4729-B561-9608875169A5}" srcOrd="1" destOrd="0" presId="urn:microsoft.com/office/officeart/2005/8/layout/hProcess7"/>
    <dgm:cxn modelId="{AEE4EFD0-174A-4A79-B5BE-607790571C72}" type="presParOf" srcId="{1AA26CAD-7A0A-4566-A0DB-635CF27B30E0}" destId="{05592C4A-3718-43F6-98FF-1D1E328D8EDF}" srcOrd="2" destOrd="0" presId="urn:microsoft.com/office/officeart/2005/8/layout/hProcess7"/>
    <dgm:cxn modelId="{0BACE8BC-54F5-445F-B171-2A3F1570DB7C}" type="presParOf" srcId="{0E1B2104-F911-4CBF-8E99-ADD75564D893}" destId="{A4473667-F8E4-4D02-A088-20313605AC99}" srcOrd="1" destOrd="0" presId="urn:microsoft.com/office/officeart/2005/8/layout/hProcess7"/>
    <dgm:cxn modelId="{3094047C-5340-4CF1-9377-09B4E47A8D6A}" type="presParOf" srcId="{0E1B2104-F911-4CBF-8E99-ADD75564D893}" destId="{454D3441-3B0D-4DFE-B34A-1A57857075F4}" srcOrd="2" destOrd="0" presId="urn:microsoft.com/office/officeart/2005/8/layout/hProcess7"/>
    <dgm:cxn modelId="{71165C51-B9AD-4CD6-80D6-E83ACE4C8792}" type="presParOf" srcId="{454D3441-3B0D-4DFE-B34A-1A57857075F4}" destId="{5489D23B-9B3B-4B31-97C2-CE6BC23173F7}" srcOrd="0" destOrd="0" presId="urn:microsoft.com/office/officeart/2005/8/layout/hProcess7"/>
    <dgm:cxn modelId="{E2FC094E-F2EA-4389-BE84-134F5343BF2C}" type="presParOf" srcId="{454D3441-3B0D-4DFE-B34A-1A57857075F4}" destId="{D336168D-9D21-4827-B30A-41694F056AB7}" srcOrd="1" destOrd="0" presId="urn:microsoft.com/office/officeart/2005/8/layout/hProcess7"/>
    <dgm:cxn modelId="{F832254D-E237-4C1B-BADB-97EC921DAF9C}" type="presParOf" srcId="{454D3441-3B0D-4DFE-B34A-1A57857075F4}" destId="{78F2A44A-328C-44DB-98CF-B052F8578C14}" srcOrd="2" destOrd="0" presId="urn:microsoft.com/office/officeart/2005/8/layout/hProcess7"/>
    <dgm:cxn modelId="{7BF9DDD2-0A26-4C9C-B0F5-C02F602FCBC4}" type="presParOf" srcId="{0E1B2104-F911-4CBF-8E99-ADD75564D893}" destId="{1586FDD9-0E42-40FE-9E21-7579AB0D64D7}" srcOrd="3" destOrd="0" presId="urn:microsoft.com/office/officeart/2005/8/layout/hProcess7"/>
    <dgm:cxn modelId="{FAAF7356-96BF-4F88-84E7-DAAF5D9D2674}" type="presParOf" srcId="{0E1B2104-F911-4CBF-8E99-ADD75564D893}" destId="{50AF8314-01CE-4252-96AE-94EABF9F37B3}" srcOrd="4" destOrd="0" presId="urn:microsoft.com/office/officeart/2005/8/layout/hProcess7"/>
    <dgm:cxn modelId="{87997E7E-0DF7-4690-A9B7-A7FCAE76E4C1}" type="presParOf" srcId="{50AF8314-01CE-4252-96AE-94EABF9F37B3}" destId="{74CCC943-FC2E-4AC4-9CC4-16FEE57F1167}" srcOrd="0" destOrd="0" presId="urn:microsoft.com/office/officeart/2005/8/layout/hProcess7"/>
    <dgm:cxn modelId="{3D0CB7AE-9104-49E2-ACAF-EA3FBCF0950C}" type="presParOf" srcId="{50AF8314-01CE-4252-96AE-94EABF9F37B3}" destId="{DDD315E9-CA61-4DE4-82D4-4BCD0B53822B}" srcOrd="1" destOrd="0" presId="urn:microsoft.com/office/officeart/2005/8/layout/hProcess7"/>
    <dgm:cxn modelId="{BD90C85C-9EE4-457E-8DF2-9FD0169D5AB3}" type="presParOf" srcId="{50AF8314-01CE-4252-96AE-94EABF9F37B3}" destId="{8086D57A-72E6-46B9-AA79-B92439D7758A}"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pPr algn="l"/>
          <a:r>
            <a:rPr lang="zh-CN" altLang="zh-CN" dirty="0">
              <a:latin typeface="Arial" panose="020B0604020202020204" pitchFamily="34" charset="0"/>
              <a:ea typeface="微软雅黑" panose="020B0503020204020204" pitchFamily="34" charset="-122"/>
            </a:rPr>
            <a:t>人的情感并非与生俱来，而是随着年龄的增长、交往的扩大、经验的增加，在教育与社会的影响下逐渐发展起来的。情绪与情操这两种形式的情感又往往交织在一起，在同一个人身上表现出来。</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情绪是比较低级的情感形式。其主要表现形式有激情、心境和热情，统称为情绪状态。而情操则是一种习得的、比较高级、比较复杂的情感。在学习活动中，适当的激情、良好的心境、饱满的热情是学习的重要心理品质，而情操则是推动学习的强大动力，是一个人取得学业成就大小的先决条件。</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zh-CN" altLang="en-US"/>
        </a:p>
      </dgm:t>
    </dgm:pt>
    <dgm:pt modelId="{AEEDBC71-2050-41EB-8211-5D02B28A45B4}">
      <dgm:prSet phldrT="[文本]" custT="1"/>
      <dgm:spPr/>
      <dgm:t>
        <a:bodyPr/>
        <a:lstStyle/>
        <a:p>
          <a:r>
            <a:rPr lang="zh-CN" altLang="en-US" sz="1600" dirty="0">
              <a:latin typeface="Arial" panose="020B0604020202020204" pitchFamily="34" charset="0"/>
              <a:ea typeface="微软雅黑" panose="020B0503020204020204" pitchFamily="34" charset="-122"/>
            </a:rPr>
            <a:t>人的意志不是生来就有的，而是随着年龄的增长、体质的增强、知识的丰富、交往的扩大而逐步发展起来的。一般地说，幼小年龄的儿童，其意志比较简单和软弱。</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学习是一项艰苦的脑力劳动，它不像在公园里散步那么自在，也不像在剧院里看戏那样轻松。要使学习活动坚持下去并取得较好的效果，就必须有复杂而又坚强的意志参与。</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人的性格一旦形成就颇为稳固，较难改变，但是随着社会生活、学习环境的变化，性格仍会发生相应的变化。</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一般地说，一个具有某种性格的人，在任何场合都会表现出这种性格来，而要改变这种性格则是十分困难的。</a:t>
          </a: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我们应该教育学生以革命先烈、英雄人物、思想家、科学家、文学家等为榜样，塑造自己良好的性格，并改变那些不良的性格。</a:t>
          </a: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dgm:spPr/>
    </dgm:pt>
    <dgm:pt modelId="{A8B1D17D-B2B9-4C22-87F8-357B470A0550}" type="pres">
      <dgm:prSet presAssocID="{03306089-7434-4C45-93C0-C1211A5D9B78}" presName="txShp" presStyleLbl="node1" presStyleIdx="0" presStyleCnt="3">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dgm:spPr/>
    </dgm:pt>
    <dgm:pt modelId="{5E50FBFD-D814-41B8-8488-695A0D113D93}" type="pres">
      <dgm:prSet presAssocID="{DA484215-E3C7-4E2A-A6B1-B8DBA4CECC97}" presName="txShp" presStyleLbl="node1" presStyleIdx="1" presStyleCnt="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dgm:spPr/>
    </dgm:pt>
    <dgm:pt modelId="{4B5BF620-401A-462B-AED9-709C2770E0B8}" type="pres">
      <dgm:prSet presAssocID="{E222E03D-2AAB-4824-8078-18950D2C2F27}" presName="txShp" presStyleLbl="node1" presStyleIdx="2" presStyleCnt="3">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FB6F88-8803-4072-988C-37C9231F4019}">
      <dsp:nvSpPr>
        <dsp:cNvPr id="0" name=""/>
        <dsp:cNvSpPr/>
      </dsp:nvSpPr>
      <dsp:spPr>
        <a:xfrm>
          <a:off x="2381" y="2129102"/>
          <a:ext cx="2901156" cy="1160462"/>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zh-CN" sz="2500" kern="1200">
              <a:latin typeface="Arial" panose="020B0604020202020204" pitchFamily="34" charset="0"/>
              <a:ea typeface="微软雅黑" panose="020B0503020204020204" pitchFamily="34" charset="-122"/>
            </a:rPr>
            <a:t>1. </a:t>
          </a:r>
          <a:r>
            <a:rPr lang="zh-CN" altLang="en-US" sz="2500" kern="1200">
              <a:latin typeface="Arial" panose="020B0604020202020204" pitchFamily="34" charset="0"/>
              <a:ea typeface="微软雅黑" panose="020B0503020204020204" pitchFamily="34" charset="-122"/>
            </a:rPr>
            <a:t>广义的非智力因素</a:t>
          </a:r>
          <a:endParaRPr lang="zh-CN" altLang="en-US" sz="2500" kern="1200" dirty="0">
            <a:latin typeface="Arial" panose="020B0604020202020204" pitchFamily="34" charset="0"/>
            <a:ea typeface="微软雅黑" panose="020B0503020204020204" pitchFamily="34" charset="-122"/>
          </a:endParaRPr>
        </a:p>
      </dsp:txBody>
      <dsp:txXfrm>
        <a:off x="582612" y="2129102"/>
        <a:ext cx="1740694" cy="1160462"/>
      </dsp:txXfrm>
    </dsp:sp>
    <dsp:sp modelId="{8E7472D2-F877-4498-8C29-92D45B17166A}">
      <dsp:nvSpPr>
        <dsp:cNvPr id="0" name=""/>
        <dsp:cNvSpPr/>
      </dsp:nvSpPr>
      <dsp:spPr>
        <a:xfrm>
          <a:off x="2613421" y="2129102"/>
          <a:ext cx="2901156" cy="1160462"/>
        </a:xfrm>
        <a:prstGeom prst="chevron">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zh-CN" sz="2500" kern="1200">
              <a:latin typeface="Arial" panose="020B0604020202020204" pitchFamily="34" charset="0"/>
              <a:ea typeface="微软雅黑" panose="020B0503020204020204" pitchFamily="34" charset="-122"/>
            </a:rPr>
            <a:t>2. </a:t>
          </a:r>
          <a:r>
            <a:rPr lang="zh-CN" altLang="en-US" sz="2500" kern="1200">
              <a:latin typeface="Arial" panose="020B0604020202020204" pitchFamily="34" charset="0"/>
              <a:ea typeface="微软雅黑" panose="020B0503020204020204" pitchFamily="34" charset="-122"/>
            </a:rPr>
            <a:t>狭义的非智力因素</a:t>
          </a:r>
          <a:endParaRPr lang="zh-CN" altLang="en-US" sz="2500" kern="1200" dirty="0">
            <a:latin typeface="Arial" panose="020B0604020202020204" pitchFamily="34" charset="0"/>
            <a:ea typeface="微软雅黑" panose="020B0503020204020204" pitchFamily="34" charset="-122"/>
          </a:endParaRPr>
        </a:p>
      </dsp:txBody>
      <dsp:txXfrm>
        <a:off x="3193652" y="2129102"/>
        <a:ext cx="1740694" cy="1160462"/>
      </dsp:txXfrm>
    </dsp:sp>
    <dsp:sp modelId="{1DB82D3D-75F4-4EE1-A0F1-33E0D2CE9921}">
      <dsp:nvSpPr>
        <dsp:cNvPr id="0" name=""/>
        <dsp:cNvSpPr/>
      </dsp:nvSpPr>
      <dsp:spPr>
        <a:xfrm>
          <a:off x="5224462" y="2129102"/>
          <a:ext cx="2901156" cy="1160462"/>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0013" tIns="33338" rIns="33338" bIns="33338" numCol="1" spcCol="1270" anchor="ctr" anchorCtr="0">
          <a:noAutofit/>
        </a:bodyPr>
        <a:lstStyle/>
        <a:p>
          <a:pPr marL="0" lvl="0" indent="0" algn="ctr" defTabSz="1111250">
            <a:lnSpc>
              <a:spcPct val="90000"/>
            </a:lnSpc>
            <a:spcBef>
              <a:spcPct val="0"/>
            </a:spcBef>
            <a:spcAft>
              <a:spcPct val="35000"/>
            </a:spcAft>
            <a:buNone/>
          </a:pPr>
          <a:r>
            <a:rPr lang="en-US" altLang="zh-CN" sz="2500" kern="1200">
              <a:latin typeface="Arial" panose="020B0604020202020204" pitchFamily="34" charset="0"/>
              <a:ea typeface="微软雅黑" panose="020B0503020204020204" pitchFamily="34" charset="-122"/>
            </a:rPr>
            <a:t>3. </a:t>
          </a:r>
          <a:r>
            <a:rPr lang="zh-CN" altLang="en-US" sz="2500" kern="1200">
              <a:latin typeface="Arial" panose="020B0604020202020204" pitchFamily="34" charset="0"/>
              <a:ea typeface="微软雅黑" panose="020B0503020204020204" pitchFamily="34" charset="-122"/>
            </a:rPr>
            <a:t>具体的非智力因素</a:t>
          </a:r>
          <a:endParaRPr lang="zh-CN" altLang="en-US" sz="2500" kern="1200" dirty="0">
            <a:latin typeface="Arial" panose="020B0604020202020204" pitchFamily="34" charset="0"/>
            <a:ea typeface="微软雅黑" panose="020B0503020204020204" pitchFamily="34" charset="-122"/>
          </a:endParaRPr>
        </a:p>
      </dsp:txBody>
      <dsp:txXfrm>
        <a:off x="5804693" y="2129102"/>
        <a:ext cx="1740694" cy="11604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764FE7-A694-4989-81B5-98EFC710785F}">
      <dsp:nvSpPr>
        <dsp:cNvPr id="0" name=""/>
        <dsp:cNvSpPr/>
      </dsp:nvSpPr>
      <dsp:spPr>
        <a:xfrm>
          <a:off x="-4640024" y="-716597"/>
          <a:ext cx="5568067" cy="5568067"/>
        </a:xfrm>
        <a:prstGeom prst="blockArc">
          <a:avLst>
            <a:gd name="adj1" fmla="val 18900000"/>
            <a:gd name="adj2" fmla="val 2700000"/>
            <a:gd name="adj3" fmla="val 388"/>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DE9DE0-D83F-4978-85C2-D46E60B8C7D8}">
      <dsp:nvSpPr>
        <dsp:cNvPr id="0" name=""/>
        <dsp:cNvSpPr/>
      </dsp:nvSpPr>
      <dsp:spPr>
        <a:xfrm>
          <a:off x="760092" y="590707"/>
          <a:ext cx="7346095" cy="118125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7617"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两千多年前，孔子就提出“知之者不如好之者”。两千多年后，人民教育家陶行知从自己丰富的教育经验出发，认为“学生有了兴味，就肯用全副精神去做事，学与乐不可分”。</a:t>
          </a:r>
          <a:endParaRPr lang="en-US" altLang="zh-CN" sz="1600" kern="1200" dirty="0">
            <a:latin typeface="Arial" panose="020B0604020202020204" pitchFamily="34" charset="0"/>
            <a:ea typeface="微软雅黑" panose="020B0503020204020204" pitchFamily="34" charset="-122"/>
          </a:endParaRPr>
        </a:p>
      </dsp:txBody>
      <dsp:txXfrm>
        <a:off x="760092" y="590707"/>
        <a:ext cx="7346095" cy="1181250"/>
      </dsp:txXfrm>
    </dsp:sp>
    <dsp:sp modelId="{3A8FEA5D-BD41-48A1-B368-883EEE7D4B05}">
      <dsp:nvSpPr>
        <dsp:cNvPr id="0" name=""/>
        <dsp:cNvSpPr/>
      </dsp:nvSpPr>
      <dsp:spPr>
        <a:xfrm>
          <a:off x="21811" y="443051"/>
          <a:ext cx="1476562" cy="1476562"/>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0D16411-FC84-4E59-8A50-58E8166C2E13}">
      <dsp:nvSpPr>
        <dsp:cNvPr id="0" name=""/>
        <dsp:cNvSpPr/>
      </dsp:nvSpPr>
      <dsp:spPr>
        <a:xfrm>
          <a:off x="760092" y="2362913"/>
          <a:ext cx="7346095" cy="1181250"/>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37617"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浓厚的兴趣会使个体产生积极的学习态度，推动他兴致勃勃地去学习。一个对某一学科产生强烈而稳定兴趣的学生，就会把这门学科作为自己的主攻目标，学习过程中会自觉地去克服重重困难，排除种种干扰。总之，兴趣是影响学习活动效率的一个重要的心理因素。</a:t>
          </a:r>
        </a:p>
      </dsp:txBody>
      <dsp:txXfrm>
        <a:off x="760092" y="2362913"/>
        <a:ext cx="7346095" cy="1181250"/>
      </dsp:txXfrm>
    </dsp:sp>
    <dsp:sp modelId="{E9029248-3F33-430D-B4EF-E8F28C4357A7}">
      <dsp:nvSpPr>
        <dsp:cNvPr id="0" name=""/>
        <dsp:cNvSpPr/>
      </dsp:nvSpPr>
      <dsp:spPr>
        <a:xfrm>
          <a:off x="21811" y="2215257"/>
          <a:ext cx="1476562" cy="1476562"/>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7ABA70-6D08-4699-B703-85C649740356}">
      <dsp:nvSpPr>
        <dsp:cNvPr id="0" name=""/>
        <dsp:cNvSpPr/>
      </dsp:nvSpPr>
      <dsp:spPr>
        <a:xfrm>
          <a:off x="1567" y="0"/>
          <a:ext cx="3992562" cy="3255898"/>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7447" rIns="191135" bIns="0" numCol="1" spcCol="1270" anchor="t" anchorCtr="0">
          <a:noAutofit/>
        </a:bodyPr>
        <a:lstStyle/>
        <a:p>
          <a:pPr marL="0" lvl="0" indent="0" algn="r" defTabSz="1911350">
            <a:lnSpc>
              <a:spcPct val="90000"/>
            </a:lnSpc>
            <a:spcBef>
              <a:spcPct val="0"/>
            </a:spcBef>
            <a:spcAft>
              <a:spcPct val="35000"/>
            </a:spcAft>
            <a:buNone/>
          </a:pPr>
          <a:endParaRPr lang="zh-CN" altLang="en-US" sz="4300" kern="1200"/>
        </a:p>
      </dsp:txBody>
      <dsp:txXfrm rot="16200000">
        <a:off x="-934094" y="935661"/>
        <a:ext cx="2669836" cy="798512"/>
      </dsp:txXfrm>
    </dsp:sp>
    <dsp:sp modelId="{05592C4A-3718-43F6-98FF-1D1E328D8EDF}">
      <dsp:nvSpPr>
        <dsp:cNvPr id="0" name=""/>
        <dsp:cNvSpPr/>
      </dsp:nvSpPr>
      <dsp:spPr>
        <a:xfrm>
          <a:off x="800080" y="0"/>
          <a:ext cx="2974459" cy="325589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90000"/>
            </a:lnSpc>
            <a:spcBef>
              <a:spcPct val="0"/>
            </a:spcBef>
            <a:spcAft>
              <a:spcPct val="35000"/>
            </a:spcAft>
            <a:buNone/>
          </a:pPr>
          <a:r>
            <a:rPr lang="zh-CN" altLang="en-US" sz="2100" kern="1200">
              <a:latin typeface="Arial" panose="020B0604020202020204" pitchFamily="34" charset="0"/>
              <a:ea typeface="微软雅黑" panose="020B0503020204020204" pitchFamily="34" charset="-122"/>
            </a:rPr>
            <a:t>从兴趣的广度来看，兴趣可分为</a:t>
          </a:r>
          <a:r>
            <a:rPr lang="zh-CN" altLang="en-US" sz="2100" b="1" kern="1200">
              <a:latin typeface="Arial" panose="020B0604020202020204" pitchFamily="34" charset="0"/>
              <a:ea typeface="微软雅黑" panose="020B0503020204020204" pitchFamily="34" charset="-122"/>
            </a:rPr>
            <a:t>中心兴趣</a:t>
          </a:r>
          <a:r>
            <a:rPr lang="zh-CN" altLang="en-US" sz="2100" kern="1200">
              <a:latin typeface="Arial" panose="020B0604020202020204" pitchFamily="34" charset="0"/>
              <a:ea typeface="微软雅黑" panose="020B0503020204020204" pitchFamily="34" charset="-122"/>
            </a:rPr>
            <a:t>和</a:t>
          </a:r>
          <a:r>
            <a:rPr lang="zh-CN" altLang="en-US" sz="2100" b="1" kern="1200">
              <a:latin typeface="Arial" panose="020B0604020202020204" pitchFamily="34" charset="0"/>
              <a:ea typeface="微软雅黑" panose="020B0503020204020204" pitchFamily="34" charset="-122"/>
            </a:rPr>
            <a:t>广阔兴趣</a:t>
          </a:r>
          <a:r>
            <a:rPr lang="zh-CN" altLang="en-US" sz="2100" kern="1200">
              <a:latin typeface="Arial" panose="020B0604020202020204" pitchFamily="34" charset="0"/>
              <a:ea typeface="微软雅黑" panose="020B0503020204020204" pitchFamily="34" charset="-122"/>
            </a:rPr>
            <a:t>两种。中心兴趣是对某一方面的事物或活动有着极浓厚而又稳定的兴趣</a:t>
          </a:r>
          <a:r>
            <a:rPr lang="en-US" altLang="zh-CN" sz="2100" kern="1200">
              <a:latin typeface="Arial" panose="020B0604020202020204" pitchFamily="34" charset="0"/>
              <a:ea typeface="微软雅黑" panose="020B0503020204020204" pitchFamily="34" charset="-122"/>
            </a:rPr>
            <a:t>;</a:t>
          </a:r>
          <a:r>
            <a:rPr lang="zh-CN" altLang="en-US" sz="2100" kern="1200">
              <a:latin typeface="Arial" panose="020B0604020202020204" pitchFamily="34" charset="0"/>
              <a:ea typeface="微软雅黑" panose="020B0503020204020204" pitchFamily="34" charset="-122"/>
            </a:rPr>
            <a:t>广阔兴趣是对多方面的事物或活动具有的兴趣。</a:t>
          </a:r>
          <a:endParaRPr lang="zh-CN" altLang="en-US" sz="2100" kern="1200" dirty="0"/>
        </a:p>
      </dsp:txBody>
      <dsp:txXfrm>
        <a:off x="800080" y="0"/>
        <a:ext cx="2974459" cy="3255898"/>
      </dsp:txXfrm>
    </dsp:sp>
    <dsp:sp modelId="{74CCC943-FC2E-4AC4-9CC4-16FEE57F1167}">
      <dsp:nvSpPr>
        <dsp:cNvPr id="0" name=""/>
        <dsp:cNvSpPr/>
      </dsp:nvSpPr>
      <dsp:spPr>
        <a:xfrm>
          <a:off x="4133869" y="0"/>
          <a:ext cx="3992562" cy="3255898"/>
        </a:xfrm>
        <a:prstGeom prst="roundRect">
          <a:avLst>
            <a:gd name="adj" fmla="val 5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7447" rIns="191135" bIns="0" numCol="1" spcCol="1270" anchor="t" anchorCtr="0">
          <a:noAutofit/>
        </a:bodyPr>
        <a:lstStyle/>
        <a:p>
          <a:pPr marL="0" lvl="0" indent="0" algn="r" defTabSz="1911350">
            <a:lnSpc>
              <a:spcPct val="90000"/>
            </a:lnSpc>
            <a:spcBef>
              <a:spcPct val="0"/>
            </a:spcBef>
            <a:spcAft>
              <a:spcPct val="35000"/>
            </a:spcAft>
            <a:buNone/>
          </a:pPr>
          <a:endParaRPr lang="zh-CN" altLang="en-US" sz="4300" kern="1200"/>
        </a:p>
      </dsp:txBody>
      <dsp:txXfrm rot="16200000">
        <a:off x="3198207" y="935661"/>
        <a:ext cx="2669836" cy="798512"/>
      </dsp:txXfrm>
    </dsp:sp>
    <dsp:sp modelId="{D336168D-9D21-4827-B30A-41694F056AB7}">
      <dsp:nvSpPr>
        <dsp:cNvPr id="0" name=""/>
        <dsp:cNvSpPr/>
      </dsp:nvSpPr>
      <dsp:spPr>
        <a:xfrm rot="5400000">
          <a:off x="3914517" y="2492573"/>
          <a:ext cx="478631" cy="598884"/>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086D57A-72E6-46B9-AA79-B92439D7758A}">
      <dsp:nvSpPr>
        <dsp:cNvPr id="0" name=""/>
        <dsp:cNvSpPr/>
      </dsp:nvSpPr>
      <dsp:spPr>
        <a:xfrm>
          <a:off x="4932382" y="0"/>
          <a:ext cx="2974459" cy="3255898"/>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2009" rIns="0" bIns="0" numCol="1" spcCol="1270" anchor="t" anchorCtr="0">
          <a:noAutofit/>
        </a:bodyPr>
        <a:lstStyle/>
        <a:p>
          <a:pPr marL="0" lvl="0" indent="0" algn="l" defTabSz="933450">
            <a:lnSpc>
              <a:spcPct val="90000"/>
            </a:lnSpc>
            <a:spcBef>
              <a:spcPct val="0"/>
            </a:spcBef>
            <a:spcAft>
              <a:spcPct val="35000"/>
            </a:spcAft>
            <a:buNone/>
          </a:pPr>
          <a:r>
            <a:rPr lang="zh-CN" altLang="en-US" sz="2100" kern="1200">
              <a:latin typeface="Arial" panose="020B0604020202020204" pitchFamily="34" charset="0"/>
              <a:ea typeface="微软雅黑" panose="020B0503020204020204" pitchFamily="34" charset="-122"/>
            </a:rPr>
            <a:t>在学习过程中，学生应在广阔兴趣的基础上发展中心兴趣，在中心兴趣的要求下培养广阔兴趣。这两者的结合实际上也就是学习中的博与专的结合。</a:t>
          </a:r>
          <a:endParaRPr lang="zh-CN" altLang="en-US" sz="2100" kern="1200" dirty="0"/>
        </a:p>
      </dsp:txBody>
      <dsp:txXfrm>
        <a:off x="4932382" y="0"/>
        <a:ext cx="2974459" cy="32558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184972" y="1305401"/>
          <a:ext cx="4944591"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zh-CN" sz="1400" kern="1200" dirty="0">
              <a:latin typeface="Arial" panose="020B0604020202020204" pitchFamily="34" charset="0"/>
              <a:ea typeface="微软雅黑" panose="020B0503020204020204" pitchFamily="34" charset="-122"/>
            </a:rPr>
            <a:t>人的情感并非与生俱来，而是随着年龄的增长、交往的扩大、经验的增加，在教育与社会的影响下逐渐发展起来的。情绪与情操这两种形式的情感又往往交织在一起，在同一个人身上表现出来。</a:t>
          </a:r>
        </a:p>
      </dsp:txBody>
      <dsp:txXfrm>
        <a:off x="269938" y="1390367"/>
        <a:ext cx="4774659" cy="1570603"/>
      </dsp:txXfrm>
    </dsp:sp>
    <dsp:sp modelId="{13648A15-7827-4543-B9F2-4B7C3EC19164}">
      <dsp:nvSpPr>
        <dsp:cNvPr id="0" name=""/>
        <dsp:cNvSpPr/>
      </dsp:nvSpPr>
      <dsp:spPr>
        <a:xfrm>
          <a:off x="5386035" y="1305401"/>
          <a:ext cx="4944591" cy="174053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情绪是比较低级的情感形式。其主要表现形式有激情、心境和热情，统称为情绪状态。而情操则是一种习得的、比较高级、比较复杂的情感。在学习活动中，适当的激情、良好的心境、饱满的热情是学习的重要心理品质，而情操则是推动学习的强大动力，是一个人取得学业成就大小的先决条件。</a:t>
          </a:r>
        </a:p>
      </dsp:txBody>
      <dsp:txXfrm>
        <a:off x="5471001" y="1390367"/>
        <a:ext cx="4774659" cy="15706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05740" y="7614"/>
          <a:ext cx="8038030" cy="137875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人的意志不是生来就有的，而是随着年龄的增长、体质的增强、知识的丰富、交往的扩大而逐步发展起来的。一般地说，幼小年龄的儿童，其意志比较简单和软弱。</a:t>
          </a:r>
        </a:p>
      </dsp:txBody>
      <dsp:txXfrm>
        <a:off x="-65358" y="47996"/>
        <a:ext cx="6612982" cy="1297988"/>
      </dsp:txXfrm>
    </dsp:sp>
    <dsp:sp modelId="{C74562EB-C5B1-4395-ACDF-9B3C50CA786F}">
      <dsp:nvSpPr>
        <dsp:cNvPr id="0" name=""/>
        <dsp:cNvSpPr/>
      </dsp:nvSpPr>
      <dsp:spPr>
        <a:xfrm>
          <a:off x="1101255" y="1646974"/>
          <a:ext cx="8460991" cy="142964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学习是一项艰苦的脑力劳动，它不像在公园里散步那么自在，也不像在剧院里看戏那样轻松。要使学习活动坚持下去并取得较好的效果，就必须有复杂而又坚强的意志参与。</a:t>
          </a:r>
        </a:p>
      </dsp:txBody>
      <dsp:txXfrm>
        <a:off x="1143128" y="1688847"/>
        <a:ext cx="5940782" cy="1345896"/>
      </dsp:txXfrm>
    </dsp:sp>
    <dsp:sp modelId="{EC3E5DFF-D50A-45A9-AFA9-5F95514EC835}">
      <dsp:nvSpPr>
        <dsp:cNvPr id="0" name=""/>
        <dsp:cNvSpPr/>
      </dsp:nvSpPr>
      <dsp:spPr>
        <a:xfrm>
          <a:off x="7036100" y="1071130"/>
          <a:ext cx="896188" cy="89618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237742" y="1071130"/>
        <a:ext cx="492904" cy="67438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2246456" y="420"/>
          <a:ext cx="7941427" cy="98468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422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人的性格一旦形成就颇为稳固，较难改变，但是随着社会生活、学习环境的变化，性格仍会发生相应的变化。</a:t>
          </a:r>
        </a:p>
      </dsp:txBody>
      <dsp:txXfrm rot="10800000">
        <a:off x="2492628" y="420"/>
        <a:ext cx="7695255" cy="984689"/>
      </dsp:txXfrm>
    </dsp:sp>
    <dsp:sp modelId="{82DBEDA2-9566-4E09-9A91-97E9ADAC38F1}">
      <dsp:nvSpPr>
        <dsp:cNvPr id="0" name=""/>
        <dsp:cNvSpPr/>
      </dsp:nvSpPr>
      <dsp:spPr>
        <a:xfrm>
          <a:off x="1754111" y="420"/>
          <a:ext cx="984689" cy="984689"/>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2246456" y="1231283"/>
          <a:ext cx="7941427" cy="984689"/>
        </a:xfrm>
        <a:prstGeom prst="homePlate">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422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一般地说，一个具有某种性格的人，在任何场合都会表现出这种性格来，而要改变这种性格则是十分困难的。</a:t>
          </a:r>
        </a:p>
      </dsp:txBody>
      <dsp:txXfrm rot="10800000">
        <a:off x="2492628" y="1231283"/>
        <a:ext cx="7695255" cy="984689"/>
      </dsp:txXfrm>
    </dsp:sp>
    <dsp:sp modelId="{FC96EFC5-1FFF-454B-A006-E05B5ECC4F14}">
      <dsp:nvSpPr>
        <dsp:cNvPr id="0" name=""/>
        <dsp:cNvSpPr/>
      </dsp:nvSpPr>
      <dsp:spPr>
        <a:xfrm>
          <a:off x="1754111" y="1231283"/>
          <a:ext cx="984689" cy="984689"/>
        </a:xfrm>
        <a:prstGeom prst="ellipse">
          <a:avLst/>
        </a:prstGeom>
        <a:solidFill>
          <a:schemeClr val="accent2">
            <a:tint val="50000"/>
            <a:hueOff val="-712532"/>
            <a:satOff val="-70"/>
            <a:lumOff val="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2246456" y="2462145"/>
          <a:ext cx="7941427" cy="984689"/>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422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我们应该教育学生以革命先烈、英雄人物、思想家、科学家、文学家等为榜样，塑造自己良好的性格，并改变那些不良的性格。</a:t>
          </a:r>
        </a:p>
      </dsp:txBody>
      <dsp:txXfrm rot="10800000">
        <a:off x="2492628" y="2462145"/>
        <a:ext cx="7695255" cy="984689"/>
      </dsp:txXfrm>
    </dsp:sp>
    <dsp:sp modelId="{D91CC7FE-45B5-48F7-B19B-9AA78A7990E4}">
      <dsp:nvSpPr>
        <dsp:cNvPr id="0" name=""/>
        <dsp:cNvSpPr/>
      </dsp:nvSpPr>
      <dsp:spPr>
        <a:xfrm>
          <a:off x="1754111" y="2462145"/>
          <a:ext cx="984689" cy="984689"/>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2024/9/1</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746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585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非智力因素的功能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动力功能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定向功能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引导功能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维持功能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调控功能</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6.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强化功能</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24560824"/>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48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非智力因素在学习中的作用</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总的说来，非智力因素对学习的作用是间接的</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非智力因素是学习过程的心理条件</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非智力因素是学习活动的动力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调控系统</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非智力因素在学习中具体表现为“五学”</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813219710"/>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兴趣与学习</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兴趣与学习的关系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2395C757-4254-4E4A-91CD-A2D69DDD83B4}"/>
              </a:ext>
            </a:extLst>
          </p:cNvPr>
          <p:cNvGraphicFramePr/>
          <p:nvPr>
            <p:extLst>
              <p:ext uri="{D42A27DB-BD31-4B8C-83A1-F6EECF244321}">
                <p14:modId xmlns:p14="http://schemas.microsoft.com/office/powerpoint/2010/main" val="860024439"/>
              </p:ext>
            </p:extLst>
          </p:nvPr>
        </p:nvGraphicFramePr>
        <p:xfrm>
          <a:off x="2032000" y="2003461"/>
          <a:ext cx="8128000" cy="4134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0508650"/>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00393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兴趣的发展规律与学习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兴趣发展逐步深化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人的兴趣的发展一般要经过</a:t>
            </a:r>
            <a:r>
              <a:rPr lang="zh-CN" altLang="en-US" b="1" dirty="0">
                <a:solidFill>
                  <a:srgbClr val="FF0000"/>
                </a:solidFill>
                <a:latin typeface="Arial" panose="020B0604020202020204" pitchFamily="34" charset="0"/>
                <a:ea typeface="微软雅黑" panose="020B0503020204020204" pitchFamily="34" charset="-122"/>
              </a:rPr>
              <a:t>有趣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乐趣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志趣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等三个阶段。其特点是： 随生随灭，为时短暂。</a:t>
            </a:r>
            <a:r>
              <a:rPr lang="zh-CN" altLang="en-US" b="1" dirty="0">
                <a:solidFill>
                  <a:srgbClr val="FF0000"/>
                </a:solidFill>
                <a:latin typeface="Arial" panose="020B0604020202020204" pitchFamily="34" charset="0"/>
                <a:ea typeface="微软雅黑" panose="020B0503020204020204" pitchFamily="34" charset="-122"/>
              </a:rPr>
              <a:t>乐趣是</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兴趣发展的中级水平，它是在有趣的基础上逐步定向而形成起来的。其特点是： 基本定向，持续时间较长。</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志趣则是</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兴趣发展的高级水平，它同崇高的理想和远大的奋斗目标相结合，是在乐趣的基础上发展起来的。其特点是： 积极自觉，持续时间长，甚至终生不变。一般说来，有趣是一种必然的、不可避免的现象，是兴趣发展过程的第一个阶段。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乐趣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虽与快乐的情感体验相结合，但它还不足以推动人们为了某种目标而奋斗终生，故兴趣只有上升到志趣阶段后才会使学生全身心地投入到学习活动中去。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28644049"/>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兴趣的发展规律与学习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直接兴趣与间接兴趣相互转化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人们对事物或活动本身的兴趣称为</a:t>
            </a:r>
            <a:r>
              <a:rPr lang="zh-CN" altLang="en-US" b="1" dirty="0">
                <a:solidFill>
                  <a:srgbClr val="FF0000"/>
                </a:solidFill>
                <a:latin typeface="Arial" panose="020B0604020202020204" pitchFamily="34" charset="0"/>
                <a:ea typeface="微软雅黑" panose="020B0503020204020204" pitchFamily="34" charset="-122"/>
              </a:rPr>
              <a:t>直接兴趣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，而对活动的目的或结果的兴趣称为</a:t>
            </a:r>
            <a:r>
              <a:rPr lang="zh-CN" altLang="en-US" b="1" dirty="0">
                <a:solidFill>
                  <a:srgbClr val="FF0000"/>
                </a:solidFill>
                <a:latin typeface="Arial" panose="020B0604020202020204" pitchFamily="34" charset="0"/>
                <a:ea typeface="微软雅黑" panose="020B0503020204020204" pitchFamily="34" charset="-122"/>
              </a:rPr>
              <a:t>间接兴趣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。在学习活动中，直接兴趣可以转化为间接兴趣，间接兴趣也可以转化为直接兴趣。</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一般地说，学生遇到简单的、容易的、生动有趣的知识时，便会产生直接兴趣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遇到复杂的、困难的、枯燥乏味的知识时，便需要间接兴趣来维持学习。学生对掌握某种知识的必要性与重要性有了充分的认识时，就会对它产生间接兴趣，从而激励自己去学习那些本无兴趣的东西。</a:t>
            </a:r>
          </a:p>
        </p:txBody>
      </p:sp>
    </p:spTree>
    <p:extLst>
      <p:ext uri="{BB962C8B-B14F-4D97-AF65-F5344CB8AC3E}">
        <p14:creationId xmlns:p14="http://schemas.microsoft.com/office/powerpoint/2010/main" val="1008492750"/>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兴趣的发展规律与学习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中心兴趣与广阔兴趣相互促进</a:t>
            </a:r>
          </a:p>
        </p:txBody>
      </p:sp>
      <p:graphicFrame>
        <p:nvGraphicFramePr>
          <p:cNvPr id="2" name="图示 1">
            <a:extLst>
              <a:ext uri="{FF2B5EF4-FFF2-40B4-BE49-F238E27FC236}">
                <a16:creationId xmlns:a16="http://schemas.microsoft.com/office/drawing/2014/main" id="{86B462E6-73BA-42C1-AA94-D4C153A703FD}"/>
              </a:ext>
            </a:extLst>
          </p:cNvPr>
          <p:cNvGraphicFramePr/>
          <p:nvPr>
            <p:extLst>
              <p:ext uri="{D42A27DB-BD31-4B8C-83A1-F6EECF244321}">
                <p14:modId xmlns:p14="http://schemas.microsoft.com/office/powerpoint/2010/main" val="1776889563"/>
              </p:ext>
            </p:extLst>
          </p:nvPr>
        </p:nvGraphicFramePr>
        <p:xfrm>
          <a:off x="2032000" y="2772606"/>
          <a:ext cx="8128000" cy="3255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44824971"/>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兴趣的发展规律与学习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好奇心、求知欲、兴趣密切联系、逐步发展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从横向来看，好奇心、求知欲、兴趣是互相促进、彼此强化的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从纵向来看，三者又是沿着好奇心</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求知欲</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兴趣的方向发展的。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好奇心是人们对新奇事物积极探求的一种心理倾向，可以说是一种本能。一方面我们要促使好奇心尽快地向求知欲发展，最终培养良好的学习兴趣</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另一方面，我们也要珍惜好奇心，增强求知欲，提高兴趣水平，使这三种心理因素都得到培养和发展。这样，学习活动才能顺利开展，学习效果才能得以提高。</a:t>
            </a:r>
          </a:p>
        </p:txBody>
      </p:sp>
    </p:spTree>
    <p:extLst>
      <p:ext uri="{BB962C8B-B14F-4D97-AF65-F5344CB8AC3E}">
        <p14:creationId xmlns:p14="http://schemas.microsoft.com/office/powerpoint/2010/main" val="3133817499"/>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兴趣的发展规律与学习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兴趣与努力不可分割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兴趣与努力是可以互相促进的，而不是两个对立面。要使学习取得较大的效果，既要有兴趣参与，又要能勤奋努力。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在兴趣与努力的关系上存在着两种极端的看法： 一种是片面强调兴趣，认为只有顺从学生的兴趣才能使学习卓有成效</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另一种是片面强调努力，认为只要通过刻苦的学习便能取得好成绩。学生的学习活动既离不开学习兴趣，也离不开勤奋努力，兴趣与努力不断互相促进，方能使学习达到最佳的境地。</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32798077"/>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情感与学习</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585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情感与学习的关系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在学习过程中，情感虽不直接起作用，但其间接影响却十分明显。有人将学习活动中的智力因素比作汽车的发动机，而将情感比作汽车的燃料，此话不无道理。孔子就将学习分为三个不同的层次： 知学、好学、乐学。认为“知之者不如好之者，好之者不如乐之者”</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论语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雍也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即这三个层次是一层比一层高级的。乐学就是一种最高层次的学习热情，只有进入乐学这一层次，才能使人在学习上自强不息。学生有了对学习的热烈情感，学习的积极性就会增强，就会主动地探求新的知识，大胆地进行创造性思维，顽强地克服各种困难，从而提高学习效率。</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489023235"/>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情感的活动规律与学习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情绪逐步向情操发展</a:t>
            </a:r>
          </a:p>
        </p:txBody>
      </p:sp>
      <p:graphicFrame>
        <p:nvGraphicFramePr>
          <p:cNvPr id="3" name="内容占位符 3">
            <a:extLst>
              <a:ext uri="{FF2B5EF4-FFF2-40B4-BE49-F238E27FC236}">
                <a16:creationId xmlns:a16="http://schemas.microsoft.com/office/drawing/2014/main" id="{F9669CCF-8FCC-402B-9227-D1B305E70B5E}"/>
              </a:ext>
            </a:extLst>
          </p:cNvPr>
          <p:cNvGraphicFramePr>
            <a:graphicFrameLocks/>
          </p:cNvGraphicFramePr>
          <p:nvPr>
            <p:extLst>
              <p:ext uri="{D42A27DB-BD31-4B8C-83A1-F6EECF244321}">
                <p14:modId xmlns:p14="http://schemas.microsoft.com/office/powerpoint/2010/main" val="3993932633"/>
              </p:ext>
            </p:extLst>
          </p:nvPr>
        </p:nvGraphicFramePr>
        <p:xfrm>
          <a:off x="838200" y="183387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8901904"/>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情感的活动规律与学习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情感与认识相互促进、相互干扰</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情感是在认识的基础上产生和发展起来的，它既可能推动和加深人们的认识，也可能妨碍人们对事物的进一步认识，甚至产生不正确的认识。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的研究表明，人的情感会随着认识的发展而发展变化，认识越丰富、越深刻，则情感也会越丰富、越深刻。同时，人的情感又可以反作用于人的认识活动。心理学的有关研究表明，人们回忆那些愉快的经历较之回忆那些痛苦的经历要容易得多，也深刻得多。</a:t>
            </a:r>
          </a:p>
        </p:txBody>
      </p:sp>
    </p:spTree>
    <p:extLst>
      <p:ext uri="{BB962C8B-B14F-4D97-AF65-F5344CB8AC3E}">
        <p14:creationId xmlns:p14="http://schemas.microsoft.com/office/powerpoint/2010/main" val="3698619582"/>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情感的活动规律与学习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情感与需要相互制约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一方面，情感是在需要的基础上产生和发展起来的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另一方面，情感又可以调节一个人的需要。</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国古人曾将情感比作是人的心理的一种波动状态。这种情波，一方面如同水波一样“无风不起浪”，又不同于水波，并非所有的客观事物的刺激都能产生人的情感，只有当客观事物与人的主观需要处在一定的关系之中时，才能使情感产生。一般地说，凡是与主观需要相符合，并能使之得到满足的事物，就会产生肯定的、积极的情感，反之则会产生否定的、消极的情感。</a:t>
            </a:r>
          </a:p>
        </p:txBody>
      </p:sp>
    </p:spTree>
    <p:extLst>
      <p:ext uri="{BB962C8B-B14F-4D97-AF65-F5344CB8AC3E}">
        <p14:creationId xmlns:p14="http://schemas.microsoft.com/office/powerpoint/2010/main" val="1187834604"/>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意志与学习</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意志与学习的关系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对于意志在学习活动中的作用，古今中外的学者和教育家都有很深刻的认识。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著名教育家陶行知曾将育才学校的创学宗旨总结成“十字诀”，即“一个大脑、二只壮手、三圈连环、四把钥匙、五路探讨、六组学习、七（集）体创造、八位顾问、九九难关、十（誓）必克服”华中师范学院教育科学研究室。</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只有智力不行，有了学习的热情也不够，还必须有坚持到底的意志，才能克服大的困难，使学习取得成功。一个具有坚强意志的学生，不仅能促进情感和智力的发展，而且可以调节和控制自己的情感，主导和支配自己的认识活动，按照自己预定的目标克服困难、勤学苦练，向知识的高峰顽强地攀登。</a:t>
            </a:r>
          </a:p>
        </p:txBody>
      </p:sp>
    </p:spTree>
    <p:extLst>
      <p:ext uri="{BB962C8B-B14F-4D97-AF65-F5344CB8AC3E}">
        <p14:creationId xmlns:p14="http://schemas.microsoft.com/office/powerpoint/2010/main" val="3164063277"/>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意志的活动规律与学习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意志由简单意志发展到复杂意志、由软弱意志发展到坚强意志</a:t>
            </a:r>
          </a:p>
        </p:txBody>
      </p:sp>
      <p:graphicFrame>
        <p:nvGraphicFramePr>
          <p:cNvPr id="3" name="内容占位符 3">
            <a:extLst>
              <a:ext uri="{FF2B5EF4-FFF2-40B4-BE49-F238E27FC236}">
                <a16:creationId xmlns:a16="http://schemas.microsoft.com/office/drawing/2014/main" id="{FE601CC3-E4D2-4A85-B6B5-7D75CCB4E1B8}"/>
              </a:ext>
            </a:extLst>
          </p:cNvPr>
          <p:cNvGraphicFramePr>
            <a:graphicFrameLocks/>
          </p:cNvGraphicFramePr>
          <p:nvPr>
            <p:extLst>
              <p:ext uri="{D42A27DB-BD31-4B8C-83A1-F6EECF244321}">
                <p14:modId xmlns:p14="http://schemas.microsoft.com/office/powerpoint/2010/main" val="953029088"/>
              </p:ext>
            </p:extLst>
          </p:nvPr>
        </p:nvGraphicFramePr>
        <p:xfrm>
          <a:off x="1865616" y="2683673"/>
          <a:ext cx="9456506" cy="30638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489915"/>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意志的活动规律与学习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决心、信心、恒心三者密切联系、互相促进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决心、信心、恒心是意志过程的三个阶段。决心是意志过程的第一个阶段。信心是意志过程的第二个阶段。恒心是意志过程的第三个阶段，它在整个意志过程中具有更为本质的意义。意志过程的这三个阶段密切联系、缺一不可，既形成一个整体，又互相交织、彼此促进。</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在学习活动中，学生第一要下定决心，明确学习目的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第二要树立信心，相信自己的力量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第三要持之以恒，百折不挠。只有这样，才能取得学习的成功。</a:t>
            </a:r>
          </a:p>
        </p:txBody>
      </p:sp>
    </p:spTree>
    <p:extLst>
      <p:ext uri="{BB962C8B-B14F-4D97-AF65-F5344CB8AC3E}">
        <p14:creationId xmlns:p14="http://schemas.microsoft.com/office/powerpoint/2010/main" val="1903552771"/>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意志的活动规律与学习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意志与行动不可分割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人的意志总是在一定的行动中表现出来，它的发生、发展和形成都离不开行动。人的行动按其目的性、意识性的程度，可分为无意行动和有意行动两种</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按是否有意志参与，又可将有意行动分为一般行动和意志行动两种。所谓</a:t>
            </a:r>
            <a:r>
              <a:rPr lang="zh-CN" altLang="en-US" b="1" dirty="0">
                <a:solidFill>
                  <a:srgbClr val="FF0000"/>
                </a:solidFill>
                <a:latin typeface="Arial" panose="020B0604020202020204" pitchFamily="34" charset="0"/>
                <a:ea typeface="微软雅黑" panose="020B0503020204020204" pitchFamily="34" charset="-122"/>
              </a:rPr>
              <a:t>意志行动</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，就是有意志参与的一种有意行动。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在学习活动中，必须通过具体的学习、活动，通过迎战困难来培养与锻炼自己的意志。只有那些在学习上克服重重困难、勇于攀登高峰者才能称为意志坚强的人。</a:t>
            </a:r>
          </a:p>
        </p:txBody>
      </p:sp>
    </p:spTree>
    <p:extLst>
      <p:ext uri="{BB962C8B-B14F-4D97-AF65-F5344CB8AC3E}">
        <p14:creationId xmlns:p14="http://schemas.microsoft.com/office/powerpoint/2010/main" val="2649838975"/>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意志的活动规律与学习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意志的强度与克服困难的大小、多少呈正相关</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在一定条件下，一个人的意志越坚强，就越能克服更大更多的困难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一个人的意志软弱，就只能克服较小较少的困难，甚至于什么困难也不能克服。</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一个人在确定了前进的目标并向这目标奋进的过程中，总会遇到各种各样的困难。归结起来，众多的困难不外乎两种： 一是来自外部的困难，亦叫客观困难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二是来自内部的困难，亦叫主观困难。</a:t>
            </a:r>
          </a:p>
        </p:txBody>
      </p:sp>
    </p:spTree>
    <p:extLst>
      <p:ext uri="{BB962C8B-B14F-4D97-AF65-F5344CB8AC3E}">
        <p14:creationId xmlns:p14="http://schemas.microsoft.com/office/powerpoint/2010/main" val="1030833606"/>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第十三章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学习中的非智力因素</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第五节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性格与学习</a:t>
            </a:r>
          </a:p>
        </p:txBody>
      </p:sp>
    </p:spTree>
    <p:extLst>
      <p:ext uri="{BB962C8B-B14F-4D97-AF65-F5344CB8AC3E}">
        <p14:creationId xmlns:p14="http://schemas.microsoft.com/office/powerpoint/2010/main" val="425324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性格与学习的关系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一个学生学习成绩的好坏主要取决于什么？学习成绩、智力高低、性格特征这三者的关系怎样？性格在学生的学习中具有怎样的作用？这些问题历来为人们所关注。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一个具有优良性格特征的学生，可以保证其具有正确的学习动机、稳定的学习情绪、持久的学习兴趣和顽强的学习意志，从而提高心智活动的水平，保证获得学习活动的圆满成功。</a:t>
            </a:r>
          </a:p>
        </p:txBody>
      </p:sp>
    </p:spTree>
    <p:extLst>
      <p:ext uri="{BB962C8B-B14F-4D97-AF65-F5344CB8AC3E}">
        <p14:creationId xmlns:p14="http://schemas.microsoft.com/office/powerpoint/2010/main" val="702271459"/>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性格的形成规律与学习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性格的稳定性与可塑性相互制约</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4" name="内容占位符 3">
            <a:extLst>
              <a:ext uri="{FF2B5EF4-FFF2-40B4-BE49-F238E27FC236}">
                <a16:creationId xmlns:a16="http://schemas.microsoft.com/office/drawing/2014/main" id="{6F16C02F-AAC3-45A0-BA89-4C9AF830877E}"/>
              </a:ext>
            </a:extLst>
          </p:cNvPr>
          <p:cNvGraphicFramePr>
            <a:graphicFrameLocks/>
          </p:cNvGraphicFramePr>
          <p:nvPr>
            <p:extLst>
              <p:ext uri="{D42A27DB-BD31-4B8C-83A1-F6EECF244321}">
                <p14:modId xmlns:p14="http://schemas.microsoft.com/office/powerpoint/2010/main" val="1275158479"/>
              </p:ext>
            </p:extLst>
          </p:nvPr>
        </p:nvGraphicFramePr>
        <p:xfrm>
          <a:off x="345043" y="2732928"/>
          <a:ext cx="11941996" cy="3447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77355188"/>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性格的形成规律与学习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性格的先天性与后天性相互结合</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人的性格的形成，既有先天因素为基础，亦有后天因素起作用，是先天因素与后天因素的“合金”。</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一般认为，先天因素是性格形成的自然前提，而后天因素（主要是环境）则对性格的形成起决定作用，其中尤以社会环境的影响为大。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在学习活动中，我们既要看到先天因素对性格形成的影响，不排斥这种因素的作用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又要特别重视后天因素在性格形成中的作用，充分利用家庭教育、学校教育、宏观的社会因素等方面的一切有利因素，培养自己的良好性格，以期使学习取得成功。</a:t>
            </a:r>
          </a:p>
        </p:txBody>
      </p:sp>
    </p:spTree>
    <p:extLst>
      <p:ext uri="{BB962C8B-B14F-4D97-AF65-F5344CB8AC3E}">
        <p14:creationId xmlns:p14="http://schemas.microsoft.com/office/powerpoint/2010/main" val="2452280901"/>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性格的形成规律与学习</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性格与气质相辅相成</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一方面，性格是在气质的基础上形成起来的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另一方面，性格又可以掩盖甚至改变气质的某些特性。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一般说来，气质主要是先天的。而性格则主要是后天的。完全可以这样说，性格的发展和气质的变化始终渗透在一起。</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各种气质类型的人都可以培养积极的性格特征。因此，我们不要为自己属于哪种气质类型而烦恼，而要在各自气质的基础上，培养诚实、勤奋、独立、创新、勇敢、果断等良好的性格特征，并用这些性格特征去掩盖或改变原有气质类型中的消极方面。</a:t>
            </a:r>
          </a:p>
        </p:txBody>
      </p:sp>
    </p:spTree>
    <p:extLst>
      <p:ext uri="{BB962C8B-B14F-4D97-AF65-F5344CB8AC3E}">
        <p14:creationId xmlns:p14="http://schemas.microsoft.com/office/powerpoint/2010/main" val="1259254818"/>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886831" y="383615"/>
            <a:ext cx="10690255" cy="609077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小明从小数学成绩就很好，但是英语成绩特别差。一次课上，老师问小明；“为什么你那么喜欢学数学而不喜欢学英语呢？”小明说：“因为我觉得数学很有趣，我妈妈是数学老师，从小我就喜欢数学。老师，我也想学好英语，但是对英语提不起兴趣，一看到英语就头疼，我该怎么提起对英语的兴趣呢？”</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请你替老师为小明解惑，从遵循兴趣发展规律的角度谈一谈，该如何提升学习兴趣，提高学习效果。</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知之者不如好之者，好之者不如乐之者。”可见，对学习满怀热情，以学习为乐，对促进学习活动来说意义重大。请你结合本章内容谈一谈，掌握情感的活动特点对学习有什么意义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张海迪五岁时患脊髓血管瘤导致高位截瘫，但她身残志坚，通过自学，完成了小学、初中和大学的课程，被称为“八十年代新雷锋”和“当代保尔”，可见，拥有强大的意志才可以取得非凡的成绩。请结合本章内容思考，如何根据意志的活动特点使学习取得更大成效</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方方是个急性子，学习上虎头蛇尾，做题时马马虎虎，很快就能做完题却错误百出。圆圆是个慢性子，做事有条不紊，学习踏实，虽然做题速度慢但是准确性很高。毫无疑问，良好的性格对学习效果有很大的促进作用。请你谈一谈怎样遵循性格的形成规律来培养有利于学习的性格特征</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非智力因素</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是人的意向活动在改造客观世界的过程中逐步形成的一系列稳定的心理特点的综合</a:t>
            </a:r>
            <a:r>
              <a:rPr lang="en-US" altLang="zh-CN" dirty="0">
                <a:latin typeface="微软雅黑" panose="020B0503020204020204" pitchFamily="34" charset="-122"/>
                <a:ea typeface="微软雅黑" panose="020B0503020204020204" pitchFamily="34" charset="-122"/>
              </a:rPr>
              <a:t>.</a:t>
            </a: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兴趣</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是人们积极认识某种事物或关心某种活动的心理倾向。</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情感</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是人对客观事物是否满足自己的需要而产生的态度体验。</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意志</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是有目的地支配、调节行为，通过克服困难，以实现预定目的的心理过程。</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性格</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是与社会道德评价相联系的人格特质，是个性结构的核心特征，是足以支配一个人的个性的那些核心心理特征的独特结合。</a:t>
            </a: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B07800F-7423-4281-A23C-FB6E6716A1E3}"/>
              </a:ext>
            </a:extLst>
          </p:cNvPr>
          <p:cNvSpPr>
            <a:spLocks noGrp="1"/>
          </p:cNvSpPr>
          <p:nvPr>
            <p:ph type="title"/>
          </p:nvPr>
        </p:nvSpPr>
        <p:spPr>
          <a:xfrm>
            <a:off x="877613" y="2397821"/>
            <a:ext cx="10058400" cy="1371600"/>
          </a:xfrm>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3B017CF8-76F8-48B1-B92E-3E8CB7DC9124}"/>
              </a:ext>
            </a:extLst>
          </p:cNvPr>
          <p:cNvPicPr>
            <a:picLocks noGrp="1" noChangeAspect="1"/>
          </p:cNvPicPr>
          <p:nvPr>
            <p:ph idx="1"/>
          </p:nvPr>
        </p:nvPicPr>
        <p:blipFill>
          <a:blip r:embed="rId2"/>
          <a:stretch>
            <a:fillRect/>
          </a:stretch>
        </p:blipFill>
        <p:spPr>
          <a:xfrm>
            <a:off x="4395167" y="442804"/>
            <a:ext cx="6999531" cy="57726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88135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a:xfrm>
            <a:off x="1066800" y="2092846"/>
            <a:ext cx="10058400" cy="3931920"/>
          </a:xfrm>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非智力因素概述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02  </a:t>
            </a:r>
            <a:r>
              <a:rPr lang="zh-CN" altLang="en-US" sz="2400" dirty="0">
                <a:effectLst/>
                <a:ea typeface="等线" panose="02010600030101010101" pitchFamily="2" charset="-122"/>
                <a:cs typeface="Times New Roman" panose="02020603050405020304" pitchFamily="18" charset="0"/>
              </a:rPr>
              <a:t>兴趣与学习</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情感与学习</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意志与学习</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05  </a:t>
            </a:r>
            <a:r>
              <a:rPr lang="zh-CN" altLang="en-US" sz="2400" dirty="0">
                <a:effectLst/>
                <a:ea typeface="等线" panose="02010600030101010101" pitchFamily="2" charset="-122"/>
                <a:cs typeface="Times New Roman" panose="02020603050405020304" pitchFamily="18" charset="0"/>
              </a:rPr>
              <a:t>性格与学习</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非智力因素概述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685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非智力因素的内涵</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对非智力因素的内涵可以有如下两种不同的界定。</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人的意向活动在改造客观世界的过程中逐步形成的一系列稳定心理特点的综合，叫做</a:t>
            </a:r>
            <a:r>
              <a:rPr lang="zh-CN" altLang="en-US" b="1" dirty="0">
                <a:solidFill>
                  <a:srgbClr val="FF0000"/>
                </a:solidFill>
                <a:latin typeface="Arial" panose="020B0604020202020204" pitchFamily="34" charset="0"/>
                <a:ea typeface="微软雅黑" panose="020B0503020204020204" pitchFamily="34" charset="-122"/>
              </a:rPr>
              <a:t>非智力因素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智力因素以外全部心理因素的总称。</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由这一看法出发，我们还可以进一步概括出以下三点：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① 非智力因素不属于智力活动范畴，是智力活动之外的因素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除参与制约智力活动的心理因素可以叫做非智力因素外，不参与智力活动，对智力活动不产生影响的心理因素也可叫做非智力因素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非智力因素参与智力活动固然能发挥作用，而不参与智力活动也能发挥出其独有的作用。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386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非智力因素的外延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非智力因素包含的心理因素众多，即其外延广，很难一一列举。为了考察方便起见，可以把它们划分为如下三个层次。</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FBDC41F4-9CFE-46D8-8786-0ACEA1F6EF53}"/>
              </a:ext>
            </a:extLst>
          </p:cNvPr>
          <p:cNvGraphicFramePr/>
          <p:nvPr>
            <p:extLst>
              <p:ext uri="{D42A27DB-BD31-4B8C-83A1-F6EECF244321}">
                <p14:modId xmlns:p14="http://schemas.microsoft.com/office/powerpoint/2010/main" val="3629494663"/>
              </p:ext>
            </p:extLst>
          </p:nvPr>
        </p:nvGraphicFramePr>
        <p:xfrm>
          <a:off x="1958428" y="172865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1388924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2523</TotalTime>
  <Words>3447</Words>
  <Application>Microsoft Office PowerPoint</Application>
  <PresentationFormat>宽屏</PresentationFormat>
  <Paragraphs>137</Paragraphs>
  <Slides>36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第十三章   学习中的非智力因素</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fanmeilin</cp:lastModifiedBy>
  <cp:revision>32</cp:revision>
  <dcterms:created xsi:type="dcterms:W3CDTF">2023-07-29T06:13:37Z</dcterms:created>
  <dcterms:modified xsi:type="dcterms:W3CDTF">2024-09-01T08:27:19Z</dcterms:modified>
</cp:coreProperties>
</file>