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5"/>
  </p:notesMasterIdLst>
  <p:sldIdLst>
    <p:sldId id="256" r:id="rId2"/>
    <p:sldId id="482" r:id="rId3"/>
    <p:sldId id="485" r:id="rId4"/>
    <p:sldId id="526" r:id="rId5"/>
    <p:sldId id="579" r:id="rId6"/>
    <p:sldId id="257" r:id="rId7"/>
    <p:sldId id="488" r:id="rId8"/>
    <p:sldId id="530" r:id="rId9"/>
    <p:sldId id="558" r:id="rId10"/>
    <p:sldId id="560" r:id="rId11"/>
    <p:sldId id="559" r:id="rId12"/>
    <p:sldId id="561" r:id="rId13"/>
    <p:sldId id="562" r:id="rId14"/>
    <p:sldId id="563" r:id="rId15"/>
    <p:sldId id="564" r:id="rId16"/>
    <p:sldId id="565" r:id="rId17"/>
    <p:sldId id="566" r:id="rId18"/>
    <p:sldId id="567" r:id="rId19"/>
    <p:sldId id="489" r:id="rId20"/>
    <p:sldId id="568" r:id="rId21"/>
    <p:sldId id="569" r:id="rId22"/>
    <p:sldId id="571" r:id="rId23"/>
    <p:sldId id="570" r:id="rId24"/>
    <p:sldId id="572" r:id="rId25"/>
    <p:sldId id="490" r:id="rId26"/>
    <p:sldId id="573" r:id="rId27"/>
    <p:sldId id="574" r:id="rId28"/>
    <p:sldId id="575" r:id="rId29"/>
    <p:sldId id="576" r:id="rId30"/>
    <p:sldId id="577" r:id="rId31"/>
    <p:sldId id="578" r:id="rId32"/>
    <p:sldId id="557" r:id="rId33"/>
    <p:sldId id="524" r:id="rId3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2"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建构主义认为，学习不是从外界吸收知识的过程，而是学习者建构知识的过程。建构主义的学习和教学要求学生通过高水平的思维活动来学习，通过问题解决来学习。</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建构主义强调学习是通过对某种社会文化的参与，内化相关的知识和技能，掌握有关工具的过程，这一过程常常需要通过一个学习共同体的合作互动来完成。</a:t>
          </a: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建构主义认为情境总是具体的、千变万化的，抽象概念和规则的学习无法灵活适应具体情境的变化。情境性认知的观点强调学习、知识和智慧的情境性。</a:t>
          </a: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dgm:spPr/>
    </dgm:pt>
    <dgm:pt modelId="{A8B1D17D-B2B9-4C22-87F8-357B470A0550}" type="pres">
      <dgm:prSet presAssocID="{03306089-7434-4C45-93C0-C1211A5D9B78}" presName="txShp" presStyleLbl="node1" presStyleIdx="0" presStyleCnt="3">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dgm:spPr/>
    </dgm:pt>
    <dgm:pt modelId="{5E50FBFD-D814-41B8-8488-695A0D113D93}" type="pres">
      <dgm:prSet presAssocID="{DA484215-E3C7-4E2A-A6B1-B8DBA4CECC97}" presName="txShp" presStyleLbl="node1" presStyleIdx="1" presStyleCnt="3">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dgm:spPr/>
    </dgm:pt>
    <dgm:pt modelId="{4B5BF620-401A-462B-AED9-709C2770E0B8}" type="pres">
      <dgm:prSet presAssocID="{E222E03D-2AAB-4824-8078-18950D2C2F27}" presName="txShp" presStyleLbl="node1" presStyleIdx="2" presStyleCnt="3">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个体建构关注学习者如何建构某种认知方面（如知识理解、思维技能）或情感方面（如信念态度、自我概念）的素质。</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社会建构关注学习和知识建构背后的社会文化机制。</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3" csCatId="colorful" phldr="1"/>
      <dgm:spPr/>
    </dgm:pt>
    <dgm:pt modelId="{E55B3653-A9F3-4A37-8C9A-2172118C34BD}">
      <dgm:prSet phldrT="[文本]"/>
      <dgm:spPr/>
      <dgm:t>
        <a:bodyPr/>
        <a:lstStyle/>
        <a:p>
          <a:r>
            <a:rPr lang="en-US" altLang="en-US" dirty="0">
              <a:latin typeface="Arial" panose="020B0604020202020204" pitchFamily="34" charset="0"/>
              <a:ea typeface="微软雅黑" panose="020B0503020204020204" pitchFamily="34" charset="-122"/>
            </a:rPr>
            <a:t>1. </a:t>
          </a:r>
          <a:r>
            <a:rPr lang="zh-CN" altLang="en-US" dirty="0">
              <a:latin typeface="Arial" panose="020B0604020202020204" pitchFamily="34" charset="0"/>
              <a:ea typeface="微软雅黑" panose="020B0503020204020204" pitchFamily="34" charset="-122"/>
            </a:rPr>
            <a:t>内化理论： 学习作为社会文化的内化过程</a:t>
          </a: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dgm:spPr/>
      <dgm:t>
        <a:bodyPr/>
        <a:lstStyle/>
        <a:p>
          <a:r>
            <a:rPr lang="en-US" altLang="en-US" dirty="0">
              <a:latin typeface="Arial" panose="020B0604020202020204" pitchFamily="34" charset="0"/>
              <a:ea typeface="微软雅黑" panose="020B0503020204020204" pitchFamily="34" charset="-122"/>
            </a:rPr>
            <a:t>2. </a:t>
          </a:r>
          <a:r>
            <a:rPr lang="zh-CN" altLang="en-US" dirty="0">
              <a:latin typeface="Arial" panose="020B0604020202020204" pitchFamily="34" charset="0"/>
              <a:ea typeface="微软雅黑" panose="020B0503020204020204" pitchFamily="34" charset="-122"/>
            </a:rPr>
            <a:t>活动理论： 学习通过对活动的参与来实现</a:t>
          </a: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dgm:spPr/>
      <dgm:t>
        <a:bodyPr/>
        <a:lstStyle/>
        <a:p>
          <a:r>
            <a:rPr lang="en-US" altLang="en-US" dirty="0">
              <a:latin typeface="Arial" panose="020B0604020202020204" pitchFamily="34" charset="0"/>
              <a:ea typeface="微软雅黑" panose="020B0503020204020204" pitchFamily="34" charset="-122"/>
            </a:rPr>
            <a:t>3. </a:t>
          </a:r>
          <a:r>
            <a:rPr lang="zh-CN" altLang="en-US" dirty="0">
              <a:latin typeface="Arial" panose="020B0604020202020204" pitchFamily="34" charset="0"/>
              <a:ea typeface="微软雅黑" panose="020B0503020204020204" pitchFamily="34" charset="-122"/>
            </a:rPr>
            <a:t>支架式教学： 文化内化与活动理论的应用</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2" csCatId="colorful" phldr="1"/>
      <dgm:spPr/>
    </dgm:pt>
    <dgm:pt modelId="{E55B3653-A9F3-4A37-8C9A-2172118C34BD}">
      <dgm:prSet phldrT="[文本]"/>
      <dgm:spPr/>
      <dgm:t>
        <a:bodyPr/>
        <a:lstStyle/>
        <a:p>
          <a:r>
            <a:rPr lang="zh-CN" altLang="en-US" dirty="0">
              <a:latin typeface="Arial" panose="020B0604020202020204" pitchFamily="34" charset="0"/>
              <a:ea typeface="微软雅黑" panose="020B0503020204020204" pitchFamily="34" charset="-122"/>
            </a:rPr>
            <a:t>自尊的需要。</a:t>
          </a: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dgm:spPr/>
      <dgm:t>
        <a:bodyPr/>
        <a:lstStyle/>
        <a:p>
          <a:r>
            <a:rPr lang="zh-CN" altLang="en-US" dirty="0">
              <a:latin typeface="Arial" panose="020B0604020202020204" pitchFamily="34" charset="0"/>
              <a:ea typeface="微软雅黑" panose="020B0503020204020204" pitchFamily="34" charset="-122"/>
            </a:rPr>
            <a:t>认知的需要。</a:t>
          </a: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dgm:spPr/>
      <dgm:t>
        <a:bodyPr/>
        <a:lstStyle/>
        <a:p>
          <a:r>
            <a:rPr lang="zh-CN" altLang="en-US" dirty="0">
              <a:latin typeface="Arial" panose="020B0604020202020204" pitchFamily="34" charset="0"/>
              <a:ea typeface="微软雅黑" panose="020B0503020204020204" pitchFamily="34" charset="-122"/>
            </a:rPr>
            <a:t>对美和自我实现的追求也是学生学习的动力。</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zh-CN" altLang="en-US"/>
        </a:p>
      </dgm:t>
    </dgm:pt>
    <dgm:pt modelId="{547F1745-EF23-446F-B089-BC7C2E2DFEEA}">
      <dgm:prSet phldrT="[文本]" custT="1"/>
      <dgm:spPr/>
      <dgm:t>
        <a:bodyPr/>
        <a:lstStyle/>
        <a:p>
          <a:pPr algn="l"/>
          <a:r>
            <a:rPr lang="zh-CN" altLang="en-US" sz="1800" dirty="0">
              <a:latin typeface="Arial" panose="020B0604020202020204" pitchFamily="34" charset="0"/>
              <a:ea typeface="微软雅黑" panose="020B0503020204020204" pitchFamily="34" charset="-122"/>
            </a:rPr>
            <a:t>利用现代神经影像技术，语言加工左半球侧偏化，多数人语言左半球侧偏化，左半球优势早期可测且似与生俱来。</a:t>
          </a:r>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800" dirty="0">
              <a:latin typeface="Arial" panose="020B0604020202020204" pitchFamily="34" charset="0"/>
              <a:ea typeface="微软雅黑" panose="020B0503020204020204" pitchFamily="34" charset="-122"/>
            </a:rPr>
            <a:t>脑机制发展持续到成年早期，语言加工虽左半球侧偏化但右半球也有关，儿童语言发展敏感期通常在两岁前，三岁后语言学习能力减弱，对听障儿童研究表明，两岁前手术植入助听器更有利语言发展，敏感期内儿童掌握语法更有效，早接触语言学习效率高效果好。</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2">
        <dgm:presLayoutVars>
          <dgm:bulletEnabled val="1"/>
        </dgm:presLayoutVars>
      </dgm:prSet>
      <dgm:spPr/>
    </dgm:pt>
    <dgm:pt modelId="{566705CB-558F-4760-A388-41F13B1018A8}" type="pres">
      <dgm:prSet presAssocID="{E6064F2D-836C-48BC-A1CE-8B20C266BF5C}" presName="sibTrans" presStyleLbl="sibTrans1D1" presStyleIdx="0" presStyleCnt="1"/>
      <dgm:spPr/>
    </dgm:pt>
    <dgm:pt modelId="{A39F80EC-056E-410F-A38D-E72D7182B836}" type="pres">
      <dgm:prSet presAssocID="{E6064F2D-836C-48BC-A1CE-8B20C266BF5C}" presName="connectorText" presStyleLbl="sibTrans1D1" presStyleIdx="0" presStyleCnt="1"/>
      <dgm:spPr/>
    </dgm:pt>
    <dgm:pt modelId="{95CA7C0B-2834-4079-9490-9E2241A85504}" type="pres">
      <dgm:prSet presAssocID="{21042E4A-EA6E-4D56-BB80-5EB88A725525}" presName="node" presStyleLbl="node1" presStyleIdx="1" presStyleCnt="2">
        <dgm:presLayoutVars>
          <dgm:bulletEnabled val="1"/>
        </dgm:presLayoutVars>
      </dgm:prSet>
      <dgm:spPr/>
    </dgm:pt>
  </dgm:ptLst>
  <dgm:cxnLst>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6C72658-A51B-4940-A07F-82C2EBCC370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CN" altLang="en-US"/>
        </a:p>
      </dgm:t>
    </dgm:pt>
    <dgm:pt modelId="{9A8DE35E-BD1B-47C5-ADE3-D926D1EC4811}">
      <dgm:prSet phldrT="[文本]"/>
      <dgm:spPr/>
      <dgm:t>
        <a:bodyPr/>
        <a:lstStyle/>
        <a:p>
          <a:r>
            <a:rPr lang="zh-CN" altLang="en-US" dirty="0">
              <a:latin typeface="Arial" panose="020B0604020202020204" pitchFamily="34" charset="0"/>
              <a:ea typeface="微软雅黑" panose="020B0503020204020204" pitchFamily="34" charset="-122"/>
            </a:rPr>
            <a:t>人工智能与教育领域的结合不仅体现在教学方式的改变上，还体现在教学评价方式的改变上。教学评价指的是在系统、科学、全面地搜集、整理、处理和分析教育信息的基础上，对教育的价值作出判断的过程。</a:t>
          </a:r>
        </a:p>
      </dgm:t>
    </dgm:pt>
    <dgm:pt modelId="{2915C5FB-29DC-462F-BFE2-5D4D79B4ABCC}" type="parTrans" cxnId="{DEDD6753-C68B-44D9-BD10-5AA2762002F7}">
      <dgm:prSet/>
      <dgm:spPr/>
      <dgm:t>
        <a:bodyPr/>
        <a:lstStyle/>
        <a:p>
          <a:endParaRPr lang="zh-CN" altLang="en-US"/>
        </a:p>
      </dgm:t>
    </dgm:pt>
    <dgm:pt modelId="{1ACF7042-A71A-4D69-BB80-9628B476AAE5}" type="sibTrans" cxnId="{DEDD6753-C68B-44D9-BD10-5AA2762002F7}">
      <dgm:prSet/>
      <dgm:spPr/>
      <dgm:t>
        <a:bodyPr/>
        <a:lstStyle/>
        <a:p>
          <a:endParaRPr lang="zh-CN" altLang="en-US"/>
        </a:p>
      </dgm:t>
    </dgm:pt>
    <dgm:pt modelId="{1CAC03E6-7FA1-490D-8DBF-B660F0843626}">
      <dgm:prSet phldrT="[文本]"/>
      <dgm:spPr/>
      <dgm:t>
        <a:bodyPr/>
        <a:lstStyle/>
        <a:p>
          <a:r>
            <a:rPr lang="zh-CN" altLang="en-US" dirty="0">
              <a:latin typeface="Arial" panose="020B0604020202020204" pitchFamily="34" charset="0"/>
              <a:ea typeface="微软雅黑" panose="020B0503020204020204" pitchFamily="34" charset="-122"/>
            </a:rPr>
            <a:t>智能教学平台、眼动仪以及智能穿戴设备等技术手段可以真实地采集学生在教室内外的学习信息和学生的日常行为数据，为进行精确化学习分析、个性化教学评价和增加教师对学生学习情况的了解提供了支持。</a:t>
          </a:r>
        </a:p>
      </dgm:t>
    </dgm:pt>
    <dgm:pt modelId="{CD7A75CB-C205-465B-B6BC-03DF8402C78B}" type="parTrans" cxnId="{CF1079ED-4214-43A9-B28C-3FB0D11F5712}">
      <dgm:prSet/>
      <dgm:spPr/>
      <dgm:t>
        <a:bodyPr/>
        <a:lstStyle/>
        <a:p>
          <a:endParaRPr lang="zh-CN" altLang="en-US"/>
        </a:p>
      </dgm:t>
    </dgm:pt>
    <dgm:pt modelId="{BAE0EF88-E168-4775-B04A-C118886E19E8}" type="sibTrans" cxnId="{CF1079ED-4214-43A9-B28C-3FB0D11F5712}">
      <dgm:prSet/>
      <dgm:spPr/>
      <dgm:t>
        <a:bodyPr/>
        <a:lstStyle/>
        <a:p>
          <a:endParaRPr lang="zh-CN" altLang="en-US"/>
        </a:p>
      </dgm:t>
    </dgm:pt>
    <dgm:pt modelId="{46313082-12C1-4693-8622-FF5E983E4977}" type="pres">
      <dgm:prSet presAssocID="{06C72658-A51B-4940-A07F-82C2EBCC3702}" presName="linear" presStyleCnt="0">
        <dgm:presLayoutVars>
          <dgm:animLvl val="lvl"/>
          <dgm:resizeHandles val="exact"/>
        </dgm:presLayoutVars>
      </dgm:prSet>
      <dgm:spPr/>
    </dgm:pt>
    <dgm:pt modelId="{66131988-F001-4339-B888-EAEB724EC70B}" type="pres">
      <dgm:prSet presAssocID="{9A8DE35E-BD1B-47C5-ADE3-D926D1EC4811}" presName="parentText" presStyleLbl="node1" presStyleIdx="0" presStyleCnt="2">
        <dgm:presLayoutVars>
          <dgm:chMax val="0"/>
          <dgm:bulletEnabled val="1"/>
        </dgm:presLayoutVars>
      </dgm:prSet>
      <dgm:spPr/>
    </dgm:pt>
    <dgm:pt modelId="{3A990058-0EF0-4AD6-8587-18A0862ACB49}" type="pres">
      <dgm:prSet presAssocID="{1ACF7042-A71A-4D69-BB80-9628B476AAE5}" presName="spacer" presStyleCnt="0"/>
      <dgm:spPr/>
    </dgm:pt>
    <dgm:pt modelId="{267EB1EE-D916-4636-980E-C72D9E36BE11}" type="pres">
      <dgm:prSet presAssocID="{1CAC03E6-7FA1-490D-8DBF-B660F0843626}" presName="parentText" presStyleLbl="node1" presStyleIdx="1" presStyleCnt="2">
        <dgm:presLayoutVars>
          <dgm:chMax val="0"/>
          <dgm:bulletEnabled val="1"/>
        </dgm:presLayoutVars>
      </dgm:prSet>
      <dgm:spPr/>
    </dgm:pt>
  </dgm:ptLst>
  <dgm:cxnLst>
    <dgm:cxn modelId="{356F4604-9BA7-423E-A14C-693E69771F14}" type="presOf" srcId="{9A8DE35E-BD1B-47C5-ADE3-D926D1EC4811}" destId="{66131988-F001-4339-B888-EAEB724EC70B}" srcOrd="0" destOrd="0" presId="urn:microsoft.com/office/officeart/2005/8/layout/vList2"/>
    <dgm:cxn modelId="{F982D52E-ACBF-4CA2-9C5A-B065E89BDAD0}" type="presOf" srcId="{06C72658-A51B-4940-A07F-82C2EBCC3702}" destId="{46313082-12C1-4693-8622-FF5E983E4977}" srcOrd="0" destOrd="0" presId="urn:microsoft.com/office/officeart/2005/8/layout/vList2"/>
    <dgm:cxn modelId="{DEDD6753-C68B-44D9-BD10-5AA2762002F7}" srcId="{06C72658-A51B-4940-A07F-82C2EBCC3702}" destId="{9A8DE35E-BD1B-47C5-ADE3-D926D1EC4811}" srcOrd="0" destOrd="0" parTransId="{2915C5FB-29DC-462F-BFE2-5D4D79B4ABCC}" sibTransId="{1ACF7042-A71A-4D69-BB80-9628B476AAE5}"/>
    <dgm:cxn modelId="{8234B0D8-2873-440F-8BE6-1E1A00CB3045}" type="presOf" srcId="{1CAC03E6-7FA1-490D-8DBF-B660F0843626}" destId="{267EB1EE-D916-4636-980E-C72D9E36BE11}" srcOrd="0" destOrd="0" presId="urn:microsoft.com/office/officeart/2005/8/layout/vList2"/>
    <dgm:cxn modelId="{CF1079ED-4214-43A9-B28C-3FB0D11F5712}" srcId="{06C72658-A51B-4940-A07F-82C2EBCC3702}" destId="{1CAC03E6-7FA1-490D-8DBF-B660F0843626}" srcOrd="1" destOrd="0" parTransId="{CD7A75CB-C205-465B-B6BC-03DF8402C78B}" sibTransId="{BAE0EF88-E168-4775-B04A-C118886E19E8}"/>
    <dgm:cxn modelId="{6981BA45-6E46-4391-BDE8-532C8F497E5A}" type="presParOf" srcId="{46313082-12C1-4693-8622-FF5E983E4977}" destId="{66131988-F001-4339-B888-EAEB724EC70B}" srcOrd="0" destOrd="0" presId="urn:microsoft.com/office/officeart/2005/8/layout/vList2"/>
    <dgm:cxn modelId="{37AEF44A-9DC4-47DD-AC1D-D5D3FB3A3F87}" type="presParOf" srcId="{46313082-12C1-4693-8622-FF5E983E4977}" destId="{3A990058-0EF0-4AD6-8587-18A0862ACB49}" srcOrd="1" destOrd="0" presId="urn:microsoft.com/office/officeart/2005/8/layout/vList2"/>
    <dgm:cxn modelId="{8D092D0A-35D6-4E0F-B3F6-2BB002FD3EFF}" type="presParOf" srcId="{46313082-12C1-4693-8622-FF5E983E4977}" destId="{267EB1EE-D916-4636-980E-C72D9E36BE1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2013784" y="311"/>
          <a:ext cx="6992874" cy="1009687"/>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5244"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建构主义认为，学习不是从外界吸收知识的过程，而是学习者建构知识的过程。建构主义的学习和教学要求学生通过高水平的思维活动来学习，通过问题解决来学习。</a:t>
          </a:r>
        </a:p>
      </dsp:txBody>
      <dsp:txXfrm rot="10800000">
        <a:off x="2266206" y="311"/>
        <a:ext cx="6740452" cy="1009687"/>
      </dsp:txXfrm>
    </dsp:sp>
    <dsp:sp modelId="{82DBEDA2-9566-4E09-9A91-97E9ADAC38F1}">
      <dsp:nvSpPr>
        <dsp:cNvPr id="0" name=""/>
        <dsp:cNvSpPr/>
      </dsp:nvSpPr>
      <dsp:spPr>
        <a:xfrm>
          <a:off x="1508941" y="311"/>
          <a:ext cx="1009687" cy="1009687"/>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2013784" y="1263408"/>
          <a:ext cx="6992874" cy="1009687"/>
        </a:xfrm>
        <a:prstGeom prst="homePlate">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5244"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建构主义强调学习是通过对某种社会文化的参与，内化相关的知识和技能，掌握有关工具的过程，这一过程常常需要通过一个学习共同体的合作互动来完成。</a:t>
          </a:r>
        </a:p>
      </dsp:txBody>
      <dsp:txXfrm rot="10800000">
        <a:off x="2266206" y="1263408"/>
        <a:ext cx="6740452" cy="1009687"/>
      </dsp:txXfrm>
    </dsp:sp>
    <dsp:sp modelId="{FC96EFC5-1FFF-454B-A006-E05B5ECC4F14}">
      <dsp:nvSpPr>
        <dsp:cNvPr id="0" name=""/>
        <dsp:cNvSpPr/>
      </dsp:nvSpPr>
      <dsp:spPr>
        <a:xfrm>
          <a:off x="1508941" y="1263408"/>
          <a:ext cx="1009687" cy="1009687"/>
        </a:xfrm>
        <a:prstGeom prst="ellipse">
          <a:avLst/>
        </a:prstGeom>
        <a:solidFill>
          <a:schemeClr val="accent2">
            <a:tint val="50000"/>
            <a:hueOff val="-712532"/>
            <a:satOff val="-70"/>
            <a:lumOff val="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2013784" y="2526504"/>
          <a:ext cx="6992874" cy="1009687"/>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5244"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建构主义认为情境总是具体的、千变万化的，抽象概念和规则的学习无法灵活适应具体情境的变化。情境性认知的观点强调学习、知识和智慧的情境性。</a:t>
          </a:r>
        </a:p>
      </dsp:txBody>
      <dsp:txXfrm rot="10800000">
        <a:off x="2266206" y="2526504"/>
        <a:ext cx="6740452" cy="1009687"/>
      </dsp:txXfrm>
    </dsp:sp>
    <dsp:sp modelId="{D91CC7FE-45B5-48F7-B19B-9AA78A7990E4}">
      <dsp:nvSpPr>
        <dsp:cNvPr id="0" name=""/>
        <dsp:cNvSpPr/>
      </dsp:nvSpPr>
      <dsp:spPr>
        <a:xfrm>
          <a:off x="1508941" y="2526504"/>
          <a:ext cx="1009687" cy="1009687"/>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615641" y="-559403"/>
          <a:ext cx="4339754" cy="4339754"/>
        </a:xfrm>
        <a:prstGeom prst="blockArc">
          <a:avLst>
            <a:gd name="adj1" fmla="val 18900000"/>
            <a:gd name="adj2" fmla="val 2700000"/>
            <a:gd name="adj3" fmla="val 498"/>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592090" y="338724"/>
          <a:ext cx="9906518" cy="116299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37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个体建构关注学习者如何建构某种认知方面（如知识理解、思维技能）或情感方面（如信念态度、自我概念）的素质。</a:t>
          </a:r>
        </a:p>
      </dsp:txBody>
      <dsp:txXfrm>
        <a:off x="592090" y="338724"/>
        <a:ext cx="9906518" cy="1162999"/>
      </dsp:txXfrm>
    </dsp:sp>
    <dsp:sp modelId="{847B832C-3287-499C-BC8A-2C49AF87A400}">
      <dsp:nvSpPr>
        <dsp:cNvPr id="0" name=""/>
        <dsp:cNvSpPr/>
      </dsp:nvSpPr>
      <dsp:spPr>
        <a:xfrm>
          <a:off x="16990" y="345124"/>
          <a:ext cx="1150200" cy="1150200"/>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592090" y="1743115"/>
          <a:ext cx="9906518" cy="1115216"/>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3037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社会建构关注学习和知识建构背后的社会文化机制。</a:t>
          </a:r>
        </a:p>
      </dsp:txBody>
      <dsp:txXfrm>
        <a:off x="592090" y="1743115"/>
        <a:ext cx="9906518" cy="1115216"/>
      </dsp:txXfrm>
    </dsp:sp>
    <dsp:sp modelId="{5A599947-9CB6-46A4-BD24-B23E482172ED}">
      <dsp:nvSpPr>
        <dsp:cNvPr id="0" name=""/>
        <dsp:cNvSpPr/>
      </dsp:nvSpPr>
      <dsp:spPr>
        <a:xfrm>
          <a:off x="16990" y="1725622"/>
          <a:ext cx="1150200" cy="1150200"/>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81" y="2129102"/>
          <a:ext cx="2901156" cy="116046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1. </a:t>
          </a:r>
          <a:r>
            <a:rPr lang="zh-CN" altLang="en-US" sz="1800" kern="1200" dirty="0">
              <a:latin typeface="Arial" panose="020B0604020202020204" pitchFamily="34" charset="0"/>
              <a:ea typeface="微软雅黑" panose="020B0503020204020204" pitchFamily="34" charset="-122"/>
            </a:rPr>
            <a:t>内化理论： 学习作为社会文化的内化过程</a:t>
          </a:r>
        </a:p>
      </dsp:txBody>
      <dsp:txXfrm>
        <a:off x="582612" y="2129102"/>
        <a:ext cx="1740694" cy="1160462"/>
      </dsp:txXfrm>
    </dsp:sp>
    <dsp:sp modelId="{3EB14F8A-ECD3-46DA-95A6-8615294235A6}">
      <dsp:nvSpPr>
        <dsp:cNvPr id="0" name=""/>
        <dsp:cNvSpPr/>
      </dsp:nvSpPr>
      <dsp:spPr>
        <a:xfrm>
          <a:off x="2613421" y="2129102"/>
          <a:ext cx="2901156" cy="1160462"/>
        </a:xfrm>
        <a:prstGeom prst="chevron">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2. </a:t>
          </a:r>
          <a:r>
            <a:rPr lang="zh-CN" altLang="en-US" sz="1800" kern="1200" dirty="0">
              <a:latin typeface="Arial" panose="020B0604020202020204" pitchFamily="34" charset="0"/>
              <a:ea typeface="微软雅黑" panose="020B0503020204020204" pitchFamily="34" charset="-122"/>
            </a:rPr>
            <a:t>活动理论： 学习通过对活动的参与来实现</a:t>
          </a:r>
        </a:p>
      </dsp:txBody>
      <dsp:txXfrm>
        <a:off x="3193652" y="2129102"/>
        <a:ext cx="1740694" cy="1160462"/>
      </dsp:txXfrm>
    </dsp:sp>
    <dsp:sp modelId="{A922C42F-D0C0-4B0F-9705-C3E8AE3CBC0E}">
      <dsp:nvSpPr>
        <dsp:cNvPr id="0" name=""/>
        <dsp:cNvSpPr/>
      </dsp:nvSpPr>
      <dsp:spPr>
        <a:xfrm>
          <a:off x="5224462" y="2129102"/>
          <a:ext cx="2901156" cy="1160462"/>
        </a:xfrm>
        <a:prstGeom prst="chevron">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3. </a:t>
          </a:r>
          <a:r>
            <a:rPr lang="zh-CN" altLang="en-US" sz="1800" kern="1200" dirty="0">
              <a:latin typeface="Arial" panose="020B0604020202020204" pitchFamily="34" charset="0"/>
              <a:ea typeface="微软雅黑" panose="020B0503020204020204" pitchFamily="34" charset="-122"/>
            </a:rPr>
            <a:t>支架式教学： 文化内化与活动理论的应用</a:t>
          </a:r>
        </a:p>
      </dsp:txBody>
      <dsp:txXfrm>
        <a:off x="5804693" y="2129102"/>
        <a:ext cx="1740694" cy="116046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81" y="2129102"/>
          <a:ext cx="2901156" cy="1160462"/>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自尊的需要。</a:t>
          </a:r>
        </a:p>
      </dsp:txBody>
      <dsp:txXfrm>
        <a:off x="582612" y="2129102"/>
        <a:ext cx="1740694" cy="1160462"/>
      </dsp:txXfrm>
    </dsp:sp>
    <dsp:sp modelId="{3EB14F8A-ECD3-46DA-95A6-8615294235A6}">
      <dsp:nvSpPr>
        <dsp:cNvPr id="0" name=""/>
        <dsp:cNvSpPr/>
      </dsp:nvSpPr>
      <dsp:spPr>
        <a:xfrm>
          <a:off x="2613421" y="2129102"/>
          <a:ext cx="2901156" cy="1160462"/>
        </a:xfrm>
        <a:prstGeom prst="chevron">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认知的需要。</a:t>
          </a:r>
        </a:p>
      </dsp:txBody>
      <dsp:txXfrm>
        <a:off x="3193652" y="2129102"/>
        <a:ext cx="1740694" cy="1160462"/>
      </dsp:txXfrm>
    </dsp:sp>
    <dsp:sp modelId="{A922C42F-D0C0-4B0F-9705-C3E8AE3CBC0E}">
      <dsp:nvSpPr>
        <dsp:cNvPr id="0" name=""/>
        <dsp:cNvSpPr/>
      </dsp:nvSpPr>
      <dsp:spPr>
        <a:xfrm>
          <a:off x="5224462" y="2129102"/>
          <a:ext cx="2901156" cy="1160462"/>
        </a:xfrm>
        <a:prstGeom prst="chevron">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对美和自我实现的追求也是学生学习的动力。</a:t>
          </a:r>
        </a:p>
      </dsp:txBody>
      <dsp:txXfrm>
        <a:off x="5804693" y="2129102"/>
        <a:ext cx="1740694" cy="11604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4679386" y="1783461"/>
          <a:ext cx="1045568" cy="91440"/>
        </a:xfrm>
        <a:custGeom>
          <a:avLst/>
          <a:gdLst/>
          <a:ahLst/>
          <a:cxnLst/>
          <a:rect l="0" t="0" r="0" b="0"/>
          <a:pathLst>
            <a:path>
              <a:moveTo>
                <a:pt x="0" y="45720"/>
              </a:moveTo>
              <a:lnTo>
                <a:pt x="1045568" y="45720"/>
              </a:lnTo>
            </a:path>
          </a:pathLst>
        </a:custGeom>
        <a:noFill/>
        <a:ln w="635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175266" y="1823800"/>
        <a:ext cx="53808" cy="10761"/>
      </dsp:txXfrm>
    </dsp:sp>
    <dsp:sp modelId="{B2A78321-A795-4148-B76F-D1F02397D408}">
      <dsp:nvSpPr>
        <dsp:cNvPr id="0" name=""/>
        <dsp:cNvSpPr/>
      </dsp:nvSpPr>
      <dsp:spPr>
        <a:xfrm>
          <a:off x="2191" y="425483"/>
          <a:ext cx="4678994" cy="280739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利用现代神经影像技术，语言加工左半球侧偏化，多数人语言左半球侧偏化，左半球优势早期可测且似与生俱来。</a:t>
          </a:r>
        </a:p>
      </dsp:txBody>
      <dsp:txXfrm>
        <a:off x="2191" y="425483"/>
        <a:ext cx="4678994" cy="2807396"/>
      </dsp:txXfrm>
    </dsp:sp>
    <dsp:sp modelId="{95CA7C0B-2834-4079-9490-9E2241A85504}">
      <dsp:nvSpPr>
        <dsp:cNvPr id="0" name=""/>
        <dsp:cNvSpPr/>
      </dsp:nvSpPr>
      <dsp:spPr>
        <a:xfrm>
          <a:off x="5757354" y="425483"/>
          <a:ext cx="4678994" cy="2807396"/>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脑机制发展持续到成年早期，语言加工虽左半球侧偏化但右半球也有关，儿童语言发展敏感期通常在两岁前，三岁后语言学习能力减弱，对听障儿童研究表明，两岁前手术植入助听器更有利语言发展，敏感期内儿童掌握语法更有效，早接触语言学习效率高效果好。</a:t>
          </a:r>
        </a:p>
      </dsp:txBody>
      <dsp:txXfrm>
        <a:off x="5757354" y="425483"/>
        <a:ext cx="4678994" cy="2807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31988-F001-4339-B888-EAEB724EC70B}">
      <dsp:nvSpPr>
        <dsp:cNvPr id="0" name=""/>
        <dsp:cNvSpPr/>
      </dsp:nvSpPr>
      <dsp:spPr>
        <a:xfrm>
          <a:off x="0" y="184184"/>
          <a:ext cx="8848333" cy="1572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latin typeface="Arial" panose="020B0604020202020204" pitchFamily="34" charset="0"/>
              <a:ea typeface="微软雅黑" panose="020B0503020204020204" pitchFamily="34" charset="-122"/>
            </a:rPr>
            <a:t>人工智能与教育领域的结合不仅体现在教学方式的改变上，还体现在教学评价方式的改变上。教学评价指的是在系统、科学、全面地搜集、整理、处理和分析教育信息的基础上，对教育的价值作出判断的过程。</a:t>
          </a:r>
        </a:p>
      </dsp:txBody>
      <dsp:txXfrm>
        <a:off x="76762" y="260946"/>
        <a:ext cx="8694809" cy="1418956"/>
      </dsp:txXfrm>
    </dsp:sp>
    <dsp:sp modelId="{267EB1EE-D916-4636-980E-C72D9E36BE11}">
      <dsp:nvSpPr>
        <dsp:cNvPr id="0" name=""/>
        <dsp:cNvSpPr/>
      </dsp:nvSpPr>
      <dsp:spPr>
        <a:xfrm>
          <a:off x="0" y="1817144"/>
          <a:ext cx="8848333" cy="1572480"/>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latin typeface="Arial" panose="020B0604020202020204" pitchFamily="34" charset="0"/>
              <a:ea typeface="微软雅黑" panose="020B0503020204020204" pitchFamily="34" charset="-122"/>
            </a:rPr>
            <a:t>智能教学平台、眼动仪以及智能穿戴设备等技术手段可以真实地采集学生在教室内外的学习信息和学生的日常行为数据，为进行精确化学习分析、个性化教学评价和增加教师对学生学习情况的了解提供了支持。</a:t>
          </a:r>
        </a:p>
      </dsp:txBody>
      <dsp:txXfrm>
        <a:off x="76762" y="1893906"/>
        <a:ext cx="8694809" cy="1418956"/>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4695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建构主义的基本观点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学生观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建构主义者完全否定心灵白板说，强调学生</a:t>
            </a:r>
            <a:r>
              <a:rPr lang="zh-CN" altLang="en-US" b="1" dirty="0">
                <a:solidFill>
                  <a:srgbClr val="FF0000"/>
                </a:solidFill>
                <a:latin typeface="Arial" panose="020B0604020202020204" pitchFamily="34" charset="0"/>
                <a:ea typeface="微软雅黑" panose="020B0503020204020204" pitchFamily="34" charset="-122"/>
              </a:rPr>
              <a:t>经验世界的丰富性和差异性</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。主张教学不能无视学生的先前经验，而是要以学生为主体，以学生现有的知识经验为基础，引导学生从已有经验中“生长”出新的知识经验。</a:t>
            </a:r>
          </a:p>
        </p:txBody>
      </p:sp>
    </p:spTree>
    <p:extLst>
      <p:ext uri="{BB962C8B-B14F-4D97-AF65-F5344CB8AC3E}">
        <p14:creationId xmlns:p14="http://schemas.microsoft.com/office/powerpoint/2010/main" val="4181090745"/>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建构主义的基本观点</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教学观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教学不再是传递客观而确定的现成知识，而是</a:t>
            </a:r>
            <a:r>
              <a:rPr lang="zh-CN" altLang="en-US" b="1" dirty="0">
                <a:solidFill>
                  <a:srgbClr val="FF0000"/>
                </a:solidFill>
                <a:latin typeface="Arial" panose="020B0604020202020204" pitchFamily="34" charset="0"/>
                <a:ea typeface="微软雅黑" panose="020B0503020204020204" pitchFamily="34" charset="-122"/>
              </a:rPr>
              <a:t>激活</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学生原有的相关知识</a:t>
            </a:r>
            <a:r>
              <a:rPr lang="zh-CN" altLang="en-US" b="1" dirty="0">
                <a:solidFill>
                  <a:srgbClr val="FF0000"/>
                </a:solidFill>
                <a:latin typeface="Arial" panose="020B0604020202020204" pitchFamily="34" charset="0"/>
                <a:ea typeface="微软雅黑" panose="020B0503020204020204" pitchFamily="34" charset="-122"/>
              </a:rPr>
              <a:t>经验</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，促进学生的</a:t>
            </a:r>
            <a:r>
              <a:rPr lang="zh-CN" altLang="en-US" b="1" dirty="0">
                <a:solidFill>
                  <a:srgbClr val="FF0000"/>
                </a:solidFill>
                <a:latin typeface="Arial" panose="020B0604020202020204" pitchFamily="34" charset="0"/>
                <a:ea typeface="微软雅黑" panose="020B0503020204020204" pitchFamily="34" charset="-122"/>
              </a:rPr>
              <a:t>知识建构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活动，以实现知识经验的</a:t>
            </a:r>
            <a:r>
              <a:rPr lang="zh-CN" altLang="en-US" b="1" dirty="0">
                <a:solidFill>
                  <a:srgbClr val="FF0000"/>
                </a:solidFill>
                <a:latin typeface="Arial" panose="020B0604020202020204" pitchFamily="34" charset="0"/>
                <a:ea typeface="微软雅黑" panose="020B0503020204020204" pitchFamily="34" charset="-122"/>
              </a:rPr>
              <a:t>重新组织、转换和改造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教学要为学生创设理想的学习情境，激发学生的推理、分析、鉴别等高级的思维活动，同时给学生提供丰富的信息资源、处理信息的工具以及适当的帮助和支持，促进他们自身建构意义及解决问题的活动。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基于建构主义的观点，研究者提出了许多新的教学思路，如情境性教学、支架式教学以及合作学习等，这些教学模式对数学、科学和语言领域的教学实践产生了巨大影响。</a:t>
            </a:r>
          </a:p>
        </p:txBody>
      </p:sp>
    </p:spTree>
    <p:extLst>
      <p:ext uri="{BB962C8B-B14F-4D97-AF65-F5344CB8AC3E}">
        <p14:creationId xmlns:p14="http://schemas.microsoft.com/office/powerpoint/2010/main" val="3265365618"/>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8187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建构主义的基本观点</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认知建构过程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建构主义的各个理论分支大致可以归纳为两种主要的取向： 个体建构和社会建构。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8D8B8AA-5BD7-49EC-ACE6-7AB4F7DC5A27}"/>
              </a:ext>
            </a:extLst>
          </p:cNvPr>
          <p:cNvGraphicFramePr>
            <a:graphicFrameLocks/>
          </p:cNvGraphicFramePr>
          <p:nvPr>
            <p:extLst>
              <p:ext uri="{D42A27DB-BD31-4B8C-83A1-F6EECF244321}">
                <p14:modId xmlns:p14="http://schemas.microsoft.com/office/powerpoint/2010/main" val="2679538207"/>
              </p:ext>
            </p:extLst>
          </p:nvPr>
        </p:nvGraphicFramePr>
        <p:xfrm>
          <a:off x="1012855" y="3102796"/>
          <a:ext cx="10515600" cy="32209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8448873"/>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个体建构主义学习理论</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激进建构主义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激进建构主义的代表人物为冯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格拉塞斯菲尔德。激进建构主义是对皮亚杰思想发生认识论的继承和发展。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激进建构主义有两条基本原则： 第一，知识不是通过感觉或交流而被个体被动地接受的，而是由认知主体</a:t>
            </a:r>
            <a:r>
              <a:rPr lang="zh-CN" altLang="en-US" b="1" dirty="0">
                <a:solidFill>
                  <a:srgbClr val="FF0000"/>
                </a:solidFill>
                <a:latin typeface="Arial" panose="020B0604020202020204" pitchFamily="34" charset="0"/>
                <a:ea typeface="微软雅黑" panose="020B0503020204020204" pitchFamily="34" charset="-122"/>
              </a:rPr>
              <a:t>主动地建构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起来的，建构是通过新旧经验的相互作用而实现的；第二，认知的机能是</a:t>
            </a:r>
            <a:r>
              <a:rPr lang="zh-CN" altLang="en-US" b="1" dirty="0">
                <a:solidFill>
                  <a:srgbClr val="FF0000"/>
                </a:solidFill>
                <a:latin typeface="Arial" panose="020B0604020202020204" pitchFamily="34" charset="0"/>
                <a:ea typeface="微软雅黑" panose="020B0503020204020204" pitchFamily="34" charset="-122"/>
              </a:rPr>
              <a:t>适应</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自己的</a:t>
            </a:r>
            <a:r>
              <a:rPr lang="zh-CN" altLang="en-US" b="1" dirty="0">
                <a:solidFill>
                  <a:srgbClr val="FF0000"/>
                </a:solidFill>
                <a:latin typeface="Arial" panose="020B0604020202020204" pitchFamily="34" charset="0"/>
                <a:ea typeface="微软雅黑" panose="020B0503020204020204" pitchFamily="34" charset="-122"/>
              </a:rPr>
              <a:t>经验世界</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，帮助组织自己的经验世界，而不是去发现本体论意义上的现实。</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激进建构主义认为，真正的学习是发生在主体遇到“适应困难”的时候，只有这时，学习动机才能得到最大限度的激发。所以它反对僵死的、统一的课程目标，强调课程目标的开发性和弹性。</a:t>
            </a:r>
          </a:p>
        </p:txBody>
      </p:sp>
    </p:spTree>
    <p:extLst>
      <p:ext uri="{BB962C8B-B14F-4D97-AF65-F5344CB8AC3E}">
        <p14:creationId xmlns:p14="http://schemas.microsoft.com/office/powerpoint/2010/main" val="3204542559"/>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个体建构主义学习理论</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生成性学习理论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建构对知识的理解不是信息简单地通过感官投射进我们的头脑中，学习者已有的知识经验也投射到当前的情境中，意义的理解正是通过外界信息与已有知识经验的</a:t>
            </a:r>
            <a:r>
              <a:rPr lang="zh-CN" altLang="en-US" b="1" dirty="0">
                <a:solidFill>
                  <a:srgbClr val="FF0000"/>
                </a:solidFill>
                <a:latin typeface="Arial" panose="020B0604020202020204" pitchFamily="34" charset="0"/>
                <a:ea typeface="微软雅黑" panose="020B0503020204020204" pitchFamily="34" charset="-122"/>
              </a:rPr>
              <a:t>互相作用</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而实现的。</a:t>
            </a: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维特洛克（</a:t>
            </a:r>
            <a:r>
              <a:rPr lang="en-US" altLang="zh-CN" b="1" dirty="0">
                <a:solidFill>
                  <a:srgbClr val="FF0000"/>
                </a:solidFill>
                <a:latin typeface="Arial" panose="020B0604020202020204" pitchFamily="34" charset="0"/>
                <a:ea typeface="微软雅黑" panose="020B0503020204020204" pitchFamily="34" charset="-122"/>
              </a:rPr>
              <a:t>M</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a:solidFill>
                  <a:srgbClr val="FF0000"/>
                </a:solidFill>
                <a:latin typeface="Arial" panose="020B0604020202020204" pitchFamily="34" charset="0"/>
                <a:ea typeface="微软雅黑" panose="020B0503020204020204" pitchFamily="34" charset="-122"/>
              </a:rPr>
              <a:t>C</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a:solidFill>
                  <a:srgbClr val="FF0000"/>
                </a:solidFill>
                <a:latin typeface="Arial" panose="020B0604020202020204" pitchFamily="34" charset="0"/>
                <a:ea typeface="微软雅黑" panose="020B0503020204020204" pitchFamily="34" charset="-122"/>
              </a:rPr>
              <a:t>Wittrock</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提出了“生成性学习”的理论，对理解的生成过程做了深入的分析和解释。他认为，学习是学习者生成信息意义的过程，意义的生成是通过原有认知结构与从环境中接收到的感觉信息的相互作用而实现的。</a:t>
            </a:r>
          </a:p>
        </p:txBody>
      </p:sp>
    </p:spTree>
    <p:extLst>
      <p:ext uri="{BB962C8B-B14F-4D97-AF65-F5344CB8AC3E}">
        <p14:creationId xmlns:p14="http://schemas.microsoft.com/office/powerpoint/2010/main" val="272920425"/>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个体建构主义学习理论</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认知灵活性理论</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认知灵活性理论的学习观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结构良好领域的知识和结构不良领域的知识</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初级学习和高级学习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乔纳森的知识获得三阶段理论</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认知灵活性理论的教学观</a:t>
            </a:r>
          </a:p>
        </p:txBody>
      </p:sp>
    </p:spTree>
    <p:extLst>
      <p:ext uri="{BB962C8B-B14F-4D97-AF65-F5344CB8AC3E}">
        <p14:creationId xmlns:p14="http://schemas.microsoft.com/office/powerpoint/2010/main" val="351667341"/>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社会建构主义学习理论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文化内化与活动理论</a:t>
            </a:r>
          </a:p>
        </p:txBody>
      </p:sp>
      <p:graphicFrame>
        <p:nvGraphicFramePr>
          <p:cNvPr id="3" name="图示 2">
            <a:extLst>
              <a:ext uri="{FF2B5EF4-FFF2-40B4-BE49-F238E27FC236}">
                <a16:creationId xmlns:a16="http://schemas.microsoft.com/office/drawing/2014/main" id="{08CF8A24-D3D0-415B-A9F1-5D6C886A0985}"/>
              </a:ext>
            </a:extLst>
          </p:cNvPr>
          <p:cNvGraphicFramePr/>
          <p:nvPr>
            <p:extLst>
              <p:ext uri="{D42A27DB-BD31-4B8C-83A1-F6EECF244321}">
                <p14:modId xmlns:p14="http://schemas.microsoft.com/office/powerpoint/2010/main" val="3051052968"/>
              </p:ext>
            </p:extLst>
          </p:nvPr>
        </p:nvGraphicFramePr>
        <p:xfrm>
          <a:off x="1958428" y="1728659"/>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3706270"/>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社会建构主义学习理论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情境认知与学习理论</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情境认知与分布式认知</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情境学习与教学</a:t>
            </a:r>
          </a:p>
        </p:txBody>
      </p:sp>
    </p:spTree>
    <p:extLst>
      <p:ext uri="{BB962C8B-B14F-4D97-AF65-F5344CB8AC3E}">
        <p14:creationId xmlns:p14="http://schemas.microsoft.com/office/powerpoint/2010/main" val="3839704552"/>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社会建构主义学习理论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情境教学模式</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认知学徒制</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认知学徒制就是通过允许学生获取、开发和利用真实领域的活动工具的方法，来支持学生在某一领域学习的模式。它强调经验活动在学习中的重要性，强调要把学习和实践联系起来。</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抛锚式教学</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抛锚式教学要求建立在有感染力的真实事件或真实问题的基础上。确定这类真实事件或问题被形象地比喻为“抛锚”，因为一旦这类事件或问题被确定了，整个教学内容和教学进程也就被确定了（就像轮船被锚固定一样）。</a:t>
            </a:r>
          </a:p>
        </p:txBody>
      </p:sp>
    </p:spTree>
    <p:extLst>
      <p:ext uri="{BB962C8B-B14F-4D97-AF65-F5344CB8AC3E}">
        <p14:creationId xmlns:p14="http://schemas.microsoft.com/office/powerpoint/2010/main" val="1521180952"/>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人本主义学习理论</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马斯洛自我实现学习观</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内在学习理论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马斯洛极端反对行为主义心理学所主张的条件作用学习理论。他认为，这种理论重视</a:t>
            </a:r>
            <a:r>
              <a:rPr lang="zh-CN" altLang="en-US" b="1" dirty="0">
                <a:solidFill>
                  <a:srgbClr val="FF0000"/>
                </a:solidFill>
                <a:latin typeface="Arial" panose="020B0604020202020204" pitchFamily="34" charset="0"/>
                <a:ea typeface="微软雅黑" panose="020B0503020204020204" pitchFamily="34" charset="-122"/>
              </a:rPr>
              <a:t>外在环境</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的作用，而没有重视学生自身的作用。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在他看来，目前学生们浸透着外在学习的态度，并且像黑猩猩对拨弄者的技巧作出反应那样对分数和考试作出反应。</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马斯洛认为，理想大学应反对外在学习，</a:t>
            </a:r>
            <a:r>
              <a:rPr lang="zh-CN" altLang="en-US" b="1" dirty="0">
                <a:solidFill>
                  <a:srgbClr val="FF0000"/>
                </a:solidFill>
                <a:latin typeface="Arial" panose="020B0604020202020204" pitchFamily="34" charset="0"/>
                <a:ea typeface="微软雅黑" panose="020B0503020204020204" pitchFamily="34" charset="-122"/>
              </a:rPr>
              <a:t>倡导内在学习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。在他看来，这种内在教育的模式会促使学生学习，动力是内发的，打破各种束缚人发展的清规戒律，自由地学他想学的任何课程，充分发挥想象力和创造性。</a:t>
            </a:r>
          </a:p>
        </p:txBody>
      </p:sp>
    </p:spTree>
    <p:extLst>
      <p:ext uri="{BB962C8B-B14F-4D97-AF65-F5344CB8AC3E}">
        <p14:creationId xmlns:p14="http://schemas.microsoft.com/office/powerpoint/2010/main" val="3488774027"/>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马斯洛自我实现学习观</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内在学习动机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学习的动机是一种类似本能的需要。教育的作用在于创造良好的条件，以满足学生的基本需要，激发学生的成长需要，推动学生向自我实现的方向发展。在需要层次论中，对学生产生重大影响的是： </a:t>
            </a:r>
          </a:p>
        </p:txBody>
      </p:sp>
      <p:graphicFrame>
        <p:nvGraphicFramePr>
          <p:cNvPr id="3" name="图示 2">
            <a:extLst>
              <a:ext uri="{FF2B5EF4-FFF2-40B4-BE49-F238E27FC236}">
                <a16:creationId xmlns:a16="http://schemas.microsoft.com/office/drawing/2014/main" id="{C6F10F28-6E3D-4462-B6F1-5A167DA89831}"/>
              </a:ext>
            </a:extLst>
          </p:cNvPr>
          <p:cNvGraphicFramePr/>
          <p:nvPr>
            <p:extLst>
              <p:ext uri="{D42A27DB-BD31-4B8C-83A1-F6EECF244321}">
                <p14:modId xmlns:p14="http://schemas.microsoft.com/office/powerpoint/2010/main" val="3453673837"/>
              </p:ext>
            </p:extLst>
          </p:nvPr>
        </p:nvGraphicFramePr>
        <p:xfrm>
          <a:off x="1865960" y="2139625"/>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06479655"/>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罗杰斯有意义的自由学习观</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意义学习</a:t>
            </a: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奥苏伯尔</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认为，意义学习是符号所代表的新知识与学习者认识结构中原有的知识建立非人为的和实质性的联系。它是在对事物理解的基础上，依据事物的内在联系所进行的学习。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而</a:t>
            </a:r>
            <a:r>
              <a:rPr lang="zh-CN" altLang="en-US" b="1" dirty="0">
                <a:solidFill>
                  <a:srgbClr val="FF0000"/>
                </a:solidFill>
                <a:latin typeface="Arial" panose="020B0604020202020204" pitchFamily="34" charset="0"/>
                <a:ea typeface="微软雅黑" panose="020B0503020204020204" pitchFamily="34" charset="-122"/>
              </a:rPr>
              <a:t>罗杰斯</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认为，意义学习是指所学的知识能够引起变化、全面地渗入人格和人的行动之中的学习。</a:t>
            </a:r>
          </a:p>
        </p:txBody>
      </p:sp>
    </p:spTree>
    <p:extLst>
      <p:ext uri="{BB962C8B-B14F-4D97-AF65-F5344CB8AC3E}">
        <p14:creationId xmlns:p14="http://schemas.microsoft.com/office/powerpoint/2010/main" val="4065780906"/>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罗杰斯有意义的自由学习观</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意义学习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在罗杰斯有意义学习的理论中，学习有以下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个要点： </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学习是学习者内在潜能的发挥。② 学习是有意义的心理过程。③ 学习是学习者对自身状态变化的觉察。学习者拒绝对自身组织构成威胁的学习。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学习在外部威胁最小时，其内容才更易被觉知、理解和同化。⑤ 学习如得以顺利进行，就必须把有意义的经验与其他部分区别开来。⑥ 有意义学习大多是通过实际做而获得的。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⑦ 对学习的促进是由学习者认真负责地参与决定的。⑧ 最持久的学习是学习者自己内发的，整个人作为参与者而参加的。⑨ 自我评价比他人评价对学习更为重要。</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⑩ 学会学习的过程，使自己与变化的过程相结合，并对经验持续开放。</a:t>
            </a:r>
          </a:p>
        </p:txBody>
      </p:sp>
    </p:spTree>
    <p:extLst>
      <p:ext uri="{BB962C8B-B14F-4D97-AF65-F5344CB8AC3E}">
        <p14:creationId xmlns:p14="http://schemas.microsoft.com/office/powerpoint/2010/main" val="1750855228"/>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罗杰斯有意义的自由学习观</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自由学习观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在罗杰斯看来，教育绝不只是给学生提供一些事实性的知识，然后举行考试。为了达成教育目的，教师绝不能采用权威式的教学方式。</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所谓自由学习，从本质上来说就是</a:t>
            </a:r>
            <a:r>
              <a:rPr lang="zh-CN" altLang="en-US" b="1" dirty="0">
                <a:solidFill>
                  <a:srgbClr val="FF0000"/>
                </a:solidFill>
                <a:latin typeface="Arial" panose="020B0604020202020204" pitchFamily="34" charset="0"/>
                <a:ea typeface="微软雅黑" panose="020B0503020204020204" pitchFamily="34" charset="-122"/>
              </a:rPr>
              <a:t>自主学习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，它重视学生的主体作用。其基本思想可以概述为以下几个方面： </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第一，人人皆有天赋的学习潜力，每个学生都有天赋的学习潜力。</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第二，教材有意义且符合学生目的才会使学生乐于学习。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第三，在较少威胁的教育情境下才会有有效学习。</a:t>
            </a:r>
          </a:p>
        </p:txBody>
      </p:sp>
    </p:spTree>
    <p:extLst>
      <p:ext uri="{BB962C8B-B14F-4D97-AF65-F5344CB8AC3E}">
        <p14:creationId xmlns:p14="http://schemas.microsoft.com/office/powerpoint/2010/main" val="2420869529"/>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学习理论的新发展</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认知神经科学与学习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对语言学习的脑机制研究</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0A347479-253F-4549-B301-271E45EAFAC5}"/>
              </a:ext>
            </a:extLst>
          </p:cNvPr>
          <p:cNvGraphicFramePr>
            <a:graphicFrameLocks/>
          </p:cNvGraphicFramePr>
          <p:nvPr>
            <p:extLst>
              <p:ext uri="{D42A27DB-BD31-4B8C-83A1-F6EECF244321}">
                <p14:modId xmlns:p14="http://schemas.microsoft.com/office/powerpoint/2010/main" val="217753035"/>
              </p:ext>
            </p:extLst>
          </p:nvPr>
        </p:nvGraphicFramePr>
        <p:xfrm>
          <a:off x="1140434" y="2571373"/>
          <a:ext cx="10438541" cy="36583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41632054"/>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认知神经科学与学习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对阅读学习的脑机制研究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认知神经科学的研究结果显示，阅读并不是天生的，相反，阅读是人脑通过自身重组学习新事物的奇迹。实质上，阅读是以负责注意、知觉、语言、认知及运动操作功能的</a:t>
            </a:r>
            <a:r>
              <a:rPr lang="zh-CN" altLang="en-US" b="1" dirty="0">
                <a:solidFill>
                  <a:srgbClr val="FF0000"/>
                </a:solidFill>
                <a:latin typeface="Arial" panose="020B0604020202020204" pitchFamily="34" charset="0"/>
                <a:ea typeface="微软雅黑" panose="020B0503020204020204" pitchFamily="34" charset="-122"/>
              </a:rPr>
              <a:t>皮层</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亚皮层</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及</a:t>
            </a:r>
            <a:r>
              <a:rPr lang="zh-CN" altLang="en-US" b="1" dirty="0">
                <a:solidFill>
                  <a:srgbClr val="FF0000"/>
                </a:solidFill>
                <a:latin typeface="Arial" panose="020B0604020202020204" pitchFamily="34" charset="0"/>
                <a:ea typeface="微软雅黑" panose="020B0503020204020204" pitchFamily="34" charset="-122"/>
              </a:rPr>
              <a:t>小脑</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等脑区中已有神经元通路的重组为基础的。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剑桥大学的教育神经科学中心通过脑功能成像技术发现儿童读写困难的神经标记，以期尽早发现这些障碍并对其进行矫正。</a:t>
            </a:r>
          </a:p>
        </p:txBody>
      </p:sp>
    </p:spTree>
    <p:extLst>
      <p:ext uri="{BB962C8B-B14F-4D97-AF65-F5344CB8AC3E}">
        <p14:creationId xmlns:p14="http://schemas.microsoft.com/office/powerpoint/2010/main" val="3202366386"/>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认知神经科学与学习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对数学学习的脑机制研究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当前，大多数的神经科学研究都集中在基础数学上。数学加工需要由遗传决定的数量加工结构与在经验的作用下形成的相应的生物学结构组成的神经网络协同作用。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数学思维也是由不同脑区来执行的。</a:t>
            </a:r>
            <a:r>
              <a:rPr lang="zh-CN" altLang="en-US" b="1" dirty="0">
                <a:solidFill>
                  <a:srgbClr val="FF0000"/>
                </a:solidFill>
                <a:latin typeface="Arial" panose="020B0604020202020204" pitchFamily="34" charset="0"/>
                <a:ea typeface="微软雅黑" panose="020B0503020204020204" pitchFamily="34" charset="-122"/>
              </a:rPr>
              <a:t>数字加工过程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主要由前额叶、顶叶、颞叶等区域组成的神经网络来实现；双侧顶叶区域主要与数字的语义表征有关；双侧颞叶主要与数字形式的加工有关。</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10087401"/>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人工智能与学习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人工智能与教学方式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互联网迅速发展的今天，教学模式发生了巨大的改变，网络技术和多媒体技术的广泛应用丰富了教学方式，出现了网络教学、混合式教学等新型教学模式。学生的学习材料也不再局限于书本，视频、音频、动画等媒介形式和虚拟现实技术在教学方面的应用提高了学生的学习兴趣，也让课堂教学形式更加多样，教学内容的呈现更加立体。</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新型教学模式下，教师、学生和人工智能成为了教学的主体。从教师的角度来看，人工智能的加入给教师备课、上课都带来了极大的便利。</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94919239"/>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第八章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学习理论（下）</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人工智能与学习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人工智能与教学评价</a:t>
            </a:r>
          </a:p>
        </p:txBody>
      </p:sp>
      <p:graphicFrame>
        <p:nvGraphicFramePr>
          <p:cNvPr id="3" name="图示 2">
            <a:extLst>
              <a:ext uri="{FF2B5EF4-FFF2-40B4-BE49-F238E27FC236}">
                <a16:creationId xmlns:a16="http://schemas.microsoft.com/office/drawing/2014/main" id="{15B7CB9C-6E6E-42ED-A026-6EB9038AC33C}"/>
              </a:ext>
            </a:extLst>
          </p:cNvPr>
          <p:cNvGraphicFramePr/>
          <p:nvPr>
            <p:extLst>
              <p:ext uri="{D42A27DB-BD31-4B8C-83A1-F6EECF244321}">
                <p14:modId xmlns:p14="http://schemas.microsoft.com/office/powerpoint/2010/main" val="2358765744"/>
              </p:ext>
            </p:extLst>
          </p:nvPr>
        </p:nvGraphicFramePr>
        <p:xfrm>
          <a:off x="1775145" y="2457446"/>
          <a:ext cx="8848333" cy="3573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60868004"/>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84427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刚进入大学的新生往往会在相当长的一段时间内感到很迷茫，难以适应大学的学习和生活。请利用活动参与和文化内化的理论分析这一问题的成因，并提出解决这一问题的具体建议。</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下面是一则利用建构主义学习理论实施教学的片段。</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初中地理“利用经纬网定位”教学片段。</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 同学们有去过电影院看电影吗？</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 （高高地举起了手。）</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 那老师想知道你们手里拿着电影票去电影院找座位的时候是通过什么方法找到的？</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 按照电影票上的数字找，先去找横向的排号，再找到对应的纵向的座号，就可以确定座位的位置了。</a:t>
            </a:r>
          </a:p>
        </p:txBody>
      </p:sp>
    </p:spTree>
    <p:extLst>
      <p:ext uri="{BB962C8B-B14F-4D97-AF65-F5344CB8AC3E}">
        <p14:creationId xmlns:p14="http://schemas.microsoft.com/office/powerpoint/2010/main" val="3448174191"/>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25977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 很正确。影剧院的座位排列在一个平面上，正好可以建立一个坐标系。大家按照电影票上的座号排号来找座位，很容易就找到了。那么在日常生活中，我们怎么确定地球表面任何一点的位置呢？这和找座位是否相类似呢？这节课我们就来解决这个问题。</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 首先，我们要明确在地图上用什么来表示座位的排号和座号呢？</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 可以利用经线和纬线分别代表排号和座号，也就是跟在电影院找座位一样。</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 那大家知道在地球仪或地图上由经线和纬线交织成的网叫什么吗？</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 经纬网。</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 我现在说出一条经线和纬线，你能否在地图上迅速找出它们相交的地点。</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 （争相在地图上查找。不一会儿陆续举起手来。）</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请说出上面的案例采用了什么样的教学方式以及这种教学方式包括哪些环节。</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建构主义</a:t>
            </a:r>
            <a:r>
              <a:rPr lang="zh-CN" altLang="en-US" dirty="0">
                <a:latin typeface="微软雅黑" panose="020B0503020204020204" pitchFamily="34" charset="-122"/>
                <a:ea typeface="微软雅黑" panose="020B0503020204020204" pitchFamily="34" charset="-122"/>
              </a:rPr>
              <a:t>： 建构主义不同于行为主义学习理论，它是与客观主义相对立的，强调意义不独立于主体而存在，个体的知识由主体建构起来，对事物的理解不是简单的由环境本身决定，人以原有的知识经验为基础建构自己对现实世界的独特解释和理解。</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内化</a:t>
            </a:r>
            <a:r>
              <a:rPr lang="zh-CN" altLang="en-US" dirty="0">
                <a:latin typeface="微软雅黑" panose="020B0503020204020204" pitchFamily="34" charset="-122"/>
                <a:ea typeface="微软雅黑" panose="020B0503020204020204" pitchFamily="34" charset="-122"/>
              </a:rPr>
              <a:t>： 指把存在于社会中的文化（如语言、概念体系、文化规范等）变成自己的一部分，来有意识地指引、掌握自己的各种心理活动。</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支架式教学</a:t>
            </a:r>
            <a:r>
              <a:rPr lang="zh-CN" altLang="en-US" dirty="0">
                <a:latin typeface="微软雅黑" panose="020B0503020204020204" pitchFamily="34" charset="-122"/>
                <a:ea typeface="微软雅黑" panose="020B0503020204020204" pitchFamily="34" charset="-122"/>
              </a:rPr>
              <a:t>： 指在活动过程中，比学习者更成熟的个体，如教师或其他成年人、年长的同伴，通过和学习者共同完成蕴含某种文化的活动，为学习者参与该活动提供外部支持，帮助他们完成无法独自完成的任务。随着活动的进行，逐渐减少外部支持，让学生独立活动，直到最后完全撤去支架。</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内在学习</a:t>
            </a:r>
            <a:r>
              <a:rPr lang="zh-CN" altLang="en-US" dirty="0">
                <a:latin typeface="微软雅黑" panose="020B0503020204020204" pitchFamily="34" charset="-122"/>
                <a:ea typeface="微软雅黑" panose="020B0503020204020204" pitchFamily="34" charset="-122"/>
              </a:rPr>
              <a:t>： 所谓内在学习，就是依靠学生内在驱动、充分开发潜能、达到自我实现的学习。这是一种自觉的、主动的、创造性的学习模式。</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意义学习</a:t>
            </a:r>
            <a:r>
              <a:rPr lang="zh-CN" altLang="en-US" dirty="0">
                <a:latin typeface="微软雅黑" panose="020B0503020204020204" pitchFamily="34" charset="-122"/>
                <a:ea typeface="微软雅黑" panose="020B0503020204020204" pitchFamily="34" charset="-122"/>
              </a:rPr>
              <a:t>： 罗杰斯认为，意义学习是指所学的知识能够引起变化、全面地渗入人格和人的行动之中的学习。</a:t>
            </a:r>
          </a:p>
        </p:txBody>
      </p:sp>
    </p:spTree>
    <p:extLst>
      <p:ext uri="{BB962C8B-B14F-4D97-AF65-F5344CB8AC3E}">
        <p14:creationId xmlns:p14="http://schemas.microsoft.com/office/powerpoint/2010/main" val="18400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481EFF-66BA-4B91-A692-E2E7FBDC5441}"/>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77BB94D5-A81B-4BDF-8B4B-7999440822D1}"/>
              </a:ext>
            </a:extLst>
          </p:cNvPr>
          <p:cNvPicPr>
            <a:picLocks noGrp="1" noChangeAspect="1"/>
          </p:cNvPicPr>
          <p:nvPr>
            <p:ph idx="1"/>
          </p:nvPr>
        </p:nvPicPr>
        <p:blipFill>
          <a:blip r:embed="rId2"/>
          <a:stretch>
            <a:fillRect/>
          </a:stretch>
        </p:blipFill>
        <p:spPr>
          <a:xfrm>
            <a:off x="2373172" y="2014194"/>
            <a:ext cx="7445655" cy="40502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948614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建构主义学习理论</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人本主义学习理论</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学习理论的新发展</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建构主义学习理论</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建构主义的基本观点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知识观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关于知识，建构主义强调它的动态性。建构主义指出： 知识并不是对现实的准确表征，它只是一种解释或假设，并不是最终答案。知识并不能精确地概括世界的法则，面临具体问题时，我们并不是将知识拿来使用，而是需要针对具体情境对知识进行再创造。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尽管我们通过语言符号赋予知识一定的外在形式，但不意味着学生会对这些命题有同样的理解，这些理解只能由每个学生基于自己的经验背景独特地建构起来。因此，知识离开了个体就没有意义。</a:t>
            </a: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8187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建构主义的基本观点</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学习观</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关于学习的本质，建构主义强调它的</a:t>
            </a:r>
            <a:r>
              <a:rPr lang="zh-CN" altLang="en-US" b="1" dirty="0">
                <a:solidFill>
                  <a:srgbClr val="FF0000"/>
                </a:solidFill>
                <a:latin typeface="Arial" panose="020B0604020202020204" pitchFamily="34" charset="0"/>
                <a:ea typeface="微软雅黑" panose="020B0503020204020204" pitchFamily="34" charset="-122"/>
              </a:rPr>
              <a:t>主动建构性</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社会互动性</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情境性</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graphicFrame>
        <p:nvGraphicFramePr>
          <p:cNvPr id="3" name="内容占位符 3">
            <a:extLst>
              <a:ext uri="{FF2B5EF4-FFF2-40B4-BE49-F238E27FC236}">
                <a16:creationId xmlns:a16="http://schemas.microsoft.com/office/drawing/2014/main" id="{29D29FA2-AB31-462B-89B5-A05106741713}"/>
              </a:ext>
            </a:extLst>
          </p:cNvPr>
          <p:cNvGraphicFramePr>
            <a:graphicFrameLocks/>
          </p:cNvGraphicFramePr>
          <p:nvPr>
            <p:extLst>
              <p:ext uri="{D42A27DB-BD31-4B8C-83A1-F6EECF244321}">
                <p14:modId xmlns:p14="http://schemas.microsoft.com/office/powerpoint/2010/main" val="2532091184"/>
              </p:ext>
            </p:extLst>
          </p:nvPr>
        </p:nvGraphicFramePr>
        <p:xfrm>
          <a:off x="530831" y="2892181"/>
          <a:ext cx="10515600" cy="3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84175218"/>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4361</TotalTime>
  <Words>3009</Words>
  <Application>Microsoft Office PowerPoint</Application>
  <PresentationFormat>宽屏</PresentationFormat>
  <Paragraphs>144</Paragraphs>
  <Slides>33</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第二编  学习心理</vt:lpstr>
      <vt:lpstr>第八章   学习理论（下）</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23</cp:revision>
  <dcterms:created xsi:type="dcterms:W3CDTF">2023-07-29T06:13:37Z</dcterms:created>
  <dcterms:modified xsi:type="dcterms:W3CDTF">2024-09-02T02:36:52Z</dcterms:modified>
</cp:coreProperties>
</file>