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6" r:id="rId1"/>
  </p:sldMasterIdLst>
  <p:notesMasterIdLst>
    <p:notesMasterId r:id="rId48"/>
  </p:notesMasterIdLst>
  <p:sldIdLst>
    <p:sldId id="256" r:id="rId2"/>
    <p:sldId id="482" r:id="rId3"/>
    <p:sldId id="485" r:id="rId4"/>
    <p:sldId id="526" r:id="rId5"/>
    <p:sldId id="527" r:id="rId6"/>
    <p:sldId id="257" r:id="rId7"/>
    <p:sldId id="488" r:id="rId8"/>
    <p:sldId id="530" r:id="rId9"/>
    <p:sldId id="531" r:id="rId10"/>
    <p:sldId id="532" r:id="rId11"/>
    <p:sldId id="533" r:id="rId12"/>
    <p:sldId id="534" r:id="rId13"/>
    <p:sldId id="489" r:id="rId14"/>
    <p:sldId id="535" r:id="rId15"/>
    <p:sldId id="558" r:id="rId16"/>
    <p:sldId id="559" r:id="rId17"/>
    <p:sldId id="562" r:id="rId18"/>
    <p:sldId id="561" r:id="rId19"/>
    <p:sldId id="560" r:id="rId20"/>
    <p:sldId id="536" r:id="rId21"/>
    <p:sldId id="537" r:id="rId22"/>
    <p:sldId id="490" r:id="rId23"/>
    <p:sldId id="538" r:id="rId24"/>
    <p:sldId id="539" r:id="rId25"/>
    <p:sldId id="540" r:id="rId26"/>
    <p:sldId id="541" r:id="rId27"/>
    <p:sldId id="563" r:id="rId28"/>
    <p:sldId id="542" r:id="rId29"/>
    <p:sldId id="491" r:id="rId30"/>
    <p:sldId id="543" r:id="rId31"/>
    <p:sldId id="544" r:id="rId32"/>
    <p:sldId id="545" r:id="rId33"/>
    <p:sldId id="546" r:id="rId34"/>
    <p:sldId id="547" r:id="rId35"/>
    <p:sldId id="548" r:id="rId36"/>
    <p:sldId id="549" r:id="rId37"/>
    <p:sldId id="550" r:id="rId38"/>
    <p:sldId id="551" r:id="rId39"/>
    <p:sldId id="552" r:id="rId40"/>
    <p:sldId id="553" r:id="rId41"/>
    <p:sldId id="554" r:id="rId42"/>
    <p:sldId id="556" r:id="rId43"/>
    <p:sldId id="555" r:id="rId44"/>
    <p:sldId id="523" r:id="rId45"/>
    <p:sldId id="557" r:id="rId46"/>
    <p:sldId id="524" r:id="rId4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9A9D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4" d="100"/>
          <a:sy n="64" d="100"/>
        </p:scale>
        <p:origin x="102" y="19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480CAB1-EDC7-4C56-A508-8E64C08151B6}" type="doc">
      <dgm:prSet loTypeId="urn:microsoft.com/office/officeart/2008/layout/VerticalCurvedList" loCatId="list" qsTypeId="urn:microsoft.com/office/officeart/2005/8/quickstyle/simple1" qsCatId="simple" csTypeId="urn:microsoft.com/office/officeart/2005/8/colors/colorful1" csCatId="colorful" phldr="1"/>
      <dgm:spPr/>
      <dgm:t>
        <a:bodyPr/>
        <a:lstStyle/>
        <a:p>
          <a:endParaRPr lang="zh-CN" altLang="en-US"/>
        </a:p>
      </dgm:t>
    </dgm:pt>
    <dgm:pt modelId="{C98D8CDA-7A5A-4C6A-9525-E5F96EC3A511}">
      <dgm:prSet phldrT="[文本]" custT="1"/>
      <dgm:spPr/>
      <dgm:t>
        <a:bodyPr/>
        <a:lstStyle/>
        <a:p>
          <a:r>
            <a:rPr lang="zh-CN" altLang="en-US" sz="1800" dirty="0">
              <a:latin typeface="Arial" panose="020B0604020202020204" pitchFamily="34" charset="0"/>
              <a:ea typeface="微软雅黑" panose="020B0503020204020204" pitchFamily="34" charset="-122"/>
            </a:rPr>
            <a:t>作出“应该”性质的道德判断后，个体进而要决定道德行动计划。这是一个与道德动机有紧密联系的道德决策的过程。</a:t>
          </a:r>
        </a:p>
      </dgm:t>
    </dgm:pt>
    <dgm:pt modelId="{A5A7336D-8E8B-4465-8022-C523597B2B42}" type="parTrans" cxnId="{8F6B46DA-A773-4BDF-B0A0-A82C1C39E47C}">
      <dgm:prSet/>
      <dgm:spPr/>
      <dgm:t>
        <a:bodyPr/>
        <a:lstStyle/>
        <a:p>
          <a:endParaRPr lang="zh-CN" altLang="en-US"/>
        </a:p>
      </dgm:t>
    </dgm:pt>
    <dgm:pt modelId="{3669568A-FD5C-457E-8069-4211ED9D5011}" type="sibTrans" cxnId="{8F6B46DA-A773-4BDF-B0A0-A82C1C39E47C}">
      <dgm:prSet/>
      <dgm:spPr/>
      <dgm:t>
        <a:bodyPr/>
        <a:lstStyle/>
        <a:p>
          <a:endParaRPr lang="zh-CN" altLang="en-US"/>
        </a:p>
      </dgm:t>
    </dgm:pt>
    <dgm:pt modelId="{911181CF-54FD-4A00-B775-AE09A50B30E8}">
      <dgm:prSet phldrT="[文本]" custT="1"/>
      <dgm:spPr/>
      <dgm:t>
        <a:bodyPr/>
        <a:lstStyle/>
        <a:p>
          <a:r>
            <a:rPr lang="zh-CN" altLang="en-US" sz="1800" dirty="0">
              <a:latin typeface="Arial" panose="020B0604020202020204" pitchFamily="34" charset="0"/>
              <a:ea typeface="微软雅黑" panose="020B0503020204020204" pitchFamily="34" charset="-122"/>
            </a:rPr>
            <a:t>在此过程中，个体据以作出判断的道德价值取向有时并不坚定，一些非道德的价值观念可能极富诱惑力，会影响个体作出相应的道德抉择。这时，一个人常常会面对很激烈的动机斗争。</a:t>
          </a:r>
        </a:p>
      </dgm:t>
    </dgm:pt>
    <dgm:pt modelId="{02852833-4941-4822-98D8-CE1766B0B7CD}" type="parTrans" cxnId="{3A40324F-C223-4EB9-AEEC-51EEEC3D9E46}">
      <dgm:prSet/>
      <dgm:spPr/>
      <dgm:t>
        <a:bodyPr/>
        <a:lstStyle/>
        <a:p>
          <a:endParaRPr lang="zh-CN" altLang="en-US"/>
        </a:p>
      </dgm:t>
    </dgm:pt>
    <dgm:pt modelId="{03BE734C-C2C1-43B2-8AF0-5B3A47441FCE}" type="sibTrans" cxnId="{3A40324F-C223-4EB9-AEEC-51EEEC3D9E46}">
      <dgm:prSet/>
      <dgm:spPr/>
      <dgm:t>
        <a:bodyPr/>
        <a:lstStyle/>
        <a:p>
          <a:endParaRPr lang="zh-CN" altLang="en-US"/>
        </a:p>
      </dgm:t>
    </dgm:pt>
    <dgm:pt modelId="{F075B97F-6CFC-422C-8582-A9082A8CA5CA}" type="pres">
      <dgm:prSet presAssocID="{0480CAB1-EDC7-4C56-A508-8E64C08151B6}" presName="Name0" presStyleCnt="0">
        <dgm:presLayoutVars>
          <dgm:chMax val="7"/>
          <dgm:chPref val="7"/>
          <dgm:dir/>
        </dgm:presLayoutVars>
      </dgm:prSet>
      <dgm:spPr/>
    </dgm:pt>
    <dgm:pt modelId="{DCE7C41E-3F2C-40F5-8E3A-27BFB758702C}" type="pres">
      <dgm:prSet presAssocID="{0480CAB1-EDC7-4C56-A508-8E64C08151B6}" presName="Name1" presStyleCnt="0"/>
      <dgm:spPr/>
    </dgm:pt>
    <dgm:pt modelId="{01D9494A-8FBA-43D9-9D11-BF23282BAB37}" type="pres">
      <dgm:prSet presAssocID="{0480CAB1-EDC7-4C56-A508-8E64C08151B6}" presName="cycle" presStyleCnt="0"/>
      <dgm:spPr/>
    </dgm:pt>
    <dgm:pt modelId="{415192AC-00AB-4A42-8C0F-FD13E7AA3842}" type="pres">
      <dgm:prSet presAssocID="{0480CAB1-EDC7-4C56-A508-8E64C08151B6}" presName="srcNode" presStyleLbl="node1" presStyleIdx="0" presStyleCnt="2"/>
      <dgm:spPr/>
    </dgm:pt>
    <dgm:pt modelId="{34872276-F52B-46BE-9947-FBEC599B6911}" type="pres">
      <dgm:prSet presAssocID="{0480CAB1-EDC7-4C56-A508-8E64C08151B6}" presName="conn" presStyleLbl="parChTrans1D2" presStyleIdx="0" presStyleCnt="1"/>
      <dgm:spPr/>
    </dgm:pt>
    <dgm:pt modelId="{8BA08549-5880-47B2-98B4-944EA721F850}" type="pres">
      <dgm:prSet presAssocID="{0480CAB1-EDC7-4C56-A508-8E64C08151B6}" presName="extraNode" presStyleLbl="node1" presStyleIdx="0" presStyleCnt="2"/>
      <dgm:spPr/>
    </dgm:pt>
    <dgm:pt modelId="{0704C34A-0152-4D52-B0A2-7041991FF72B}" type="pres">
      <dgm:prSet presAssocID="{0480CAB1-EDC7-4C56-A508-8E64C08151B6}" presName="dstNode" presStyleLbl="node1" presStyleIdx="0" presStyleCnt="2"/>
      <dgm:spPr/>
    </dgm:pt>
    <dgm:pt modelId="{E3312A96-69DB-4132-95E7-125E19E92923}" type="pres">
      <dgm:prSet presAssocID="{C98D8CDA-7A5A-4C6A-9525-E5F96EC3A511}" presName="text_1" presStyleLbl="node1" presStyleIdx="0" presStyleCnt="2" custScaleY="126391">
        <dgm:presLayoutVars>
          <dgm:bulletEnabled val="1"/>
        </dgm:presLayoutVars>
      </dgm:prSet>
      <dgm:spPr/>
    </dgm:pt>
    <dgm:pt modelId="{CE36CC5D-82D7-464E-9BA4-7E355FAA9BF3}" type="pres">
      <dgm:prSet presAssocID="{C98D8CDA-7A5A-4C6A-9525-E5F96EC3A511}" presName="accent_1" presStyleCnt="0"/>
      <dgm:spPr/>
    </dgm:pt>
    <dgm:pt modelId="{847B832C-3287-499C-BC8A-2C49AF87A400}" type="pres">
      <dgm:prSet presAssocID="{C98D8CDA-7A5A-4C6A-9525-E5F96EC3A511}" presName="accentRepeatNode" presStyleLbl="solidFgAcc1" presStyleIdx="0" presStyleCnt="2"/>
      <dgm:spPr/>
    </dgm:pt>
    <dgm:pt modelId="{BAB07113-424C-450A-A466-AC655680ECBD}" type="pres">
      <dgm:prSet presAssocID="{911181CF-54FD-4A00-B775-AE09A50B30E8}" presName="text_2" presStyleLbl="node1" presStyleIdx="1" presStyleCnt="2" custScaleY="121198">
        <dgm:presLayoutVars>
          <dgm:bulletEnabled val="1"/>
        </dgm:presLayoutVars>
      </dgm:prSet>
      <dgm:spPr/>
    </dgm:pt>
    <dgm:pt modelId="{DA16ED6E-A2DE-4133-A330-1CD7F7E9F0BA}" type="pres">
      <dgm:prSet presAssocID="{911181CF-54FD-4A00-B775-AE09A50B30E8}" presName="accent_2" presStyleCnt="0"/>
      <dgm:spPr/>
    </dgm:pt>
    <dgm:pt modelId="{5A599947-9CB6-46A4-BD24-B23E482172ED}" type="pres">
      <dgm:prSet presAssocID="{911181CF-54FD-4A00-B775-AE09A50B30E8}" presName="accentRepeatNode" presStyleLbl="solidFgAcc1" presStyleIdx="1" presStyleCnt="2"/>
      <dgm:spPr/>
    </dgm:pt>
  </dgm:ptLst>
  <dgm:cxnLst>
    <dgm:cxn modelId="{71E72562-0F21-4B12-A1A7-FECDEA8086BF}" type="presOf" srcId="{0480CAB1-EDC7-4C56-A508-8E64C08151B6}" destId="{F075B97F-6CFC-422C-8582-A9082A8CA5CA}" srcOrd="0" destOrd="0" presId="urn:microsoft.com/office/officeart/2008/layout/VerticalCurvedList"/>
    <dgm:cxn modelId="{3A40324F-C223-4EB9-AEEC-51EEEC3D9E46}" srcId="{0480CAB1-EDC7-4C56-A508-8E64C08151B6}" destId="{911181CF-54FD-4A00-B775-AE09A50B30E8}" srcOrd="1" destOrd="0" parTransId="{02852833-4941-4822-98D8-CE1766B0B7CD}" sibTransId="{03BE734C-C2C1-43B2-8AF0-5B3A47441FCE}"/>
    <dgm:cxn modelId="{6EEABE9D-B150-4604-8AC6-7BFC2BAD8F16}" type="presOf" srcId="{C98D8CDA-7A5A-4C6A-9525-E5F96EC3A511}" destId="{E3312A96-69DB-4132-95E7-125E19E92923}" srcOrd="0" destOrd="0" presId="urn:microsoft.com/office/officeart/2008/layout/VerticalCurvedList"/>
    <dgm:cxn modelId="{8F6B46DA-A773-4BDF-B0A0-A82C1C39E47C}" srcId="{0480CAB1-EDC7-4C56-A508-8E64C08151B6}" destId="{C98D8CDA-7A5A-4C6A-9525-E5F96EC3A511}" srcOrd="0" destOrd="0" parTransId="{A5A7336D-8E8B-4465-8022-C523597B2B42}" sibTransId="{3669568A-FD5C-457E-8069-4211ED9D5011}"/>
    <dgm:cxn modelId="{F2CC1CDB-67B7-401E-A37A-00D7A78BA262}" type="presOf" srcId="{911181CF-54FD-4A00-B775-AE09A50B30E8}" destId="{BAB07113-424C-450A-A466-AC655680ECBD}" srcOrd="0" destOrd="0" presId="urn:microsoft.com/office/officeart/2008/layout/VerticalCurvedList"/>
    <dgm:cxn modelId="{0244A7EA-578F-4D16-9E47-36B26196D471}" type="presOf" srcId="{3669568A-FD5C-457E-8069-4211ED9D5011}" destId="{34872276-F52B-46BE-9947-FBEC599B6911}" srcOrd="0" destOrd="0" presId="urn:microsoft.com/office/officeart/2008/layout/VerticalCurvedList"/>
    <dgm:cxn modelId="{964F3095-2091-4EB0-9EB8-A3B2AAE2BAB5}" type="presParOf" srcId="{F075B97F-6CFC-422C-8582-A9082A8CA5CA}" destId="{DCE7C41E-3F2C-40F5-8E3A-27BFB758702C}" srcOrd="0" destOrd="0" presId="urn:microsoft.com/office/officeart/2008/layout/VerticalCurvedList"/>
    <dgm:cxn modelId="{57B3A401-F457-4943-A210-547EB110BB08}" type="presParOf" srcId="{DCE7C41E-3F2C-40F5-8E3A-27BFB758702C}" destId="{01D9494A-8FBA-43D9-9D11-BF23282BAB37}" srcOrd="0" destOrd="0" presId="urn:microsoft.com/office/officeart/2008/layout/VerticalCurvedList"/>
    <dgm:cxn modelId="{19F4C600-1362-4296-B36F-5638297542AA}" type="presParOf" srcId="{01D9494A-8FBA-43D9-9D11-BF23282BAB37}" destId="{415192AC-00AB-4A42-8C0F-FD13E7AA3842}" srcOrd="0" destOrd="0" presId="urn:microsoft.com/office/officeart/2008/layout/VerticalCurvedList"/>
    <dgm:cxn modelId="{34C72B95-EF4B-447B-BCC6-C89CEC2BC62F}" type="presParOf" srcId="{01D9494A-8FBA-43D9-9D11-BF23282BAB37}" destId="{34872276-F52B-46BE-9947-FBEC599B6911}" srcOrd="1" destOrd="0" presId="urn:microsoft.com/office/officeart/2008/layout/VerticalCurvedList"/>
    <dgm:cxn modelId="{C3C34D7F-D669-4380-9C57-F5ABB32DFF29}" type="presParOf" srcId="{01D9494A-8FBA-43D9-9D11-BF23282BAB37}" destId="{8BA08549-5880-47B2-98B4-944EA721F850}" srcOrd="2" destOrd="0" presId="urn:microsoft.com/office/officeart/2008/layout/VerticalCurvedList"/>
    <dgm:cxn modelId="{08FC4AC1-532E-4E1C-8D5A-E355ED963BD9}" type="presParOf" srcId="{01D9494A-8FBA-43D9-9D11-BF23282BAB37}" destId="{0704C34A-0152-4D52-B0A2-7041991FF72B}" srcOrd="3" destOrd="0" presId="urn:microsoft.com/office/officeart/2008/layout/VerticalCurvedList"/>
    <dgm:cxn modelId="{269ABE2C-EA6F-4E3A-BA0F-0585B0B493BD}" type="presParOf" srcId="{DCE7C41E-3F2C-40F5-8E3A-27BFB758702C}" destId="{E3312A96-69DB-4132-95E7-125E19E92923}" srcOrd="1" destOrd="0" presId="urn:microsoft.com/office/officeart/2008/layout/VerticalCurvedList"/>
    <dgm:cxn modelId="{9FF72B25-62FE-49C3-BE0D-F9A63539F33B}" type="presParOf" srcId="{DCE7C41E-3F2C-40F5-8E3A-27BFB758702C}" destId="{CE36CC5D-82D7-464E-9BA4-7E355FAA9BF3}" srcOrd="2" destOrd="0" presId="urn:microsoft.com/office/officeart/2008/layout/VerticalCurvedList"/>
    <dgm:cxn modelId="{22BCA761-0BE1-445D-A1E0-4FDE9DECE801}" type="presParOf" srcId="{CE36CC5D-82D7-464E-9BA4-7E355FAA9BF3}" destId="{847B832C-3287-499C-BC8A-2C49AF87A400}" srcOrd="0" destOrd="0" presId="urn:microsoft.com/office/officeart/2008/layout/VerticalCurvedList"/>
    <dgm:cxn modelId="{AB08A793-5230-4833-9A67-0FEDBE37C5D4}" type="presParOf" srcId="{DCE7C41E-3F2C-40F5-8E3A-27BFB758702C}" destId="{BAB07113-424C-450A-A466-AC655680ECBD}" srcOrd="3" destOrd="0" presId="urn:microsoft.com/office/officeart/2008/layout/VerticalCurvedList"/>
    <dgm:cxn modelId="{47069E49-D927-4101-B994-CE2F4174E116}" type="presParOf" srcId="{DCE7C41E-3F2C-40F5-8E3A-27BFB758702C}" destId="{DA16ED6E-A2DE-4133-A330-1CD7F7E9F0BA}" srcOrd="4" destOrd="0" presId="urn:microsoft.com/office/officeart/2008/layout/VerticalCurvedList"/>
    <dgm:cxn modelId="{7660F6DE-34FE-45FE-AEC0-975F5A752EF2}" type="presParOf" srcId="{DA16ED6E-A2DE-4133-A330-1CD7F7E9F0BA}" destId="{5A599947-9CB6-46A4-BD24-B23E482172ED}"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06C72658-A51B-4940-A07F-82C2EBCC3702}" type="doc">
      <dgm:prSet loTypeId="urn:microsoft.com/office/officeart/2005/8/layout/vList2" loCatId="list" qsTypeId="urn:microsoft.com/office/officeart/2005/8/quickstyle/simple1" qsCatId="simple" csTypeId="urn:microsoft.com/office/officeart/2005/8/colors/colorful3" csCatId="colorful" phldr="1"/>
      <dgm:spPr/>
      <dgm:t>
        <a:bodyPr/>
        <a:lstStyle/>
        <a:p>
          <a:endParaRPr lang="zh-CN" altLang="en-US"/>
        </a:p>
      </dgm:t>
    </dgm:pt>
    <dgm:pt modelId="{9A8DE35E-BD1B-47C5-ADE3-D926D1EC4811}">
      <dgm:prSet phldrT="[文本]"/>
      <dgm:spPr/>
      <dgm:t>
        <a:bodyPr/>
        <a:lstStyle/>
        <a:p>
          <a:r>
            <a:rPr lang="zh-CN" altLang="en-US" dirty="0">
              <a:latin typeface="Arial" panose="020B0604020202020204" pitchFamily="34" charset="0"/>
              <a:ea typeface="微软雅黑" panose="020B0503020204020204" pitchFamily="34" charset="-122"/>
            </a:rPr>
            <a:t>强化暂停通过暂时中止对个体的强化或将其与强化环境隔离，以减少不良行为的发生。</a:t>
          </a:r>
        </a:p>
      </dgm:t>
    </dgm:pt>
    <dgm:pt modelId="{2915C5FB-29DC-462F-BFE2-5D4D79B4ABCC}" type="parTrans" cxnId="{DEDD6753-C68B-44D9-BD10-5AA2762002F7}">
      <dgm:prSet/>
      <dgm:spPr/>
      <dgm:t>
        <a:bodyPr/>
        <a:lstStyle/>
        <a:p>
          <a:endParaRPr lang="zh-CN" altLang="en-US"/>
        </a:p>
      </dgm:t>
    </dgm:pt>
    <dgm:pt modelId="{1ACF7042-A71A-4D69-BB80-9628B476AAE5}" type="sibTrans" cxnId="{DEDD6753-C68B-44D9-BD10-5AA2762002F7}">
      <dgm:prSet/>
      <dgm:spPr/>
      <dgm:t>
        <a:bodyPr/>
        <a:lstStyle/>
        <a:p>
          <a:endParaRPr lang="zh-CN" altLang="en-US"/>
        </a:p>
      </dgm:t>
    </dgm:pt>
    <dgm:pt modelId="{1CAC03E6-7FA1-490D-8DBF-B660F0843626}">
      <dgm:prSet phldrT="[文本]"/>
      <dgm:spPr/>
      <dgm:t>
        <a:bodyPr/>
        <a:lstStyle/>
        <a:p>
          <a:r>
            <a:rPr lang="zh-CN" altLang="en-US" dirty="0">
              <a:latin typeface="Arial" panose="020B0604020202020204" pitchFamily="34" charset="0"/>
              <a:ea typeface="微软雅黑" panose="020B0503020204020204" pitchFamily="34" charset="-122"/>
            </a:rPr>
            <a:t>有效实施需明确告知不良行为与强化的关联，控制暂停时间，选择合适的场所，并发出中止不良行为的信号。注意，若个体偏好暂停环境，则不宜使用此方法。</a:t>
          </a:r>
        </a:p>
      </dgm:t>
    </dgm:pt>
    <dgm:pt modelId="{CD7A75CB-C205-465B-B6BC-03DF8402C78B}" type="parTrans" cxnId="{CF1079ED-4214-43A9-B28C-3FB0D11F5712}">
      <dgm:prSet/>
      <dgm:spPr/>
      <dgm:t>
        <a:bodyPr/>
        <a:lstStyle/>
        <a:p>
          <a:endParaRPr lang="zh-CN" altLang="en-US"/>
        </a:p>
      </dgm:t>
    </dgm:pt>
    <dgm:pt modelId="{BAE0EF88-E168-4775-B04A-C118886E19E8}" type="sibTrans" cxnId="{CF1079ED-4214-43A9-B28C-3FB0D11F5712}">
      <dgm:prSet/>
      <dgm:spPr/>
      <dgm:t>
        <a:bodyPr/>
        <a:lstStyle/>
        <a:p>
          <a:endParaRPr lang="zh-CN" altLang="en-US"/>
        </a:p>
      </dgm:t>
    </dgm:pt>
    <dgm:pt modelId="{46313082-12C1-4693-8622-FF5E983E4977}" type="pres">
      <dgm:prSet presAssocID="{06C72658-A51B-4940-A07F-82C2EBCC3702}" presName="linear" presStyleCnt="0">
        <dgm:presLayoutVars>
          <dgm:animLvl val="lvl"/>
          <dgm:resizeHandles val="exact"/>
        </dgm:presLayoutVars>
      </dgm:prSet>
      <dgm:spPr/>
    </dgm:pt>
    <dgm:pt modelId="{66131988-F001-4339-B888-EAEB724EC70B}" type="pres">
      <dgm:prSet presAssocID="{9A8DE35E-BD1B-47C5-ADE3-D926D1EC4811}" presName="parentText" presStyleLbl="node1" presStyleIdx="0" presStyleCnt="2">
        <dgm:presLayoutVars>
          <dgm:chMax val="0"/>
          <dgm:bulletEnabled val="1"/>
        </dgm:presLayoutVars>
      </dgm:prSet>
      <dgm:spPr/>
    </dgm:pt>
    <dgm:pt modelId="{3A990058-0EF0-4AD6-8587-18A0862ACB49}" type="pres">
      <dgm:prSet presAssocID="{1ACF7042-A71A-4D69-BB80-9628B476AAE5}" presName="spacer" presStyleCnt="0"/>
      <dgm:spPr/>
    </dgm:pt>
    <dgm:pt modelId="{267EB1EE-D916-4636-980E-C72D9E36BE11}" type="pres">
      <dgm:prSet presAssocID="{1CAC03E6-7FA1-490D-8DBF-B660F0843626}" presName="parentText" presStyleLbl="node1" presStyleIdx="1" presStyleCnt="2">
        <dgm:presLayoutVars>
          <dgm:chMax val="0"/>
          <dgm:bulletEnabled val="1"/>
        </dgm:presLayoutVars>
      </dgm:prSet>
      <dgm:spPr/>
    </dgm:pt>
  </dgm:ptLst>
  <dgm:cxnLst>
    <dgm:cxn modelId="{356F4604-9BA7-423E-A14C-693E69771F14}" type="presOf" srcId="{9A8DE35E-BD1B-47C5-ADE3-D926D1EC4811}" destId="{66131988-F001-4339-B888-EAEB724EC70B}" srcOrd="0" destOrd="0" presId="urn:microsoft.com/office/officeart/2005/8/layout/vList2"/>
    <dgm:cxn modelId="{F982D52E-ACBF-4CA2-9C5A-B065E89BDAD0}" type="presOf" srcId="{06C72658-A51B-4940-A07F-82C2EBCC3702}" destId="{46313082-12C1-4693-8622-FF5E983E4977}" srcOrd="0" destOrd="0" presId="urn:microsoft.com/office/officeart/2005/8/layout/vList2"/>
    <dgm:cxn modelId="{DEDD6753-C68B-44D9-BD10-5AA2762002F7}" srcId="{06C72658-A51B-4940-A07F-82C2EBCC3702}" destId="{9A8DE35E-BD1B-47C5-ADE3-D926D1EC4811}" srcOrd="0" destOrd="0" parTransId="{2915C5FB-29DC-462F-BFE2-5D4D79B4ABCC}" sibTransId="{1ACF7042-A71A-4D69-BB80-9628B476AAE5}"/>
    <dgm:cxn modelId="{8234B0D8-2873-440F-8BE6-1E1A00CB3045}" type="presOf" srcId="{1CAC03E6-7FA1-490D-8DBF-B660F0843626}" destId="{267EB1EE-D916-4636-980E-C72D9E36BE11}" srcOrd="0" destOrd="0" presId="urn:microsoft.com/office/officeart/2005/8/layout/vList2"/>
    <dgm:cxn modelId="{CF1079ED-4214-43A9-B28C-3FB0D11F5712}" srcId="{06C72658-A51B-4940-A07F-82C2EBCC3702}" destId="{1CAC03E6-7FA1-490D-8DBF-B660F0843626}" srcOrd="1" destOrd="0" parTransId="{CD7A75CB-C205-465B-B6BC-03DF8402C78B}" sibTransId="{BAE0EF88-E168-4775-B04A-C118886E19E8}"/>
    <dgm:cxn modelId="{6981BA45-6E46-4391-BDE8-532C8F497E5A}" type="presParOf" srcId="{46313082-12C1-4693-8622-FF5E983E4977}" destId="{66131988-F001-4339-B888-EAEB724EC70B}" srcOrd="0" destOrd="0" presId="urn:microsoft.com/office/officeart/2005/8/layout/vList2"/>
    <dgm:cxn modelId="{37AEF44A-9DC4-47DD-AC1D-D5D3FB3A3F87}" type="presParOf" srcId="{46313082-12C1-4693-8622-FF5E983E4977}" destId="{3A990058-0EF0-4AD6-8587-18A0862ACB49}" srcOrd="1" destOrd="0" presId="urn:microsoft.com/office/officeart/2005/8/layout/vList2"/>
    <dgm:cxn modelId="{8D092D0A-35D6-4E0F-B3F6-2BB002FD3EFF}" type="presParOf" srcId="{46313082-12C1-4693-8622-FF5E983E4977}" destId="{267EB1EE-D916-4636-980E-C72D9E36BE11}" srcOrd="2"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C0E935E-E4D3-4A17-902A-B865653A642F}" type="doc">
      <dgm:prSet loTypeId="urn:microsoft.com/office/officeart/2005/8/layout/vList3" loCatId="list" qsTypeId="urn:microsoft.com/office/officeart/2005/8/quickstyle/simple1" qsCatId="simple" csTypeId="urn:microsoft.com/office/officeart/2005/8/colors/colorful3" csCatId="colorful" phldr="1"/>
      <dgm:spPr/>
    </dgm:pt>
    <dgm:pt modelId="{03306089-7434-4C45-93C0-C1211A5D9B78}">
      <dgm:prSet phldrT="[文本]" custT="1"/>
      <dgm:spPr/>
      <dgm:t>
        <a:bodyPr/>
        <a:lstStyle/>
        <a:p>
          <a:pPr algn="l"/>
          <a:r>
            <a:rPr lang="zh-CN" altLang="en-US" sz="1800" dirty="0">
              <a:latin typeface="Arial" panose="020B0604020202020204" pitchFamily="34" charset="0"/>
              <a:ea typeface="微软雅黑" panose="020B0503020204020204" pitchFamily="34" charset="-122"/>
            </a:rPr>
            <a:t>尽管道德认知发展理论并没有明言从一个人的道德判断中就一定能预见他未来的行动，但却认为，道德观念上的成熟应该能够预示其道德行动上的成熟。</a:t>
          </a:r>
        </a:p>
      </dgm:t>
    </dgm:pt>
    <dgm:pt modelId="{82A6F114-160C-4320-AAD2-79FD6E84446D}" type="parTrans" cxnId="{D1C8342F-8BBD-4F5B-BA74-B43F89AB5B9F}">
      <dgm:prSet/>
      <dgm:spPr/>
      <dgm:t>
        <a:bodyPr/>
        <a:lstStyle/>
        <a:p>
          <a:endParaRPr lang="zh-CN" altLang="en-US"/>
        </a:p>
      </dgm:t>
    </dgm:pt>
    <dgm:pt modelId="{0C0982F6-E957-4D40-981C-57329B92BF38}" type="sibTrans" cxnId="{D1C8342F-8BBD-4F5B-BA74-B43F89AB5B9F}">
      <dgm:prSet/>
      <dgm:spPr/>
      <dgm:t>
        <a:bodyPr/>
        <a:lstStyle/>
        <a:p>
          <a:endParaRPr lang="zh-CN" altLang="en-US"/>
        </a:p>
      </dgm:t>
    </dgm:pt>
    <dgm:pt modelId="{DA484215-E3C7-4E2A-A6B1-B8DBA4CECC97}">
      <dgm:prSet phldrT="[文本]" custT="1"/>
      <dgm:spPr/>
      <dgm:t>
        <a:bodyPr/>
        <a:lstStyle/>
        <a:p>
          <a:pPr marL="0" lvl="0" indent="0" algn="l" defTabSz="800100">
            <a:lnSpc>
              <a:spcPct val="90000"/>
            </a:lnSpc>
            <a:spcBef>
              <a:spcPct val="0"/>
            </a:spcBef>
            <a:spcAft>
              <a:spcPct val="35000"/>
            </a:spcAft>
            <a:buNone/>
          </a:pPr>
          <a:r>
            <a:rPr lang="zh-CN" altLang="en-US" sz="1800" kern="1200">
              <a:latin typeface="Arial" panose="020B0604020202020204" pitchFamily="34" charset="0"/>
              <a:ea typeface="微软雅黑" panose="020B0503020204020204" pitchFamily="34" charset="-122"/>
              <a:cs typeface="+mn-cs"/>
            </a:rPr>
            <a:t>现代社会学习理论对道德行为的发展则持有不同看法。这一理论强调，人的行为是在模仿社会的行为模式以及不断操作演练中形成和改变的，特别是通过榜样示范和诫例示儆的观察学习过程实现的。</a:t>
          </a:r>
          <a:endParaRPr lang="zh-CN" altLang="en-US" sz="1800" kern="1200" dirty="0">
            <a:latin typeface="Arial" panose="020B0604020202020204" pitchFamily="34" charset="0"/>
            <a:ea typeface="微软雅黑" panose="020B0503020204020204" pitchFamily="34" charset="-122"/>
            <a:cs typeface="+mn-cs"/>
          </a:endParaRPr>
        </a:p>
      </dgm:t>
    </dgm:pt>
    <dgm:pt modelId="{EB97B916-5C35-414A-9A18-9AA24144CCE7}" type="parTrans" cxnId="{522040E1-F375-4331-9829-771523483E94}">
      <dgm:prSet/>
      <dgm:spPr/>
      <dgm:t>
        <a:bodyPr/>
        <a:lstStyle/>
        <a:p>
          <a:endParaRPr lang="zh-CN" altLang="en-US"/>
        </a:p>
      </dgm:t>
    </dgm:pt>
    <dgm:pt modelId="{B569CE4C-7B9A-4962-8020-FC9E6C45FA9C}" type="sibTrans" cxnId="{522040E1-F375-4331-9829-771523483E94}">
      <dgm:prSet/>
      <dgm:spPr/>
      <dgm:t>
        <a:bodyPr/>
        <a:lstStyle/>
        <a:p>
          <a:endParaRPr lang="zh-CN" altLang="en-US"/>
        </a:p>
      </dgm:t>
    </dgm:pt>
    <dgm:pt modelId="{59FFCCA8-9AD8-428B-A768-706D2BBDAEC7}" type="pres">
      <dgm:prSet presAssocID="{6C0E935E-E4D3-4A17-902A-B865653A642F}" presName="linearFlow" presStyleCnt="0">
        <dgm:presLayoutVars>
          <dgm:dir/>
          <dgm:resizeHandles val="exact"/>
        </dgm:presLayoutVars>
      </dgm:prSet>
      <dgm:spPr/>
    </dgm:pt>
    <dgm:pt modelId="{D0864FBF-5A09-4770-8DCD-D83ACF01F8E1}" type="pres">
      <dgm:prSet presAssocID="{03306089-7434-4C45-93C0-C1211A5D9B78}" presName="composite" presStyleCnt="0"/>
      <dgm:spPr/>
    </dgm:pt>
    <dgm:pt modelId="{82DBEDA2-9566-4E09-9A91-97E9ADAC38F1}" type="pres">
      <dgm:prSet presAssocID="{03306089-7434-4C45-93C0-C1211A5D9B78}" presName="imgShp" presStyleLbl="fgImgPlace1" presStyleIdx="0" presStyleCnt="2"/>
      <dgm:spPr/>
    </dgm:pt>
    <dgm:pt modelId="{A8B1D17D-B2B9-4C22-87F8-357B470A0550}" type="pres">
      <dgm:prSet presAssocID="{03306089-7434-4C45-93C0-C1211A5D9B78}" presName="txShp" presStyleLbl="node1" presStyleIdx="0" presStyleCnt="2">
        <dgm:presLayoutVars>
          <dgm:bulletEnabled val="1"/>
        </dgm:presLayoutVars>
      </dgm:prSet>
      <dgm:spPr/>
    </dgm:pt>
    <dgm:pt modelId="{7C9EF11C-A54C-4D79-8BD3-5694765FF054}" type="pres">
      <dgm:prSet presAssocID="{0C0982F6-E957-4D40-981C-57329B92BF38}" presName="spacing" presStyleCnt="0"/>
      <dgm:spPr/>
    </dgm:pt>
    <dgm:pt modelId="{B1E8A909-1C83-4878-8B88-E7272DB4D7D9}" type="pres">
      <dgm:prSet presAssocID="{DA484215-E3C7-4E2A-A6B1-B8DBA4CECC97}" presName="composite" presStyleCnt="0"/>
      <dgm:spPr/>
    </dgm:pt>
    <dgm:pt modelId="{FC96EFC5-1FFF-454B-A006-E05B5ECC4F14}" type="pres">
      <dgm:prSet presAssocID="{DA484215-E3C7-4E2A-A6B1-B8DBA4CECC97}" presName="imgShp" presStyleLbl="fgImgPlace1" presStyleIdx="1" presStyleCnt="2"/>
      <dgm:spPr/>
    </dgm:pt>
    <dgm:pt modelId="{5E50FBFD-D814-41B8-8488-695A0D113D93}" type="pres">
      <dgm:prSet presAssocID="{DA484215-E3C7-4E2A-A6B1-B8DBA4CECC97}" presName="txShp" presStyleLbl="node1" presStyleIdx="1" presStyleCnt="2">
        <dgm:presLayoutVars>
          <dgm:bulletEnabled val="1"/>
        </dgm:presLayoutVars>
      </dgm:prSet>
      <dgm:spPr/>
    </dgm:pt>
  </dgm:ptLst>
  <dgm:cxnLst>
    <dgm:cxn modelId="{D1C8342F-8BBD-4F5B-BA74-B43F89AB5B9F}" srcId="{6C0E935E-E4D3-4A17-902A-B865653A642F}" destId="{03306089-7434-4C45-93C0-C1211A5D9B78}" srcOrd="0" destOrd="0" parTransId="{82A6F114-160C-4320-AAD2-79FD6E84446D}" sibTransId="{0C0982F6-E957-4D40-981C-57329B92BF38}"/>
    <dgm:cxn modelId="{C9C1C649-B9B9-4A94-8F9C-4CD44A4457CF}" type="presOf" srcId="{03306089-7434-4C45-93C0-C1211A5D9B78}" destId="{A8B1D17D-B2B9-4C22-87F8-357B470A0550}" srcOrd="0" destOrd="0" presId="urn:microsoft.com/office/officeart/2005/8/layout/vList3"/>
    <dgm:cxn modelId="{EBDF73B6-464C-4C36-8A68-D3E43D4DE3ED}" type="presOf" srcId="{DA484215-E3C7-4E2A-A6B1-B8DBA4CECC97}" destId="{5E50FBFD-D814-41B8-8488-695A0D113D93}" srcOrd="0" destOrd="0" presId="urn:microsoft.com/office/officeart/2005/8/layout/vList3"/>
    <dgm:cxn modelId="{116B4BC1-1616-499E-9127-FAE03C90BF17}" type="presOf" srcId="{6C0E935E-E4D3-4A17-902A-B865653A642F}" destId="{59FFCCA8-9AD8-428B-A768-706D2BBDAEC7}" srcOrd="0" destOrd="0" presId="urn:microsoft.com/office/officeart/2005/8/layout/vList3"/>
    <dgm:cxn modelId="{522040E1-F375-4331-9829-771523483E94}" srcId="{6C0E935E-E4D3-4A17-902A-B865653A642F}" destId="{DA484215-E3C7-4E2A-A6B1-B8DBA4CECC97}" srcOrd="1" destOrd="0" parTransId="{EB97B916-5C35-414A-9A18-9AA24144CCE7}" sibTransId="{B569CE4C-7B9A-4962-8020-FC9E6C45FA9C}"/>
    <dgm:cxn modelId="{C040BB63-BCF8-40A4-A5D7-084849867BC7}" type="presParOf" srcId="{59FFCCA8-9AD8-428B-A768-706D2BBDAEC7}" destId="{D0864FBF-5A09-4770-8DCD-D83ACF01F8E1}" srcOrd="0" destOrd="0" presId="urn:microsoft.com/office/officeart/2005/8/layout/vList3"/>
    <dgm:cxn modelId="{EFFD5A32-5BB3-4AA1-BEF2-51586D87D7B6}" type="presParOf" srcId="{D0864FBF-5A09-4770-8DCD-D83ACF01F8E1}" destId="{82DBEDA2-9566-4E09-9A91-97E9ADAC38F1}" srcOrd="0" destOrd="0" presId="urn:microsoft.com/office/officeart/2005/8/layout/vList3"/>
    <dgm:cxn modelId="{78EF391B-484A-4CC8-8448-BDDEC26E7413}" type="presParOf" srcId="{D0864FBF-5A09-4770-8DCD-D83ACF01F8E1}" destId="{A8B1D17D-B2B9-4C22-87F8-357B470A0550}" srcOrd="1" destOrd="0" presId="urn:microsoft.com/office/officeart/2005/8/layout/vList3"/>
    <dgm:cxn modelId="{5FEF827B-A49E-4B58-8E4C-539160EC35F6}" type="presParOf" srcId="{59FFCCA8-9AD8-428B-A768-706D2BBDAEC7}" destId="{7C9EF11C-A54C-4D79-8BD3-5694765FF054}" srcOrd="1" destOrd="0" presId="urn:microsoft.com/office/officeart/2005/8/layout/vList3"/>
    <dgm:cxn modelId="{E5C9B54D-5D98-4094-8774-B79622E73C06}" type="presParOf" srcId="{59FFCCA8-9AD8-428B-A768-706D2BBDAEC7}" destId="{B1E8A909-1C83-4878-8B88-E7272DB4D7D9}" srcOrd="2" destOrd="0" presId="urn:microsoft.com/office/officeart/2005/8/layout/vList3"/>
    <dgm:cxn modelId="{B0AA3825-2AC9-4548-9E28-FE282AECEF35}" type="presParOf" srcId="{B1E8A909-1C83-4878-8B88-E7272DB4D7D9}" destId="{FC96EFC5-1FFF-454B-A006-E05B5ECC4F14}" srcOrd="0" destOrd="0" presId="urn:microsoft.com/office/officeart/2005/8/layout/vList3"/>
    <dgm:cxn modelId="{ADE38B4E-B544-4A64-B471-E9DF7D1339D1}" type="presParOf" srcId="{B1E8A909-1C83-4878-8B88-E7272DB4D7D9}" destId="{5E50FBFD-D814-41B8-8488-695A0D113D93}" srcOrd="1" destOrd="0" presId="urn:microsoft.com/office/officeart/2005/8/layout/v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A21B104C-4722-4186-A2AB-5D35590680BF}" type="doc">
      <dgm:prSet loTypeId="urn:microsoft.com/office/officeart/2005/8/layout/hProcess9" loCatId="process" qsTypeId="urn:microsoft.com/office/officeart/2005/8/quickstyle/simple1" qsCatId="simple" csTypeId="urn:microsoft.com/office/officeart/2005/8/colors/colorful3" csCatId="colorful" phldr="1"/>
      <dgm:spPr/>
    </dgm:pt>
    <dgm:pt modelId="{C5C9FA4C-3C34-4B3D-8CFD-96893C6C9ACD}">
      <dgm:prSet phldrT="[文本]" custT="1"/>
      <dgm:spPr/>
      <dgm:t>
        <a:bodyPr/>
        <a:lstStyle/>
        <a:p>
          <a:pPr algn="l"/>
          <a:r>
            <a:rPr lang="zh-CN" altLang="zh-CN" sz="1800" dirty="0">
              <a:latin typeface="Arial" panose="020B0604020202020204" pitchFamily="34" charset="0"/>
              <a:ea typeface="微软雅黑" panose="020B0503020204020204" pitchFamily="34" charset="-122"/>
            </a:rPr>
            <a:t>学习者通过观察会直接建立起新的行为。班杜拉和库珀斯（</a:t>
          </a:r>
          <a:r>
            <a:rPr lang="en-US" altLang="zh-CN" sz="1800" dirty="0">
              <a:latin typeface="Arial" panose="020B0604020202020204" pitchFamily="34" charset="0"/>
              <a:ea typeface="微软雅黑" panose="020B0503020204020204" pitchFamily="34" charset="-122"/>
            </a:rPr>
            <a:t>C</a:t>
          </a:r>
          <a:r>
            <a:rPr lang="zh-CN" altLang="zh-CN" sz="1800" dirty="0">
              <a:latin typeface="Arial" panose="020B0604020202020204" pitchFamily="34" charset="0"/>
              <a:ea typeface="微软雅黑" panose="020B0503020204020204" pitchFamily="34" charset="-122"/>
            </a:rPr>
            <a:t>． </a:t>
          </a:r>
          <a:r>
            <a:rPr lang="en-US" altLang="zh-CN" sz="1800" dirty="0" err="1">
              <a:latin typeface="Arial" panose="020B0604020202020204" pitchFamily="34" charset="0"/>
              <a:ea typeface="微软雅黑" panose="020B0503020204020204" pitchFamily="34" charset="-122"/>
            </a:rPr>
            <a:t>Kupers</a:t>
          </a:r>
          <a:r>
            <a:rPr lang="zh-CN" altLang="zh-CN" sz="1800" dirty="0">
              <a:latin typeface="Arial" panose="020B0604020202020204" pitchFamily="34" charset="0"/>
              <a:ea typeface="微软雅黑" panose="020B0503020204020204" pitchFamily="34" charset="-122"/>
            </a:rPr>
            <a:t>）做过一项研究： 一批儿童与成人玩打球游戏，玩的时候儿童可随意从旁边取得糖果，作为榜样示范的成人则给自己确定了一定的规范。</a:t>
          </a:r>
        </a:p>
      </dgm:t>
    </dgm:pt>
    <dgm:pt modelId="{712DD42E-F2F2-4AA7-899F-EDB2A66CE108}" type="parTrans" cxnId="{5AFD4C29-9698-4281-90C8-542E8DC44CD7}">
      <dgm:prSet/>
      <dgm:spPr/>
      <dgm:t>
        <a:bodyPr/>
        <a:lstStyle/>
        <a:p>
          <a:endParaRPr lang="zh-CN" altLang="en-US"/>
        </a:p>
      </dgm:t>
    </dgm:pt>
    <dgm:pt modelId="{7F86E949-6E84-41AA-B9F2-74A851463E63}" type="sibTrans" cxnId="{5AFD4C29-9698-4281-90C8-542E8DC44CD7}">
      <dgm:prSet/>
      <dgm:spPr/>
      <dgm:t>
        <a:bodyPr/>
        <a:lstStyle/>
        <a:p>
          <a:endParaRPr lang="zh-CN" altLang="en-US"/>
        </a:p>
      </dgm:t>
    </dgm:pt>
    <dgm:pt modelId="{8B7B9235-27C0-430B-9979-9996482D88D5}">
      <dgm:prSet phldrT="[文本]"/>
      <dgm:spPr/>
      <dgm:t>
        <a:bodyPr/>
        <a:lstStyle/>
        <a:p>
          <a:pPr algn="l"/>
          <a:r>
            <a:rPr lang="zh-CN" altLang="en-US" dirty="0">
              <a:latin typeface="Arial" panose="020B0604020202020204" pitchFamily="34" charset="0"/>
              <a:ea typeface="微软雅黑" panose="020B0503020204020204" pitchFamily="34" charset="-122"/>
            </a:rPr>
            <a:t>结果发现，儿童通过观察也能给自己确定某种规范，做到了才去取糖果。这种在榜样示范下形成的新行为即为替代性反应，它是个体在观察后使榜样行为通过替代作用而内化形成的。</a:t>
          </a:r>
        </a:p>
      </dgm:t>
    </dgm:pt>
    <dgm:pt modelId="{3752CF8C-474E-4DE2-8B50-51B5C18A75D4}" type="parTrans" cxnId="{810865A4-F5D6-464D-AB7F-0ABBD6C9126A}">
      <dgm:prSet/>
      <dgm:spPr/>
      <dgm:t>
        <a:bodyPr/>
        <a:lstStyle/>
        <a:p>
          <a:endParaRPr lang="zh-CN" altLang="en-US"/>
        </a:p>
      </dgm:t>
    </dgm:pt>
    <dgm:pt modelId="{82A07FE7-BFF9-444B-92EE-ACC9B65596CA}" type="sibTrans" cxnId="{810865A4-F5D6-464D-AB7F-0ABBD6C9126A}">
      <dgm:prSet/>
      <dgm:spPr/>
      <dgm:t>
        <a:bodyPr/>
        <a:lstStyle/>
        <a:p>
          <a:endParaRPr lang="zh-CN" altLang="en-US"/>
        </a:p>
      </dgm:t>
    </dgm:pt>
    <dgm:pt modelId="{FAE9504B-13BA-4076-8A2F-F7C1010E9ECC}" type="pres">
      <dgm:prSet presAssocID="{A21B104C-4722-4186-A2AB-5D35590680BF}" presName="CompostProcess" presStyleCnt="0">
        <dgm:presLayoutVars>
          <dgm:dir/>
          <dgm:resizeHandles val="exact"/>
        </dgm:presLayoutVars>
      </dgm:prSet>
      <dgm:spPr/>
    </dgm:pt>
    <dgm:pt modelId="{C3466AF3-C5A6-4732-8DFC-12C356277A56}" type="pres">
      <dgm:prSet presAssocID="{A21B104C-4722-4186-A2AB-5D35590680BF}" presName="arrow" presStyleLbl="bgShp" presStyleIdx="0" presStyleCnt="1"/>
      <dgm:spPr/>
    </dgm:pt>
    <dgm:pt modelId="{822E9DA8-92AD-4F80-99DF-677544F2DB9F}" type="pres">
      <dgm:prSet presAssocID="{A21B104C-4722-4186-A2AB-5D35590680BF}" presName="linearProcess" presStyleCnt="0"/>
      <dgm:spPr/>
    </dgm:pt>
    <dgm:pt modelId="{7BA934AC-5D3B-4074-8BDF-3729DFE31FA8}" type="pres">
      <dgm:prSet presAssocID="{C5C9FA4C-3C34-4B3D-8CFD-96893C6C9ACD}" presName="textNode" presStyleLbl="node1" presStyleIdx="0" presStyleCnt="2">
        <dgm:presLayoutVars>
          <dgm:bulletEnabled val="1"/>
        </dgm:presLayoutVars>
      </dgm:prSet>
      <dgm:spPr/>
    </dgm:pt>
    <dgm:pt modelId="{F920ADA4-C5C0-4117-AF30-278ABCA3F93E}" type="pres">
      <dgm:prSet presAssocID="{7F86E949-6E84-41AA-B9F2-74A851463E63}" presName="sibTrans" presStyleCnt="0"/>
      <dgm:spPr/>
    </dgm:pt>
    <dgm:pt modelId="{13648A15-7827-4543-B9F2-4B7C3EC19164}" type="pres">
      <dgm:prSet presAssocID="{8B7B9235-27C0-430B-9979-9996482D88D5}" presName="textNode" presStyleLbl="node1" presStyleIdx="1" presStyleCnt="2">
        <dgm:presLayoutVars>
          <dgm:bulletEnabled val="1"/>
        </dgm:presLayoutVars>
      </dgm:prSet>
      <dgm:spPr/>
    </dgm:pt>
  </dgm:ptLst>
  <dgm:cxnLst>
    <dgm:cxn modelId="{5AFD4C29-9698-4281-90C8-542E8DC44CD7}" srcId="{A21B104C-4722-4186-A2AB-5D35590680BF}" destId="{C5C9FA4C-3C34-4B3D-8CFD-96893C6C9ACD}" srcOrd="0" destOrd="0" parTransId="{712DD42E-F2F2-4AA7-899F-EDB2A66CE108}" sibTransId="{7F86E949-6E84-41AA-B9F2-74A851463E63}"/>
    <dgm:cxn modelId="{CE89193E-2D80-4F6F-9B90-C7741224CAEB}" type="presOf" srcId="{A21B104C-4722-4186-A2AB-5D35590680BF}" destId="{FAE9504B-13BA-4076-8A2F-F7C1010E9ECC}" srcOrd="0" destOrd="0" presId="urn:microsoft.com/office/officeart/2005/8/layout/hProcess9"/>
    <dgm:cxn modelId="{2FD3095D-4012-4B6F-80D2-664007326CB0}" type="presOf" srcId="{8B7B9235-27C0-430B-9979-9996482D88D5}" destId="{13648A15-7827-4543-B9F2-4B7C3EC19164}" srcOrd="0" destOrd="0" presId="urn:microsoft.com/office/officeart/2005/8/layout/hProcess9"/>
    <dgm:cxn modelId="{81B19367-1022-4311-9BE5-661941CC4C63}" type="presOf" srcId="{C5C9FA4C-3C34-4B3D-8CFD-96893C6C9ACD}" destId="{7BA934AC-5D3B-4074-8BDF-3729DFE31FA8}" srcOrd="0" destOrd="0" presId="urn:microsoft.com/office/officeart/2005/8/layout/hProcess9"/>
    <dgm:cxn modelId="{810865A4-F5D6-464D-AB7F-0ABBD6C9126A}" srcId="{A21B104C-4722-4186-A2AB-5D35590680BF}" destId="{8B7B9235-27C0-430B-9979-9996482D88D5}" srcOrd="1" destOrd="0" parTransId="{3752CF8C-474E-4DE2-8B50-51B5C18A75D4}" sibTransId="{82A07FE7-BFF9-444B-92EE-ACC9B65596CA}"/>
    <dgm:cxn modelId="{CCF31F7C-E840-4423-80B7-792C3B7ED252}" type="presParOf" srcId="{FAE9504B-13BA-4076-8A2F-F7C1010E9ECC}" destId="{C3466AF3-C5A6-4732-8DFC-12C356277A56}" srcOrd="0" destOrd="0" presId="urn:microsoft.com/office/officeart/2005/8/layout/hProcess9"/>
    <dgm:cxn modelId="{358DAD7A-C398-4A0F-B8F0-7FE0FEC368F7}" type="presParOf" srcId="{FAE9504B-13BA-4076-8A2F-F7C1010E9ECC}" destId="{822E9DA8-92AD-4F80-99DF-677544F2DB9F}" srcOrd="1" destOrd="0" presId="urn:microsoft.com/office/officeart/2005/8/layout/hProcess9"/>
    <dgm:cxn modelId="{31C71ECD-65FE-4DF5-85DF-1208678EC0DE}" type="presParOf" srcId="{822E9DA8-92AD-4F80-99DF-677544F2DB9F}" destId="{7BA934AC-5D3B-4074-8BDF-3729DFE31FA8}" srcOrd="0" destOrd="0" presId="urn:microsoft.com/office/officeart/2005/8/layout/hProcess9"/>
    <dgm:cxn modelId="{91B695EF-2CDF-4884-8671-F04B8CF86511}" type="presParOf" srcId="{822E9DA8-92AD-4F80-99DF-677544F2DB9F}" destId="{F920ADA4-C5C0-4117-AF30-278ABCA3F93E}" srcOrd="1" destOrd="0" presId="urn:microsoft.com/office/officeart/2005/8/layout/hProcess9"/>
    <dgm:cxn modelId="{7912F7EA-2514-4AC8-8327-ACE02714444B}" type="presParOf" srcId="{822E9DA8-92AD-4F80-99DF-677544F2DB9F}" destId="{13648A15-7827-4543-B9F2-4B7C3EC19164}" srcOrd="2"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F30A8CD5-1C2C-4F56-9376-7BE3A79D6507}" type="doc">
      <dgm:prSet loTypeId="urn:microsoft.com/office/officeart/2005/8/layout/process2" loCatId="process" qsTypeId="urn:microsoft.com/office/officeart/2005/8/quickstyle/simple1" qsCatId="simple" csTypeId="urn:microsoft.com/office/officeart/2005/8/colors/colorful1" csCatId="colorful" phldr="1"/>
      <dgm:spPr/>
    </dgm:pt>
    <dgm:pt modelId="{C24C881B-04E4-4B27-95C6-A60741D8819D}">
      <dgm:prSet phldrT="[文本]" custT="1"/>
      <dgm:spPr/>
      <dgm:t>
        <a:bodyPr/>
        <a:lstStyle/>
        <a:p>
          <a:pPr algn="l"/>
          <a:r>
            <a:rPr lang="zh-CN" altLang="en-US" sz="1800" dirty="0">
              <a:latin typeface="Arial" panose="020B0604020202020204" pitchFamily="34" charset="0"/>
              <a:ea typeface="微软雅黑" panose="020B0503020204020204" pitchFamily="34" charset="-122"/>
            </a:rPr>
            <a:t>榜样的替代作用能解除已被抑制着的行为。观察学习的这种作用又叫去反应抑制。其发生的原因是，榜样表现出先前被抑制着的行为后并没有受到惩罚。其效果与观察者看到榜样行为受奖励后产生行为的效果是相同的。</a:t>
          </a:r>
        </a:p>
      </dgm:t>
    </dgm:pt>
    <dgm:pt modelId="{7E5B04C0-D400-4A7D-B7C4-C6B50443DA8E}" type="parTrans" cxnId="{54EEFF91-FA2E-49B1-9D59-6003C42F988C}">
      <dgm:prSet/>
      <dgm:spPr/>
      <dgm:t>
        <a:bodyPr/>
        <a:lstStyle/>
        <a:p>
          <a:endParaRPr lang="zh-CN" altLang="en-US"/>
        </a:p>
      </dgm:t>
    </dgm:pt>
    <dgm:pt modelId="{186A9966-EFA4-4C11-AE73-5AB4278CD066}" type="sibTrans" cxnId="{54EEFF91-FA2E-49B1-9D59-6003C42F988C}">
      <dgm:prSet/>
      <dgm:spPr/>
      <dgm:t>
        <a:bodyPr/>
        <a:lstStyle/>
        <a:p>
          <a:endParaRPr lang="zh-CN" altLang="en-US"/>
        </a:p>
      </dgm:t>
    </dgm:pt>
    <dgm:pt modelId="{DD3B207E-3231-438A-BD28-4D51167961AE}">
      <dgm:prSet phldrT="[文本]" custT="1"/>
      <dgm:spPr/>
      <dgm:t>
        <a:bodyPr/>
        <a:lstStyle/>
        <a:p>
          <a:pPr algn="l"/>
          <a:r>
            <a:rPr lang="zh-CN" altLang="en-US" sz="1800" dirty="0">
              <a:latin typeface="Arial" panose="020B0604020202020204" pitchFamily="34" charset="0"/>
              <a:ea typeface="微软雅黑" panose="020B0503020204020204" pitchFamily="34" charset="-122"/>
            </a:rPr>
            <a:t>前述“专栏</a:t>
          </a:r>
          <a:r>
            <a:rPr lang="en-US" altLang="en-US" sz="1800" dirty="0">
              <a:latin typeface="Arial" panose="020B0604020202020204" pitchFamily="34" charset="0"/>
              <a:ea typeface="微软雅黑" panose="020B0503020204020204" pitchFamily="34" charset="-122"/>
            </a:rPr>
            <a:t>4-1”</a:t>
          </a:r>
          <a:r>
            <a:rPr lang="zh-CN" altLang="en-US" sz="1800" dirty="0">
              <a:latin typeface="Arial" panose="020B0604020202020204" pitchFamily="34" charset="0"/>
              <a:ea typeface="微软雅黑" panose="020B0503020204020204" pitchFamily="34" charset="-122"/>
            </a:rPr>
            <a:t>中经典实验的第二阶段，乙组也表现出攻击性行为，就因为此时攻击行为非但没有受到惩罚还得到了奖励，这使被试解除了对攻击行为的抑制。</a:t>
          </a:r>
        </a:p>
      </dgm:t>
    </dgm:pt>
    <dgm:pt modelId="{3E9C4B26-BA95-4E51-A50A-53A2E0A34F83}" type="parTrans" cxnId="{73E54B5D-B2F9-4BC9-97DE-5160667BE0BA}">
      <dgm:prSet/>
      <dgm:spPr/>
      <dgm:t>
        <a:bodyPr/>
        <a:lstStyle/>
        <a:p>
          <a:endParaRPr lang="zh-CN" altLang="en-US"/>
        </a:p>
      </dgm:t>
    </dgm:pt>
    <dgm:pt modelId="{64E19291-93F1-4EA2-9DF4-BBB6485F4113}" type="sibTrans" cxnId="{73E54B5D-B2F9-4BC9-97DE-5160667BE0BA}">
      <dgm:prSet/>
      <dgm:spPr/>
      <dgm:t>
        <a:bodyPr/>
        <a:lstStyle/>
        <a:p>
          <a:endParaRPr lang="zh-CN" altLang="en-US"/>
        </a:p>
      </dgm:t>
    </dgm:pt>
    <dgm:pt modelId="{5CB57F47-8893-4DAA-A844-DF5A5CE50959}" type="pres">
      <dgm:prSet presAssocID="{F30A8CD5-1C2C-4F56-9376-7BE3A79D6507}" presName="linearFlow" presStyleCnt="0">
        <dgm:presLayoutVars>
          <dgm:resizeHandles val="exact"/>
        </dgm:presLayoutVars>
      </dgm:prSet>
      <dgm:spPr/>
    </dgm:pt>
    <dgm:pt modelId="{0A2E5EAF-9694-4ECF-9BD3-451C3A8810DF}" type="pres">
      <dgm:prSet presAssocID="{C24C881B-04E4-4B27-95C6-A60741D8819D}" presName="node" presStyleLbl="node1" presStyleIdx="0" presStyleCnt="2" custScaleX="122576">
        <dgm:presLayoutVars>
          <dgm:bulletEnabled val="1"/>
        </dgm:presLayoutVars>
      </dgm:prSet>
      <dgm:spPr/>
    </dgm:pt>
    <dgm:pt modelId="{7502A5B3-45EB-4E15-9E61-7996F6FC91B7}" type="pres">
      <dgm:prSet presAssocID="{186A9966-EFA4-4C11-AE73-5AB4278CD066}" presName="sibTrans" presStyleLbl="sibTrans2D1" presStyleIdx="0" presStyleCnt="1"/>
      <dgm:spPr/>
    </dgm:pt>
    <dgm:pt modelId="{5E02AAF0-4543-4115-A434-A029BBE6891F}" type="pres">
      <dgm:prSet presAssocID="{186A9966-EFA4-4C11-AE73-5AB4278CD066}" presName="connectorText" presStyleLbl="sibTrans2D1" presStyleIdx="0" presStyleCnt="1"/>
      <dgm:spPr/>
    </dgm:pt>
    <dgm:pt modelId="{8AB01710-60D7-457B-BC58-3A18116B7262}" type="pres">
      <dgm:prSet presAssocID="{DD3B207E-3231-438A-BD28-4D51167961AE}" presName="node" presStyleLbl="node1" presStyleIdx="1" presStyleCnt="2" custScaleX="121054" custScaleY="107536">
        <dgm:presLayoutVars>
          <dgm:bulletEnabled val="1"/>
        </dgm:presLayoutVars>
      </dgm:prSet>
      <dgm:spPr/>
    </dgm:pt>
  </dgm:ptLst>
  <dgm:cxnLst>
    <dgm:cxn modelId="{8799B411-F998-43AB-B7C4-86618E0FF2BB}" type="presOf" srcId="{C24C881B-04E4-4B27-95C6-A60741D8819D}" destId="{0A2E5EAF-9694-4ECF-9BD3-451C3A8810DF}" srcOrd="0" destOrd="0" presId="urn:microsoft.com/office/officeart/2005/8/layout/process2"/>
    <dgm:cxn modelId="{73E54B5D-B2F9-4BC9-97DE-5160667BE0BA}" srcId="{F30A8CD5-1C2C-4F56-9376-7BE3A79D6507}" destId="{DD3B207E-3231-438A-BD28-4D51167961AE}" srcOrd="1" destOrd="0" parTransId="{3E9C4B26-BA95-4E51-A50A-53A2E0A34F83}" sibTransId="{64E19291-93F1-4EA2-9DF4-BBB6485F4113}"/>
    <dgm:cxn modelId="{9A2E3A57-D06F-4691-B67D-460C990367EA}" type="presOf" srcId="{F30A8CD5-1C2C-4F56-9376-7BE3A79D6507}" destId="{5CB57F47-8893-4DAA-A844-DF5A5CE50959}" srcOrd="0" destOrd="0" presId="urn:microsoft.com/office/officeart/2005/8/layout/process2"/>
    <dgm:cxn modelId="{0F63B086-BAA7-439B-93A0-18ECC7D0EFC4}" type="presOf" srcId="{186A9966-EFA4-4C11-AE73-5AB4278CD066}" destId="{5E02AAF0-4543-4115-A434-A029BBE6891F}" srcOrd="1" destOrd="0" presId="urn:microsoft.com/office/officeart/2005/8/layout/process2"/>
    <dgm:cxn modelId="{54EEFF91-FA2E-49B1-9D59-6003C42F988C}" srcId="{F30A8CD5-1C2C-4F56-9376-7BE3A79D6507}" destId="{C24C881B-04E4-4B27-95C6-A60741D8819D}" srcOrd="0" destOrd="0" parTransId="{7E5B04C0-D400-4A7D-B7C4-C6B50443DA8E}" sibTransId="{186A9966-EFA4-4C11-AE73-5AB4278CD066}"/>
    <dgm:cxn modelId="{555217B7-D027-4BB7-8517-F8492AA81693}" type="presOf" srcId="{DD3B207E-3231-438A-BD28-4D51167961AE}" destId="{8AB01710-60D7-457B-BC58-3A18116B7262}" srcOrd="0" destOrd="0" presId="urn:microsoft.com/office/officeart/2005/8/layout/process2"/>
    <dgm:cxn modelId="{4322FCDA-B887-4DCD-A7D4-74489E01C126}" type="presOf" srcId="{186A9966-EFA4-4C11-AE73-5AB4278CD066}" destId="{7502A5B3-45EB-4E15-9E61-7996F6FC91B7}" srcOrd="0" destOrd="0" presId="urn:microsoft.com/office/officeart/2005/8/layout/process2"/>
    <dgm:cxn modelId="{44D70511-C847-4312-8C62-9EF2D1FDBDD3}" type="presParOf" srcId="{5CB57F47-8893-4DAA-A844-DF5A5CE50959}" destId="{0A2E5EAF-9694-4ECF-9BD3-451C3A8810DF}" srcOrd="0" destOrd="0" presId="urn:microsoft.com/office/officeart/2005/8/layout/process2"/>
    <dgm:cxn modelId="{51A176D3-364F-42C2-AC7F-42975B8357AB}" type="presParOf" srcId="{5CB57F47-8893-4DAA-A844-DF5A5CE50959}" destId="{7502A5B3-45EB-4E15-9E61-7996F6FC91B7}" srcOrd="1" destOrd="0" presId="urn:microsoft.com/office/officeart/2005/8/layout/process2"/>
    <dgm:cxn modelId="{BB9E5862-C358-4A36-AAB8-AB0AC5DFB6B5}" type="presParOf" srcId="{7502A5B3-45EB-4E15-9E61-7996F6FC91B7}" destId="{5E02AAF0-4543-4115-A434-A029BBE6891F}" srcOrd="0" destOrd="0" presId="urn:microsoft.com/office/officeart/2005/8/layout/process2"/>
    <dgm:cxn modelId="{5CF467B5-B6F3-46C9-A7C7-B0D2C2D909CF}" type="presParOf" srcId="{5CB57F47-8893-4DAA-A844-DF5A5CE50959}" destId="{8AB01710-60D7-457B-BC58-3A18116B7262}" srcOrd="2" destOrd="0" presId="urn:microsoft.com/office/officeart/2005/8/layout/process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E7319247-4494-4A9E-9817-88AE84E4F3E8}" type="doc">
      <dgm:prSet loTypeId="urn:microsoft.com/office/officeart/2005/8/layout/bProcess3" loCatId="process" qsTypeId="urn:microsoft.com/office/officeart/2005/8/quickstyle/simple1" qsCatId="simple" csTypeId="urn:microsoft.com/office/officeart/2005/8/colors/colorful2" csCatId="colorful" phldr="1"/>
      <dgm:spPr/>
      <dgm:t>
        <a:bodyPr/>
        <a:lstStyle/>
        <a:p>
          <a:endParaRPr lang="zh-CN" altLang="en-US"/>
        </a:p>
      </dgm:t>
    </dgm:pt>
    <dgm:pt modelId="{547F1745-EF23-446F-B089-BC7C2E2DFEEA}">
      <dgm:prSet phldrT="[文本]" custT="1"/>
      <dgm:spPr/>
      <dgm:t>
        <a:bodyPr/>
        <a:lstStyle/>
        <a:p>
          <a:pPr algn="l"/>
          <a:r>
            <a:rPr lang="zh-CN" altLang="en-US" sz="1800" dirty="0">
              <a:latin typeface="Arial" panose="020B0604020202020204" pitchFamily="34" charset="0"/>
              <a:ea typeface="微软雅黑" panose="020B0503020204020204" pitchFamily="34" charset="-122"/>
            </a:rPr>
            <a:t>表征未来结果的能力：个体能够利用语言符号预想和预测行为的可能后果，这种能力是人类特有的，它基于认知表象，成为行为的强大动机。</a:t>
          </a:r>
        </a:p>
        <a:p>
          <a:pPr algn="l"/>
          <a:endParaRPr lang="zh-CN" altLang="en-US" sz="1800" dirty="0"/>
        </a:p>
      </dgm:t>
    </dgm:pt>
    <dgm:pt modelId="{7BCC502A-ED8F-4290-93C3-5011EBC79C4F}" type="parTrans" cxnId="{D1040EB8-F932-4887-B472-C72D08292713}">
      <dgm:prSet/>
      <dgm:spPr/>
      <dgm:t>
        <a:bodyPr/>
        <a:lstStyle/>
        <a:p>
          <a:endParaRPr lang="zh-CN" altLang="en-US"/>
        </a:p>
      </dgm:t>
    </dgm:pt>
    <dgm:pt modelId="{E6064F2D-836C-48BC-A1CE-8B20C266BF5C}" type="sibTrans" cxnId="{D1040EB8-F932-4887-B472-C72D08292713}">
      <dgm:prSet/>
      <dgm:spPr/>
      <dgm:t>
        <a:bodyPr/>
        <a:lstStyle/>
        <a:p>
          <a:endParaRPr lang="zh-CN" altLang="en-US"/>
        </a:p>
      </dgm:t>
    </dgm:pt>
    <dgm:pt modelId="{21042E4A-EA6E-4D56-BB80-5EB88A725525}">
      <dgm:prSet phldrT="[文本]" custT="1"/>
      <dgm:spPr/>
      <dgm:t>
        <a:bodyPr/>
        <a:lstStyle/>
        <a:p>
          <a:pPr algn="l"/>
          <a:r>
            <a:rPr lang="zh-CN" altLang="en-US" sz="1800" dirty="0">
              <a:latin typeface="Arial" panose="020B0604020202020204" pitchFamily="34" charset="0"/>
              <a:ea typeface="微软雅黑" panose="020B0503020204020204" pitchFamily="34" charset="-122"/>
            </a:rPr>
            <a:t>确立行为目标的能力：个体能够基于认知表象为自己的行动设定明确目标，这与动物本能不同，是人类有意识、有目的地行动的基础。</a:t>
          </a:r>
        </a:p>
      </dgm:t>
    </dgm:pt>
    <dgm:pt modelId="{82B285C1-9EF0-4339-8451-F6CF4E0306F1}" type="parTrans" cxnId="{817F7C6C-F9C4-4D44-917E-7BD6FF300B55}">
      <dgm:prSet/>
      <dgm:spPr/>
      <dgm:t>
        <a:bodyPr/>
        <a:lstStyle/>
        <a:p>
          <a:endParaRPr lang="zh-CN" altLang="en-US"/>
        </a:p>
      </dgm:t>
    </dgm:pt>
    <dgm:pt modelId="{5B36811C-DA04-4894-A6C9-B2EEA061738D}" type="sibTrans" cxnId="{817F7C6C-F9C4-4D44-917E-7BD6FF300B55}">
      <dgm:prSet/>
      <dgm:spPr/>
      <dgm:t>
        <a:bodyPr/>
        <a:lstStyle/>
        <a:p>
          <a:endParaRPr lang="zh-CN" altLang="en-US"/>
        </a:p>
      </dgm:t>
    </dgm:pt>
    <dgm:pt modelId="{7D4FC250-72EF-42F5-8ACA-AB436B4A9D57}" type="pres">
      <dgm:prSet presAssocID="{E7319247-4494-4A9E-9817-88AE84E4F3E8}" presName="Name0" presStyleCnt="0">
        <dgm:presLayoutVars>
          <dgm:dir/>
          <dgm:resizeHandles val="exact"/>
        </dgm:presLayoutVars>
      </dgm:prSet>
      <dgm:spPr/>
    </dgm:pt>
    <dgm:pt modelId="{B2A78321-A795-4148-B76F-D1F02397D408}" type="pres">
      <dgm:prSet presAssocID="{547F1745-EF23-446F-B089-BC7C2E2DFEEA}" presName="node" presStyleLbl="node1" presStyleIdx="0" presStyleCnt="2">
        <dgm:presLayoutVars>
          <dgm:bulletEnabled val="1"/>
        </dgm:presLayoutVars>
      </dgm:prSet>
      <dgm:spPr/>
    </dgm:pt>
    <dgm:pt modelId="{566705CB-558F-4760-A388-41F13B1018A8}" type="pres">
      <dgm:prSet presAssocID="{E6064F2D-836C-48BC-A1CE-8B20C266BF5C}" presName="sibTrans" presStyleLbl="sibTrans1D1" presStyleIdx="0" presStyleCnt="1"/>
      <dgm:spPr/>
    </dgm:pt>
    <dgm:pt modelId="{A39F80EC-056E-410F-A38D-E72D7182B836}" type="pres">
      <dgm:prSet presAssocID="{E6064F2D-836C-48BC-A1CE-8B20C266BF5C}" presName="connectorText" presStyleLbl="sibTrans1D1" presStyleIdx="0" presStyleCnt="1"/>
      <dgm:spPr/>
    </dgm:pt>
    <dgm:pt modelId="{95CA7C0B-2834-4079-9490-9E2241A85504}" type="pres">
      <dgm:prSet presAssocID="{21042E4A-EA6E-4D56-BB80-5EB88A725525}" presName="node" presStyleLbl="node1" presStyleIdx="1" presStyleCnt="2">
        <dgm:presLayoutVars>
          <dgm:bulletEnabled val="1"/>
        </dgm:presLayoutVars>
      </dgm:prSet>
      <dgm:spPr/>
    </dgm:pt>
  </dgm:ptLst>
  <dgm:cxnLst>
    <dgm:cxn modelId="{D1811218-80E6-4F5F-B4B7-A8D3DE6E3134}" type="presOf" srcId="{21042E4A-EA6E-4D56-BB80-5EB88A725525}" destId="{95CA7C0B-2834-4079-9490-9E2241A85504}" srcOrd="0" destOrd="0" presId="urn:microsoft.com/office/officeart/2005/8/layout/bProcess3"/>
    <dgm:cxn modelId="{78474433-964F-4D23-9E78-4434223A9627}" type="presOf" srcId="{E6064F2D-836C-48BC-A1CE-8B20C266BF5C}" destId="{A39F80EC-056E-410F-A38D-E72D7182B836}" srcOrd="1" destOrd="0" presId="urn:microsoft.com/office/officeart/2005/8/layout/bProcess3"/>
    <dgm:cxn modelId="{9EB50C46-7566-4FBF-8EC6-0C951A46FD3A}" type="presOf" srcId="{E6064F2D-836C-48BC-A1CE-8B20C266BF5C}" destId="{566705CB-558F-4760-A388-41F13B1018A8}" srcOrd="0" destOrd="0" presId="urn:microsoft.com/office/officeart/2005/8/layout/bProcess3"/>
    <dgm:cxn modelId="{817F7C6C-F9C4-4D44-917E-7BD6FF300B55}" srcId="{E7319247-4494-4A9E-9817-88AE84E4F3E8}" destId="{21042E4A-EA6E-4D56-BB80-5EB88A725525}" srcOrd="1" destOrd="0" parTransId="{82B285C1-9EF0-4339-8451-F6CF4E0306F1}" sibTransId="{5B36811C-DA04-4894-A6C9-B2EEA061738D}"/>
    <dgm:cxn modelId="{7F01A38C-FBB8-4A79-AA64-7AFE8328C25B}" type="presOf" srcId="{547F1745-EF23-446F-B089-BC7C2E2DFEEA}" destId="{B2A78321-A795-4148-B76F-D1F02397D408}" srcOrd="0" destOrd="0" presId="urn:microsoft.com/office/officeart/2005/8/layout/bProcess3"/>
    <dgm:cxn modelId="{D1040EB8-F932-4887-B472-C72D08292713}" srcId="{E7319247-4494-4A9E-9817-88AE84E4F3E8}" destId="{547F1745-EF23-446F-B089-BC7C2E2DFEEA}" srcOrd="0" destOrd="0" parTransId="{7BCC502A-ED8F-4290-93C3-5011EBC79C4F}" sibTransId="{E6064F2D-836C-48BC-A1CE-8B20C266BF5C}"/>
    <dgm:cxn modelId="{513416BD-9280-47A7-8950-9B32553EEA2D}" type="presOf" srcId="{E7319247-4494-4A9E-9817-88AE84E4F3E8}" destId="{7D4FC250-72EF-42F5-8ACA-AB436B4A9D57}" srcOrd="0" destOrd="0" presId="urn:microsoft.com/office/officeart/2005/8/layout/bProcess3"/>
    <dgm:cxn modelId="{B6FB2CC5-D5F5-4BC1-A7A0-058AA29DBE67}" type="presParOf" srcId="{7D4FC250-72EF-42F5-8ACA-AB436B4A9D57}" destId="{B2A78321-A795-4148-B76F-D1F02397D408}" srcOrd="0" destOrd="0" presId="urn:microsoft.com/office/officeart/2005/8/layout/bProcess3"/>
    <dgm:cxn modelId="{9ADFC1AA-CAF9-4BAA-A26D-EF5C0FB47878}" type="presParOf" srcId="{7D4FC250-72EF-42F5-8ACA-AB436B4A9D57}" destId="{566705CB-558F-4760-A388-41F13B1018A8}" srcOrd="1" destOrd="0" presId="urn:microsoft.com/office/officeart/2005/8/layout/bProcess3"/>
    <dgm:cxn modelId="{4F14B5D6-ECAF-4A6A-BDB8-A0B04CF90676}" type="presParOf" srcId="{566705CB-558F-4760-A388-41F13B1018A8}" destId="{A39F80EC-056E-410F-A38D-E72D7182B836}" srcOrd="0" destOrd="0" presId="urn:microsoft.com/office/officeart/2005/8/layout/bProcess3"/>
    <dgm:cxn modelId="{0F938BCE-251E-4878-9421-DB3C28ACD4D8}" type="presParOf" srcId="{7D4FC250-72EF-42F5-8ACA-AB436B4A9D57}" destId="{95CA7C0B-2834-4079-9490-9E2241A85504}" srcOrd="2" destOrd="0" presId="urn:microsoft.com/office/officeart/2005/8/layout/b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6C8C5F3C-6DB2-4CE9-AE23-C84CDDB42F97}" type="doc">
      <dgm:prSet loTypeId="urn:microsoft.com/office/officeart/2005/8/layout/hChevron3" loCatId="process" qsTypeId="urn:microsoft.com/office/officeart/2005/8/quickstyle/simple1" qsCatId="simple" csTypeId="urn:microsoft.com/office/officeart/2005/8/colors/colorful1" csCatId="colorful" phldr="1"/>
      <dgm:spPr/>
    </dgm:pt>
    <dgm:pt modelId="{B9B605E1-6A0A-464C-8667-F297F32F58B7}">
      <dgm:prSet phldrT="[文本]" custT="1"/>
      <dgm:spPr/>
      <dgm:t>
        <a:bodyPr/>
        <a:lstStyle/>
        <a:p>
          <a:pPr algn="l"/>
          <a:r>
            <a:rPr lang="en-US" altLang="en-US" sz="1800" dirty="0">
              <a:latin typeface="Arial" panose="020B0604020202020204" pitchFamily="34" charset="0"/>
              <a:ea typeface="微软雅黑" panose="020B0503020204020204" pitchFamily="34" charset="-122"/>
            </a:rPr>
            <a:t>1. </a:t>
          </a:r>
          <a:r>
            <a:rPr lang="zh-CN" altLang="en-US" sz="1800" dirty="0">
              <a:latin typeface="Arial" panose="020B0604020202020204" pitchFamily="34" charset="0"/>
              <a:ea typeface="微软雅黑" panose="020B0503020204020204" pitchFamily="34" charset="-122"/>
            </a:rPr>
            <a:t>有助于人生成行为的内部动机</a:t>
          </a:r>
        </a:p>
      </dgm:t>
    </dgm:pt>
    <dgm:pt modelId="{83FC0915-D816-4089-88B1-0006B5D6E461}" type="parTrans" cxnId="{B2ECD266-3686-4043-85AD-357D5095235F}">
      <dgm:prSet/>
      <dgm:spPr/>
      <dgm:t>
        <a:bodyPr/>
        <a:lstStyle/>
        <a:p>
          <a:endParaRPr lang="zh-CN" altLang="en-US"/>
        </a:p>
      </dgm:t>
    </dgm:pt>
    <dgm:pt modelId="{09A90E17-7597-4AD3-B50F-E614DAF2C3C9}" type="sibTrans" cxnId="{B2ECD266-3686-4043-85AD-357D5095235F}">
      <dgm:prSet/>
      <dgm:spPr/>
      <dgm:t>
        <a:bodyPr/>
        <a:lstStyle/>
        <a:p>
          <a:endParaRPr lang="zh-CN" altLang="en-US"/>
        </a:p>
      </dgm:t>
    </dgm:pt>
    <dgm:pt modelId="{9F9B4706-E7EF-47CA-83BE-3B81CD1FAB5E}">
      <dgm:prSet phldrT="[文本]" custT="1"/>
      <dgm:spPr/>
      <dgm:t>
        <a:bodyPr/>
        <a:lstStyle/>
        <a:p>
          <a:pPr algn="l"/>
          <a:r>
            <a:rPr lang="en-US" altLang="en-US" sz="1800" kern="1200" dirty="0">
              <a:latin typeface="Arial" panose="020B0604020202020204" pitchFamily="34" charset="0"/>
              <a:ea typeface="微软雅黑" panose="020B0503020204020204" pitchFamily="34" charset="-122"/>
            </a:rPr>
            <a:t>2. </a:t>
          </a:r>
          <a:r>
            <a:rPr lang="zh-CN" altLang="en-US" sz="1800" kern="1200" dirty="0">
              <a:latin typeface="Arial" panose="020B0604020202020204" pitchFamily="34" charset="0"/>
              <a:ea typeface="微软雅黑" panose="020B0503020204020204" pitchFamily="34" charset="-122"/>
            </a:rPr>
            <a:t>有助于人改变行为习惯</a:t>
          </a:r>
        </a:p>
      </dgm:t>
    </dgm:pt>
    <dgm:pt modelId="{C3642003-91AA-4147-B7B9-30A4844F5B02}" type="parTrans" cxnId="{42073507-F427-4AB0-9A96-8E55DAB8343E}">
      <dgm:prSet/>
      <dgm:spPr/>
      <dgm:t>
        <a:bodyPr/>
        <a:lstStyle/>
        <a:p>
          <a:endParaRPr lang="zh-CN" altLang="en-US"/>
        </a:p>
      </dgm:t>
    </dgm:pt>
    <dgm:pt modelId="{04BE4115-8734-413F-9EDD-B9F4F726EBDC}" type="sibTrans" cxnId="{42073507-F427-4AB0-9A96-8E55DAB8343E}">
      <dgm:prSet/>
      <dgm:spPr/>
      <dgm:t>
        <a:bodyPr/>
        <a:lstStyle/>
        <a:p>
          <a:endParaRPr lang="zh-CN" altLang="en-US"/>
        </a:p>
      </dgm:t>
    </dgm:pt>
    <dgm:pt modelId="{4F69FBE1-0465-4E2A-BC6E-280425EBE0B1}">
      <dgm:prSet phldrT="[文本]" custT="1"/>
      <dgm:spPr/>
      <dgm:t>
        <a:bodyPr/>
        <a:lstStyle/>
        <a:p>
          <a:pPr algn="l"/>
          <a:r>
            <a:rPr lang="en-US" altLang="en-US" sz="1800" dirty="0">
              <a:latin typeface="Arial" panose="020B0604020202020204" pitchFamily="34" charset="0"/>
              <a:ea typeface="微软雅黑" panose="020B0503020204020204" pitchFamily="34" charset="-122"/>
            </a:rPr>
            <a:t>3. </a:t>
          </a:r>
          <a:r>
            <a:rPr lang="zh-CN" altLang="en-US" sz="1800" dirty="0">
              <a:latin typeface="Arial" panose="020B0604020202020204" pitchFamily="34" charset="0"/>
              <a:ea typeface="微软雅黑" panose="020B0503020204020204" pitchFamily="34" charset="-122"/>
            </a:rPr>
            <a:t>有助于人培养某些特定行为</a:t>
          </a:r>
        </a:p>
      </dgm:t>
    </dgm:pt>
    <dgm:pt modelId="{5D4C6675-489E-4E55-8E83-79EB1A560A36}" type="parTrans" cxnId="{698D7F0A-3DF7-4ABD-ABAE-71B1AE1B2F91}">
      <dgm:prSet/>
      <dgm:spPr/>
      <dgm:t>
        <a:bodyPr/>
        <a:lstStyle/>
        <a:p>
          <a:endParaRPr lang="zh-CN" altLang="en-US"/>
        </a:p>
      </dgm:t>
    </dgm:pt>
    <dgm:pt modelId="{D1C11F5C-0F96-4113-BEFE-222402805407}" type="sibTrans" cxnId="{698D7F0A-3DF7-4ABD-ABAE-71B1AE1B2F91}">
      <dgm:prSet/>
      <dgm:spPr/>
      <dgm:t>
        <a:bodyPr/>
        <a:lstStyle/>
        <a:p>
          <a:endParaRPr lang="zh-CN" altLang="en-US"/>
        </a:p>
      </dgm:t>
    </dgm:pt>
    <dgm:pt modelId="{29678CB2-883F-40B7-A140-2D4C0DD1ADB6}" type="pres">
      <dgm:prSet presAssocID="{6C8C5F3C-6DB2-4CE9-AE23-C84CDDB42F97}" presName="Name0" presStyleCnt="0">
        <dgm:presLayoutVars>
          <dgm:dir/>
          <dgm:resizeHandles val="exact"/>
        </dgm:presLayoutVars>
      </dgm:prSet>
      <dgm:spPr/>
    </dgm:pt>
    <dgm:pt modelId="{6A344577-AF96-4CDC-A104-5488011C5595}" type="pres">
      <dgm:prSet presAssocID="{B9B605E1-6A0A-464C-8667-F297F32F58B7}" presName="parTxOnly" presStyleLbl="node1" presStyleIdx="0" presStyleCnt="3">
        <dgm:presLayoutVars>
          <dgm:bulletEnabled val="1"/>
        </dgm:presLayoutVars>
      </dgm:prSet>
      <dgm:spPr/>
    </dgm:pt>
    <dgm:pt modelId="{8B9FE377-E965-455B-920D-7EFF5F0C85FB}" type="pres">
      <dgm:prSet presAssocID="{09A90E17-7597-4AD3-B50F-E614DAF2C3C9}" presName="parSpace" presStyleCnt="0"/>
      <dgm:spPr/>
    </dgm:pt>
    <dgm:pt modelId="{C1FE7834-B7D0-462A-BB87-AB8EDBC57079}" type="pres">
      <dgm:prSet presAssocID="{9F9B4706-E7EF-47CA-83BE-3B81CD1FAB5E}" presName="parTxOnly" presStyleLbl="node1" presStyleIdx="1" presStyleCnt="3">
        <dgm:presLayoutVars>
          <dgm:bulletEnabled val="1"/>
        </dgm:presLayoutVars>
      </dgm:prSet>
      <dgm:spPr/>
    </dgm:pt>
    <dgm:pt modelId="{A6496F37-69CF-4FFA-A640-F91C394E1547}" type="pres">
      <dgm:prSet presAssocID="{04BE4115-8734-413F-9EDD-B9F4F726EBDC}" presName="parSpace" presStyleCnt="0"/>
      <dgm:spPr/>
    </dgm:pt>
    <dgm:pt modelId="{8AF5BED6-8E7A-4465-AF2D-DCA5ED68A9C1}" type="pres">
      <dgm:prSet presAssocID="{4F69FBE1-0465-4E2A-BC6E-280425EBE0B1}" presName="parTxOnly" presStyleLbl="node1" presStyleIdx="2" presStyleCnt="3">
        <dgm:presLayoutVars>
          <dgm:bulletEnabled val="1"/>
        </dgm:presLayoutVars>
      </dgm:prSet>
      <dgm:spPr/>
    </dgm:pt>
  </dgm:ptLst>
  <dgm:cxnLst>
    <dgm:cxn modelId="{42073507-F427-4AB0-9A96-8E55DAB8343E}" srcId="{6C8C5F3C-6DB2-4CE9-AE23-C84CDDB42F97}" destId="{9F9B4706-E7EF-47CA-83BE-3B81CD1FAB5E}" srcOrd="1" destOrd="0" parTransId="{C3642003-91AA-4147-B7B9-30A4844F5B02}" sibTransId="{04BE4115-8734-413F-9EDD-B9F4F726EBDC}"/>
    <dgm:cxn modelId="{698D7F0A-3DF7-4ABD-ABAE-71B1AE1B2F91}" srcId="{6C8C5F3C-6DB2-4CE9-AE23-C84CDDB42F97}" destId="{4F69FBE1-0465-4E2A-BC6E-280425EBE0B1}" srcOrd="2" destOrd="0" parTransId="{5D4C6675-489E-4E55-8E83-79EB1A560A36}" sibTransId="{D1C11F5C-0F96-4113-BEFE-222402805407}"/>
    <dgm:cxn modelId="{D4C21E28-5747-4D8F-81FD-34AD4380B7CE}" type="presOf" srcId="{4F69FBE1-0465-4E2A-BC6E-280425EBE0B1}" destId="{8AF5BED6-8E7A-4465-AF2D-DCA5ED68A9C1}" srcOrd="0" destOrd="0" presId="urn:microsoft.com/office/officeart/2005/8/layout/hChevron3"/>
    <dgm:cxn modelId="{B2ECD266-3686-4043-85AD-357D5095235F}" srcId="{6C8C5F3C-6DB2-4CE9-AE23-C84CDDB42F97}" destId="{B9B605E1-6A0A-464C-8667-F297F32F58B7}" srcOrd="0" destOrd="0" parTransId="{83FC0915-D816-4089-88B1-0006B5D6E461}" sibTransId="{09A90E17-7597-4AD3-B50F-E614DAF2C3C9}"/>
    <dgm:cxn modelId="{576D9049-5391-431D-B8CF-07ADA1764E74}" type="presOf" srcId="{6C8C5F3C-6DB2-4CE9-AE23-C84CDDB42F97}" destId="{29678CB2-883F-40B7-A140-2D4C0DD1ADB6}" srcOrd="0" destOrd="0" presId="urn:microsoft.com/office/officeart/2005/8/layout/hChevron3"/>
    <dgm:cxn modelId="{EF502C96-E806-4DAB-84B7-FD084D727C50}" type="presOf" srcId="{9F9B4706-E7EF-47CA-83BE-3B81CD1FAB5E}" destId="{C1FE7834-B7D0-462A-BB87-AB8EDBC57079}" srcOrd="0" destOrd="0" presId="urn:microsoft.com/office/officeart/2005/8/layout/hChevron3"/>
    <dgm:cxn modelId="{259F12AB-3A66-41AD-9E89-A56724B4DDE8}" type="presOf" srcId="{B9B605E1-6A0A-464C-8667-F297F32F58B7}" destId="{6A344577-AF96-4CDC-A104-5488011C5595}" srcOrd="0" destOrd="0" presId="urn:microsoft.com/office/officeart/2005/8/layout/hChevron3"/>
    <dgm:cxn modelId="{09685081-0EEF-41B7-A13E-E2F161252182}" type="presParOf" srcId="{29678CB2-883F-40B7-A140-2D4C0DD1ADB6}" destId="{6A344577-AF96-4CDC-A104-5488011C5595}" srcOrd="0" destOrd="0" presId="urn:microsoft.com/office/officeart/2005/8/layout/hChevron3"/>
    <dgm:cxn modelId="{E9A1B913-001D-43DB-BCEA-86C66DFF7696}" type="presParOf" srcId="{29678CB2-883F-40B7-A140-2D4C0DD1ADB6}" destId="{8B9FE377-E965-455B-920D-7EFF5F0C85FB}" srcOrd="1" destOrd="0" presId="urn:microsoft.com/office/officeart/2005/8/layout/hChevron3"/>
    <dgm:cxn modelId="{B1EE81B0-52F6-4656-BD7E-79810C90EE10}" type="presParOf" srcId="{29678CB2-883F-40B7-A140-2D4C0DD1ADB6}" destId="{C1FE7834-B7D0-462A-BB87-AB8EDBC57079}" srcOrd="2" destOrd="0" presId="urn:microsoft.com/office/officeart/2005/8/layout/hChevron3"/>
    <dgm:cxn modelId="{01693C5C-925D-4AC8-BE58-FE3DCA7F1AAA}" type="presParOf" srcId="{29678CB2-883F-40B7-A140-2D4C0DD1ADB6}" destId="{A6496F37-69CF-4FFA-A640-F91C394E1547}" srcOrd="3" destOrd="0" presId="urn:microsoft.com/office/officeart/2005/8/layout/hChevron3"/>
    <dgm:cxn modelId="{E8B7FCC3-905D-4FA7-AAB4-FFA74BC46E5C}" type="presParOf" srcId="{29678CB2-883F-40B7-A140-2D4C0DD1ADB6}" destId="{8AF5BED6-8E7A-4465-AF2D-DCA5ED68A9C1}" srcOrd="4" destOrd="0" presId="urn:microsoft.com/office/officeart/2005/8/layout/hChevron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7CB6E956-E71B-441D-AD18-3939979888D6}" type="doc">
      <dgm:prSet loTypeId="urn:microsoft.com/office/officeart/2005/8/layout/hChevron3" loCatId="process" qsTypeId="urn:microsoft.com/office/officeart/2005/8/quickstyle/simple1" qsCatId="simple" csTypeId="urn:microsoft.com/office/officeart/2005/8/colors/colorful1" csCatId="colorful" phldr="1"/>
      <dgm:spPr/>
    </dgm:pt>
    <dgm:pt modelId="{FB27A3C2-934A-41D0-8E86-AA38B9A04BCB}">
      <dgm:prSet phldrT="[文本]" custT="1"/>
      <dgm:spPr/>
      <dgm:t>
        <a:bodyPr/>
        <a:lstStyle/>
        <a:p>
          <a:pPr algn="l"/>
          <a:r>
            <a:rPr lang="zh-CN" altLang="en-US" sz="1800" dirty="0">
              <a:latin typeface="Arial" panose="020B0604020202020204" pitchFamily="34" charset="0"/>
              <a:ea typeface="微软雅黑" panose="020B0503020204020204" pitchFamily="34" charset="-122"/>
            </a:rPr>
            <a:t>个体已经形成的某种不良行为习惯，会使他面对类似情境时自然而然地采取相应的行动，并获得愉快的情绪体验。</a:t>
          </a:r>
          <a:endParaRPr lang="zh-CN" altLang="en-US" sz="1800" dirty="0"/>
        </a:p>
      </dgm:t>
    </dgm:pt>
    <dgm:pt modelId="{F5AA0042-8BAF-4E79-BB12-F5F632F6B0C2}" type="parTrans" cxnId="{EF40AFD9-56B3-4DEC-B4EC-AD90BF3F0E0D}">
      <dgm:prSet/>
      <dgm:spPr/>
      <dgm:t>
        <a:bodyPr/>
        <a:lstStyle/>
        <a:p>
          <a:endParaRPr lang="zh-CN" altLang="en-US"/>
        </a:p>
      </dgm:t>
    </dgm:pt>
    <dgm:pt modelId="{D7F7FBC6-E6FF-4FD7-B890-E1C8886BCD07}" type="sibTrans" cxnId="{EF40AFD9-56B3-4DEC-B4EC-AD90BF3F0E0D}">
      <dgm:prSet/>
      <dgm:spPr/>
      <dgm:t>
        <a:bodyPr/>
        <a:lstStyle/>
        <a:p>
          <a:endParaRPr lang="zh-CN" altLang="en-US"/>
        </a:p>
      </dgm:t>
    </dgm:pt>
    <dgm:pt modelId="{B7D0269A-9BA4-442D-8A47-E10916946F9F}">
      <dgm:prSet phldrT="[文本]" custT="1"/>
      <dgm:spPr/>
      <dgm:t>
        <a:bodyPr/>
        <a:lstStyle/>
        <a:p>
          <a:pPr algn="l"/>
          <a:r>
            <a:rPr lang="zh-CN" altLang="en-US" sz="1800" dirty="0">
              <a:latin typeface="Arial" panose="020B0604020202020204" pitchFamily="34" charset="0"/>
              <a:ea typeface="微软雅黑" panose="020B0503020204020204" pitchFamily="34" charset="-122"/>
            </a:rPr>
            <a:t>有些学生无视行为规范、不遵守社会公德，常与其已有的不良行为习惯有关，犯规了还会觉得无所谓甚至痛快。</a:t>
          </a:r>
          <a:endParaRPr lang="zh-CN" altLang="en-US" sz="1800" dirty="0"/>
        </a:p>
      </dgm:t>
    </dgm:pt>
    <dgm:pt modelId="{FAF22390-4C01-4D70-A1BD-E334F3AF0A33}" type="parTrans" cxnId="{F01CEADF-D8BF-4922-BC9E-CF2CBD9708A8}">
      <dgm:prSet/>
      <dgm:spPr/>
      <dgm:t>
        <a:bodyPr/>
        <a:lstStyle/>
        <a:p>
          <a:endParaRPr lang="zh-CN" altLang="en-US"/>
        </a:p>
      </dgm:t>
    </dgm:pt>
    <dgm:pt modelId="{53F60B34-5B1E-4E64-AA72-750485F34810}" type="sibTrans" cxnId="{F01CEADF-D8BF-4922-BC9E-CF2CBD9708A8}">
      <dgm:prSet/>
      <dgm:spPr/>
      <dgm:t>
        <a:bodyPr/>
        <a:lstStyle/>
        <a:p>
          <a:endParaRPr lang="zh-CN" altLang="en-US"/>
        </a:p>
      </dgm:t>
    </dgm:pt>
    <dgm:pt modelId="{1EB51F6B-2236-468D-A037-DFDCBFDE756D}" type="pres">
      <dgm:prSet presAssocID="{7CB6E956-E71B-441D-AD18-3939979888D6}" presName="Name0" presStyleCnt="0">
        <dgm:presLayoutVars>
          <dgm:dir/>
          <dgm:resizeHandles val="exact"/>
        </dgm:presLayoutVars>
      </dgm:prSet>
      <dgm:spPr/>
    </dgm:pt>
    <dgm:pt modelId="{60E59576-7907-438A-B033-E7AE9CB9FAA3}" type="pres">
      <dgm:prSet presAssocID="{FB27A3C2-934A-41D0-8E86-AA38B9A04BCB}" presName="parTxOnly" presStyleLbl="node1" presStyleIdx="0" presStyleCnt="2">
        <dgm:presLayoutVars>
          <dgm:bulletEnabled val="1"/>
        </dgm:presLayoutVars>
      </dgm:prSet>
      <dgm:spPr/>
    </dgm:pt>
    <dgm:pt modelId="{C0C3128A-E69A-4BD6-B65E-7429E0416ED5}" type="pres">
      <dgm:prSet presAssocID="{D7F7FBC6-E6FF-4FD7-B890-E1C8886BCD07}" presName="parSpace" presStyleCnt="0"/>
      <dgm:spPr/>
    </dgm:pt>
    <dgm:pt modelId="{2C44CDC0-ECA6-4D8C-8F2B-A561046D9BF5}" type="pres">
      <dgm:prSet presAssocID="{B7D0269A-9BA4-442D-8A47-E10916946F9F}" presName="parTxOnly" presStyleLbl="node1" presStyleIdx="1" presStyleCnt="2">
        <dgm:presLayoutVars>
          <dgm:bulletEnabled val="1"/>
        </dgm:presLayoutVars>
      </dgm:prSet>
      <dgm:spPr/>
    </dgm:pt>
  </dgm:ptLst>
  <dgm:cxnLst>
    <dgm:cxn modelId="{912A9B0D-4A56-4C0E-BFEF-938871F38BCE}" type="presOf" srcId="{7CB6E956-E71B-441D-AD18-3939979888D6}" destId="{1EB51F6B-2236-468D-A037-DFDCBFDE756D}" srcOrd="0" destOrd="0" presId="urn:microsoft.com/office/officeart/2005/8/layout/hChevron3"/>
    <dgm:cxn modelId="{C5317476-8D7E-4B9E-92E8-D9AAE264748E}" type="presOf" srcId="{B7D0269A-9BA4-442D-8A47-E10916946F9F}" destId="{2C44CDC0-ECA6-4D8C-8F2B-A561046D9BF5}" srcOrd="0" destOrd="0" presId="urn:microsoft.com/office/officeart/2005/8/layout/hChevron3"/>
    <dgm:cxn modelId="{EF40AFD9-56B3-4DEC-B4EC-AD90BF3F0E0D}" srcId="{7CB6E956-E71B-441D-AD18-3939979888D6}" destId="{FB27A3C2-934A-41D0-8E86-AA38B9A04BCB}" srcOrd="0" destOrd="0" parTransId="{F5AA0042-8BAF-4E79-BB12-F5F632F6B0C2}" sibTransId="{D7F7FBC6-E6FF-4FD7-B890-E1C8886BCD07}"/>
    <dgm:cxn modelId="{F01CEADF-D8BF-4922-BC9E-CF2CBD9708A8}" srcId="{7CB6E956-E71B-441D-AD18-3939979888D6}" destId="{B7D0269A-9BA4-442D-8A47-E10916946F9F}" srcOrd="1" destOrd="0" parTransId="{FAF22390-4C01-4D70-A1BD-E334F3AF0A33}" sibTransId="{53F60B34-5B1E-4E64-AA72-750485F34810}"/>
    <dgm:cxn modelId="{013DD1E9-5B0B-44A0-827B-BBC637D42E38}" type="presOf" srcId="{FB27A3C2-934A-41D0-8E86-AA38B9A04BCB}" destId="{60E59576-7907-438A-B033-E7AE9CB9FAA3}" srcOrd="0" destOrd="0" presId="urn:microsoft.com/office/officeart/2005/8/layout/hChevron3"/>
    <dgm:cxn modelId="{24625CBC-4E57-4938-A55A-08881AAC4402}" type="presParOf" srcId="{1EB51F6B-2236-468D-A037-DFDCBFDE756D}" destId="{60E59576-7907-438A-B033-E7AE9CB9FAA3}" srcOrd="0" destOrd="0" presId="urn:microsoft.com/office/officeart/2005/8/layout/hChevron3"/>
    <dgm:cxn modelId="{C9D3F22C-F4F7-441A-80B9-9758754E1303}" type="presParOf" srcId="{1EB51F6B-2236-468D-A037-DFDCBFDE756D}" destId="{C0C3128A-E69A-4BD6-B65E-7429E0416ED5}" srcOrd="1" destOrd="0" presId="urn:microsoft.com/office/officeart/2005/8/layout/hChevron3"/>
    <dgm:cxn modelId="{F675F7E8-D05C-42C7-A209-4AA17715A0B4}" type="presParOf" srcId="{1EB51F6B-2236-468D-A037-DFDCBFDE756D}" destId="{2C44CDC0-ECA6-4D8C-8F2B-A561046D9BF5}" srcOrd="2" destOrd="0" presId="urn:microsoft.com/office/officeart/2005/8/layout/hChevron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68840AD4-53DB-4423-8DCB-F78F595574FA}" type="doc">
      <dgm:prSet loTypeId="urn:microsoft.com/office/officeart/2005/8/layout/vProcess5" loCatId="process" qsTypeId="urn:microsoft.com/office/officeart/2005/8/quickstyle/simple1" qsCatId="simple" csTypeId="urn:microsoft.com/office/officeart/2005/8/colors/colorful4" csCatId="colorful" phldr="1"/>
      <dgm:spPr/>
      <dgm:t>
        <a:bodyPr/>
        <a:lstStyle/>
        <a:p>
          <a:endParaRPr lang="zh-CN" altLang="en-US"/>
        </a:p>
      </dgm:t>
    </dgm:pt>
    <dgm:pt modelId="{AEEDBC71-2050-41EB-8211-5D02B28A45B4}">
      <dgm:prSet phldrT="[文本]" custT="1"/>
      <dgm:spPr/>
      <dgm:t>
        <a:bodyPr/>
        <a:lstStyle/>
        <a:p>
          <a:r>
            <a:rPr lang="zh-CN" altLang="en-US" sz="1800" dirty="0">
              <a:latin typeface="Arial" panose="020B0604020202020204" pitchFamily="34" charset="0"/>
              <a:ea typeface="微软雅黑" panose="020B0503020204020204" pitchFamily="34" charset="-122"/>
            </a:rPr>
            <a:t>归属群体，获得群体的认可、关心和尊重，是人的一种基本需要。在学校中，学生的归属需要如没有给予满足，他们就会转向社会去寻求，这就有受社会不良影响的可能。</a:t>
          </a:r>
        </a:p>
      </dgm:t>
    </dgm:pt>
    <dgm:pt modelId="{5AE5A3E6-FD27-42FD-A5F3-029B97153BBE}" type="parTrans" cxnId="{53F5A94A-03B0-4DF1-A9CE-29AF38FF3561}">
      <dgm:prSet/>
      <dgm:spPr/>
      <dgm:t>
        <a:bodyPr/>
        <a:lstStyle/>
        <a:p>
          <a:endParaRPr lang="zh-CN" altLang="en-US"/>
        </a:p>
      </dgm:t>
    </dgm:pt>
    <dgm:pt modelId="{B8BAD113-11A2-4A0E-AA09-6C64BEC579FB}" type="sibTrans" cxnId="{53F5A94A-03B0-4DF1-A9CE-29AF38FF3561}">
      <dgm:prSet/>
      <dgm:spPr/>
      <dgm:t>
        <a:bodyPr/>
        <a:lstStyle/>
        <a:p>
          <a:endParaRPr lang="zh-CN" altLang="en-US"/>
        </a:p>
      </dgm:t>
    </dgm:pt>
    <dgm:pt modelId="{0E967DD1-8562-40B4-A7A2-CA1EEA01D15B}">
      <dgm:prSet phldrT="[文本]" custT="1"/>
      <dgm:spPr/>
      <dgm:t>
        <a:bodyPr/>
        <a:lstStyle/>
        <a:p>
          <a:r>
            <a:rPr lang="zh-CN" altLang="en-US" sz="1800" dirty="0">
              <a:latin typeface="Arial" panose="020B0604020202020204" pitchFamily="34" charset="0"/>
              <a:ea typeface="微软雅黑" panose="020B0503020204020204" pitchFamily="34" charset="-122"/>
            </a:rPr>
            <a:t>还有，青少年期的学生，求知欲旺盛、好胜心强、好奇心浓，什么都想学、都想干，如果不予以正确引导甚至忽视，在不良因素影响下，他们的时间和精力很容易走偏用邪而导致品行不良。</a:t>
          </a:r>
        </a:p>
      </dgm:t>
    </dgm:pt>
    <dgm:pt modelId="{7E0FB441-F4D2-4224-B44F-5F2163ADF6D7}" type="parTrans" cxnId="{8218528E-6C27-4BCF-9E28-722354F5FE22}">
      <dgm:prSet/>
      <dgm:spPr/>
      <dgm:t>
        <a:bodyPr/>
        <a:lstStyle/>
        <a:p>
          <a:endParaRPr lang="zh-CN" altLang="en-US"/>
        </a:p>
      </dgm:t>
    </dgm:pt>
    <dgm:pt modelId="{0FC6B195-D0D7-42CF-AC5F-4EE6BBCE2BBB}" type="sibTrans" cxnId="{8218528E-6C27-4BCF-9E28-722354F5FE22}">
      <dgm:prSet/>
      <dgm:spPr/>
      <dgm:t>
        <a:bodyPr/>
        <a:lstStyle/>
        <a:p>
          <a:endParaRPr lang="zh-CN" altLang="en-US"/>
        </a:p>
      </dgm:t>
    </dgm:pt>
    <dgm:pt modelId="{3591FC88-58AC-4E66-A6E6-9863EF83A993}" type="pres">
      <dgm:prSet presAssocID="{68840AD4-53DB-4423-8DCB-F78F595574FA}" presName="outerComposite" presStyleCnt="0">
        <dgm:presLayoutVars>
          <dgm:chMax val="5"/>
          <dgm:dir/>
          <dgm:resizeHandles val="exact"/>
        </dgm:presLayoutVars>
      </dgm:prSet>
      <dgm:spPr/>
    </dgm:pt>
    <dgm:pt modelId="{D01B5503-01C6-4A6E-ACB6-945E5DDADC52}" type="pres">
      <dgm:prSet presAssocID="{68840AD4-53DB-4423-8DCB-F78F595574FA}" presName="dummyMaxCanvas" presStyleCnt="0">
        <dgm:presLayoutVars/>
      </dgm:prSet>
      <dgm:spPr/>
    </dgm:pt>
    <dgm:pt modelId="{FB9CF9BB-252F-4B71-A494-2DEB7E570C3C}" type="pres">
      <dgm:prSet presAssocID="{68840AD4-53DB-4423-8DCB-F78F595574FA}" presName="TwoNodes_1" presStyleLbl="node1" presStyleIdx="0" presStyleCnt="2" custLinFactNeighborX="-538" custLinFactNeighborY="1475">
        <dgm:presLayoutVars>
          <dgm:bulletEnabled val="1"/>
        </dgm:presLayoutVars>
      </dgm:prSet>
      <dgm:spPr/>
    </dgm:pt>
    <dgm:pt modelId="{C74562EB-C5B1-4395-ACDF-9B3C50CA786F}" type="pres">
      <dgm:prSet presAssocID="{68840AD4-53DB-4423-8DCB-F78F595574FA}" presName="TwoNodes_2" presStyleLbl="node1" presStyleIdx="1" presStyleCnt="2" custScaleX="105262" custScaleY="103691">
        <dgm:presLayoutVars>
          <dgm:bulletEnabled val="1"/>
        </dgm:presLayoutVars>
      </dgm:prSet>
      <dgm:spPr/>
    </dgm:pt>
    <dgm:pt modelId="{EC3E5DFF-D50A-45A9-AFA9-5F95514EC835}" type="pres">
      <dgm:prSet presAssocID="{68840AD4-53DB-4423-8DCB-F78F595574FA}" presName="TwoConn_1-2" presStyleLbl="fgAccFollowNode1" presStyleIdx="0" presStyleCnt="1">
        <dgm:presLayoutVars>
          <dgm:bulletEnabled val="1"/>
        </dgm:presLayoutVars>
      </dgm:prSet>
      <dgm:spPr/>
    </dgm:pt>
    <dgm:pt modelId="{02EE3F81-F549-4C2A-80C4-FC1F983B7F5E}" type="pres">
      <dgm:prSet presAssocID="{68840AD4-53DB-4423-8DCB-F78F595574FA}" presName="TwoNodes_1_text" presStyleLbl="node1" presStyleIdx="1" presStyleCnt="2">
        <dgm:presLayoutVars>
          <dgm:bulletEnabled val="1"/>
        </dgm:presLayoutVars>
      </dgm:prSet>
      <dgm:spPr/>
    </dgm:pt>
    <dgm:pt modelId="{FEBB357B-16FB-4C31-B8DE-924847DBDB65}" type="pres">
      <dgm:prSet presAssocID="{68840AD4-53DB-4423-8DCB-F78F595574FA}" presName="TwoNodes_2_text" presStyleLbl="node1" presStyleIdx="1" presStyleCnt="2">
        <dgm:presLayoutVars>
          <dgm:bulletEnabled val="1"/>
        </dgm:presLayoutVars>
      </dgm:prSet>
      <dgm:spPr/>
    </dgm:pt>
  </dgm:ptLst>
  <dgm:cxnLst>
    <dgm:cxn modelId="{7BC01B24-079F-4B80-97DC-3E083AA2F841}" type="presOf" srcId="{68840AD4-53DB-4423-8DCB-F78F595574FA}" destId="{3591FC88-58AC-4E66-A6E6-9863EF83A993}" srcOrd="0" destOrd="0" presId="urn:microsoft.com/office/officeart/2005/8/layout/vProcess5"/>
    <dgm:cxn modelId="{6228315E-8D8F-4B8E-8E14-258AE0654B6E}" type="presOf" srcId="{B8BAD113-11A2-4A0E-AA09-6C64BEC579FB}" destId="{EC3E5DFF-D50A-45A9-AFA9-5F95514EC835}" srcOrd="0" destOrd="0" presId="urn:microsoft.com/office/officeart/2005/8/layout/vProcess5"/>
    <dgm:cxn modelId="{CFB2A044-BDBF-4A40-912F-BF232D8FE715}" type="presOf" srcId="{0E967DD1-8562-40B4-A7A2-CA1EEA01D15B}" destId="{FEBB357B-16FB-4C31-B8DE-924847DBDB65}" srcOrd="1" destOrd="0" presId="urn:microsoft.com/office/officeart/2005/8/layout/vProcess5"/>
    <dgm:cxn modelId="{53F5A94A-03B0-4DF1-A9CE-29AF38FF3561}" srcId="{68840AD4-53DB-4423-8DCB-F78F595574FA}" destId="{AEEDBC71-2050-41EB-8211-5D02B28A45B4}" srcOrd="0" destOrd="0" parTransId="{5AE5A3E6-FD27-42FD-A5F3-029B97153BBE}" sibTransId="{B8BAD113-11A2-4A0E-AA09-6C64BEC579FB}"/>
    <dgm:cxn modelId="{9767917E-1B7A-4872-961D-AA42D53CB6E7}" type="presOf" srcId="{AEEDBC71-2050-41EB-8211-5D02B28A45B4}" destId="{FB9CF9BB-252F-4B71-A494-2DEB7E570C3C}" srcOrd="0" destOrd="0" presId="urn:microsoft.com/office/officeart/2005/8/layout/vProcess5"/>
    <dgm:cxn modelId="{8218528E-6C27-4BCF-9E28-722354F5FE22}" srcId="{68840AD4-53DB-4423-8DCB-F78F595574FA}" destId="{0E967DD1-8562-40B4-A7A2-CA1EEA01D15B}" srcOrd="1" destOrd="0" parTransId="{7E0FB441-F4D2-4224-B44F-5F2163ADF6D7}" sibTransId="{0FC6B195-D0D7-42CF-AC5F-4EE6BBCE2BBB}"/>
    <dgm:cxn modelId="{2BD57F93-15EF-4D82-B275-080C320926D6}" type="presOf" srcId="{0E967DD1-8562-40B4-A7A2-CA1EEA01D15B}" destId="{C74562EB-C5B1-4395-ACDF-9B3C50CA786F}" srcOrd="0" destOrd="0" presId="urn:microsoft.com/office/officeart/2005/8/layout/vProcess5"/>
    <dgm:cxn modelId="{BA9AA7A9-D42F-441C-A457-53BCD79140CF}" type="presOf" srcId="{AEEDBC71-2050-41EB-8211-5D02B28A45B4}" destId="{02EE3F81-F549-4C2A-80C4-FC1F983B7F5E}" srcOrd="1" destOrd="0" presId="urn:microsoft.com/office/officeart/2005/8/layout/vProcess5"/>
    <dgm:cxn modelId="{FFB7880E-3E0D-4DC3-B47B-409C60DE8A63}" type="presParOf" srcId="{3591FC88-58AC-4E66-A6E6-9863EF83A993}" destId="{D01B5503-01C6-4A6E-ACB6-945E5DDADC52}" srcOrd="0" destOrd="0" presId="urn:microsoft.com/office/officeart/2005/8/layout/vProcess5"/>
    <dgm:cxn modelId="{7063244E-10BE-4944-A7D0-3B69185E31DE}" type="presParOf" srcId="{3591FC88-58AC-4E66-A6E6-9863EF83A993}" destId="{FB9CF9BB-252F-4B71-A494-2DEB7E570C3C}" srcOrd="1" destOrd="0" presId="urn:microsoft.com/office/officeart/2005/8/layout/vProcess5"/>
    <dgm:cxn modelId="{BE549BE0-AA6F-4183-87BA-6B27A4266D97}" type="presParOf" srcId="{3591FC88-58AC-4E66-A6E6-9863EF83A993}" destId="{C74562EB-C5B1-4395-ACDF-9B3C50CA786F}" srcOrd="2" destOrd="0" presId="urn:microsoft.com/office/officeart/2005/8/layout/vProcess5"/>
    <dgm:cxn modelId="{8B5E5CFB-B3A1-40D8-A9F1-4E1E9DB9DA8E}" type="presParOf" srcId="{3591FC88-58AC-4E66-A6E6-9863EF83A993}" destId="{EC3E5DFF-D50A-45A9-AFA9-5F95514EC835}" srcOrd="3" destOrd="0" presId="urn:microsoft.com/office/officeart/2005/8/layout/vProcess5"/>
    <dgm:cxn modelId="{196EC130-4A86-406D-A1BB-F1912B42CBC1}" type="presParOf" srcId="{3591FC88-58AC-4E66-A6E6-9863EF83A993}" destId="{02EE3F81-F549-4C2A-80C4-FC1F983B7F5E}" srcOrd="4" destOrd="0" presId="urn:microsoft.com/office/officeart/2005/8/layout/vProcess5"/>
    <dgm:cxn modelId="{49BD20DF-CC5A-4AA3-841D-4B9D6A15C970}" type="presParOf" srcId="{3591FC88-58AC-4E66-A6E6-9863EF83A993}" destId="{FEBB357B-16FB-4C31-B8DE-924847DBDB65}" srcOrd="5" destOrd="0" presId="urn:microsoft.com/office/officeart/2005/8/layout/v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A21B104C-4722-4186-A2AB-5D35590680BF}" type="doc">
      <dgm:prSet loTypeId="urn:microsoft.com/office/officeart/2005/8/layout/hProcess9" loCatId="process" qsTypeId="urn:microsoft.com/office/officeart/2005/8/quickstyle/simple1" qsCatId="simple" csTypeId="urn:microsoft.com/office/officeart/2005/8/colors/colorful4" csCatId="colorful" phldr="1"/>
      <dgm:spPr/>
    </dgm:pt>
    <dgm:pt modelId="{C5C9FA4C-3C34-4B3D-8CFD-96893C6C9ACD}">
      <dgm:prSet phldrT="[文本]"/>
      <dgm:spPr/>
      <dgm:t>
        <a:bodyPr/>
        <a:lstStyle/>
        <a:p>
          <a:r>
            <a:rPr lang="zh-CN" altLang="zh-CN" dirty="0">
              <a:latin typeface="Arial" panose="020B0604020202020204" pitchFamily="34" charset="0"/>
              <a:ea typeface="微软雅黑" panose="020B0503020204020204" pitchFamily="34" charset="-122"/>
            </a:rPr>
            <a:t>外界的诱因容易使对品行不良的干预效果出现反复。对此，既要有思想准备，又要在一定时期内关注对外部情境的控制，尽可能避开可能面临的诱因。</a:t>
          </a:r>
        </a:p>
      </dgm:t>
    </dgm:pt>
    <dgm:pt modelId="{712DD42E-F2F2-4AA7-899F-EDB2A66CE108}" type="parTrans" cxnId="{5AFD4C29-9698-4281-90C8-542E8DC44CD7}">
      <dgm:prSet/>
      <dgm:spPr/>
      <dgm:t>
        <a:bodyPr/>
        <a:lstStyle/>
        <a:p>
          <a:endParaRPr lang="zh-CN" altLang="en-US"/>
        </a:p>
      </dgm:t>
    </dgm:pt>
    <dgm:pt modelId="{7F86E949-6E84-41AA-B9F2-74A851463E63}" type="sibTrans" cxnId="{5AFD4C29-9698-4281-90C8-542E8DC44CD7}">
      <dgm:prSet/>
      <dgm:spPr/>
      <dgm:t>
        <a:bodyPr/>
        <a:lstStyle/>
        <a:p>
          <a:endParaRPr lang="zh-CN" altLang="en-US"/>
        </a:p>
      </dgm:t>
    </dgm:pt>
    <dgm:pt modelId="{8B7B9235-27C0-430B-9979-9996482D88D5}">
      <dgm:prSet phldrT="[文本]"/>
      <dgm:spPr/>
      <dgm:t>
        <a:bodyPr/>
        <a:lstStyle/>
        <a:p>
          <a:pPr algn="l"/>
          <a:r>
            <a:rPr lang="zh-CN" altLang="en-US" dirty="0">
              <a:latin typeface="Arial" panose="020B0604020202020204" pitchFamily="34" charset="0"/>
              <a:ea typeface="微软雅黑" panose="020B0503020204020204" pitchFamily="34" charset="-122"/>
            </a:rPr>
            <a:t>当然，在行为者有了一定的进步且增强了对外界诱因抵御的决心和信心后，可以有控制地逐步让行为者与诱因接触，以提升其抗诱能力。</a:t>
          </a:r>
        </a:p>
      </dgm:t>
    </dgm:pt>
    <dgm:pt modelId="{3752CF8C-474E-4DE2-8B50-51B5C18A75D4}" type="parTrans" cxnId="{810865A4-F5D6-464D-AB7F-0ABBD6C9126A}">
      <dgm:prSet/>
      <dgm:spPr/>
      <dgm:t>
        <a:bodyPr/>
        <a:lstStyle/>
        <a:p>
          <a:endParaRPr lang="zh-CN" altLang="en-US"/>
        </a:p>
      </dgm:t>
    </dgm:pt>
    <dgm:pt modelId="{82A07FE7-BFF9-444B-92EE-ACC9B65596CA}" type="sibTrans" cxnId="{810865A4-F5D6-464D-AB7F-0ABBD6C9126A}">
      <dgm:prSet/>
      <dgm:spPr/>
      <dgm:t>
        <a:bodyPr/>
        <a:lstStyle/>
        <a:p>
          <a:endParaRPr lang="zh-CN" altLang="en-US"/>
        </a:p>
      </dgm:t>
    </dgm:pt>
    <dgm:pt modelId="{FAE9504B-13BA-4076-8A2F-F7C1010E9ECC}" type="pres">
      <dgm:prSet presAssocID="{A21B104C-4722-4186-A2AB-5D35590680BF}" presName="CompostProcess" presStyleCnt="0">
        <dgm:presLayoutVars>
          <dgm:dir/>
          <dgm:resizeHandles val="exact"/>
        </dgm:presLayoutVars>
      </dgm:prSet>
      <dgm:spPr/>
    </dgm:pt>
    <dgm:pt modelId="{C3466AF3-C5A6-4732-8DFC-12C356277A56}" type="pres">
      <dgm:prSet presAssocID="{A21B104C-4722-4186-A2AB-5D35590680BF}" presName="arrow" presStyleLbl="bgShp" presStyleIdx="0" presStyleCnt="1"/>
      <dgm:spPr/>
    </dgm:pt>
    <dgm:pt modelId="{822E9DA8-92AD-4F80-99DF-677544F2DB9F}" type="pres">
      <dgm:prSet presAssocID="{A21B104C-4722-4186-A2AB-5D35590680BF}" presName="linearProcess" presStyleCnt="0"/>
      <dgm:spPr/>
    </dgm:pt>
    <dgm:pt modelId="{7BA934AC-5D3B-4074-8BDF-3729DFE31FA8}" type="pres">
      <dgm:prSet presAssocID="{C5C9FA4C-3C34-4B3D-8CFD-96893C6C9ACD}" presName="textNode" presStyleLbl="node1" presStyleIdx="0" presStyleCnt="2">
        <dgm:presLayoutVars>
          <dgm:bulletEnabled val="1"/>
        </dgm:presLayoutVars>
      </dgm:prSet>
      <dgm:spPr/>
    </dgm:pt>
    <dgm:pt modelId="{F920ADA4-C5C0-4117-AF30-278ABCA3F93E}" type="pres">
      <dgm:prSet presAssocID="{7F86E949-6E84-41AA-B9F2-74A851463E63}" presName="sibTrans" presStyleCnt="0"/>
      <dgm:spPr/>
    </dgm:pt>
    <dgm:pt modelId="{13648A15-7827-4543-B9F2-4B7C3EC19164}" type="pres">
      <dgm:prSet presAssocID="{8B7B9235-27C0-430B-9979-9996482D88D5}" presName="textNode" presStyleLbl="node1" presStyleIdx="1" presStyleCnt="2">
        <dgm:presLayoutVars>
          <dgm:bulletEnabled val="1"/>
        </dgm:presLayoutVars>
      </dgm:prSet>
      <dgm:spPr/>
    </dgm:pt>
  </dgm:ptLst>
  <dgm:cxnLst>
    <dgm:cxn modelId="{5AFD4C29-9698-4281-90C8-542E8DC44CD7}" srcId="{A21B104C-4722-4186-A2AB-5D35590680BF}" destId="{C5C9FA4C-3C34-4B3D-8CFD-96893C6C9ACD}" srcOrd="0" destOrd="0" parTransId="{712DD42E-F2F2-4AA7-899F-EDB2A66CE108}" sibTransId="{7F86E949-6E84-41AA-B9F2-74A851463E63}"/>
    <dgm:cxn modelId="{CE89193E-2D80-4F6F-9B90-C7741224CAEB}" type="presOf" srcId="{A21B104C-4722-4186-A2AB-5D35590680BF}" destId="{FAE9504B-13BA-4076-8A2F-F7C1010E9ECC}" srcOrd="0" destOrd="0" presId="urn:microsoft.com/office/officeart/2005/8/layout/hProcess9"/>
    <dgm:cxn modelId="{2FD3095D-4012-4B6F-80D2-664007326CB0}" type="presOf" srcId="{8B7B9235-27C0-430B-9979-9996482D88D5}" destId="{13648A15-7827-4543-B9F2-4B7C3EC19164}" srcOrd="0" destOrd="0" presId="urn:microsoft.com/office/officeart/2005/8/layout/hProcess9"/>
    <dgm:cxn modelId="{81B19367-1022-4311-9BE5-661941CC4C63}" type="presOf" srcId="{C5C9FA4C-3C34-4B3D-8CFD-96893C6C9ACD}" destId="{7BA934AC-5D3B-4074-8BDF-3729DFE31FA8}" srcOrd="0" destOrd="0" presId="urn:microsoft.com/office/officeart/2005/8/layout/hProcess9"/>
    <dgm:cxn modelId="{810865A4-F5D6-464D-AB7F-0ABBD6C9126A}" srcId="{A21B104C-4722-4186-A2AB-5D35590680BF}" destId="{8B7B9235-27C0-430B-9979-9996482D88D5}" srcOrd="1" destOrd="0" parTransId="{3752CF8C-474E-4DE2-8B50-51B5C18A75D4}" sibTransId="{82A07FE7-BFF9-444B-92EE-ACC9B65596CA}"/>
    <dgm:cxn modelId="{CCF31F7C-E840-4423-80B7-792C3B7ED252}" type="presParOf" srcId="{FAE9504B-13BA-4076-8A2F-F7C1010E9ECC}" destId="{C3466AF3-C5A6-4732-8DFC-12C356277A56}" srcOrd="0" destOrd="0" presId="urn:microsoft.com/office/officeart/2005/8/layout/hProcess9"/>
    <dgm:cxn modelId="{358DAD7A-C398-4A0F-B8F0-7FE0FEC368F7}" type="presParOf" srcId="{FAE9504B-13BA-4076-8A2F-F7C1010E9ECC}" destId="{822E9DA8-92AD-4F80-99DF-677544F2DB9F}" srcOrd="1" destOrd="0" presId="urn:microsoft.com/office/officeart/2005/8/layout/hProcess9"/>
    <dgm:cxn modelId="{31C71ECD-65FE-4DF5-85DF-1208678EC0DE}" type="presParOf" srcId="{822E9DA8-92AD-4F80-99DF-677544F2DB9F}" destId="{7BA934AC-5D3B-4074-8BDF-3729DFE31FA8}" srcOrd="0" destOrd="0" presId="urn:microsoft.com/office/officeart/2005/8/layout/hProcess9"/>
    <dgm:cxn modelId="{91B695EF-2CDF-4884-8671-F04B8CF86511}" type="presParOf" srcId="{822E9DA8-92AD-4F80-99DF-677544F2DB9F}" destId="{F920ADA4-C5C0-4117-AF30-278ABCA3F93E}" srcOrd="1" destOrd="0" presId="urn:microsoft.com/office/officeart/2005/8/layout/hProcess9"/>
    <dgm:cxn modelId="{7912F7EA-2514-4AC8-8327-ACE02714444B}" type="presParOf" srcId="{822E9DA8-92AD-4F80-99DF-677544F2DB9F}" destId="{13648A15-7827-4543-B9F2-4B7C3EC19164}" srcOrd="2"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4872276-F52B-46BE-9947-FBEC599B6911}">
      <dsp:nvSpPr>
        <dsp:cNvPr id="0" name=""/>
        <dsp:cNvSpPr/>
      </dsp:nvSpPr>
      <dsp:spPr>
        <a:xfrm>
          <a:off x="-4366591" y="-674638"/>
          <a:ext cx="5240200" cy="5240200"/>
        </a:xfrm>
        <a:prstGeom prst="blockArc">
          <a:avLst>
            <a:gd name="adj1" fmla="val 18900000"/>
            <a:gd name="adj2" fmla="val 2700000"/>
            <a:gd name="adj3" fmla="val 412"/>
          </a:avLst>
        </a:prstGeom>
        <a:noFill/>
        <a:ln w="1270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3312A96-69DB-4132-95E7-125E19E92923}">
      <dsp:nvSpPr>
        <dsp:cNvPr id="0" name=""/>
        <dsp:cNvSpPr/>
      </dsp:nvSpPr>
      <dsp:spPr>
        <a:xfrm>
          <a:off x="715248" y="409181"/>
          <a:ext cx="9265262" cy="1404910"/>
        </a:xfrm>
        <a:prstGeom prst="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2300" tIns="45720" rIns="45720" bIns="45720" numCol="1" spcCol="1270" anchor="ctr" anchorCtr="0">
          <a:noAutofit/>
        </a:bodyPr>
        <a:lstStyle/>
        <a:p>
          <a:pPr marL="0" lvl="0" indent="0" algn="l" defTabSz="800100">
            <a:lnSpc>
              <a:spcPct val="90000"/>
            </a:lnSpc>
            <a:spcBef>
              <a:spcPct val="0"/>
            </a:spcBef>
            <a:spcAft>
              <a:spcPct val="35000"/>
            </a:spcAft>
            <a:buNone/>
          </a:pPr>
          <a:r>
            <a:rPr lang="zh-CN" altLang="en-US" sz="1800" kern="1200" dirty="0">
              <a:latin typeface="Arial" panose="020B0604020202020204" pitchFamily="34" charset="0"/>
              <a:ea typeface="微软雅黑" panose="020B0503020204020204" pitchFamily="34" charset="-122"/>
            </a:rPr>
            <a:t>作出“应该”性质的道德判断后，个体进而要决定道德行动计划。这是一个与道德动机有紧密联系的道德决策的过程。</a:t>
          </a:r>
        </a:p>
      </dsp:txBody>
      <dsp:txXfrm>
        <a:off x="715248" y="409181"/>
        <a:ext cx="9265262" cy="1404910"/>
      </dsp:txXfrm>
    </dsp:sp>
    <dsp:sp modelId="{847B832C-3287-499C-BC8A-2C49AF87A400}">
      <dsp:nvSpPr>
        <dsp:cNvPr id="0" name=""/>
        <dsp:cNvSpPr/>
      </dsp:nvSpPr>
      <dsp:spPr>
        <a:xfrm>
          <a:off x="20524" y="416912"/>
          <a:ext cx="1389448" cy="1389448"/>
        </a:xfrm>
        <a:prstGeom prst="ellipse">
          <a:avLst/>
        </a:prstGeom>
        <a:solidFill>
          <a:schemeClr val="lt1">
            <a:hueOff val="0"/>
            <a:satOff val="0"/>
            <a:lumOff val="0"/>
            <a:alphaOff val="0"/>
          </a:schemeClr>
        </a:solidFill>
        <a:ln w="127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AB07113-424C-450A-A466-AC655680ECBD}">
      <dsp:nvSpPr>
        <dsp:cNvPr id="0" name=""/>
        <dsp:cNvSpPr/>
      </dsp:nvSpPr>
      <dsp:spPr>
        <a:xfrm>
          <a:off x="715248" y="2105692"/>
          <a:ext cx="9265262" cy="1347187"/>
        </a:xfrm>
        <a:prstGeom prst="rec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2300" tIns="45720" rIns="45720" bIns="45720" numCol="1" spcCol="1270" anchor="ctr" anchorCtr="0">
          <a:noAutofit/>
        </a:bodyPr>
        <a:lstStyle/>
        <a:p>
          <a:pPr marL="0" lvl="0" indent="0" algn="l" defTabSz="800100">
            <a:lnSpc>
              <a:spcPct val="90000"/>
            </a:lnSpc>
            <a:spcBef>
              <a:spcPct val="0"/>
            </a:spcBef>
            <a:spcAft>
              <a:spcPct val="35000"/>
            </a:spcAft>
            <a:buNone/>
          </a:pPr>
          <a:r>
            <a:rPr lang="zh-CN" altLang="en-US" sz="1800" kern="1200" dirty="0">
              <a:latin typeface="Arial" panose="020B0604020202020204" pitchFamily="34" charset="0"/>
              <a:ea typeface="微软雅黑" panose="020B0503020204020204" pitchFamily="34" charset="-122"/>
            </a:rPr>
            <a:t>在此过程中，个体据以作出判断的道德价值取向有时并不坚定，一些非道德的价值观念可能极富诱惑力，会影响个体作出相应的道德抉择。这时，一个人常常会面对很激烈的动机斗争。</a:t>
          </a:r>
        </a:p>
      </dsp:txBody>
      <dsp:txXfrm>
        <a:off x="715248" y="2105692"/>
        <a:ext cx="9265262" cy="1347187"/>
      </dsp:txXfrm>
    </dsp:sp>
    <dsp:sp modelId="{5A599947-9CB6-46A4-BD24-B23E482172ED}">
      <dsp:nvSpPr>
        <dsp:cNvPr id="0" name=""/>
        <dsp:cNvSpPr/>
      </dsp:nvSpPr>
      <dsp:spPr>
        <a:xfrm>
          <a:off x="20524" y="2084561"/>
          <a:ext cx="1389448" cy="1389448"/>
        </a:xfrm>
        <a:prstGeom prst="ellipse">
          <a:avLst/>
        </a:prstGeom>
        <a:solidFill>
          <a:schemeClr val="lt1">
            <a:hueOff val="0"/>
            <a:satOff val="0"/>
            <a:lumOff val="0"/>
            <a:alphaOff val="0"/>
          </a:schemeClr>
        </a:solidFill>
        <a:ln w="127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6131988-F001-4339-B888-EAEB724EC70B}">
      <dsp:nvSpPr>
        <dsp:cNvPr id="0" name=""/>
        <dsp:cNvSpPr/>
      </dsp:nvSpPr>
      <dsp:spPr>
        <a:xfrm>
          <a:off x="0" y="13043"/>
          <a:ext cx="8128000" cy="1740740"/>
        </a:xfrm>
        <a:prstGeom prst="roundRec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l" defTabSz="1022350">
            <a:lnSpc>
              <a:spcPct val="90000"/>
            </a:lnSpc>
            <a:spcBef>
              <a:spcPct val="0"/>
            </a:spcBef>
            <a:spcAft>
              <a:spcPct val="35000"/>
            </a:spcAft>
            <a:buNone/>
          </a:pPr>
          <a:r>
            <a:rPr lang="zh-CN" altLang="en-US" sz="2300" kern="1200" dirty="0">
              <a:latin typeface="Arial" panose="020B0604020202020204" pitchFamily="34" charset="0"/>
              <a:ea typeface="微软雅黑" panose="020B0503020204020204" pitchFamily="34" charset="-122"/>
            </a:rPr>
            <a:t>强化暂停通过暂时中止对个体的强化或将其与强化环境隔离，以减少不良行为的发生。</a:t>
          </a:r>
        </a:p>
      </dsp:txBody>
      <dsp:txXfrm>
        <a:off x="84976" y="98019"/>
        <a:ext cx="7958048" cy="1570788"/>
      </dsp:txXfrm>
    </dsp:sp>
    <dsp:sp modelId="{267EB1EE-D916-4636-980E-C72D9E36BE11}">
      <dsp:nvSpPr>
        <dsp:cNvPr id="0" name=""/>
        <dsp:cNvSpPr/>
      </dsp:nvSpPr>
      <dsp:spPr>
        <a:xfrm>
          <a:off x="0" y="1820024"/>
          <a:ext cx="8128000" cy="1740740"/>
        </a:xfrm>
        <a:prstGeom prst="roundRect">
          <a:avLst/>
        </a:prstGeom>
        <a:solidFill>
          <a:schemeClr val="accent3">
            <a:hueOff val="-1137357"/>
            <a:satOff val="-4689"/>
            <a:lumOff val="-983"/>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l" defTabSz="1022350">
            <a:lnSpc>
              <a:spcPct val="90000"/>
            </a:lnSpc>
            <a:spcBef>
              <a:spcPct val="0"/>
            </a:spcBef>
            <a:spcAft>
              <a:spcPct val="35000"/>
            </a:spcAft>
            <a:buNone/>
          </a:pPr>
          <a:r>
            <a:rPr lang="zh-CN" altLang="en-US" sz="2300" kern="1200" dirty="0">
              <a:latin typeface="Arial" panose="020B0604020202020204" pitchFamily="34" charset="0"/>
              <a:ea typeface="微软雅黑" panose="020B0503020204020204" pitchFamily="34" charset="-122"/>
            </a:rPr>
            <a:t>有效实施需明确告知不良行为与强化的关联，控制暂停时间，选择合适的场所，并发出中止不良行为的信号。注意，若个体偏好暂停环境，则不宜使用此方法。</a:t>
          </a:r>
        </a:p>
      </dsp:txBody>
      <dsp:txXfrm>
        <a:off x="84976" y="1905000"/>
        <a:ext cx="7958048" cy="157078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8B1D17D-B2B9-4C22-87F8-357B470A0550}">
      <dsp:nvSpPr>
        <dsp:cNvPr id="0" name=""/>
        <dsp:cNvSpPr/>
      </dsp:nvSpPr>
      <dsp:spPr>
        <a:xfrm rot="10800000">
          <a:off x="2281040" y="360"/>
          <a:ext cx="7754677" cy="1311180"/>
        </a:xfrm>
        <a:prstGeom prst="homePlate">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8194" tIns="68580" rIns="128016" bIns="68580" numCol="1" spcCol="1270" anchor="ctr" anchorCtr="0">
          <a:noAutofit/>
        </a:bodyPr>
        <a:lstStyle/>
        <a:p>
          <a:pPr marL="0" lvl="0" indent="0" algn="l" defTabSz="800100">
            <a:lnSpc>
              <a:spcPct val="90000"/>
            </a:lnSpc>
            <a:spcBef>
              <a:spcPct val="0"/>
            </a:spcBef>
            <a:spcAft>
              <a:spcPct val="35000"/>
            </a:spcAft>
            <a:buNone/>
          </a:pPr>
          <a:r>
            <a:rPr lang="zh-CN" altLang="en-US" sz="1800" kern="1200" dirty="0">
              <a:latin typeface="Arial" panose="020B0604020202020204" pitchFamily="34" charset="0"/>
              <a:ea typeface="微软雅黑" panose="020B0503020204020204" pitchFamily="34" charset="-122"/>
            </a:rPr>
            <a:t>尽管道德认知发展理论并没有明言从一个人的道德判断中就一定能预见他未来的行动，但却认为，道德观念上的成熟应该能够预示其道德行动上的成熟。</a:t>
          </a:r>
        </a:p>
      </dsp:txBody>
      <dsp:txXfrm rot="10800000">
        <a:off x="2608835" y="360"/>
        <a:ext cx="7426882" cy="1311180"/>
      </dsp:txXfrm>
    </dsp:sp>
    <dsp:sp modelId="{82DBEDA2-9566-4E09-9A91-97E9ADAC38F1}">
      <dsp:nvSpPr>
        <dsp:cNvPr id="0" name=""/>
        <dsp:cNvSpPr/>
      </dsp:nvSpPr>
      <dsp:spPr>
        <a:xfrm>
          <a:off x="1625450" y="360"/>
          <a:ext cx="1311180" cy="1311180"/>
        </a:xfrm>
        <a:prstGeom prst="ellipse">
          <a:avLst/>
        </a:prstGeom>
        <a:solidFill>
          <a:schemeClr val="accent3">
            <a:tint val="50000"/>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E50FBFD-D814-41B8-8488-695A0D113D93}">
      <dsp:nvSpPr>
        <dsp:cNvPr id="0" name=""/>
        <dsp:cNvSpPr/>
      </dsp:nvSpPr>
      <dsp:spPr>
        <a:xfrm rot="10800000">
          <a:off x="2281040" y="1639336"/>
          <a:ext cx="7754677" cy="1311180"/>
        </a:xfrm>
        <a:prstGeom prst="homePlate">
          <a:avLst/>
        </a:prstGeom>
        <a:solidFill>
          <a:schemeClr val="accent3">
            <a:hueOff val="-1137357"/>
            <a:satOff val="-4689"/>
            <a:lumOff val="-983"/>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8194" tIns="68580" rIns="128016" bIns="68580" numCol="1" spcCol="1270" anchor="ctr" anchorCtr="0">
          <a:noAutofit/>
        </a:bodyPr>
        <a:lstStyle/>
        <a:p>
          <a:pPr marL="0" lvl="0" indent="0" algn="l" defTabSz="800100">
            <a:lnSpc>
              <a:spcPct val="90000"/>
            </a:lnSpc>
            <a:spcBef>
              <a:spcPct val="0"/>
            </a:spcBef>
            <a:spcAft>
              <a:spcPct val="35000"/>
            </a:spcAft>
            <a:buNone/>
          </a:pPr>
          <a:r>
            <a:rPr lang="zh-CN" altLang="en-US" sz="1800" kern="1200">
              <a:latin typeface="Arial" panose="020B0604020202020204" pitchFamily="34" charset="0"/>
              <a:ea typeface="微软雅黑" panose="020B0503020204020204" pitchFamily="34" charset="-122"/>
              <a:cs typeface="+mn-cs"/>
            </a:rPr>
            <a:t>现代社会学习理论对道德行为的发展则持有不同看法。这一理论强调，人的行为是在模仿社会的行为模式以及不断操作演练中形成和改变的，特别是通过榜样示范和诫例示儆的观察学习过程实现的。</a:t>
          </a:r>
          <a:endParaRPr lang="zh-CN" altLang="en-US" sz="1800" kern="1200" dirty="0">
            <a:latin typeface="Arial" panose="020B0604020202020204" pitchFamily="34" charset="0"/>
            <a:ea typeface="微软雅黑" panose="020B0503020204020204" pitchFamily="34" charset="-122"/>
            <a:cs typeface="+mn-cs"/>
          </a:endParaRPr>
        </a:p>
      </dsp:txBody>
      <dsp:txXfrm rot="10800000">
        <a:off x="2608835" y="1639336"/>
        <a:ext cx="7426882" cy="1311180"/>
      </dsp:txXfrm>
    </dsp:sp>
    <dsp:sp modelId="{FC96EFC5-1FFF-454B-A006-E05B5ECC4F14}">
      <dsp:nvSpPr>
        <dsp:cNvPr id="0" name=""/>
        <dsp:cNvSpPr/>
      </dsp:nvSpPr>
      <dsp:spPr>
        <a:xfrm>
          <a:off x="1625450" y="1639336"/>
          <a:ext cx="1311180" cy="1311180"/>
        </a:xfrm>
        <a:prstGeom prst="ellipse">
          <a:avLst/>
        </a:prstGeom>
        <a:solidFill>
          <a:schemeClr val="accent3">
            <a:tint val="50000"/>
            <a:hueOff val="-1887456"/>
            <a:satOff val="-7784"/>
            <a:lumOff val="-827"/>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3466AF3-C5A6-4732-8DFC-12C356277A56}">
      <dsp:nvSpPr>
        <dsp:cNvPr id="0" name=""/>
        <dsp:cNvSpPr/>
      </dsp:nvSpPr>
      <dsp:spPr>
        <a:xfrm>
          <a:off x="788669" y="0"/>
          <a:ext cx="8938260" cy="4351338"/>
        </a:xfrm>
        <a:prstGeom prst="rightArrow">
          <a:avLst/>
        </a:prstGeom>
        <a:solidFill>
          <a:schemeClr val="accent3">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BA934AC-5D3B-4074-8BDF-3729DFE31FA8}">
      <dsp:nvSpPr>
        <dsp:cNvPr id="0" name=""/>
        <dsp:cNvSpPr/>
      </dsp:nvSpPr>
      <dsp:spPr>
        <a:xfrm>
          <a:off x="128" y="1305401"/>
          <a:ext cx="5129435" cy="1740535"/>
        </a:xfrm>
        <a:prstGeom prst="roundRec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zh-CN" altLang="zh-CN" sz="1800" kern="1200" dirty="0">
              <a:latin typeface="Arial" panose="020B0604020202020204" pitchFamily="34" charset="0"/>
              <a:ea typeface="微软雅黑" panose="020B0503020204020204" pitchFamily="34" charset="-122"/>
            </a:rPr>
            <a:t>学习者通过观察会直接建立起新的行为。班杜拉和库珀斯（</a:t>
          </a:r>
          <a:r>
            <a:rPr lang="en-US" altLang="zh-CN" sz="1800" kern="1200" dirty="0">
              <a:latin typeface="Arial" panose="020B0604020202020204" pitchFamily="34" charset="0"/>
              <a:ea typeface="微软雅黑" panose="020B0503020204020204" pitchFamily="34" charset="-122"/>
            </a:rPr>
            <a:t>C</a:t>
          </a:r>
          <a:r>
            <a:rPr lang="zh-CN" altLang="zh-CN" sz="1800" kern="1200" dirty="0">
              <a:latin typeface="Arial" panose="020B0604020202020204" pitchFamily="34" charset="0"/>
              <a:ea typeface="微软雅黑" panose="020B0503020204020204" pitchFamily="34" charset="-122"/>
            </a:rPr>
            <a:t>． </a:t>
          </a:r>
          <a:r>
            <a:rPr lang="en-US" altLang="zh-CN" sz="1800" kern="1200" dirty="0" err="1">
              <a:latin typeface="Arial" panose="020B0604020202020204" pitchFamily="34" charset="0"/>
              <a:ea typeface="微软雅黑" panose="020B0503020204020204" pitchFamily="34" charset="-122"/>
            </a:rPr>
            <a:t>Kupers</a:t>
          </a:r>
          <a:r>
            <a:rPr lang="zh-CN" altLang="zh-CN" sz="1800" kern="1200" dirty="0">
              <a:latin typeface="Arial" panose="020B0604020202020204" pitchFamily="34" charset="0"/>
              <a:ea typeface="微软雅黑" panose="020B0503020204020204" pitchFamily="34" charset="-122"/>
            </a:rPr>
            <a:t>）做过一项研究： 一批儿童与成人玩打球游戏，玩的时候儿童可随意从旁边取得糖果，作为榜样示范的成人则给自己确定了一定的规范。</a:t>
          </a:r>
        </a:p>
      </dsp:txBody>
      <dsp:txXfrm>
        <a:off x="85094" y="1390367"/>
        <a:ext cx="4959503" cy="1570603"/>
      </dsp:txXfrm>
    </dsp:sp>
    <dsp:sp modelId="{13648A15-7827-4543-B9F2-4B7C3EC19164}">
      <dsp:nvSpPr>
        <dsp:cNvPr id="0" name=""/>
        <dsp:cNvSpPr/>
      </dsp:nvSpPr>
      <dsp:spPr>
        <a:xfrm>
          <a:off x="5386035" y="1305401"/>
          <a:ext cx="5129435" cy="1740535"/>
        </a:xfrm>
        <a:prstGeom prst="roundRect">
          <a:avLst/>
        </a:prstGeom>
        <a:solidFill>
          <a:schemeClr val="accent3">
            <a:hueOff val="-1137357"/>
            <a:satOff val="-4689"/>
            <a:lumOff val="-983"/>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zh-CN" altLang="en-US" sz="1800" kern="1200" dirty="0">
              <a:latin typeface="Arial" panose="020B0604020202020204" pitchFamily="34" charset="0"/>
              <a:ea typeface="微软雅黑" panose="020B0503020204020204" pitchFamily="34" charset="-122"/>
            </a:rPr>
            <a:t>结果发现，儿童通过观察也能给自己确定某种规范，做到了才去取糖果。这种在榜样示范下形成的新行为即为替代性反应，它是个体在观察后使榜样行为通过替代作用而内化形成的。</a:t>
          </a:r>
        </a:p>
      </dsp:txBody>
      <dsp:txXfrm>
        <a:off x="5471001" y="1390367"/>
        <a:ext cx="4959503" cy="1570603"/>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A2E5EAF-9694-4ECF-9BD3-451C3A8810DF}">
      <dsp:nvSpPr>
        <dsp:cNvPr id="0" name=""/>
        <dsp:cNvSpPr/>
      </dsp:nvSpPr>
      <dsp:spPr>
        <a:xfrm>
          <a:off x="1500251" y="2257"/>
          <a:ext cx="6793623" cy="1385594"/>
        </a:xfrm>
        <a:prstGeom prst="roundRect">
          <a:avLst>
            <a:gd name="adj" fmla="val 10000"/>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zh-CN" altLang="en-US" sz="1800" kern="1200" dirty="0">
              <a:latin typeface="Arial" panose="020B0604020202020204" pitchFamily="34" charset="0"/>
              <a:ea typeface="微软雅黑" panose="020B0503020204020204" pitchFamily="34" charset="-122"/>
            </a:rPr>
            <a:t>榜样的替代作用能解除已被抑制着的行为。观察学习的这种作用又叫去反应抑制。其发生的原因是，榜样表现出先前被抑制着的行为后并没有受到惩罚。其效果与观察者看到榜样行为受奖励后产生行为的效果是相同的。</a:t>
          </a:r>
        </a:p>
      </dsp:txBody>
      <dsp:txXfrm>
        <a:off x="1540834" y="42840"/>
        <a:ext cx="6712457" cy="1304428"/>
      </dsp:txXfrm>
    </dsp:sp>
    <dsp:sp modelId="{7502A5B3-45EB-4E15-9E61-7996F6FC91B7}">
      <dsp:nvSpPr>
        <dsp:cNvPr id="0" name=""/>
        <dsp:cNvSpPr/>
      </dsp:nvSpPr>
      <dsp:spPr>
        <a:xfrm rot="5400000">
          <a:off x="4637264" y="1422491"/>
          <a:ext cx="519597" cy="623517"/>
        </a:xfrm>
        <a:prstGeom prst="rightArrow">
          <a:avLst>
            <a:gd name="adj1" fmla="val 60000"/>
            <a:gd name="adj2" fmla="val 5000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111250">
            <a:lnSpc>
              <a:spcPct val="90000"/>
            </a:lnSpc>
            <a:spcBef>
              <a:spcPct val="0"/>
            </a:spcBef>
            <a:spcAft>
              <a:spcPct val="35000"/>
            </a:spcAft>
            <a:buNone/>
          </a:pPr>
          <a:endParaRPr lang="zh-CN" altLang="en-US" sz="2500" kern="1200"/>
        </a:p>
      </dsp:txBody>
      <dsp:txXfrm rot="-5400000">
        <a:off x="4710008" y="1474451"/>
        <a:ext cx="374111" cy="363718"/>
      </dsp:txXfrm>
    </dsp:sp>
    <dsp:sp modelId="{8AB01710-60D7-457B-BC58-3A18116B7262}">
      <dsp:nvSpPr>
        <dsp:cNvPr id="0" name=""/>
        <dsp:cNvSpPr/>
      </dsp:nvSpPr>
      <dsp:spPr>
        <a:xfrm>
          <a:off x="1542429" y="2080648"/>
          <a:ext cx="6709268" cy="1490012"/>
        </a:xfrm>
        <a:prstGeom prst="roundRect">
          <a:avLst>
            <a:gd name="adj" fmla="val 10000"/>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zh-CN" altLang="en-US" sz="1800" kern="1200" dirty="0">
              <a:latin typeface="Arial" panose="020B0604020202020204" pitchFamily="34" charset="0"/>
              <a:ea typeface="微软雅黑" panose="020B0503020204020204" pitchFamily="34" charset="-122"/>
            </a:rPr>
            <a:t>前述“专栏</a:t>
          </a:r>
          <a:r>
            <a:rPr lang="en-US" altLang="en-US" sz="1800" kern="1200" dirty="0">
              <a:latin typeface="Arial" panose="020B0604020202020204" pitchFamily="34" charset="0"/>
              <a:ea typeface="微软雅黑" panose="020B0503020204020204" pitchFamily="34" charset="-122"/>
            </a:rPr>
            <a:t>4-1”</a:t>
          </a:r>
          <a:r>
            <a:rPr lang="zh-CN" altLang="en-US" sz="1800" kern="1200" dirty="0">
              <a:latin typeface="Arial" panose="020B0604020202020204" pitchFamily="34" charset="0"/>
              <a:ea typeface="微软雅黑" panose="020B0503020204020204" pitchFamily="34" charset="-122"/>
            </a:rPr>
            <a:t>中经典实验的第二阶段，乙组也表现出攻击性行为，就因为此时攻击行为非但没有受到惩罚还得到了奖励，这使被试解除了对攻击行为的抑制。</a:t>
          </a:r>
        </a:p>
      </dsp:txBody>
      <dsp:txXfrm>
        <a:off x="1586070" y="2124289"/>
        <a:ext cx="6621986" cy="1402730"/>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66705CB-558F-4760-A388-41F13B1018A8}">
      <dsp:nvSpPr>
        <dsp:cNvPr id="0" name=""/>
        <dsp:cNvSpPr/>
      </dsp:nvSpPr>
      <dsp:spPr>
        <a:xfrm>
          <a:off x="4022439" y="1630064"/>
          <a:ext cx="894541" cy="91440"/>
        </a:xfrm>
        <a:custGeom>
          <a:avLst/>
          <a:gdLst/>
          <a:ahLst/>
          <a:cxnLst/>
          <a:rect l="0" t="0" r="0" b="0"/>
          <a:pathLst>
            <a:path>
              <a:moveTo>
                <a:pt x="0" y="45720"/>
              </a:moveTo>
              <a:lnTo>
                <a:pt x="894541" y="45720"/>
              </a:lnTo>
            </a:path>
          </a:pathLst>
        </a:custGeom>
        <a:noFill/>
        <a:ln w="6350" cap="flat" cmpd="sng" algn="ctr">
          <a:solidFill>
            <a:schemeClr val="accent2">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zh-CN" altLang="en-US" sz="500" kern="1200"/>
        </a:p>
      </dsp:txBody>
      <dsp:txXfrm>
        <a:off x="4446581" y="1671159"/>
        <a:ext cx="46257" cy="9251"/>
      </dsp:txXfrm>
    </dsp:sp>
    <dsp:sp modelId="{B2A78321-A795-4148-B76F-D1F02397D408}">
      <dsp:nvSpPr>
        <dsp:cNvPr id="0" name=""/>
        <dsp:cNvSpPr/>
      </dsp:nvSpPr>
      <dsp:spPr>
        <a:xfrm>
          <a:off x="1884" y="469078"/>
          <a:ext cx="4022355" cy="2413413"/>
        </a:xfrm>
        <a:prstGeom prst="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128016" numCol="1" spcCol="1270" anchor="ctr" anchorCtr="0">
          <a:noAutofit/>
        </a:bodyPr>
        <a:lstStyle/>
        <a:p>
          <a:pPr marL="0" lvl="0" indent="0" algn="l" defTabSz="800100">
            <a:lnSpc>
              <a:spcPct val="90000"/>
            </a:lnSpc>
            <a:spcBef>
              <a:spcPct val="0"/>
            </a:spcBef>
            <a:spcAft>
              <a:spcPct val="35000"/>
            </a:spcAft>
            <a:buNone/>
          </a:pPr>
          <a:r>
            <a:rPr lang="zh-CN" altLang="en-US" sz="1800" kern="1200" dirty="0">
              <a:latin typeface="Arial" panose="020B0604020202020204" pitchFamily="34" charset="0"/>
              <a:ea typeface="微软雅黑" panose="020B0503020204020204" pitchFamily="34" charset="-122"/>
            </a:rPr>
            <a:t>表征未来结果的能力：个体能够利用语言符号预想和预测行为的可能后果，这种能力是人类特有的，它基于认知表象，成为行为的强大动机。</a:t>
          </a:r>
        </a:p>
        <a:p>
          <a:pPr marL="0" lvl="0" indent="0" algn="l" defTabSz="800100">
            <a:lnSpc>
              <a:spcPct val="90000"/>
            </a:lnSpc>
            <a:spcBef>
              <a:spcPct val="0"/>
            </a:spcBef>
            <a:spcAft>
              <a:spcPct val="35000"/>
            </a:spcAft>
            <a:buNone/>
          </a:pPr>
          <a:endParaRPr lang="zh-CN" altLang="en-US" sz="1800" kern="1200" dirty="0"/>
        </a:p>
      </dsp:txBody>
      <dsp:txXfrm>
        <a:off x="1884" y="469078"/>
        <a:ext cx="4022355" cy="2413413"/>
      </dsp:txXfrm>
    </dsp:sp>
    <dsp:sp modelId="{95CA7C0B-2834-4079-9490-9E2241A85504}">
      <dsp:nvSpPr>
        <dsp:cNvPr id="0" name=""/>
        <dsp:cNvSpPr/>
      </dsp:nvSpPr>
      <dsp:spPr>
        <a:xfrm>
          <a:off x="4949380" y="469078"/>
          <a:ext cx="4022355" cy="2413413"/>
        </a:xfrm>
        <a:prstGeom prst="rect">
          <a:avLst/>
        </a:prstGeom>
        <a:solidFill>
          <a:schemeClr val="accent2">
            <a:hueOff val="-838123"/>
            <a:satOff val="-9658"/>
            <a:lumOff val="2159"/>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128016" numCol="1" spcCol="1270" anchor="ctr" anchorCtr="0">
          <a:noAutofit/>
        </a:bodyPr>
        <a:lstStyle/>
        <a:p>
          <a:pPr marL="0" lvl="0" indent="0" algn="l" defTabSz="800100">
            <a:lnSpc>
              <a:spcPct val="90000"/>
            </a:lnSpc>
            <a:spcBef>
              <a:spcPct val="0"/>
            </a:spcBef>
            <a:spcAft>
              <a:spcPct val="35000"/>
            </a:spcAft>
            <a:buNone/>
          </a:pPr>
          <a:r>
            <a:rPr lang="zh-CN" altLang="en-US" sz="1800" kern="1200" dirty="0">
              <a:latin typeface="Arial" panose="020B0604020202020204" pitchFamily="34" charset="0"/>
              <a:ea typeface="微软雅黑" panose="020B0503020204020204" pitchFamily="34" charset="-122"/>
            </a:rPr>
            <a:t>确立行为目标的能力：个体能够基于认知表象为自己的行动设定明确目标，这与动物本能不同，是人类有意识、有目的地行动的基础。</a:t>
          </a:r>
        </a:p>
      </dsp:txBody>
      <dsp:txXfrm>
        <a:off x="4949380" y="469078"/>
        <a:ext cx="4022355" cy="2413413"/>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A344577-AF96-4CDC-A104-5488011C5595}">
      <dsp:nvSpPr>
        <dsp:cNvPr id="0" name=""/>
        <dsp:cNvSpPr/>
      </dsp:nvSpPr>
      <dsp:spPr>
        <a:xfrm>
          <a:off x="4109" y="1965151"/>
          <a:ext cx="3593671" cy="1437468"/>
        </a:xfrm>
        <a:prstGeom prst="homePlate">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6012" tIns="48006" rIns="24003" bIns="48006" numCol="1" spcCol="1270" anchor="ctr" anchorCtr="0">
          <a:noAutofit/>
        </a:bodyPr>
        <a:lstStyle/>
        <a:p>
          <a:pPr marL="0" lvl="0" indent="0" algn="l" defTabSz="800100">
            <a:lnSpc>
              <a:spcPct val="90000"/>
            </a:lnSpc>
            <a:spcBef>
              <a:spcPct val="0"/>
            </a:spcBef>
            <a:spcAft>
              <a:spcPct val="35000"/>
            </a:spcAft>
            <a:buNone/>
          </a:pPr>
          <a:r>
            <a:rPr lang="en-US" altLang="en-US" sz="1800" kern="1200" dirty="0">
              <a:latin typeface="Arial" panose="020B0604020202020204" pitchFamily="34" charset="0"/>
              <a:ea typeface="微软雅黑" panose="020B0503020204020204" pitchFamily="34" charset="-122"/>
            </a:rPr>
            <a:t>1. </a:t>
          </a:r>
          <a:r>
            <a:rPr lang="zh-CN" altLang="en-US" sz="1800" kern="1200" dirty="0">
              <a:latin typeface="Arial" panose="020B0604020202020204" pitchFamily="34" charset="0"/>
              <a:ea typeface="微软雅黑" panose="020B0503020204020204" pitchFamily="34" charset="-122"/>
            </a:rPr>
            <a:t>有助于人生成行为的内部动机</a:t>
          </a:r>
        </a:p>
      </dsp:txBody>
      <dsp:txXfrm>
        <a:off x="4109" y="1965151"/>
        <a:ext cx="3234304" cy="1437468"/>
      </dsp:txXfrm>
    </dsp:sp>
    <dsp:sp modelId="{C1FE7834-B7D0-462A-BB87-AB8EDBC57079}">
      <dsp:nvSpPr>
        <dsp:cNvPr id="0" name=""/>
        <dsp:cNvSpPr/>
      </dsp:nvSpPr>
      <dsp:spPr>
        <a:xfrm>
          <a:off x="2879047" y="1965151"/>
          <a:ext cx="3593671" cy="1437468"/>
        </a:xfrm>
        <a:prstGeom prst="chevron">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009" tIns="48006" rIns="24003" bIns="48006" numCol="1" spcCol="1270" anchor="ctr" anchorCtr="0">
          <a:noAutofit/>
        </a:bodyPr>
        <a:lstStyle/>
        <a:p>
          <a:pPr marL="0" lvl="0" indent="0" algn="l" defTabSz="800100">
            <a:lnSpc>
              <a:spcPct val="90000"/>
            </a:lnSpc>
            <a:spcBef>
              <a:spcPct val="0"/>
            </a:spcBef>
            <a:spcAft>
              <a:spcPct val="35000"/>
            </a:spcAft>
            <a:buNone/>
          </a:pPr>
          <a:r>
            <a:rPr lang="en-US" altLang="en-US" sz="1800" kern="1200" dirty="0">
              <a:latin typeface="Arial" panose="020B0604020202020204" pitchFamily="34" charset="0"/>
              <a:ea typeface="微软雅黑" panose="020B0503020204020204" pitchFamily="34" charset="-122"/>
            </a:rPr>
            <a:t>2. </a:t>
          </a:r>
          <a:r>
            <a:rPr lang="zh-CN" altLang="en-US" sz="1800" kern="1200" dirty="0">
              <a:latin typeface="Arial" panose="020B0604020202020204" pitchFamily="34" charset="0"/>
              <a:ea typeface="微软雅黑" panose="020B0503020204020204" pitchFamily="34" charset="-122"/>
            </a:rPr>
            <a:t>有助于人改变行为习惯</a:t>
          </a:r>
        </a:p>
      </dsp:txBody>
      <dsp:txXfrm>
        <a:off x="3597781" y="1965151"/>
        <a:ext cx="2156203" cy="1437468"/>
      </dsp:txXfrm>
    </dsp:sp>
    <dsp:sp modelId="{8AF5BED6-8E7A-4465-AF2D-DCA5ED68A9C1}">
      <dsp:nvSpPr>
        <dsp:cNvPr id="0" name=""/>
        <dsp:cNvSpPr/>
      </dsp:nvSpPr>
      <dsp:spPr>
        <a:xfrm>
          <a:off x="5753984" y="1965151"/>
          <a:ext cx="3593671" cy="1437468"/>
        </a:xfrm>
        <a:prstGeom prst="chevron">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009" tIns="48006" rIns="24003" bIns="48006" numCol="1" spcCol="1270" anchor="ctr" anchorCtr="0">
          <a:noAutofit/>
        </a:bodyPr>
        <a:lstStyle/>
        <a:p>
          <a:pPr marL="0" lvl="0" indent="0" algn="l" defTabSz="800100">
            <a:lnSpc>
              <a:spcPct val="90000"/>
            </a:lnSpc>
            <a:spcBef>
              <a:spcPct val="0"/>
            </a:spcBef>
            <a:spcAft>
              <a:spcPct val="35000"/>
            </a:spcAft>
            <a:buNone/>
          </a:pPr>
          <a:r>
            <a:rPr lang="en-US" altLang="en-US" sz="1800" kern="1200" dirty="0">
              <a:latin typeface="Arial" panose="020B0604020202020204" pitchFamily="34" charset="0"/>
              <a:ea typeface="微软雅黑" panose="020B0503020204020204" pitchFamily="34" charset="-122"/>
            </a:rPr>
            <a:t>3. </a:t>
          </a:r>
          <a:r>
            <a:rPr lang="zh-CN" altLang="en-US" sz="1800" kern="1200" dirty="0">
              <a:latin typeface="Arial" panose="020B0604020202020204" pitchFamily="34" charset="0"/>
              <a:ea typeface="微软雅黑" panose="020B0503020204020204" pitchFamily="34" charset="-122"/>
            </a:rPr>
            <a:t>有助于人培养某些特定行为</a:t>
          </a:r>
        </a:p>
      </dsp:txBody>
      <dsp:txXfrm>
        <a:off x="6472718" y="1965151"/>
        <a:ext cx="2156203" cy="1437468"/>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0E59576-7907-438A-B033-E7AE9CB9FAA3}">
      <dsp:nvSpPr>
        <dsp:cNvPr id="0" name=""/>
        <dsp:cNvSpPr/>
      </dsp:nvSpPr>
      <dsp:spPr>
        <a:xfrm>
          <a:off x="6350" y="1807633"/>
          <a:ext cx="4508499" cy="1803399"/>
        </a:xfrm>
        <a:prstGeom prst="homePlate">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6012" tIns="48006" rIns="24003" bIns="48006" numCol="1" spcCol="1270" anchor="ctr" anchorCtr="0">
          <a:noAutofit/>
        </a:bodyPr>
        <a:lstStyle/>
        <a:p>
          <a:pPr marL="0" lvl="0" indent="0" algn="l" defTabSz="800100">
            <a:lnSpc>
              <a:spcPct val="90000"/>
            </a:lnSpc>
            <a:spcBef>
              <a:spcPct val="0"/>
            </a:spcBef>
            <a:spcAft>
              <a:spcPct val="35000"/>
            </a:spcAft>
            <a:buNone/>
          </a:pPr>
          <a:r>
            <a:rPr lang="zh-CN" altLang="en-US" sz="1800" kern="1200" dirty="0">
              <a:latin typeface="Arial" panose="020B0604020202020204" pitchFamily="34" charset="0"/>
              <a:ea typeface="微软雅黑" panose="020B0503020204020204" pitchFamily="34" charset="-122"/>
            </a:rPr>
            <a:t>个体已经形成的某种不良行为习惯，会使他面对类似情境时自然而然地采取相应的行动，并获得愉快的情绪体验。</a:t>
          </a:r>
          <a:endParaRPr lang="zh-CN" altLang="en-US" sz="1800" kern="1200" dirty="0"/>
        </a:p>
      </dsp:txBody>
      <dsp:txXfrm>
        <a:off x="6350" y="1807633"/>
        <a:ext cx="4057649" cy="1803399"/>
      </dsp:txXfrm>
    </dsp:sp>
    <dsp:sp modelId="{2C44CDC0-ECA6-4D8C-8F2B-A561046D9BF5}">
      <dsp:nvSpPr>
        <dsp:cNvPr id="0" name=""/>
        <dsp:cNvSpPr/>
      </dsp:nvSpPr>
      <dsp:spPr>
        <a:xfrm>
          <a:off x="3613150" y="1807633"/>
          <a:ext cx="4508499" cy="1803399"/>
        </a:xfrm>
        <a:prstGeom prst="chevron">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009" tIns="48006" rIns="24003" bIns="48006" numCol="1" spcCol="1270" anchor="ctr" anchorCtr="0">
          <a:noAutofit/>
        </a:bodyPr>
        <a:lstStyle/>
        <a:p>
          <a:pPr marL="0" lvl="0" indent="0" algn="l" defTabSz="800100">
            <a:lnSpc>
              <a:spcPct val="90000"/>
            </a:lnSpc>
            <a:spcBef>
              <a:spcPct val="0"/>
            </a:spcBef>
            <a:spcAft>
              <a:spcPct val="35000"/>
            </a:spcAft>
            <a:buNone/>
          </a:pPr>
          <a:r>
            <a:rPr lang="zh-CN" altLang="en-US" sz="1800" kern="1200" dirty="0">
              <a:latin typeface="Arial" panose="020B0604020202020204" pitchFamily="34" charset="0"/>
              <a:ea typeface="微软雅黑" panose="020B0503020204020204" pitchFamily="34" charset="-122"/>
            </a:rPr>
            <a:t>有些学生无视行为规范、不遵守社会公德，常与其已有的不良行为习惯有关，犯规了还会觉得无所谓甚至痛快。</a:t>
          </a:r>
          <a:endParaRPr lang="zh-CN" altLang="en-US" sz="1800" kern="1200" dirty="0"/>
        </a:p>
      </dsp:txBody>
      <dsp:txXfrm>
        <a:off x="4514850" y="1807633"/>
        <a:ext cx="2705100" cy="1803399"/>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B9CF9BB-252F-4B71-A494-2DEB7E570C3C}">
      <dsp:nvSpPr>
        <dsp:cNvPr id="0" name=""/>
        <dsp:cNvSpPr/>
      </dsp:nvSpPr>
      <dsp:spPr>
        <a:xfrm>
          <a:off x="-115399" y="8681"/>
          <a:ext cx="8772327" cy="1571946"/>
        </a:xfrm>
        <a:prstGeom prst="roundRect">
          <a:avLst>
            <a:gd name="adj" fmla="val 10000"/>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zh-CN" altLang="en-US" sz="1800" kern="1200" dirty="0">
              <a:latin typeface="Arial" panose="020B0604020202020204" pitchFamily="34" charset="0"/>
              <a:ea typeface="微软雅黑" panose="020B0503020204020204" pitchFamily="34" charset="-122"/>
            </a:rPr>
            <a:t>归属群体，获得群体的认可、关心和尊重，是人的一种基本需要。在学校中，学生的归属需要如没有给予满足，他们就会转向社会去寻求，这就有受社会不良影响的可能。</a:t>
          </a:r>
        </a:p>
      </dsp:txBody>
      <dsp:txXfrm>
        <a:off x="-69358" y="54722"/>
        <a:ext cx="7147597" cy="1479864"/>
      </dsp:txXfrm>
    </dsp:sp>
    <dsp:sp modelId="{C74562EB-C5B1-4395-ACDF-9B3C50CA786F}">
      <dsp:nvSpPr>
        <dsp:cNvPr id="0" name=""/>
        <dsp:cNvSpPr/>
      </dsp:nvSpPr>
      <dsp:spPr>
        <a:xfrm>
          <a:off x="1201857" y="1877752"/>
          <a:ext cx="9233927" cy="1629966"/>
        </a:xfrm>
        <a:prstGeom prst="roundRect">
          <a:avLst>
            <a:gd name="adj" fmla="val 10000"/>
          </a:avLst>
        </a:prstGeom>
        <a:solidFill>
          <a:schemeClr val="accent4">
            <a:hueOff val="-3519944"/>
            <a:satOff val="-36129"/>
            <a:lumOff val="15099"/>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zh-CN" altLang="en-US" sz="1800" kern="1200" dirty="0">
              <a:latin typeface="Arial" panose="020B0604020202020204" pitchFamily="34" charset="0"/>
              <a:ea typeface="微软雅黑" panose="020B0503020204020204" pitchFamily="34" charset="-122"/>
            </a:rPr>
            <a:t>还有，青少年期的学生，求知欲旺盛、好胜心强、好奇心浓，什么都想学、都想干，如果不予以正确引导甚至忽视，在不良因素影响下，他们的时间和精力很容易走偏用邪而导致品行不良。</a:t>
          </a:r>
        </a:p>
      </dsp:txBody>
      <dsp:txXfrm>
        <a:off x="1249597" y="1925492"/>
        <a:ext cx="6433400" cy="1534486"/>
      </dsp:txXfrm>
    </dsp:sp>
    <dsp:sp modelId="{EC3E5DFF-D50A-45A9-AFA9-5F95514EC835}">
      <dsp:nvSpPr>
        <dsp:cNvPr id="0" name=""/>
        <dsp:cNvSpPr/>
      </dsp:nvSpPr>
      <dsp:spPr>
        <a:xfrm>
          <a:off x="7635162" y="1221219"/>
          <a:ext cx="1021765" cy="1021765"/>
        </a:xfrm>
        <a:prstGeom prst="downArrow">
          <a:avLst>
            <a:gd name="adj1" fmla="val 55000"/>
            <a:gd name="adj2" fmla="val 45000"/>
          </a:avLst>
        </a:prstGeom>
        <a:solidFill>
          <a:schemeClr val="accent4">
            <a:tint val="40000"/>
            <a:alpha val="90000"/>
            <a:hueOff val="0"/>
            <a:satOff val="0"/>
            <a:lumOff val="0"/>
            <a:alphaOff val="0"/>
          </a:schemeClr>
        </a:solidFill>
        <a:ln w="12700" cap="flat" cmpd="sng" algn="ctr">
          <a:solidFill>
            <a:schemeClr val="accent4">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marL="0" lvl="0" indent="0" algn="ctr" defTabSz="1600200">
            <a:lnSpc>
              <a:spcPct val="90000"/>
            </a:lnSpc>
            <a:spcBef>
              <a:spcPct val="0"/>
            </a:spcBef>
            <a:spcAft>
              <a:spcPct val="35000"/>
            </a:spcAft>
            <a:buNone/>
          </a:pPr>
          <a:endParaRPr lang="zh-CN" altLang="en-US" sz="3600" kern="1200"/>
        </a:p>
      </dsp:txBody>
      <dsp:txXfrm>
        <a:off x="7865059" y="1221219"/>
        <a:ext cx="561971" cy="768878"/>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3466AF3-C5A6-4732-8DFC-12C356277A56}">
      <dsp:nvSpPr>
        <dsp:cNvPr id="0" name=""/>
        <dsp:cNvSpPr/>
      </dsp:nvSpPr>
      <dsp:spPr>
        <a:xfrm>
          <a:off x="788669" y="0"/>
          <a:ext cx="8938260" cy="4351338"/>
        </a:xfrm>
        <a:prstGeom prst="rightArrow">
          <a:avLst/>
        </a:prstGeom>
        <a:solidFill>
          <a:schemeClr val="accent4">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BA934AC-5D3B-4074-8BDF-3729DFE31FA8}">
      <dsp:nvSpPr>
        <dsp:cNvPr id="0" name=""/>
        <dsp:cNvSpPr/>
      </dsp:nvSpPr>
      <dsp:spPr>
        <a:xfrm>
          <a:off x="824740" y="1305401"/>
          <a:ext cx="4304823" cy="1740535"/>
        </a:xfrm>
        <a:prstGeom prst="roundRect">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zh-CN" altLang="zh-CN" sz="1800" kern="1200" dirty="0">
              <a:latin typeface="Arial" panose="020B0604020202020204" pitchFamily="34" charset="0"/>
              <a:ea typeface="微软雅黑" panose="020B0503020204020204" pitchFamily="34" charset="-122"/>
            </a:rPr>
            <a:t>外界的诱因容易使对品行不良的干预效果出现反复。对此，既要有思想准备，又要在一定时期内关注对外部情境的控制，尽可能避开可能面临的诱因。</a:t>
          </a:r>
        </a:p>
      </dsp:txBody>
      <dsp:txXfrm>
        <a:off x="909706" y="1390367"/>
        <a:ext cx="4134891" cy="1570603"/>
      </dsp:txXfrm>
    </dsp:sp>
    <dsp:sp modelId="{13648A15-7827-4543-B9F2-4B7C3EC19164}">
      <dsp:nvSpPr>
        <dsp:cNvPr id="0" name=""/>
        <dsp:cNvSpPr/>
      </dsp:nvSpPr>
      <dsp:spPr>
        <a:xfrm>
          <a:off x="5386035" y="1305401"/>
          <a:ext cx="4304823" cy="1740535"/>
        </a:xfrm>
        <a:prstGeom prst="roundRect">
          <a:avLst/>
        </a:prstGeom>
        <a:solidFill>
          <a:schemeClr val="accent4">
            <a:hueOff val="-3519944"/>
            <a:satOff val="-36129"/>
            <a:lumOff val="15099"/>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zh-CN" altLang="en-US" sz="1800" kern="1200" dirty="0">
              <a:latin typeface="Arial" panose="020B0604020202020204" pitchFamily="34" charset="0"/>
              <a:ea typeface="微软雅黑" panose="020B0503020204020204" pitchFamily="34" charset="-122"/>
            </a:rPr>
            <a:t>当然，在行为者有了一定的进步且增强了对外界诱因抵御的决心和信心后，可以有控制地逐步让行为者与诱因接触，以提升其抗诱能力。</a:t>
          </a:r>
        </a:p>
      </dsp:txBody>
      <dsp:txXfrm>
        <a:off x="5471001" y="1390367"/>
        <a:ext cx="4134891" cy="1570603"/>
      </dsp:txXfrm>
    </dsp:sp>
  </dsp:spTree>
</dsp:drawing>
</file>

<file path=ppt/diagrams/layout1.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10.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4.xml><?xml version="1.0" encoding="utf-8"?>
<dgm:layoutDef xmlns:dgm="http://schemas.openxmlformats.org/drawingml/2006/diagram" xmlns:a="http://schemas.openxmlformats.org/drawingml/2006/main" uniqueId="urn:microsoft.com/office/officeart/2005/8/layout/process2">
  <dgm:title val=""/>
  <dgm:desc val=""/>
  <dgm:catLst>
    <dgm:cat type="process"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resizeHandles val="exact"/>
    </dgm:varLst>
    <dgm:alg type="lin">
      <dgm:param type="linDir" val="fromT"/>
    </dgm:alg>
    <dgm:shape xmlns:r="http://schemas.openxmlformats.org/officeDocument/2006/relationships" r:blip="">
      <dgm:adjLst/>
    </dgm:shape>
    <dgm:presOf/>
    <dgm:constrLst>
      <dgm:constr type="h" for="ch" ptType="node" refType="h"/>
      <dgm:constr type="h" for="ch" ptType="sibTrans" refType="h" refFor="ch" refPtType="node" fact="0.5"/>
      <dgm:constr type="w" for="ch" ptType="node"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choose name="Name0">
          <dgm:if name="Name1" axis="root des" ptType="all node" func="maxDepth" op="gt" val="1">
            <dgm:alg type="tx">
              <dgm:param type="parTxLTRAlign" val="l"/>
              <dgm:param type="parTxRTLAlign" val="r"/>
              <dgm:param type="txAnchorVertCh" val="mid"/>
            </dgm:alg>
          </dgm:if>
          <dgm:else name="Name2">
            <dgm:alg type="tx"/>
          </dgm:else>
        </dgm:choose>
        <dgm:shape xmlns:r="http://schemas.openxmlformats.org/officeDocument/2006/relationships" type="roundRect" r:blip="">
          <dgm:adjLst>
            <dgm:adj idx="1" val="0.1"/>
          </dgm:adjLst>
        </dgm:shape>
        <dgm:presOf axis="desOrSelf" ptType="node"/>
        <dgm:constrLst>
          <dgm:constr type="w" refType="h" fact="1.8"/>
          <dgm:constr type="tMarg" refType="primFontSz" fact="0.3"/>
          <dgm:constr type="bMarg" refType="primFontSz" fact="0.3"/>
          <dgm:constr type="lMarg" refType="primFontSz" fact="0.3"/>
          <dgm:constr type="rMarg" refType="primFontSz" fact="0.3"/>
        </dgm:constrLst>
        <dgm:ruleLst>
          <dgm:rule type="primFontSz" val="18" fact="NaN" max="NaN"/>
          <dgm:rule type="w" val="NaN" fact="4" max="NaN"/>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w" refType="h" fact="0.9"/>
            <dgm:constr type="connDist"/>
            <dgm:constr type="wArH" refType="w" fact="0.5"/>
            <dgm:constr type="hArH" refType="w"/>
            <dgm:constr type="stemThick" refType="w" fact="0.6"/>
            <dgm:constr type="begPad" refType="connDist" fact="0.125"/>
            <dgm:constr type="endPad" refType="connDist" fact="0.125"/>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bProcess3">
  <dgm:title val=""/>
  <dgm:desc val=""/>
  <dgm:catLst>
    <dgm:cat type="process" pri="18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bkpt" val="endCnv"/>
        </dgm:alg>
      </dgm:if>
      <dgm:else name="Name3">
        <dgm:alg type="snake">
          <dgm:param type="grDir" val="tR"/>
          <dgm:param type="flowDir" val="row"/>
          <dgm:param type="contDir" val="same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23"/>
      <dgm:constr type="sp" refType="w" refFor="ch" refForName="sibTrans" op="equ"/>
      <dgm:constr type="userB" for="des" forName="connectorText" refType="sp"/>
      <dgm:constr type="primFontSz" for="ch" ptType="node" op="equ" val="65"/>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ect" r:blip="">
          <dgm:adjLst/>
        </dgm:shape>
        <dgm:presOf axis="desOrSelf" ptType="node"/>
        <dgm:constrLst>
          <dgm:constr type="h" refType="w" fact="0.6"/>
        </dgm:constrLst>
        <dgm:ruleLst>
          <dgm:rule type="primFontSz" val="5" fact="NaN" max="NaN"/>
        </dgm:ruleLst>
      </dgm:layoutNode>
      <dgm:forEach name="sibTransForEach" axis="followSib" ptType="sibTrans" cnt="1">
        <dgm:layoutNode name="sibTrans">
          <dgm:choose name="Name4">
            <dgm:if name="Name5" axis="self" func="var" arg="dir" op="equ" val="norm">
              <dgm:alg type="conn">
                <dgm:param type="connRout" val="bend"/>
                <dgm:param type="dim" val="1D"/>
                <dgm:param type="begPts" val="midR bCtr"/>
                <dgm:param type="endPts" val="midL tCtr"/>
              </dgm:alg>
            </dgm:if>
            <dgm:else name="Name6">
              <dgm:alg type="conn">
                <dgm:param type="connRout" val="bend"/>
                <dgm:param type="dim" val="1D"/>
                <dgm:param type="begPts" val="midL bCtr"/>
                <dgm:param type="endPts" val="midR tCtr"/>
              </dgm:alg>
            </dgm:else>
          </dgm:choose>
          <dgm:shape xmlns:r="http://schemas.openxmlformats.org/officeDocument/2006/relationships" type="conn" r:blip="" zOrderOff="-2">
            <dgm:adjLst/>
          </dgm:shape>
          <dgm:presOf axis="self"/>
          <dgm:constrLst>
            <dgm:constr type="begPad" val="-0.05"/>
            <dgm:constr type="endPad" val="0.9"/>
            <dgm:constr type="userA" for="ch" refType="connDist"/>
          </dgm:constrLst>
          <dgm:ruleLst/>
          <dgm:layoutNode name="connectorText">
            <dgm:alg type="tx">
              <dgm:param type="autoTxRot" val="upr"/>
            </dgm:alg>
            <dgm:shape xmlns:r="http://schemas.openxmlformats.org/officeDocument/2006/relationships" type="rect" r:blip="" hideGeom="1">
              <dgm:adjLst/>
            </dgm:shape>
            <dgm:presOf axis="self"/>
            <dgm:constrLst>
              <dgm:constr type="userA"/>
              <dgm:constr type="userB"/>
              <dgm:constr type="w" refType="userA" fact="0.05"/>
              <dgm:constr type="h" refType="userB" fact="0.01"/>
              <dgm:constr type="lMarg" val="1"/>
              <dgm:constr type="rMarg" val="1"/>
              <dgm:constr type="tMarg"/>
              <dgm:constr type="bMarg"/>
            </dgm:constrLst>
            <dgm:ruleLst>
              <dgm:rule type="w" val="NaN" fact="0.6" max="NaN"/>
              <dgm:rule type="h" val="NaN" fact="0.6" max="NaN"/>
              <dgm:rule type="primFontSz" val="5" fact="NaN" max="NaN"/>
            </dgm:ruleLst>
          </dgm:layoutNod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7.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8.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9.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EBBA14F-9376-415E-AD75-04B22D4732D7}" type="datetimeFigureOut">
              <a:rPr lang="zh-CN" altLang="en-US" smtClean="0"/>
              <a:t>2024/9/2</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C37F2E9-A6CE-4465-A3F9-DABB9722468D}" type="slidenum">
              <a:rPr lang="zh-CN" altLang="en-US" smtClean="0"/>
              <a:t>‹#›</a:t>
            </a:fld>
            <a:endParaRPr lang="zh-CN" altLang="en-US"/>
          </a:p>
        </p:txBody>
      </p:sp>
    </p:spTree>
    <p:extLst>
      <p:ext uri="{BB962C8B-B14F-4D97-AF65-F5344CB8AC3E}">
        <p14:creationId xmlns:p14="http://schemas.microsoft.com/office/powerpoint/2010/main" val="363580929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val="239132601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bg>
      <p:bgRef idx="1002">
        <a:schemeClr val="bg2"/>
      </p:bgRef>
    </p:bg>
    <p:spTree>
      <p:nvGrpSpPr>
        <p:cNvPr id="1" name=""/>
        <p:cNvGrpSpPr/>
        <p:nvPr/>
      </p:nvGrpSpPr>
      <p:grpSpPr>
        <a:xfrm>
          <a:off x="0" y="0"/>
          <a:ext cx="0" cy="0"/>
          <a:chOff x="0" y="0"/>
          <a:chExt cx="0" cy="0"/>
        </a:xfrm>
      </p:grpSpPr>
      <p:sp>
        <p:nvSpPr>
          <p:cNvPr id="16" name="Rectangle 15"/>
          <p:cNvSpPr/>
          <p:nvPr/>
        </p:nvSpPr>
        <p:spPr>
          <a:xfrm>
            <a:off x="0" y="0"/>
            <a:ext cx="12192000" cy="6858000"/>
          </a:xfrm>
          <a:prstGeom prst="rect">
            <a:avLst/>
          </a:prstGeom>
          <a:blipFill dpi="0" rotWithShape="1">
            <a:blip r:embed="rId2">
              <a:alphaModFix amt="45000"/>
              <a:duotone>
                <a:schemeClr val="accent1">
                  <a:shade val="45000"/>
                  <a:satMod val="135000"/>
                </a:schemeClr>
                <a:prstClr val="white"/>
              </a:duotone>
            </a:blip>
            <a:srcRect/>
            <a:tile tx="-44450" ty="38100" sx="85000" sy="85000" flip="none" algn="tl"/>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307870" y="1267730"/>
            <a:ext cx="9576262" cy="4307950"/>
          </a:xfrm>
          <a:prstGeom prst="rect">
            <a:avLst/>
          </a:prstGeom>
          <a:solidFill>
            <a:schemeClr val="bg1"/>
          </a:solidFill>
          <a:ln w="6350" cap="flat" cmpd="sng" algn="ctr">
            <a:noFill/>
            <a:prstDash val="solid"/>
          </a:ln>
          <a:effectLst>
            <a:outerShdw blurRad="50800" algn="ctr" rotWithShape="0">
              <a:prstClr val="black">
                <a:alpha val="66000"/>
              </a:prstClr>
            </a:outerShdw>
            <a:softEdge rad="0"/>
          </a:effectLst>
        </p:spPr>
      </p:sp>
      <p:sp>
        <p:nvSpPr>
          <p:cNvPr id="11" name="Rectangle 10"/>
          <p:cNvSpPr/>
          <p:nvPr/>
        </p:nvSpPr>
        <p:spPr>
          <a:xfrm>
            <a:off x="1447801" y="1411615"/>
            <a:ext cx="9296400" cy="4034770"/>
          </a:xfrm>
          <a:prstGeom prst="rect">
            <a:avLst/>
          </a:prstGeom>
          <a:noFill/>
          <a:ln w="6350" cap="sq" cmpd="sng" algn="ctr">
            <a:solidFill>
              <a:schemeClr val="tx1">
                <a:lumMod val="75000"/>
                <a:lumOff val="25000"/>
              </a:schemeClr>
            </a:solidFill>
            <a:prstDash val="solid"/>
            <a:miter lim="800000"/>
          </a:ln>
          <a:effectLst/>
        </p:spPr>
      </p:sp>
      <p:sp>
        <p:nvSpPr>
          <p:cNvPr id="15" name="Rectangle 14"/>
          <p:cNvSpPr/>
          <p:nvPr/>
        </p:nvSpPr>
        <p:spPr>
          <a:xfrm>
            <a:off x="5135880" y="1267730"/>
            <a:ext cx="1920240" cy="73152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sp>
      <p:grpSp>
        <p:nvGrpSpPr>
          <p:cNvPr id="4" name="Group 3"/>
          <p:cNvGrpSpPr/>
          <p:nvPr/>
        </p:nvGrpSpPr>
        <p:grpSpPr>
          <a:xfrm>
            <a:off x="5250180" y="1267730"/>
            <a:ext cx="1691640" cy="645295"/>
            <a:chOff x="5318306" y="1386268"/>
            <a:chExt cx="1567331" cy="645295"/>
          </a:xfrm>
        </p:grpSpPr>
        <p:cxnSp>
          <p:nvCxnSpPr>
            <p:cNvPr id="17" name="Straight Connector 16"/>
            <p:cNvCxnSpPr/>
            <p:nvPr/>
          </p:nvCxnSpPr>
          <p:spPr>
            <a:xfrm>
              <a:off x="5318306" y="1386268"/>
              <a:ext cx="0" cy="64008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6885637" y="1386268"/>
              <a:ext cx="0" cy="64008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5318306" y="2031563"/>
              <a:ext cx="1567331" cy="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1561708" y="2091263"/>
            <a:ext cx="9068586" cy="2590800"/>
          </a:xfrm>
        </p:spPr>
        <p:txBody>
          <a:bodyPr tIns="45720" bIns="45720" anchor="ctr">
            <a:noAutofit/>
          </a:bodyPr>
          <a:lstStyle>
            <a:lvl1pPr algn="ctr">
              <a:lnSpc>
                <a:spcPct val="83000"/>
              </a:lnSpc>
              <a:defRPr lang="en-US" sz="7200" b="0" kern="1200" cap="all" spc="-100" baseline="0" dirty="0">
                <a:solidFill>
                  <a:schemeClr val="tx1">
                    <a:lumMod val="85000"/>
                    <a:lumOff val="15000"/>
                  </a:schemeClr>
                </a:solidFill>
                <a:effectLst/>
                <a:latin typeface="+mj-lt"/>
                <a:ea typeface="+mn-ea"/>
                <a:cs typeface="+mn-cs"/>
              </a:defRPr>
            </a:lvl1pPr>
          </a:lstStyle>
          <a:p>
            <a:r>
              <a:rPr lang="zh-CN" altLang="en-US"/>
              <a:t>单击此处编辑母版标题样式</a:t>
            </a:r>
            <a:endParaRPr lang="en-US" dirty="0"/>
          </a:p>
        </p:txBody>
      </p:sp>
      <p:sp>
        <p:nvSpPr>
          <p:cNvPr id="3" name="Subtitle 2"/>
          <p:cNvSpPr>
            <a:spLocks noGrp="1"/>
          </p:cNvSpPr>
          <p:nvPr>
            <p:ph type="subTitle" idx="1"/>
          </p:nvPr>
        </p:nvSpPr>
        <p:spPr>
          <a:xfrm>
            <a:off x="1562100" y="4682062"/>
            <a:ext cx="9070848" cy="457201"/>
          </a:xfrm>
        </p:spPr>
        <p:txBody>
          <a:bodyPr>
            <a:normAutofit/>
          </a:bodyPr>
          <a:lstStyle>
            <a:lvl1pPr marL="0" indent="0" algn="ctr">
              <a:spcBef>
                <a:spcPts val="0"/>
              </a:spcBef>
              <a:buNone/>
              <a:defRPr sz="1600" spc="80" baseline="0">
                <a:solidFill>
                  <a:schemeClr val="tx1"/>
                </a:solidFill>
              </a:defRPr>
            </a:lvl1pPr>
            <a:lvl2pPr marL="457200" indent="0" algn="ctr">
              <a:buNone/>
              <a:defRPr sz="1600"/>
            </a:lvl2pPr>
            <a:lvl3pPr marL="914400" indent="0" algn="ctr">
              <a:buNone/>
              <a:defRPr sz="16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en-US" dirty="0"/>
          </a:p>
        </p:txBody>
      </p:sp>
      <p:sp>
        <p:nvSpPr>
          <p:cNvPr id="20" name="Date Placeholder 19"/>
          <p:cNvSpPr>
            <a:spLocks noGrp="1"/>
          </p:cNvSpPr>
          <p:nvPr>
            <p:ph type="dt" sz="half" idx="10"/>
          </p:nvPr>
        </p:nvSpPr>
        <p:spPr>
          <a:xfrm>
            <a:off x="5318760" y="1341255"/>
            <a:ext cx="1554480" cy="527213"/>
          </a:xfrm>
        </p:spPr>
        <p:txBody>
          <a:bodyPr/>
          <a:lstStyle>
            <a:lvl1pPr algn="ctr">
              <a:defRPr sz="1300" spc="0" baseline="0">
                <a:solidFill>
                  <a:schemeClr val="tx1"/>
                </a:solidFill>
                <a:latin typeface="+mn-lt"/>
              </a:defRPr>
            </a:lvl1pPr>
          </a:lstStyle>
          <a:p>
            <a:fld id="{EF814595-6451-48E1-9E06-A9E9AACC7A01}" type="datetimeFigureOut">
              <a:rPr lang="zh-CN" altLang="en-US" smtClean="0"/>
              <a:t>2024/9/2</a:t>
            </a:fld>
            <a:endParaRPr lang="zh-CN" altLang="en-US"/>
          </a:p>
        </p:txBody>
      </p:sp>
      <p:sp>
        <p:nvSpPr>
          <p:cNvPr id="21" name="Footer Placeholder 20"/>
          <p:cNvSpPr>
            <a:spLocks noGrp="1"/>
          </p:cNvSpPr>
          <p:nvPr>
            <p:ph type="ftr" sz="quarter" idx="11"/>
          </p:nvPr>
        </p:nvSpPr>
        <p:spPr>
          <a:xfrm>
            <a:off x="1453896" y="5211060"/>
            <a:ext cx="5905500" cy="228600"/>
          </a:xfrm>
        </p:spPr>
        <p:txBody>
          <a:bodyPr/>
          <a:lstStyle>
            <a:lvl1pPr algn="l">
              <a:defRPr>
                <a:solidFill>
                  <a:schemeClr val="tx1">
                    <a:lumMod val="75000"/>
                    <a:lumOff val="25000"/>
                  </a:schemeClr>
                </a:solidFill>
              </a:defRPr>
            </a:lvl1pPr>
          </a:lstStyle>
          <a:p>
            <a:endParaRPr lang="zh-CN" altLang="en-US"/>
          </a:p>
        </p:txBody>
      </p:sp>
      <p:sp>
        <p:nvSpPr>
          <p:cNvPr id="22" name="Slide Number Placeholder 21"/>
          <p:cNvSpPr>
            <a:spLocks noGrp="1"/>
          </p:cNvSpPr>
          <p:nvPr>
            <p:ph type="sldNum" sz="quarter" idx="12"/>
          </p:nvPr>
        </p:nvSpPr>
        <p:spPr>
          <a:xfrm>
            <a:off x="8606919" y="5212080"/>
            <a:ext cx="2111881" cy="228600"/>
          </a:xfrm>
        </p:spPr>
        <p:txBody>
          <a:bodyPr/>
          <a:lstStyle>
            <a:lvl1pPr>
              <a:defRPr>
                <a:solidFill>
                  <a:schemeClr val="tx1">
                    <a:lumMod val="75000"/>
                    <a:lumOff val="25000"/>
                  </a:schemeClr>
                </a:solidFill>
              </a:defRPr>
            </a:lvl1pPr>
          </a:lstStyle>
          <a:p>
            <a:fld id="{454CC2ED-7107-4AA9-AB21-127A5CC05A73}" type="slidenum">
              <a:rPr lang="zh-CN" altLang="en-US" smtClean="0"/>
              <a:t>‹#›</a:t>
            </a:fld>
            <a:endParaRPr lang="zh-CN" altLang="en-US"/>
          </a:p>
        </p:txBody>
      </p:sp>
    </p:spTree>
    <p:extLst>
      <p:ext uri="{BB962C8B-B14F-4D97-AF65-F5344CB8AC3E}">
        <p14:creationId xmlns:p14="http://schemas.microsoft.com/office/powerpoint/2010/main" val="413851597"/>
      </p:ext>
    </p:extLst>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10"/>
          </p:nvPr>
        </p:nvSpPr>
        <p:spPr/>
        <p:txBody>
          <a:bodyPr/>
          <a:lstStyle/>
          <a:p>
            <a:fld id="{EF814595-6451-48E1-9E06-A9E9AACC7A01}" type="datetimeFigureOut">
              <a:rPr lang="zh-CN" altLang="en-US" smtClean="0"/>
              <a:t>2024/9/2</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454CC2ED-7107-4AA9-AB21-127A5CC05A73}" type="slidenum">
              <a:rPr lang="zh-CN" altLang="en-US" smtClean="0"/>
              <a:t>‹#›</a:t>
            </a:fld>
            <a:endParaRPr lang="zh-CN" altLang="en-US"/>
          </a:p>
        </p:txBody>
      </p:sp>
    </p:spTree>
    <p:extLst>
      <p:ext uri="{BB962C8B-B14F-4D97-AF65-F5344CB8AC3E}">
        <p14:creationId xmlns:p14="http://schemas.microsoft.com/office/powerpoint/2010/main" val="27935746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1600" y="762000"/>
            <a:ext cx="2362200" cy="5257800"/>
          </a:xfrm>
        </p:spPr>
        <p:txBody>
          <a:bodyPr vert="eaVert"/>
          <a:lstStyle/>
          <a:p>
            <a:r>
              <a:rPr lang="zh-CN" altLang="en-US"/>
              <a:t>单击此处编辑母版标题样式</a:t>
            </a:r>
            <a:endParaRPr lang="en-US" dirty="0"/>
          </a:p>
        </p:txBody>
      </p:sp>
      <p:sp>
        <p:nvSpPr>
          <p:cNvPr id="3" name="Vertical Text Placeholder 2"/>
          <p:cNvSpPr>
            <a:spLocks noGrp="1"/>
          </p:cNvSpPr>
          <p:nvPr>
            <p:ph type="body" orient="vert" idx="1"/>
          </p:nvPr>
        </p:nvSpPr>
        <p:spPr>
          <a:xfrm>
            <a:off x="838200" y="762000"/>
            <a:ext cx="8077200" cy="5257800"/>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10"/>
          </p:nvPr>
        </p:nvSpPr>
        <p:spPr/>
        <p:txBody>
          <a:bodyPr/>
          <a:lstStyle/>
          <a:p>
            <a:fld id="{EF814595-6451-48E1-9E06-A9E9AACC7A01}" type="datetimeFigureOut">
              <a:rPr lang="zh-CN" altLang="en-US" smtClean="0"/>
              <a:t>2024/9/2</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454CC2ED-7107-4AA9-AB21-127A5CC05A73}" type="slidenum">
              <a:rPr lang="zh-CN" altLang="en-US" smtClean="0"/>
              <a:t>‹#›</a:t>
            </a:fld>
            <a:endParaRPr lang="zh-CN" altLang="en-US"/>
          </a:p>
        </p:txBody>
      </p:sp>
    </p:spTree>
    <p:extLst>
      <p:ext uri="{BB962C8B-B14F-4D97-AF65-F5344CB8AC3E}">
        <p14:creationId xmlns:p14="http://schemas.microsoft.com/office/powerpoint/2010/main" val="20614938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34034544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7" name="Date Placeholder 6"/>
          <p:cNvSpPr>
            <a:spLocks noGrp="1"/>
          </p:cNvSpPr>
          <p:nvPr>
            <p:ph type="dt" sz="half" idx="10"/>
          </p:nvPr>
        </p:nvSpPr>
        <p:spPr/>
        <p:txBody>
          <a:bodyPr/>
          <a:lstStyle/>
          <a:p>
            <a:fld id="{EF814595-6451-48E1-9E06-A9E9AACC7A01}" type="datetimeFigureOut">
              <a:rPr lang="zh-CN" altLang="en-US" smtClean="0"/>
              <a:t>2024/9/2</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454CC2ED-7107-4AA9-AB21-127A5CC05A73}" type="slidenum">
              <a:rPr lang="zh-CN" altLang="en-US" smtClean="0"/>
              <a:t>‹#›</a:t>
            </a:fld>
            <a:endParaRPr lang="zh-CN" altLang="en-US"/>
          </a:p>
        </p:txBody>
      </p:sp>
    </p:spTree>
    <p:extLst>
      <p:ext uri="{BB962C8B-B14F-4D97-AF65-F5344CB8AC3E}">
        <p14:creationId xmlns:p14="http://schemas.microsoft.com/office/powerpoint/2010/main" val="9555464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节标题">
    <p:bg>
      <p:bgRef idx="1002">
        <a:schemeClr val="bg2"/>
      </p:bgRef>
    </p:bg>
    <p:spTree>
      <p:nvGrpSpPr>
        <p:cNvPr id="1" name=""/>
        <p:cNvGrpSpPr/>
        <p:nvPr/>
      </p:nvGrpSpPr>
      <p:grpSpPr>
        <a:xfrm>
          <a:off x="0" y="0"/>
          <a:ext cx="0" cy="0"/>
          <a:chOff x="0" y="0"/>
          <a:chExt cx="0" cy="0"/>
        </a:xfrm>
      </p:grpSpPr>
      <p:sp>
        <p:nvSpPr>
          <p:cNvPr id="22" name="Rectangle 21"/>
          <p:cNvSpPr/>
          <p:nvPr/>
        </p:nvSpPr>
        <p:spPr>
          <a:xfrm>
            <a:off x="0" y="0"/>
            <a:ext cx="12192000" cy="6858000"/>
          </a:xfrm>
          <a:prstGeom prst="rect">
            <a:avLst/>
          </a:prstGeom>
          <a:blipFill dpi="0" rotWithShape="1">
            <a:blip r:embed="rId2">
              <a:alphaModFix amt="45000"/>
              <a:duotone>
                <a:schemeClr val="accent2">
                  <a:shade val="45000"/>
                  <a:satMod val="135000"/>
                </a:schemeClr>
                <a:prstClr val="white"/>
              </a:duotone>
            </a:blip>
            <a:srcRect/>
            <a:tile tx="-44450" ty="38100" sx="85000" sy="85000" flip="none" algn="tl"/>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3" name="Rectangle 22"/>
          <p:cNvSpPr/>
          <p:nvPr/>
        </p:nvSpPr>
        <p:spPr>
          <a:xfrm>
            <a:off x="1307870" y="1267730"/>
            <a:ext cx="9576262" cy="4307950"/>
          </a:xfrm>
          <a:prstGeom prst="rect">
            <a:avLst/>
          </a:prstGeom>
          <a:solidFill>
            <a:schemeClr val="bg1"/>
          </a:solidFill>
          <a:ln w="6350" cap="flat" cmpd="sng" algn="ctr">
            <a:noFill/>
            <a:prstDash val="solid"/>
          </a:ln>
          <a:effectLst>
            <a:outerShdw blurRad="50800" algn="ctr" rotWithShape="0">
              <a:prstClr val="black">
                <a:alpha val="66000"/>
              </a:prstClr>
            </a:outerShdw>
            <a:softEdge rad="0"/>
          </a:effectLst>
        </p:spPr>
      </p:sp>
      <p:sp>
        <p:nvSpPr>
          <p:cNvPr id="24" name="Rectangle 23"/>
          <p:cNvSpPr/>
          <p:nvPr/>
        </p:nvSpPr>
        <p:spPr>
          <a:xfrm>
            <a:off x="1447800" y="1411615"/>
            <a:ext cx="9296400" cy="4034770"/>
          </a:xfrm>
          <a:prstGeom prst="rect">
            <a:avLst/>
          </a:prstGeom>
          <a:noFill/>
          <a:ln w="6350" cap="sq" cmpd="sng" algn="ctr">
            <a:solidFill>
              <a:schemeClr val="tx1">
                <a:lumMod val="75000"/>
                <a:lumOff val="25000"/>
              </a:schemeClr>
            </a:solidFill>
            <a:prstDash val="solid"/>
            <a:miter lim="800000"/>
          </a:ln>
          <a:effectLst/>
        </p:spPr>
      </p:sp>
      <p:sp>
        <p:nvSpPr>
          <p:cNvPr id="30" name="Rectangle 29"/>
          <p:cNvSpPr/>
          <p:nvPr/>
        </p:nvSpPr>
        <p:spPr>
          <a:xfrm>
            <a:off x="5135880" y="1267730"/>
            <a:ext cx="1920240" cy="73152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sp>
      <p:grpSp>
        <p:nvGrpSpPr>
          <p:cNvPr id="31" name="Group 30"/>
          <p:cNvGrpSpPr/>
          <p:nvPr/>
        </p:nvGrpSpPr>
        <p:grpSpPr>
          <a:xfrm>
            <a:off x="5250180" y="1267730"/>
            <a:ext cx="1691640" cy="645295"/>
            <a:chOff x="5318306" y="1386268"/>
            <a:chExt cx="1567331" cy="645295"/>
          </a:xfrm>
        </p:grpSpPr>
        <p:cxnSp>
          <p:nvCxnSpPr>
            <p:cNvPr id="32" name="Straight Connector 31"/>
            <p:cNvCxnSpPr/>
            <p:nvPr/>
          </p:nvCxnSpPr>
          <p:spPr>
            <a:xfrm>
              <a:off x="5318306" y="1386268"/>
              <a:ext cx="0" cy="64008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a:off x="6885637" y="1386268"/>
              <a:ext cx="0" cy="64008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a:off x="5318306" y="2031563"/>
              <a:ext cx="1567331" cy="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nvPr>
        </p:nvSpPr>
        <p:spPr>
          <a:xfrm>
            <a:off x="1563623" y="2094309"/>
            <a:ext cx="9070848" cy="2587752"/>
          </a:xfrm>
        </p:spPr>
        <p:txBody>
          <a:bodyPr anchor="ctr">
            <a:noAutofit/>
          </a:bodyPr>
          <a:lstStyle>
            <a:lvl1pPr algn="ctr">
              <a:lnSpc>
                <a:spcPct val="83000"/>
              </a:lnSpc>
              <a:defRPr lang="en-US" sz="7200" kern="1200" cap="all" spc="-100" baseline="0" dirty="0">
                <a:solidFill>
                  <a:schemeClr val="tx1">
                    <a:lumMod val="85000"/>
                    <a:lumOff val="15000"/>
                  </a:schemeClr>
                </a:solidFill>
                <a:effectLst/>
                <a:latin typeface="+mj-lt"/>
                <a:ea typeface="+mn-ea"/>
                <a:cs typeface="+mn-cs"/>
              </a:defRPr>
            </a:lvl1pPr>
          </a:lstStyle>
          <a:p>
            <a:r>
              <a:rPr lang="zh-CN" altLang="en-US"/>
              <a:t>单击此处编辑母版标题样式</a:t>
            </a:r>
            <a:endParaRPr lang="en-US" dirty="0"/>
          </a:p>
        </p:txBody>
      </p:sp>
      <p:sp>
        <p:nvSpPr>
          <p:cNvPr id="3" name="Text Placeholder 2"/>
          <p:cNvSpPr>
            <a:spLocks noGrp="1"/>
          </p:cNvSpPr>
          <p:nvPr>
            <p:ph type="body" idx="1"/>
          </p:nvPr>
        </p:nvSpPr>
        <p:spPr>
          <a:xfrm>
            <a:off x="1563624" y="4682062"/>
            <a:ext cx="9070848" cy="457200"/>
          </a:xfrm>
        </p:spPr>
        <p:txBody>
          <a:bodyPr anchor="t">
            <a:normAutofit/>
          </a:bodyPr>
          <a:lstStyle>
            <a:lvl1pPr marL="0" indent="0" algn="ctr">
              <a:buNone/>
              <a:defRPr sz="1600">
                <a:solidFill>
                  <a:schemeClr val="tx1"/>
                </a:solidFill>
                <a:effectLst/>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Date Placeholder 3"/>
          <p:cNvSpPr>
            <a:spLocks noGrp="1"/>
          </p:cNvSpPr>
          <p:nvPr>
            <p:ph type="dt" sz="half" idx="10"/>
          </p:nvPr>
        </p:nvSpPr>
        <p:spPr>
          <a:xfrm>
            <a:off x="5321808" y="1344502"/>
            <a:ext cx="1554480" cy="530352"/>
          </a:xfrm>
        </p:spPr>
        <p:txBody>
          <a:bodyPr/>
          <a:lstStyle>
            <a:lvl1pPr algn="ctr">
              <a:defRPr lang="en-US" sz="1300" kern="1200" spc="0" baseline="0">
                <a:solidFill>
                  <a:schemeClr val="tx1"/>
                </a:solidFill>
                <a:latin typeface="+mn-lt"/>
                <a:ea typeface="+mn-ea"/>
                <a:cs typeface="+mn-cs"/>
              </a:defRPr>
            </a:lvl1pPr>
          </a:lstStyle>
          <a:p>
            <a:fld id="{EF814595-6451-48E1-9E06-A9E9AACC7A01}" type="datetimeFigureOut">
              <a:rPr lang="zh-CN" altLang="en-US" smtClean="0"/>
              <a:t>2024/9/2</a:t>
            </a:fld>
            <a:endParaRPr lang="zh-CN" altLang="en-US"/>
          </a:p>
        </p:txBody>
      </p:sp>
      <p:sp>
        <p:nvSpPr>
          <p:cNvPr id="5" name="Footer Placeholder 4"/>
          <p:cNvSpPr>
            <a:spLocks noGrp="1"/>
          </p:cNvSpPr>
          <p:nvPr>
            <p:ph type="ftr" sz="quarter" idx="11"/>
          </p:nvPr>
        </p:nvSpPr>
        <p:spPr>
          <a:xfrm>
            <a:off x="1453553" y="5211060"/>
            <a:ext cx="5907024" cy="228600"/>
          </a:xfrm>
        </p:spPr>
        <p:txBody>
          <a:bodyPr/>
          <a:lstStyle>
            <a:lvl1pPr algn="l">
              <a:defRPr/>
            </a:lvl1pPr>
          </a:lstStyle>
          <a:p>
            <a:endParaRPr lang="zh-CN" altLang="en-US"/>
          </a:p>
        </p:txBody>
      </p:sp>
      <p:sp>
        <p:nvSpPr>
          <p:cNvPr id="6" name="Slide Number Placeholder 5"/>
          <p:cNvSpPr>
            <a:spLocks noGrp="1"/>
          </p:cNvSpPr>
          <p:nvPr>
            <p:ph type="sldNum" sz="quarter" idx="12"/>
          </p:nvPr>
        </p:nvSpPr>
        <p:spPr>
          <a:xfrm>
            <a:off x="8604504" y="5211060"/>
            <a:ext cx="2112264" cy="228600"/>
          </a:xfrm>
        </p:spPr>
        <p:txBody>
          <a:bodyPr/>
          <a:lstStyle/>
          <a:p>
            <a:fld id="{454CC2ED-7107-4AA9-AB21-127A5CC05A73}" type="slidenum">
              <a:rPr lang="zh-CN" altLang="en-US" smtClean="0"/>
              <a:t>‹#›</a:t>
            </a:fld>
            <a:endParaRPr lang="zh-CN" altLang="en-US"/>
          </a:p>
        </p:txBody>
      </p:sp>
    </p:spTree>
    <p:extLst>
      <p:ext uri="{BB962C8B-B14F-4D97-AF65-F5344CB8AC3E}">
        <p14:creationId xmlns:p14="http://schemas.microsoft.com/office/powerpoint/2010/main" val="3961455508"/>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sz="half" idx="1"/>
          </p:nvPr>
        </p:nvSpPr>
        <p:spPr>
          <a:xfrm>
            <a:off x="1066800" y="2103120"/>
            <a:ext cx="4754880" cy="374904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Content Placeholder 3"/>
          <p:cNvSpPr>
            <a:spLocks noGrp="1"/>
          </p:cNvSpPr>
          <p:nvPr>
            <p:ph sz="half" idx="2"/>
          </p:nvPr>
        </p:nvSpPr>
        <p:spPr>
          <a:xfrm>
            <a:off x="6370320" y="2103120"/>
            <a:ext cx="4754880" cy="374904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5" name="Date Placeholder 4"/>
          <p:cNvSpPr>
            <a:spLocks noGrp="1"/>
          </p:cNvSpPr>
          <p:nvPr>
            <p:ph type="dt" sz="half" idx="10"/>
          </p:nvPr>
        </p:nvSpPr>
        <p:spPr/>
        <p:txBody>
          <a:bodyPr/>
          <a:lstStyle/>
          <a:p>
            <a:fld id="{EF814595-6451-48E1-9E06-A9E9AACC7A01}" type="datetimeFigureOut">
              <a:rPr lang="zh-CN" altLang="en-US" smtClean="0"/>
              <a:t>2024/9/2</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454CC2ED-7107-4AA9-AB21-127A5CC05A73}" type="slidenum">
              <a:rPr lang="zh-CN" altLang="en-US" smtClean="0"/>
              <a:t>‹#›</a:t>
            </a:fld>
            <a:endParaRPr lang="zh-CN" altLang="en-US"/>
          </a:p>
        </p:txBody>
      </p:sp>
    </p:spTree>
    <p:extLst>
      <p:ext uri="{BB962C8B-B14F-4D97-AF65-F5344CB8AC3E}">
        <p14:creationId xmlns:p14="http://schemas.microsoft.com/office/powerpoint/2010/main" val="32824964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Text Placeholder 2"/>
          <p:cNvSpPr>
            <a:spLocks noGrp="1"/>
          </p:cNvSpPr>
          <p:nvPr>
            <p:ph type="body" idx="1"/>
          </p:nvPr>
        </p:nvSpPr>
        <p:spPr>
          <a:xfrm>
            <a:off x="1069848" y="2074334"/>
            <a:ext cx="4754880" cy="640080"/>
          </a:xfrm>
        </p:spPr>
        <p:txBody>
          <a:bodyPr anchor="ctr">
            <a:normAutofit/>
          </a:bodyPr>
          <a:lstStyle>
            <a:lvl1pPr marL="0" indent="0" algn="ctr">
              <a:spcBef>
                <a:spcPts val="0"/>
              </a:spcBef>
              <a:buNone/>
              <a:defRPr sz="1900" b="0">
                <a:solidFill>
                  <a:schemeClr val="tx2"/>
                </a:solidFill>
                <a:latin typeface="+mn-lt"/>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Content Placeholder 3"/>
          <p:cNvSpPr>
            <a:spLocks noGrp="1"/>
          </p:cNvSpPr>
          <p:nvPr>
            <p:ph sz="half" idx="2"/>
          </p:nvPr>
        </p:nvSpPr>
        <p:spPr>
          <a:xfrm>
            <a:off x="1069848" y="2755898"/>
            <a:ext cx="4754880" cy="320040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5" name="Text Placeholder 4"/>
          <p:cNvSpPr>
            <a:spLocks noGrp="1"/>
          </p:cNvSpPr>
          <p:nvPr>
            <p:ph type="body" sz="quarter" idx="3"/>
          </p:nvPr>
        </p:nvSpPr>
        <p:spPr>
          <a:xfrm>
            <a:off x="6373368" y="2074334"/>
            <a:ext cx="4754880" cy="640080"/>
          </a:xfrm>
        </p:spPr>
        <p:txBody>
          <a:bodyPr anchor="ctr">
            <a:normAutofit/>
          </a:bodyPr>
          <a:lstStyle>
            <a:lvl1pPr marL="0" indent="0" algn="ctr">
              <a:spcBef>
                <a:spcPts val="0"/>
              </a:spcBef>
              <a:buNone/>
              <a:defRPr sz="1900" b="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Content Placeholder 5"/>
          <p:cNvSpPr>
            <a:spLocks noGrp="1"/>
          </p:cNvSpPr>
          <p:nvPr>
            <p:ph sz="quarter" idx="4"/>
          </p:nvPr>
        </p:nvSpPr>
        <p:spPr>
          <a:xfrm>
            <a:off x="6373368" y="2756581"/>
            <a:ext cx="4754880" cy="320040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7" name="Date Placeholder 6"/>
          <p:cNvSpPr>
            <a:spLocks noGrp="1"/>
          </p:cNvSpPr>
          <p:nvPr>
            <p:ph type="dt" sz="half" idx="10"/>
          </p:nvPr>
        </p:nvSpPr>
        <p:spPr/>
        <p:txBody>
          <a:bodyPr/>
          <a:lstStyle/>
          <a:p>
            <a:fld id="{EF814595-6451-48E1-9E06-A9E9AACC7A01}" type="datetimeFigureOut">
              <a:rPr lang="zh-CN" altLang="en-US" smtClean="0"/>
              <a:t>2024/9/2</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454CC2ED-7107-4AA9-AB21-127A5CC05A73}" type="slidenum">
              <a:rPr lang="zh-CN" altLang="en-US" smtClean="0"/>
              <a:t>‹#›</a:t>
            </a:fld>
            <a:endParaRPr lang="zh-CN" altLang="en-US"/>
          </a:p>
        </p:txBody>
      </p:sp>
    </p:spTree>
    <p:extLst>
      <p:ext uri="{BB962C8B-B14F-4D97-AF65-F5344CB8AC3E}">
        <p14:creationId xmlns:p14="http://schemas.microsoft.com/office/powerpoint/2010/main" val="3306949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Date Placeholder 2"/>
          <p:cNvSpPr>
            <a:spLocks noGrp="1"/>
          </p:cNvSpPr>
          <p:nvPr>
            <p:ph type="dt" sz="half" idx="10"/>
          </p:nvPr>
        </p:nvSpPr>
        <p:spPr/>
        <p:txBody>
          <a:bodyPr/>
          <a:lstStyle/>
          <a:p>
            <a:fld id="{EF814595-6451-48E1-9E06-A9E9AACC7A01}" type="datetimeFigureOut">
              <a:rPr lang="zh-CN" altLang="en-US" smtClean="0"/>
              <a:t>2024/9/2</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454CC2ED-7107-4AA9-AB21-127A5CC05A73}" type="slidenum">
              <a:rPr lang="zh-CN" altLang="en-US" smtClean="0"/>
              <a:t>‹#›</a:t>
            </a:fld>
            <a:endParaRPr lang="zh-CN" altLang="en-US"/>
          </a:p>
        </p:txBody>
      </p:sp>
    </p:spTree>
    <p:extLst>
      <p:ext uri="{BB962C8B-B14F-4D97-AF65-F5344CB8AC3E}">
        <p14:creationId xmlns:p14="http://schemas.microsoft.com/office/powerpoint/2010/main" val="33098312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F814595-6451-48E1-9E06-A9E9AACC7A01}" type="datetimeFigureOut">
              <a:rPr lang="zh-CN" altLang="en-US" smtClean="0"/>
              <a:t>2024/9/2</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454CC2ED-7107-4AA9-AB21-127A5CC05A73}" type="slidenum">
              <a:rPr lang="zh-CN" altLang="en-US" smtClean="0"/>
              <a:t>‹#›</a:t>
            </a:fld>
            <a:endParaRPr lang="zh-CN" altLang="en-US"/>
          </a:p>
        </p:txBody>
      </p:sp>
    </p:spTree>
    <p:extLst>
      <p:ext uri="{BB962C8B-B14F-4D97-AF65-F5344CB8AC3E}">
        <p14:creationId xmlns:p14="http://schemas.microsoft.com/office/powerpoint/2010/main" val="9454522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内容与标题">
    <p:spTree>
      <p:nvGrpSpPr>
        <p:cNvPr id="1" name=""/>
        <p:cNvGrpSpPr/>
        <p:nvPr/>
      </p:nvGrpSpPr>
      <p:grpSpPr>
        <a:xfrm>
          <a:off x="0" y="0"/>
          <a:ext cx="0" cy="0"/>
          <a:chOff x="0" y="0"/>
          <a:chExt cx="0" cy="0"/>
        </a:xfrm>
      </p:grpSpPr>
      <p:sp>
        <p:nvSpPr>
          <p:cNvPr id="16" name="Rectangle 15"/>
          <p:cNvSpPr/>
          <p:nvPr/>
        </p:nvSpPr>
        <p:spPr>
          <a:xfrm>
            <a:off x="245529" y="237744"/>
            <a:ext cx="8531352" cy="638251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Rectangle 14"/>
          <p:cNvSpPr/>
          <p:nvPr/>
        </p:nvSpPr>
        <p:spPr>
          <a:xfrm>
            <a:off x="9020386" y="237744"/>
            <a:ext cx="2926080" cy="638251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9296400" y="607392"/>
            <a:ext cx="2430780" cy="1645920"/>
          </a:xfrm>
        </p:spPr>
        <p:txBody>
          <a:bodyPr anchor="b">
            <a:normAutofit/>
          </a:bodyPr>
          <a:lstStyle>
            <a:lvl1pPr algn="l" defTabSz="914400" rtl="0" eaLnBrk="1" latinLnBrk="0" hangingPunct="1">
              <a:lnSpc>
                <a:spcPct val="90000"/>
              </a:lnSpc>
              <a:spcBef>
                <a:spcPct val="0"/>
              </a:spcBef>
              <a:buNone/>
              <a:defRPr lang="en-US" sz="2800" b="0" kern="1200" cap="none" spc="0" baseline="0" dirty="0">
                <a:solidFill>
                  <a:srgbClr val="FFFFFF"/>
                </a:solidFill>
                <a:effectLst/>
                <a:latin typeface="+mj-lt"/>
                <a:ea typeface="+mn-ea"/>
                <a:cs typeface="+mn-cs"/>
              </a:defRPr>
            </a:lvl1pPr>
          </a:lstStyle>
          <a:p>
            <a:r>
              <a:rPr lang="zh-CN" altLang="en-US"/>
              <a:t>单击此处编辑母版标题样式</a:t>
            </a:r>
            <a:endParaRPr lang="en-US" dirty="0"/>
          </a:p>
        </p:txBody>
      </p:sp>
      <p:sp>
        <p:nvSpPr>
          <p:cNvPr id="3" name="Content Placeholder 2"/>
          <p:cNvSpPr>
            <a:spLocks noGrp="1"/>
          </p:cNvSpPr>
          <p:nvPr>
            <p:ph idx="1"/>
          </p:nvPr>
        </p:nvSpPr>
        <p:spPr>
          <a:xfrm>
            <a:off x="685800" y="609600"/>
            <a:ext cx="7772400" cy="533400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Text Placeholder 3"/>
          <p:cNvSpPr>
            <a:spLocks noGrp="1"/>
          </p:cNvSpPr>
          <p:nvPr>
            <p:ph type="body" sz="half" idx="2"/>
          </p:nvPr>
        </p:nvSpPr>
        <p:spPr>
          <a:xfrm>
            <a:off x="9296400" y="2286000"/>
            <a:ext cx="2430780" cy="3505200"/>
          </a:xfrm>
        </p:spPr>
        <p:txBody>
          <a:bodyPr>
            <a:normAutofit/>
          </a:bodyPr>
          <a:lstStyle>
            <a:lvl1pPr marL="0" indent="0">
              <a:lnSpc>
                <a:spcPct val="110000"/>
              </a:lnSpc>
              <a:spcBef>
                <a:spcPts val="800"/>
              </a:spcBef>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8" name="Date Placeholder 7"/>
          <p:cNvSpPr>
            <a:spLocks noGrp="1"/>
          </p:cNvSpPr>
          <p:nvPr>
            <p:ph type="dt" sz="half" idx="10"/>
          </p:nvPr>
        </p:nvSpPr>
        <p:spPr/>
        <p:txBody>
          <a:bodyPr/>
          <a:lstStyle/>
          <a:p>
            <a:fld id="{EF814595-6451-48E1-9E06-A9E9AACC7A01}" type="datetimeFigureOut">
              <a:rPr lang="zh-CN" altLang="en-US" smtClean="0"/>
              <a:t>2024/9/2</a:t>
            </a:fld>
            <a:endParaRPr lang="zh-CN" altLang="en-US"/>
          </a:p>
        </p:txBody>
      </p:sp>
      <p:sp>
        <p:nvSpPr>
          <p:cNvPr id="9" name="Footer Placeholder 8"/>
          <p:cNvSpPr>
            <a:spLocks noGrp="1"/>
          </p:cNvSpPr>
          <p:nvPr>
            <p:ph type="ftr" sz="quarter" idx="11"/>
          </p:nvPr>
        </p:nvSpPr>
        <p:spPr/>
        <p:txBody>
          <a:bodyPr/>
          <a:lstStyle>
            <a:lvl1pPr algn="r">
              <a:defRPr/>
            </a:lvl1pPr>
          </a:lstStyle>
          <a:p>
            <a:endParaRPr lang="zh-CN" altLang="en-US"/>
          </a:p>
        </p:txBody>
      </p:sp>
      <p:sp>
        <p:nvSpPr>
          <p:cNvPr id="11" name="Slide Number Placeholder 10"/>
          <p:cNvSpPr>
            <a:spLocks noGrp="1"/>
          </p:cNvSpPr>
          <p:nvPr>
            <p:ph type="sldNum" sz="quarter" idx="12"/>
          </p:nvPr>
        </p:nvSpPr>
        <p:spPr>
          <a:xfrm>
            <a:off x="10393677" y="6223002"/>
            <a:ext cx="1463040" cy="274320"/>
          </a:xfrm>
        </p:spPr>
        <p:txBody>
          <a:bodyPr/>
          <a:lstStyle>
            <a:lvl1pPr>
              <a:defRPr>
                <a:solidFill>
                  <a:srgbClr val="FFFFFF"/>
                </a:solidFill>
              </a:defRPr>
            </a:lvl1pPr>
          </a:lstStyle>
          <a:p>
            <a:fld id="{454CC2ED-7107-4AA9-AB21-127A5CC05A73}" type="slidenum">
              <a:rPr lang="zh-CN" altLang="en-US" smtClean="0"/>
              <a:t>‹#›</a:t>
            </a:fld>
            <a:endParaRPr lang="zh-CN" altLang="en-US"/>
          </a:p>
        </p:txBody>
      </p:sp>
      <p:sp>
        <p:nvSpPr>
          <p:cNvPr id="12" name="Rectangle 11"/>
          <p:cNvSpPr/>
          <p:nvPr/>
        </p:nvSpPr>
        <p:spPr>
          <a:xfrm>
            <a:off x="9157546" y="374904"/>
            <a:ext cx="2651760" cy="6108192"/>
          </a:xfrm>
          <a:prstGeom prst="rect">
            <a:avLst/>
          </a:prstGeom>
          <a:noFill/>
          <a:ln w="63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235933576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图片与标题">
    <p:spTree>
      <p:nvGrpSpPr>
        <p:cNvPr id="1" name=""/>
        <p:cNvGrpSpPr/>
        <p:nvPr/>
      </p:nvGrpSpPr>
      <p:grpSpPr>
        <a:xfrm>
          <a:off x="0" y="0"/>
          <a:ext cx="0" cy="0"/>
          <a:chOff x="0" y="0"/>
          <a:chExt cx="0" cy="0"/>
        </a:xfrm>
      </p:grpSpPr>
      <p:sp>
        <p:nvSpPr>
          <p:cNvPr id="14" name="Rectangle 13"/>
          <p:cNvSpPr/>
          <p:nvPr/>
        </p:nvSpPr>
        <p:spPr>
          <a:xfrm>
            <a:off x="9020386" y="237744"/>
            <a:ext cx="2926080" cy="638251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9296400" y="603504"/>
            <a:ext cx="2432304" cy="1645920"/>
          </a:xfrm>
        </p:spPr>
        <p:txBody>
          <a:bodyPr anchor="b">
            <a:noAutofit/>
          </a:bodyPr>
          <a:lstStyle>
            <a:lvl1pPr algn="l">
              <a:defRPr sz="2800" b="0">
                <a:solidFill>
                  <a:srgbClr val="FFFFFF"/>
                </a:solidFill>
                <a:latin typeface="+mj-lt"/>
              </a:defRPr>
            </a:lvl1pPr>
          </a:lstStyle>
          <a:p>
            <a:r>
              <a:rPr lang="zh-CN" altLang="en-US"/>
              <a:t>单击此处编辑母版标题样式</a:t>
            </a:r>
            <a:endParaRPr lang="en-US" dirty="0"/>
          </a:p>
        </p:txBody>
      </p:sp>
      <p:sp>
        <p:nvSpPr>
          <p:cNvPr id="3" name="Picture Placeholder 2"/>
          <p:cNvSpPr>
            <a:spLocks noGrp="1" noChangeAspect="1"/>
          </p:cNvSpPr>
          <p:nvPr>
            <p:ph type="pic" idx="1"/>
          </p:nvPr>
        </p:nvSpPr>
        <p:spPr>
          <a:xfrm>
            <a:off x="228599" y="237744"/>
            <a:ext cx="8531352" cy="6382512"/>
          </a:xfrm>
          <a:solidFill>
            <a:schemeClr val="accent1">
              <a:lumMod val="60000"/>
              <a:lumOff val="40000"/>
            </a:schemeClr>
          </a:solidFill>
          <a:ln>
            <a:noFill/>
          </a:ln>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a:t>单击图标添加图片</a:t>
            </a:r>
            <a:endParaRPr lang="en-US" dirty="0"/>
          </a:p>
        </p:txBody>
      </p:sp>
      <p:sp>
        <p:nvSpPr>
          <p:cNvPr id="4" name="Text Placeholder 3"/>
          <p:cNvSpPr>
            <a:spLocks noGrp="1"/>
          </p:cNvSpPr>
          <p:nvPr>
            <p:ph type="body" sz="half" idx="2"/>
          </p:nvPr>
        </p:nvSpPr>
        <p:spPr>
          <a:xfrm>
            <a:off x="9296400" y="2286000"/>
            <a:ext cx="2432304" cy="3502152"/>
          </a:xfrm>
        </p:spPr>
        <p:txBody>
          <a:bodyPr>
            <a:normAutofit/>
          </a:bodyPr>
          <a:lstStyle>
            <a:lvl1pPr marL="0" indent="0" algn="l">
              <a:lnSpc>
                <a:spcPct val="110000"/>
              </a:lnSpc>
              <a:spcBef>
                <a:spcPts val="800"/>
              </a:spcBef>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Date Placeholder 4"/>
          <p:cNvSpPr>
            <a:spLocks noGrp="1"/>
          </p:cNvSpPr>
          <p:nvPr>
            <p:ph type="dt" sz="half" idx="10"/>
          </p:nvPr>
        </p:nvSpPr>
        <p:spPr/>
        <p:txBody>
          <a:bodyPr/>
          <a:lstStyle>
            <a:lvl1pPr>
              <a:defRPr>
                <a:solidFill>
                  <a:srgbClr val="FFFFFF"/>
                </a:solidFill>
                <a:effectLst>
                  <a:outerShdw blurRad="12700" dist="6350" dir="2700000" algn="tl" rotWithShape="0">
                    <a:prstClr val="black">
                      <a:alpha val="40000"/>
                    </a:prstClr>
                  </a:outerShdw>
                </a:effectLst>
              </a:defRPr>
            </a:lvl1pPr>
          </a:lstStyle>
          <a:p>
            <a:fld id="{EF814595-6451-48E1-9E06-A9E9AACC7A01}" type="datetimeFigureOut">
              <a:rPr lang="zh-CN" altLang="en-US" smtClean="0"/>
              <a:t>2024/9/2</a:t>
            </a:fld>
            <a:endParaRPr lang="zh-CN" altLang="en-US"/>
          </a:p>
        </p:txBody>
      </p:sp>
      <p:sp>
        <p:nvSpPr>
          <p:cNvPr id="6" name="Footer Placeholder 5"/>
          <p:cNvSpPr>
            <a:spLocks noGrp="1"/>
          </p:cNvSpPr>
          <p:nvPr>
            <p:ph type="ftr" sz="quarter" idx="11"/>
          </p:nvPr>
        </p:nvSpPr>
        <p:spPr/>
        <p:txBody>
          <a:bodyPr/>
          <a:lstStyle>
            <a:lvl1pPr marL="0" algn="r" defTabSz="914400" rtl="0" eaLnBrk="1" latinLnBrk="0" hangingPunct="1">
              <a:defRPr lang="en-US" sz="1000" kern="1200" dirty="0">
                <a:solidFill>
                  <a:srgbClr val="FFFFFF"/>
                </a:solidFill>
                <a:effectLst>
                  <a:outerShdw blurRad="12700" dist="6350" dir="2700000" algn="tl" rotWithShape="0">
                    <a:prstClr val="black">
                      <a:alpha val="40000"/>
                    </a:prstClr>
                  </a:outerShdw>
                </a:effectLst>
                <a:latin typeface="+mn-lt"/>
                <a:ea typeface="+mn-ea"/>
                <a:cs typeface="+mn-cs"/>
              </a:defRPr>
            </a:lvl1pPr>
          </a:lstStyle>
          <a:p>
            <a:endParaRPr lang="zh-CN" altLang="en-US"/>
          </a:p>
        </p:txBody>
      </p:sp>
      <p:sp>
        <p:nvSpPr>
          <p:cNvPr id="7" name="Slide Number Placeholder 6"/>
          <p:cNvSpPr>
            <a:spLocks noGrp="1"/>
          </p:cNvSpPr>
          <p:nvPr>
            <p:ph type="sldNum" sz="quarter" idx="12"/>
          </p:nvPr>
        </p:nvSpPr>
        <p:spPr>
          <a:xfrm>
            <a:off x="10396728" y="6227064"/>
            <a:ext cx="1463040" cy="274320"/>
          </a:xfrm>
        </p:spPr>
        <p:txBody>
          <a:bodyPr/>
          <a:lstStyle>
            <a:lvl1pPr>
              <a:defRPr>
                <a:solidFill>
                  <a:srgbClr val="FFFFFF"/>
                </a:solidFill>
              </a:defRPr>
            </a:lvl1pPr>
          </a:lstStyle>
          <a:p>
            <a:fld id="{454CC2ED-7107-4AA9-AB21-127A5CC05A73}" type="slidenum">
              <a:rPr lang="zh-CN" altLang="en-US" smtClean="0"/>
              <a:t>‹#›</a:t>
            </a:fld>
            <a:endParaRPr lang="zh-CN" altLang="en-US"/>
          </a:p>
        </p:txBody>
      </p:sp>
      <p:sp>
        <p:nvSpPr>
          <p:cNvPr id="10" name="Rectangle 9"/>
          <p:cNvSpPr/>
          <p:nvPr/>
        </p:nvSpPr>
        <p:spPr>
          <a:xfrm>
            <a:off x="9157546" y="374904"/>
            <a:ext cx="2651760" cy="6108192"/>
          </a:xfrm>
          <a:prstGeom prst="rect">
            <a:avLst/>
          </a:prstGeom>
          <a:noFill/>
          <a:ln w="63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44295527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234696" y="237744"/>
            <a:ext cx="11722608" cy="6382512"/>
          </a:xfrm>
          <a:prstGeom prst="rect">
            <a:avLst/>
          </a:prstGeom>
          <a:solidFill>
            <a:schemeClr val="bg2"/>
          </a:solidFill>
          <a:ln w="6350" cap="flat" cmpd="sng" algn="ctr">
            <a:noFill/>
            <a:prstDash val="solid"/>
          </a:ln>
          <a:effectLst>
            <a:softEdge rad="0"/>
          </a:effectLst>
        </p:spPr>
      </p:sp>
      <p:sp>
        <p:nvSpPr>
          <p:cNvPr id="2" name="Title Placeholder 1"/>
          <p:cNvSpPr>
            <a:spLocks noGrp="1"/>
          </p:cNvSpPr>
          <p:nvPr>
            <p:ph type="title"/>
          </p:nvPr>
        </p:nvSpPr>
        <p:spPr>
          <a:xfrm>
            <a:off x="1066800" y="642594"/>
            <a:ext cx="10058400" cy="1371600"/>
          </a:xfrm>
          <a:prstGeom prst="rect">
            <a:avLst/>
          </a:prstGeom>
        </p:spPr>
        <p:txBody>
          <a:bodyPr vert="horz" lIns="91440" tIns="45720" rIns="91440" bIns="45720" rtlCol="0" anchor="ctr">
            <a:normAutofit/>
          </a:bodyPr>
          <a:lstStyle/>
          <a:p>
            <a:r>
              <a:rPr lang="zh-CN" altLang="en-US"/>
              <a:t>单击此处编辑母版标题样式</a:t>
            </a:r>
            <a:endParaRPr lang="en-US" dirty="0"/>
          </a:p>
        </p:txBody>
      </p:sp>
      <p:sp>
        <p:nvSpPr>
          <p:cNvPr id="3" name="Text Placeholder 2"/>
          <p:cNvSpPr>
            <a:spLocks noGrp="1"/>
          </p:cNvSpPr>
          <p:nvPr>
            <p:ph type="body" idx="1"/>
          </p:nvPr>
        </p:nvSpPr>
        <p:spPr>
          <a:xfrm>
            <a:off x="1066800" y="2103120"/>
            <a:ext cx="10058400" cy="3931920"/>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2"/>
          </p:nvPr>
        </p:nvSpPr>
        <p:spPr>
          <a:xfrm>
            <a:off x="274320" y="6307672"/>
            <a:ext cx="2743200" cy="274320"/>
          </a:xfrm>
          <a:prstGeom prst="rect">
            <a:avLst/>
          </a:prstGeom>
        </p:spPr>
        <p:txBody>
          <a:bodyPr vert="horz" lIns="91440" tIns="45720" rIns="91440" bIns="45720" rtlCol="0" anchor="b"/>
          <a:lstStyle>
            <a:lvl1pPr algn="l">
              <a:defRPr sz="1000">
                <a:solidFill>
                  <a:schemeClr val="tx1">
                    <a:lumMod val="75000"/>
                    <a:lumOff val="25000"/>
                  </a:schemeClr>
                </a:solidFill>
              </a:defRPr>
            </a:lvl1pPr>
          </a:lstStyle>
          <a:p>
            <a:fld id="{EF814595-6451-48E1-9E06-A9E9AACC7A01}" type="datetimeFigureOut">
              <a:rPr lang="zh-CN" altLang="en-US" smtClean="0"/>
              <a:t>2024/9/2</a:t>
            </a:fld>
            <a:endParaRPr lang="zh-CN" altLang="en-US"/>
          </a:p>
        </p:txBody>
      </p:sp>
      <p:sp>
        <p:nvSpPr>
          <p:cNvPr id="5" name="Footer Placeholder 4"/>
          <p:cNvSpPr>
            <a:spLocks noGrp="1"/>
          </p:cNvSpPr>
          <p:nvPr>
            <p:ph type="ftr" sz="quarter" idx="3"/>
          </p:nvPr>
        </p:nvSpPr>
        <p:spPr>
          <a:xfrm>
            <a:off x="3489960" y="6307672"/>
            <a:ext cx="5212080" cy="274320"/>
          </a:xfrm>
          <a:prstGeom prst="rect">
            <a:avLst/>
          </a:prstGeom>
        </p:spPr>
        <p:txBody>
          <a:bodyPr vert="horz" lIns="91440" tIns="45720" rIns="91440" bIns="45720" rtlCol="0" anchor="b"/>
          <a:lstStyle>
            <a:lvl1pPr algn="ctr">
              <a:defRPr sz="1000">
                <a:solidFill>
                  <a:schemeClr val="tx1">
                    <a:lumMod val="75000"/>
                    <a:lumOff val="25000"/>
                  </a:schemeClr>
                </a:solidFill>
              </a:defRPr>
            </a:lvl1pPr>
          </a:lstStyle>
          <a:p>
            <a:endParaRPr lang="zh-CN" altLang="en-US"/>
          </a:p>
        </p:txBody>
      </p:sp>
      <p:sp>
        <p:nvSpPr>
          <p:cNvPr id="6" name="Slide Number Placeholder 5"/>
          <p:cNvSpPr>
            <a:spLocks noGrp="1"/>
          </p:cNvSpPr>
          <p:nvPr>
            <p:ph type="sldNum" sz="quarter" idx="4"/>
          </p:nvPr>
        </p:nvSpPr>
        <p:spPr>
          <a:xfrm>
            <a:off x="10469880" y="6307672"/>
            <a:ext cx="1463040" cy="274320"/>
          </a:xfrm>
          <a:prstGeom prst="rect">
            <a:avLst/>
          </a:prstGeom>
        </p:spPr>
        <p:txBody>
          <a:bodyPr vert="horz" lIns="91440" tIns="45720" rIns="91440" bIns="45720" rtlCol="0" anchor="b"/>
          <a:lstStyle>
            <a:lvl1pPr algn="r">
              <a:defRPr sz="1000">
                <a:solidFill>
                  <a:schemeClr val="tx1">
                    <a:lumMod val="75000"/>
                    <a:lumOff val="25000"/>
                  </a:schemeClr>
                </a:solidFill>
              </a:defRPr>
            </a:lvl1pPr>
          </a:lstStyle>
          <a:p>
            <a:fld id="{454CC2ED-7107-4AA9-AB21-127A5CC05A73}" type="slidenum">
              <a:rPr lang="zh-CN" altLang="en-US" smtClean="0"/>
              <a:t>‹#›</a:t>
            </a:fld>
            <a:endParaRPr lang="zh-CN" altLang="en-US"/>
          </a:p>
        </p:txBody>
      </p:sp>
    </p:spTree>
    <p:extLst>
      <p:ext uri="{BB962C8B-B14F-4D97-AF65-F5344CB8AC3E}">
        <p14:creationId xmlns:p14="http://schemas.microsoft.com/office/powerpoint/2010/main" val="1912269379"/>
      </p:ext>
    </p:extLst>
  </p:cSld>
  <p:clrMap bg1="lt1" tx1="dk1" bg2="lt2" tx2="dk2" accent1="accent1" accent2="accent2" accent3="accent3" accent4="accent4" accent5="accent5" accent6="accent6" hlink="hlink" folHlink="folHlink"/>
  <p:sldLayoutIdLst>
    <p:sldLayoutId id="2147483727" r:id="rId1"/>
    <p:sldLayoutId id="2147483728" r:id="rId2"/>
    <p:sldLayoutId id="2147483729" r:id="rId3"/>
    <p:sldLayoutId id="2147483730" r:id="rId4"/>
    <p:sldLayoutId id="2147483731" r:id="rId5"/>
    <p:sldLayoutId id="2147483732" r:id="rId6"/>
    <p:sldLayoutId id="2147483733" r:id="rId7"/>
    <p:sldLayoutId id="2147483734" r:id="rId8"/>
    <p:sldLayoutId id="2147483735" r:id="rId9"/>
    <p:sldLayoutId id="2147483736" r:id="rId10"/>
    <p:sldLayoutId id="2147483737" r:id="rId11"/>
    <p:sldLayoutId id="2147483738" r:id="rId12"/>
  </p:sldLayoutIdLst>
  <p:txStyles>
    <p:titleStyle>
      <a:lvl1pPr algn="l" defTabSz="914400" rtl="0" eaLnBrk="1" latinLnBrk="0" hangingPunct="1">
        <a:lnSpc>
          <a:spcPct val="90000"/>
        </a:lnSpc>
        <a:spcBef>
          <a:spcPct val="0"/>
        </a:spcBef>
        <a:buNone/>
        <a:defRPr lang="en-US" sz="4800" kern="1200" cap="none" spc="0" baseline="0" dirty="0">
          <a:solidFill>
            <a:schemeClr val="tx1">
              <a:lumMod val="85000"/>
              <a:lumOff val="15000"/>
            </a:schemeClr>
          </a:solidFill>
          <a:effectLst/>
          <a:latin typeface="+mj-lt"/>
          <a:ea typeface="+mn-ea"/>
          <a:cs typeface="+mn-cs"/>
        </a:defRPr>
      </a:lvl1pPr>
    </p:titleStyle>
    <p:bodyStyle>
      <a:lvl1pPr marL="182880" indent="-182880" algn="l" defTabSz="914400" rtl="0" eaLnBrk="1" latinLnBrk="0" hangingPunct="1">
        <a:lnSpc>
          <a:spcPct val="100000"/>
        </a:lnSpc>
        <a:spcBef>
          <a:spcPts val="900"/>
        </a:spcBef>
        <a:spcAft>
          <a:spcPts val="0"/>
        </a:spcAft>
        <a:buClr>
          <a:schemeClr val="tx1">
            <a:lumMod val="85000"/>
            <a:lumOff val="15000"/>
          </a:schemeClr>
        </a:buClr>
        <a:buFont typeface="Garamond" pitchFamily="18" charset="0"/>
        <a:buChar char="◦"/>
        <a:defRPr sz="1800" kern="1200">
          <a:solidFill>
            <a:schemeClr val="tx1"/>
          </a:solidFill>
          <a:latin typeface="+mn-lt"/>
          <a:ea typeface="+mn-ea"/>
          <a:cs typeface="+mn-cs"/>
        </a:defRPr>
      </a:lvl1pPr>
      <a:lvl2pPr marL="45720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600" kern="1200">
          <a:solidFill>
            <a:schemeClr val="tx1"/>
          </a:solidFill>
          <a:latin typeface="+mn-lt"/>
          <a:ea typeface="+mn-ea"/>
          <a:cs typeface="+mn-cs"/>
        </a:defRPr>
      </a:lvl2pPr>
      <a:lvl3pPr marL="73152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3pPr>
      <a:lvl4pPr marL="100584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4pPr>
      <a:lvl5pPr marL="128016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5pPr>
      <a:lvl6pPr marL="16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6pPr>
      <a:lvl7pPr marL="19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7pPr>
      <a:lvl8pPr marL="22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8pPr>
      <a:lvl9pPr marL="25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1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1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1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1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1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1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1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9.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1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2.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12.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3046425F-5D04-46A9-99E0-B261B9ADB520}"/>
              </a:ext>
            </a:extLst>
          </p:cNvPr>
          <p:cNvSpPr>
            <a:spLocks noGrp="1"/>
          </p:cNvSpPr>
          <p:nvPr>
            <p:ph type="ctrTitle"/>
          </p:nvPr>
        </p:nvSpPr>
        <p:spPr>
          <a:xfrm>
            <a:off x="1561707" y="1588316"/>
            <a:ext cx="9068586" cy="2590800"/>
          </a:xfrm>
        </p:spPr>
        <p:txBody>
          <a:bodyPr/>
          <a:lstStyle/>
          <a:p>
            <a:r>
              <a:rPr lang="zh-CN" altLang="en-US" sz="6600" b="1" dirty="0">
                <a:latin typeface="楷体" panose="02010609060101010101" pitchFamily="49" charset="-122"/>
                <a:ea typeface="楷体" panose="02010609060101010101" pitchFamily="49" charset="-122"/>
              </a:rPr>
              <a:t>教育心理学</a:t>
            </a:r>
            <a:r>
              <a:rPr lang="zh-CN" altLang="en-US" sz="4000" b="1" dirty="0">
                <a:latin typeface="楷体" panose="02010609060101010101" pitchFamily="49" charset="-122"/>
                <a:ea typeface="楷体" panose="02010609060101010101" pitchFamily="49" charset="-122"/>
              </a:rPr>
              <a:t>（第四版）</a:t>
            </a:r>
            <a:endParaRPr lang="zh-CN" altLang="en-US" sz="8800" b="1" dirty="0">
              <a:latin typeface="楷体" panose="02010609060101010101" pitchFamily="49" charset="-122"/>
              <a:ea typeface="楷体" panose="02010609060101010101" pitchFamily="49" charset="-122"/>
            </a:endParaRPr>
          </a:p>
        </p:txBody>
      </p:sp>
      <p:sp>
        <p:nvSpPr>
          <p:cNvPr id="4" name="文本框 3">
            <a:extLst>
              <a:ext uri="{FF2B5EF4-FFF2-40B4-BE49-F238E27FC236}">
                <a16:creationId xmlns:a16="http://schemas.microsoft.com/office/drawing/2014/main" id="{3C7F405C-263D-4516-8978-520E159C976F}"/>
              </a:ext>
            </a:extLst>
          </p:cNvPr>
          <p:cNvSpPr txBox="1"/>
          <p:nvPr/>
        </p:nvSpPr>
        <p:spPr>
          <a:xfrm>
            <a:off x="2757945" y="3681597"/>
            <a:ext cx="7174332" cy="646331"/>
          </a:xfrm>
          <a:prstGeom prst="rect">
            <a:avLst/>
          </a:prstGeom>
          <a:noFill/>
        </p:spPr>
        <p:txBody>
          <a:bodyPr wrap="square" rtlCol="0">
            <a:spAutoFit/>
          </a:bodyPr>
          <a:lstStyle/>
          <a:p>
            <a:pPr defTabSz="914377"/>
            <a:r>
              <a:rPr lang="zh-CN" altLang="en-US" sz="2400" dirty="0">
                <a:latin typeface="楷体" panose="02010609060101010101" pitchFamily="49" charset="-122"/>
                <a:ea typeface="楷体" panose="02010609060101010101" pitchFamily="49" charset="-122"/>
                <a:cs typeface="+mj-cs"/>
                <a:sym typeface="Arial"/>
              </a:rPr>
              <a:t>主编 燕国材 岑国桢</a:t>
            </a:r>
            <a:r>
              <a:rPr lang="en-US" altLang="zh-CN" sz="3600" dirty="0">
                <a:latin typeface="楷体" panose="02010609060101010101" pitchFamily="49" charset="-122"/>
                <a:ea typeface="楷体" panose="02010609060101010101" pitchFamily="49" charset="-122"/>
                <a:cs typeface="+mj-cs"/>
                <a:sym typeface="Arial"/>
              </a:rPr>
              <a:t>   </a:t>
            </a:r>
            <a:r>
              <a:rPr lang="zh-CN" altLang="en-US" sz="2400" dirty="0">
                <a:latin typeface="楷体" panose="02010609060101010101" pitchFamily="49" charset="-122"/>
                <a:ea typeface="楷体" panose="02010609060101010101" pitchFamily="49" charset="-122"/>
                <a:cs typeface="+mj-cs"/>
                <a:sym typeface="Arial"/>
              </a:rPr>
              <a:t>副主编 顾海根 李丹</a:t>
            </a:r>
          </a:p>
        </p:txBody>
      </p:sp>
      <p:pic>
        <p:nvPicPr>
          <p:cNvPr id="5" name="图片 4">
            <a:extLst>
              <a:ext uri="{FF2B5EF4-FFF2-40B4-BE49-F238E27FC236}">
                <a16:creationId xmlns:a16="http://schemas.microsoft.com/office/drawing/2014/main" id="{945BE6C3-3661-4C5C-86B8-38AFD992FC43}"/>
              </a:ext>
            </a:extLst>
          </p:cNvPr>
          <p:cNvPicPr>
            <a:picLocks noChangeAspect="1"/>
          </p:cNvPicPr>
          <p:nvPr/>
        </p:nvPicPr>
        <p:blipFill>
          <a:blip r:embed="rId2"/>
          <a:stretch>
            <a:fillRect/>
          </a:stretch>
        </p:blipFill>
        <p:spPr>
          <a:xfrm>
            <a:off x="7823930" y="4944394"/>
            <a:ext cx="2699385" cy="419735"/>
          </a:xfrm>
          <a:prstGeom prst="rect">
            <a:avLst/>
          </a:prstGeom>
        </p:spPr>
      </p:pic>
    </p:spTree>
    <p:extLst>
      <p:ext uri="{BB962C8B-B14F-4D97-AF65-F5344CB8AC3E}">
        <p14:creationId xmlns:p14="http://schemas.microsoft.com/office/powerpoint/2010/main" val="28718871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1247136"/>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一、 道德行为过程的构成因素</a:t>
            </a:r>
            <a:endParaRPr lang="en-US" altLang="zh-CN"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（三） 道德抉择</a:t>
            </a:r>
          </a:p>
        </p:txBody>
      </p:sp>
      <p:graphicFrame>
        <p:nvGraphicFramePr>
          <p:cNvPr id="3" name="内容占位符 3">
            <a:extLst>
              <a:ext uri="{FF2B5EF4-FFF2-40B4-BE49-F238E27FC236}">
                <a16:creationId xmlns:a16="http://schemas.microsoft.com/office/drawing/2014/main" id="{A34F5A47-D131-46C1-883B-029B96D97C7E}"/>
              </a:ext>
            </a:extLst>
          </p:cNvPr>
          <p:cNvGraphicFramePr>
            <a:graphicFrameLocks/>
          </p:cNvGraphicFramePr>
          <p:nvPr>
            <p:extLst>
              <p:ext uri="{D42A27DB-BD31-4B8C-83A1-F6EECF244321}">
                <p14:modId xmlns:p14="http://schemas.microsoft.com/office/powerpoint/2010/main" val="614417279"/>
              </p:ext>
            </p:extLst>
          </p:nvPr>
        </p:nvGraphicFramePr>
        <p:xfrm>
          <a:off x="1290263" y="2558265"/>
          <a:ext cx="10001036" cy="389092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620713672"/>
      </p:ext>
    </p:extLst>
  </p:cSld>
  <p:clrMapOvr>
    <a:masterClrMapping/>
  </p:clrMapOvr>
  <p:transition>
    <p:random/>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4590359"/>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一、 道德行为过程的构成因素</a:t>
            </a:r>
            <a:endParaRPr lang="en-US" altLang="zh-CN"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（四） 履行道德行动计划</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在道德抉择的基础上，个体要</a:t>
            </a:r>
            <a:r>
              <a:rPr lang="zh-CN" altLang="en-US" b="1" dirty="0">
                <a:solidFill>
                  <a:srgbClr val="FF0000"/>
                </a:solidFill>
                <a:latin typeface="Arial" panose="020B0604020202020204" pitchFamily="34" charset="0"/>
                <a:ea typeface="微软雅黑" panose="020B0503020204020204" pitchFamily="34" charset="-122"/>
              </a:rPr>
              <a:t>把道德意向转化成道德行动、执行行动计划</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。执行时，个体除了明确行动的具体步骤外，还要设想可能会遇到的困难和障碍，坚定意志去克服挫折、抗拒诱惑，完成道德行动。这常常与个体已有之德性或道德品性有关。</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上述模型并不是线性的，个体行动在特定时间内并不必然从一个成分循序转入另一个成分，四个成分之间虽存在着逻辑顺序，但它们之间会因正、负反馈而相互影响。</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个体的道德行为是一种自觉的行为，尽管它受一个人的认识和情感所支配，但主要是由一个人的道德意向所决定的。忽视了行为的道德意向和动机，就不可能真正理解一个人的行为。上述模型着重从道德行为的意向方面去分析，对理解人的道德行为很有意义。</a:t>
            </a:r>
          </a:p>
        </p:txBody>
      </p:sp>
    </p:spTree>
    <p:extLst>
      <p:ext uri="{BB962C8B-B14F-4D97-AF65-F5344CB8AC3E}">
        <p14:creationId xmlns:p14="http://schemas.microsoft.com/office/powerpoint/2010/main" val="3114237920"/>
      </p:ext>
    </p:extLst>
  </p:cSld>
  <p:clrMapOvr>
    <a:masterClrMapping/>
  </p:clrMapOvr>
  <p:transition>
    <p:random/>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5259773"/>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 关于道德行为的发展</a:t>
            </a:r>
          </a:p>
          <a:p>
            <a:pPr indent="457200">
              <a:lnSpc>
                <a:spcPct val="150000"/>
              </a:lnSpc>
            </a:pP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indent="457200">
              <a:lnSpc>
                <a:spcPct val="150000"/>
              </a:lnSpc>
            </a:pP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indent="457200">
              <a:lnSpc>
                <a:spcPct val="150000"/>
              </a:lnSpc>
            </a:pP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indent="457200">
              <a:lnSpc>
                <a:spcPct val="150000"/>
              </a:lnSpc>
            </a:pP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indent="457200">
              <a:lnSpc>
                <a:spcPct val="150000"/>
              </a:lnSpc>
            </a:pP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indent="457200">
              <a:lnSpc>
                <a:spcPct val="150000"/>
              </a:lnSpc>
            </a:pP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indent="457200">
              <a:lnSpc>
                <a:spcPct val="150000"/>
              </a:lnSpc>
            </a:pP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indent="457200">
              <a:lnSpc>
                <a:spcPct val="150000"/>
              </a:lnSpc>
            </a:pP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上述两种心理学理论从不同侧面论述人的行为发展问题，具有代表性。从唯物辩证法的观点看，人的心理发展也与其他事物的发展一样，有自身的内部规律性。事物的发展，从总体上看，总是朝着某个更高的、功能形式更为统整的目标前进的。</a:t>
            </a:r>
          </a:p>
        </p:txBody>
      </p:sp>
      <p:graphicFrame>
        <p:nvGraphicFramePr>
          <p:cNvPr id="3" name="内容占位符 3">
            <a:extLst>
              <a:ext uri="{FF2B5EF4-FFF2-40B4-BE49-F238E27FC236}">
                <a16:creationId xmlns:a16="http://schemas.microsoft.com/office/drawing/2014/main" id="{BC206A2B-469D-4997-9200-D9648AAB3B4D}"/>
              </a:ext>
            </a:extLst>
          </p:cNvPr>
          <p:cNvGraphicFramePr>
            <a:graphicFrameLocks/>
          </p:cNvGraphicFramePr>
          <p:nvPr>
            <p:extLst>
              <p:ext uri="{D42A27DB-BD31-4B8C-83A1-F6EECF244321}">
                <p14:modId xmlns:p14="http://schemas.microsoft.com/office/powerpoint/2010/main" val="3594074712"/>
              </p:ext>
            </p:extLst>
          </p:nvPr>
        </p:nvGraphicFramePr>
        <p:xfrm>
          <a:off x="-136991" y="2025480"/>
          <a:ext cx="11661169" cy="295087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957480156"/>
      </p:ext>
    </p:extLst>
  </p:cSld>
  <p:clrMapOvr>
    <a:masterClrMapping/>
  </p:clrMapOvr>
  <p:transition>
    <p:random/>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a:extLst>
              <a:ext uri="{FF2B5EF4-FFF2-40B4-BE49-F238E27FC236}">
                <a16:creationId xmlns:a16="http://schemas.microsoft.com/office/drawing/2014/main" id="{185A0144-F11C-442E-8775-AB5D9D0DA23F}"/>
              </a:ext>
            </a:extLst>
          </p:cNvPr>
          <p:cNvSpPr txBox="1"/>
          <p:nvPr/>
        </p:nvSpPr>
        <p:spPr>
          <a:xfrm>
            <a:off x="2638096" y="2822107"/>
            <a:ext cx="7073461" cy="1569660"/>
          </a:xfrm>
          <a:prstGeom prst="rect">
            <a:avLst/>
          </a:prstGeom>
          <a:noFill/>
        </p:spPr>
        <p:txBody>
          <a:bodyPr wrap="square" rtlCol="0">
            <a:spAutoFit/>
          </a:bodyPr>
          <a:lstStyle/>
          <a:p>
            <a:pPr algn="ctr" defTabSz="914377"/>
            <a:r>
              <a:rPr lang="zh-CN" altLang="en-US" sz="4800" b="1" dirty="0">
                <a:solidFill>
                  <a:srgbClr val="4F4D50"/>
                </a:solidFill>
                <a:latin typeface="方正黑体简体" panose="02000000000000000000" pitchFamily="2" charset="-122"/>
                <a:ea typeface="方正黑体简体" panose="02000000000000000000" pitchFamily="2" charset="-122"/>
                <a:cs typeface="+mn-ea"/>
                <a:sym typeface="Arial"/>
              </a:rPr>
              <a:t>第二节</a:t>
            </a:r>
            <a:endParaRPr lang="en-US" altLang="zh-CN" sz="4800" b="1" dirty="0">
              <a:solidFill>
                <a:srgbClr val="4F4D50"/>
              </a:solidFill>
              <a:latin typeface="方正黑体简体" panose="02000000000000000000" pitchFamily="2" charset="-122"/>
              <a:ea typeface="方正黑体简体" panose="02000000000000000000" pitchFamily="2" charset="-122"/>
              <a:cs typeface="+mn-ea"/>
              <a:sym typeface="Arial"/>
            </a:endParaRPr>
          </a:p>
          <a:p>
            <a:pPr algn="ctr" defTabSz="914377"/>
            <a:r>
              <a:rPr lang="zh-CN" altLang="en-US" sz="4800" b="1" dirty="0">
                <a:solidFill>
                  <a:srgbClr val="4F4D50"/>
                </a:solidFill>
                <a:latin typeface="方正黑体简体" panose="02000000000000000000" pitchFamily="2" charset="-122"/>
                <a:ea typeface="方正黑体简体" panose="02000000000000000000" pitchFamily="2" charset="-122"/>
                <a:cs typeface="+mn-ea"/>
                <a:sym typeface="Arial"/>
              </a:rPr>
              <a:t>观察学习与道德行为</a:t>
            </a:r>
          </a:p>
        </p:txBody>
      </p:sp>
    </p:spTree>
    <p:extLst>
      <p:ext uri="{BB962C8B-B14F-4D97-AF65-F5344CB8AC3E}">
        <p14:creationId xmlns:p14="http://schemas.microsoft.com/office/powerpoint/2010/main" val="11759609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2351285"/>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一、 什么是观察学习</a:t>
            </a:r>
          </a:p>
          <a:p>
            <a:pPr indent="457200">
              <a:lnSpc>
                <a:spcPct val="150000"/>
              </a:lnSpc>
            </a:pP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观察学习是一种通过模仿榜样人物的行为来获得知识和技能的过程。</a:t>
            </a: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班杜拉认为，这种学习依赖于替代性经验，是一种间接学习方式，对个体的社会性和道德行为发展具有重要影响。</a:t>
            </a: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4044902546"/>
      </p:ext>
    </p:extLst>
  </p:cSld>
  <p:clrMapOvr>
    <a:masterClrMapping/>
  </p:clrMapOvr>
  <p:transition>
    <p:random/>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2351285"/>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 观察学习的过程和阶段</a:t>
            </a:r>
          </a:p>
          <a:p>
            <a:pPr indent="457200">
              <a:lnSpc>
                <a:spcPct val="150000"/>
              </a:lnSpc>
            </a:pP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观察学习分为“</a:t>
            </a:r>
            <a:r>
              <a:rPr lang="zh-CN" altLang="en-US" b="1" dirty="0">
                <a:solidFill>
                  <a:srgbClr val="FF0000"/>
                </a:solidFill>
                <a:latin typeface="Arial" panose="020B0604020202020204" pitchFamily="34" charset="0"/>
                <a:ea typeface="微软雅黑" panose="020B0503020204020204" pitchFamily="34" charset="-122"/>
              </a:rPr>
              <a:t>获得</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”和“</a:t>
            </a:r>
            <a:r>
              <a:rPr lang="zh-CN" altLang="en-US" b="1" dirty="0">
                <a:solidFill>
                  <a:srgbClr val="FF0000"/>
                </a:solidFill>
                <a:latin typeface="Arial" panose="020B0604020202020204" pitchFamily="34" charset="0"/>
                <a:ea typeface="微软雅黑" panose="020B0503020204020204" pitchFamily="34" charset="-122"/>
              </a:rPr>
              <a:t>操作</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”两个阶段。</a:t>
            </a: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在“获得”阶段，学习者通过“注意”和“保持”来吸收榜样行为；在“操作”阶段，通过“复现”和“动机”将观察到的行为付诸实践。</a:t>
            </a:r>
          </a:p>
        </p:txBody>
      </p:sp>
    </p:spTree>
    <p:extLst>
      <p:ext uri="{BB962C8B-B14F-4D97-AF65-F5344CB8AC3E}">
        <p14:creationId xmlns:p14="http://schemas.microsoft.com/office/powerpoint/2010/main" val="3890827473"/>
      </p:ext>
    </p:extLst>
  </p:cSld>
  <p:clrMapOvr>
    <a:masterClrMapping/>
  </p:clrMapOvr>
  <p:transition>
    <p:random/>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1679947"/>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三、 观察学习对道德行为的影响</a:t>
            </a:r>
            <a:endParaRPr lang="en-US" altLang="zh-CN" dirty="0">
              <a:solidFill>
                <a:schemeClr val="tx1">
                  <a:lumMod val="75000"/>
                  <a:lumOff val="25000"/>
                </a:schemeClr>
              </a:solidFill>
              <a:latin typeface="Arial" panose="020B0604020202020204" pitchFamily="34" charset="0"/>
              <a:ea typeface="微软雅黑" panose="020B0503020204020204" pitchFamily="34" charset="-122"/>
              <a:cs typeface="微软雅黑" panose="020B0503020204020204" pitchFamily="34" charset="-122"/>
            </a:endParaRPr>
          </a:p>
          <a:p>
            <a:pPr>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（一） 形成新的行为</a:t>
            </a:r>
          </a:p>
          <a:p>
            <a:pPr indent="457200">
              <a:lnSpc>
                <a:spcPct val="150000"/>
              </a:lnSpc>
            </a:pPr>
            <a:endParaRPr lang="zh-CN" altLang="en-US" dirty="0">
              <a:solidFill>
                <a:schemeClr val="tx1">
                  <a:lumMod val="75000"/>
                  <a:lumOff val="25000"/>
                </a:schemeClr>
              </a:solidFill>
              <a:latin typeface="Arial" panose="020B0604020202020204" pitchFamily="34" charset="0"/>
              <a:ea typeface="微软雅黑" panose="020B0503020204020204" pitchFamily="34" charset="-122"/>
            </a:endParaRPr>
          </a:p>
        </p:txBody>
      </p:sp>
      <p:graphicFrame>
        <p:nvGraphicFramePr>
          <p:cNvPr id="3" name="内容占位符 3">
            <a:extLst>
              <a:ext uri="{FF2B5EF4-FFF2-40B4-BE49-F238E27FC236}">
                <a16:creationId xmlns:a16="http://schemas.microsoft.com/office/drawing/2014/main" id="{E846C9DE-600C-49AA-9AD9-BD0EE9D70F9C}"/>
              </a:ext>
            </a:extLst>
          </p:cNvPr>
          <p:cNvGraphicFramePr>
            <a:graphicFrameLocks/>
          </p:cNvGraphicFramePr>
          <p:nvPr>
            <p:extLst>
              <p:ext uri="{D42A27DB-BD31-4B8C-83A1-F6EECF244321}">
                <p14:modId xmlns:p14="http://schemas.microsoft.com/office/powerpoint/2010/main" val="2440689791"/>
              </p:ext>
            </p:extLst>
          </p:nvPr>
        </p:nvGraphicFramePr>
        <p:xfrm>
          <a:off x="838200" y="2136793"/>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612503883"/>
      </p:ext>
    </p:extLst>
  </p:cSld>
  <p:clrMapOvr>
    <a:masterClrMapping/>
  </p:clrMapOvr>
  <p:transition>
    <p:random/>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3341941"/>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三、 观察学习对道德行为的影响</a:t>
            </a:r>
            <a:endParaRPr lang="en-US" altLang="zh-CN" dirty="0">
              <a:solidFill>
                <a:schemeClr val="tx1">
                  <a:lumMod val="75000"/>
                  <a:lumOff val="25000"/>
                </a:schemeClr>
              </a:solidFill>
              <a:latin typeface="Arial" panose="020B0604020202020204" pitchFamily="34" charset="0"/>
              <a:ea typeface="微软雅黑" panose="020B0503020204020204" pitchFamily="34" charset="-122"/>
              <a:cs typeface="微软雅黑" panose="020B0503020204020204" pitchFamily="34" charset="-122"/>
            </a:endParaRPr>
          </a:p>
          <a:p>
            <a:pPr>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（二） 消退已有的行为</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榜样的替代性作用也可以消退一个人已有的行为反应。行为干预中就可以运用</a:t>
            </a:r>
            <a:r>
              <a:rPr lang="zh-CN" altLang="en-US" b="1" dirty="0">
                <a:solidFill>
                  <a:srgbClr val="FF0000"/>
                </a:solidFill>
                <a:latin typeface="Arial" panose="020B0604020202020204" pitchFamily="34" charset="0"/>
                <a:ea typeface="微软雅黑" panose="020B0503020204020204" pitchFamily="34" charset="-122"/>
              </a:rPr>
              <a:t>榜样示范</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来消解对特定事物的恐惧反应。</a:t>
            </a: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其实，某些不良行为如违背规范的起哄、怪叫、起绰号等逗引他人注意的行为，也都可以这样加以处理。当然，不良行为的消退应该与对良好行为的强化结合起来。</a:t>
            </a:r>
          </a:p>
          <a:p>
            <a:pPr indent="457200">
              <a:lnSpc>
                <a:spcPct val="150000"/>
              </a:lnSpc>
            </a:pPr>
            <a:endParaRPr lang="zh-CN" altLang="en-US" dirty="0">
              <a:solidFill>
                <a:schemeClr val="tx1">
                  <a:lumMod val="75000"/>
                  <a:lumOff val="25000"/>
                </a:schemeClr>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4065829549"/>
      </p:ext>
    </p:extLst>
  </p:cSld>
  <p:clrMapOvr>
    <a:masterClrMapping/>
  </p:clrMapOvr>
  <p:transition>
    <p:random/>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2926442"/>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三、 观察学习对道德行为的影响</a:t>
            </a:r>
            <a:endParaRPr lang="en-US" altLang="zh-CN" dirty="0">
              <a:solidFill>
                <a:schemeClr val="tx1">
                  <a:lumMod val="75000"/>
                  <a:lumOff val="25000"/>
                </a:schemeClr>
              </a:solidFill>
              <a:latin typeface="Arial" panose="020B0604020202020204" pitchFamily="34" charset="0"/>
              <a:ea typeface="微软雅黑" panose="020B0503020204020204" pitchFamily="34" charset="-122"/>
              <a:cs typeface="微软雅黑" panose="020B0503020204020204" pitchFamily="34" charset="-122"/>
            </a:endParaRPr>
          </a:p>
          <a:p>
            <a:pPr>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（三） 抑制已有的行为</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榜样的替代性作用还会影响观察学习者已有行为出现的可能性。观察学习的这种作用又叫</a:t>
            </a:r>
            <a:r>
              <a:rPr lang="zh-CN" altLang="en-US" b="1" dirty="0">
                <a:solidFill>
                  <a:srgbClr val="FF0000"/>
                </a:solidFill>
                <a:latin typeface="Arial" panose="020B0604020202020204" pitchFamily="34" charset="0"/>
                <a:ea typeface="微软雅黑" panose="020B0503020204020204" pitchFamily="34" charset="-122"/>
              </a:rPr>
              <a:t>反应抑制</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。前述“专栏</a:t>
            </a:r>
            <a:r>
              <a:rPr lang="en-US" altLang="zh-CN" b="1" dirty="0">
                <a:solidFill>
                  <a:srgbClr val="FF0000"/>
                </a:solidFill>
                <a:latin typeface="Arial" panose="020B0604020202020204" pitchFamily="34" charset="0"/>
                <a:ea typeface="微软雅黑" panose="020B0503020204020204" pitchFamily="34" charset="-122"/>
              </a:rPr>
              <a:t>4-1</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介绍的经典实验中的第一阶段，乙组儿童没有表现出攻击行为，并不是没有习得该行为，而是反应抑制使然，即榜样受到惩罚的替代性作用抑制了观察者表现出已获得的行为。</a:t>
            </a:r>
          </a:p>
          <a:p>
            <a:pPr indent="457200">
              <a:lnSpc>
                <a:spcPct val="150000"/>
              </a:lnSpc>
            </a:pPr>
            <a:endParaRPr lang="zh-CN" altLang="en-US" dirty="0">
              <a:solidFill>
                <a:schemeClr val="tx1">
                  <a:lumMod val="75000"/>
                  <a:lumOff val="25000"/>
                </a:schemeClr>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2387816674"/>
      </p:ext>
    </p:extLst>
  </p:cSld>
  <p:clrMapOvr>
    <a:masterClrMapping/>
  </p:clrMapOvr>
  <p:transition>
    <p:random/>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1679947"/>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三、 观察学习对道德行为的影响</a:t>
            </a:r>
            <a:endParaRPr lang="en-US" altLang="zh-CN" dirty="0">
              <a:solidFill>
                <a:schemeClr val="tx1">
                  <a:lumMod val="75000"/>
                  <a:lumOff val="25000"/>
                </a:schemeClr>
              </a:solidFill>
              <a:latin typeface="Arial" panose="020B0604020202020204" pitchFamily="34" charset="0"/>
              <a:ea typeface="微软雅黑" panose="020B0503020204020204" pitchFamily="34" charset="-122"/>
              <a:cs typeface="微软雅黑" panose="020B0503020204020204" pitchFamily="34" charset="-122"/>
            </a:endParaRPr>
          </a:p>
          <a:p>
            <a:pPr>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（四） 解除对已有行为的抑制</a:t>
            </a:r>
          </a:p>
          <a:p>
            <a:pPr indent="457200">
              <a:lnSpc>
                <a:spcPct val="150000"/>
              </a:lnSpc>
            </a:pPr>
            <a:endParaRPr lang="zh-CN" altLang="en-US" dirty="0">
              <a:solidFill>
                <a:schemeClr val="tx1">
                  <a:lumMod val="75000"/>
                  <a:lumOff val="25000"/>
                </a:schemeClr>
              </a:solidFill>
              <a:latin typeface="Arial" panose="020B0604020202020204" pitchFamily="34" charset="0"/>
              <a:ea typeface="微软雅黑" panose="020B0503020204020204" pitchFamily="34" charset="-122"/>
            </a:endParaRPr>
          </a:p>
        </p:txBody>
      </p:sp>
      <p:graphicFrame>
        <p:nvGraphicFramePr>
          <p:cNvPr id="3" name="图示 2">
            <a:extLst>
              <a:ext uri="{FF2B5EF4-FFF2-40B4-BE49-F238E27FC236}">
                <a16:creationId xmlns:a16="http://schemas.microsoft.com/office/drawing/2014/main" id="{B5274690-5D3E-4B54-AFA3-95A6B02F1574}"/>
              </a:ext>
            </a:extLst>
          </p:cNvPr>
          <p:cNvGraphicFramePr/>
          <p:nvPr>
            <p:extLst>
              <p:ext uri="{D42A27DB-BD31-4B8C-83A1-F6EECF244321}">
                <p14:modId xmlns:p14="http://schemas.microsoft.com/office/powerpoint/2010/main" val="2066579126"/>
              </p:ext>
            </p:extLst>
          </p:nvPr>
        </p:nvGraphicFramePr>
        <p:xfrm>
          <a:off x="1281415" y="2602580"/>
          <a:ext cx="9794127" cy="357291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707108983"/>
      </p:ext>
    </p:extLst>
  </p:cSld>
  <p:clrMapOvr>
    <a:masterClrMapping/>
  </p:clrMapOvr>
  <p:transition>
    <p:random/>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3046425F-5D04-46A9-99E0-B261B9ADB520}"/>
              </a:ext>
            </a:extLst>
          </p:cNvPr>
          <p:cNvSpPr>
            <a:spLocks noGrp="1"/>
          </p:cNvSpPr>
          <p:nvPr>
            <p:ph type="ctrTitle"/>
          </p:nvPr>
        </p:nvSpPr>
        <p:spPr/>
        <p:txBody>
          <a:bodyPr/>
          <a:lstStyle/>
          <a:p>
            <a:r>
              <a:rPr lang="zh-CN" altLang="en-US" sz="4400" b="1" dirty="0">
                <a:solidFill>
                  <a:srgbClr val="79A9D2"/>
                </a:solidFill>
                <a:latin typeface="微软雅黑" panose="020B0503020204020204" pitchFamily="34" charset="-122"/>
                <a:ea typeface="微软雅黑" panose="020B0503020204020204" pitchFamily="34" charset="-122"/>
              </a:rPr>
              <a:t>第一编  </a:t>
            </a:r>
            <a:r>
              <a:rPr lang="zh-CN" altLang="en-US" sz="4400" b="1" dirty="0">
                <a:latin typeface="微软雅黑" panose="020B0503020204020204" pitchFamily="34" charset="-122"/>
                <a:ea typeface="微软雅黑" panose="020B0503020204020204" pitchFamily="34" charset="-122"/>
              </a:rPr>
              <a:t>德育心理</a:t>
            </a:r>
          </a:p>
        </p:txBody>
      </p:sp>
    </p:spTree>
    <p:extLst>
      <p:ext uri="{BB962C8B-B14F-4D97-AF65-F5344CB8AC3E}">
        <p14:creationId xmlns:p14="http://schemas.microsoft.com/office/powerpoint/2010/main" val="27554702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3341941"/>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四、 影响观察学习的因素 </a:t>
            </a:r>
            <a:endParaRPr lang="en-US" altLang="zh-CN"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（一） 影响获得的因素</a:t>
            </a:r>
            <a:endParaRPr lang="en-US" altLang="zh-CN" sz="2500" b="1" dirty="0">
              <a:solidFill>
                <a:schemeClr val="bg1">
                  <a:lumMod val="50000"/>
                </a:schemeClr>
              </a:solidFill>
              <a:latin typeface="Arial" panose="020B0604020202020204" pitchFamily="34" charset="0"/>
              <a:ea typeface="微软雅黑" panose="020B0503020204020204" pitchFamily="34" charset="-122"/>
            </a:endParaRPr>
          </a:p>
          <a:p>
            <a:pPr>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获得阶段受观察者对榜样行为的注意力和记忆保持能力影响。</a:t>
            </a: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观察者倾向于模仿与自己有共同特征的榜样，且榜样行为的功能价值和示范的突出性对保持记忆至关重要。</a:t>
            </a: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indent="457200">
              <a:lnSpc>
                <a:spcPct val="150000"/>
              </a:lnSpc>
            </a:pPr>
            <a:endParaRPr lang="zh-CN" altLang="en-US" dirty="0">
              <a:solidFill>
                <a:schemeClr val="tx1">
                  <a:lumMod val="75000"/>
                  <a:lumOff val="25000"/>
                </a:schemeClr>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1562223154"/>
      </p:ext>
    </p:extLst>
  </p:cSld>
  <p:clrMapOvr>
    <a:masterClrMapping/>
  </p:clrMapOvr>
  <p:transition>
    <p:random/>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3757439"/>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四、 影响观察学习的因素 </a:t>
            </a:r>
            <a:endParaRPr lang="en-US" altLang="zh-CN"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（二） 影响操作的因素 </a:t>
            </a:r>
            <a:endParaRPr lang="en-US" altLang="zh-CN" sz="2500" b="1" dirty="0">
              <a:solidFill>
                <a:schemeClr val="bg1">
                  <a:lumMod val="50000"/>
                </a:schemeClr>
              </a:solidFill>
              <a:latin typeface="Arial" panose="020B0604020202020204" pitchFamily="34" charset="0"/>
              <a:ea typeface="微软雅黑" panose="020B0503020204020204" pitchFamily="34" charset="-122"/>
            </a:endParaRPr>
          </a:p>
          <a:p>
            <a:pPr>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操作阶段涉及将观察到的行为付诸实践和内在动机。</a:t>
            </a:r>
            <a:r>
              <a:rPr lang="zh-CN" altLang="en-US" b="1" dirty="0">
                <a:solidFill>
                  <a:srgbClr val="FF0000"/>
                </a:solidFill>
                <a:latin typeface="Arial" panose="020B0604020202020204" pitchFamily="34" charset="0"/>
                <a:ea typeface="微软雅黑" panose="020B0503020204020204" pitchFamily="34" charset="-122"/>
              </a:rPr>
              <a:t>反复示范、学习者的演练</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和</a:t>
            </a:r>
            <a:r>
              <a:rPr lang="zh-CN" altLang="en-US" b="1" dirty="0">
                <a:solidFill>
                  <a:srgbClr val="FF0000"/>
                </a:solidFill>
                <a:latin typeface="Arial" panose="020B0604020202020204" pitchFamily="34" charset="0"/>
                <a:ea typeface="微软雅黑" panose="020B0503020204020204" pitchFamily="34" charset="-122"/>
              </a:rPr>
              <a:t>自我矫正</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，以及</a:t>
            </a:r>
            <a:r>
              <a:rPr lang="zh-CN" altLang="en-US" b="1" dirty="0">
                <a:solidFill>
                  <a:srgbClr val="FF0000"/>
                </a:solidFill>
                <a:latin typeface="Arial" panose="020B0604020202020204" pitchFamily="34" charset="0"/>
                <a:ea typeface="微软雅黑" panose="020B0503020204020204" pitchFamily="34" charset="-122"/>
              </a:rPr>
              <a:t>及时反馈</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都是提高复现成功率的关键。</a:t>
            </a: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动机可以通过直接强化，如表扬和奖励，或通过观察榜样受到的强化来激发，这同时也提供了行为特征信息，帮助正确模仿。自我强化也是激励行为的一种方式。</a:t>
            </a:r>
          </a:p>
          <a:p>
            <a:pPr indent="457200">
              <a:lnSpc>
                <a:spcPct val="150000"/>
              </a:lnSpc>
            </a:pPr>
            <a:endParaRPr lang="zh-CN" altLang="en-US" dirty="0">
              <a:solidFill>
                <a:schemeClr val="tx1">
                  <a:lumMod val="75000"/>
                  <a:lumOff val="25000"/>
                </a:schemeClr>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4165077676"/>
      </p:ext>
    </p:extLst>
  </p:cSld>
  <p:clrMapOvr>
    <a:masterClrMapping/>
  </p:clrMapOvr>
  <p:transition>
    <p:random/>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a:extLst>
              <a:ext uri="{FF2B5EF4-FFF2-40B4-BE49-F238E27FC236}">
                <a16:creationId xmlns:a16="http://schemas.microsoft.com/office/drawing/2014/main" id="{185A0144-F11C-442E-8775-AB5D9D0DA23F}"/>
              </a:ext>
            </a:extLst>
          </p:cNvPr>
          <p:cNvSpPr txBox="1"/>
          <p:nvPr/>
        </p:nvSpPr>
        <p:spPr>
          <a:xfrm>
            <a:off x="1502980" y="2822107"/>
            <a:ext cx="9059918" cy="1569660"/>
          </a:xfrm>
          <a:prstGeom prst="rect">
            <a:avLst/>
          </a:prstGeom>
          <a:noFill/>
        </p:spPr>
        <p:txBody>
          <a:bodyPr wrap="square" rtlCol="0">
            <a:spAutoFit/>
          </a:bodyPr>
          <a:lstStyle/>
          <a:p>
            <a:pPr algn="ctr" defTabSz="914377"/>
            <a:r>
              <a:rPr lang="zh-CN" altLang="en-US" sz="4800" b="1" dirty="0">
                <a:solidFill>
                  <a:srgbClr val="4F4D50"/>
                </a:solidFill>
                <a:latin typeface="方正黑体简体" panose="02000000000000000000" pitchFamily="2" charset="-122"/>
                <a:ea typeface="方正黑体简体" panose="02000000000000000000" pitchFamily="2" charset="-122"/>
                <a:cs typeface="+mn-ea"/>
                <a:sym typeface="Arial"/>
              </a:rPr>
              <a:t>第三节</a:t>
            </a:r>
            <a:endParaRPr lang="en-US" altLang="zh-CN" sz="4800" b="1" dirty="0">
              <a:solidFill>
                <a:srgbClr val="4F4D50"/>
              </a:solidFill>
              <a:latin typeface="方正黑体简体" panose="02000000000000000000" pitchFamily="2" charset="-122"/>
              <a:ea typeface="方正黑体简体" panose="02000000000000000000" pitchFamily="2" charset="-122"/>
              <a:cs typeface="+mn-ea"/>
              <a:sym typeface="Arial"/>
            </a:endParaRPr>
          </a:p>
          <a:p>
            <a:pPr algn="ctr" defTabSz="914377"/>
            <a:r>
              <a:rPr lang="zh-CN" altLang="en-US" sz="4800" b="1" dirty="0">
                <a:solidFill>
                  <a:srgbClr val="4F4D50"/>
                </a:solidFill>
                <a:latin typeface="方正黑体简体" panose="02000000000000000000" pitchFamily="2" charset="-122"/>
                <a:ea typeface="方正黑体简体" panose="02000000000000000000" pitchFamily="2" charset="-122"/>
                <a:cs typeface="+mn-ea"/>
                <a:sym typeface="Arial"/>
              </a:rPr>
              <a:t>思维表征、自我调节与道德行为</a:t>
            </a:r>
          </a:p>
        </p:txBody>
      </p:sp>
    </p:spTree>
    <p:extLst>
      <p:ext uri="{BB962C8B-B14F-4D97-AF65-F5344CB8AC3E}">
        <p14:creationId xmlns:p14="http://schemas.microsoft.com/office/powerpoint/2010/main" val="21150044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2097369"/>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一、 思维表征作用与道德行为</a:t>
            </a:r>
          </a:p>
          <a:p>
            <a:pPr>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（一） 什么是思维表征作用</a:t>
            </a:r>
          </a:p>
          <a:p>
            <a:pPr>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思维表征作用是个体通过语词符号获得或表达认知性表象的心理活动，与观察学习、自我调节过程紧密相关。</a:t>
            </a:r>
          </a:p>
        </p:txBody>
      </p:sp>
    </p:spTree>
    <p:extLst>
      <p:ext uri="{BB962C8B-B14F-4D97-AF65-F5344CB8AC3E}">
        <p14:creationId xmlns:p14="http://schemas.microsoft.com/office/powerpoint/2010/main" val="2273793515"/>
      </p:ext>
    </p:extLst>
  </p:cSld>
  <p:clrMapOvr>
    <a:masterClrMapping/>
  </p:clrMapOvr>
  <p:transition>
    <p:random/>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1679947"/>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一、 思维表征作用与道德行为</a:t>
            </a:r>
          </a:p>
          <a:p>
            <a:pPr>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（二） 两种思维表征能力</a:t>
            </a:r>
            <a:endParaRPr lang="en-US" altLang="zh-CN" sz="2500" b="1" dirty="0">
              <a:solidFill>
                <a:schemeClr val="bg1">
                  <a:lumMod val="50000"/>
                </a:schemeClr>
              </a:solidFill>
              <a:latin typeface="Arial" panose="020B0604020202020204" pitchFamily="34" charset="0"/>
              <a:ea typeface="微软雅黑" panose="020B0503020204020204" pitchFamily="34" charset="-122"/>
            </a:endParaRPr>
          </a:p>
          <a:p>
            <a:pPr>
              <a:lnSpc>
                <a:spcPct val="150000"/>
              </a:lnSpc>
            </a:pP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p:txBody>
      </p:sp>
      <p:graphicFrame>
        <p:nvGraphicFramePr>
          <p:cNvPr id="3" name="内容占位符 3">
            <a:extLst>
              <a:ext uri="{FF2B5EF4-FFF2-40B4-BE49-F238E27FC236}">
                <a16:creationId xmlns:a16="http://schemas.microsoft.com/office/drawing/2014/main" id="{1FECEA9A-8620-4BEC-ABAA-2B9F908AA51E}"/>
              </a:ext>
            </a:extLst>
          </p:cNvPr>
          <p:cNvGraphicFramePr>
            <a:graphicFrameLocks/>
          </p:cNvGraphicFramePr>
          <p:nvPr>
            <p:extLst>
              <p:ext uri="{D42A27DB-BD31-4B8C-83A1-F6EECF244321}">
                <p14:modId xmlns:p14="http://schemas.microsoft.com/office/powerpoint/2010/main" val="279845378"/>
              </p:ext>
            </p:extLst>
          </p:nvPr>
        </p:nvGraphicFramePr>
        <p:xfrm>
          <a:off x="1495746" y="2619910"/>
          <a:ext cx="8973620" cy="335157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536253488"/>
      </p:ext>
    </p:extLst>
  </p:cSld>
  <p:clrMapOvr>
    <a:masterClrMapping/>
  </p:clrMapOvr>
  <p:transition>
    <p:random/>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3341941"/>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一、 思维表征作用与道德行为</a:t>
            </a:r>
          </a:p>
          <a:p>
            <a:pPr>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（三） 思维表征作用对道德行为的影响</a:t>
            </a:r>
          </a:p>
          <a:p>
            <a:pPr>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思维表征作用对道德行为的影响主要在三个方面：</a:t>
            </a:r>
          </a:p>
          <a:p>
            <a:pPr>
              <a:lnSpc>
                <a:spcPct val="150000"/>
              </a:lnSpc>
            </a:pPr>
            <a:r>
              <a:rPr lang="en-US" altLang="zh-CN" b="1" dirty="0">
                <a:solidFill>
                  <a:schemeClr val="tx1">
                    <a:lumMod val="75000"/>
                    <a:lumOff val="25000"/>
                  </a:schemeClr>
                </a:solidFill>
                <a:latin typeface="Arial" panose="020B0604020202020204" pitchFamily="34" charset="0"/>
                <a:ea typeface="微软雅黑" panose="020B0503020204020204" pitchFamily="34" charset="-122"/>
              </a:rPr>
              <a:t>1. </a:t>
            </a:r>
            <a:r>
              <a:rPr lang="zh-CN" altLang="en-US" b="1" dirty="0">
                <a:solidFill>
                  <a:schemeClr val="tx1">
                    <a:lumMod val="75000"/>
                    <a:lumOff val="25000"/>
                  </a:schemeClr>
                </a:solidFill>
                <a:latin typeface="Arial" panose="020B0604020202020204" pitchFamily="34" charset="0"/>
                <a:ea typeface="微软雅黑" panose="020B0503020204020204" pitchFamily="34" charset="-122"/>
              </a:rPr>
              <a:t>凭借思维表征活动来概括过去的道德经验，并影响个体的道德行为</a:t>
            </a:r>
          </a:p>
          <a:p>
            <a:pPr>
              <a:lnSpc>
                <a:spcPct val="150000"/>
              </a:lnSpc>
            </a:pPr>
            <a:r>
              <a:rPr lang="en-US" altLang="zh-CN" b="1" dirty="0">
                <a:solidFill>
                  <a:schemeClr val="tx1">
                    <a:lumMod val="75000"/>
                    <a:lumOff val="25000"/>
                  </a:schemeClr>
                </a:solidFill>
                <a:latin typeface="Arial" panose="020B0604020202020204" pitchFamily="34" charset="0"/>
                <a:ea typeface="微软雅黑" panose="020B0503020204020204" pitchFamily="34" charset="-122"/>
              </a:rPr>
              <a:t>2. </a:t>
            </a:r>
            <a:r>
              <a:rPr lang="zh-CN" altLang="en-US" b="1" dirty="0">
                <a:solidFill>
                  <a:schemeClr val="tx1">
                    <a:lumMod val="75000"/>
                    <a:lumOff val="25000"/>
                  </a:schemeClr>
                </a:solidFill>
                <a:latin typeface="Arial" panose="020B0604020202020204" pitchFamily="34" charset="0"/>
                <a:ea typeface="微软雅黑" panose="020B0503020204020204" pitchFamily="34" charset="-122"/>
              </a:rPr>
              <a:t>运用思维表征活动来树立远大的道德理想，并支配个体的道德行为</a:t>
            </a:r>
          </a:p>
          <a:p>
            <a:pPr>
              <a:lnSpc>
                <a:spcPct val="150000"/>
              </a:lnSpc>
            </a:pPr>
            <a:r>
              <a:rPr lang="en-US" altLang="zh-CN" b="1" dirty="0">
                <a:solidFill>
                  <a:schemeClr val="tx1">
                    <a:lumMod val="75000"/>
                    <a:lumOff val="25000"/>
                  </a:schemeClr>
                </a:solidFill>
                <a:latin typeface="Arial" panose="020B0604020202020204" pitchFamily="34" charset="0"/>
                <a:ea typeface="微软雅黑" panose="020B0503020204020204" pitchFamily="34" charset="-122"/>
              </a:rPr>
              <a:t>3. </a:t>
            </a:r>
            <a:r>
              <a:rPr lang="zh-CN" altLang="en-US" b="1" dirty="0">
                <a:solidFill>
                  <a:schemeClr val="tx1">
                    <a:lumMod val="75000"/>
                    <a:lumOff val="25000"/>
                  </a:schemeClr>
                </a:solidFill>
                <a:latin typeface="Arial" panose="020B0604020202020204" pitchFamily="34" charset="0"/>
                <a:ea typeface="微软雅黑" panose="020B0503020204020204" pitchFamily="34" charset="-122"/>
              </a:rPr>
              <a:t>利用思维表征活动来明确当前的行动目标，并影响个体的道德行为</a:t>
            </a:r>
          </a:p>
          <a:p>
            <a:pPr>
              <a:lnSpc>
                <a:spcPct val="150000"/>
              </a:lnSpc>
            </a:pPr>
            <a:endParaRPr lang="zh-CN" altLang="en-US" dirty="0">
              <a:solidFill>
                <a:schemeClr val="tx1">
                  <a:lumMod val="75000"/>
                  <a:lumOff val="25000"/>
                </a:schemeClr>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1794258621"/>
      </p:ext>
    </p:extLst>
  </p:cSld>
  <p:clrMapOvr>
    <a:masterClrMapping/>
  </p:clrMapOvr>
  <p:transition>
    <p:random/>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5" y="1210310"/>
            <a:ext cx="7321748" cy="3341941"/>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 自我调节过程与道德行为</a:t>
            </a:r>
          </a:p>
          <a:p>
            <a:pPr>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（一） 什么是自我调节过程</a:t>
            </a:r>
          </a:p>
          <a:p>
            <a:pPr>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自我调节过程是个体对自己的行为施加影响的能力，强调个体在行为改变中的主动作用。</a:t>
            </a: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现代社会学习理论认为，环境只是一种潜能，只有在特定的行动使之现实化之后才能起作用。</a:t>
            </a:r>
          </a:p>
          <a:p>
            <a:pPr>
              <a:lnSpc>
                <a:spcPct val="150000"/>
              </a:lnSpc>
            </a:pPr>
            <a:endParaRPr lang="zh-CN" altLang="en-US" dirty="0">
              <a:solidFill>
                <a:schemeClr val="tx1">
                  <a:lumMod val="75000"/>
                  <a:lumOff val="25000"/>
                </a:schemeClr>
              </a:solidFill>
              <a:latin typeface="Arial" panose="020B0604020202020204" pitchFamily="34" charset="0"/>
              <a:ea typeface="微软雅黑" panose="020B0503020204020204" pitchFamily="34" charset="-122"/>
            </a:endParaRPr>
          </a:p>
        </p:txBody>
      </p:sp>
      <p:pic>
        <p:nvPicPr>
          <p:cNvPr id="3" name="图片 2">
            <a:extLst>
              <a:ext uri="{FF2B5EF4-FFF2-40B4-BE49-F238E27FC236}">
                <a16:creationId xmlns:a16="http://schemas.microsoft.com/office/drawing/2014/main" id="{BEC89154-36F8-43A9-AEB7-9F42865C7FC5}"/>
              </a:ext>
            </a:extLst>
          </p:cNvPr>
          <p:cNvPicPr>
            <a:picLocks noChangeAspect="1"/>
          </p:cNvPicPr>
          <p:nvPr/>
        </p:nvPicPr>
        <p:blipFill>
          <a:blip r:embed="rId2"/>
          <a:stretch>
            <a:fillRect/>
          </a:stretch>
        </p:blipFill>
        <p:spPr>
          <a:xfrm>
            <a:off x="8656253" y="2088296"/>
            <a:ext cx="2652877" cy="4049746"/>
          </a:xfrm>
          <a:prstGeom prst="rect">
            <a:avLst/>
          </a:prstGeom>
        </p:spPr>
      </p:pic>
    </p:spTree>
    <p:extLst>
      <p:ext uri="{BB962C8B-B14F-4D97-AF65-F5344CB8AC3E}">
        <p14:creationId xmlns:p14="http://schemas.microsoft.com/office/powerpoint/2010/main" val="3772466155"/>
      </p:ext>
    </p:extLst>
  </p:cSld>
  <p:clrMapOvr>
    <a:masterClrMapping/>
  </p:clrMapOvr>
  <p:transition>
    <p:random/>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5" y="1210310"/>
            <a:ext cx="10063530" cy="2512867"/>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 自我调节过程与道德行为</a:t>
            </a:r>
            <a:endParaRPr lang="zh-CN" altLang="en-US"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（二） 自我调节过程的机制</a:t>
            </a:r>
          </a:p>
          <a:p>
            <a:pPr>
              <a:lnSpc>
                <a:spcPct val="150000"/>
              </a:lnSpc>
            </a:pPr>
            <a:r>
              <a:rPr lang="en-US" altLang="zh-CN" b="1" dirty="0">
                <a:solidFill>
                  <a:schemeClr val="tx1">
                    <a:lumMod val="75000"/>
                    <a:lumOff val="25000"/>
                  </a:schemeClr>
                </a:solidFill>
                <a:latin typeface="Arial" panose="020B0604020202020204" pitchFamily="34" charset="0"/>
                <a:ea typeface="微软雅黑" panose="020B0503020204020204" pitchFamily="34" charset="-122"/>
              </a:rPr>
              <a:t>1. </a:t>
            </a:r>
            <a:r>
              <a:rPr lang="zh-CN" altLang="en-US" b="1" dirty="0">
                <a:solidFill>
                  <a:schemeClr val="tx1">
                    <a:lumMod val="75000"/>
                    <a:lumOff val="25000"/>
                  </a:schemeClr>
                </a:solidFill>
                <a:latin typeface="Arial" panose="020B0604020202020204" pitchFamily="34" charset="0"/>
                <a:ea typeface="微软雅黑" panose="020B0503020204020204" pitchFamily="34" charset="-122"/>
              </a:rPr>
              <a:t>行为过程的自我参与</a:t>
            </a:r>
          </a:p>
          <a:p>
            <a:pPr>
              <a:lnSpc>
                <a:spcPct val="150000"/>
              </a:lnSpc>
            </a:pPr>
            <a:r>
              <a:rPr lang="en-US" altLang="zh-CN" b="1" dirty="0">
                <a:solidFill>
                  <a:schemeClr val="tx1">
                    <a:lumMod val="75000"/>
                    <a:lumOff val="25000"/>
                  </a:schemeClr>
                </a:solidFill>
                <a:latin typeface="Arial" panose="020B0604020202020204" pitchFamily="34" charset="0"/>
                <a:ea typeface="微软雅黑" panose="020B0503020204020204" pitchFamily="34" charset="-122"/>
              </a:rPr>
              <a:t>2. </a:t>
            </a:r>
            <a:r>
              <a:rPr lang="zh-CN" altLang="en-US" b="1" dirty="0">
                <a:solidFill>
                  <a:schemeClr val="tx1">
                    <a:lumMod val="75000"/>
                    <a:lumOff val="25000"/>
                  </a:schemeClr>
                </a:solidFill>
                <a:latin typeface="Arial" panose="020B0604020202020204" pitchFamily="34" charset="0"/>
                <a:ea typeface="微软雅黑" panose="020B0503020204020204" pitchFamily="34" charset="-122"/>
              </a:rPr>
              <a:t>在行为过程中的自主认知加工</a:t>
            </a:r>
          </a:p>
          <a:p>
            <a:pPr>
              <a:lnSpc>
                <a:spcPct val="150000"/>
              </a:lnSpc>
            </a:pPr>
            <a:r>
              <a:rPr lang="en-US" altLang="zh-CN" b="1" dirty="0">
                <a:solidFill>
                  <a:schemeClr val="tx1">
                    <a:lumMod val="75000"/>
                    <a:lumOff val="25000"/>
                  </a:schemeClr>
                </a:solidFill>
                <a:latin typeface="Arial" panose="020B0604020202020204" pitchFamily="34" charset="0"/>
                <a:ea typeface="微软雅黑" panose="020B0503020204020204" pitchFamily="34" charset="-122"/>
              </a:rPr>
              <a:t>3. </a:t>
            </a:r>
            <a:r>
              <a:rPr lang="zh-CN" altLang="en-US" b="1" dirty="0">
                <a:solidFill>
                  <a:schemeClr val="tx1">
                    <a:lumMod val="75000"/>
                    <a:lumOff val="25000"/>
                  </a:schemeClr>
                </a:solidFill>
                <a:latin typeface="Arial" panose="020B0604020202020204" pitchFamily="34" charset="0"/>
                <a:ea typeface="微软雅黑" panose="020B0503020204020204" pitchFamily="34" charset="-122"/>
              </a:rPr>
              <a:t>对行为发生原因的内归因</a:t>
            </a:r>
          </a:p>
        </p:txBody>
      </p:sp>
    </p:spTree>
    <p:extLst>
      <p:ext uri="{BB962C8B-B14F-4D97-AF65-F5344CB8AC3E}">
        <p14:creationId xmlns:p14="http://schemas.microsoft.com/office/powerpoint/2010/main" val="1763779074"/>
      </p:ext>
    </p:extLst>
  </p:cSld>
  <p:clrMapOvr>
    <a:masterClrMapping/>
  </p:clrMapOvr>
  <p:transition>
    <p:random/>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1247136"/>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 自我调节过程与道德行为</a:t>
            </a:r>
          </a:p>
          <a:p>
            <a:pPr>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（三） 自我调节过程对道德行为的影响</a:t>
            </a:r>
          </a:p>
        </p:txBody>
      </p:sp>
      <p:graphicFrame>
        <p:nvGraphicFramePr>
          <p:cNvPr id="3" name="图示 2">
            <a:extLst>
              <a:ext uri="{FF2B5EF4-FFF2-40B4-BE49-F238E27FC236}">
                <a16:creationId xmlns:a16="http://schemas.microsoft.com/office/drawing/2014/main" id="{EE4110D0-0D8C-4101-8EC7-5D3A998CF9A1}"/>
              </a:ext>
            </a:extLst>
          </p:cNvPr>
          <p:cNvGraphicFramePr/>
          <p:nvPr>
            <p:extLst>
              <p:ext uri="{D42A27DB-BD31-4B8C-83A1-F6EECF244321}">
                <p14:modId xmlns:p14="http://schemas.microsoft.com/office/powerpoint/2010/main" val="3848621100"/>
              </p:ext>
            </p:extLst>
          </p:nvPr>
        </p:nvGraphicFramePr>
        <p:xfrm>
          <a:off x="1292261" y="1623317"/>
          <a:ext cx="9351766" cy="536777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309615686"/>
      </p:ext>
    </p:extLst>
  </p:cSld>
  <p:clrMapOvr>
    <a:masterClrMapping/>
  </p:clrMapOvr>
  <p:transition>
    <p:random/>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a:extLst>
              <a:ext uri="{FF2B5EF4-FFF2-40B4-BE49-F238E27FC236}">
                <a16:creationId xmlns:a16="http://schemas.microsoft.com/office/drawing/2014/main" id="{185A0144-F11C-442E-8775-AB5D9D0DA23F}"/>
              </a:ext>
            </a:extLst>
          </p:cNvPr>
          <p:cNvSpPr txBox="1"/>
          <p:nvPr/>
        </p:nvSpPr>
        <p:spPr>
          <a:xfrm>
            <a:off x="2638096" y="2822107"/>
            <a:ext cx="7073461" cy="1569660"/>
          </a:xfrm>
          <a:prstGeom prst="rect">
            <a:avLst/>
          </a:prstGeom>
          <a:noFill/>
        </p:spPr>
        <p:txBody>
          <a:bodyPr wrap="square" rtlCol="0">
            <a:spAutoFit/>
          </a:bodyPr>
          <a:lstStyle/>
          <a:p>
            <a:pPr algn="ctr" defTabSz="914377"/>
            <a:r>
              <a:rPr lang="zh-CN" altLang="en-US" sz="4800" b="1" dirty="0">
                <a:solidFill>
                  <a:srgbClr val="4F4D50"/>
                </a:solidFill>
                <a:latin typeface="方正黑体简体" panose="02000000000000000000" pitchFamily="2" charset="-122"/>
                <a:ea typeface="方正黑体简体" panose="02000000000000000000" pitchFamily="2" charset="-122"/>
                <a:cs typeface="+mn-ea"/>
                <a:sym typeface="Arial"/>
              </a:rPr>
              <a:t>第四节</a:t>
            </a:r>
            <a:endParaRPr lang="en-US" altLang="zh-CN" sz="4800" b="1" dirty="0">
              <a:solidFill>
                <a:srgbClr val="4F4D50"/>
              </a:solidFill>
              <a:latin typeface="方正黑体简体" panose="02000000000000000000" pitchFamily="2" charset="-122"/>
              <a:ea typeface="方正黑体简体" panose="02000000000000000000" pitchFamily="2" charset="-122"/>
              <a:cs typeface="+mn-ea"/>
              <a:sym typeface="Arial"/>
            </a:endParaRPr>
          </a:p>
          <a:p>
            <a:pPr algn="ctr" defTabSz="914377"/>
            <a:r>
              <a:rPr lang="zh-CN" altLang="en-US" sz="4800" b="1" dirty="0">
                <a:solidFill>
                  <a:srgbClr val="4F4D50"/>
                </a:solidFill>
                <a:latin typeface="方正黑体简体" panose="02000000000000000000" pitchFamily="2" charset="-122"/>
                <a:ea typeface="方正黑体简体" panose="02000000000000000000" pitchFamily="2" charset="-122"/>
                <a:cs typeface="+mn-ea"/>
                <a:sym typeface="Arial"/>
              </a:rPr>
              <a:t>对不良品行的干预</a:t>
            </a:r>
          </a:p>
        </p:txBody>
      </p:sp>
    </p:spTree>
    <p:extLst>
      <p:ext uri="{BB962C8B-B14F-4D97-AF65-F5344CB8AC3E}">
        <p14:creationId xmlns:p14="http://schemas.microsoft.com/office/powerpoint/2010/main" val="5137297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3046425F-5D04-46A9-99E0-B261B9ADB520}"/>
              </a:ext>
            </a:extLst>
          </p:cNvPr>
          <p:cNvSpPr>
            <a:spLocks noGrp="1"/>
          </p:cNvSpPr>
          <p:nvPr>
            <p:ph type="ctrTitle"/>
          </p:nvPr>
        </p:nvSpPr>
        <p:spPr/>
        <p:txBody>
          <a:bodyPr/>
          <a:lstStyle/>
          <a:p>
            <a:r>
              <a:rPr lang="zh-CN" altLang="en-US" sz="4400" b="1" dirty="0">
                <a:solidFill>
                  <a:srgbClr val="79A9D2"/>
                </a:solidFill>
                <a:latin typeface="微软雅黑" panose="020B0503020204020204" pitchFamily="34" charset="-122"/>
                <a:ea typeface="微软雅黑" panose="020B0503020204020204" pitchFamily="34" charset="-122"/>
              </a:rPr>
              <a:t>第四章</a:t>
            </a:r>
            <a:br>
              <a:rPr lang="en-US" altLang="zh-CN" sz="4400" b="1" dirty="0">
                <a:solidFill>
                  <a:srgbClr val="79A9D2"/>
                </a:solidFill>
                <a:latin typeface="微软雅黑" panose="020B0503020204020204" pitchFamily="34" charset="-122"/>
                <a:ea typeface="微软雅黑" panose="020B0503020204020204" pitchFamily="34" charset="-122"/>
              </a:rPr>
            </a:br>
            <a:r>
              <a:rPr lang="zh-CN" altLang="en-US" sz="4400" b="1" dirty="0">
                <a:solidFill>
                  <a:srgbClr val="79A9D2"/>
                </a:solidFill>
                <a:latin typeface="微软雅黑" panose="020B0503020204020204" pitchFamily="34" charset="-122"/>
                <a:ea typeface="微软雅黑" panose="020B0503020204020204" pitchFamily="34" charset="-122"/>
              </a:rPr>
              <a:t> </a:t>
            </a:r>
            <a:br>
              <a:rPr lang="en-US" altLang="zh-CN" sz="4400" b="1" dirty="0">
                <a:latin typeface="微软雅黑" panose="020B0503020204020204" pitchFamily="34" charset="-122"/>
                <a:ea typeface="微软雅黑" panose="020B0503020204020204" pitchFamily="34" charset="-122"/>
              </a:rPr>
            </a:br>
            <a:r>
              <a:rPr lang="zh-CN" altLang="en-US" sz="4400" b="1" dirty="0">
                <a:latin typeface="微软雅黑" panose="020B0503020204020204" pitchFamily="34" charset="-122"/>
                <a:ea typeface="微软雅黑" panose="020B0503020204020204" pitchFamily="34" charset="-122"/>
              </a:rPr>
              <a:t>道德行为的发展</a:t>
            </a:r>
          </a:p>
        </p:txBody>
      </p:sp>
    </p:spTree>
    <p:extLst>
      <p:ext uri="{BB962C8B-B14F-4D97-AF65-F5344CB8AC3E}">
        <p14:creationId xmlns:p14="http://schemas.microsoft.com/office/powerpoint/2010/main" val="345211367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2512867"/>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一、 影响品行不良的心理因素</a:t>
            </a:r>
          </a:p>
          <a:p>
            <a:pPr>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（一） 缺乏正确的道德观念和信念</a:t>
            </a:r>
          </a:p>
          <a:p>
            <a:pPr>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不良品行的形成与学生道德认识上的错误或无知常常有密切的联系。有的学生对道德要求和准则不能正确理解，如把违反纪律视为“英雄行为”，把敢打群架等同于“勇敢”。有的学生尽管能认识到什么能做、什么不能做，但没有转化为指导行为的信念，一旦面临环境的诱惑就会表现出不良品行。</a:t>
            </a:r>
          </a:p>
        </p:txBody>
      </p:sp>
    </p:spTree>
    <p:extLst>
      <p:ext uri="{BB962C8B-B14F-4D97-AF65-F5344CB8AC3E}">
        <p14:creationId xmlns:p14="http://schemas.microsoft.com/office/powerpoint/2010/main" val="3217845791"/>
      </p:ext>
    </p:extLst>
  </p:cSld>
  <p:clrMapOvr>
    <a:masterClrMapping/>
  </p:clrMapOvr>
  <p:transition>
    <p:random/>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2512867"/>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一、 影响品行不良的心理因素</a:t>
            </a:r>
          </a:p>
          <a:p>
            <a:pPr>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（二） 道德意志薄弱</a:t>
            </a:r>
          </a:p>
          <a:p>
            <a:pPr>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有些品行不良者在道德认识方面没有问题，甚至也想做好事，但他们道德意志薄弱，正确的道德认识不能战胜不合理的个人需要，个人欲求在外界某种诱因的影响下，会作出违背社会道德规范和侵犯他人及社会利益的行为。</a:t>
            </a:r>
          </a:p>
        </p:txBody>
      </p:sp>
    </p:spTree>
    <p:extLst>
      <p:ext uri="{BB962C8B-B14F-4D97-AF65-F5344CB8AC3E}">
        <p14:creationId xmlns:p14="http://schemas.microsoft.com/office/powerpoint/2010/main" val="393504761"/>
      </p:ext>
    </p:extLst>
  </p:cSld>
  <p:clrMapOvr>
    <a:masterClrMapping/>
  </p:clrMapOvr>
  <p:transition>
    <p:random/>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1247136"/>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一、 影响品行不良的心理因素</a:t>
            </a:r>
          </a:p>
          <a:p>
            <a:pPr>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（三） 受不良行为习惯所支配</a:t>
            </a:r>
          </a:p>
        </p:txBody>
      </p:sp>
      <p:graphicFrame>
        <p:nvGraphicFramePr>
          <p:cNvPr id="2" name="图示 1">
            <a:extLst>
              <a:ext uri="{FF2B5EF4-FFF2-40B4-BE49-F238E27FC236}">
                <a16:creationId xmlns:a16="http://schemas.microsoft.com/office/drawing/2014/main" id="{EFDD7693-2FE5-4ED0-A4D1-4F7CFB19ACC5}"/>
              </a:ext>
            </a:extLst>
          </p:cNvPr>
          <p:cNvGraphicFramePr/>
          <p:nvPr>
            <p:extLst>
              <p:ext uri="{D42A27DB-BD31-4B8C-83A1-F6EECF244321}">
                <p14:modId xmlns:p14="http://schemas.microsoft.com/office/powerpoint/2010/main" val="2396199181"/>
              </p:ext>
            </p:extLst>
          </p:nvPr>
        </p:nvGraphicFramePr>
        <p:xfrm>
          <a:off x="1877888" y="1210310"/>
          <a:ext cx="8128000"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419955187"/>
      </p:ext>
    </p:extLst>
  </p:cSld>
  <p:clrMapOvr>
    <a:masterClrMapping/>
  </p:clrMapOvr>
  <p:transition>
    <p:random/>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2512867"/>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一、 影响品行不良的心理因素</a:t>
            </a:r>
          </a:p>
          <a:p>
            <a:pPr>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（四） 性格上的某些缺陷</a:t>
            </a:r>
          </a:p>
          <a:p>
            <a:pPr>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性格是一个人对己、对人、对事的态度和行为方式方面稳定的心理特征。学生已有的性格特征会制约其行为。如，学生身上的执拗、任性、骄傲、自私等性格特点，若不予以重视和克制或消弭，很容易无视他人和群体利益、我行我素、行为出格、品行不良。</a:t>
            </a:r>
          </a:p>
        </p:txBody>
      </p:sp>
    </p:spTree>
    <p:extLst>
      <p:ext uri="{BB962C8B-B14F-4D97-AF65-F5344CB8AC3E}">
        <p14:creationId xmlns:p14="http://schemas.microsoft.com/office/powerpoint/2010/main" val="1110762870"/>
      </p:ext>
    </p:extLst>
  </p:cSld>
  <p:clrMapOvr>
    <a:masterClrMapping/>
  </p:clrMapOvr>
  <p:transition>
    <p:random/>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1679947"/>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一、 影响品行不良的心理因素</a:t>
            </a:r>
          </a:p>
          <a:p>
            <a:pPr>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（五） 某些需要没有得到满足</a:t>
            </a:r>
          </a:p>
          <a:p>
            <a:pPr>
              <a:lnSpc>
                <a:spcPct val="150000"/>
              </a:lnSpc>
            </a:pP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p:txBody>
      </p:sp>
      <p:graphicFrame>
        <p:nvGraphicFramePr>
          <p:cNvPr id="3" name="内容占位符 3">
            <a:extLst>
              <a:ext uri="{FF2B5EF4-FFF2-40B4-BE49-F238E27FC236}">
                <a16:creationId xmlns:a16="http://schemas.microsoft.com/office/drawing/2014/main" id="{C27A3AE2-8B8B-4034-A909-312095BA39AA}"/>
              </a:ext>
            </a:extLst>
          </p:cNvPr>
          <p:cNvGraphicFramePr>
            <a:graphicFrameLocks/>
          </p:cNvGraphicFramePr>
          <p:nvPr>
            <p:extLst>
              <p:ext uri="{D42A27DB-BD31-4B8C-83A1-F6EECF244321}">
                <p14:modId xmlns:p14="http://schemas.microsoft.com/office/powerpoint/2010/main" val="1760610222"/>
              </p:ext>
            </p:extLst>
          </p:nvPr>
        </p:nvGraphicFramePr>
        <p:xfrm>
          <a:off x="1340784" y="2537716"/>
          <a:ext cx="10320385" cy="349321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593024663"/>
      </p:ext>
    </p:extLst>
  </p:cSld>
  <p:clrMapOvr>
    <a:masterClrMapping/>
  </p:clrMapOvr>
  <p:transition>
    <p:random/>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2928366"/>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 影响不良品行干预的心理因素</a:t>
            </a:r>
          </a:p>
          <a:p>
            <a:pPr>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（一） 要了解不良行为的动机</a:t>
            </a:r>
          </a:p>
          <a:p>
            <a:pPr>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行为总是受特定动机所驱使的。行为动机有的较清晰、有的较隐蔽。某种不良行为可能有着不同的动机涵义，如欺负女同学的行为，既有基于对女性有不文明甚至龌龊念头的可能，也很有可能只是想逞能，还有可能只是恶作剧，甚至只是出于好动、好玩。在进行教育干预之前必须先了解不良行为背后的真正动机。</a:t>
            </a:r>
          </a:p>
        </p:txBody>
      </p:sp>
    </p:spTree>
    <p:extLst>
      <p:ext uri="{BB962C8B-B14F-4D97-AF65-F5344CB8AC3E}">
        <p14:creationId xmlns:p14="http://schemas.microsoft.com/office/powerpoint/2010/main" val="644845473"/>
      </p:ext>
    </p:extLst>
  </p:cSld>
  <p:clrMapOvr>
    <a:masterClrMapping/>
  </p:clrMapOvr>
  <p:transition>
    <p:random/>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2097369"/>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 影响不良品行干预的心理因素</a:t>
            </a:r>
          </a:p>
          <a:p>
            <a:pPr>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（二） 要做到三方面的“消除”</a:t>
            </a:r>
          </a:p>
          <a:p>
            <a:pPr>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要顺利进行对不良品行的干预并获得预期效果，需要消除认知意义的障碍、消除情绪干扰的障碍、消除习惯惰性的障碍。</a:t>
            </a:r>
          </a:p>
        </p:txBody>
      </p:sp>
    </p:spTree>
    <p:extLst>
      <p:ext uri="{BB962C8B-B14F-4D97-AF65-F5344CB8AC3E}">
        <p14:creationId xmlns:p14="http://schemas.microsoft.com/office/powerpoint/2010/main" val="3438832957"/>
      </p:ext>
    </p:extLst>
  </p:cSld>
  <p:clrMapOvr>
    <a:masterClrMapping/>
  </p:clrMapOvr>
  <p:transition>
    <p:random/>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2512867"/>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 影响不良品行干预的心理因素</a:t>
            </a:r>
          </a:p>
          <a:p>
            <a:pPr>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（三） 要克服自卑心理</a:t>
            </a:r>
          </a:p>
          <a:p>
            <a:pPr>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品行不良学生常有自卑感，认为什么都不如人家。这会使他在社会交往中离群独处，也会抑制自信心和荣誉感、消极懈怠而不思进取。对此，教育者要捕捉学生身上的长处和“闪光点”，及时肯定和鼓励、褒扬，让他们看到自己的进步就有助于克服自卑、培养自信。</a:t>
            </a:r>
          </a:p>
        </p:txBody>
      </p:sp>
    </p:spTree>
    <p:extLst>
      <p:ext uri="{BB962C8B-B14F-4D97-AF65-F5344CB8AC3E}">
        <p14:creationId xmlns:p14="http://schemas.microsoft.com/office/powerpoint/2010/main" val="1109750937"/>
      </p:ext>
    </p:extLst>
  </p:cSld>
  <p:clrMapOvr>
    <a:masterClrMapping/>
  </p:clrMapOvr>
  <p:transition>
    <p:random/>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3343864"/>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 影响不良品行干预的心理因素</a:t>
            </a:r>
          </a:p>
          <a:p>
            <a:pPr>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（四） 要抓“教机”、促转化</a:t>
            </a:r>
          </a:p>
          <a:p>
            <a:pPr>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一般，品行不良的转变要经历醒悟、反复、巩固、稳定的过程。醒悟是其重要的开端，这常发生在品行不良者意识到行为的严重性和危害性，并有改正愿望之时。这是教育上的关键时机，即“教机”。</a:t>
            </a: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此时，若能对行为者在认识和行动上的积极变化哪怕是些微的，给予充分的肯定、帮助和鼓励，就能起到事半功倍的作用。</a:t>
            </a:r>
          </a:p>
        </p:txBody>
      </p:sp>
    </p:spTree>
    <p:extLst>
      <p:ext uri="{BB962C8B-B14F-4D97-AF65-F5344CB8AC3E}">
        <p14:creationId xmlns:p14="http://schemas.microsoft.com/office/powerpoint/2010/main" val="2255465491"/>
      </p:ext>
    </p:extLst>
  </p:cSld>
  <p:clrMapOvr>
    <a:masterClrMapping/>
  </p:clrMapOvr>
  <p:transition>
    <p:random/>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1679947"/>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 影响不良品行干预的心理因素</a:t>
            </a:r>
          </a:p>
          <a:p>
            <a:pPr>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（五） 要抓与外界诱因的斗争</a:t>
            </a:r>
          </a:p>
          <a:p>
            <a:pPr>
              <a:lnSpc>
                <a:spcPct val="150000"/>
              </a:lnSpc>
            </a:pP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p:txBody>
      </p:sp>
      <p:graphicFrame>
        <p:nvGraphicFramePr>
          <p:cNvPr id="3" name="内容占位符 3">
            <a:extLst>
              <a:ext uri="{FF2B5EF4-FFF2-40B4-BE49-F238E27FC236}">
                <a16:creationId xmlns:a16="http://schemas.microsoft.com/office/drawing/2014/main" id="{6567656D-88D6-4A67-A6A0-A2D91A63A5A3}"/>
              </a:ext>
            </a:extLst>
          </p:cNvPr>
          <p:cNvGraphicFramePr>
            <a:graphicFrameLocks/>
          </p:cNvGraphicFramePr>
          <p:nvPr>
            <p:extLst>
              <p:ext uri="{D42A27DB-BD31-4B8C-83A1-F6EECF244321}">
                <p14:modId xmlns:p14="http://schemas.microsoft.com/office/powerpoint/2010/main" val="2091776952"/>
              </p:ext>
            </p:extLst>
          </p:nvPr>
        </p:nvGraphicFramePr>
        <p:xfrm>
          <a:off x="838200" y="179207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751882443"/>
      </p:ext>
    </p:extLst>
  </p:cSld>
  <p:clrMapOvr>
    <a:masterClrMapping/>
  </p:clrMapOvr>
  <p:transition>
    <p:random/>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65F2FCC8-27BA-4175-BB0E-E0DE54387FFC}"/>
              </a:ext>
            </a:extLst>
          </p:cNvPr>
          <p:cNvSpPr>
            <a:spLocks noGrp="1"/>
          </p:cNvSpPr>
          <p:nvPr>
            <p:ph type="title"/>
          </p:nvPr>
        </p:nvSpPr>
        <p:spPr/>
        <p:txBody>
          <a:bodyPr/>
          <a:lstStyle/>
          <a:p>
            <a:pPr algn="ctr"/>
            <a:r>
              <a:rPr lang="zh-CN" altLang="en-US" dirty="0">
                <a:latin typeface="隶书" panose="02010509060101010101" pitchFamily="49" charset="-122"/>
                <a:ea typeface="隶书" panose="02010509060101010101" pitchFamily="49" charset="-122"/>
              </a:rPr>
              <a:t>主要概念 </a:t>
            </a:r>
          </a:p>
        </p:txBody>
      </p:sp>
      <p:sp>
        <p:nvSpPr>
          <p:cNvPr id="3" name="内容占位符 2">
            <a:extLst>
              <a:ext uri="{FF2B5EF4-FFF2-40B4-BE49-F238E27FC236}">
                <a16:creationId xmlns:a16="http://schemas.microsoft.com/office/drawing/2014/main" id="{37B29B08-F792-4E42-8835-263C4FC7F35C}"/>
              </a:ext>
            </a:extLst>
          </p:cNvPr>
          <p:cNvSpPr>
            <a:spLocks noGrp="1"/>
          </p:cNvSpPr>
          <p:nvPr>
            <p:ph idx="1"/>
          </p:nvPr>
        </p:nvSpPr>
        <p:spPr/>
        <p:txBody>
          <a:bodyPr/>
          <a:lstStyle/>
          <a:p>
            <a:r>
              <a:rPr lang="zh-CN" altLang="en-US" b="1" dirty="0">
                <a:solidFill>
                  <a:srgbClr val="79A9D2"/>
                </a:solidFill>
                <a:latin typeface="微软雅黑" panose="020B0503020204020204" pitchFamily="34" charset="-122"/>
                <a:ea typeface="微软雅黑" panose="020B0503020204020204" pitchFamily="34" charset="-122"/>
              </a:rPr>
              <a:t>道德行为</a:t>
            </a:r>
            <a:r>
              <a:rPr lang="zh-CN" altLang="en-US" dirty="0">
                <a:latin typeface="微软雅黑" panose="020B0503020204020204" pitchFamily="34" charset="-122"/>
                <a:ea typeface="微软雅黑" panose="020B0503020204020204" pitchFamily="34" charset="-122"/>
              </a:rPr>
              <a:t>： 从心理学的角度考察，道德行为不只是外在的符合社会道德要求及规范、准则之行为，且是在内部道德认识导引下或（和）道德情感驱使下才表现出来之行动。</a:t>
            </a:r>
            <a:endParaRPr lang="en-US" altLang="zh-CN" dirty="0">
              <a:latin typeface="微软雅黑" panose="020B0503020204020204" pitchFamily="34" charset="-122"/>
              <a:ea typeface="微软雅黑" panose="020B0503020204020204" pitchFamily="34" charset="-122"/>
            </a:endParaRPr>
          </a:p>
          <a:p>
            <a:r>
              <a:rPr lang="zh-CN" altLang="en-US" b="1" dirty="0">
                <a:solidFill>
                  <a:srgbClr val="79A9D2"/>
                </a:solidFill>
                <a:latin typeface="微软雅黑" panose="020B0503020204020204" pitchFamily="34" charset="-122"/>
                <a:ea typeface="微软雅黑" panose="020B0503020204020204" pitchFamily="34" charset="-122"/>
              </a:rPr>
              <a:t>观察学习</a:t>
            </a:r>
            <a:r>
              <a:rPr lang="zh-CN" altLang="en-US" dirty="0">
                <a:latin typeface="微软雅黑" panose="020B0503020204020204" pitchFamily="34" charset="-122"/>
                <a:ea typeface="微软雅黑" panose="020B0503020204020204" pitchFamily="34" charset="-122"/>
              </a:rPr>
              <a:t>： 指通过对榜样之示范行为进行观察而获得替代性经验并受其支配的学习。</a:t>
            </a:r>
            <a:endParaRPr lang="en-US" altLang="zh-CN" dirty="0">
              <a:latin typeface="微软雅黑" panose="020B0503020204020204" pitchFamily="34" charset="-122"/>
              <a:ea typeface="微软雅黑" panose="020B0503020204020204" pitchFamily="34" charset="-122"/>
            </a:endParaRPr>
          </a:p>
          <a:p>
            <a:r>
              <a:rPr lang="zh-CN" altLang="en-US" b="1" dirty="0">
                <a:solidFill>
                  <a:srgbClr val="79A9D2"/>
                </a:solidFill>
                <a:latin typeface="微软雅黑" panose="020B0503020204020204" pitchFamily="34" charset="-122"/>
                <a:ea typeface="微软雅黑" panose="020B0503020204020204" pitchFamily="34" charset="-122"/>
              </a:rPr>
              <a:t>思维表征作用</a:t>
            </a:r>
            <a:r>
              <a:rPr lang="zh-CN" altLang="en-US" dirty="0">
                <a:latin typeface="微软雅黑" panose="020B0503020204020204" pitchFamily="34" charset="-122"/>
                <a:ea typeface="微软雅黑" panose="020B0503020204020204" pitchFamily="34" charset="-122"/>
              </a:rPr>
              <a:t>： 指一个人运用语词符号来获得或表示相应的认知性表象的一种心理活动。</a:t>
            </a:r>
            <a:endParaRPr lang="en-US" altLang="zh-CN" dirty="0">
              <a:latin typeface="微软雅黑" panose="020B0503020204020204" pitchFamily="34" charset="-122"/>
              <a:ea typeface="微软雅黑" panose="020B0503020204020204" pitchFamily="34" charset="-122"/>
            </a:endParaRPr>
          </a:p>
          <a:p>
            <a:r>
              <a:rPr lang="zh-CN" altLang="en-US" b="1" dirty="0">
                <a:solidFill>
                  <a:srgbClr val="79A9D2"/>
                </a:solidFill>
                <a:latin typeface="微软雅黑" panose="020B0503020204020204" pitchFamily="34" charset="-122"/>
                <a:ea typeface="微软雅黑" panose="020B0503020204020204" pitchFamily="34" charset="-122"/>
              </a:rPr>
              <a:t>自主或随意的认知加工</a:t>
            </a:r>
            <a:r>
              <a:rPr lang="zh-CN" altLang="en-US" dirty="0">
                <a:latin typeface="微软雅黑" panose="020B0503020204020204" pitchFamily="34" charset="-122"/>
                <a:ea typeface="微软雅黑" panose="020B0503020204020204" pitchFamily="34" charset="-122"/>
              </a:rPr>
              <a:t>： 指原有的行为链不能满足要求时，一个人就会做出意志努力来观察环境的和自身的各种情况，有意识地对外界的有关信息进行收集、筛选、整理、判断、取舍并作出行为抉择。</a:t>
            </a:r>
            <a:endParaRPr lang="en-US" altLang="zh-CN" dirty="0">
              <a:latin typeface="微软雅黑" panose="020B0503020204020204" pitchFamily="34" charset="-122"/>
              <a:ea typeface="微软雅黑" panose="020B0503020204020204" pitchFamily="34" charset="-122"/>
            </a:endParaRPr>
          </a:p>
          <a:p>
            <a:r>
              <a:rPr lang="zh-CN" altLang="en-US" b="1" dirty="0">
                <a:solidFill>
                  <a:srgbClr val="79A9D2"/>
                </a:solidFill>
                <a:latin typeface="微软雅黑" panose="020B0503020204020204" pitchFamily="34" charset="-122"/>
                <a:ea typeface="微软雅黑" panose="020B0503020204020204" pitchFamily="34" charset="-122"/>
              </a:rPr>
              <a:t>行为的内归因</a:t>
            </a:r>
            <a:r>
              <a:rPr lang="zh-CN" altLang="en-US" dirty="0">
                <a:latin typeface="微软雅黑" panose="020B0503020204020204" pitchFamily="34" charset="-122"/>
                <a:ea typeface="微软雅黑" panose="020B0503020204020204" pitchFamily="34" charset="-122"/>
              </a:rPr>
              <a:t>： 指一个人从自身方面如性格特点、动机强弱、情绪状态、智能高低、工作态度、努力程度等方面进行分析并探究行为之原因。</a:t>
            </a:r>
            <a:endParaRPr lang="en-US" altLang="zh-CN" dirty="0">
              <a:latin typeface="微软雅黑" panose="020B0503020204020204" pitchFamily="34" charset="-122"/>
              <a:ea typeface="微软雅黑" panose="020B0503020204020204" pitchFamily="34" charset="-122"/>
            </a:endParaRPr>
          </a:p>
          <a:p>
            <a:r>
              <a:rPr lang="zh-CN" altLang="en-US" b="1" dirty="0">
                <a:solidFill>
                  <a:srgbClr val="79A9D2"/>
                </a:solidFill>
                <a:latin typeface="微软雅黑" panose="020B0503020204020204" pitchFamily="34" charset="-122"/>
                <a:ea typeface="微软雅黑" panose="020B0503020204020204" pitchFamily="34" charset="-122"/>
              </a:rPr>
              <a:t>教机</a:t>
            </a:r>
            <a:r>
              <a:rPr lang="zh-CN" altLang="en-US" dirty="0">
                <a:latin typeface="微软雅黑" panose="020B0503020204020204" pitchFamily="34" charset="-122"/>
                <a:ea typeface="微软雅黑" panose="020B0503020204020204" pitchFamily="34" charset="-122"/>
              </a:rPr>
              <a:t>： 即教育上的关键时机，出现在品行不良者意识到行为的严重性和危害性，并有改正愿望之时。</a:t>
            </a:r>
            <a:endParaRPr lang="en-US" altLang="zh-CN" dirty="0">
              <a:latin typeface="微软雅黑" panose="020B0503020204020204" pitchFamily="34" charset="-122"/>
              <a:ea typeface="微软雅黑" panose="020B0503020204020204" pitchFamily="34" charset="-122"/>
            </a:endParaRPr>
          </a:p>
          <a:p>
            <a:r>
              <a:rPr lang="zh-CN" altLang="en-US" b="1" dirty="0">
                <a:solidFill>
                  <a:srgbClr val="79A9D2"/>
                </a:solidFill>
                <a:latin typeface="微软雅黑" panose="020B0503020204020204" pitchFamily="34" charset="-122"/>
                <a:ea typeface="微软雅黑" panose="020B0503020204020204" pitchFamily="34" charset="-122"/>
              </a:rPr>
              <a:t>表征性奖励</a:t>
            </a:r>
            <a:r>
              <a:rPr lang="zh-CN" altLang="en-US" dirty="0">
                <a:latin typeface="微软雅黑" panose="020B0503020204020204" pitchFamily="34" charset="-122"/>
                <a:ea typeface="微软雅黑" panose="020B0503020204020204" pitchFamily="34" charset="-122"/>
              </a:rPr>
              <a:t>： 指编制一套表征性奖励系统，对行为者改变了不良行为或表现出良好行为后予以肯定和奖励的一种行为矫正方法。</a:t>
            </a:r>
          </a:p>
        </p:txBody>
      </p:sp>
    </p:spTree>
    <p:extLst>
      <p:ext uri="{BB962C8B-B14F-4D97-AF65-F5344CB8AC3E}">
        <p14:creationId xmlns:p14="http://schemas.microsoft.com/office/powerpoint/2010/main" val="184001046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3343864"/>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 影响不良品行干预的心理因素</a:t>
            </a:r>
          </a:p>
          <a:p>
            <a:pPr>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（六） 要注意年龄特点和个别差异</a:t>
            </a:r>
          </a:p>
          <a:p>
            <a:pPr>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有关研究表明，品行不良主要发生</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15</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岁前的少年期，</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13—14</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岁是高峰。该阶段应作为教育干预的重点，同时考虑年幼者与年长者的不同心理特点。</a:t>
            </a: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一般，年幼者品行不良更多与道德认识有关，宜正面引导和通过活动进行干预。年长者品行不良与各种因素影响有关，需具体分析。另外，教育干预中要注意不同兴趣、气质、能力、性格等方面的个别差异。</a:t>
            </a:r>
          </a:p>
        </p:txBody>
      </p:sp>
    </p:spTree>
    <p:extLst>
      <p:ext uri="{BB962C8B-B14F-4D97-AF65-F5344CB8AC3E}">
        <p14:creationId xmlns:p14="http://schemas.microsoft.com/office/powerpoint/2010/main" val="3265956328"/>
      </p:ext>
    </p:extLst>
  </p:cSld>
  <p:clrMapOvr>
    <a:masterClrMapping/>
  </p:clrMapOvr>
  <p:transition>
    <p:random/>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3341941"/>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三、 不良品行矫正方法</a:t>
            </a:r>
          </a:p>
          <a:p>
            <a:pPr>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（一） 表征性奖励</a:t>
            </a:r>
            <a:endParaRPr lang="zh-CN" altLang="en-US"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表征性奖励通过建立一套奖励系统，对改变不良行为或展现良好行为的个体进行肯定和奖励。</a:t>
            </a: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奖励可以是记分卡、筹码或黏贴纸等形式。实施前需明确行为要求与奖励系统的关系，以及奖励与实际强化物的联系。强化菜单允许个体在达到行为标准后自由选择奖励，有助于适应社会生活中的延时强化。</a:t>
            </a:r>
          </a:p>
          <a:p>
            <a:pPr>
              <a:lnSpc>
                <a:spcPct val="150000"/>
              </a:lnSpc>
            </a:pPr>
            <a:endParaRPr lang="zh-CN" altLang="en-US" dirty="0">
              <a:solidFill>
                <a:schemeClr val="tx1">
                  <a:lumMod val="75000"/>
                  <a:lumOff val="25000"/>
                </a:schemeClr>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2701373916"/>
      </p:ext>
    </p:extLst>
  </p:cSld>
  <p:clrMapOvr>
    <a:masterClrMapping/>
  </p:clrMapOvr>
  <p:transition>
    <p:random/>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2095445"/>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三、 不良品行矫正方法</a:t>
            </a:r>
            <a:endParaRPr lang="zh-CN" altLang="en-US"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（二） 强化暂停</a:t>
            </a:r>
          </a:p>
          <a:p>
            <a:pPr>
              <a:lnSpc>
                <a:spcPct val="150000"/>
              </a:lnSpc>
            </a:pP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endParaRPr lang="zh-CN" altLang="en-US" dirty="0">
              <a:solidFill>
                <a:schemeClr val="tx1">
                  <a:lumMod val="75000"/>
                  <a:lumOff val="25000"/>
                </a:schemeClr>
              </a:solidFill>
              <a:latin typeface="Arial" panose="020B0604020202020204" pitchFamily="34" charset="0"/>
              <a:ea typeface="微软雅黑" panose="020B0503020204020204" pitchFamily="34" charset="-122"/>
            </a:endParaRPr>
          </a:p>
        </p:txBody>
      </p:sp>
      <p:graphicFrame>
        <p:nvGraphicFramePr>
          <p:cNvPr id="3" name="图示 2">
            <a:extLst>
              <a:ext uri="{FF2B5EF4-FFF2-40B4-BE49-F238E27FC236}">
                <a16:creationId xmlns:a16="http://schemas.microsoft.com/office/drawing/2014/main" id="{B99BF99B-9B1B-463A-865F-57C67BFC6EA5}"/>
              </a:ext>
            </a:extLst>
          </p:cNvPr>
          <p:cNvGraphicFramePr/>
          <p:nvPr>
            <p:extLst>
              <p:ext uri="{D42A27DB-BD31-4B8C-83A1-F6EECF244321}">
                <p14:modId xmlns:p14="http://schemas.microsoft.com/office/powerpoint/2010/main" val="2773145878"/>
              </p:ext>
            </p:extLst>
          </p:nvPr>
        </p:nvGraphicFramePr>
        <p:xfrm>
          <a:off x="1805968" y="2681407"/>
          <a:ext cx="8128000" cy="357380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904148275"/>
      </p:ext>
    </p:extLst>
  </p:cSld>
  <p:clrMapOvr>
    <a:masterClrMapping/>
  </p:clrMapOvr>
  <p:transition>
    <p:random/>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2928366"/>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三、 不良品行矫正方法</a:t>
            </a:r>
            <a:endParaRPr lang="zh-CN" altLang="en-US"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（三） 防范协约</a:t>
            </a:r>
          </a:p>
          <a:p>
            <a:pPr>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防范协约是教育者与受教育者之间书面建立的行为矫正方法，要求双方遵守规定的行为准则。协约应具体明确，教育者需发挥多重角色，记录执行情况，并根据进展适时修订内容。</a:t>
            </a:r>
          </a:p>
          <a:p>
            <a:pPr>
              <a:lnSpc>
                <a:spcPct val="150000"/>
              </a:lnSpc>
            </a:pPr>
            <a:endParaRPr lang="zh-CN" altLang="en-US"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行为矫正是心理学学习理论的应用，涉及多种技术方法，对培养道德行为和矫正不良行为具有重要价值。</a:t>
            </a:r>
          </a:p>
        </p:txBody>
      </p:sp>
    </p:spTree>
    <p:extLst>
      <p:ext uri="{BB962C8B-B14F-4D97-AF65-F5344CB8AC3E}">
        <p14:creationId xmlns:p14="http://schemas.microsoft.com/office/powerpoint/2010/main" val="37249746"/>
      </p:ext>
    </p:extLst>
  </p:cSld>
  <p:clrMapOvr>
    <a:masterClrMapping/>
  </p:clrMapOvr>
  <p:transition>
    <p:random/>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60404" y="799113"/>
            <a:ext cx="10690255" cy="5259773"/>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思考题</a:t>
            </a:r>
            <a:endParaRPr lang="en-US" altLang="zh-CN"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endParaRPr lang="zh-CN" altLang="en-US"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en-US" altLang="zh-CN" dirty="0">
                <a:solidFill>
                  <a:schemeClr val="tx1">
                    <a:lumMod val="75000"/>
                    <a:lumOff val="25000"/>
                  </a:schemeClr>
                </a:solidFill>
                <a:latin typeface="Arial" panose="020B0604020202020204" pitchFamily="34" charset="0"/>
                <a:ea typeface="微软雅黑" panose="020B0503020204020204" pitchFamily="34" charset="-122"/>
              </a:rPr>
              <a:t>1. </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生活中，有人登高或过马路时需要他人搀扶一下，有人提取重物时盼望他人能搭把手，有人遗失东西后希望他人能帮忙找回，有人生活困顿时期盼有人能给予接济，有人遭遇不公后指望有人能主持公道等。面对上述同样的情境，不难发现人们会有不同的反应： 有人注意到了，有人没有注意到；注意到的人中，有的有行动、有的没有行动；有行动的人中，有的坚持始终、有的半途而废等。请从雷斯特关于道德行为发生之心理过程予以简析。</a:t>
            </a:r>
          </a:p>
          <a:p>
            <a:pPr>
              <a:lnSpc>
                <a:spcPct val="150000"/>
              </a:lnSpc>
            </a:pPr>
            <a:r>
              <a:rPr lang="en-US" altLang="zh-CN" dirty="0">
                <a:solidFill>
                  <a:schemeClr val="tx1">
                    <a:lumMod val="75000"/>
                    <a:lumOff val="25000"/>
                  </a:schemeClr>
                </a:solidFill>
                <a:latin typeface="Arial" panose="020B0604020202020204" pitchFamily="34" charset="0"/>
                <a:ea typeface="微软雅黑" panose="020B0503020204020204" pitchFamily="34" charset="-122"/>
              </a:rPr>
              <a:t>2. </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世界上绝大多数国家和地区对电影、电视节目实行了分级制度，如划分出了“儿童不宜”“青少年及儿童不宜”“几岁以下禁止观看”“几岁以下须家长陪同观看”等类别。目前该分级制还推及电子游戏领域。这样的分级制度是把所发行的产品根据包括性爱、暴力、毒品、粗俗语言等在内的内容划分成特定级别，并给每一级别规定其允许的受众群，以便提供更合适的服务，包括发挥指导未成年人娱乐活动的作用。请按班杜拉观察学习的有关观点简述对上述分级制的看法。</a:t>
            </a:r>
          </a:p>
        </p:txBody>
      </p:sp>
    </p:spTree>
    <p:extLst>
      <p:ext uri="{BB962C8B-B14F-4D97-AF65-F5344CB8AC3E}">
        <p14:creationId xmlns:p14="http://schemas.microsoft.com/office/powerpoint/2010/main" val="2382205882"/>
      </p:ext>
    </p:extLst>
  </p:cSld>
  <p:clrMapOvr>
    <a:masterClrMapping/>
  </p:clrMapOvr>
  <p:transition>
    <p:random/>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3597780"/>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思考题</a:t>
            </a:r>
            <a:endParaRPr lang="en-US" altLang="zh-CN"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endParaRPr lang="zh-CN" altLang="en-US"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en-US" altLang="zh-CN" dirty="0">
                <a:solidFill>
                  <a:schemeClr val="tx1">
                    <a:lumMod val="75000"/>
                    <a:lumOff val="25000"/>
                  </a:schemeClr>
                </a:solidFill>
                <a:latin typeface="Arial" panose="020B0604020202020204" pitchFamily="34" charset="0"/>
                <a:ea typeface="微软雅黑" panose="020B0503020204020204" pitchFamily="34" charset="-122"/>
              </a:rPr>
              <a:t>3. </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在整理各类道德楷模候选人事迹的过程中，人们发现：“助人为乐”类的，都乐善好施，相信“赠人玫瑰手有余香”，信奉“施比受更有福”；“见义勇为”类的，能大义在胸、不忍他人处于困境和危况，且临危不惧、勇于担当、不怕牺牲；“诚实守信”类的，均为人坦荡、诚实、正直，且恪守“言必信、行必果”；“敬业奉献”类的，都视本职工作为事业和生命，甘愿付出，干出了不平凡的业绩；“孝老爱亲”类的，大多传承良好家风、家教、家训，能“老吾老以及人之老”，能友爱家人、和睦亲邻。请按班杜拉社会学习理论关于思维表征作用的观点予以简释。</a:t>
            </a:r>
          </a:p>
        </p:txBody>
      </p:sp>
    </p:spTree>
    <p:extLst>
      <p:ext uri="{BB962C8B-B14F-4D97-AF65-F5344CB8AC3E}">
        <p14:creationId xmlns:p14="http://schemas.microsoft.com/office/powerpoint/2010/main" val="2066570464"/>
      </p:ext>
    </p:extLst>
  </p:cSld>
  <p:clrMapOvr>
    <a:masterClrMapping/>
  </p:clrMapOvr>
  <p:transition>
    <p:random/>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2559268" y="2822107"/>
            <a:ext cx="7073461" cy="830997"/>
          </a:xfrm>
          <a:prstGeom prst="rect">
            <a:avLst/>
          </a:prstGeom>
          <a:noFill/>
        </p:spPr>
        <p:txBody>
          <a:bodyPr wrap="square" rtlCol="0">
            <a:spAutoFit/>
          </a:bodyPr>
          <a:lstStyle/>
          <a:p>
            <a:pPr algn="ctr" defTabSz="914377"/>
            <a:r>
              <a:rPr lang="zh-CN" altLang="en-US" sz="4800" b="1" dirty="0">
                <a:solidFill>
                  <a:srgbClr val="4F4D50"/>
                </a:solidFill>
                <a:latin typeface="方正黑体简体" panose="02000000000000000000" pitchFamily="2" charset="-122"/>
                <a:ea typeface="方正黑体简体" panose="02000000000000000000" pitchFamily="2" charset="-122"/>
                <a:cs typeface="+mn-ea"/>
                <a:sym typeface="Arial"/>
              </a:rPr>
              <a:t>谢谢观看</a:t>
            </a:r>
          </a:p>
        </p:txBody>
      </p:sp>
      <p:pic>
        <p:nvPicPr>
          <p:cNvPr id="5" name="图片 4">
            <a:extLst>
              <a:ext uri="{FF2B5EF4-FFF2-40B4-BE49-F238E27FC236}">
                <a16:creationId xmlns:a16="http://schemas.microsoft.com/office/drawing/2014/main" id="{3740E105-50EF-4514-880C-E5C62369D721}"/>
              </a:ext>
            </a:extLst>
          </p:cNvPr>
          <p:cNvPicPr>
            <a:picLocks noChangeAspect="1"/>
          </p:cNvPicPr>
          <p:nvPr/>
        </p:nvPicPr>
        <p:blipFill>
          <a:blip r:embed="rId3"/>
          <a:stretch>
            <a:fillRect/>
          </a:stretch>
        </p:blipFill>
        <p:spPr>
          <a:xfrm>
            <a:off x="7823930" y="4944394"/>
            <a:ext cx="2699385" cy="419735"/>
          </a:xfrm>
          <a:prstGeom prst="rect">
            <a:avLst/>
          </a:prstGeom>
        </p:spPr>
      </p:pic>
    </p:spTree>
    <p:extLst>
      <p:ext uri="{BB962C8B-B14F-4D97-AF65-F5344CB8AC3E}">
        <p14:creationId xmlns:p14="http://schemas.microsoft.com/office/powerpoint/2010/main" val="3464111786"/>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65F2FCC8-27BA-4175-BB0E-E0DE54387FFC}"/>
              </a:ext>
            </a:extLst>
          </p:cNvPr>
          <p:cNvSpPr>
            <a:spLocks noGrp="1"/>
          </p:cNvSpPr>
          <p:nvPr>
            <p:ph type="title"/>
          </p:nvPr>
        </p:nvSpPr>
        <p:spPr/>
        <p:txBody>
          <a:bodyPr/>
          <a:lstStyle/>
          <a:p>
            <a:r>
              <a:rPr lang="zh-CN" altLang="en-US" dirty="0">
                <a:latin typeface="微软雅黑" panose="020B0503020204020204" pitchFamily="34" charset="-122"/>
                <a:ea typeface="微软雅黑" panose="020B0503020204020204" pitchFamily="34" charset="-122"/>
              </a:rPr>
              <a:t>本章结构</a:t>
            </a:r>
          </a:p>
        </p:txBody>
      </p:sp>
      <p:pic>
        <p:nvPicPr>
          <p:cNvPr id="4" name="图片 3">
            <a:extLst>
              <a:ext uri="{FF2B5EF4-FFF2-40B4-BE49-F238E27FC236}">
                <a16:creationId xmlns:a16="http://schemas.microsoft.com/office/drawing/2014/main" id="{5BAECBFA-78F6-486C-A7CC-ACAAD49D480E}"/>
              </a:ext>
            </a:extLst>
          </p:cNvPr>
          <p:cNvPicPr>
            <a:picLocks noChangeAspect="1"/>
          </p:cNvPicPr>
          <p:nvPr/>
        </p:nvPicPr>
        <p:blipFill>
          <a:blip r:embed="rId2"/>
          <a:stretch>
            <a:fillRect/>
          </a:stretch>
        </p:blipFill>
        <p:spPr>
          <a:xfrm>
            <a:off x="2660431" y="1748181"/>
            <a:ext cx="7543800" cy="446722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424664143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30BE4025-AEB8-46D9-A24A-319C8C3063ED}"/>
              </a:ext>
            </a:extLst>
          </p:cNvPr>
          <p:cNvSpPr>
            <a:spLocks noGrp="1"/>
          </p:cNvSpPr>
          <p:nvPr>
            <p:ph type="title"/>
          </p:nvPr>
        </p:nvSpPr>
        <p:spPr/>
        <p:txBody>
          <a:bodyPr/>
          <a:lstStyle/>
          <a:p>
            <a:r>
              <a:rPr lang="zh-CN" altLang="en-US" sz="5400" b="1" dirty="0">
                <a:latin typeface="微软雅黑" panose="020B0503020204020204" pitchFamily="34" charset="-122"/>
                <a:ea typeface="微软雅黑" panose="020B0503020204020204" pitchFamily="34" charset="-122"/>
              </a:rPr>
              <a:t>目录</a:t>
            </a:r>
            <a:endParaRPr lang="zh-CN" altLang="en-US" b="1" dirty="0">
              <a:latin typeface="微软雅黑" panose="020B0503020204020204" pitchFamily="34" charset="-122"/>
              <a:ea typeface="微软雅黑" panose="020B0503020204020204" pitchFamily="34" charset="-122"/>
            </a:endParaRPr>
          </a:p>
        </p:txBody>
      </p:sp>
      <p:sp>
        <p:nvSpPr>
          <p:cNvPr id="3" name="内容占位符 2">
            <a:extLst>
              <a:ext uri="{FF2B5EF4-FFF2-40B4-BE49-F238E27FC236}">
                <a16:creationId xmlns:a16="http://schemas.microsoft.com/office/drawing/2014/main" id="{0CD75BB6-B5C7-49F0-A879-7D104DC13C36}"/>
              </a:ext>
            </a:extLst>
          </p:cNvPr>
          <p:cNvSpPr>
            <a:spLocks noGrp="1"/>
          </p:cNvSpPr>
          <p:nvPr>
            <p:ph idx="1"/>
          </p:nvPr>
        </p:nvSpPr>
        <p:spPr/>
        <p:txBody>
          <a:bodyPr>
            <a:normAutofit/>
          </a:bodyPr>
          <a:lstStyle/>
          <a:p>
            <a:pPr algn="just">
              <a:lnSpc>
                <a:spcPct val="200000"/>
              </a:lnSpc>
            </a:pPr>
            <a:r>
              <a:rPr lang="en-US" altLang="zh-CN" sz="2400" kern="100" dirty="0">
                <a:effectLst/>
                <a:latin typeface="等线" panose="02010600030101010101" pitchFamily="2" charset="-122"/>
                <a:ea typeface="等线" panose="02010600030101010101" pitchFamily="2" charset="-122"/>
                <a:cs typeface="Times New Roman" panose="02020603050405020304" pitchFamily="18" charset="0"/>
              </a:rPr>
              <a:t>01  </a:t>
            </a:r>
            <a:r>
              <a:rPr lang="zh-CN" altLang="en-US" sz="2400" kern="100" dirty="0">
                <a:effectLst/>
                <a:latin typeface="等线" panose="02010600030101010101" pitchFamily="2" charset="-122"/>
                <a:ea typeface="等线" panose="02010600030101010101" pitchFamily="2" charset="-122"/>
                <a:cs typeface="Times New Roman" panose="02020603050405020304" pitchFamily="18" charset="0"/>
              </a:rPr>
              <a:t>道德行为发展概述</a:t>
            </a:r>
            <a:endParaRPr lang="zh-CN" altLang="zh-CN" sz="2400" kern="100" dirty="0">
              <a:effectLst/>
              <a:latin typeface="等线" panose="02010600030101010101" pitchFamily="2" charset="-122"/>
              <a:ea typeface="等线" panose="02010600030101010101" pitchFamily="2" charset="-122"/>
              <a:cs typeface="Times New Roman" panose="02020603050405020304" pitchFamily="18" charset="0"/>
            </a:endParaRPr>
          </a:p>
          <a:p>
            <a:pPr algn="just">
              <a:lnSpc>
                <a:spcPct val="200000"/>
              </a:lnSpc>
            </a:pPr>
            <a:r>
              <a:rPr lang="en-US" altLang="zh-CN" sz="2400" kern="100" dirty="0">
                <a:effectLst/>
                <a:latin typeface="等线" panose="02010600030101010101" pitchFamily="2" charset="-122"/>
                <a:ea typeface="等线" panose="02010600030101010101" pitchFamily="2" charset="-122"/>
                <a:cs typeface="Times New Roman" panose="02020603050405020304" pitchFamily="18" charset="0"/>
              </a:rPr>
              <a:t>02  </a:t>
            </a:r>
            <a:r>
              <a:rPr lang="zh-CN" altLang="en-US" sz="2400" kern="100" dirty="0">
                <a:effectLst/>
                <a:latin typeface="等线" panose="02010600030101010101" pitchFamily="2" charset="-122"/>
                <a:ea typeface="等线" panose="02010600030101010101" pitchFamily="2" charset="-122"/>
                <a:cs typeface="Times New Roman" panose="02020603050405020304" pitchFamily="18" charset="0"/>
              </a:rPr>
              <a:t>观察学习与道德行为</a:t>
            </a:r>
            <a:endParaRPr lang="zh-CN" altLang="zh-CN" sz="2400" kern="100" dirty="0">
              <a:effectLst/>
              <a:latin typeface="等线" panose="02010600030101010101" pitchFamily="2" charset="-122"/>
              <a:ea typeface="等线" panose="02010600030101010101" pitchFamily="2" charset="-122"/>
              <a:cs typeface="Times New Roman" panose="02020603050405020304" pitchFamily="18" charset="0"/>
            </a:endParaRPr>
          </a:p>
          <a:p>
            <a:pPr>
              <a:lnSpc>
                <a:spcPct val="200000"/>
              </a:lnSpc>
            </a:pPr>
            <a:r>
              <a:rPr lang="en-US" altLang="zh-CN" sz="2400" dirty="0">
                <a:effectLst/>
                <a:ea typeface="等线" panose="02010600030101010101" pitchFamily="2" charset="-122"/>
                <a:cs typeface="Times New Roman" panose="02020603050405020304" pitchFamily="18" charset="0"/>
              </a:rPr>
              <a:t>03  </a:t>
            </a:r>
            <a:r>
              <a:rPr lang="zh-CN" altLang="en-US" sz="2400" dirty="0">
                <a:effectLst/>
                <a:ea typeface="等线" panose="02010600030101010101" pitchFamily="2" charset="-122"/>
                <a:cs typeface="Times New Roman" panose="02020603050405020304" pitchFamily="18" charset="0"/>
              </a:rPr>
              <a:t>思维表征、自我调节与道德行为</a:t>
            </a:r>
            <a:endParaRPr lang="en-US" altLang="zh-CN" sz="2400" dirty="0">
              <a:effectLst/>
              <a:ea typeface="等线" panose="02010600030101010101" pitchFamily="2" charset="-122"/>
              <a:cs typeface="Times New Roman" panose="02020603050405020304" pitchFamily="18" charset="0"/>
            </a:endParaRPr>
          </a:p>
          <a:p>
            <a:pPr>
              <a:lnSpc>
                <a:spcPct val="200000"/>
              </a:lnSpc>
            </a:pPr>
            <a:r>
              <a:rPr lang="en-US" altLang="zh-CN" sz="2400" dirty="0">
                <a:ea typeface="等线" panose="02010600030101010101" pitchFamily="2" charset="-122"/>
                <a:cs typeface="Times New Roman" panose="02020603050405020304" pitchFamily="18" charset="0"/>
              </a:rPr>
              <a:t>04  </a:t>
            </a:r>
            <a:r>
              <a:rPr lang="zh-CN" altLang="en-US" sz="2400" dirty="0">
                <a:ea typeface="等线" panose="02010600030101010101" pitchFamily="2" charset="-122"/>
                <a:cs typeface="Times New Roman" panose="02020603050405020304" pitchFamily="18" charset="0"/>
              </a:rPr>
              <a:t>对不良品行的干预</a:t>
            </a:r>
            <a:endParaRPr lang="en-US" altLang="zh-CN" sz="2400" dirty="0">
              <a:ea typeface="等线"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75402795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a:extLst>
              <a:ext uri="{FF2B5EF4-FFF2-40B4-BE49-F238E27FC236}">
                <a16:creationId xmlns:a16="http://schemas.microsoft.com/office/drawing/2014/main" id="{185A0144-F11C-442E-8775-AB5D9D0DA23F}"/>
              </a:ext>
            </a:extLst>
          </p:cNvPr>
          <p:cNvSpPr txBox="1"/>
          <p:nvPr/>
        </p:nvSpPr>
        <p:spPr>
          <a:xfrm>
            <a:off x="2638096" y="2822107"/>
            <a:ext cx="7073461" cy="1569660"/>
          </a:xfrm>
          <a:prstGeom prst="rect">
            <a:avLst/>
          </a:prstGeom>
          <a:noFill/>
        </p:spPr>
        <p:txBody>
          <a:bodyPr wrap="square" rtlCol="0">
            <a:spAutoFit/>
          </a:bodyPr>
          <a:lstStyle/>
          <a:p>
            <a:pPr algn="ctr" defTabSz="914377"/>
            <a:r>
              <a:rPr lang="zh-CN" altLang="en-US" sz="4800" b="1" dirty="0">
                <a:solidFill>
                  <a:srgbClr val="4F4D50"/>
                </a:solidFill>
                <a:latin typeface="方正黑体简体" panose="02000000000000000000" pitchFamily="2" charset="-122"/>
                <a:ea typeface="方正黑体简体" panose="02000000000000000000" pitchFamily="2" charset="-122"/>
                <a:cs typeface="+mn-ea"/>
                <a:sym typeface="Arial"/>
              </a:rPr>
              <a:t>第一节</a:t>
            </a:r>
            <a:endParaRPr lang="en-US" altLang="zh-CN" sz="4800" b="1" dirty="0">
              <a:solidFill>
                <a:srgbClr val="4F4D50"/>
              </a:solidFill>
              <a:latin typeface="方正黑体简体" panose="02000000000000000000" pitchFamily="2" charset="-122"/>
              <a:ea typeface="方正黑体简体" panose="02000000000000000000" pitchFamily="2" charset="-122"/>
              <a:cs typeface="+mn-ea"/>
              <a:sym typeface="Arial"/>
            </a:endParaRPr>
          </a:p>
          <a:p>
            <a:pPr algn="ctr" defTabSz="914377"/>
            <a:r>
              <a:rPr lang="zh-CN" altLang="en-US" sz="4800" b="1" dirty="0">
                <a:solidFill>
                  <a:srgbClr val="4F4D50"/>
                </a:solidFill>
                <a:latin typeface="方正黑体简体" panose="02000000000000000000" pitchFamily="2" charset="-122"/>
                <a:ea typeface="方正黑体简体" panose="02000000000000000000" pitchFamily="2" charset="-122"/>
                <a:cs typeface="+mn-ea"/>
                <a:sym typeface="Arial"/>
              </a:rPr>
              <a:t>道德行为发展概述</a:t>
            </a:r>
          </a:p>
        </p:txBody>
      </p:sp>
    </p:spTree>
    <p:extLst>
      <p:ext uri="{BB962C8B-B14F-4D97-AF65-F5344CB8AC3E}">
        <p14:creationId xmlns:p14="http://schemas.microsoft.com/office/powerpoint/2010/main" val="29404770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2512867"/>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一、 道德行为过程的构成因素</a:t>
            </a:r>
            <a:endParaRPr lang="en-US" altLang="zh-CN"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（一） 解释情境</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面临具体道德情境，一个人作出自己的解释，弄清当前发生了什么，估计可能采取的各种行动。</a:t>
            </a:r>
            <a:endParaRPr lang="en-US" altLang="zh-CN" b="1" dirty="0">
              <a:solidFill>
                <a:srgbClr val="79A9D2"/>
              </a:solidFill>
              <a:latin typeface="微软雅黑" panose="020B0503020204020204" pitchFamily="34" charset="-122"/>
              <a:ea typeface="微软雅黑" panose="020B0503020204020204" pitchFamily="34" charset="-122"/>
            </a:endParaRP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这主要与个体的道德敏感性这一心理要素有关，即能否感受到问题的道德含义以及各种行动可能会产生的影响。道德敏感性会使一个人突出或无视情境的道德意义，对后续之动机发生重要影响。</a:t>
            </a:r>
          </a:p>
        </p:txBody>
      </p:sp>
    </p:spTree>
    <p:extLst>
      <p:ext uri="{BB962C8B-B14F-4D97-AF65-F5344CB8AC3E}">
        <p14:creationId xmlns:p14="http://schemas.microsoft.com/office/powerpoint/2010/main" val="4232283024"/>
      </p:ext>
    </p:extLst>
  </p:cSld>
  <p:clrMapOvr>
    <a:masterClrMapping/>
  </p:clrMapOvr>
  <p:transition>
    <p:random/>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2097369"/>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一、 道德行为过程的构成因素</a:t>
            </a:r>
            <a:endParaRPr lang="en-US" altLang="zh-CN"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（二） 作出判断</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理解当前道德情境后，个体就会进一步去考虑道德行动的方针，确定怎样做才是道德的，即明确在这样一个道德情境中应该做什么。这一过程涉及的主要是道德判断的一些问题。</a:t>
            </a:r>
          </a:p>
        </p:txBody>
      </p:sp>
    </p:spTree>
    <p:extLst>
      <p:ext uri="{BB962C8B-B14F-4D97-AF65-F5344CB8AC3E}">
        <p14:creationId xmlns:p14="http://schemas.microsoft.com/office/powerpoint/2010/main" val="2607345853"/>
      </p:ext>
    </p:extLst>
  </p:cSld>
  <p:clrMapOvr>
    <a:masterClrMapping/>
  </p:clrMapOvr>
  <p:transition>
    <p:random/>
  </p:transition>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肥皂">
  <a:themeElements>
    <a:clrScheme name="蓝色​​">
      <a:dk1>
        <a:sysClr val="windowText" lastClr="000000"/>
      </a:dk1>
      <a:lt1>
        <a:sysClr val="window" lastClr="FFFFFF"/>
      </a:lt1>
      <a:dk2>
        <a:srgbClr val="17406D"/>
      </a:dk2>
      <a:lt2>
        <a:srgbClr val="DBEF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肥皂">
      <a:maj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肥皂">
      <a:fillStyleLst>
        <a:solidFill>
          <a:schemeClr val="phClr"/>
        </a:solidFill>
        <a:gradFill rotWithShape="1">
          <a:gsLst>
            <a:gs pos="0">
              <a:schemeClr val="phClr">
                <a:tint val="60000"/>
                <a:satMod val="105000"/>
                <a:lumMod val="105000"/>
              </a:schemeClr>
            </a:gs>
            <a:gs pos="100000">
              <a:schemeClr val="phClr">
                <a:tint val="65000"/>
                <a:satMod val="100000"/>
                <a:lumMod val="100000"/>
              </a:schemeClr>
            </a:gs>
            <a:gs pos="100000">
              <a:schemeClr val="phClr">
                <a:tint val="70000"/>
                <a:satMod val="100000"/>
                <a:lumMod val="100000"/>
              </a:schemeClr>
            </a:gs>
          </a:gsLst>
          <a:lin ang="5400000" scaled="0"/>
        </a:gradFill>
        <a:gradFill rotWithShape="1">
          <a:gsLst>
            <a:gs pos="0">
              <a:schemeClr val="phClr">
                <a:satMod val="100000"/>
                <a:lumMod val="100000"/>
              </a:schemeClr>
            </a:gs>
            <a:gs pos="50000">
              <a:schemeClr val="phClr">
                <a:shade val="99000"/>
                <a:satMod val="105000"/>
                <a:lumMod val="100000"/>
              </a:schemeClr>
            </a:gs>
            <a:gs pos="100000">
              <a:schemeClr val="phClr">
                <a:shade val="98000"/>
                <a:satMod val="105000"/>
                <a:lumMod val="100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38100" dist="12700" dir="5400000" algn="ctr" rotWithShape="0">
              <a:srgbClr val="000000">
                <a:alpha val="63000"/>
              </a:srgbClr>
            </a:outerShdw>
          </a:effectLst>
        </a:effectStyle>
        <a:effectStyle>
          <a:effectLst>
            <a:outerShdw blurRad="57150" dist="19050" dir="5400000" algn="ctr" rotWithShape="0">
              <a:srgbClr val="000000">
                <a:alpha val="63000"/>
              </a:srgbClr>
            </a:outerShdw>
          </a:effectLst>
          <a:scene3d>
            <a:camera prst="orthographicFront">
              <a:rot lat="0" lon="0" rev="0"/>
            </a:camera>
            <a:lightRig rig="flat" dir="tl">
              <a:rot lat="0" lon="0" rev="4200000"/>
            </a:lightRig>
          </a:scene3d>
          <a:sp3d prstMaterial="flat">
            <a:bevelT w="50800" h="63500" prst="riblet"/>
          </a:sp3d>
        </a:effectStyle>
      </a:effectStyleLst>
      <a:bgFillStyleLst>
        <a:solidFill>
          <a:schemeClr val="phClr"/>
        </a:solidFill>
        <a:gradFill rotWithShape="1">
          <a:gsLst>
            <a:gs pos="0">
              <a:schemeClr val="phClr">
                <a:tint val="90000"/>
                <a:shade val="92000"/>
                <a:satMod val="160000"/>
              </a:schemeClr>
            </a:gs>
            <a:gs pos="77000">
              <a:schemeClr val="phClr">
                <a:tint val="100000"/>
                <a:shade val="73000"/>
                <a:satMod val="155000"/>
              </a:schemeClr>
            </a:gs>
            <a:gs pos="100000">
              <a:schemeClr val="phClr">
                <a:tint val="100000"/>
                <a:shade val="67000"/>
                <a:satMod val="145000"/>
              </a:schemeClr>
            </a:gs>
          </a:gsLst>
          <a:lin ang="5400000" scaled="0"/>
        </a:gradFill>
        <a:blipFill rotWithShape="1">
          <a:blip xmlns:r="http://schemas.openxmlformats.org/officeDocument/2006/relationships" r:embed="rId1">
            <a:duotone>
              <a:schemeClr val="phClr">
                <a:tint val="95000"/>
              </a:schemeClr>
              <a:schemeClr val="phClr">
                <a:shade val="92000"/>
                <a:satMod val="115000"/>
              </a:schemeClr>
            </a:duotone>
          </a:blip>
          <a:tile tx="0" ty="0" sx="60000" sy="60000" flip="none" algn="tl"/>
        </a:blipFill>
      </a:bgFillStyleLst>
    </a:fmtScheme>
  </a:themeElements>
  <a:objectDefaults/>
  <a:extraClrSchemeLst/>
  <a:extLst>
    <a:ext uri="{05A4C25C-085E-4340-85A3-A5531E510DB2}">
      <thm15:themeFamily xmlns:thm15="http://schemas.microsoft.com/office/thememl/2012/main" name="Savon" id="{1306E473-ED32-493B-A2D0-240A757EDD34}" vid="{C20BADFE-D095-436F-9677-9264042809F0}"/>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肥皂</Template>
  <TotalTime>266</TotalTime>
  <Words>3639</Words>
  <Application>Microsoft Office PowerPoint</Application>
  <PresentationFormat>宽屏</PresentationFormat>
  <Paragraphs>176</Paragraphs>
  <Slides>46</Slides>
  <Notes>1</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46</vt:i4>
      </vt:variant>
    </vt:vector>
  </HeadingPairs>
  <TitlesOfParts>
    <vt:vector size="55" baseType="lpstr">
      <vt:lpstr>等线</vt:lpstr>
      <vt:lpstr>方正黑体简体</vt:lpstr>
      <vt:lpstr>楷体</vt:lpstr>
      <vt:lpstr>隶书</vt:lpstr>
      <vt:lpstr>微软雅黑</vt:lpstr>
      <vt:lpstr>Arial</vt:lpstr>
      <vt:lpstr>Century Gothic</vt:lpstr>
      <vt:lpstr>Garamond</vt:lpstr>
      <vt:lpstr>肥皂</vt:lpstr>
      <vt:lpstr>教育心理学（第四版）</vt:lpstr>
      <vt:lpstr>第一编  德育心理</vt:lpstr>
      <vt:lpstr>第四章   道德行为的发展</vt:lpstr>
      <vt:lpstr>主要概念 </vt:lpstr>
      <vt:lpstr>本章结构</vt:lpstr>
      <vt:lpstr>目录</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教育心理学</dc:title>
  <cp:lastModifiedBy>范美琳</cp:lastModifiedBy>
  <cp:revision>30</cp:revision>
  <dcterms:created xsi:type="dcterms:W3CDTF">2023-07-29T06:13:37Z</dcterms:created>
  <dcterms:modified xsi:type="dcterms:W3CDTF">2024-09-02T03:04:16Z</dcterms:modified>
</cp:coreProperties>
</file>