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38"/>
  </p:notesMasterIdLst>
  <p:sldIdLst>
    <p:sldId id="256" r:id="rId2"/>
    <p:sldId id="482" r:id="rId3"/>
    <p:sldId id="485" r:id="rId4"/>
    <p:sldId id="526" r:id="rId5"/>
    <p:sldId id="586" r:id="rId6"/>
    <p:sldId id="257" r:id="rId7"/>
    <p:sldId id="559" r:id="rId8"/>
    <p:sldId id="530" r:id="rId9"/>
    <p:sldId id="561" r:id="rId10"/>
    <p:sldId id="560" r:id="rId11"/>
    <p:sldId id="489" r:id="rId12"/>
    <p:sldId id="562" r:id="rId13"/>
    <p:sldId id="563" r:id="rId14"/>
    <p:sldId id="587" r:id="rId15"/>
    <p:sldId id="569" r:id="rId16"/>
    <p:sldId id="570" r:id="rId17"/>
    <p:sldId id="490" r:id="rId18"/>
    <p:sldId id="571" r:id="rId19"/>
    <p:sldId id="572" r:id="rId20"/>
    <p:sldId id="573" r:id="rId21"/>
    <p:sldId id="574" r:id="rId22"/>
    <p:sldId id="575" r:id="rId23"/>
    <p:sldId id="577" r:id="rId24"/>
    <p:sldId id="576" r:id="rId25"/>
    <p:sldId id="578" r:id="rId26"/>
    <p:sldId id="495" r:id="rId27"/>
    <p:sldId id="579" r:id="rId28"/>
    <p:sldId id="580" r:id="rId29"/>
    <p:sldId id="581" r:id="rId30"/>
    <p:sldId id="588" r:id="rId31"/>
    <p:sldId id="582" r:id="rId32"/>
    <p:sldId id="557" r:id="rId33"/>
    <p:sldId id="583" r:id="rId34"/>
    <p:sldId id="584" r:id="rId35"/>
    <p:sldId id="585" r:id="rId36"/>
    <p:sldId id="524"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A9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10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0A8CD5-1C2C-4F56-9376-7BE3A79D6507}" type="doc">
      <dgm:prSet loTypeId="urn:microsoft.com/office/officeart/2005/8/layout/process2" loCatId="process" qsTypeId="urn:microsoft.com/office/officeart/2005/8/quickstyle/simple1" qsCatId="simple" csTypeId="urn:microsoft.com/office/officeart/2005/8/colors/colorful2" csCatId="colorful" phldr="1"/>
      <dgm:spPr/>
    </dgm:pt>
    <dgm:pt modelId="{C24C881B-04E4-4B27-95C6-A60741D8819D}">
      <dgm:prSet phldrT="[文本]" custT="1"/>
      <dgm:spPr/>
      <dgm:t>
        <a:bodyPr/>
        <a:lstStyle/>
        <a:p>
          <a:pPr algn="l"/>
          <a:r>
            <a:rPr lang="zh-CN" altLang="en-US" sz="1800" dirty="0">
              <a:latin typeface="Arial" panose="020B0604020202020204" pitchFamily="34" charset="0"/>
              <a:ea typeface="微软雅黑" panose="020B0503020204020204" pitchFamily="34" charset="-122"/>
            </a:rPr>
            <a:t>学习动机和学习目的是紧密相联的。一般，在学习活动中没有无学习动机的学习目的，也没有无学习目的的学习动机。</a:t>
          </a:r>
        </a:p>
      </dgm:t>
    </dgm:pt>
    <dgm:pt modelId="{7E5B04C0-D400-4A7D-B7C4-C6B50443DA8E}" type="parTrans" cxnId="{54EEFF91-FA2E-49B1-9D59-6003C42F988C}">
      <dgm:prSet/>
      <dgm:spPr/>
      <dgm:t>
        <a:bodyPr/>
        <a:lstStyle/>
        <a:p>
          <a:endParaRPr lang="zh-CN" altLang="en-US"/>
        </a:p>
      </dgm:t>
    </dgm:pt>
    <dgm:pt modelId="{186A9966-EFA4-4C11-AE73-5AB4278CD066}" type="sibTrans" cxnId="{54EEFF91-FA2E-49B1-9D59-6003C42F988C}">
      <dgm:prSet/>
      <dgm:spPr/>
      <dgm:t>
        <a:bodyPr/>
        <a:lstStyle/>
        <a:p>
          <a:endParaRPr lang="zh-CN" altLang="en-US"/>
        </a:p>
      </dgm:t>
    </dgm:pt>
    <dgm:pt modelId="{DD3B207E-3231-438A-BD28-4D51167961AE}">
      <dgm:prSet phldrT="[文本]" custT="1"/>
      <dgm:spPr/>
      <dgm:t>
        <a:bodyPr/>
        <a:lstStyle/>
        <a:p>
          <a:pPr algn="l"/>
          <a:r>
            <a:rPr lang="zh-CN" altLang="en-US" sz="1800" dirty="0">
              <a:latin typeface="Arial" panose="020B0604020202020204" pitchFamily="34" charset="0"/>
              <a:ea typeface="微软雅黑" panose="020B0503020204020204" pitchFamily="34" charset="-122"/>
            </a:rPr>
            <a:t>学习动机与学习目的的区别是十分明显的。学习动机是学习活动的原因、出发点，学习目的则是学习活动所追求的结果、归宿。</a:t>
          </a:r>
          <a:endParaRPr lang="zh-CN" altLang="en-US" sz="1800" dirty="0"/>
        </a:p>
      </dgm:t>
    </dgm:pt>
    <dgm:pt modelId="{3E9C4B26-BA95-4E51-A50A-53A2E0A34F83}" type="parTrans" cxnId="{73E54B5D-B2F9-4BC9-97DE-5160667BE0BA}">
      <dgm:prSet/>
      <dgm:spPr/>
      <dgm:t>
        <a:bodyPr/>
        <a:lstStyle/>
        <a:p>
          <a:endParaRPr lang="zh-CN" altLang="en-US"/>
        </a:p>
      </dgm:t>
    </dgm:pt>
    <dgm:pt modelId="{64E19291-93F1-4EA2-9DF4-BBB6485F4113}" type="sibTrans" cxnId="{73E54B5D-B2F9-4BC9-97DE-5160667BE0BA}">
      <dgm:prSet/>
      <dgm:spPr/>
      <dgm:t>
        <a:bodyPr/>
        <a:lstStyle/>
        <a:p>
          <a:endParaRPr lang="zh-CN" altLang="en-US"/>
        </a:p>
      </dgm:t>
    </dgm:pt>
    <dgm:pt modelId="{11E3859A-FD60-49A1-9349-B0087E64A166}">
      <dgm:prSet phldrT="[文本]"/>
      <dgm:spPr/>
      <dgm:t>
        <a:bodyPr/>
        <a:lstStyle/>
        <a:p>
          <a:pPr algn="l"/>
          <a:r>
            <a:rPr lang="zh-CN" altLang="en-US" dirty="0">
              <a:latin typeface="Arial" panose="020B0604020202020204" pitchFamily="34" charset="0"/>
              <a:ea typeface="微软雅黑" panose="020B0503020204020204" pitchFamily="34" charset="-122"/>
            </a:rPr>
            <a:t>学习动机与学习目的的区别虽然如此显而易见，但在日常生活中，却往往是不易截然分开的。学习动机与学习目的的关系是错综复杂的。</a:t>
          </a:r>
        </a:p>
      </dgm:t>
    </dgm:pt>
    <dgm:pt modelId="{5F54BD4A-8223-4697-B900-D1F71FF7981E}" type="parTrans" cxnId="{E2AC3A96-C696-44BA-85FB-731D9DDBC31C}">
      <dgm:prSet/>
      <dgm:spPr/>
      <dgm:t>
        <a:bodyPr/>
        <a:lstStyle/>
        <a:p>
          <a:endParaRPr lang="zh-CN" altLang="en-US"/>
        </a:p>
      </dgm:t>
    </dgm:pt>
    <dgm:pt modelId="{37E6F062-2249-4085-9868-C61AD2311354}" type="sibTrans" cxnId="{E2AC3A96-C696-44BA-85FB-731D9DDBC31C}">
      <dgm:prSet/>
      <dgm:spPr/>
      <dgm:t>
        <a:bodyPr/>
        <a:lstStyle/>
        <a:p>
          <a:endParaRPr lang="zh-CN" altLang="en-US"/>
        </a:p>
      </dgm:t>
    </dgm:pt>
    <dgm:pt modelId="{5CB57F47-8893-4DAA-A844-DF5A5CE50959}" type="pres">
      <dgm:prSet presAssocID="{F30A8CD5-1C2C-4F56-9376-7BE3A79D6507}" presName="linearFlow" presStyleCnt="0">
        <dgm:presLayoutVars>
          <dgm:resizeHandles val="exact"/>
        </dgm:presLayoutVars>
      </dgm:prSet>
      <dgm:spPr/>
    </dgm:pt>
    <dgm:pt modelId="{0A2E5EAF-9694-4ECF-9BD3-451C3A8810DF}" type="pres">
      <dgm:prSet presAssocID="{C24C881B-04E4-4B27-95C6-A60741D8819D}" presName="node" presStyleLbl="node1" presStyleIdx="0" presStyleCnt="3" custScaleX="122576">
        <dgm:presLayoutVars>
          <dgm:bulletEnabled val="1"/>
        </dgm:presLayoutVars>
      </dgm:prSet>
      <dgm:spPr/>
    </dgm:pt>
    <dgm:pt modelId="{7502A5B3-45EB-4E15-9E61-7996F6FC91B7}" type="pres">
      <dgm:prSet presAssocID="{186A9966-EFA4-4C11-AE73-5AB4278CD066}" presName="sibTrans" presStyleLbl="sibTrans2D1" presStyleIdx="0" presStyleCnt="2"/>
      <dgm:spPr/>
    </dgm:pt>
    <dgm:pt modelId="{5E02AAF0-4543-4115-A434-A029BBE6891F}" type="pres">
      <dgm:prSet presAssocID="{186A9966-EFA4-4C11-AE73-5AB4278CD066}" presName="connectorText" presStyleLbl="sibTrans2D1" presStyleIdx="0" presStyleCnt="2"/>
      <dgm:spPr/>
    </dgm:pt>
    <dgm:pt modelId="{8AB01710-60D7-457B-BC58-3A18116B7262}" type="pres">
      <dgm:prSet presAssocID="{DD3B207E-3231-438A-BD28-4D51167961AE}" presName="node" presStyleLbl="node1" presStyleIdx="1" presStyleCnt="3" custScaleX="121054" custScaleY="107536">
        <dgm:presLayoutVars>
          <dgm:bulletEnabled val="1"/>
        </dgm:presLayoutVars>
      </dgm:prSet>
      <dgm:spPr/>
    </dgm:pt>
    <dgm:pt modelId="{BEDEF2B6-CD5B-4D2D-BDCF-EEC33256AC3E}" type="pres">
      <dgm:prSet presAssocID="{64E19291-93F1-4EA2-9DF4-BBB6485F4113}" presName="sibTrans" presStyleLbl="sibTrans2D1" presStyleIdx="1" presStyleCnt="2"/>
      <dgm:spPr/>
    </dgm:pt>
    <dgm:pt modelId="{D816AD2D-A523-474B-961A-7BCC5A1EB528}" type="pres">
      <dgm:prSet presAssocID="{64E19291-93F1-4EA2-9DF4-BBB6485F4113}" presName="connectorText" presStyleLbl="sibTrans2D1" presStyleIdx="1" presStyleCnt="2"/>
      <dgm:spPr/>
    </dgm:pt>
    <dgm:pt modelId="{E4B20E69-75A9-491E-B850-4BC6B01422F4}" type="pres">
      <dgm:prSet presAssocID="{11E3859A-FD60-49A1-9349-B0087E64A166}" presName="node" presStyleLbl="node1" presStyleIdx="2" presStyleCnt="3" custScaleX="121561">
        <dgm:presLayoutVars>
          <dgm:bulletEnabled val="1"/>
        </dgm:presLayoutVars>
      </dgm:prSet>
      <dgm:spPr/>
    </dgm:pt>
  </dgm:ptLst>
  <dgm:cxnLst>
    <dgm:cxn modelId="{502C470A-642E-4525-ABF7-0F20889C407C}" type="presOf" srcId="{64E19291-93F1-4EA2-9DF4-BBB6485F4113}" destId="{BEDEF2B6-CD5B-4D2D-BDCF-EEC33256AC3E}" srcOrd="0" destOrd="0" presId="urn:microsoft.com/office/officeart/2005/8/layout/process2"/>
    <dgm:cxn modelId="{F7A11C0D-F540-4076-924C-2A354973183E}" type="presOf" srcId="{11E3859A-FD60-49A1-9349-B0087E64A166}" destId="{E4B20E69-75A9-491E-B850-4BC6B01422F4}" srcOrd="0" destOrd="0" presId="urn:microsoft.com/office/officeart/2005/8/layout/process2"/>
    <dgm:cxn modelId="{8799B411-F998-43AB-B7C4-86618E0FF2BB}" type="presOf" srcId="{C24C881B-04E4-4B27-95C6-A60741D8819D}" destId="{0A2E5EAF-9694-4ECF-9BD3-451C3A8810DF}" srcOrd="0" destOrd="0" presId="urn:microsoft.com/office/officeart/2005/8/layout/process2"/>
    <dgm:cxn modelId="{73E54B5D-B2F9-4BC9-97DE-5160667BE0BA}" srcId="{F30A8CD5-1C2C-4F56-9376-7BE3A79D6507}" destId="{DD3B207E-3231-438A-BD28-4D51167961AE}" srcOrd="1" destOrd="0" parTransId="{3E9C4B26-BA95-4E51-A50A-53A2E0A34F83}" sibTransId="{64E19291-93F1-4EA2-9DF4-BBB6485F4113}"/>
    <dgm:cxn modelId="{9A2E3A57-D06F-4691-B67D-460C990367EA}" type="presOf" srcId="{F30A8CD5-1C2C-4F56-9376-7BE3A79D6507}" destId="{5CB57F47-8893-4DAA-A844-DF5A5CE50959}" srcOrd="0" destOrd="0" presId="urn:microsoft.com/office/officeart/2005/8/layout/process2"/>
    <dgm:cxn modelId="{0F63B086-BAA7-439B-93A0-18ECC7D0EFC4}" type="presOf" srcId="{186A9966-EFA4-4C11-AE73-5AB4278CD066}" destId="{5E02AAF0-4543-4115-A434-A029BBE6891F}" srcOrd="1" destOrd="0" presId="urn:microsoft.com/office/officeart/2005/8/layout/process2"/>
    <dgm:cxn modelId="{54EEFF91-FA2E-49B1-9D59-6003C42F988C}" srcId="{F30A8CD5-1C2C-4F56-9376-7BE3A79D6507}" destId="{C24C881B-04E4-4B27-95C6-A60741D8819D}" srcOrd="0" destOrd="0" parTransId="{7E5B04C0-D400-4A7D-B7C4-C6B50443DA8E}" sibTransId="{186A9966-EFA4-4C11-AE73-5AB4278CD066}"/>
    <dgm:cxn modelId="{E2AC3A96-C696-44BA-85FB-731D9DDBC31C}" srcId="{F30A8CD5-1C2C-4F56-9376-7BE3A79D6507}" destId="{11E3859A-FD60-49A1-9349-B0087E64A166}" srcOrd="2" destOrd="0" parTransId="{5F54BD4A-8223-4697-B900-D1F71FF7981E}" sibTransId="{37E6F062-2249-4085-9868-C61AD2311354}"/>
    <dgm:cxn modelId="{DEAB9F99-8DB7-41CB-874C-E4EFDB06BF4C}" type="presOf" srcId="{64E19291-93F1-4EA2-9DF4-BBB6485F4113}" destId="{D816AD2D-A523-474B-961A-7BCC5A1EB528}" srcOrd="1" destOrd="0" presId="urn:microsoft.com/office/officeart/2005/8/layout/process2"/>
    <dgm:cxn modelId="{555217B7-D027-4BB7-8517-F8492AA81693}" type="presOf" srcId="{DD3B207E-3231-438A-BD28-4D51167961AE}" destId="{8AB01710-60D7-457B-BC58-3A18116B7262}" srcOrd="0" destOrd="0" presId="urn:microsoft.com/office/officeart/2005/8/layout/process2"/>
    <dgm:cxn modelId="{4322FCDA-B887-4DCD-A7D4-74489E01C126}" type="presOf" srcId="{186A9966-EFA4-4C11-AE73-5AB4278CD066}" destId="{7502A5B3-45EB-4E15-9E61-7996F6FC91B7}" srcOrd="0" destOrd="0" presId="urn:microsoft.com/office/officeart/2005/8/layout/process2"/>
    <dgm:cxn modelId="{44D70511-C847-4312-8C62-9EF2D1FDBDD3}" type="presParOf" srcId="{5CB57F47-8893-4DAA-A844-DF5A5CE50959}" destId="{0A2E5EAF-9694-4ECF-9BD3-451C3A8810DF}" srcOrd="0" destOrd="0" presId="urn:microsoft.com/office/officeart/2005/8/layout/process2"/>
    <dgm:cxn modelId="{51A176D3-364F-42C2-AC7F-42975B8357AB}" type="presParOf" srcId="{5CB57F47-8893-4DAA-A844-DF5A5CE50959}" destId="{7502A5B3-45EB-4E15-9E61-7996F6FC91B7}" srcOrd="1" destOrd="0" presId="urn:microsoft.com/office/officeart/2005/8/layout/process2"/>
    <dgm:cxn modelId="{BB9E5862-C358-4A36-AAB8-AB0AC5DFB6B5}" type="presParOf" srcId="{7502A5B3-45EB-4E15-9E61-7996F6FC91B7}" destId="{5E02AAF0-4543-4115-A434-A029BBE6891F}" srcOrd="0" destOrd="0" presId="urn:microsoft.com/office/officeart/2005/8/layout/process2"/>
    <dgm:cxn modelId="{5CF467B5-B6F3-46C9-A7C7-B0D2C2D909CF}" type="presParOf" srcId="{5CB57F47-8893-4DAA-A844-DF5A5CE50959}" destId="{8AB01710-60D7-457B-BC58-3A18116B7262}" srcOrd="2" destOrd="0" presId="urn:microsoft.com/office/officeart/2005/8/layout/process2"/>
    <dgm:cxn modelId="{CBA6059C-DE4A-4C2E-8DAB-3DB6CDF50DBB}" type="presParOf" srcId="{5CB57F47-8893-4DAA-A844-DF5A5CE50959}" destId="{BEDEF2B6-CD5B-4D2D-BDCF-EEC33256AC3E}" srcOrd="3" destOrd="0" presId="urn:microsoft.com/office/officeart/2005/8/layout/process2"/>
    <dgm:cxn modelId="{153A01F6-7592-4E11-8926-2F213E0C654C}" type="presParOf" srcId="{BEDEF2B6-CD5B-4D2D-BDCF-EEC33256AC3E}" destId="{D816AD2D-A523-474B-961A-7BCC5A1EB528}" srcOrd="0" destOrd="0" presId="urn:microsoft.com/office/officeart/2005/8/layout/process2"/>
    <dgm:cxn modelId="{3A25C85C-D282-44E2-A08C-D2C177F43633}" type="presParOf" srcId="{5CB57F47-8893-4DAA-A844-DF5A5CE50959}" destId="{E4B20E69-75A9-491E-B850-4BC6B01422F4}"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840AD4-53DB-4423-8DCB-F78F595574FA}" type="doc">
      <dgm:prSet loTypeId="urn:microsoft.com/office/officeart/2005/8/layout/vProcess5" loCatId="process" qsTypeId="urn:microsoft.com/office/officeart/2005/8/quickstyle/simple1" qsCatId="simple" csTypeId="urn:microsoft.com/office/officeart/2005/8/colors/colorful3" csCatId="colorful" phldr="1"/>
      <dgm:spPr/>
      <dgm:t>
        <a:bodyPr/>
        <a:lstStyle/>
        <a:p>
          <a:endParaRPr lang="zh-CN" altLang="en-US"/>
        </a:p>
      </dgm:t>
    </dgm:pt>
    <dgm:pt modelId="{AEEDBC71-2050-41EB-8211-5D02B28A45B4}">
      <dgm:prSet phldrT="[文本]" custT="1"/>
      <dgm:spPr/>
      <dgm:t>
        <a:bodyPr/>
        <a:lstStyle/>
        <a:p>
          <a:r>
            <a:rPr lang="zh-CN" altLang="en-US" sz="1800" dirty="0">
              <a:latin typeface="Arial" panose="020B0604020202020204" pitchFamily="34" charset="0"/>
              <a:ea typeface="微软雅黑" panose="020B0503020204020204" pitchFamily="34" charset="-122"/>
            </a:rPr>
            <a:t>成就理论即成就动机理论。成就动机是在人的成就需要的基础上产生的，它是激励个体在自己认为重要的或有价值的工作中快乐地去力求成功的一种内在驱动力。在学习活动中，成就动机乃是一种主要的学习动机。</a:t>
          </a:r>
        </a:p>
      </dgm:t>
    </dgm:pt>
    <dgm:pt modelId="{5AE5A3E6-FD27-42FD-A5F3-029B97153BBE}" type="parTrans" cxnId="{53F5A94A-03B0-4DF1-A9CE-29AF38FF3561}">
      <dgm:prSet/>
      <dgm:spPr/>
      <dgm:t>
        <a:bodyPr/>
        <a:lstStyle/>
        <a:p>
          <a:endParaRPr lang="zh-CN" altLang="en-US"/>
        </a:p>
      </dgm:t>
    </dgm:pt>
    <dgm:pt modelId="{B8BAD113-11A2-4A0E-AA09-6C64BEC579FB}" type="sibTrans" cxnId="{53F5A94A-03B0-4DF1-A9CE-29AF38FF3561}">
      <dgm:prSet/>
      <dgm:spPr/>
      <dgm:t>
        <a:bodyPr/>
        <a:lstStyle/>
        <a:p>
          <a:endParaRPr lang="zh-CN" altLang="en-US"/>
        </a:p>
      </dgm:t>
    </dgm:pt>
    <dgm:pt modelId="{0E967DD1-8562-40B4-A7A2-CA1EEA01D15B}">
      <dgm:prSet phldrT="[文本]" custT="1"/>
      <dgm:spPr/>
      <dgm:t>
        <a:bodyPr/>
        <a:lstStyle/>
        <a:p>
          <a:r>
            <a:rPr lang="zh-CN" altLang="en-US" sz="1800" dirty="0">
              <a:latin typeface="Arial" panose="020B0604020202020204" pitchFamily="34" charset="0"/>
              <a:ea typeface="微软雅黑" panose="020B0503020204020204" pitchFamily="34" charset="-122"/>
            </a:rPr>
            <a:t>阿特金森认为，成就动机由两种不同因素或相反倾向组成： 一种称为力求成功的动机，即人们追求成功和由成功带来的积极情感的倾向性；另一种是避免失败的动机，即人们避免失败和由失败带来的消极情感的倾向性。这两种动机或倾向可视为人们的个性特征。</a:t>
          </a:r>
        </a:p>
      </dgm:t>
    </dgm:pt>
    <dgm:pt modelId="{7E0FB441-F4D2-4224-B44F-5F2163ADF6D7}" type="parTrans" cxnId="{8218528E-6C27-4BCF-9E28-722354F5FE22}">
      <dgm:prSet/>
      <dgm:spPr/>
      <dgm:t>
        <a:bodyPr/>
        <a:lstStyle/>
        <a:p>
          <a:endParaRPr lang="zh-CN" altLang="en-US"/>
        </a:p>
      </dgm:t>
    </dgm:pt>
    <dgm:pt modelId="{0FC6B195-D0D7-42CF-AC5F-4EE6BBCE2BBB}" type="sibTrans" cxnId="{8218528E-6C27-4BCF-9E28-722354F5FE22}">
      <dgm:prSet/>
      <dgm:spPr/>
      <dgm:t>
        <a:bodyPr/>
        <a:lstStyle/>
        <a:p>
          <a:endParaRPr lang="zh-CN" altLang="en-US"/>
        </a:p>
      </dgm:t>
    </dgm:pt>
    <dgm:pt modelId="{3591FC88-58AC-4E66-A6E6-9863EF83A993}" type="pres">
      <dgm:prSet presAssocID="{68840AD4-53DB-4423-8DCB-F78F595574FA}" presName="outerComposite" presStyleCnt="0">
        <dgm:presLayoutVars>
          <dgm:chMax val="5"/>
          <dgm:dir/>
          <dgm:resizeHandles val="exact"/>
        </dgm:presLayoutVars>
      </dgm:prSet>
      <dgm:spPr/>
    </dgm:pt>
    <dgm:pt modelId="{D01B5503-01C6-4A6E-ACB6-945E5DDADC52}" type="pres">
      <dgm:prSet presAssocID="{68840AD4-53DB-4423-8DCB-F78F595574FA}" presName="dummyMaxCanvas" presStyleCnt="0">
        <dgm:presLayoutVars/>
      </dgm:prSet>
      <dgm:spPr/>
    </dgm:pt>
    <dgm:pt modelId="{FB9CF9BB-252F-4B71-A494-2DEB7E570C3C}" type="pres">
      <dgm:prSet presAssocID="{68840AD4-53DB-4423-8DCB-F78F595574FA}" presName="TwoNodes_1" presStyleLbl="node1" presStyleIdx="0" presStyleCnt="2" custLinFactNeighborX="-538" custLinFactNeighborY="1475">
        <dgm:presLayoutVars>
          <dgm:bulletEnabled val="1"/>
        </dgm:presLayoutVars>
      </dgm:prSet>
      <dgm:spPr/>
    </dgm:pt>
    <dgm:pt modelId="{C74562EB-C5B1-4395-ACDF-9B3C50CA786F}" type="pres">
      <dgm:prSet presAssocID="{68840AD4-53DB-4423-8DCB-F78F595574FA}" presName="TwoNodes_2" presStyleLbl="node1" presStyleIdx="1" presStyleCnt="2" custScaleX="105262" custScaleY="103691">
        <dgm:presLayoutVars>
          <dgm:bulletEnabled val="1"/>
        </dgm:presLayoutVars>
      </dgm:prSet>
      <dgm:spPr/>
    </dgm:pt>
    <dgm:pt modelId="{EC3E5DFF-D50A-45A9-AFA9-5F95514EC835}" type="pres">
      <dgm:prSet presAssocID="{68840AD4-53DB-4423-8DCB-F78F595574FA}" presName="TwoConn_1-2" presStyleLbl="fgAccFollowNode1" presStyleIdx="0" presStyleCnt="1">
        <dgm:presLayoutVars>
          <dgm:bulletEnabled val="1"/>
        </dgm:presLayoutVars>
      </dgm:prSet>
      <dgm:spPr/>
    </dgm:pt>
    <dgm:pt modelId="{02EE3F81-F549-4C2A-80C4-FC1F983B7F5E}" type="pres">
      <dgm:prSet presAssocID="{68840AD4-53DB-4423-8DCB-F78F595574FA}" presName="TwoNodes_1_text" presStyleLbl="node1" presStyleIdx="1" presStyleCnt="2">
        <dgm:presLayoutVars>
          <dgm:bulletEnabled val="1"/>
        </dgm:presLayoutVars>
      </dgm:prSet>
      <dgm:spPr/>
    </dgm:pt>
    <dgm:pt modelId="{FEBB357B-16FB-4C31-B8DE-924847DBDB65}" type="pres">
      <dgm:prSet presAssocID="{68840AD4-53DB-4423-8DCB-F78F595574FA}" presName="TwoNodes_2_text" presStyleLbl="node1" presStyleIdx="1" presStyleCnt="2">
        <dgm:presLayoutVars>
          <dgm:bulletEnabled val="1"/>
        </dgm:presLayoutVars>
      </dgm:prSet>
      <dgm:spPr/>
    </dgm:pt>
  </dgm:ptLst>
  <dgm:cxnLst>
    <dgm:cxn modelId="{7BC01B24-079F-4B80-97DC-3E083AA2F841}" type="presOf" srcId="{68840AD4-53DB-4423-8DCB-F78F595574FA}" destId="{3591FC88-58AC-4E66-A6E6-9863EF83A993}" srcOrd="0" destOrd="0" presId="urn:microsoft.com/office/officeart/2005/8/layout/vProcess5"/>
    <dgm:cxn modelId="{6228315E-8D8F-4B8E-8E14-258AE0654B6E}" type="presOf" srcId="{B8BAD113-11A2-4A0E-AA09-6C64BEC579FB}" destId="{EC3E5DFF-D50A-45A9-AFA9-5F95514EC835}" srcOrd="0" destOrd="0" presId="urn:microsoft.com/office/officeart/2005/8/layout/vProcess5"/>
    <dgm:cxn modelId="{CFB2A044-BDBF-4A40-912F-BF232D8FE715}" type="presOf" srcId="{0E967DD1-8562-40B4-A7A2-CA1EEA01D15B}" destId="{FEBB357B-16FB-4C31-B8DE-924847DBDB65}" srcOrd="1" destOrd="0" presId="urn:microsoft.com/office/officeart/2005/8/layout/vProcess5"/>
    <dgm:cxn modelId="{53F5A94A-03B0-4DF1-A9CE-29AF38FF3561}" srcId="{68840AD4-53DB-4423-8DCB-F78F595574FA}" destId="{AEEDBC71-2050-41EB-8211-5D02B28A45B4}" srcOrd="0" destOrd="0" parTransId="{5AE5A3E6-FD27-42FD-A5F3-029B97153BBE}" sibTransId="{B8BAD113-11A2-4A0E-AA09-6C64BEC579FB}"/>
    <dgm:cxn modelId="{9767917E-1B7A-4872-961D-AA42D53CB6E7}" type="presOf" srcId="{AEEDBC71-2050-41EB-8211-5D02B28A45B4}" destId="{FB9CF9BB-252F-4B71-A494-2DEB7E570C3C}" srcOrd="0" destOrd="0" presId="urn:microsoft.com/office/officeart/2005/8/layout/vProcess5"/>
    <dgm:cxn modelId="{8218528E-6C27-4BCF-9E28-722354F5FE22}" srcId="{68840AD4-53DB-4423-8DCB-F78F595574FA}" destId="{0E967DD1-8562-40B4-A7A2-CA1EEA01D15B}" srcOrd="1" destOrd="0" parTransId="{7E0FB441-F4D2-4224-B44F-5F2163ADF6D7}" sibTransId="{0FC6B195-D0D7-42CF-AC5F-4EE6BBCE2BBB}"/>
    <dgm:cxn modelId="{2BD57F93-15EF-4D82-B275-080C320926D6}" type="presOf" srcId="{0E967DD1-8562-40B4-A7A2-CA1EEA01D15B}" destId="{C74562EB-C5B1-4395-ACDF-9B3C50CA786F}" srcOrd="0" destOrd="0" presId="urn:microsoft.com/office/officeart/2005/8/layout/vProcess5"/>
    <dgm:cxn modelId="{BA9AA7A9-D42F-441C-A457-53BCD79140CF}" type="presOf" srcId="{AEEDBC71-2050-41EB-8211-5D02B28A45B4}" destId="{02EE3F81-F549-4C2A-80C4-FC1F983B7F5E}" srcOrd="1" destOrd="0" presId="urn:microsoft.com/office/officeart/2005/8/layout/vProcess5"/>
    <dgm:cxn modelId="{FFB7880E-3E0D-4DC3-B47B-409C60DE8A63}" type="presParOf" srcId="{3591FC88-58AC-4E66-A6E6-9863EF83A993}" destId="{D01B5503-01C6-4A6E-ACB6-945E5DDADC52}" srcOrd="0" destOrd="0" presId="urn:microsoft.com/office/officeart/2005/8/layout/vProcess5"/>
    <dgm:cxn modelId="{7063244E-10BE-4944-A7D0-3B69185E31DE}" type="presParOf" srcId="{3591FC88-58AC-4E66-A6E6-9863EF83A993}" destId="{FB9CF9BB-252F-4B71-A494-2DEB7E570C3C}" srcOrd="1" destOrd="0" presId="urn:microsoft.com/office/officeart/2005/8/layout/vProcess5"/>
    <dgm:cxn modelId="{BE549BE0-AA6F-4183-87BA-6B27A4266D97}" type="presParOf" srcId="{3591FC88-58AC-4E66-A6E6-9863EF83A993}" destId="{C74562EB-C5B1-4395-ACDF-9B3C50CA786F}" srcOrd="2" destOrd="0" presId="urn:microsoft.com/office/officeart/2005/8/layout/vProcess5"/>
    <dgm:cxn modelId="{8B5E5CFB-B3A1-40D8-A9F1-4E1E9DB9DA8E}" type="presParOf" srcId="{3591FC88-58AC-4E66-A6E6-9863EF83A993}" destId="{EC3E5DFF-D50A-45A9-AFA9-5F95514EC835}" srcOrd="3" destOrd="0" presId="urn:microsoft.com/office/officeart/2005/8/layout/vProcess5"/>
    <dgm:cxn modelId="{196EC130-4A86-406D-A1BB-F1912B42CBC1}" type="presParOf" srcId="{3591FC88-58AC-4E66-A6E6-9863EF83A993}" destId="{02EE3F81-F549-4C2A-80C4-FC1F983B7F5E}" srcOrd="4" destOrd="0" presId="urn:microsoft.com/office/officeart/2005/8/layout/vProcess5"/>
    <dgm:cxn modelId="{49BD20DF-CC5A-4AA3-841D-4B9D6A15C970}" type="presParOf" srcId="{3591FC88-58AC-4E66-A6E6-9863EF83A993}" destId="{FEBB357B-16FB-4C31-B8DE-924847DBDB65}"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A5C091D-66FD-4CD3-8ED1-9C3112AE70BF}" type="doc">
      <dgm:prSet loTypeId="urn:microsoft.com/office/officeart/2005/8/layout/hProcess7" loCatId="process" qsTypeId="urn:microsoft.com/office/officeart/2005/8/quickstyle/simple1" qsCatId="simple" csTypeId="urn:microsoft.com/office/officeart/2005/8/colors/colorful1" csCatId="colorful" phldr="1"/>
      <dgm:spPr/>
      <dgm:t>
        <a:bodyPr/>
        <a:lstStyle/>
        <a:p>
          <a:endParaRPr lang="zh-CN" altLang="en-US"/>
        </a:p>
      </dgm:t>
    </dgm:pt>
    <dgm:pt modelId="{83589587-2A78-4939-8650-6D89568C7143}">
      <dgm:prSet phldrT="[文本]" phldr="1"/>
      <dgm:spPr/>
      <dgm:t>
        <a:bodyPr/>
        <a:lstStyle/>
        <a:p>
          <a:endParaRPr lang="zh-CN" altLang="en-US" dirty="0"/>
        </a:p>
      </dgm:t>
    </dgm:pt>
    <dgm:pt modelId="{7E3C5DEA-CBA1-4341-82CA-B38324C4A90B}" type="parTrans" cxnId="{E566FB33-8EAE-4ADF-85AF-5E3B2D2FCA15}">
      <dgm:prSet/>
      <dgm:spPr/>
      <dgm:t>
        <a:bodyPr/>
        <a:lstStyle/>
        <a:p>
          <a:endParaRPr lang="zh-CN" altLang="en-US"/>
        </a:p>
      </dgm:t>
    </dgm:pt>
    <dgm:pt modelId="{DFA732AB-13FD-4ABE-9D09-A3E23E755773}" type="sibTrans" cxnId="{E566FB33-8EAE-4ADF-85AF-5E3B2D2FCA15}">
      <dgm:prSet/>
      <dgm:spPr/>
      <dgm:t>
        <a:bodyPr/>
        <a:lstStyle/>
        <a:p>
          <a:endParaRPr lang="zh-CN" altLang="en-US"/>
        </a:p>
      </dgm:t>
    </dgm:pt>
    <dgm:pt modelId="{DCCB6A7D-FE6F-4000-8E2F-F30830CF1EB0}">
      <dgm:prSet phldrT="[文本]"/>
      <dgm:spPr/>
      <dgm:t>
        <a:bodyPr/>
        <a:lstStyle/>
        <a:p>
          <a:r>
            <a:rPr lang="zh-CN" altLang="en-US" dirty="0">
              <a:latin typeface="Arial" panose="020B0604020202020204" pitchFamily="34" charset="0"/>
              <a:ea typeface="微软雅黑" panose="020B0503020204020204" pitchFamily="34" charset="-122"/>
            </a:rPr>
            <a:t>学习动机整合理论由瓦勒朗（</a:t>
          </a:r>
          <a:r>
            <a:rPr lang="en-US" altLang="en-US" dirty="0">
              <a:latin typeface="Arial" panose="020B0604020202020204" pitchFamily="34" charset="0"/>
              <a:ea typeface="微软雅黑" panose="020B0503020204020204" pitchFamily="34" charset="-122"/>
            </a:rPr>
            <a:t>R</a:t>
          </a:r>
          <a:r>
            <a:rPr lang="zh-CN" altLang="en-US" dirty="0">
              <a:latin typeface="Arial" panose="020B0604020202020204" pitchFamily="34" charset="0"/>
              <a:ea typeface="微软雅黑" panose="020B0503020204020204" pitchFamily="34" charset="-122"/>
            </a:rPr>
            <a:t>． </a:t>
          </a:r>
          <a:r>
            <a:rPr lang="en-US" altLang="en-US" dirty="0">
              <a:latin typeface="Arial" panose="020B0604020202020204" pitchFamily="34" charset="0"/>
              <a:ea typeface="微软雅黑" panose="020B0503020204020204" pitchFamily="34" charset="-122"/>
            </a:rPr>
            <a:t>J</a:t>
          </a:r>
          <a:r>
            <a:rPr lang="zh-CN" altLang="en-US" dirty="0">
              <a:latin typeface="Arial" panose="020B0604020202020204" pitchFamily="34" charset="0"/>
              <a:ea typeface="微软雅黑" panose="020B0503020204020204" pitchFamily="34" charset="-122"/>
            </a:rPr>
            <a:t>． </a:t>
          </a:r>
          <a:r>
            <a:rPr lang="en-US" altLang="en-US" dirty="0">
              <a:latin typeface="Arial" panose="020B0604020202020204" pitchFamily="34" charset="0"/>
              <a:ea typeface="微软雅黑" panose="020B0503020204020204" pitchFamily="34" charset="-122"/>
            </a:rPr>
            <a:t>Vallerand</a:t>
          </a:r>
          <a:r>
            <a:rPr lang="zh-CN" altLang="en-US" dirty="0">
              <a:latin typeface="Arial" panose="020B0604020202020204" pitchFamily="34" charset="0"/>
              <a:ea typeface="微软雅黑" panose="020B0503020204020204" pitchFamily="34" charset="-122"/>
            </a:rPr>
            <a:t>）等人于</a:t>
          </a:r>
          <a:r>
            <a:rPr lang="en-US" altLang="en-US" dirty="0">
              <a:latin typeface="Arial" panose="020B0604020202020204" pitchFamily="34" charset="0"/>
              <a:ea typeface="微软雅黑" panose="020B0503020204020204" pitchFamily="34" charset="-122"/>
            </a:rPr>
            <a:t>1999</a:t>
          </a:r>
          <a:r>
            <a:rPr lang="zh-CN" altLang="en-US" dirty="0">
              <a:latin typeface="Arial" panose="020B0604020202020204" pitchFamily="34" charset="0"/>
              <a:ea typeface="微软雅黑" panose="020B0503020204020204" pitchFamily="34" charset="-122"/>
            </a:rPr>
            <a:t>年提出，就是把内部学习动机和外部学习动机整合在一起，使两方面在相互制约中对学习活动共同发挥作用。</a:t>
          </a:r>
          <a:endParaRPr lang="zh-CN" altLang="en-US" dirty="0"/>
        </a:p>
      </dgm:t>
    </dgm:pt>
    <dgm:pt modelId="{9BCF3743-0032-49F3-93A2-5C370470AD97}" type="parTrans" cxnId="{4DEA86B7-550D-4FFF-9A8E-34E27BBA7FF7}">
      <dgm:prSet/>
      <dgm:spPr/>
      <dgm:t>
        <a:bodyPr/>
        <a:lstStyle/>
        <a:p>
          <a:endParaRPr lang="zh-CN" altLang="en-US"/>
        </a:p>
      </dgm:t>
    </dgm:pt>
    <dgm:pt modelId="{BE4B0916-0B8E-4E58-B94F-0C22B08A5274}" type="sibTrans" cxnId="{4DEA86B7-550D-4FFF-9A8E-34E27BBA7FF7}">
      <dgm:prSet/>
      <dgm:spPr/>
      <dgm:t>
        <a:bodyPr/>
        <a:lstStyle/>
        <a:p>
          <a:endParaRPr lang="zh-CN" altLang="en-US"/>
        </a:p>
      </dgm:t>
    </dgm:pt>
    <dgm:pt modelId="{07BF08E2-8251-4116-BC84-BC6143FD71A9}">
      <dgm:prSet phldrT="[文本]" phldr="1"/>
      <dgm:spPr/>
      <dgm:t>
        <a:bodyPr/>
        <a:lstStyle/>
        <a:p>
          <a:endParaRPr lang="zh-CN" altLang="en-US"/>
        </a:p>
      </dgm:t>
    </dgm:pt>
    <dgm:pt modelId="{EDF5D16B-27A5-4BA6-AA00-E3F0F671DE86}" type="parTrans" cxnId="{801264E0-57AD-490C-BC50-5EC449C8919C}">
      <dgm:prSet/>
      <dgm:spPr/>
      <dgm:t>
        <a:bodyPr/>
        <a:lstStyle/>
        <a:p>
          <a:endParaRPr lang="zh-CN" altLang="en-US"/>
        </a:p>
      </dgm:t>
    </dgm:pt>
    <dgm:pt modelId="{3908EE21-D415-48EF-9B40-55C7CC2BA3AD}" type="sibTrans" cxnId="{801264E0-57AD-490C-BC50-5EC449C8919C}">
      <dgm:prSet/>
      <dgm:spPr/>
      <dgm:t>
        <a:bodyPr/>
        <a:lstStyle/>
        <a:p>
          <a:endParaRPr lang="zh-CN" altLang="en-US"/>
        </a:p>
      </dgm:t>
    </dgm:pt>
    <dgm:pt modelId="{769CB783-C750-487F-A8FF-18225C39A291}">
      <dgm:prSet phldrT="[文本]"/>
      <dgm:spPr/>
      <dgm:t>
        <a:bodyPr/>
        <a:lstStyle/>
        <a:p>
          <a:r>
            <a:rPr lang="zh-CN" altLang="en-US" dirty="0">
              <a:latin typeface="Arial" panose="020B0604020202020204" pitchFamily="34" charset="0"/>
              <a:ea typeface="微软雅黑" panose="020B0503020204020204" pitchFamily="34" charset="-122"/>
            </a:rPr>
            <a:t>这一理论认为，学习活动中的内部动机与外部动机的整合状态应当是最理想的学习动机激发状态，它可以克服把学习完全建立在内部动机基础上的片面性，也有助于提高外部动机的内化水平，从而使学习者能够体验到学习的自主感与成就感，有效地降低外在压力和心理负担，对学习充满信心，使学习行为更为投入、更为持久。</a:t>
          </a:r>
          <a:endParaRPr lang="zh-CN" altLang="en-US" dirty="0"/>
        </a:p>
      </dgm:t>
    </dgm:pt>
    <dgm:pt modelId="{CCD1C1FC-A78D-4799-9BE0-0114FB6BD627}" type="parTrans" cxnId="{2FE79EAA-0653-48FD-B680-A45C9A016261}">
      <dgm:prSet/>
      <dgm:spPr/>
      <dgm:t>
        <a:bodyPr/>
        <a:lstStyle/>
        <a:p>
          <a:endParaRPr lang="zh-CN" altLang="en-US"/>
        </a:p>
      </dgm:t>
    </dgm:pt>
    <dgm:pt modelId="{696ECC70-85E4-47BE-8819-00FEAF9E989B}" type="sibTrans" cxnId="{2FE79EAA-0653-48FD-B680-A45C9A016261}">
      <dgm:prSet/>
      <dgm:spPr/>
      <dgm:t>
        <a:bodyPr/>
        <a:lstStyle/>
        <a:p>
          <a:endParaRPr lang="zh-CN" altLang="en-US"/>
        </a:p>
      </dgm:t>
    </dgm:pt>
    <dgm:pt modelId="{76570890-3414-45DC-8CCC-09B303FFF88F}">
      <dgm:prSet phldrT="[文本]" phldr="1"/>
      <dgm:spPr/>
      <dgm:t>
        <a:bodyPr/>
        <a:lstStyle/>
        <a:p>
          <a:endParaRPr lang="zh-CN" altLang="en-US"/>
        </a:p>
      </dgm:t>
    </dgm:pt>
    <dgm:pt modelId="{370F2EEB-60A4-4FD9-90E7-8A1076C54EA3}" type="parTrans" cxnId="{C0FC17E3-88C3-4175-9022-8317FDC2A5E9}">
      <dgm:prSet/>
      <dgm:spPr/>
      <dgm:t>
        <a:bodyPr/>
        <a:lstStyle/>
        <a:p>
          <a:endParaRPr lang="zh-CN" altLang="en-US"/>
        </a:p>
      </dgm:t>
    </dgm:pt>
    <dgm:pt modelId="{9F033697-CDFA-44EF-ACEB-7A56B40D446B}" type="sibTrans" cxnId="{C0FC17E3-88C3-4175-9022-8317FDC2A5E9}">
      <dgm:prSet/>
      <dgm:spPr/>
      <dgm:t>
        <a:bodyPr/>
        <a:lstStyle/>
        <a:p>
          <a:endParaRPr lang="zh-CN" altLang="en-US"/>
        </a:p>
      </dgm:t>
    </dgm:pt>
    <dgm:pt modelId="{790AC8EB-24E7-4818-8868-E4BED00AB30E}">
      <dgm:prSet phldrT="[文本]"/>
      <dgm:spPr/>
      <dgm:t>
        <a:bodyPr/>
        <a:lstStyle/>
        <a:p>
          <a:r>
            <a:rPr lang="zh-CN" altLang="en-US" dirty="0">
              <a:latin typeface="Arial" panose="020B0604020202020204" pitchFamily="34" charset="0"/>
              <a:ea typeface="微软雅黑" panose="020B0503020204020204" pitchFamily="34" charset="-122"/>
            </a:rPr>
            <a:t>认知评价理论与自我决定理论是学习动机整合理论形成的两大基础。此外，这一理论还发展出了几种亚理论，即基本心理需要理论、有机整合理论、因果定向理论等。</a:t>
          </a:r>
          <a:endParaRPr lang="zh-CN" altLang="en-US" dirty="0"/>
        </a:p>
      </dgm:t>
    </dgm:pt>
    <dgm:pt modelId="{4A6C8544-8232-45F4-B771-EC44EFC2426E}" type="parTrans" cxnId="{38E3B7D7-4027-4012-8646-0F64EDC6F340}">
      <dgm:prSet/>
      <dgm:spPr/>
      <dgm:t>
        <a:bodyPr/>
        <a:lstStyle/>
        <a:p>
          <a:endParaRPr lang="zh-CN" altLang="en-US"/>
        </a:p>
      </dgm:t>
    </dgm:pt>
    <dgm:pt modelId="{A9EBF51F-9451-4BCB-9FB9-B61CBD77C58D}" type="sibTrans" cxnId="{38E3B7D7-4027-4012-8646-0F64EDC6F340}">
      <dgm:prSet/>
      <dgm:spPr/>
      <dgm:t>
        <a:bodyPr/>
        <a:lstStyle/>
        <a:p>
          <a:endParaRPr lang="zh-CN" altLang="en-US"/>
        </a:p>
      </dgm:t>
    </dgm:pt>
    <dgm:pt modelId="{14B68396-C59C-4F7D-9A4C-FF7B2AA945FD}">
      <dgm:prSet/>
      <dgm:spPr/>
      <dgm:t>
        <a:bodyPr/>
        <a:lstStyle/>
        <a:p>
          <a:endParaRPr lang="zh-CN" altLang="en-US" dirty="0">
            <a:latin typeface="Arial" panose="020B0604020202020204" pitchFamily="34" charset="0"/>
            <a:ea typeface="微软雅黑" panose="020B0503020204020204" pitchFamily="34" charset="-122"/>
          </a:endParaRPr>
        </a:p>
      </dgm:t>
    </dgm:pt>
    <dgm:pt modelId="{8C1B17E1-387D-4553-B70A-F5E236FAB23E}" type="parTrans" cxnId="{7A7ED032-4C1E-4DD4-88C2-6A02C971E847}">
      <dgm:prSet/>
      <dgm:spPr/>
      <dgm:t>
        <a:bodyPr/>
        <a:lstStyle/>
        <a:p>
          <a:endParaRPr lang="zh-CN" altLang="en-US"/>
        </a:p>
      </dgm:t>
    </dgm:pt>
    <dgm:pt modelId="{DFE7EF9A-BC78-4FE4-97D3-988F08D1F65B}" type="sibTrans" cxnId="{7A7ED032-4C1E-4DD4-88C2-6A02C971E847}">
      <dgm:prSet/>
      <dgm:spPr/>
      <dgm:t>
        <a:bodyPr/>
        <a:lstStyle/>
        <a:p>
          <a:endParaRPr lang="zh-CN" altLang="en-US"/>
        </a:p>
      </dgm:t>
    </dgm:pt>
    <dgm:pt modelId="{A690824F-9D61-4599-8C22-E9F28A2827E6}">
      <dgm:prSet/>
      <dgm:spPr/>
      <dgm:t>
        <a:bodyPr/>
        <a:lstStyle/>
        <a:p>
          <a:endParaRPr lang="zh-CN" altLang="en-US" dirty="0">
            <a:latin typeface="Arial" panose="020B0604020202020204" pitchFamily="34" charset="0"/>
            <a:ea typeface="微软雅黑" panose="020B0503020204020204" pitchFamily="34" charset="-122"/>
          </a:endParaRPr>
        </a:p>
      </dgm:t>
    </dgm:pt>
    <dgm:pt modelId="{1745810A-47AD-4834-8160-B6F4A46019C8}" type="parTrans" cxnId="{B6F5DF68-86EE-48D9-B75C-5E5BB387431B}">
      <dgm:prSet/>
      <dgm:spPr/>
      <dgm:t>
        <a:bodyPr/>
        <a:lstStyle/>
        <a:p>
          <a:endParaRPr lang="zh-CN" altLang="en-US"/>
        </a:p>
      </dgm:t>
    </dgm:pt>
    <dgm:pt modelId="{21B211B6-8232-4679-B1A8-71BDD3751FFA}" type="sibTrans" cxnId="{B6F5DF68-86EE-48D9-B75C-5E5BB387431B}">
      <dgm:prSet/>
      <dgm:spPr/>
      <dgm:t>
        <a:bodyPr/>
        <a:lstStyle/>
        <a:p>
          <a:endParaRPr lang="zh-CN" altLang="en-US"/>
        </a:p>
      </dgm:t>
    </dgm:pt>
    <dgm:pt modelId="{8910B3E6-5157-4447-BE76-D34729FD7A15}">
      <dgm:prSet/>
      <dgm:spPr/>
      <dgm:t>
        <a:bodyPr/>
        <a:lstStyle/>
        <a:p>
          <a:endParaRPr lang="zh-CN" altLang="en-US" dirty="0">
            <a:latin typeface="Arial" panose="020B0604020202020204" pitchFamily="34" charset="0"/>
            <a:ea typeface="微软雅黑" panose="020B0503020204020204" pitchFamily="34" charset="-122"/>
          </a:endParaRPr>
        </a:p>
      </dgm:t>
    </dgm:pt>
    <dgm:pt modelId="{FB3AC55A-5F3E-4631-B7F9-7FDF179982A4}" type="parTrans" cxnId="{1656B892-7DC7-447A-824A-1D8CBD789A11}">
      <dgm:prSet/>
      <dgm:spPr/>
      <dgm:t>
        <a:bodyPr/>
        <a:lstStyle/>
        <a:p>
          <a:endParaRPr lang="zh-CN" altLang="en-US"/>
        </a:p>
      </dgm:t>
    </dgm:pt>
    <dgm:pt modelId="{6E4E8A64-9316-4531-9C4D-64709CC4BA07}" type="sibTrans" cxnId="{1656B892-7DC7-447A-824A-1D8CBD789A11}">
      <dgm:prSet/>
      <dgm:spPr/>
      <dgm:t>
        <a:bodyPr/>
        <a:lstStyle/>
        <a:p>
          <a:endParaRPr lang="zh-CN" altLang="en-US"/>
        </a:p>
      </dgm:t>
    </dgm:pt>
    <dgm:pt modelId="{DE1CF5F9-24EB-47D6-B345-9266B8F062C4}" type="pres">
      <dgm:prSet presAssocID="{7A5C091D-66FD-4CD3-8ED1-9C3112AE70BF}" presName="Name0" presStyleCnt="0">
        <dgm:presLayoutVars>
          <dgm:dir/>
          <dgm:animLvl val="lvl"/>
          <dgm:resizeHandles val="exact"/>
        </dgm:presLayoutVars>
      </dgm:prSet>
      <dgm:spPr/>
    </dgm:pt>
    <dgm:pt modelId="{20FA264D-FB7E-4E8B-A074-6E191EA7FEC1}" type="pres">
      <dgm:prSet presAssocID="{83589587-2A78-4939-8650-6D89568C7143}" presName="compositeNode" presStyleCnt="0">
        <dgm:presLayoutVars>
          <dgm:bulletEnabled val="1"/>
        </dgm:presLayoutVars>
      </dgm:prSet>
      <dgm:spPr/>
    </dgm:pt>
    <dgm:pt modelId="{E471697A-0508-4CC9-A2BC-808AECD8928B}" type="pres">
      <dgm:prSet presAssocID="{83589587-2A78-4939-8650-6D89568C7143}" presName="bgRect" presStyleLbl="node1" presStyleIdx="0" presStyleCnt="3"/>
      <dgm:spPr/>
    </dgm:pt>
    <dgm:pt modelId="{B872BF77-7233-423D-A0F9-E220731DE375}" type="pres">
      <dgm:prSet presAssocID="{83589587-2A78-4939-8650-6D89568C7143}" presName="parentNode" presStyleLbl="node1" presStyleIdx="0" presStyleCnt="3">
        <dgm:presLayoutVars>
          <dgm:chMax val="0"/>
          <dgm:bulletEnabled val="1"/>
        </dgm:presLayoutVars>
      </dgm:prSet>
      <dgm:spPr/>
    </dgm:pt>
    <dgm:pt modelId="{052B9E84-595C-4A4B-AE20-293EB47B62A8}" type="pres">
      <dgm:prSet presAssocID="{83589587-2A78-4939-8650-6D89568C7143}" presName="childNode" presStyleLbl="node1" presStyleIdx="0" presStyleCnt="3">
        <dgm:presLayoutVars>
          <dgm:bulletEnabled val="1"/>
        </dgm:presLayoutVars>
      </dgm:prSet>
      <dgm:spPr/>
    </dgm:pt>
    <dgm:pt modelId="{FE3BABC9-58E4-428B-A1D6-072152ED3703}" type="pres">
      <dgm:prSet presAssocID="{DFA732AB-13FD-4ABE-9D09-A3E23E755773}" presName="hSp" presStyleCnt="0"/>
      <dgm:spPr/>
    </dgm:pt>
    <dgm:pt modelId="{00E07822-4BEC-41C0-9B06-B0E1F67E438F}" type="pres">
      <dgm:prSet presAssocID="{DFA732AB-13FD-4ABE-9D09-A3E23E755773}" presName="vProcSp" presStyleCnt="0"/>
      <dgm:spPr/>
    </dgm:pt>
    <dgm:pt modelId="{0F0FB976-C267-4FB8-90C4-41F4A1F1B9EF}" type="pres">
      <dgm:prSet presAssocID="{DFA732AB-13FD-4ABE-9D09-A3E23E755773}" presName="vSp1" presStyleCnt="0"/>
      <dgm:spPr/>
    </dgm:pt>
    <dgm:pt modelId="{1C157537-F278-4043-9A22-0C67FD9B244C}" type="pres">
      <dgm:prSet presAssocID="{DFA732AB-13FD-4ABE-9D09-A3E23E755773}" presName="simulatedConn" presStyleLbl="solidFgAcc1" presStyleIdx="0" presStyleCnt="2"/>
      <dgm:spPr/>
    </dgm:pt>
    <dgm:pt modelId="{3F473FB6-DC82-4DA9-9B08-D0803D0F379F}" type="pres">
      <dgm:prSet presAssocID="{DFA732AB-13FD-4ABE-9D09-A3E23E755773}" presName="vSp2" presStyleCnt="0"/>
      <dgm:spPr/>
    </dgm:pt>
    <dgm:pt modelId="{B0CF4686-6449-497D-94B1-ECD6211BFE6D}" type="pres">
      <dgm:prSet presAssocID="{DFA732AB-13FD-4ABE-9D09-A3E23E755773}" presName="sibTrans" presStyleCnt="0"/>
      <dgm:spPr/>
    </dgm:pt>
    <dgm:pt modelId="{AC8D9D0D-37D9-485B-B095-375829817DCA}" type="pres">
      <dgm:prSet presAssocID="{07BF08E2-8251-4116-BC84-BC6143FD71A9}" presName="compositeNode" presStyleCnt="0">
        <dgm:presLayoutVars>
          <dgm:bulletEnabled val="1"/>
        </dgm:presLayoutVars>
      </dgm:prSet>
      <dgm:spPr/>
    </dgm:pt>
    <dgm:pt modelId="{A9C7353D-1B20-4D9A-ABAB-DA6F215A3308}" type="pres">
      <dgm:prSet presAssocID="{07BF08E2-8251-4116-BC84-BC6143FD71A9}" presName="bgRect" presStyleLbl="node1" presStyleIdx="1" presStyleCnt="3"/>
      <dgm:spPr/>
    </dgm:pt>
    <dgm:pt modelId="{B4D70F6B-8021-4A30-A5BD-F9E638ED959F}" type="pres">
      <dgm:prSet presAssocID="{07BF08E2-8251-4116-BC84-BC6143FD71A9}" presName="parentNode" presStyleLbl="node1" presStyleIdx="1" presStyleCnt="3">
        <dgm:presLayoutVars>
          <dgm:chMax val="0"/>
          <dgm:bulletEnabled val="1"/>
        </dgm:presLayoutVars>
      </dgm:prSet>
      <dgm:spPr/>
    </dgm:pt>
    <dgm:pt modelId="{C771F284-B6D8-4E67-B030-5C24C06F0730}" type="pres">
      <dgm:prSet presAssocID="{07BF08E2-8251-4116-BC84-BC6143FD71A9}" presName="childNode" presStyleLbl="node1" presStyleIdx="1" presStyleCnt="3">
        <dgm:presLayoutVars>
          <dgm:bulletEnabled val="1"/>
        </dgm:presLayoutVars>
      </dgm:prSet>
      <dgm:spPr/>
    </dgm:pt>
    <dgm:pt modelId="{566E575C-9C59-4BD6-9053-D82B7DA23760}" type="pres">
      <dgm:prSet presAssocID="{3908EE21-D415-48EF-9B40-55C7CC2BA3AD}" presName="hSp" presStyleCnt="0"/>
      <dgm:spPr/>
    </dgm:pt>
    <dgm:pt modelId="{4CF77F64-3DFA-42D9-9B64-2101A74A54E9}" type="pres">
      <dgm:prSet presAssocID="{3908EE21-D415-48EF-9B40-55C7CC2BA3AD}" presName="vProcSp" presStyleCnt="0"/>
      <dgm:spPr/>
    </dgm:pt>
    <dgm:pt modelId="{BD250BCF-F325-4443-B33B-B4715A18AEC8}" type="pres">
      <dgm:prSet presAssocID="{3908EE21-D415-48EF-9B40-55C7CC2BA3AD}" presName="vSp1" presStyleCnt="0"/>
      <dgm:spPr/>
    </dgm:pt>
    <dgm:pt modelId="{B4DDA1FD-59E7-4B17-86EA-FE23F32F27D8}" type="pres">
      <dgm:prSet presAssocID="{3908EE21-D415-48EF-9B40-55C7CC2BA3AD}" presName="simulatedConn" presStyleLbl="solidFgAcc1" presStyleIdx="1" presStyleCnt="2"/>
      <dgm:spPr/>
    </dgm:pt>
    <dgm:pt modelId="{3204CE3A-48B6-414A-8197-230E61236466}" type="pres">
      <dgm:prSet presAssocID="{3908EE21-D415-48EF-9B40-55C7CC2BA3AD}" presName="vSp2" presStyleCnt="0"/>
      <dgm:spPr/>
    </dgm:pt>
    <dgm:pt modelId="{756C45F3-BCF1-4BBE-9F36-260EA69E79A4}" type="pres">
      <dgm:prSet presAssocID="{3908EE21-D415-48EF-9B40-55C7CC2BA3AD}" presName="sibTrans" presStyleCnt="0"/>
      <dgm:spPr/>
    </dgm:pt>
    <dgm:pt modelId="{3270EA5D-66B3-46DD-8B17-B25B8D4B5987}" type="pres">
      <dgm:prSet presAssocID="{76570890-3414-45DC-8CCC-09B303FFF88F}" presName="compositeNode" presStyleCnt="0">
        <dgm:presLayoutVars>
          <dgm:bulletEnabled val="1"/>
        </dgm:presLayoutVars>
      </dgm:prSet>
      <dgm:spPr/>
    </dgm:pt>
    <dgm:pt modelId="{E61BD60D-3D85-421B-87BA-AB002D07B780}" type="pres">
      <dgm:prSet presAssocID="{76570890-3414-45DC-8CCC-09B303FFF88F}" presName="bgRect" presStyleLbl="node1" presStyleIdx="2" presStyleCnt="3"/>
      <dgm:spPr/>
    </dgm:pt>
    <dgm:pt modelId="{B8BD7FB0-A760-41A5-97CC-B4AFB80E9217}" type="pres">
      <dgm:prSet presAssocID="{76570890-3414-45DC-8CCC-09B303FFF88F}" presName="parentNode" presStyleLbl="node1" presStyleIdx="2" presStyleCnt="3">
        <dgm:presLayoutVars>
          <dgm:chMax val="0"/>
          <dgm:bulletEnabled val="1"/>
        </dgm:presLayoutVars>
      </dgm:prSet>
      <dgm:spPr/>
    </dgm:pt>
    <dgm:pt modelId="{1C46EAD2-480F-4807-ABC4-94BA71672360}" type="pres">
      <dgm:prSet presAssocID="{76570890-3414-45DC-8CCC-09B303FFF88F}" presName="childNode" presStyleLbl="node1" presStyleIdx="2" presStyleCnt="3">
        <dgm:presLayoutVars>
          <dgm:bulletEnabled val="1"/>
        </dgm:presLayoutVars>
      </dgm:prSet>
      <dgm:spPr/>
    </dgm:pt>
  </dgm:ptLst>
  <dgm:cxnLst>
    <dgm:cxn modelId="{F381B603-7C8D-499D-952D-B36E08157882}" type="presOf" srcId="{8910B3E6-5157-4447-BE76-D34729FD7A15}" destId="{1C46EAD2-480F-4807-ABC4-94BA71672360}" srcOrd="0" destOrd="1" presId="urn:microsoft.com/office/officeart/2005/8/layout/hProcess7"/>
    <dgm:cxn modelId="{5E008605-7AAE-44E1-8F6A-9D303BAFCB19}" type="presOf" srcId="{76570890-3414-45DC-8CCC-09B303FFF88F}" destId="{E61BD60D-3D85-421B-87BA-AB002D07B780}" srcOrd="0" destOrd="0" presId="urn:microsoft.com/office/officeart/2005/8/layout/hProcess7"/>
    <dgm:cxn modelId="{9DA2612B-4D0D-412F-BF05-9749500A9DFB}" type="presOf" srcId="{07BF08E2-8251-4116-BC84-BC6143FD71A9}" destId="{B4D70F6B-8021-4A30-A5BD-F9E638ED959F}" srcOrd="1" destOrd="0" presId="urn:microsoft.com/office/officeart/2005/8/layout/hProcess7"/>
    <dgm:cxn modelId="{F8BF2B2D-B9B7-4559-A25B-1947A27EC321}" type="presOf" srcId="{83589587-2A78-4939-8650-6D89568C7143}" destId="{E471697A-0508-4CC9-A2BC-808AECD8928B}" srcOrd="0" destOrd="0" presId="urn:microsoft.com/office/officeart/2005/8/layout/hProcess7"/>
    <dgm:cxn modelId="{7A7ED032-4C1E-4DD4-88C2-6A02C971E847}" srcId="{83589587-2A78-4939-8650-6D89568C7143}" destId="{14B68396-C59C-4F7D-9A4C-FF7B2AA945FD}" srcOrd="1" destOrd="0" parTransId="{8C1B17E1-387D-4553-B70A-F5E236FAB23E}" sibTransId="{DFE7EF9A-BC78-4FE4-97D3-988F08D1F65B}"/>
    <dgm:cxn modelId="{E566FB33-8EAE-4ADF-85AF-5E3B2D2FCA15}" srcId="{7A5C091D-66FD-4CD3-8ED1-9C3112AE70BF}" destId="{83589587-2A78-4939-8650-6D89568C7143}" srcOrd="0" destOrd="0" parTransId="{7E3C5DEA-CBA1-4341-82CA-B38324C4A90B}" sibTransId="{DFA732AB-13FD-4ABE-9D09-A3E23E755773}"/>
    <dgm:cxn modelId="{E499FC38-EE64-4C03-B527-D5B5B3599A73}" type="presOf" srcId="{07BF08E2-8251-4116-BC84-BC6143FD71A9}" destId="{A9C7353D-1B20-4D9A-ABAB-DA6F215A3308}" srcOrd="0" destOrd="0" presId="urn:microsoft.com/office/officeart/2005/8/layout/hProcess7"/>
    <dgm:cxn modelId="{1C572D62-3018-4C38-9912-5FF7BF789524}" type="presOf" srcId="{790AC8EB-24E7-4818-8868-E4BED00AB30E}" destId="{1C46EAD2-480F-4807-ABC4-94BA71672360}" srcOrd="0" destOrd="0" presId="urn:microsoft.com/office/officeart/2005/8/layout/hProcess7"/>
    <dgm:cxn modelId="{B6F5DF68-86EE-48D9-B75C-5E5BB387431B}" srcId="{07BF08E2-8251-4116-BC84-BC6143FD71A9}" destId="{A690824F-9D61-4599-8C22-E9F28A2827E6}" srcOrd="1" destOrd="0" parTransId="{1745810A-47AD-4834-8160-B6F4A46019C8}" sibTransId="{21B211B6-8232-4679-B1A8-71BDD3751FFA}"/>
    <dgm:cxn modelId="{A0F90956-449D-4E01-AB5D-1D03B664475A}" type="presOf" srcId="{A690824F-9D61-4599-8C22-E9F28A2827E6}" destId="{C771F284-B6D8-4E67-B030-5C24C06F0730}" srcOrd="0" destOrd="1" presId="urn:microsoft.com/office/officeart/2005/8/layout/hProcess7"/>
    <dgm:cxn modelId="{E9463384-61A3-44D8-BF54-7034693A2B3A}" type="presOf" srcId="{14B68396-C59C-4F7D-9A4C-FF7B2AA945FD}" destId="{052B9E84-595C-4A4B-AE20-293EB47B62A8}" srcOrd="0" destOrd="1" presId="urn:microsoft.com/office/officeart/2005/8/layout/hProcess7"/>
    <dgm:cxn modelId="{E110C18D-C752-416C-AB0A-722C62D0A372}" type="presOf" srcId="{76570890-3414-45DC-8CCC-09B303FFF88F}" destId="{B8BD7FB0-A760-41A5-97CC-B4AFB80E9217}" srcOrd="1" destOrd="0" presId="urn:microsoft.com/office/officeart/2005/8/layout/hProcess7"/>
    <dgm:cxn modelId="{1656B892-7DC7-447A-824A-1D8CBD789A11}" srcId="{76570890-3414-45DC-8CCC-09B303FFF88F}" destId="{8910B3E6-5157-4447-BE76-D34729FD7A15}" srcOrd="1" destOrd="0" parTransId="{FB3AC55A-5F3E-4631-B7F9-7FDF179982A4}" sibTransId="{6E4E8A64-9316-4531-9C4D-64709CC4BA07}"/>
    <dgm:cxn modelId="{2FE79EAA-0653-48FD-B680-A45C9A016261}" srcId="{07BF08E2-8251-4116-BC84-BC6143FD71A9}" destId="{769CB783-C750-487F-A8FF-18225C39A291}" srcOrd="0" destOrd="0" parTransId="{CCD1C1FC-A78D-4799-9BE0-0114FB6BD627}" sibTransId="{696ECC70-85E4-47BE-8819-00FEAF9E989B}"/>
    <dgm:cxn modelId="{4DEA86B7-550D-4FFF-9A8E-34E27BBA7FF7}" srcId="{83589587-2A78-4939-8650-6D89568C7143}" destId="{DCCB6A7D-FE6F-4000-8E2F-F30830CF1EB0}" srcOrd="0" destOrd="0" parTransId="{9BCF3743-0032-49F3-93A2-5C370470AD97}" sibTransId="{BE4B0916-0B8E-4E58-B94F-0C22B08A5274}"/>
    <dgm:cxn modelId="{38E3B7D7-4027-4012-8646-0F64EDC6F340}" srcId="{76570890-3414-45DC-8CCC-09B303FFF88F}" destId="{790AC8EB-24E7-4818-8868-E4BED00AB30E}" srcOrd="0" destOrd="0" parTransId="{4A6C8544-8232-45F4-B771-EC44EFC2426E}" sibTransId="{A9EBF51F-9451-4BCB-9FB9-B61CBD77C58D}"/>
    <dgm:cxn modelId="{801264E0-57AD-490C-BC50-5EC449C8919C}" srcId="{7A5C091D-66FD-4CD3-8ED1-9C3112AE70BF}" destId="{07BF08E2-8251-4116-BC84-BC6143FD71A9}" srcOrd="1" destOrd="0" parTransId="{EDF5D16B-27A5-4BA6-AA00-E3F0F671DE86}" sibTransId="{3908EE21-D415-48EF-9B40-55C7CC2BA3AD}"/>
    <dgm:cxn modelId="{E5519EE0-26FE-4DD7-A136-D790EB29C0CE}" type="presOf" srcId="{DCCB6A7D-FE6F-4000-8E2F-F30830CF1EB0}" destId="{052B9E84-595C-4A4B-AE20-293EB47B62A8}" srcOrd="0" destOrd="0" presId="urn:microsoft.com/office/officeart/2005/8/layout/hProcess7"/>
    <dgm:cxn modelId="{C0FC17E3-88C3-4175-9022-8317FDC2A5E9}" srcId="{7A5C091D-66FD-4CD3-8ED1-9C3112AE70BF}" destId="{76570890-3414-45DC-8CCC-09B303FFF88F}" srcOrd="2" destOrd="0" parTransId="{370F2EEB-60A4-4FD9-90E7-8A1076C54EA3}" sibTransId="{9F033697-CDFA-44EF-ACEB-7A56B40D446B}"/>
    <dgm:cxn modelId="{90B578E3-0ED0-4666-AAF8-579BBD5A1C6B}" type="presOf" srcId="{83589587-2A78-4939-8650-6D89568C7143}" destId="{B872BF77-7233-423D-A0F9-E220731DE375}" srcOrd="1" destOrd="0" presId="urn:microsoft.com/office/officeart/2005/8/layout/hProcess7"/>
    <dgm:cxn modelId="{E1A2D6E3-4125-449F-950C-F4061CB8D9E8}" type="presOf" srcId="{769CB783-C750-487F-A8FF-18225C39A291}" destId="{C771F284-B6D8-4E67-B030-5C24C06F0730}" srcOrd="0" destOrd="0" presId="urn:microsoft.com/office/officeart/2005/8/layout/hProcess7"/>
    <dgm:cxn modelId="{81D89FF1-90C7-4FCE-921E-B10333E0B04E}" type="presOf" srcId="{7A5C091D-66FD-4CD3-8ED1-9C3112AE70BF}" destId="{DE1CF5F9-24EB-47D6-B345-9266B8F062C4}" srcOrd="0" destOrd="0" presId="urn:microsoft.com/office/officeart/2005/8/layout/hProcess7"/>
    <dgm:cxn modelId="{93043B7E-A13E-44E2-A082-41E72184643B}" type="presParOf" srcId="{DE1CF5F9-24EB-47D6-B345-9266B8F062C4}" destId="{20FA264D-FB7E-4E8B-A074-6E191EA7FEC1}" srcOrd="0" destOrd="0" presId="urn:microsoft.com/office/officeart/2005/8/layout/hProcess7"/>
    <dgm:cxn modelId="{7E5F1133-DFB0-4349-831D-73BC985AC39A}" type="presParOf" srcId="{20FA264D-FB7E-4E8B-A074-6E191EA7FEC1}" destId="{E471697A-0508-4CC9-A2BC-808AECD8928B}" srcOrd="0" destOrd="0" presId="urn:microsoft.com/office/officeart/2005/8/layout/hProcess7"/>
    <dgm:cxn modelId="{505254C6-E9A6-4F5D-B5FB-14520BBE5E70}" type="presParOf" srcId="{20FA264D-FB7E-4E8B-A074-6E191EA7FEC1}" destId="{B872BF77-7233-423D-A0F9-E220731DE375}" srcOrd="1" destOrd="0" presId="urn:microsoft.com/office/officeart/2005/8/layout/hProcess7"/>
    <dgm:cxn modelId="{ACEFD4A6-D34A-4AEF-97F5-20D734F53536}" type="presParOf" srcId="{20FA264D-FB7E-4E8B-A074-6E191EA7FEC1}" destId="{052B9E84-595C-4A4B-AE20-293EB47B62A8}" srcOrd="2" destOrd="0" presId="urn:microsoft.com/office/officeart/2005/8/layout/hProcess7"/>
    <dgm:cxn modelId="{C4CEF17A-B676-40DE-AF13-6393E3D3D9C3}" type="presParOf" srcId="{DE1CF5F9-24EB-47D6-B345-9266B8F062C4}" destId="{FE3BABC9-58E4-428B-A1D6-072152ED3703}" srcOrd="1" destOrd="0" presId="urn:microsoft.com/office/officeart/2005/8/layout/hProcess7"/>
    <dgm:cxn modelId="{7F334224-EE9F-413A-8380-66E0ED2C0EC9}" type="presParOf" srcId="{DE1CF5F9-24EB-47D6-B345-9266B8F062C4}" destId="{00E07822-4BEC-41C0-9B06-B0E1F67E438F}" srcOrd="2" destOrd="0" presId="urn:microsoft.com/office/officeart/2005/8/layout/hProcess7"/>
    <dgm:cxn modelId="{FB85084F-8E19-417C-96FB-514F6793917C}" type="presParOf" srcId="{00E07822-4BEC-41C0-9B06-B0E1F67E438F}" destId="{0F0FB976-C267-4FB8-90C4-41F4A1F1B9EF}" srcOrd="0" destOrd="0" presId="urn:microsoft.com/office/officeart/2005/8/layout/hProcess7"/>
    <dgm:cxn modelId="{E25ADD68-CDF9-4C01-9E5A-E41A6DFEC984}" type="presParOf" srcId="{00E07822-4BEC-41C0-9B06-B0E1F67E438F}" destId="{1C157537-F278-4043-9A22-0C67FD9B244C}" srcOrd="1" destOrd="0" presId="urn:microsoft.com/office/officeart/2005/8/layout/hProcess7"/>
    <dgm:cxn modelId="{CFA12E05-E960-4BF9-88E1-C2485C052883}" type="presParOf" srcId="{00E07822-4BEC-41C0-9B06-B0E1F67E438F}" destId="{3F473FB6-DC82-4DA9-9B08-D0803D0F379F}" srcOrd="2" destOrd="0" presId="urn:microsoft.com/office/officeart/2005/8/layout/hProcess7"/>
    <dgm:cxn modelId="{373CFE89-2F69-48C9-8AB7-A173B17674E4}" type="presParOf" srcId="{DE1CF5F9-24EB-47D6-B345-9266B8F062C4}" destId="{B0CF4686-6449-497D-94B1-ECD6211BFE6D}" srcOrd="3" destOrd="0" presId="urn:microsoft.com/office/officeart/2005/8/layout/hProcess7"/>
    <dgm:cxn modelId="{14329784-A318-4DCC-9D9F-A1DCBEF3B16D}" type="presParOf" srcId="{DE1CF5F9-24EB-47D6-B345-9266B8F062C4}" destId="{AC8D9D0D-37D9-485B-B095-375829817DCA}" srcOrd="4" destOrd="0" presId="urn:microsoft.com/office/officeart/2005/8/layout/hProcess7"/>
    <dgm:cxn modelId="{ED774237-8D2E-4888-91DE-3269A997510B}" type="presParOf" srcId="{AC8D9D0D-37D9-485B-B095-375829817DCA}" destId="{A9C7353D-1B20-4D9A-ABAB-DA6F215A3308}" srcOrd="0" destOrd="0" presId="urn:microsoft.com/office/officeart/2005/8/layout/hProcess7"/>
    <dgm:cxn modelId="{81E472B9-C243-4799-ADF6-440071AC0517}" type="presParOf" srcId="{AC8D9D0D-37D9-485B-B095-375829817DCA}" destId="{B4D70F6B-8021-4A30-A5BD-F9E638ED959F}" srcOrd="1" destOrd="0" presId="urn:microsoft.com/office/officeart/2005/8/layout/hProcess7"/>
    <dgm:cxn modelId="{1FCC3FD2-3E46-46FB-AC6C-C485F35AF546}" type="presParOf" srcId="{AC8D9D0D-37D9-485B-B095-375829817DCA}" destId="{C771F284-B6D8-4E67-B030-5C24C06F0730}" srcOrd="2" destOrd="0" presId="urn:microsoft.com/office/officeart/2005/8/layout/hProcess7"/>
    <dgm:cxn modelId="{5148E918-0108-42B3-ABAE-C730C416BE03}" type="presParOf" srcId="{DE1CF5F9-24EB-47D6-B345-9266B8F062C4}" destId="{566E575C-9C59-4BD6-9053-D82B7DA23760}" srcOrd="5" destOrd="0" presId="urn:microsoft.com/office/officeart/2005/8/layout/hProcess7"/>
    <dgm:cxn modelId="{BB1583F1-1ACD-42F8-AFE2-69E6DBB9E93B}" type="presParOf" srcId="{DE1CF5F9-24EB-47D6-B345-9266B8F062C4}" destId="{4CF77F64-3DFA-42D9-9B64-2101A74A54E9}" srcOrd="6" destOrd="0" presId="urn:microsoft.com/office/officeart/2005/8/layout/hProcess7"/>
    <dgm:cxn modelId="{A2E93BCC-9AB5-4221-B88D-D30EA9AB3423}" type="presParOf" srcId="{4CF77F64-3DFA-42D9-9B64-2101A74A54E9}" destId="{BD250BCF-F325-4443-B33B-B4715A18AEC8}" srcOrd="0" destOrd="0" presId="urn:microsoft.com/office/officeart/2005/8/layout/hProcess7"/>
    <dgm:cxn modelId="{54395147-5DC9-4062-9229-D9790B4ECE75}" type="presParOf" srcId="{4CF77F64-3DFA-42D9-9B64-2101A74A54E9}" destId="{B4DDA1FD-59E7-4B17-86EA-FE23F32F27D8}" srcOrd="1" destOrd="0" presId="urn:microsoft.com/office/officeart/2005/8/layout/hProcess7"/>
    <dgm:cxn modelId="{10BEF80B-B721-4C32-8189-7607E7386173}" type="presParOf" srcId="{4CF77F64-3DFA-42D9-9B64-2101A74A54E9}" destId="{3204CE3A-48B6-414A-8197-230E61236466}" srcOrd="2" destOrd="0" presId="urn:microsoft.com/office/officeart/2005/8/layout/hProcess7"/>
    <dgm:cxn modelId="{69731862-385D-42F9-B32A-4D0DD4FEEED9}" type="presParOf" srcId="{DE1CF5F9-24EB-47D6-B345-9266B8F062C4}" destId="{756C45F3-BCF1-4BBE-9F36-260EA69E79A4}" srcOrd="7" destOrd="0" presId="urn:microsoft.com/office/officeart/2005/8/layout/hProcess7"/>
    <dgm:cxn modelId="{843138F3-5328-4F27-93A5-4E2EFBE0D637}" type="presParOf" srcId="{DE1CF5F9-24EB-47D6-B345-9266B8F062C4}" destId="{3270EA5D-66B3-46DD-8B17-B25B8D4B5987}" srcOrd="8" destOrd="0" presId="urn:microsoft.com/office/officeart/2005/8/layout/hProcess7"/>
    <dgm:cxn modelId="{6C060629-09D5-42F1-9C02-A52709CAFC97}" type="presParOf" srcId="{3270EA5D-66B3-46DD-8B17-B25B8D4B5987}" destId="{E61BD60D-3D85-421B-87BA-AB002D07B780}" srcOrd="0" destOrd="0" presId="urn:microsoft.com/office/officeart/2005/8/layout/hProcess7"/>
    <dgm:cxn modelId="{A990EF1F-F83A-420A-AD46-6DACECF1B0F8}" type="presParOf" srcId="{3270EA5D-66B3-46DD-8B17-B25B8D4B5987}" destId="{B8BD7FB0-A760-41A5-97CC-B4AFB80E9217}" srcOrd="1" destOrd="0" presId="urn:microsoft.com/office/officeart/2005/8/layout/hProcess7"/>
    <dgm:cxn modelId="{5CD54607-AC64-433B-A1CF-CA5221443B1C}" type="presParOf" srcId="{3270EA5D-66B3-46DD-8B17-B25B8D4B5987}" destId="{1C46EAD2-480F-4807-ABC4-94BA71672360}"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C0E935E-E4D3-4A17-902A-B865653A642F}" type="doc">
      <dgm:prSet loTypeId="urn:microsoft.com/office/officeart/2005/8/layout/vList3" loCatId="list" qsTypeId="urn:microsoft.com/office/officeart/2005/8/quickstyle/simple1" qsCatId="simple" csTypeId="urn:microsoft.com/office/officeart/2005/8/colors/colorful2" csCatId="colorful" phldr="1"/>
      <dgm:spPr/>
    </dgm:pt>
    <dgm:pt modelId="{03306089-7434-4C45-93C0-C1211A5D9B78}">
      <dgm:prSet phldrT="[文本]" custT="1"/>
      <dgm:spPr/>
      <dgm:t>
        <a:bodyPr/>
        <a:lstStyle/>
        <a:p>
          <a:pPr algn="l"/>
          <a:r>
            <a:rPr lang="zh-CN" altLang="en-US" sz="1800" dirty="0">
              <a:latin typeface="Arial" panose="020B0604020202020204" pitchFamily="34" charset="0"/>
              <a:ea typeface="微软雅黑" panose="020B0503020204020204" pitchFamily="34" charset="-122"/>
            </a:rPr>
            <a:t>从学习动机与学习活动的关系及其作用的持续时间来看，学习动机可划分为直接的近景性学习动机和间接的远景性学习动机两种。</a:t>
          </a:r>
        </a:p>
      </dgm:t>
    </dgm:pt>
    <dgm:pt modelId="{82A6F114-160C-4320-AAD2-79FD6E84446D}" type="parTrans" cxnId="{D1C8342F-8BBD-4F5B-BA74-B43F89AB5B9F}">
      <dgm:prSet/>
      <dgm:spPr/>
      <dgm:t>
        <a:bodyPr/>
        <a:lstStyle/>
        <a:p>
          <a:endParaRPr lang="zh-CN" altLang="en-US"/>
        </a:p>
      </dgm:t>
    </dgm:pt>
    <dgm:pt modelId="{0C0982F6-E957-4D40-981C-57329B92BF38}" type="sibTrans" cxnId="{D1C8342F-8BBD-4F5B-BA74-B43F89AB5B9F}">
      <dgm:prSet/>
      <dgm:spPr/>
      <dgm:t>
        <a:bodyPr/>
        <a:lstStyle/>
        <a:p>
          <a:endParaRPr lang="zh-CN" altLang="en-US"/>
        </a:p>
      </dgm:t>
    </dgm:pt>
    <dgm:pt modelId="{DA484215-E3C7-4E2A-A6B1-B8DBA4CECC97}">
      <dgm:prSet phldrT="[文本]" custT="1"/>
      <dgm:spPr/>
      <dgm: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在实际的学习活动中，直接的近景性学习动机与间接的远景性学习动机常常交织在一起而起作用，两者之间是一种相互依存、彼此补充的关系。因此，我们应当有目的地、巧妙地把这两类学习动机结合起来，取长补短、相得益彰，绝对不要重此而轻彼。</a:t>
          </a:r>
        </a:p>
      </dgm:t>
    </dgm:pt>
    <dgm:pt modelId="{EB97B916-5C35-414A-9A18-9AA24144CCE7}" type="parTrans" cxnId="{522040E1-F375-4331-9829-771523483E94}">
      <dgm:prSet/>
      <dgm:spPr/>
      <dgm:t>
        <a:bodyPr/>
        <a:lstStyle/>
        <a:p>
          <a:endParaRPr lang="zh-CN" altLang="en-US"/>
        </a:p>
      </dgm:t>
    </dgm:pt>
    <dgm:pt modelId="{B569CE4C-7B9A-4962-8020-FC9E6C45FA9C}" type="sibTrans" cxnId="{522040E1-F375-4331-9829-771523483E94}">
      <dgm:prSet/>
      <dgm:spPr/>
      <dgm:t>
        <a:bodyPr/>
        <a:lstStyle/>
        <a:p>
          <a:endParaRPr lang="zh-CN" altLang="en-US"/>
        </a:p>
      </dgm:t>
    </dgm:pt>
    <dgm:pt modelId="{59FFCCA8-9AD8-428B-A768-706D2BBDAEC7}" type="pres">
      <dgm:prSet presAssocID="{6C0E935E-E4D3-4A17-902A-B865653A642F}" presName="linearFlow" presStyleCnt="0">
        <dgm:presLayoutVars>
          <dgm:dir/>
          <dgm:resizeHandles val="exact"/>
        </dgm:presLayoutVars>
      </dgm:prSet>
      <dgm:spPr/>
    </dgm:pt>
    <dgm:pt modelId="{D0864FBF-5A09-4770-8DCD-D83ACF01F8E1}" type="pres">
      <dgm:prSet presAssocID="{03306089-7434-4C45-93C0-C1211A5D9B78}" presName="composite" presStyleCnt="0"/>
      <dgm:spPr/>
    </dgm:pt>
    <dgm:pt modelId="{82DBEDA2-9566-4E09-9A91-97E9ADAC38F1}" type="pres">
      <dgm:prSet presAssocID="{03306089-7434-4C45-93C0-C1211A5D9B78}" presName="imgShp" presStyleLbl="fgImgPlace1" presStyleIdx="0" presStyleCnt="2"/>
      <dgm:spPr/>
    </dgm:pt>
    <dgm:pt modelId="{A8B1D17D-B2B9-4C22-87F8-357B470A0550}" type="pres">
      <dgm:prSet presAssocID="{03306089-7434-4C45-93C0-C1211A5D9B78}" presName="txShp" presStyleLbl="node1" presStyleIdx="0" presStyleCnt="2">
        <dgm:presLayoutVars>
          <dgm:bulletEnabled val="1"/>
        </dgm:presLayoutVars>
      </dgm:prSet>
      <dgm:spPr/>
    </dgm:pt>
    <dgm:pt modelId="{7C9EF11C-A54C-4D79-8BD3-5694765FF054}" type="pres">
      <dgm:prSet presAssocID="{0C0982F6-E957-4D40-981C-57329B92BF38}" presName="spacing" presStyleCnt="0"/>
      <dgm:spPr/>
    </dgm:pt>
    <dgm:pt modelId="{B1E8A909-1C83-4878-8B88-E7272DB4D7D9}" type="pres">
      <dgm:prSet presAssocID="{DA484215-E3C7-4E2A-A6B1-B8DBA4CECC97}" presName="composite" presStyleCnt="0"/>
      <dgm:spPr/>
    </dgm:pt>
    <dgm:pt modelId="{FC96EFC5-1FFF-454B-A006-E05B5ECC4F14}" type="pres">
      <dgm:prSet presAssocID="{DA484215-E3C7-4E2A-A6B1-B8DBA4CECC97}" presName="imgShp" presStyleLbl="fgImgPlace1" presStyleIdx="1" presStyleCnt="2"/>
      <dgm:spPr/>
    </dgm:pt>
    <dgm:pt modelId="{5E50FBFD-D814-41B8-8488-695A0D113D93}" type="pres">
      <dgm:prSet presAssocID="{DA484215-E3C7-4E2A-A6B1-B8DBA4CECC97}" presName="txShp" presStyleLbl="node1" presStyleIdx="1" presStyleCnt="2">
        <dgm:presLayoutVars>
          <dgm:bulletEnabled val="1"/>
        </dgm:presLayoutVars>
      </dgm:prSet>
      <dgm:spPr/>
    </dgm:pt>
  </dgm:ptLst>
  <dgm:cxnLst>
    <dgm:cxn modelId="{D1C8342F-8BBD-4F5B-BA74-B43F89AB5B9F}" srcId="{6C0E935E-E4D3-4A17-902A-B865653A642F}" destId="{03306089-7434-4C45-93C0-C1211A5D9B78}" srcOrd="0" destOrd="0" parTransId="{82A6F114-160C-4320-AAD2-79FD6E84446D}" sibTransId="{0C0982F6-E957-4D40-981C-57329B92BF38}"/>
    <dgm:cxn modelId="{C9C1C649-B9B9-4A94-8F9C-4CD44A4457CF}" type="presOf" srcId="{03306089-7434-4C45-93C0-C1211A5D9B78}" destId="{A8B1D17D-B2B9-4C22-87F8-357B470A0550}" srcOrd="0" destOrd="0" presId="urn:microsoft.com/office/officeart/2005/8/layout/vList3"/>
    <dgm:cxn modelId="{EBDF73B6-464C-4C36-8A68-D3E43D4DE3ED}" type="presOf" srcId="{DA484215-E3C7-4E2A-A6B1-B8DBA4CECC97}" destId="{5E50FBFD-D814-41B8-8488-695A0D113D93}" srcOrd="0" destOrd="0" presId="urn:microsoft.com/office/officeart/2005/8/layout/vList3"/>
    <dgm:cxn modelId="{116B4BC1-1616-499E-9127-FAE03C90BF17}" type="presOf" srcId="{6C0E935E-E4D3-4A17-902A-B865653A642F}" destId="{59FFCCA8-9AD8-428B-A768-706D2BBDAEC7}" srcOrd="0" destOrd="0" presId="urn:microsoft.com/office/officeart/2005/8/layout/vList3"/>
    <dgm:cxn modelId="{522040E1-F375-4331-9829-771523483E94}" srcId="{6C0E935E-E4D3-4A17-902A-B865653A642F}" destId="{DA484215-E3C7-4E2A-A6B1-B8DBA4CECC97}" srcOrd="1" destOrd="0" parTransId="{EB97B916-5C35-414A-9A18-9AA24144CCE7}" sibTransId="{B569CE4C-7B9A-4962-8020-FC9E6C45FA9C}"/>
    <dgm:cxn modelId="{C040BB63-BCF8-40A4-A5D7-084849867BC7}" type="presParOf" srcId="{59FFCCA8-9AD8-428B-A768-706D2BBDAEC7}" destId="{D0864FBF-5A09-4770-8DCD-D83ACF01F8E1}" srcOrd="0" destOrd="0" presId="urn:microsoft.com/office/officeart/2005/8/layout/vList3"/>
    <dgm:cxn modelId="{EFFD5A32-5BB3-4AA1-BEF2-51586D87D7B6}" type="presParOf" srcId="{D0864FBF-5A09-4770-8DCD-D83ACF01F8E1}" destId="{82DBEDA2-9566-4E09-9A91-97E9ADAC38F1}" srcOrd="0" destOrd="0" presId="urn:microsoft.com/office/officeart/2005/8/layout/vList3"/>
    <dgm:cxn modelId="{78EF391B-484A-4CC8-8448-BDDEC26E7413}" type="presParOf" srcId="{D0864FBF-5A09-4770-8DCD-D83ACF01F8E1}" destId="{A8B1D17D-B2B9-4C22-87F8-357B470A0550}" srcOrd="1" destOrd="0" presId="urn:microsoft.com/office/officeart/2005/8/layout/vList3"/>
    <dgm:cxn modelId="{5FEF827B-A49E-4B58-8E4C-539160EC35F6}" type="presParOf" srcId="{59FFCCA8-9AD8-428B-A768-706D2BBDAEC7}" destId="{7C9EF11C-A54C-4D79-8BD3-5694765FF054}" srcOrd="1" destOrd="0" presId="urn:microsoft.com/office/officeart/2005/8/layout/vList3"/>
    <dgm:cxn modelId="{E5C9B54D-5D98-4094-8774-B79622E73C06}" type="presParOf" srcId="{59FFCCA8-9AD8-428B-A768-706D2BBDAEC7}" destId="{B1E8A909-1C83-4878-8B88-E7272DB4D7D9}" srcOrd="2" destOrd="0" presId="urn:microsoft.com/office/officeart/2005/8/layout/vList3"/>
    <dgm:cxn modelId="{B0AA3825-2AC9-4548-9E28-FE282AECEF35}" type="presParOf" srcId="{B1E8A909-1C83-4878-8B88-E7272DB4D7D9}" destId="{FC96EFC5-1FFF-454B-A006-E05B5ECC4F14}" srcOrd="0" destOrd="0" presId="urn:microsoft.com/office/officeart/2005/8/layout/vList3"/>
    <dgm:cxn modelId="{ADE38B4E-B544-4A64-B471-E9DF7D1339D1}" type="presParOf" srcId="{B1E8A909-1C83-4878-8B88-E7272DB4D7D9}" destId="{5E50FBFD-D814-41B8-8488-695A0D113D93}"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7319247-4494-4A9E-9817-88AE84E4F3E8}" type="doc">
      <dgm:prSet loTypeId="urn:microsoft.com/office/officeart/2005/8/layout/bProcess3" loCatId="process" qsTypeId="urn:microsoft.com/office/officeart/2005/8/quickstyle/simple1" qsCatId="simple" csTypeId="urn:microsoft.com/office/officeart/2005/8/colors/colorful2" csCatId="colorful" phldr="1"/>
      <dgm:spPr/>
      <dgm:t>
        <a:bodyPr/>
        <a:lstStyle/>
        <a:p>
          <a:endParaRPr lang="zh-CN" altLang="en-US"/>
        </a:p>
      </dgm:t>
    </dgm:pt>
    <dgm:pt modelId="{547F1745-EF23-446F-B089-BC7C2E2DFEEA}">
      <dgm:prSet phldrT="[文本]" custT="1"/>
      <dgm:spPr/>
      <dgm:t>
        <a:bodyPr/>
        <a:lstStyle/>
        <a:p>
          <a:pPr algn="l"/>
          <a:r>
            <a:rPr lang="zh-CN" altLang="en-US" sz="1800" dirty="0">
              <a:latin typeface="Arial" panose="020B0604020202020204" pitchFamily="34" charset="0"/>
              <a:ea typeface="微软雅黑" panose="020B0503020204020204" pitchFamily="34" charset="-122"/>
            </a:rPr>
            <a:t> ① 个人竞赛和团体竞赛虽然有助于提高学生的学习积极性。</a:t>
          </a:r>
        </a:p>
      </dgm:t>
    </dgm:pt>
    <dgm:pt modelId="{7BCC502A-ED8F-4290-93C3-5011EBC79C4F}" type="parTrans" cxnId="{D1040EB8-F932-4887-B472-C72D08292713}">
      <dgm:prSet/>
      <dgm:spPr/>
      <dgm:t>
        <a:bodyPr/>
        <a:lstStyle/>
        <a:p>
          <a:endParaRPr lang="zh-CN" altLang="en-US"/>
        </a:p>
      </dgm:t>
    </dgm:pt>
    <dgm:pt modelId="{E6064F2D-836C-48BC-A1CE-8B20C266BF5C}" type="sibTrans" cxnId="{D1040EB8-F932-4887-B472-C72D08292713}">
      <dgm:prSet/>
      <dgm:spPr/>
      <dgm:t>
        <a:bodyPr/>
        <a:lstStyle/>
        <a:p>
          <a:endParaRPr lang="zh-CN" altLang="en-US"/>
        </a:p>
      </dgm:t>
    </dgm:pt>
    <dgm:pt modelId="{21042E4A-EA6E-4D56-BB80-5EB88A725525}">
      <dgm:prSet phldrT="[文本]" custT="1"/>
      <dgm:spPr/>
      <dgm:t>
        <a:bodyPr/>
        <a:lstStyle/>
        <a:p>
          <a:pPr algn="l"/>
          <a:r>
            <a:rPr lang="zh-CN" altLang="en-US" sz="1400" dirty="0">
              <a:latin typeface="Arial" panose="020B0604020202020204" pitchFamily="34" charset="0"/>
              <a:ea typeface="微软雅黑" panose="020B0503020204020204" pitchFamily="34" charset="-122"/>
            </a:rPr>
            <a:t>② 团体竞赛的效果虽不如个人竞赛，但仍应适当地倡导团体竞赛，以培养学生的团队合作、互相关心的集体主义精神。</a:t>
          </a:r>
        </a:p>
      </dgm:t>
    </dgm:pt>
    <dgm:pt modelId="{82B285C1-9EF0-4339-8451-F6CF4E0306F1}" type="parTrans" cxnId="{817F7C6C-F9C4-4D44-917E-7BD6FF300B55}">
      <dgm:prSet/>
      <dgm:spPr/>
      <dgm:t>
        <a:bodyPr/>
        <a:lstStyle/>
        <a:p>
          <a:endParaRPr lang="zh-CN" altLang="en-US"/>
        </a:p>
      </dgm:t>
    </dgm:pt>
    <dgm:pt modelId="{5B36811C-DA04-4894-A6C9-B2EEA061738D}" type="sibTrans" cxnId="{817F7C6C-F9C4-4D44-917E-7BD6FF300B55}">
      <dgm:prSet/>
      <dgm:spPr/>
      <dgm:t>
        <a:bodyPr/>
        <a:lstStyle/>
        <a:p>
          <a:endParaRPr lang="zh-CN" altLang="en-US"/>
        </a:p>
      </dgm:t>
    </dgm:pt>
    <dgm:pt modelId="{7F123393-0EEF-4207-9F18-26127849940F}">
      <dgm:prSet phldrT="[文本]" custT="1"/>
      <dgm:spPr/>
      <dgm:t>
        <a:bodyPr/>
        <a:lstStyle/>
        <a:p>
          <a:r>
            <a:rPr lang="zh-CN" altLang="en-US" sz="2000" dirty="0">
              <a:latin typeface="Arial" panose="020B0604020202020204" pitchFamily="34" charset="0"/>
              <a:ea typeface="微软雅黑" panose="020B0503020204020204" pitchFamily="34" charset="-122"/>
            </a:rPr>
            <a:t>③ 要多提倡个人的自我竞赛和团体的自身竞赛。</a:t>
          </a:r>
        </a:p>
      </dgm:t>
    </dgm:pt>
    <dgm:pt modelId="{F4C369ED-CCDB-45D4-993A-174CFC3329C7}" type="parTrans" cxnId="{BDF0F60F-9812-49D1-9412-D39F7967C801}">
      <dgm:prSet/>
      <dgm:spPr/>
      <dgm:t>
        <a:bodyPr/>
        <a:lstStyle/>
        <a:p>
          <a:endParaRPr lang="zh-CN" altLang="en-US"/>
        </a:p>
      </dgm:t>
    </dgm:pt>
    <dgm:pt modelId="{A2DA6CD9-585D-490A-8D1C-7B0BE1D5F641}" type="sibTrans" cxnId="{BDF0F60F-9812-49D1-9412-D39F7967C801}">
      <dgm:prSet/>
      <dgm:spPr/>
      <dgm:t>
        <a:bodyPr/>
        <a:lstStyle/>
        <a:p>
          <a:endParaRPr lang="zh-CN" altLang="en-US"/>
        </a:p>
      </dgm:t>
    </dgm:pt>
    <dgm:pt modelId="{C965F819-36AA-415D-AFE2-1CA29615C47E}">
      <dgm:prSet phldrT="[文本]" custT="1"/>
      <dgm:spPr/>
      <dgm:t>
        <a:bodyPr/>
        <a:lstStyle/>
        <a:p>
          <a:pPr algn="l"/>
          <a:r>
            <a:rPr lang="zh-CN" altLang="en-US" sz="1600" dirty="0">
              <a:latin typeface="Arial" panose="020B0604020202020204" pitchFamily="34" charset="0"/>
              <a:ea typeface="微软雅黑" panose="020B0503020204020204" pitchFamily="34" charset="-122"/>
            </a:rPr>
            <a:t>④ 增多获胜的机会，尽可能使更多的学生获得成功，以提高其自尊心和自信心。</a:t>
          </a:r>
        </a:p>
      </dgm:t>
    </dgm:pt>
    <dgm:pt modelId="{2EA7EF0F-5918-4744-8165-AF56C05947C4}" type="parTrans" cxnId="{F1F9F935-9FF3-4F3D-9B7E-4F76F4E5271B}">
      <dgm:prSet/>
      <dgm:spPr/>
      <dgm:t>
        <a:bodyPr/>
        <a:lstStyle/>
        <a:p>
          <a:endParaRPr lang="zh-CN" altLang="en-US"/>
        </a:p>
      </dgm:t>
    </dgm:pt>
    <dgm:pt modelId="{E4824962-68C7-46A0-872D-767104238E9F}" type="sibTrans" cxnId="{F1F9F935-9FF3-4F3D-9B7E-4F76F4E5271B}">
      <dgm:prSet/>
      <dgm:spPr/>
      <dgm:t>
        <a:bodyPr/>
        <a:lstStyle/>
        <a:p>
          <a:endParaRPr lang="zh-CN" altLang="en-US"/>
        </a:p>
      </dgm:t>
    </dgm:pt>
    <dgm:pt modelId="{7D4FC250-72EF-42F5-8ACA-AB436B4A9D57}" type="pres">
      <dgm:prSet presAssocID="{E7319247-4494-4A9E-9817-88AE84E4F3E8}" presName="Name0" presStyleCnt="0">
        <dgm:presLayoutVars>
          <dgm:dir/>
          <dgm:resizeHandles val="exact"/>
        </dgm:presLayoutVars>
      </dgm:prSet>
      <dgm:spPr/>
    </dgm:pt>
    <dgm:pt modelId="{B2A78321-A795-4148-B76F-D1F02397D408}" type="pres">
      <dgm:prSet presAssocID="{547F1745-EF23-446F-B089-BC7C2E2DFEEA}" presName="node" presStyleLbl="node1" presStyleIdx="0" presStyleCnt="4">
        <dgm:presLayoutVars>
          <dgm:bulletEnabled val="1"/>
        </dgm:presLayoutVars>
      </dgm:prSet>
      <dgm:spPr/>
    </dgm:pt>
    <dgm:pt modelId="{566705CB-558F-4760-A388-41F13B1018A8}" type="pres">
      <dgm:prSet presAssocID="{E6064F2D-836C-48BC-A1CE-8B20C266BF5C}" presName="sibTrans" presStyleLbl="sibTrans1D1" presStyleIdx="0" presStyleCnt="3"/>
      <dgm:spPr/>
    </dgm:pt>
    <dgm:pt modelId="{A39F80EC-056E-410F-A38D-E72D7182B836}" type="pres">
      <dgm:prSet presAssocID="{E6064F2D-836C-48BC-A1CE-8B20C266BF5C}" presName="connectorText" presStyleLbl="sibTrans1D1" presStyleIdx="0" presStyleCnt="3"/>
      <dgm:spPr/>
    </dgm:pt>
    <dgm:pt modelId="{95CA7C0B-2834-4079-9490-9E2241A85504}" type="pres">
      <dgm:prSet presAssocID="{21042E4A-EA6E-4D56-BB80-5EB88A725525}" presName="node" presStyleLbl="node1" presStyleIdx="1" presStyleCnt="4">
        <dgm:presLayoutVars>
          <dgm:bulletEnabled val="1"/>
        </dgm:presLayoutVars>
      </dgm:prSet>
      <dgm:spPr/>
    </dgm:pt>
    <dgm:pt modelId="{56F6A3B4-D1CE-40D2-A499-8B64F27A24D5}" type="pres">
      <dgm:prSet presAssocID="{5B36811C-DA04-4894-A6C9-B2EEA061738D}" presName="sibTrans" presStyleLbl="sibTrans1D1" presStyleIdx="1" presStyleCnt="3"/>
      <dgm:spPr/>
    </dgm:pt>
    <dgm:pt modelId="{44265E38-2DD9-4473-B32C-12623B59ABE3}" type="pres">
      <dgm:prSet presAssocID="{5B36811C-DA04-4894-A6C9-B2EEA061738D}" presName="connectorText" presStyleLbl="sibTrans1D1" presStyleIdx="1" presStyleCnt="3"/>
      <dgm:spPr/>
    </dgm:pt>
    <dgm:pt modelId="{1195DC73-E860-444C-8347-D620AEF7B964}" type="pres">
      <dgm:prSet presAssocID="{7F123393-0EEF-4207-9F18-26127849940F}" presName="node" presStyleLbl="node1" presStyleIdx="2" presStyleCnt="4" custLinFactNeighborY="1442">
        <dgm:presLayoutVars>
          <dgm:bulletEnabled val="1"/>
        </dgm:presLayoutVars>
      </dgm:prSet>
      <dgm:spPr/>
    </dgm:pt>
    <dgm:pt modelId="{F53EAEE1-3F71-4AB7-8615-D0F7E5A06BEC}" type="pres">
      <dgm:prSet presAssocID="{A2DA6CD9-585D-490A-8D1C-7B0BE1D5F641}" presName="sibTrans" presStyleLbl="sibTrans1D1" presStyleIdx="2" presStyleCnt="3"/>
      <dgm:spPr/>
    </dgm:pt>
    <dgm:pt modelId="{CBFDBA32-BFB8-4C58-8EE6-F33C6B52E02D}" type="pres">
      <dgm:prSet presAssocID="{A2DA6CD9-585D-490A-8D1C-7B0BE1D5F641}" presName="connectorText" presStyleLbl="sibTrans1D1" presStyleIdx="2" presStyleCnt="3"/>
      <dgm:spPr/>
    </dgm:pt>
    <dgm:pt modelId="{969D7ADA-02DC-49B2-A9FC-B572D763E43B}" type="pres">
      <dgm:prSet presAssocID="{C965F819-36AA-415D-AFE2-1CA29615C47E}" presName="node" presStyleLbl="node1" presStyleIdx="3" presStyleCnt="4">
        <dgm:presLayoutVars>
          <dgm:bulletEnabled val="1"/>
        </dgm:presLayoutVars>
      </dgm:prSet>
      <dgm:spPr/>
    </dgm:pt>
  </dgm:ptLst>
  <dgm:cxnLst>
    <dgm:cxn modelId="{F9F6CD02-D0D5-40F0-8077-AEBEC0479119}" type="presOf" srcId="{5B36811C-DA04-4894-A6C9-B2EEA061738D}" destId="{44265E38-2DD9-4473-B32C-12623B59ABE3}" srcOrd="1" destOrd="0" presId="urn:microsoft.com/office/officeart/2005/8/layout/bProcess3"/>
    <dgm:cxn modelId="{BDF0F60F-9812-49D1-9412-D39F7967C801}" srcId="{E7319247-4494-4A9E-9817-88AE84E4F3E8}" destId="{7F123393-0EEF-4207-9F18-26127849940F}" srcOrd="2" destOrd="0" parTransId="{F4C369ED-CCDB-45D4-993A-174CFC3329C7}" sibTransId="{A2DA6CD9-585D-490A-8D1C-7B0BE1D5F641}"/>
    <dgm:cxn modelId="{ACAE5010-BF65-44AA-AC50-6917B0A63583}" type="presOf" srcId="{7F123393-0EEF-4207-9F18-26127849940F}" destId="{1195DC73-E860-444C-8347-D620AEF7B964}" srcOrd="0" destOrd="0" presId="urn:microsoft.com/office/officeart/2005/8/layout/bProcess3"/>
    <dgm:cxn modelId="{D1811218-80E6-4F5F-B4B7-A8D3DE6E3134}" type="presOf" srcId="{21042E4A-EA6E-4D56-BB80-5EB88A725525}" destId="{95CA7C0B-2834-4079-9490-9E2241A85504}" srcOrd="0" destOrd="0" presId="urn:microsoft.com/office/officeart/2005/8/layout/bProcess3"/>
    <dgm:cxn modelId="{78474433-964F-4D23-9E78-4434223A9627}" type="presOf" srcId="{E6064F2D-836C-48BC-A1CE-8B20C266BF5C}" destId="{A39F80EC-056E-410F-A38D-E72D7182B836}" srcOrd="1" destOrd="0" presId="urn:microsoft.com/office/officeart/2005/8/layout/bProcess3"/>
    <dgm:cxn modelId="{F1F9F935-9FF3-4F3D-9B7E-4F76F4E5271B}" srcId="{E7319247-4494-4A9E-9817-88AE84E4F3E8}" destId="{C965F819-36AA-415D-AFE2-1CA29615C47E}" srcOrd="3" destOrd="0" parTransId="{2EA7EF0F-5918-4744-8165-AF56C05947C4}" sibTransId="{E4824962-68C7-46A0-872D-767104238E9F}"/>
    <dgm:cxn modelId="{9EB50C46-7566-4FBF-8EC6-0C951A46FD3A}" type="presOf" srcId="{E6064F2D-836C-48BC-A1CE-8B20C266BF5C}" destId="{566705CB-558F-4760-A388-41F13B1018A8}" srcOrd="0" destOrd="0" presId="urn:microsoft.com/office/officeart/2005/8/layout/bProcess3"/>
    <dgm:cxn modelId="{817F7C6C-F9C4-4D44-917E-7BD6FF300B55}" srcId="{E7319247-4494-4A9E-9817-88AE84E4F3E8}" destId="{21042E4A-EA6E-4D56-BB80-5EB88A725525}" srcOrd="1" destOrd="0" parTransId="{82B285C1-9EF0-4339-8451-F6CF4E0306F1}" sibTransId="{5B36811C-DA04-4894-A6C9-B2EEA061738D}"/>
    <dgm:cxn modelId="{6A6E064F-6FC1-4171-8084-6B30F72EFFF0}" type="presOf" srcId="{5B36811C-DA04-4894-A6C9-B2EEA061738D}" destId="{56F6A3B4-D1CE-40D2-A499-8B64F27A24D5}" srcOrd="0" destOrd="0" presId="urn:microsoft.com/office/officeart/2005/8/layout/bProcess3"/>
    <dgm:cxn modelId="{3A656D50-2EA1-4AF0-8C24-57A528A071F0}" type="presOf" srcId="{A2DA6CD9-585D-490A-8D1C-7B0BE1D5F641}" destId="{F53EAEE1-3F71-4AB7-8615-D0F7E5A06BEC}" srcOrd="0" destOrd="0" presId="urn:microsoft.com/office/officeart/2005/8/layout/bProcess3"/>
    <dgm:cxn modelId="{714D6151-F474-4B88-8A23-06A165102DBC}" type="presOf" srcId="{C965F819-36AA-415D-AFE2-1CA29615C47E}" destId="{969D7ADA-02DC-49B2-A9FC-B572D763E43B}" srcOrd="0" destOrd="0" presId="urn:microsoft.com/office/officeart/2005/8/layout/bProcess3"/>
    <dgm:cxn modelId="{7F01A38C-FBB8-4A79-AA64-7AFE8328C25B}" type="presOf" srcId="{547F1745-EF23-446F-B089-BC7C2E2DFEEA}" destId="{B2A78321-A795-4148-B76F-D1F02397D408}" srcOrd="0" destOrd="0" presId="urn:microsoft.com/office/officeart/2005/8/layout/bProcess3"/>
    <dgm:cxn modelId="{D1040EB8-F932-4887-B472-C72D08292713}" srcId="{E7319247-4494-4A9E-9817-88AE84E4F3E8}" destId="{547F1745-EF23-446F-B089-BC7C2E2DFEEA}" srcOrd="0" destOrd="0" parTransId="{7BCC502A-ED8F-4290-93C3-5011EBC79C4F}" sibTransId="{E6064F2D-836C-48BC-A1CE-8B20C266BF5C}"/>
    <dgm:cxn modelId="{513416BD-9280-47A7-8950-9B32553EEA2D}" type="presOf" srcId="{E7319247-4494-4A9E-9817-88AE84E4F3E8}" destId="{7D4FC250-72EF-42F5-8ACA-AB436B4A9D57}" srcOrd="0" destOrd="0" presId="urn:microsoft.com/office/officeart/2005/8/layout/bProcess3"/>
    <dgm:cxn modelId="{C1FD64EA-85C0-4C1D-97D0-F0C81D1FE233}" type="presOf" srcId="{A2DA6CD9-585D-490A-8D1C-7B0BE1D5F641}" destId="{CBFDBA32-BFB8-4C58-8EE6-F33C6B52E02D}" srcOrd="1" destOrd="0" presId="urn:microsoft.com/office/officeart/2005/8/layout/bProcess3"/>
    <dgm:cxn modelId="{B6FB2CC5-D5F5-4BC1-A7A0-058AA29DBE67}" type="presParOf" srcId="{7D4FC250-72EF-42F5-8ACA-AB436B4A9D57}" destId="{B2A78321-A795-4148-B76F-D1F02397D408}" srcOrd="0" destOrd="0" presId="urn:microsoft.com/office/officeart/2005/8/layout/bProcess3"/>
    <dgm:cxn modelId="{9ADFC1AA-CAF9-4BAA-A26D-EF5C0FB47878}" type="presParOf" srcId="{7D4FC250-72EF-42F5-8ACA-AB436B4A9D57}" destId="{566705CB-558F-4760-A388-41F13B1018A8}" srcOrd="1" destOrd="0" presId="urn:microsoft.com/office/officeart/2005/8/layout/bProcess3"/>
    <dgm:cxn modelId="{4F14B5D6-ECAF-4A6A-BDB8-A0B04CF90676}" type="presParOf" srcId="{566705CB-558F-4760-A388-41F13B1018A8}" destId="{A39F80EC-056E-410F-A38D-E72D7182B836}" srcOrd="0" destOrd="0" presId="urn:microsoft.com/office/officeart/2005/8/layout/bProcess3"/>
    <dgm:cxn modelId="{0F938BCE-251E-4878-9421-DB3C28ACD4D8}" type="presParOf" srcId="{7D4FC250-72EF-42F5-8ACA-AB436B4A9D57}" destId="{95CA7C0B-2834-4079-9490-9E2241A85504}" srcOrd="2" destOrd="0" presId="urn:microsoft.com/office/officeart/2005/8/layout/bProcess3"/>
    <dgm:cxn modelId="{0BE0E2CC-0C13-4820-973B-4185F648728F}" type="presParOf" srcId="{7D4FC250-72EF-42F5-8ACA-AB436B4A9D57}" destId="{56F6A3B4-D1CE-40D2-A499-8B64F27A24D5}" srcOrd="3" destOrd="0" presId="urn:microsoft.com/office/officeart/2005/8/layout/bProcess3"/>
    <dgm:cxn modelId="{45F2AFDD-A86F-4E25-93E6-EB594EC93846}" type="presParOf" srcId="{56F6A3B4-D1CE-40D2-A499-8B64F27A24D5}" destId="{44265E38-2DD9-4473-B32C-12623B59ABE3}" srcOrd="0" destOrd="0" presId="urn:microsoft.com/office/officeart/2005/8/layout/bProcess3"/>
    <dgm:cxn modelId="{88DDE33E-E43A-4035-818F-4BD719224912}" type="presParOf" srcId="{7D4FC250-72EF-42F5-8ACA-AB436B4A9D57}" destId="{1195DC73-E860-444C-8347-D620AEF7B964}" srcOrd="4" destOrd="0" presId="urn:microsoft.com/office/officeart/2005/8/layout/bProcess3"/>
    <dgm:cxn modelId="{EC42F5C7-EFBE-44B7-B20E-AEFA4985BAF4}" type="presParOf" srcId="{7D4FC250-72EF-42F5-8ACA-AB436B4A9D57}" destId="{F53EAEE1-3F71-4AB7-8615-D0F7E5A06BEC}" srcOrd="5" destOrd="0" presId="urn:microsoft.com/office/officeart/2005/8/layout/bProcess3"/>
    <dgm:cxn modelId="{99A973ED-8AAC-4ABC-BE57-188B987D020C}" type="presParOf" srcId="{F53EAEE1-3F71-4AB7-8615-D0F7E5A06BEC}" destId="{CBFDBA32-BFB8-4C58-8EE6-F33C6B52E02D}" srcOrd="0" destOrd="0" presId="urn:microsoft.com/office/officeart/2005/8/layout/bProcess3"/>
    <dgm:cxn modelId="{9614FFA4-4EC9-4C37-940B-F3ED699F58E7}" type="presParOf" srcId="{7D4FC250-72EF-42F5-8ACA-AB436B4A9D57}" destId="{969D7ADA-02DC-49B2-A9FC-B572D763E43B}" srcOrd="6"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2E5EAF-9694-4ECF-9BD3-451C3A8810DF}">
      <dsp:nvSpPr>
        <dsp:cNvPr id="0" name=""/>
        <dsp:cNvSpPr/>
      </dsp:nvSpPr>
      <dsp:spPr>
        <a:xfrm>
          <a:off x="2275423" y="2198"/>
          <a:ext cx="5078321" cy="1035749"/>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学习动机和学习目的是紧密相联的。一般，在学习活动中没有无学习动机的学习目的，也没有无学习目的的学习动机。</a:t>
          </a:r>
        </a:p>
      </dsp:txBody>
      <dsp:txXfrm>
        <a:off x="2305759" y="32534"/>
        <a:ext cx="5017649" cy="975077"/>
      </dsp:txXfrm>
    </dsp:sp>
    <dsp:sp modelId="{7502A5B3-45EB-4E15-9E61-7996F6FC91B7}">
      <dsp:nvSpPr>
        <dsp:cNvPr id="0" name=""/>
        <dsp:cNvSpPr/>
      </dsp:nvSpPr>
      <dsp:spPr>
        <a:xfrm rot="5400000">
          <a:off x="4620381" y="1063842"/>
          <a:ext cx="388406" cy="466087"/>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zh-CN" altLang="en-US" sz="1100" kern="1200"/>
        </a:p>
      </dsp:txBody>
      <dsp:txXfrm rot="-5400000">
        <a:off x="4674758" y="1102682"/>
        <a:ext cx="279653" cy="271884"/>
      </dsp:txXfrm>
    </dsp:sp>
    <dsp:sp modelId="{8AB01710-60D7-457B-BC58-3A18116B7262}">
      <dsp:nvSpPr>
        <dsp:cNvPr id="0" name=""/>
        <dsp:cNvSpPr/>
      </dsp:nvSpPr>
      <dsp:spPr>
        <a:xfrm>
          <a:off x="2306951" y="1555823"/>
          <a:ext cx="5015265" cy="1113803"/>
        </a:xfrm>
        <a:prstGeom prst="roundRect">
          <a:avLst>
            <a:gd name="adj" fmla="val 10000"/>
          </a:avLst>
        </a:prstGeom>
        <a:solidFill>
          <a:schemeClr val="accent2">
            <a:hueOff val="-419062"/>
            <a:satOff val="-4829"/>
            <a:lumOff val="107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学习动机与学习目的的区别是十分明显的。学习动机是学习活动的原因、出发点，学习目的则是学习活动所追求的结果、归宿。</a:t>
          </a:r>
          <a:endParaRPr lang="zh-CN" altLang="en-US" sz="1800" kern="1200" dirty="0"/>
        </a:p>
      </dsp:txBody>
      <dsp:txXfrm>
        <a:off x="2339573" y="1588445"/>
        <a:ext cx="4950021" cy="1048559"/>
      </dsp:txXfrm>
    </dsp:sp>
    <dsp:sp modelId="{BEDEF2B6-CD5B-4D2D-BDCF-EEC33256AC3E}">
      <dsp:nvSpPr>
        <dsp:cNvPr id="0" name=""/>
        <dsp:cNvSpPr/>
      </dsp:nvSpPr>
      <dsp:spPr>
        <a:xfrm rot="5400000">
          <a:off x="4620381" y="2695520"/>
          <a:ext cx="388406" cy="466087"/>
        </a:xfrm>
        <a:prstGeom prst="rightArrow">
          <a:avLst>
            <a:gd name="adj1" fmla="val 60000"/>
            <a:gd name="adj2" fmla="val 50000"/>
          </a:avLst>
        </a:prstGeom>
        <a:solidFill>
          <a:schemeClr val="accent2">
            <a:hueOff val="-838123"/>
            <a:satOff val="-9658"/>
            <a:lumOff val="2159"/>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zh-CN" altLang="en-US" sz="1100" kern="1200"/>
        </a:p>
      </dsp:txBody>
      <dsp:txXfrm rot="-5400000">
        <a:off x="4674758" y="2734360"/>
        <a:ext cx="279653" cy="271884"/>
      </dsp:txXfrm>
    </dsp:sp>
    <dsp:sp modelId="{E4B20E69-75A9-491E-B850-4BC6B01422F4}">
      <dsp:nvSpPr>
        <dsp:cNvPr id="0" name=""/>
        <dsp:cNvSpPr/>
      </dsp:nvSpPr>
      <dsp:spPr>
        <a:xfrm>
          <a:off x="2296449" y="3187501"/>
          <a:ext cx="5036270" cy="1035749"/>
        </a:xfrm>
        <a:prstGeom prst="roundRect">
          <a:avLst>
            <a:gd name="adj" fmla="val 10000"/>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Arial" panose="020B0604020202020204" pitchFamily="34" charset="0"/>
              <a:ea typeface="微软雅黑" panose="020B0503020204020204" pitchFamily="34" charset="-122"/>
            </a:rPr>
            <a:t>学习动机与学习目的的区别虽然如此显而易见，但在日常生活中，却往往是不易截然分开的。学习动机与学习目的的关系是错综复杂的。</a:t>
          </a:r>
        </a:p>
      </dsp:txBody>
      <dsp:txXfrm>
        <a:off x="2326785" y="3217837"/>
        <a:ext cx="4975598" cy="9750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9CF9BB-252F-4B71-A494-2DEB7E570C3C}">
      <dsp:nvSpPr>
        <dsp:cNvPr id="0" name=""/>
        <dsp:cNvSpPr/>
      </dsp:nvSpPr>
      <dsp:spPr>
        <a:xfrm>
          <a:off x="-113848" y="10813"/>
          <a:ext cx="8654426" cy="1958102"/>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成就理论即成就动机理论。成就动机是在人的成就需要的基础上产生的，它是激励个体在自己认为重要的或有价值的工作中快乐地去力求成功的一种内在驱动力。在学习活动中，成就动机乃是一种主要的学习动机。</a:t>
          </a:r>
        </a:p>
      </dsp:txBody>
      <dsp:txXfrm>
        <a:off x="-56497" y="68164"/>
        <a:ext cx="6630574" cy="1843400"/>
      </dsp:txXfrm>
    </dsp:sp>
    <dsp:sp modelId="{C74562EB-C5B1-4395-ACDF-9B3C50CA786F}">
      <dsp:nvSpPr>
        <dsp:cNvPr id="0" name=""/>
        <dsp:cNvSpPr/>
      </dsp:nvSpPr>
      <dsp:spPr>
        <a:xfrm>
          <a:off x="1185704" y="2339030"/>
          <a:ext cx="9109822" cy="2030375"/>
        </a:xfrm>
        <a:prstGeom prst="roundRect">
          <a:avLst>
            <a:gd name="adj" fmla="val 10000"/>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阿特金森认为，成就动机由两种不同因素或相反倾向组成： 一种称为力求成功的动机，即人们追求成功和由成功带来的积极情感的倾向性；另一种是避免失败的动机，即人们避免失败和由失败带来的消极情感的倾向性。这两种动机或倾向可视为人们的个性特征。</a:t>
          </a:r>
        </a:p>
      </dsp:txBody>
      <dsp:txXfrm>
        <a:off x="1245172" y="2398498"/>
        <a:ext cx="6043531" cy="1911439"/>
      </dsp:txXfrm>
    </dsp:sp>
    <dsp:sp modelId="{EC3E5DFF-D50A-45A9-AFA9-5F95514EC835}">
      <dsp:nvSpPr>
        <dsp:cNvPr id="0" name=""/>
        <dsp:cNvSpPr/>
      </dsp:nvSpPr>
      <dsp:spPr>
        <a:xfrm>
          <a:off x="7267810" y="1521217"/>
          <a:ext cx="1272766" cy="1272766"/>
        </a:xfrm>
        <a:prstGeom prst="downArrow">
          <a:avLst>
            <a:gd name="adj1" fmla="val 55000"/>
            <a:gd name="adj2" fmla="val 45000"/>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zh-CN" altLang="en-US" sz="3600" kern="1200"/>
        </a:p>
      </dsp:txBody>
      <dsp:txXfrm>
        <a:off x="7554182" y="1521217"/>
        <a:ext cx="700022" cy="9577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71697A-0508-4CC9-A2BC-808AECD8928B}">
      <dsp:nvSpPr>
        <dsp:cNvPr id="0" name=""/>
        <dsp:cNvSpPr/>
      </dsp:nvSpPr>
      <dsp:spPr>
        <a:xfrm>
          <a:off x="795" y="120813"/>
          <a:ext cx="3424758" cy="4109710"/>
        </a:xfrm>
        <a:prstGeom prst="roundRect">
          <a:avLst>
            <a:gd name="adj" fmla="val 5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6873" rIns="164465" bIns="0" numCol="1" spcCol="1270" anchor="t" anchorCtr="0">
          <a:noAutofit/>
        </a:bodyPr>
        <a:lstStyle/>
        <a:p>
          <a:pPr marL="0" lvl="0" indent="0" algn="r" defTabSz="1644650">
            <a:lnSpc>
              <a:spcPct val="90000"/>
            </a:lnSpc>
            <a:spcBef>
              <a:spcPct val="0"/>
            </a:spcBef>
            <a:spcAft>
              <a:spcPct val="35000"/>
            </a:spcAft>
            <a:buNone/>
          </a:pPr>
          <a:endParaRPr lang="zh-CN" altLang="en-US" sz="3700" kern="1200" dirty="0"/>
        </a:p>
      </dsp:txBody>
      <dsp:txXfrm rot="16200000">
        <a:off x="-1341709" y="1463319"/>
        <a:ext cx="3369962" cy="684951"/>
      </dsp:txXfrm>
    </dsp:sp>
    <dsp:sp modelId="{052B9E84-595C-4A4B-AE20-293EB47B62A8}">
      <dsp:nvSpPr>
        <dsp:cNvPr id="0" name=""/>
        <dsp:cNvSpPr/>
      </dsp:nvSpPr>
      <dsp:spPr>
        <a:xfrm>
          <a:off x="685747" y="120813"/>
          <a:ext cx="2551445" cy="4109710"/>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1435" rIns="0" bIns="0" numCol="1" spcCol="1270" anchor="t" anchorCtr="0">
          <a:noAutofit/>
        </a:bodyPr>
        <a:lstStyle/>
        <a:p>
          <a:pPr marL="0" lvl="0" indent="0" algn="l" defTabSz="666750">
            <a:lnSpc>
              <a:spcPct val="90000"/>
            </a:lnSpc>
            <a:spcBef>
              <a:spcPct val="0"/>
            </a:spcBef>
            <a:spcAft>
              <a:spcPct val="35000"/>
            </a:spcAft>
            <a:buNone/>
          </a:pPr>
          <a:r>
            <a:rPr lang="zh-CN" altLang="en-US" sz="1500" kern="1200" dirty="0">
              <a:latin typeface="Arial" panose="020B0604020202020204" pitchFamily="34" charset="0"/>
              <a:ea typeface="微软雅黑" panose="020B0503020204020204" pitchFamily="34" charset="-122"/>
            </a:rPr>
            <a:t>学习动机整合理论由瓦勒朗（</a:t>
          </a:r>
          <a:r>
            <a:rPr lang="en-US" altLang="en-US" sz="1500" kern="1200" dirty="0">
              <a:latin typeface="Arial" panose="020B0604020202020204" pitchFamily="34" charset="0"/>
              <a:ea typeface="微软雅黑" panose="020B0503020204020204" pitchFamily="34" charset="-122"/>
            </a:rPr>
            <a:t>R</a:t>
          </a:r>
          <a:r>
            <a:rPr lang="zh-CN" altLang="en-US" sz="1500" kern="1200" dirty="0">
              <a:latin typeface="Arial" panose="020B0604020202020204" pitchFamily="34" charset="0"/>
              <a:ea typeface="微软雅黑" panose="020B0503020204020204" pitchFamily="34" charset="-122"/>
            </a:rPr>
            <a:t>． </a:t>
          </a:r>
          <a:r>
            <a:rPr lang="en-US" altLang="en-US" sz="1500" kern="1200" dirty="0">
              <a:latin typeface="Arial" panose="020B0604020202020204" pitchFamily="34" charset="0"/>
              <a:ea typeface="微软雅黑" panose="020B0503020204020204" pitchFamily="34" charset="-122"/>
            </a:rPr>
            <a:t>J</a:t>
          </a:r>
          <a:r>
            <a:rPr lang="zh-CN" altLang="en-US" sz="1500" kern="1200" dirty="0">
              <a:latin typeface="Arial" panose="020B0604020202020204" pitchFamily="34" charset="0"/>
              <a:ea typeface="微软雅黑" panose="020B0503020204020204" pitchFamily="34" charset="-122"/>
            </a:rPr>
            <a:t>． </a:t>
          </a:r>
          <a:r>
            <a:rPr lang="en-US" altLang="en-US" sz="1500" kern="1200" dirty="0">
              <a:latin typeface="Arial" panose="020B0604020202020204" pitchFamily="34" charset="0"/>
              <a:ea typeface="微软雅黑" panose="020B0503020204020204" pitchFamily="34" charset="-122"/>
            </a:rPr>
            <a:t>Vallerand</a:t>
          </a:r>
          <a:r>
            <a:rPr lang="zh-CN" altLang="en-US" sz="1500" kern="1200" dirty="0">
              <a:latin typeface="Arial" panose="020B0604020202020204" pitchFamily="34" charset="0"/>
              <a:ea typeface="微软雅黑" panose="020B0503020204020204" pitchFamily="34" charset="-122"/>
            </a:rPr>
            <a:t>）等人于</a:t>
          </a:r>
          <a:r>
            <a:rPr lang="en-US" altLang="en-US" sz="1500" kern="1200" dirty="0">
              <a:latin typeface="Arial" panose="020B0604020202020204" pitchFamily="34" charset="0"/>
              <a:ea typeface="微软雅黑" panose="020B0503020204020204" pitchFamily="34" charset="-122"/>
            </a:rPr>
            <a:t>1999</a:t>
          </a:r>
          <a:r>
            <a:rPr lang="zh-CN" altLang="en-US" sz="1500" kern="1200" dirty="0">
              <a:latin typeface="Arial" panose="020B0604020202020204" pitchFamily="34" charset="0"/>
              <a:ea typeface="微软雅黑" panose="020B0503020204020204" pitchFamily="34" charset="-122"/>
            </a:rPr>
            <a:t>年提出，就是把内部学习动机和外部学习动机整合在一起，使两方面在相互制约中对学习活动共同发挥作用。</a:t>
          </a:r>
          <a:endParaRPr lang="zh-CN" altLang="en-US" sz="1500" kern="1200" dirty="0"/>
        </a:p>
        <a:p>
          <a:pPr marL="0" lvl="0" indent="0" algn="l" defTabSz="666750">
            <a:lnSpc>
              <a:spcPct val="90000"/>
            </a:lnSpc>
            <a:spcBef>
              <a:spcPct val="0"/>
            </a:spcBef>
            <a:spcAft>
              <a:spcPct val="35000"/>
            </a:spcAft>
            <a:buNone/>
          </a:pPr>
          <a:endParaRPr lang="zh-CN" altLang="en-US" sz="1500" kern="1200" dirty="0">
            <a:latin typeface="Arial" panose="020B0604020202020204" pitchFamily="34" charset="0"/>
            <a:ea typeface="微软雅黑" panose="020B0503020204020204" pitchFamily="34" charset="-122"/>
          </a:endParaRPr>
        </a:p>
      </dsp:txBody>
      <dsp:txXfrm>
        <a:off x="685747" y="120813"/>
        <a:ext cx="2551445" cy="4109710"/>
      </dsp:txXfrm>
    </dsp:sp>
    <dsp:sp modelId="{A9C7353D-1B20-4D9A-ABAB-DA6F215A3308}">
      <dsp:nvSpPr>
        <dsp:cNvPr id="0" name=""/>
        <dsp:cNvSpPr/>
      </dsp:nvSpPr>
      <dsp:spPr>
        <a:xfrm>
          <a:off x="3545420" y="120813"/>
          <a:ext cx="3424758" cy="4109710"/>
        </a:xfrm>
        <a:prstGeom prst="roundRect">
          <a:avLst>
            <a:gd name="adj" fmla="val 5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6873" rIns="164465" bIns="0" numCol="1" spcCol="1270" anchor="t" anchorCtr="0">
          <a:noAutofit/>
        </a:bodyPr>
        <a:lstStyle/>
        <a:p>
          <a:pPr marL="0" lvl="0" indent="0" algn="r" defTabSz="1644650">
            <a:lnSpc>
              <a:spcPct val="90000"/>
            </a:lnSpc>
            <a:spcBef>
              <a:spcPct val="0"/>
            </a:spcBef>
            <a:spcAft>
              <a:spcPct val="35000"/>
            </a:spcAft>
            <a:buNone/>
          </a:pPr>
          <a:endParaRPr lang="zh-CN" altLang="en-US" sz="3700" kern="1200"/>
        </a:p>
      </dsp:txBody>
      <dsp:txXfrm rot="16200000">
        <a:off x="2202915" y="1463319"/>
        <a:ext cx="3369962" cy="684951"/>
      </dsp:txXfrm>
    </dsp:sp>
    <dsp:sp modelId="{1C157537-F278-4043-9A22-0C67FD9B244C}">
      <dsp:nvSpPr>
        <dsp:cNvPr id="0" name=""/>
        <dsp:cNvSpPr/>
      </dsp:nvSpPr>
      <dsp:spPr>
        <a:xfrm rot="5400000">
          <a:off x="3260397" y="3389010"/>
          <a:ext cx="604294" cy="513713"/>
        </a:xfrm>
        <a:prstGeom prst="flowChartExtract">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71F284-B6D8-4E67-B030-5C24C06F0730}">
      <dsp:nvSpPr>
        <dsp:cNvPr id="0" name=""/>
        <dsp:cNvSpPr/>
      </dsp:nvSpPr>
      <dsp:spPr>
        <a:xfrm>
          <a:off x="4230372" y="120813"/>
          <a:ext cx="2551445" cy="4109710"/>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1435" rIns="0" bIns="0" numCol="1" spcCol="1270" anchor="t" anchorCtr="0">
          <a:noAutofit/>
        </a:bodyPr>
        <a:lstStyle/>
        <a:p>
          <a:pPr marL="0" lvl="0" indent="0" algn="l" defTabSz="666750">
            <a:lnSpc>
              <a:spcPct val="90000"/>
            </a:lnSpc>
            <a:spcBef>
              <a:spcPct val="0"/>
            </a:spcBef>
            <a:spcAft>
              <a:spcPct val="35000"/>
            </a:spcAft>
            <a:buNone/>
          </a:pPr>
          <a:r>
            <a:rPr lang="zh-CN" altLang="en-US" sz="1500" kern="1200" dirty="0">
              <a:latin typeface="Arial" panose="020B0604020202020204" pitchFamily="34" charset="0"/>
              <a:ea typeface="微软雅黑" panose="020B0503020204020204" pitchFamily="34" charset="-122"/>
            </a:rPr>
            <a:t>这一理论认为，学习活动中的内部动机与外部动机的整合状态应当是最理想的学习动机激发状态，它可以克服把学习完全建立在内部动机基础上的片面性，也有助于提高外部动机的内化水平，从而使学习者能够体验到学习的自主感与成就感，有效地降低外在压力和心理负担，对学习充满信心，使学习行为更为投入、更为持久。</a:t>
          </a:r>
          <a:endParaRPr lang="zh-CN" altLang="en-US" sz="1500" kern="1200" dirty="0"/>
        </a:p>
        <a:p>
          <a:pPr marL="0" lvl="0" indent="0" algn="l" defTabSz="666750">
            <a:lnSpc>
              <a:spcPct val="90000"/>
            </a:lnSpc>
            <a:spcBef>
              <a:spcPct val="0"/>
            </a:spcBef>
            <a:spcAft>
              <a:spcPct val="35000"/>
            </a:spcAft>
            <a:buNone/>
          </a:pPr>
          <a:endParaRPr lang="zh-CN" altLang="en-US" sz="1500" kern="1200" dirty="0">
            <a:latin typeface="Arial" panose="020B0604020202020204" pitchFamily="34" charset="0"/>
            <a:ea typeface="微软雅黑" panose="020B0503020204020204" pitchFamily="34" charset="-122"/>
          </a:endParaRPr>
        </a:p>
      </dsp:txBody>
      <dsp:txXfrm>
        <a:off x="4230372" y="120813"/>
        <a:ext cx="2551445" cy="4109710"/>
      </dsp:txXfrm>
    </dsp:sp>
    <dsp:sp modelId="{E61BD60D-3D85-421B-87BA-AB002D07B780}">
      <dsp:nvSpPr>
        <dsp:cNvPr id="0" name=""/>
        <dsp:cNvSpPr/>
      </dsp:nvSpPr>
      <dsp:spPr>
        <a:xfrm>
          <a:off x="7090045" y="120813"/>
          <a:ext cx="3424758" cy="4109710"/>
        </a:xfrm>
        <a:prstGeom prst="roundRect">
          <a:avLst>
            <a:gd name="adj" fmla="val 5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6873" rIns="164465" bIns="0" numCol="1" spcCol="1270" anchor="t" anchorCtr="0">
          <a:noAutofit/>
        </a:bodyPr>
        <a:lstStyle/>
        <a:p>
          <a:pPr marL="0" lvl="0" indent="0" algn="r" defTabSz="1644650">
            <a:lnSpc>
              <a:spcPct val="90000"/>
            </a:lnSpc>
            <a:spcBef>
              <a:spcPct val="0"/>
            </a:spcBef>
            <a:spcAft>
              <a:spcPct val="35000"/>
            </a:spcAft>
            <a:buNone/>
          </a:pPr>
          <a:endParaRPr lang="zh-CN" altLang="en-US" sz="3700" kern="1200"/>
        </a:p>
      </dsp:txBody>
      <dsp:txXfrm rot="16200000">
        <a:off x="5747540" y="1463319"/>
        <a:ext cx="3369962" cy="684951"/>
      </dsp:txXfrm>
    </dsp:sp>
    <dsp:sp modelId="{B4DDA1FD-59E7-4B17-86EA-FE23F32F27D8}">
      <dsp:nvSpPr>
        <dsp:cNvPr id="0" name=""/>
        <dsp:cNvSpPr/>
      </dsp:nvSpPr>
      <dsp:spPr>
        <a:xfrm rot="5400000">
          <a:off x="6805022" y="3389010"/>
          <a:ext cx="604294" cy="513713"/>
        </a:xfrm>
        <a:prstGeom prst="flowChartExtract">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C46EAD2-480F-4807-ABC4-94BA71672360}">
      <dsp:nvSpPr>
        <dsp:cNvPr id="0" name=""/>
        <dsp:cNvSpPr/>
      </dsp:nvSpPr>
      <dsp:spPr>
        <a:xfrm>
          <a:off x="7774997" y="120813"/>
          <a:ext cx="2551445" cy="4109710"/>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1435" rIns="0" bIns="0" numCol="1" spcCol="1270" anchor="t" anchorCtr="0">
          <a:noAutofit/>
        </a:bodyPr>
        <a:lstStyle/>
        <a:p>
          <a:pPr marL="0" lvl="0" indent="0" algn="l" defTabSz="666750">
            <a:lnSpc>
              <a:spcPct val="90000"/>
            </a:lnSpc>
            <a:spcBef>
              <a:spcPct val="0"/>
            </a:spcBef>
            <a:spcAft>
              <a:spcPct val="35000"/>
            </a:spcAft>
            <a:buNone/>
          </a:pPr>
          <a:r>
            <a:rPr lang="zh-CN" altLang="en-US" sz="1500" kern="1200" dirty="0">
              <a:latin typeface="Arial" panose="020B0604020202020204" pitchFamily="34" charset="0"/>
              <a:ea typeface="微软雅黑" panose="020B0503020204020204" pitchFamily="34" charset="-122"/>
            </a:rPr>
            <a:t>认知评价理论与自我决定理论是学习动机整合理论形成的两大基础。此外，这一理论还发展出了几种亚理论，即基本心理需要理论、有机整合理论、因果定向理论等。</a:t>
          </a:r>
          <a:endParaRPr lang="zh-CN" altLang="en-US" sz="1500" kern="1200" dirty="0"/>
        </a:p>
        <a:p>
          <a:pPr marL="0" lvl="0" indent="0" algn="l" defTabSz="666750">
            <a:lnSpc>
              <a:spcPct val="90000"/>
            </a:lnSpc>
            <a:spcBef>
              <a:spcPct val="0"/>
            </a:spcBef>
            <a:spcAft>
              <a:spcPct val="35000"/>
            </a:spcAft>
            <a:buNone/>
          </a:pPr>
          <a:endParaRPr lang="zh-CN" altLang="en-US" sz="1500" kern="1200" dirty="0">
            <a:latin typeface="Arial" panose="020B0604020202020204" pitchFamily="34" charset="0"/>
            <a:ea typeface="微软雅黑" panose="020B0503020204020204" pitchFamily="34" charset="-122"/>
          </a:endParaRPr>
        </a:p>
      </dsp:txBody>
      <dsp:txXfrm>
        <a:off x="7774997" y="120813"/>
        <a:ext cx="2551445" cy="41097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B1D17D-B2B9-4C22-87F8-357B470A0550}">
      <dsp:nvSpPr>
        <dsp:cNvPr id="0" name=""/>
        <dsp:cNvSpPr/>
      </dsp:nvSpPr>
      <dsp:spPr>
        <a:xfrm rot="10800000">
          <a:off x="2321595" y="426"/>
          <a:ext cx="7675535" cy="1553135"/>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4890"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从学习动机与学习活动的关系及其作用的持续时间来看，学习动机可划分为直接的近景性学习动机和间接的远景性学习动机两种。</a:t>
          </a:r>
        </a:p>
      </dsp:txBody>
      <dsp:txXfrm rot="10800000">
        <a:off x="2709879" y="426"/>
        <a:ext cx="7287251" cy="1553135"/>
      </dsp:txXfrm>
    </dsp:sp>
    <dsp:sp modelId="{82DBEDA2-9566-4E09-9A91-97E9ADAC38F1}">
      <dsp:nvSpPr>
        <dsp:cNvPr id="0" name=""/>
        <dsp:cNvSpPr/>
      </dsp:nvSpPr>
      <dsp:spPr>
        <a:xfrm>
          <a:off x="1545027" y="426"/>
          <a:ext cx="1553135" cy="1553135"/>
        </a:xfrm>
        <a:prstGeom prst="ellipse">
          <a:avLst/>
        </a:prstGeom>
        <a:solidFill>
          <a:schemeClr val="accent2">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E50FBFD-D814-41B8-8488-695A0D113D93}">
      <dsp:nvSpPr>
        <dsp:cNvPr id="0" name=""/>
        <dsp:cNvSpPr/>
      </dsp:nvSpPr>
      <dsp:spPr>
        <a:xfrm rot="10800000">
          <a:off x="2321595" y="1941845"/>
          <a:ext cx="7675535" cy="1553135"/>
        </a:xfrm>
        <a:prstGeom prst="homePlate">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4890"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在实际的学习活动中，直接的近景性学习动机与间接的远景性学习动机常常交织在一起而起作用，两者之间是一种相互依存、彼此补充的关系。因此，我们应当有目的地、巧妙地把这两类学习动机结合起来，取长补短、相得益彰，绝对不要重此而轻彼。</a:t>
          </a:r>
        </a:p>
      </dsp:txBody>
      <dsp:txXfrm rot="10800000">
        <a:off x="2709879" y="1941845"/>
        <a:ext cx="7287251" cy="1553135"/>
      </dsp:txXfrm>
    </dsp:sp>
    <dsp:sp modelId="{FC96EFC5-1FFF-454B-A006-E05B5ECC4F14}">
      <dsp:nvSpPr>
        <dsp:cNvPr id="0" name=""/>
        <dsp:cNvSpPr/>
      </dsp:nvSpPr>
      <dsp:spPr>
        <a:xfrm>
          <a:off x="1545027" y="1941845"/>
          <a:ext cx="1553135" cy="1553135"/>
        </a:xfrm>
        <a:prstGeom prst="ellipse">
          <a:avLst/>
        </a:prstGeom>
        <a:solidFill>
          <a:schemeClr val="accent2">
            <a:tint val="50000"/>
            <a:hueOff val="-1425063"/>
            <a:satOff val="-139"/>
            <a:lumOff val="5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6705CB-558F-4760-A388-41F13B1018A8}">
      <dsp:nvSpPr>
        <dsp:cNvPr id="0" name=""/>
        <dsp:cNvSpPr/>
      </dsp:nvSpPr>
      <dsp:spPr>
        <a:xfrm>
          <a:off x="3359336" y="642713"/>
          <a:ext cx="494688" cy="91440"/>
        </a:xfrm>
        <a:custGeom>
          <a:avLst/>
          <a:gdLst/>
          <a:ahLst/>
          <a:cxnLst/>
          <a:rect l="0" t="0" r="0" b="0"/>
          <a:pathLst>
            <a:path>
              <a:moveTo>
                <a:pt x="0" y="45720"/>
              </a:moveTo>
              <a:lnTo>
                <a:pt x="494688" y="45720"/>
              </a:lnTo>
            </a:path>
          </a:pathLst>
        </a:custGeom>
        <a:noFill/>
        <a:ln w="6350"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593548" y="685804"/>
        <a:ext cx="26264" cy="5258"/>
      </dsp:txXfrm>
    </dsp:sp>
    <dsp:sp modelId="{B2A78321-A795-4148-B76F-D1F02397D408}">
      <dsp:nvSpPr>
        <dsp:cNvPr id="0" name=""/>
        <dsp:cNvSpPr/>
      </dsp:nvSpPr>
      <dsp:spPr>
        <a:xfrm>
          <a:off x="1077272" y="3273"/>
          <a:ext cx="2283863" cy="1370318"/>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 ① 个人竞赛和团体竞赛虽然有助于提高学生的学习积极性。</a:t>
          </a:r>
        </a:p>
      </dsp:txBody>
      <dsp:txXfrm>
        <a:off x="1077272" y="3273"/>
        <a:ext cx="2283863" cy="1370318"/>
      </dsp:txXfrm>
    </dsp:sp>
    <dsp:sp modelId="{56F6A3B4-D1CE-40D2-A499-8B64F27A24D5}">
      <dsp:nvSpPr>
        <dsp:cNvPr id="0" name=""/>
        <dsp:cNvSpPr/>
      </dsp:nvSpPr>
      <dsp:spPr>
        <a:xfrm>
          <a:off x="2219204" y="1371792"/>
          <a:ext cx="2809152" cy="497962"/>
        </a:xfrm>
        <a:custGeom>
          <a:avLst/>
          <a:gdLst/>
          <a:ahLst/>
          <a:cxnLst/>
          <a:rect l="0" t="0" r="0" b="0"/>
          <a:pathLst>
            <a:path>
              <a:moveTo>
                <a:pt x="2809152" y="0"/>
              </a:moveTo>
              <a:lnTo>
                <a:pt x="2809152" y="266081"/>
              </a:lnTo>
              <a:lnTo>
                <a:pt x="0" y="266081"/>
              </a:lnTo>
              <a:lnTo>
                <a:pt x="0" y="497962"/>
              </a:lnTo>
            </a:path>
          </a:pathLst>
        </a:custGeom>
        <a:noFill/>
        <a:ln w="6350" cap="flat" cmpd="sng" algn="ctr">
          <a:solidFill>
            <a:schemeClr val="accent2">
              <a:hueOff val="-419062"/>
              <a:satOff val="-4829"/>
              <a:lumOff val="1079"/>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552319" y="1618144"/>
        <a:ext cx="142922" cy="5258"/>
      </dsp:txXfrm>
    </dsp:sp>
    <dsp:sp modelId="{95CA7C0B-2834-4079-9490-9E2241A85504}">
      <dsp:nvSpPr>
        <dsp:cNvPr id="0" name=""/>
        <dsp:cNvSpPr/>
      </dsp:nvSpPr>
      <dsp:spPr>
        <a:xfrm>
          <a:off x="3886425" y="3273"/>
          <a:ext cx="2283863" cy="1370318"/>
        </a:xfrm>
        <a:prstGeom prst="rect">
          <a:avLst/>
        </a:prstGeom>
        <a:solidFill>
          <a:schemeClr val="accent2">
            <a:hueOff val="-279374"/>
            <a:satOff val="-3219"/>
            <a:lumOff val="72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Arial" panose="020B0604020202020204" pitchFamily="34" charset="0"/>
              <a:ea typeface="微软雅黑" panose="020B0503020204020204" pitchFamily="34" charset="-122"/>
            </a:rPr>
            <a:t>② 团体竞赛的效果虽不如个人竞赛，但仍应适当地倡导团体竞赛，以培养学生的团队合作、互相关心的集体主义精神。</a:t>
          </a:r>
        </a:p>
      </dsp:txBody>
      <dsp:txXfrm>
        <a:off x="3886425" y="3273"/>
        <a:ext cx="2283863" cy="1370318"/>
      </dsp:txXfrm>
    </dsp:sp>
    <dsp:sp modelId="{F53EAEE1-3F71-4AB7-8615-D0F7E5A06BEC}">
      <dsp:nvSpPr>
        <dsp:cNvPr id="0" name=""/>
        <dsp:cNvSpPr/>
      </dsp:nvSpPr>
      <dsp:spPr>
        <a:xfrm>
          <a:off x="3359336" y="2538319"/>
          <a:ext cx="494688" cy="91440"/>
        </a:xfrm>
        <a:custGeom>
          <a:avLst/>
          <a:gdLst/>
          <a:ahLst/>
          <a:cxnLst/>
          <a:rect l="0" t="0" r="0" b="0"/>
          <a:pathLst>
            <a:path>
              <a:moveTo>
                <a:pt x="0" y="48993"/>
              </a:moveTo>
              <a:lnTo>
                <a:pt x="264444" y="48993"/>
              </a:lnTo>
              <a:lnTo>
                <a:pt x="264444" y="45720"/>
              </a:lnTo>
              <a:lnTo>
                <a:pt x="494688" y="45720"/>
              </a:lnTo>
            </a:path>
          </a:pathLst>
        </a:custGeom>
        <a:noFill/>
        <a:ln w="6350" cap="flat" cmpd="sng" algn="ctr">
          <a:solidFill>
            <a:schemeClr val="accent2">
              <a:hueOff val="-838123"/>
              <a:satOff val="-9658"/>
              <a:lumOff val="2159"/>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593548" y="2581410"/>
        <a:ext cx="26264" cy="5258"/>
      </dsp:txXfrm>
    </dsp:sp>
    <dsp:sp modelId="{1195DC73-E860-444C-8347-D620AEF7B964}">
      <dsp:nvSpPr>
        <dsp:cNvPr id="0" name=""/>
        <dsp:cNvSpPr/>
      </dsp:nvSpPr>
      <dsp:spPr>
        <a:xfrm>
          <a:off x="1077272" y="1902154"/>
          <a:ext cx="2283863" cy="1370318"/>
        </a:xfrm>
        <a:prstGeom prst="rect">
          <a:avLst/>
        </a:prstGeom>
        <a:solidFill>
          <a:schemeClr val="accent2">
            <a:hueOff val="-558749"/>
            <a:satOff val="-6439"/>
            <a:lumOff val="143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latin typeface="Arial" panose="020B0604020202020204" pitchFamily="34" charset="0"/>
              <a:ea typeface="微软雅黑" panose="020B0503020204020204" pitchFamily="34" charset="-122"/>
            </a:rPr>
            <a:t>③ 要多提倡个人的自我竞赛和团体的自身竞赛。</a:t>
          </a:r>
        </a:p>
      </dsp:txBody>
      <dsp:txXfrm>
        <a:off x="1077272" y="1902154"/>
        <a:ext cx="2283863" cy="1370318"/>
      </dsp:txXfrm>
    </dsp:sp>
    <dsp:sp modelId="{969D7ADA-02DC-49B2-A9FC-B572D763E43B}">
      <dsp:nvSpPr>
        <dsp:cNvPr id="0" name=""/>
        <dsp:cNvSpPr/>
      </dsp:nvSpPr>
      <dsp:spPr>
        <a:xfrm>
          <a:off x="3886425" y="1898880"/>
          <a:ext cx="2283863" cy="1370318"/>
        </a:xfrm>
        <a:prstGeom prst="rect">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④ 增多获胜的机会，尽可能使更多的学生获得成功，以提高其自尊心和自信心。</a:t>
          </a:r>
        </a:p>
      </dsp:txBody>
      <dsp:txXfrm>
        <a:off x="3886425" y="1898880"/>
        <a:ext cx="2283863" cy="1370318"/>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BBA14F-9376-415E-AD75-04B22D4732D7}" type="datetimeFigureOut">
              <a:rPr lang="zh-CN" altLang="en-US" smtClean="0"/>
              <a:t>2024/9/2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37F2E9-A6CE-4465-A3F9-DABB9722468D}" type="slidenum">
              <a:rPr lang="zh-CN" altLang="en-US" smtClean="0"/>
              <a:t>‹#›</a:t>
            </a:fld>
            <a:endParaRPr lang="zh-CN" altLang="en-US"/>
          </a:p>
        </p:txBody>
      </p:sp>
    </p:spTree>
    <p:extLst>
      <p:ext uri="{BB962C8B-B14F-4D97-AF65-F5344CB8AC3E}">
        <p14:creationId xmlns:p14="http://schemas.microsoft.com/office/powerpoint/2010/main" val="3635809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391326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EF814595-6451-48E1-9E06-A9E9AACC7A01}" type="datetimeFigureOut">
              <a:rPr lang="zh-CN" altLang="en-US" smtClean="0"/>
              <a:t>2024/9/2</a:t>
            </a:fld>
            <a:endParaRPr lang="zh-CN" altLang="en-US"/>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zh-CN" alt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41385159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793574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06149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5826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55546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zh-CN" altLang="en-US"/>
          </a:p>
        </p:txBody>
      </p:sp>
      <p:sp>
        <p:nvSpPr>
          <p:cNvPr id="6" name="Slide Number Placeholder 5"/>
          <p:cNvSpPr>
            <a:spLocks noGrp="1"/>
          </p:cNvSpPr>
          <p:nvPr>
            <p:ph type="sldNum" sz="quarter" idx="12"/>
          </p:nvPr>
        </p:nvSpPr>
        <p:spPr>
          <a:xfrm>
            <a:off x="8604504" y="5211060"/>
            <a:ext cx="2112264" cy="228600"/>
          </a:xfrm>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96145550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282496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694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9831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45452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zh-CN" altLang="en-US"/>
              <a:t>单击此处编辑母版标题样式</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8" name="Date Placeholder 7"/>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9" name="Footer Placeholder 8"/>
          <p:cNvSpPr>
            <a:spLocks noGrp="1"/>
          </p:cNvSpPr>
          <p:nvPr>
            <p:ph type="ftr" sz="quarter" idx="11"/>
          </p:nvPr>
        </p:nvSpPr>
        <p:spPr/>
        <p:txBody>
          <a:bodyPr/>
          <a:lstStyle>
            <a:lvl1pPr algn="r">
              <a:defRPr/>
            </a:lvl1pPr>
          </a:lstStyle>
          <a:p>
            <a:endParaRPr lang="zh-CN" altLang="en-US"/>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59335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zh-CN" altLang="en-US"/>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42955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zh-CN" altLang="en-US"/>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191226937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a:xfrm>
            <a:off x="1561707" y="1588316"/>
            <a:ext cx="9068586" cy="2590800"/>
          </a:xfrm>
        </p:spPr>
        <p:txBody>
          <a:bodyPr/>
          <a:lstStyle/>
          <a:p>
            <a:r>
              <a:rPr lang="zh-CN" altLang="en-US" sz="6600" b="1" dirty="0">
                <a:latin typeface="楷体" panose="02010609060101010101" pitchFamily="49" charset="-122"/>
                <a:ea typeface="楷体" panose="02010609060101010101" pitchFamily="49" charset="-122"/>
              </a:rPr>
              <a:t>教育心理学</a:t>
            </a:r>
            <a:r>
              <a:rPr lang="zh-CN" altLang="en-US" sz="4000" b="1" dirty="0">
                <a:latin typeface="楷体" panose="02010609060101010101" pitchFamily="49" charset="-122"/>
                <a:ea typeface="楷体" panose="02010609060101010101" pitchFamily="49" charset="-122"/>
              </a:rPr>
              <a:t>（第四版）</a:t>
            </a:r>
            <a:endParaRPr lang="zh-CN" altLang="en-US" sz="8800" b="1" dirty="0">
              <a:latin typeface="楷体" panose="02010609060101010101" pitchFamily="49" charset="-122"/>
              <a:ea typeface="楷体" panose="02010609060101010101" pitchFamily="49" charset="-122"/>
            </a:endParaRPr>
          </a:p>
        </p:txBody>
      </p:sp>
      <p:sp>
        <p:nvSpPr>
          <p:cNvPr id="4" name="文本框 3">
            <a:extLst>
              <a:ext uri="{FF2B5EF4-FFF2-40B4-BE49-F238E27FC236}">
                <a16:creationId xmlns:a16="http://schemas.microsoft.com/office/drawing/2014/main" id="{3C7F405C-263D-4516-8978-520E159C976F}"/>
              </a:ext>
            </a:extLst>
          </p:cNvPr>
          <p:cNvSpPr txBox="1"/>
          <p:nvPr/>
        </p:nvSpPr>
        <p:spPr>
          <a:xfrm>
            <a:off x="2757945" y="3681597"/>
            <a:ext cx="7174332" cy="646331"/>
          </a:xfrm>
          <a:prstGeom prst="rect">
            <a:avLst/>
          </a:prstGeom>
          <a:noFill/>
        </p:spPr>
        <p:txBody>
          <a:bodyPr wrap="square" rtlCol="0">
            <a:spAutoFit/>
          </a:bodyPr>
          <a:lstStyle/>
          <a:p>
            <a:pPr defTabSz="914377"/>
            <a:r>
              <a:rPr lang="zh-CN" altLang="en-US" sz="2400" dirty="0">
                <a:latin typeface="楷体" panose="02010609060101010101" pitchFamily="49" charset="-122"/>
                <a:ea typeface="楷体" panose="02010609060101010101" pitchFamily="49" charset="-122"/>
                <a:cs typeface="+mj-cs"/>
                <a:sym typeface="Arial"/>
              </a:rPr>
              <a:t>主编 燕国材 岑国桢</a:t>
            </a:r>
            <a:r>
              <a:rPr lang="en-US" altLang="zh-CN" sz="3600" dirty="0">
                <a:latin typeface="楷体" panose="02010609060101010101" pitchFamily="49" charset="-122"/>
                <a:ea typeface="楷体" panose="02010609060101010101" pitchFamily="49" charset="-122"/>
                <a:cs typeface="+mj-cs"/>
                <a:sym typeface="Arial"/>
              </a:rPr>
              <a:t>   </a:t>
            </a:r>
            <a:r>
              <a:rPr lang="zh-CN" altLang="en-US" sz="2400" dirty="0">
                <a:latin typeface="楷体" panose="02010609060101010101" pitchFamily="49" charset="-122"/>
                <a:ea typeface="楷体" panose="02010609060101010101" pitchFamily="49" charset="-122"/>
                <a:cs typeface="+mj-cs"/>
                <a:sym typeface="Arial"/>
              </a:rPr>
              <a:t>副主编 顾海根 李丹</a:t>
            </a:r>
          </a:p>
        </p:txBody>
      </p:sp>
      <p:pic>
        <p:nvPicPr>
          <p:cNvPr id="5" name="图片 4">
            <a:extLst>
              <a:ext uri="{FF2B5EF4-FFF2-40B4-BE49-F238E27FC236}">
                <a16:creationId xmlns:a16="http://schemas.microsoft.com/office/drawing/2014/main" id="{945BE6C3-3661-4C5C-86B8-38AFD992FC43}"/>
              </a:ext>
            </a:extLst>
          </p:cNvPr>
          <p:cNvPicPr>
            <a:picLocks noChangeAspect="1"/>
          </p:cNvPicPr>
          <p:nvPr/>
        </p:nvPicPr>
        <p:blipFill>
          <a:blip r:embed="rId2"/>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2871887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76678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学习动机与学习效果</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习动机与学习效果的关系并不是直接的，它们之间往往以学习行为为中介，而学习行为又不单纯受学习动机的影响，它还要受一系列主客观因素，如学习基础、教师指导、学习方法、学习习惯、智力水平、个性特点、健康状况等制约。因此，只有把学习动机、学习行为、学习效果三者放在一起加以考察，方能看出学习动机与学习效果之间既一致又不一致的关系。</a:t>
            </a:r>
          </a:p>
        </p:txBody>
      </p:sp>
      <p:pic>
        <p:nvPicPr>
          <p:cNvPr id="3" name="图片 2">
            <a:extLst>
              <a:ext uri="{FF2B5EF4-FFF2-40B4-BE49-F238E27FC236}">
                <a16:creationId xmlns:a16="http://schemas.microsoft.com/office/drawing/2014/main" id="{44BEF8D8-A9D4-47CE-97C2-3A46BA09FC8A}"/>
              </a:ext>
            </a:extLst>
          </p:cNvPr>
          <p:cNvPicPr>
            <a:picLocks noChangeAspect="1"/>
          </p:cNvPicPr>
          <p:nvPr/>
        </p:nvPicPr>
        <p:blipFill>
          <a:blip r:embed="rId2"/>
          <a:stretch>
            <a:fillRect/>
          </a:stretch>
        </p:blipFill>
        <p:spPr>
          <a:xfrm>
            <a:off x="1508398" y="4276232"/>
            <a:ext cx="8943975" cy="2257425"/>
          </a:xfrm>
          <a:prstGeom prst="rect">
            <a:avLst/>
          </a:prstGeom>
        </p:spPr>
      </p:pic>
    </p:spTree>
    <p:extLst>
      <p:ext uri="{BB962C8B-B14F-4D97-AF65-F5344CB8AC3E}">
        <p14:creationId xmlns:p14="http://schemas.microsoft.com/office/powerpoint/2010/main" val="1849928770"/>
      </p:ext>
    </p:ext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350419" y="2822107"/>
            <a:ext cx="8108673"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第二节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学习动机理论</a:t>
            </a:r>
          </a:p>
        </p:txBody>
      </p:sp>
    </p:spTree>
    <p:extLst>
      <p:ext uri="{BB962C8B-B14F-4D97-AF65-F5344CB8AC3E}">
        <p14:creationId xmlns:p14="http://schemas.microsoft.com/office/powerpoint/2010/main" val="117596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597780"/>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强化理论</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行为主义心理学家用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S—R</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公式来解释人的行为。他们把动机看作是由外部刺激引起的一种产生行为冲动的力量，并特别重视用强化来说明动机的引起与作用。因此，在学习活动中，采取各种外部手段如奖赏、赞扬、评分、竞赛等，可以激发学生的学习动机，引起其相应的学习行为。</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美国社会心理学家班杜拉将强化分为三种： 一是直接强化；二是替代性强化；三是自我强化。这三种强化的结合运用，能激发、形成和维持学习者的学习动机。</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外部提供的强化，无论直接的、还是间接或替代性的，均有阳性的与阴性的两种，都对行为起着增强（增多）的作用。与此对应的是惩罚，也有阳性的与阴性的两种，都对行为起着减弱（减少）的作用。</a:t>
            </a:r>
          </a:p>
        </p:txBody>
      </p:sp>
    </p:spTree>
    <p:extLst>
      <p:ext uri="{BB962C8B-B14F-4D97-AF65-F5344CB8AC3E}">
        <p14:creationId xmlns:p14="http://schemas.microsoft.com/office/powerpoint/2010/main" val="3197945436"/>
      </p:ext>
    </p:extLst>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1028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成就理论</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9FD1B1C1-3053-4D31-91E5-B1FC1B991421}"/>
              </a:ext>
            </a:extLst>
          </p:cNvPr>
          <p:cNvGraphicFramePr>
            <a:graphicFrameLocks/>
          </p:cNvGraphicFramePr>
          <p:nvPr>
            <p:extLst>
              <p:ext uri="{D42A27DB-BD31-4B8C-83A1-F6EECF244321}">
                <p14:modId xmlns:p14="http://schemas.microsoft.com/office/powerpoint/2010/main" val="1058572793"/>
              </p:ext>
            </p:extLst>
          </p:nvPr>
        </p:nvGraphicFramePr>
        <p:xfrm>
          <a:off x="1225202" y="1922592"/>
          <a:ext cx="10181678"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08393980"/>
      </p:ext>
    </p:extLst>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18228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归因理论</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最早提出归因理论的是奥地利社会心理学家海德（</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F</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Heider</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）。美国心理学家维纳（</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B</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Weiner</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）是归因理论的一位重要代表人物，他从三个维度把归因分为： 内归因和外归因，稳定性归因和非稳定性归因，可控制归因和不可控制归因；又把人们活动成败的原因（即行为责任）主要归结为四个因素，即能力高低、努力程度、任务难易、运气（机遇）好坏等。以后他又提出六因素，后来被分解为八因素。如果将此“三维度”与“八因素”结合起来，即可组成如下“三维度模式”，如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11-2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所示。表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11-2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归因的三维度模式</a:t>
            </a:r>
          </a:p>
        </p:txBody>
      </p:sp>
      <p:pic>
        <p:nvPicPr>
          <p:cNvPr id="3" name="图片 2">
            <a:extLst>
              <a:ext uri="{FF2B5EF4-FFF2-40B4-BE49-F238E27FC236}">
                <a16:creationId xmlns:a16="http://schemas.microsoft.com/office/drawing/2014/main" id="{404500F2-88EC-4119-A0F6-FE729B88E879}"/>
              </a:ext>
            </a:extLst>
          </p:cNvPr>
          <p:cNvPicPr>
            <a:picLocks noChangeAspect="1"/>
          </p:cNvPicPr>
          <p:nvPr/>
        </p:nvPicPr>
        <p:blipFill>
          <a:blip r:embed="rId2"/>
          <a:stretch>
            <a:fillRect/>
          </a:stretch>
        </p:blipFill>
        <p:spPr>
          <a:xfrm>
            <a:off x="2044425" y="4392591"/>
            <a:ext cx="8943975" cy="2152650"/>
          </a:xfrm>
          <a:prstGeom prst="rect">
            <a:avLst/>
          </a:prstGeom>
        </p:spPr>
      </p:pic>
    </p:spTree>
    <p:extLst>
      <p:ext uri="{BB962C8B-B14F-4D97-AF65-F5344CB8AC3E}">
        <p14:creationId xmlns:p14="http://schemas.microsoft.com/office/powerpoint/2010/main" val="477880298"/>
      </p:ext>
    </p:ext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597780"/>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自我实现理论</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自我实现理论是人本主义心理学的一项主要理论，美国心理学家马斯洛是这一理论的提出者和代表人物。马斯洛认为，人的基本需要有五种，它们由低到高依次排列成一定的层次，即生理的需要、安全的需要、归属和爱的需要、尊重的需要、自我实现的需要。自我实现是在前四种需要的基础上产生的一种最高级的需要，包括认知、审美和创造的需要。</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自我实现有两方面的涵义，即完整而丰满的人性的实现以及个人潜能或特性的实现。因此，可以说自我实现乃是学习的一项主要动机，自我实现理论也是人本主义心理学的一项主要的学习动机理论。</a:t>
            </a:r>
          </a:p>
        </p:txBody>
      </p:sp>
    </p:spTree>
    <p:extLst>
      <p:ext uri="{BB962C8B-B14F-4D97-AF65-F5344CB8AC3E}">
        <p14:creationId xmlns:p14="http://schemas.microsoft.com/office/powerpoint/2010/main" val="2599715350"/>
      </p:ext>
    </p:extLst>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1028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 学习动机整合理论</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C2FB860F-5532-4021-90DA-F3A5A18B477F}"/>
              </a:ext>
            </a:extLst>
          </p:cNvPr>
          <p:cNvGraphicFramePr>
            <a:graphicFrameLocks/>
          </p:cNvGraphicFramePr>
          <p:nvPr>
            <p:extLst>
              <p:ext uri="{D42A27DB-BD31-4B8C-83A1-F6EECF244321}">
                <p14:modId xmlns:p14="http://schemas.microsoft.com/office/powerpoint/2010/main" val="618347655"/>
              </p:ext>
            </p:extLst>
          </p:nvPr>
        </p:nvGraphicFramePr>
        <p:xfrm>
          <a:off x="1058241" y="1959190"/>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89366977"/>
      </p:ext>
    </p:extLst>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073461"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第三节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学习动机变化的规律</a:t>
            </a:r>
          </a:p>
        </p:txBody>
      </p:sp>
    </p:spTree>
    <p:extLst>
      <p:ext uri="{BB962C8B-B14F-4D97-AF65-F5344CB8AC3E}">
        <p14:creationId xmlns:p14="http://schemas.microsoft.com/office/powerpoint/2010/main" val="211500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597780"/>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学习动机由外部客观条件激发而来</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在学习活动中，常常会有许多外部客观条件（即前面所说的“诱因”）吸引、激励、诱发学生形成相应的学习动机。这些能激发学习动机的外部客观条件，既可以是简单的物体，也可以是复杂的事件和情境等。</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外部条件一旦“时过境迁”，那么，被其所激发起来的外部学习动机也就会随之而“灰飞烟灭”。根据学习动机的这条变化规律，在学习过程中，有目的有计划地创设某些外部客观条件（即“诱因”）以激发学生的外部学习动机是十分必要的。</a:t>
            </a:r>
          </a:p>
        </p:txBody>
      </p:sp>
    </p:spTree>
    <p:extLst>
      <p:ext uri="{BB962C8B-B14F-4D97-AF65-F5344CB8AC3E}">
        <p14:creationId xmlns:p14="http://schemas.microsoft.com/office/powerpoint/2010/main" val="1149520711"/>
      </p:ext>
    </p:extLst>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597780"/>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学习动机由内部心理因素转化而来</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学习活动中，能转化为学习动机的内部心理因素是多种多样的，如对学习的需要、愿望、好奇心、求知欲、兴趣、情感、信念、理想、自尊心、自信心、好胜心、责任感、义务感、荣誉感等，都可以直接转化为学习动机。这种由内部心理因素转化而来的学习动机，可称为内部学习动机。它对学习活动的影响较大，维持的时间也比较长久。</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据此，在学习过程中有效地培养学生的内部学习动机，实质上就是要培养那些能直接转化为内部学习动机的有关心理因素，如培养学习需要、学习兴趣、学习热情、学习的责任感和好胜心等。</a:t>
            </a:r>
          </a:p>
        </p:txBody>
      </p:sp>
    </p:spTree>
    <p:extLst>
      <p:ext uri="{BB962C8B-B14F-4D97-AF65-F5344CB8AC3E}">
        <p14:creationId xmlns:p14="http://schemas.microsoft.com/office/powerpoint/2010/main" val="3724433196"/>
      </p:ext>
    </p:extLst>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第二编  </a:t>
            </a:r>
            <a:r>
              <a:rPr lang="zh-CN" altLang="en-US" sz="4400" b="1" dirty="0">
                <a:latin typeface="微软雅黑" panose="020B0503020204020204" pitchFamily="34" charset="-122"/>
                <a:ea typeface="微软雅黑" panose="020B0503020204020204" pitchFamily="34" charset="-122"/>
              </a:rPr>
              <a:t>学习心理</a:t>
            </a:r>
          </a:p>
        </p:txBody>
      </p:sp>
    </p:spTree>
    <p:extLst>
      <p:ext uri="{BB962C8B-B14F-4D97-AF65-F5344CB8AC3E}">
        <p14:creationId xmlns:p14="http://schemas.microsoft.com/office/powerpoint/2010/main" val="275547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42877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外部学习动机与内部学习动机相互交替、转化</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在学习活动中，有时是外部学习动机起作用，有时是内部学习动机起作用，两者轮流交替、相互转化，贯穿于学习活动的全过程，直至达到既定的学习目的。</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据此，在学习活动中，至少可以提出这么几条规则以激发和维持学生的学习动机： ① 在没有任何学习动机时，可以创设各种外部条件，以激发学习者的外部学习动机</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;②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当学习者有了一定的外部学习动机之后，还应当有目的地培养学习者的学习需要、学习兴趣、学习热情，以及信念、理想和世界观，并引导这些内部心理因素转化为内部学习动机</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;③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当学习者有了强烈而持久的内部学习动机之后，仍然要利用外部条件去激发外部学习动机</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;④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以激发和维持学习者的内部学习动机为主，适当利用外部学习动机，使两者并行不悖或轮流交替。</a:t>
            </a:r>
          </a:p>
        </p:txBody>
      </p:sp>
    </p:spTree>
    <p:extLst>
      <p:ext uri="{BB962C8B-B14F-4D97-AF65-F5344CB8AC3E}">
        <p14:creationId xmlns:p14="http://schemas.microsoft.com/office/powerpoint/2010/main" val="4190434825"/>
      </p:ext>
    </p:extLst>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1028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直接的近景性学习动机与间接的远景性学习动机相互结合</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FF558A8D-95BD-4FB0-8706-4C4FC85B0861}"/>
              </a:ext>
            </a:extLst>
          </p:cNvPr>
          <p:cNvGraphicFramePr>
            <a:graphicFrameLocks/>
          </p:cNvGraphicFramePr>
          <p:nvPr>
            <p:extLst>
              <p:ext uri="{D42A27DB-BD31-4B8C-83A1-F6EECF244321}">
                <p14:modId xmlns:p14="http://schemas.microsoft.com/office/powerpoint/2010/main" val="561334362"/>
              </p:ext>
            </p:extLst>
          </p:nvPr>
        </p:nvGraphicFramePr>
        <p:xfrm>
          <a:off x="406685" y="2313176"/>
          <a:ext cx="11542159" cy="3495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41145564"/>
      </p:ext>
    </p:extLst>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597780"/>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 主导性学习动机与辅助性学习动机协调作用</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习动机按作用的主次不同，又可划分为主导性学习动机与辅助性学习动机两种。相对于主导性学习动机来说，它对学习活动的影响则较弱且不大稳定。在同一时间内，辅助性学习动机可能有几个，它们的强度与稳定度也是不一样的。</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在学习活动中，我们应充分注意不要只重视主导性学习动机，而忽视了辅助性学习动机；也不要只肯定某一学习动机的主导作用，且将其视为固定不变的；要注意把这两种学习动机紧密地结合在一起而加以运用。</a:t>
            </a:r>
          </a:p>
        </p:txBody>
      </p:sp>
    </p:spTree>
    <p:extLst>
      <p:ext uri="{BB962C8B-B14F-4D97-AF65-F5344CB8AC3E}">
        <p14:creationId xmlns:p14="http://schemas.microsoft.com/office/powerpoint/2010/main" val="2179844049"/>
      </p:ext>
    </p:extLst>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9655045" cy="11028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六、 在一定范围内学习动机强度与学习效率呈正相关</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sp>
        <p:nvSpPr>
          <p:cNvPr id="5" name="文本框 4">
            <a:extLst>
              <a:ext uri="{FF2B5EF4-FFF2-40B4-BE49-F238E27FC236}">
                <a16:creationId xmlns:a16="http://schemas.microsoft.com/office/drawing/2014/main" id="{C5D53B0D-7C07-4C68-9F8A-9213FE48625E}"/>
              </a:ext>
            </a:extLst>
          </p:cNvPr>
          <p:cNvSpPr txBox="1"/>
          <p:nvPr/>
        </p:nvSpPr>
        <p:spPr>
          <a:xfrm>
            <a:off x="970914" y="2313176"/>
            <a:ext cx="10250172" cy="1704954"/>
          </a:xfrm>
          <a:prstGeom prst="rect">
            <a:avLst/>
          </a:prstGeom>
          <a:noFill/>
          <a:ln w="9525">
            <a:noFill/>
          </a:ln>
        </p:spPr>
        <p:txBody>
          <a:bodyPr wrap="square">
            <a:spAutoFit/>
          </a:bodyPr>
          <a:lstStyle/>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按一般推论，学习动机愈强，对学习活动的影响愈大，学习的积极性愈高则学习的效率也愈佳，但事实并非如此。有时学习动机过强，学习效率反而会有所下降。通常，只有当学习动机的强度处于最佳水平时，才会使学习活动产生最佳的效果。</a:t>
            </a:r>
          </a:p>
        </p:txBody>
      </p:sp>
    </p:spTree>
    <p:extLst>
      <p:ext uri="{BB962C8B-B14F-4D97-AF65-F5344CB8AC3E}">
        <p14:creationId xmlns:p14="http://schemas.microsoft.com/office/powerpoint/2010/main" val="3492587989"/>
      </p:ext>
    </p:extLst>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180562" cy="66255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六、 在一定范围内学习动机强度与学习效率呈正相关</a:t>
            </a:r>
          </a:p>
        </p:txBody>
      </p:sp>
      <p:sp>
        <p:nvSpPr>
          <p:cNvPr id="3" name="文本框 2">
            <a:extLst>
              <a:ext uri="{FF2B5EF4-FFF2-40B4-BE49-F238E27FC236}">
                <a16:creationId xmlns:a16="http://schemas.microsoft.com/office/drawing/2014/main" id="{259B5AF5-1DBA-4836-A3AC-4805F499A683}"/>
              </a:ext>
            </a:extLst>
          </p:cNvPr>
          <p:cNvSpPr txBox="1"/>
          <p:nvPr/>
        </p:nvSpPr>
        <p:spPr>
          <a:xfrm>
            <a:off x="1044487" y="2082668"/>
            <a:ext cx="6260204" cy="4197944"/>
          </a:xfrm>
          <a:prstGeom prst="rect">
            <a:avLst/>
          </a:prstGeom>
          <a:noFill/>
          <a:ln w="9525">
            <a:noFill/>
          </a:ln>
        </p:spPr>
        <p:txBody>
          <a:bodyPr wrap="square">
            <a:spAutoFit/>
          </a:bodyPr>
          <a:lstStyle/>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研究表明，学习动机强度的最佳水平不是固定不变的，它往往会因课题性质的不同而不同。这方面有三种情况： </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是在学习比较容易的课题时，学习效率会随着学习动机强度的增强而提高；二是在学习比较困难的课题时，学习效率反而会由于学习动机强度的增加而下降；三是在一定范围内，学习动机强度的增加有利于学习效率的提高，特别在学习力所能及的课题时，其效率的提高更为明显。这条规律是由耶克斯（</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R</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M</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err="1">
                <a:solidFill>
                  <a:schemeClr val="tx1">
                    <a:lumMod val="75000"/>
                    <a:lumOff val="25000"/>
                  </a:schemeClr>
                </a:solidFill>
                <a:latin typeface="Arial" panose="020B0604020202020204" pitchFamily="34" charset="0"/>
                <a:ea typeface="微软雅黑" panose="020B0503020204020204" pitchFamily="34" charset="-122"/>
              </a:rPr>
              <a:t>Yerks</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）与多德森（</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J</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D</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Dodson</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）于</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1908</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年通过动物实验证实的，所以被称为“耶克斯</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多德森定律”，如图</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11-2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所示。</a:t>
            </a:r>
          </a:p>
        </p:txBody>
      </p:sp>
      <p:pic>
        <p:nvPicPr>
          <p:cNvPr id="4" name="图片 3">
            <a:extLst>
              <a:ext uri="{FF2B5EF4-FFF2-40B4-BE49-F238E27FC236}">
                <a16:creationId xmlns:a16="http://schemas.microsoft.com/office/drawing/2014/main" id="{A5BE75D8-28B0-42FF-B697-DD75D1D2E7A8}"/>
              </a:ext>
            </a:extLst>
          </p:cNvPr>
          <p:cNvPicPr>
            <a:picLocks noChangeAspect="1"/>
          </p:cNvPicPr>
          <p:nvPr/>
        </p:nvPicPr>
        <p:blipFill>
          <a:blip r:embed="rId2"/>
          <a:stretch>
            <a:fillRect/>
          </a:stretch>
        </p:blipFill>
        <p:spPr>
          <a:xfrm>
            <a:off x="7514896" y="2157918"/>
            <a:ext cx="4267200" cy="3686175"/>
          </a:xfrm>
          <a:prstGeom prst="rect">
            <a:avLst/>
          </a:prstGeom>
        </p:spPr>
      </p:pic>
    </p:spTree>
    <p:extLst>
      <p:ext uri="{BB962C8B-B14F-4D97-AF65-F5344CB8AC3E}">
        <p14:creationId xmlns:p14="http://schemas.microsoft.com/office/powerpoint/2010/main" val="1801031759"/>
      </p:ext>
    </p:extLst>
  </p:cSld>
  <p:clrMapOvr>
    <a:masterClrMapping/>
  </p:clrMapOvr>
  <p:transition>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597780"/>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七、 学习动机可以迁移</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所谓学习动机迁移，是指把其他活动的动机转移到学习上来，或者把对这一科目的学习动机转移到另一科目的学习中去。</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在学习中，有效地利用学习动机迁移的规律大致可以从以下四个方面入手： ① 分析现有动机，看它是否正确、合理</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;②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找出“相同因素”，即找出现有动机与将要形成的学习动机有哪些相同的地方</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;③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强化“相同因素”，学习动机的转移不可能一蹴而就，必须加以强化才能达到目的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;④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导向新的学习，即把强化后的有利因素与新的学习活动联系在一起。这四个步骤是紧密联系的，如果能一气呵成，其效果往往会更理想。</a:t>
            </a:r>
          </a:p>
        </p:txBody>
      </p:sp>
    </p:spTree>
    <p:extLst>
      <p:ext uri="{BB962C8B-B14F-4D97-AF65-F5344CB8AC3E}">
        <p14:creationId xmlns:p14="http://schemas.microsoft.com/office/powerpoint/2010/main" val="1101685147"/>
      </p:ext>
    </p:extLst>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1776247" y="2538328"/>
            <a:ext cx="8639504"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第四节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学习动机的激发、转化与维持</a:t>
            </a:r>
          </a:p>
        </p:txBody>
      </p:sp>
    </p:spTree>
    <p:extLst>
      <p:ext uri="{BB962C8B-B14F-4D97-AF65-F5344CB8AC3E}">
        <p14:creationId xmlns:p14="http://schemas.microsoft.com/office/powerpoint/2010/main" val="2662094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76678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目标与反馈</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为了搞好学习，学生必须有明确的学习目标，不仅要有总的学习目标，而且还要有阶段性的具体目标。学习目标既可以由教师指定，也可以由学生自己设立。而学习目标的大小、高低，往往与一个人的抱负水平（或志向水平）呈正相关。</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学生在追求学习目标、完成学习任务的过程中，如果能及时得到反馈，即让他们及时知道自己学习的结果，能明显地激发他们的学习动机，调动其学习的积极性。</a:t>
            </a:r>
          </a:p>
        </p:txBody>
      </p:sp>
      <p:pic>
        <p:nvPicPr>
          <p:cNvPr id="3" name="图片 2">
            <a:extLst>
              <a:ext uri="{FF2B5EF4-FFF2-40B4-BE49-F238E27FC236}">
                <a16:creationId xmlns:a16="http://schemas.microsoft.com/office/drawing/2014/main" id="{6E1EC4E5-DFFB-4999-B1FB-FB870C10528A}"/>
              </a:ext>
            </a:extLst>
          </p:cNvPr>
          <p:cNvPicPr>
            <a:picLocks noChangeAspect="1"/>
          </p:cNvPicPr>
          <p:nvPr/>
        </p:nvPicPr>
        <p:blipFill>
          <a:blip r:embed="rId2"/>
          <a:stretch>
            <a:fillRect/>
          </a:stretch>
        </p:blipFill>
        <p:spPr>
          <a:xfrm>
            <a:off x="3071155" y="3977093"/>
            <a:ext cx="5629275" cy="2667000"/>
          </a:xfrm>
          <a:prstGeom prst="rect">
            <a:avLst/>
          </a:prstGeom>
        </p:spPr>
      </p:pic>
    </p:spTree>
    <p:extLst>
      <p:ext uri="{BB962C8B-B14F-4D97-AF65-F5344CB8AC3E}">
        <p14:creationId xmlns:p14="http://schemas.microsoft.com/office/powerpoint/2010/main" val="1807479520"/>
      </p:ext>
    </p:extLst>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6543983" cy="3597780"/>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表扬与批评</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在学校中运用表扬与批评时，应当考虑三个方面： ① 无论表扬或批评都不能滥用，都必须秉持实事求是、客观公正的态度。② 要多用表扬、少用批评，特别是对于那些成绩不好的学生，更要善于发现其闪光点，抓住其点滴进步予以表扬。③ 表扬与批评都要针对学生的特点。</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总之，表扬与批评是一门艺术，必须机智灵活、恰到好处地加以运用，方能收到应有的效果。</a:t>
            </a:r>
          </a:p>
        </p:txBody>
      </p:sp>
      <p:pic>
        <p:nvPicPr>
          <p:cNvPr id="3" name="图片 2">
            <a:extLst>
              <a:ext uri="{FF2B5EF4-FFF2-40B4-BE49-F238E27FC236}">
                <a16:creationId xmlns:a16="http://schemas.microsoft.com/office/drawing/2014/main" id="{E707128B-E5A0-4F5A-BFFF-30F99BB76B3A}"/>
              </a:ext>
            </a:extLst>
          </p:cNvPr>
          <p:cNvPicPr>
            <a:picLocks noChangeAspect="1"/>
          </p:cNvPicPr>
          <p:nvPr/>
        </p:nvPicPr>
        <p:blipFill>
          <a:blip r:embed="rId2"/>
          <a:stretch>
            <a:fillRect/>
          </a:stretch>
        </p:blipFill>
        <p:spPr>
          <a:xfrm>
            <a:off x="7514897" y="1889605"/>
            <a:ext cx="4225300" cy="3597780"/>
          </a:xfrm>
          <a:prstGeom prst="rect">
            <a:avLst/>
          </a:prstGeom>
        </p:spPr>
      </p:pic>
    </p:spTree>
    <p:extLst>
      <p:ext uri="{BB962C8B-B14F-4D97-AF65-F5344CB8AC3E}">
        <p14:creationId xmlns:p14="http://schemas.microsoft.com/office/powerpoint/2010/main" val="506200690"/>
      </p:ext>
    </p:extLst>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93578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个人竞赛与团体竞赛</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个人竞赛是指以个人自己的成绩与他人的成绩进行比较，也包括个人与自己过去的成绩进行比较；团体竞赛指以一个团体的成绩与另一个团体的成绩进行比较，也包括团体与团体过去的成绩进行比较。</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团体竞赛效率学校教学过程中运用个人竞赛或团体竞赛时，必须注意四点：</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32468EAF-8AD3-4047-91A7-86CF3138DFAC}"/>
              </a:ext>
            </a:extLst>
          </p:cNvPr>
          <p:cNvGraphicFramePr>
            <a:graphicFrameLocks/>
          </p:cNvGraphicFramePr>
          <p:nvPr>
            <p:extLst>
              <p:ext uri="{D42A27DB-BD31-4B8C-83A1-F6EECF244321}">
                <p14:modId xmlns:p14="http://schemas.microsoft.com/office/powerpoint/2010/main" val="3950329441"/>
              </p:ext>
            </p:extLst>
          </p:nvPr>
        </p:nvGraphicFramePr>
        <p:xfrm>
          <a:off x="2358777" y="3282440"/>
          <a:ext cx="7247562" cy="32724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91928770"/>
      </p:ext>
    </p:extLst>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第十一章</a:t>
            </a:r>
            <a:br>
              <a:rPr lang="en-US" altLang="zh-CN" sz="4400" b="1" dirty="0">
                <a:solidFill>
                  <a:srgbClr val="79A9D2"/>
                </a:solidFill>
                <a:latin typeface="微软雅黑" panose="020B0503020204020204" pitchFamily="34" charset="-122"/>
                <a:ea typeface="微软雅黑" panose="020B0503020204020204" pitchFamily="34" charset="-122"/>
              </a:rPr>
            </a:br>
            <a:r>
              <a:rPr lang="zh-CN" altLang="en-US" sz="4400" b="1" dirty="0">
                <a:solidFill>
                  <a:srgbClr val="79A9D2"/>
                </a:solidFill>
                <a:latin typeface="微软雅黑" panose="020B0503020204020204" pitchFamily="34" charset="-122"/>
                <a:ea typeface="微软雅黑" panose="020B0503020204020204" pitchFamily="34" charset="-122"/>
              </a:rPr>
              <a:t> </a:t>
            </a:r>
            <a:br>
              <a:rPr lang="en-US" altLang="zh-CN" sz="4400" b="1" dirty="0">
                <a:latin typeface="微软雅黑" panose="020B0503020204020204" pitchFamily="34" charset="-122"/>
                <a:ea typeface="微软雅黑" panose="020B0503020204020204" pitchFamily="34" charset="-122"/>
              </a:rPr>
            </a:br>
            <a:r>
              <a:rPr lang="zh-CN" altLang="en-US" sz="4400" b="1" dirty="0">
                <a:latin typeface="微软雅黑" panose="020B0503020204020204" pitchFamily="34" charset="-122"/>
                <a:ea typeface="微软雅黑" panose="020B0503020204020204" pitchFamily="34" charset="-122"/>
              </a:rPr>
              <a:t>学习动机</a:t>
            </a:r>
          </a:p>
        </p:txBody>
      </p:sp>
    </p:spTree>
    <p:extLst>
      <p:ext uri="{BB962C8B-B14F-4D97-AF65-F5344CB8AC3E}">
        <p14:creationId xmlns:p14="http://schemas.microsoft.com/office/powerpoint/2010/main" val="3452113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66255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个人竞赛与团体竞赛</a:t>
            </a:r>
          </a:p>
        </p:txBody>
      </p:sp>
      <p:pic>
        <p:nvPicPr>
          <p:cNvPr id="3" name="图片 2">
            <a:extLst>
              <a:ext uri="{FF2B5EF4-FFF2-40B4-BE49-F238E27FC236}">
                <a16:creationId xmlns:a16="http://schemas.microsoft.com/office/drawing/2014/main" id="{189C8642-15E6-482B-9C9C-9E044796287C}"/>
              </a:ext>
            </a:extLst>
          </p:cNvPr>
          <p:cNvPicPr>
            <a:picLocks noChangeAspect="1"/>
          </p:cNvPicPr>
          <p:nvPr/>
        </p:nvPicPr>
        <p:blipFill>
          <a:blip r:embed="rId2"/>
          <a:stretch>
            <a:fillRect/>
          </a:stretch>
        </p:blipFill>
        <p:spPr>
          <a:xfrm>
            <a:off x="4232219" y="2086796"/>
            <a:ext cx="3895725" cy="4429125"/>
          </a:xfrm>
          <a:prstGeom prst="rect">
            <a:avLst/>
          </a:prstGeom>
        </p:spPr>
      </p:pic>
    </p:spTree>
    <p:extLst>
      <p:ext uri="{BB962C8B-B14F-4D97-AF65-F5344CB8AC3E}">
        <p14:creationId xmlns:p14="http://schemas.microsoft.com/office/powerpoint/2010/main" val="2656365643"/>
      </p:ext>
    </p:extLst>
  </p:cSld>
  <p:clrMapOvr>
    <a:masterClrMapping/>
  </p:clrMapOvr>
  <p:transition>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5" y="1210310"/>
            <a:ext cx="6113058" cy="3597780"/>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期望与评价</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期望亦称期待，它是人们主观上的成功概率，是人们对自己或他人行为结果的某种预期性认知。期望与在主观上希望发生某一事件，而主观上又确实预想到其结果会带来满足和情绪上的好感相联系。</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教师对学生的期望，可以在教师对学生学习行为及其结果的评价上反映出来。评价的形式是多种多样的，前面所说的表扬与批评实质上就是两种评价形式。</a:t>
            </a:r>
          </a:p>
        </p:txBody>
      </p:sp>
      <p:pic>
        <p:nvPicPr>
          <p:cNvPr id="3" name="图片 2">
            <a:extLst>
              <a:ext uri="{FF2B5EF4-FFF2-40B4-BE49-F238E27FC236}">
                <a16:creationId xmlns:a16="http://schemas.microsoft.com/office/drawing/2014/main" id="{5AF7603E-DFA0-4779-A1BB-A444271D236A}"/>
              </a:ext>
            </a:extLst>
          </p:cNvPr>
          <p:cNvPicPr>
            <a:picLocks noChangeAspect="1"/>
          </p:cNvPicPr>
          <p:nvPr/>
        </p:nvPicPr>
        <p:blipFill>
          <a:blip r:embed="rId2"/>
          <a:stretch>
            <a:fillRect/>
          </a:stretch>
        </p:blipFill>
        <p:spPr>
          <a:xfrm>
            <a:off x="7083973" y="1980565"/>
            <a:ext cx="4829175" cy="3667125"/>
          </a:xfrm>
          <a:prstGeom prst="rect">
            <a:avLst/>
          </a:prstGeom>
        </p:spPr>
      </p:pic>
    </p:spTree>
    <p:extLst>
      <p:ext uri="{BB962C8B-B14F-4D97-AF65-F5344CB8AC3E}">
        <p14:creationId xmlns:p14="http://schemas.microsoft.com/office/powerpoint/2010/main" val="1431175566"/>
      </p:ext>
    </p:extLst>
  </p:cSld>
  <p:clrMapOvr>
    <a:masterClrMapping/>
  </p:clrMapOvr>
  <p:transition>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59585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面对具体学习行为，人们常会思考“其动机、目的是什么”的问题。那么，动机、目的是一回事吗？不是的话又有怎样的关系？请结合下述情况进行说明。</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张某是一名在职青年教师，她积极参加心理咨询师的培训，为的是想能够通过资格考试获得有关证书；她想获得资格证书，则是为了能持证上岗从事学校心理健康教育工作；而从事学校心理健康教育工作，是为了促进学生心智和人格健康成长；促进学生心智和人格健康成长，则是为了培养符合社会需要的合格人才</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066570464"/>
      </p:ext>
    </p:extLst>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42685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围绕调动学生学习积极性即学习动机问题，某年级组在讨论中提出的建议有：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每门学科完善针对学生学业表现的奖惩制度；（</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b</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每门学科在班级中树立可供学习的典型榜样；（</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c</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学校做好后勤保障工作；（</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d</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引导学生围绕学业成败之“然”、探寻之“所以然”的原因；（</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e</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教学要讲究激发学生的求知欲、好奇心，让学生为掌握知识、获得成就而学；（</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f</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学校组织落实好节假日的工作安排；（</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g</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在尊重学生、信赖学生的基础上，创设让学生能自主学习的良好条件；（</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h</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既要关注学生的主体因素（如需要、兴趣等），又要重视学生的环境因素（如教师变量、任务变量、家庭变量等）。</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你认为，上述建议中哪些与学生学习动机没有或几乎没有关系？哪些与学习动机有关？有关的建议各属于何种理论？</a:t>
            </a: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640600833"/>
      </p:ext>
    </p:extLst>
  </p:cSld>
  <p:clrMapOvr>
    <a:masterClrMapping/>
  </p:clrMapOvr>
  <p:transition>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28872" y="85704"/>
            <a:ext cx="10690255" cy="691984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某校数学教研组积累了若干成绩后进学生变化的材料，其中五份分别有如下的介绍： </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甲，该生憧憬未来成为一名科学考察队队员，教师充分肯定其理想，同时引导他了解科考队员所必备的素养，他认识到当下应该踏实学习，学好像数学这样的基础学科，其成绩随之改观。</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乙，该生因病缺课而成绩后进，后来教师加强对其个别辅导，并组织同学与其结对进行帮助，之后其学习渐渐变得顺当，跟上了教学进度，成绩大有进步。</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丙，该生喜欢数学方面的智力游戏，且常常乐此不疲，在一定程度上影响了学习。教师和家长告诉他数学学科的重要性，尤其是数学成绩在高考中的重要地位。在明白厉害关系后，该生尽管依然会关注和参与数学智力游戏，但能够将大部分时间和精力花在数学课程的学习和提高上。</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丁，该生做啥事都是急急匆匆、大大咧咧，作业和考试常常因为粗心而被扣分，后来接受心理健康教育老师的辅导，学会了如何调节和控制自己的行为，粗心的毛病大有好转，成绩明显上升。</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戊，该生热衷航模比赛，积极参加学校航模兴趣小组的活动，一度因全身心投入而影响上课和作业完成情况，教师引导其了解航模这一领域的各种要求和发展动态，当知道数学是参加有档次的航模比赛的一项基础性核心素养后，他开始重视并积极投入数学的学习中，成绩大幅上升。</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上述五例中，哪些与学习动机有关？有关的案例背后是何种动机变化的规律？</a:t>
            </a: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321055682"/>
      </p:ext>
    </p:extLst>
  </p:cSld>
  <p:clrMapOvr>
    <a:masterClrMapping/>
  </p:clrMapOvr>
  <p:transition>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013444" y="540459"/>
            <a:ext cx="10690255" cy="6090770"/>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为迎接竞赛，教师要对班级学生进行培训。动员时，老师向全班说明了竞赛和培训的意义、重要性并提出要求，这些能让学生感受到明显的压力感而产生动机。</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如果在动员阶段，班级所有学生形成了同样强度的动机水平，而学生能力有较好、中等、较差三个层次，培训时为了取得好的效果，请按“耶克斯</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多德森定律”说说对培训材料之难度的考虑。</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如果培训只能使用一套固定通用的材料，针对班级学生能力有较好、中等、较差三个层次的情况，在动员阶段是否应该让学生感受到不同程度的压力而产生不同强度水平的动机，请按“耶克斯</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多德森定律”予以简答。</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5.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查看教师批阅数学作业时，学生做对的打“√”，对做错的大体有两种情况： 一是打个大大的“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；二是打个“斜杠</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点”，并在出错处划线，当学生订正后把“斜杠</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点”改成“√”。</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查看教师批阅文科作业时，也有两种主要情况： 一是批阅后给出“优”“差”之类的等第；二是阅后除了等第，还写有“有改变”“有进步”“变细心了”“望继续努力”“回答有点新意”“说明能思考，真棒！”之类的评语。</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请从学习动机的角度对上述作业的批阅予以扼要点评。</a:t>
            </a:r>
          </a:p>
        </p:txBody>
      </p:sp>
    </p:spTree>
    <p:extLst>
      <p:ext uri="{BB962C8B-B14F-4D97-AF65-F5344CB8AC3E}">
        <p14:creationId xmlns:p14="http://schemas.microsoft.com/office/powerpoint/2010/main" val="226383913"/>
      </p:ext>
    </p:extLst>
  </p:cSld>
  <p:clrMapOvr>
    <a:masterClrMapping/>
  </p:clrMapOvr>
  <p:transition>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59268" y="2822107"/>
            <a:ext cx="7073461" cy="923330"/>
          </a:xfrm>
          <a:prstGeom prst="rect">
            <a:avLst/>
          </a:prstGeom>
          <a:noFill/>
        </p:spPr>
        <p:txBody>
          <a:bodyPr wrap="square" rtlCol="0">
            <a:spAutoFit/>
          </a:bodyPr>
          <a:lstStyle/>
          <a:p>
            <a:pPr algn="ctr" defTabSz="914377"/>
            <a:r>
              <a:rPr lang="zh-CN" altLang="en-US" sz="5400" b="1" dirty="0">
                <a:solidFill>
                  <a:srgbClr val="4F4D50"/>
                </a:solidFill>
                <a:latin typeface="华文楷体" panose="02010600040101010101" pitchFamily="2" charset="-122"/>
                <a:ea typeface="华文楷体" panose="02010600040101010101" pitchFamily="2" charset="-122"/>
                <a:cs typeface="+mn-ea"/>
                <a:sym typeface="Arial"/>
              </a:rPr>
              <a:t>谢谢观看</a:t>
            </a:r>
          </a:p>
        </p:txBody>
      </p:sp>
      <p:pic>
        <p:nvPicPr>
          <p:cNvPr id="5" name="图片 4">
            <a:extLst>
              <a:ext uri="{FF2B5EF4-FFF2-40B4-BE49-F238E27FC236}">
                <a16:creationId xmlns:a16="http://schemas.microsoft.com/office/drawing/2014/main" id="{3740E105-50EF-4514-880C-E5C62369D721}"/>
              </a:ext>
            </a:extLst>
          </p:cNvPr>
          <p:cNvPicPr>
            <a:picLocks noChangeAspect="1"/>
          </p:cNvPicPr>
          <p:nvPr/>
        </p:nvPicPr>
        <p:blipFill>
          <a:blip r:embed="rId3"/>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346411178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pPr algn="ctr"/>
            <a:r>
              <a:rPr lang="zh-CN" altLang="en-US" dirty="0">
                <a:latin typeface="隶书" panose="02010509060101010101" pitchFamily="49" charset="-122"/>
                <a:ea typeface="隶书" panose="02010509060101010101" pitchFamily="49" charset="-122"/>
              </a:rPr>
              <a:t>主要概念 </a:t>
            </a:r>
          </a:p>
        </p:txBody>
      </p:sp>
      <p:sp>
        <p:nvSpPr>
          <p:cNvPr id="3" name="内容占位符 2">
            <a:extLst>
              <a:ext uri="{FF2B5EF4-FFF2-40B4-BE49-F238E27FC236}">
                <a16:creationId xmlns:a16="http://schemas.microsoft.com/office/drawing/2014/main" id="{37B29B08-F792-4E42-8835-263C4FC7F35C}"/>
              </a:ext>
            </a:extLst>
          </p:cNvPr>
          <p:cNvSpPr>
            <a:spLocks noGrp="1"/>
          </p:cNvSpPr>
          <p:nvPr>
            <p:ph idx="1"/>
          </p:nvPr>
        </p:nvSpPr>
        <p:spPr>
          <a:xfrm>
            <a:off x="1066800" y="1989381"/>
            <a:ext cx="10058400" cy="3931920"/>
          </a:xfrm>
        </p:spPr>
        <p:txBody>
          <a:bodyPr/>
          <a:lstStyle/>
          <a:p>
            <a:r>
              <a:rPr lang="zh-CN" altLang="en-US" b="1" dirty="0">
                <a:solidFill>
                  <a:srgbClr val="79A9D2"/>
                </a:solidFill>
                <a:latin typeface="微软雅黑" panose="020B0503020204020204" pitchFamily="34" charset="-122"/>
                <a:ea typeface="微软雅黑" panose="020B0503020204020204" pitchFamily="34" charset="-122"/>
              </a:rPr>
              <a:t>学习动机</a:t>
            </a:r>
            <a:r>
              <a:rPr lang="zh-CN" altLang="en-US" dirty="0">
                <a:latin typeface="微软雅黑" panose="020B0503020204020204" pitchFamily="34" charset="-122"/>
                <a:ea typeface="微软雅黑" panose="020B0503020204020204" pitchFamily="34" charset="-122"/>
              </a:rPr>
              <a:t>： 激发个体进行学习活动、维持已引起的学习活动，并导致行为朝向一定学习目标的一种内在过程或内部心理状态。</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强化理论</a:t>
            </a:r>
            <a:r>
              <a:rPr lang="zh-CN" altLang="en-US" dirty="0">
                <a:latin typeface="微软雅黑" panose="020B0503020204020204" pitchFamily="34" charset="-122"/>
                <a:ea typeface="微软雅黑" panose="020B0503020204020204" pitchFamily="34" charset="-122"/>
              </a:rPr>
              <a:t>： 行为主义心理学家用</a:t>
            </a:r>
            <a:r>
              <a:rPr lang="en-US" altLang="zh-CN" dirty="0">
                <a:latin typeface="微软雅黑" panose="020B0503020204020204" pitchFamily="34" charset="-122"/>
                <a:ea typeface="微软雅黑" panose="020B0503020204020204" pitchFamily="34" charset="-122"/>
              </a:rPr>
              <a:t>S—R</a:t>
            </a:r>
            <a:r>
              <a:rPr lang="zh-CN" altLang="en-US" dirty="0">
                <a:latin typeface="微软雅黑" panose="020B0503020204020204" pitchFamily="34" charset="-122"/>
                <a:ea typeface="微软雅黑" panose="020B0503020204020204" pitchFamily="34" charset="-122"/>
              </a:rPr>
              <a:t>的公式来解释人的行为。他们把动机看作是由外部刺激引起的一种产生行为冲动的力量，并特别重视用强化来说明动机的引起与作用。</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成就动机</a:t>
            </a:r>
            <a:r>
              <a:rPr lang="zh-CN" altLang="en-US" dirty="0">
                <a:latin typeface="微软雅黑" panose="020B0503020204020204" pitchFamily="34" charset="-122"/>
                <a:ea typeface="微软雅黑" panose="020B0503020204020204" pitchFamily="34" charset="-122"/>
              </a:rPr>
              <a:t>： 其产生源于人的成就需要，它是激励个体在自己认为重要的或有价值的工作中快乐地去力求成功的一种内在驱动力。</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自我实现</a:t>
            </a:r>
            <a:r>
              <a:rPr lang="zh-CN" altLang="en-US" dirty="0">
                <a:latin typeface="微软雅黑" panose="020B0503020204020204" pitchFamily="34" charset="-122"/>
                <a:ea typeface="微软雅黑" panose="020B0503020204020204" pitchFamily="34" charset="-122"/>
              </a:rPr>
              <a:t>： 人的基本需要有五种，它们由低到高依次排列成一定的层次，即生理的需要、安全的需要、归属和爱的需要、尊重的需要、自我实现的需要。自我实现是在前四种需要的基础上产生的一种最高级的需要，包括认知、审美和创造的需要。自我实现有两方面的涵义，即完整而丰满的人性的实现以及个人潜能或特性的实现。</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学习动机整合理论</a:t>
            </a:r>
            <a:r>
              <a:rPr lang="zh-CN" altLang="en-US" dirty="0">
                <a:latin typeface="微软雅黑" panose="020B0503020204020204" pitchFamily="34" charset="-122"/>
                <a:ea typeface="微软雅黑" panose="020B0503020204020204" pitchFamily="34" charset="-122"/>
              </a:rPr>
              <a:t>： 学习动机整合理论由瓦勒朗（</a:t>
            </a:r>
            <a:r>
              <a:rPr lang="en-US" altLang="zh-CN" dirty="0">
                <a:latin typeface="微软雅黑" panose="020B0503020204020204" pitchFamily="34" charset="-122"/>
                <a:ea typeface="微软雅黑" panose="020B0503020204020204" pitchFamily="34" charset="-122"/>
              </a:rPr>
              <a:t>R</a:t>
            </a:r>
            <a:r>
              <a:rPr lang="zh-CN" altLang="en-US" dirty="0">
                <a:latin typeface="微软雅黑" panose="020B0503020204020204" pitchFamily="34" charset="-122"/>
                <a:ea typeface="微软雅黑" panose="020B0503020204020204" pitchFamily="34" charset="-122"/>
              </a:rPr>
              <a:t>． </a:t>
            </a:r>
            <a:r>
              <a:rPr lang="en-US" altLang="zh-CN" dirty="0">
                <a:latin typeface="微软雅黑" panose="020B0503020204020204" pitchFamily="34" charset="-122"/>
                <a:ea typeface="微软雅黑" panose="020B0503020204020204" pitchFamily="34" charset="-122"/>
              </a:rPr>
              <a:t>J</a:t>
            </a:r>
            <a:r>
              <a:rPr lang="zh-CN" altLang="en-US" dirty="0">
                <a:latin typeface="微软雅黑" panose="020B0503020204020204" pitchFamily="34" charset="-122"/>
                <a:ea typeface="微软雅黑" panose="020B0503020204020204" pitchFamily="34" charset="-122"/>
              </a:rPr>
              <a:t>． </a:t>
            </a:r>
            <a:r>
              <a:rPr lang="en-US" altLang="zh-CN" dirty="0">
                <a:latin typeface="微软雅黑" panose="020B0503020204020204" pitchFamily="34" charset="-122"/>
                <a:ea typeface="微软雅黑" panose="020B0503020204020204" pitchFamily="34" charset="-122"/>
              </a:rPr>
              <a:t>Vallerand</a:t>
            </a:r>
            <a:r>
              <a:rPr lang="zh-CN" altLang="en-US" dirty="0">
                <a:latin typeface="微软雅黑" panose="020B0503020204020204" pitchFamily="34" charset="-122"/>
                <a:ea typeface="微软雅黑" panose="020B0503020204020204" pitchFamily="34" charset="-122"/>
              </a:rPr>
              <a:t>）等人于</a:t>
            </a:r>
            <a:r>
              <a:rPr lang="en-US" altLang="zh-CN" dirty="0">
                <a:latin typeface="微软雅黑" panose="020B0503020204020204" pitchFamily="34" charset="-122"/>
                <a:ea typeface="微软雅黑" panose="020B0503020204020204" pitchFamily="34" charset="-122"/>
              </a:rPr>
              <a:t>1999</a:t>
            </a:r>
            <a:r>
              <a:rPr lang="zh-CN" altLang="en-US" dirty="0">
                <a:latin typeface="微软雅黑" panose="020B0503020204020204" pitchFamily="34" charset="-122"/>
                <a:ea typeface="微软雅黑" panose="020B0503020204020204" pitchFamily="34" charset="-122"/>
              </a:rPr>
              <a:t>年提出，就是把内部学习动机和外部学习动机，亦即将激发学习动机的个体因素（如学习者的需要、情绪状态、信念、目标定向等）与环境因素（如教师变量、任务变量、家庭与同伴变量等）整合在一起，使两方面在相互制约中对学习活动共同发挥作用。</a:t>
            </a:r>
          </a:p>
        </p:txBody>
      </p:sp>
    </p:spTree>
    <p:extLst>
      <p:ext uri="{BB962C8B-B14F-4D97-AF65-F5344CB8AC3E}">
        <p14:creationId xmlns:p14="http://schemas.microsoft.com/office/powerpoint/2010/main" val="1840010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A481EFF-66BA-4B91-A692-E2E7FBDC5441}"/>
              </a:ext>
            </a:extLst>
          </p:cNvPr>
          <p:cNvSpPr>
            <a:spLocks noGrp="1"/>
          </p:cNvSpPr>
          <p:nvPr>
            <p:ph type="title"/>
          </p:nvPr>
        </p:nvSpPr>
        <p:spPr/>
        <p:txBody>
          <a:bodyPr/>
          <a:lstStyle/>
          <a:p>
            <a:r>
              <a:rPr lang="zh-CN" altLang="en-US" dirty="0">
                <a:latin typeface="微软雅黑" panose="020B0503020204020204" pitchFamily="34" charset="-122"/>
                <a:ea typeface="微软雅黑" panose="020B0503020204020204" pitchFamily="34" charset="-122"/>
              </a:rPr>
              <a:t>本章结构</a:t>
            </a:r>
          </a:p>
        </p:txBody>
      </p:sp>
      <p:sp>
        <p:nvSpPr>
          <p:cNvPr id="4" name="内容占位符 3">
            <a:extLst>
              <a:ext uri="{FF2B5EF4-FFF2-40B4-BE49-F238E27FC236}">
                <a16:creationId xmlns:a16="http://schemas.microsoft.com/office/drawing/2014/main" id="{27D42A2A-D282-4DBE-B28C-0770297FCAA1}"/>
              </a:ext>
            </a:extLst>
          </p:cNvPr>
          <p:cNvSpPr>
            <a:spLocks noGrp="1"/>
          </p:cNvSpPr>
          <p:nvPr>
            <p:ph idx="1"/>
          </p:nvPr>
        </p:nvSpPr>
        <p:spPr/>
        <p:txBody>
          <a:bodyPr/>
          <a:lstStyle/>
          <a:p>
            <a:endParaRPr lang="zh-CN" altLang="en-US"/>
          </a:p>
        </p:txBody>
      </p:sp>
      <p:pic>
        <p:nvPicPr>
          <p:cNvPr id="7" name="图片 6">
            <a:extLst>
              <a:ext uri="{FF2B5EF4-FFF2-40B4-BE49-F238E27FC236}">
                <a16:creationId xmlns:a16="http://schemas.microsoft.com/office/drawing/2014/main" id="{E53FA4F0-48B7-489F-A21E-A9C12246F065}"/>
              </a:ext>
            </a:extLst>
          </p:cNvPr>
          <p:cNvPicPr>
            <a:picLocks noChangeAspect="1"/>
          </p:cNvPicPr>
          <p:nvPr/>
        </p:nvPicPr>
        <p:blipFill>
          <a:blip r:embed="rId2"/>
          <a:stretch>
            <a:fillRect/>
          </a:stretch>
        </p:blipFill>
        <p:spPr>
          <a:xfrm>
            <a:off x="4014835" y="726677"/>
            <a:ext cx="5780807" cy="57497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486144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BE4025-AEB8-46D9-A24A-319C8C3063ED}"/>
              </a:ext>
            </a:extLst>
          </p:cNvPr>
          <p:cNvSpPr>
            <a:spLocks noGrp="1"/>
          </p:cNvSpPr>
          <p:nvPr>
            <p:ph type="title"/>
          </p:nvPr>
        </p:nvSpPr>
        <p:spPr/>
        <p:txBody>
          <a:bodyPr/>
          <a:lstStyle/>
          <a:p>
            <a:r>
              <a:rPr lang="zh-CN" altLang="en-US" sz="5400" b="1" dirty="0">
                <a:latin typeface="微软雅黑" panose="020B0503020204020204" pitchFamily="34" charset="-122"/>
                <a:ea typeface="微软雅黑" panose="020B0503020204020204" pitchFamily="34" charset="-122"/>
              </a:rPr>
              <a:t>目录</a:t>
            </a:r>
            <a:endParaRPr lang="zh-CN" altLang="en-US" b="1"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0CD75BB6-B5C7-49F0-A879-7D104DC13C36}"/>
              </a:ext>
            </a:extLst>
          </p:cNvPr>
          <p:cNvSpPr>
            <a:spLocks noGrp="1"/>
          </p:cNvSpPr>
          <p:nvPr>
            <p:ph idx="1"/>
          </p:nvPr>
        </p:nvSpPr>
        <p:spPr/>
        <p:txBody>
          <a:bodyPr>
            <a:normAutofit/>
          </a:bodyPr>
          <a:lstStyle/>
          <a:p>
            <a:pPr algn="just">
              <a:lnSpc>
                <a:spcPct val="200000"/>
              </a:lnSpc>
            </a:pP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01  </a:t>
            </a: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学习动机的涵义</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lnSpc>
                <a:spcPct val="200000"/>
              </a:lnSpc>
            </a:pP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02  </a:t>
            </a: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学习动机理论</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03  </a:t>
            </a:r>
            <a:r>
              <a:rPr lang="zh-CN" altLang="en-US" sz="2400" dirty="0">
                <a:effectLst/>
                <a:ea typeface="等线" panose="02010600030101010101" pitchFamily="2" charset="-122"/>
                <a:cs typeface="Times New Roman" panose="02020603050405020304" pitchFamily="18" charset="0"/>
              </a:rPr>
              <a:t>学习动机变化的规律</a:t>
            </a:r>
            <a:endParaRPr lang="en-US" altLang="zh-CN" sz="2400" dirty="0">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04  </a:t>
            </a:r>
            <a:r>
              <a:rPr lang="zh-CN" altLang="en-US" sz="2400" dirty="0">
                <a:effectLst/>
                <a:ea typeface="等线" panose="02010600030101010101" pitchFamily="2" charset="-122"/>
                <a:cs typeface="Times New Roman" panose="02020603050405020304" pitchFamily="18" charset="0"/>
              </a:rPr>
              <a:t>学习动机的激发、转化与维持</a:t>
            </a:r>
            <a:endParaRPr lang="en-US" altLang="zh-CN" sz="2400" dirty="0">
              <a:effectLst/>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54027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543594"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第一节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学习动机的涵义</a:t>
            </a:r>
          </a:p>
        </p:txBody>
      </p:sp>
    </p:spTree>
    <p:extLst>
      <p:ext uri="{BB962C8B-B14F-4D97-AF65-F5344CB8AC3E}">
        <p14:creationId xmlns:p14="http://schemas.microsoft.com/office/powerpoint/2010/main" val="4244486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013278"/>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动机与学习动机</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动机是以内驱力和诱因为必要条件而存在的。有机体的内驱力可以分为生理的和社会的两种。生理的内驱力，如饥渴、休息、睡眠、性欲等，亦可称为第一级水平的内驱力；社会的内驱力，如认可、从属、爱情、独立等，亦可称为第二级水平的内驱力。</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人的动机不仅可由内部因素来激发，也可由外在刺激来引起，而所有能引起个体动机的外部刺激（或情境），都称为诱因。诱因按其性质可分为两种： 凡是驱使个体趋向或接近目标者，称为正诱因；凡是驱使个体逃离或回避目标者，称为负诱因。</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我们把学习动机界定为激发个体进行学习活动、维持已引起的学习活动，并导致行为朝向一定学习目标的一种内在过程或内部心理状态。</a:t>
            </a:r>
          </a:p>
        </p:txBody>
      </p:sp>
    </p:spTree>
    <p:extLst>
      <p:ext uri="{BB962C8B-B14F-4D97-AF65-F5344CB8AC3E}">
        <p14:creationId xmlns:p14="http://schemas.microsoft.com/office/powerpoint/2010/main" val="4232283024"/>
      </p:ext>
    </p:extLst>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66255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学习动机与学习目的</a:t>
            </a:r>
          </a:p>
        </p:txBody>
      </p:sp>
      <p:graphicFrame>
        <p:nvGraphicFramePr>
          <p:cNvPr id="3" name="图示 2">
            <a:extLst>
              <a:ext uri="{FF2B5EF4-FFF2-40B4-BE49-F238E27FC236}">
                <a16:creationId xmlns:a16="http://schemas.microsoft.com/office/drawing/2014/main" id="{3312758D-7DA8-4A52-BECF-8E58E20C5950}"/>
              </a:ext>
            </a:extLst>
          </p:cNvPr>
          <p:cNvGraphicFramePr/>
          <p:nvPr>
            <p:extLst>
              <p:ext uri="{D42A27DB-BD31-4B8C-83A1-F6EECF244321}">
                <p14:modId xmlns:p14="http://schemas.microsoft.com/office/powerpoint/2010/main" val="2536992381"/>
              </p:ext>
            </p:extLst>
          </p:nvPr>
        </p:nvGraphicFramePr>
        <p:xfrm>
          <a:off x="1206642" y="2109509"/>
          <a:ext cx="9629169" cy="42254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4638927"/>
      </p:ext>
    </p:extLst>
  </p:cSld>
  <p:clrMapOvr>
    <a:masterClrMapping/>
  </p:clrMapOvr>
  <p:transition>
    <p:random/>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肥皂">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肥皂">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肥皂">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肥皂</Template>
  <TotalTime>120</TotalTime>
  <Words>4102</Words>
  <Application>Microsoft Office PowerPoint</Application>
  <PresentationFormat>宽屏</PresentationFormat>
  <Paragraphs>119</Paragraphs>
  <Slides>36</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36</vt:i4>
      </vt:variant>
    </vt:vector>
  </HeadingPairs>
  <TitlesOfParts>
    <vt:vector size="46" baseType="lpstr">
      <vt:lpstr>等线</vt:lpstr>
      <vt:lpstr>方正黑体简体</vt:lpstr>
      <vt:lpstr>华文楷体</vt:lpstr>
      <vt:lpstr>楷体</vt:lpstr>
      <vt:lpstr>隶书</vt:lpstr>
      <vt:lpstr>微软雅黑</vt:lpstr>
      <vt:lpstr>Arial</vt:lpstr>
      <vt:lpstr>Century Gothic</vt:lpstr>
      <vt:lpstr>Garamond</vt:lpstr>
      <vt:lpstr>肥皂</vt:lpstr>
      <vt:lpstr>教育心理学（第四版）</vt:lpstr>
      <vt:lpstr>第二编  学习心理</vt:lpstr>
      <vt:lpstr>第十一章   学习动机</vt:lpstr>
      <vt:lpstr>主要概念 </vt:lpstr>
      <vt:lpstr>本章结构</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教育心理学</dc:title>
  <cp:lastModifiedBy>范美琳</cp:lastModifiedBy>
  <cp:revision>30</cp:revision>
  <dcterms:created xsi:type="dcterms:W3CDTF">2023-07-29T06:13:37Z</dcterms:created>
  <dcterms:modified xsi:type="dcterms:W3CDTF">2024-09-02T02:35:24Z</dcterms:modified>
</cp:coreProperties>
</file>