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38"/>
  </p:notesMasterIdLst>
  <p:sldIdLst>
    <p:sldId id="256" r:id="rId2"/>
    <p:sldId id="482" r:id="rId3"/>
    <p:sldId id="485" r:id="rId4"/>
    <p:sldId id="526" r:id="rId5"/>
    <p:sldId id="558" r:id="rId6"/>
    <p:sldId id="581" r:id="rId7"/>
    <p:sldId id="257" r:id="rId8"/>
    <p:sldId id="488" r:id="rId9"/>
    <p:sldId id="530" r:id="rId10"/>
    <p:sldId id="559" r:id="rId11"/>
    <p:sldId id="560" r:id="rId12"/>
    <p:sldId id="489" r:id="rId13"/>
    <p:sldId id="561" r:id="rId14"/>
    <p:sldId id="562" r:id="rId15"/>
    <p:sldId id="563" r:id="rId16"/>
    <p:sldId id="564" r:id="rId17"/>
    <p:sldId id="565" r:id="rId18"/>
    <p:sldId id="566" r:id="rId19"/>
    <p:sldId id="567" r:id="rId20"/>
    <p:sldId id="490" r:id="rId21"/>
    <p:sldId id="568" r:id="rId22"/>
    <p:sldId id="569" r:id="rId23"/>
    <p:sldId id="570" r:id="rId24"/>
    <p:sldId id="571" r:id="rId25"/>
    <p:sldId id="572" r:id="rId26"/>
    <p:sldId id="491" r:id="rId27"/>
    <p:sldId id="573" r:id="rId28"/>
    <p:sldId id="575" r:id="rId29"/>
    <p:sldId id="574" r:id="rId30"/>
    <p:sldId id="576" r:id="rId31"/>
    <p:sldId id="577" r:id="rId32"/>
    <p:sldId id="578" r:id="rId33"/>
    <p:sldId id="579" r:id="rId34"/>
    <p:sldId id="580" r:id="rId35"/>
    <p:sldId id="557" r:id="rId36"/>
    <p:sldId id="524"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B6E956-E71B-441D-AD18-3939979888D6}" type="doc">
      <dgm:prSet loTypeId="urn:microsoft.com/office/officeart/2005/8/layout/hChevron3" loCatId="process" qsTypeId="urn:microsoft.com/office/officeart/2005/8/quickstyle/simple1" qsCatId="simple" csTypeId="urn:microsoft.com/office/officeart/2005/8/colors/colorful1" csCatId="colorful" phldr="1"/>
      <dgm:spPr/>
    </dgm:pt>
    <dgm:pt modelId="{FB27A3C2-934A-41D0-8E86-AA38B9A04BCB}">
      <dgm:prSet phldrT="[文本]" custT="1"/>
      <dgm:spPr/>
      <dgm:t>
        <a:bodyPr/>
        <a:lstStyle/>
        <a:p>
          <a:pPr algn="l"/>
          <a:r>
            <a:rPr lang="zh-CN" altLang="en-US" sz="1800" dirty="0">
              <a:latin typeface="Arial" panose="020B0604020202020204" pitchFamily="34" charset="0"/>
              <a:ea typeface="微软雅黑" panose="020B0503020204020204" pitchFamily="34" charset="-122"/>
            </a:rPr>
            <a:t>一是让其对日常道德事件判断并回答想法比只解释行为好坏更能反映真实道德观念，据此设计投射性道德情境；</a:t>
          </a:r>
        </a:p>
      </dgm:t>
    </dgm:pt>
    <dgm:pt modelId="{F5AA0042-8BAF-4E79-BB12-F5F632F6B0C2}" type="parTrans" cxnId="{EF40AFD9-56B3-4DEC-B4EC-AD90BF3F0E0D}">
      <dgm:prSet/>
      <dgm:spPr/>
      <dgm:t>
        <a:bodyPr/>
        <a:lstStyle/>
        <a:p>
          <a:endParaRPr lang="zh-CN" altLang="en-US"/>
        </a:p>
      </dgm:t>
    </dgm:pt>
    <dgm:pt modelId="{D7F7FBC6-E6FF-4FD7-B890-E1C8886BCD07}" type="sibTrans" cxnId="{EF40AFD9-56B3-4DEC-B4EC-AD90BF3F0E0D}">
      <dgm:prSet/>
      <dgm:spPr/>
      <dgm:t>
        <a:bodyPr/>
        <a:lstStyle/>
        <a:p>
          <a:endParaRPr lang="zh-CN" altLang="en-US"/>
        </a:p>
      </dgm:t>
    </dgm:pt>
    <dgm:pt modelId="{B7D0269A-9BA4-442D-8A47-E10916946F9F}">
      <dgm:prSet phldrT="[文本]" custT="1"/>
      <dgm:spPr/>
      <dgm:t>
        <a:bodyPr/>
        <a:lstStyle/>
        <a:p>
          <a:pPr algn="l"/>
          <a:r>
            <a:rPr lang="zh-CN" altLang="en-US" sz="1800" dirty="0">
              <a:latin typeface="Arial" panose="020B0604020202020204" pitchFamily="34" charset="0"/>
              <a:ea typeface="微软雅黑" panose="020B0503020204020204" pitchFamily="34" charset="-122"/>
            </a:rPr>
            <a:t>二是让儿童青少年在控制条件的道德情境中反映道德观念比分析零星观察素材更易找出客观规律，一些心理学家据此采用实验手段。</a:t>
          </a:r>
        </a:p>
      </dgm:t>
    </dgm:pt>
    <dgm:pt modelId="{FAF22390-4C01-4D70-A1BD-E334F3AF0A33}" type="parTrans" cxnId="{F01CEADF-D8BF-4922-BC9E-CF2CBD9708A8}">
      <dgm:prSet/>
      <dgm:spPr/>
      <dgm:t>
        <a:bodyPr/>
        <a:lstStyle/>
        <a:p>
          <a:endParaRPr lang="zh-CN" altLang="en-US"/>
        </a:p>
      </dgm:t>
    </dgm:pt>
    <dgm:pt modelId="{53F60B34-5B1E-4E64-AA72-750485F34810}" type="sibTrans" cxnId="{F01CEADF-D8BF-4922-BC9E-CF2CBD9708A8}">
      <dgm:prSet/>
      <dgm:spPr/>
      <dgm:t>
        <a:bodyPr/>
        <a:lstStyle/>
        <a:p>
          <a:endParaRPr lang="zh-CN" altLang="en-US"/>
        </a:p>
      </dgm:t>
    </dgm:pt>
    <dgm:pt modelId="{1EB51F6B-2236-468D-A037-DFDCBFDE756D}" type="pres">
      <dgm:prSet presAssocID="{7CB6E956-E71B-441D-AD18-3939979888D6}" presName="Name0" presStyleCnt="0">
        <dgm:presLayoutVars>
          <dgm:dir/>
          <dgm:resizeHandles val="exact"/>
        </dgm:presLayoutVars>
      </dgm:prSet>
      <dgm:spPr/>
    </dgm:pt>
    <dgm:pt modelId="{60E59576-7907-438A-B033-E7AE9CB9FAA3}" type="pres">
      <dgm:prSet presAssocID="{FB27A3C2-934A-41D0-8E86-AA38B9A04BCB}" presName="parTxOnly" presStyleLbl="node1" presStyleIdx="0" presStyleCnt="2">
        <dgm:presLayoutVars>
          <dgm:bulletEnabled val="1"/>
        </dgm:presLayoutVars>
      </dgm:prSet>
      <dgm:spPr/>
    </dgm:pt>
    <dgm:pt modelId="{C0C3128A-E69A-4BD6-B65E-7429E0416ED5}" type="pres">
      <dgm:prSet presAssocID="{D7F7FBC6-E6FF-4FD7-B890-E1C8886BCD07}" presName="parSpace" presStyleCnt="0"/>
      <dgm:spPr/>
    </dgm:pt>
    <dgm:pt modelId="{2C44CDC0-ECA6-4D8C-8F2B-A561046D9BF5}" type="pres">
      <dgm:prSet presAssocID="{B7D0269A-9BA4-442D-8A47-E10916946F9F}" presName="parTxOnly" presStyleLbl="node1" presStyleIdx="1" presStyleCnt="2">
        <dgm:presLayoutVars>
          <dgm:bulletEnabled val="1"/>
        </dgm:presLayoutVars>
      </dgm:prSet>
      <dgm:spPr/>
    </dgm:pt>
  </dgm:ptLst>
  <dgm:cxnLst>
    <dgm:cxn modelId="{912A9B0D-4A56-4C0E-BFEF-938871F38BCE}" type="presOf" srcId="{7CB6E956-E71B-441D-AD18-3939979888D6}" destId="{1EB51F6B-2236-468D-A037-DFDCBFDE756D}" srcOrd="0" destOrd="0" presId="urn:microsoft.com/office/officeart/2005/8/layout/hChevron3"/>
    <dgm:cxn modelId="{C5317476-8D7E-4B9E-92E8-D9AAE264748E}" type="presOf" srcId="{B7D0269A-9BA4-442D-8A47-E10916946F9F}" destId="{2C44CDC0-ECA6-4D8C-8F2B-A561046D9BF5}" srcOrd="0" destOrd="0" presId="urn:microsoft.com/office/officeart/2005/8/layout/hChevron3"/>
    <dgm:cxn modelId="{EF40AFD9-56B3-4DEC-B4EC-AD90BF3F0E0D}" srcId="{7CB6E956-E71B-441D-AD18-3939979888D6}" destId="{FB27A3C2-934A-41D0-8E86-AA38B9A04BCB}" srcOrd="0" destOrd="0" parTransId="{F5AA0042-8BAF-4E79-BB12-F5F632F6B0C2}" sibTransId="{D7F7FBC6-E6FF-4FD7-B890-E1C8886BCD07}"/>
    <dgm:cxn modelId="{F01CEADF-D8BF-4922-BC9E-CF2CBD9708A8}" srcId="{7CB6E956-E71B-441D-AD18-3939979888D6}" destId="{B7D0269A-9BA4-442D-8A47-E10916946F9F}" srcOrd="1" destOrd="0" parTransId="{FAF22390-4C01-4D70-A1BD-E334F3AF0A33}" sibTransId="{53F60B34-5B1E-4E64-AA72-750485F34810}"/>
    <dgm:cxn modelId="{013DD1E9-5B0B-44A0-827B-BBC637D42E38}" type="presOf" srcId="{FB27A3C2-934A-41D0-8E86-AA38B9A04BCB}" destId="{60E59576-7907-438A-B033-E7AE9CB9FAA3}" srcOrd="0" destOrd="0" presId="urn:microsoft.com/office/officeart/2005/8/layout/hChevron3"/>
    <dgm:cxn modelId="{24625CBC-4E57-4938-A55A-08881AAC4402}" type="presParOf" srcId="{1EB51F6B-2236-468D-A037-DFDCBFDE756D}" destId="{60E59576-7907-438A-B033-E7AE9CB9FAA3}" srcOrd="0" destOrd="0" presId="urn:microsoft.com/office/officeart/2005/8/layout/hChevron3"/>
    <dgm:cxn modelId="{C9D3F22C-F4F7-441A-80B9-9758754E1303}" type="presParOf" srcId="{1EB51F6B-2236-468D-A037-DFDCBFDE756D}" destId="{C0C3128A-E69A-4BD6-B65E-7429E0416ED5}" srcOrd="1" destOrd="0" presId="urn:microsoft.com/office/officeart/2005/8/layout/hChevron3"/>
    <dgm:cxn modelId="{F675F7E8-D05C-42C7-A209-4AA17715A0B4}" type="presParOf" srcId="{1EB51F6B-2236-468D-A037-DFDCBFDE756D}" destId="{2C44CDC0-ECA6-4D8C-8F2B-A561046D9BF5}" srcOrd="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A5C091D-66FD-4CD3-8ED1-9C3112AE70BF}" type="doc">
      <dgm:prSet loTypeId="urn:microsoft.com/office/officeart/2005/8/layout/hProcess7" loCatId="process" qsTypeId="urn:microsoft.com/office/officeart/2005/8/quickstyle/simple1" qsCatId="simple" csTypeId="urn:microsoft.com/office/officeart/2005/8/colors/colorful2" csCatId="colorful" phldr="1"/>
      <dgm:spPr/>
      <dgm:t>
        <a:bodyPr/>
        <a:lstStyle/>
        <a:p>
          <a:endParaRPr lang="zh-CN" altLang="en-US"/>
        </a:p>
      </dgm:t>
    </dgm:pt>
    <dgm:pt modelId="{83589587-2A78-4939-8650-6D89568C7143}">
      <dgm:prSet phldrT="[文本]" phldr="1"/>
      <dgm:spPr/>
      <dgm:t>
        <a:bodyPr/>
        <a:lstStyle/>
        <a:p>
          <a:endParaRPr lang="zh-CN" altLang="en-US" dirty="0"/>
        </a:p>
      </dgm:t>
    </dgm:pt>
    <dgm:pt modelId="{7E3C5DEA-CBA1-4341-82CA-B38324C4A90B}" type="parTrans" cxnId="{E566FB33-8EAE-4ADF-85AF-5E3B2D2FCA15}">
      <dgm:prSet/>
      <dgm:spPr/>
      <dgm:t>
        <a:bodyPr/>
        <a:lstStyle/>
        <a:p>
          <a:endParaRPr lang="zh-CN" altLang="en-US"/>
        </a:p>
      </dgm:t>
    </dgm:pt>
    <dgm:pt modelId="{DFA732AB-13FD-4ABE-9D09-A3E23E755773}" type="sibTrans" cxnId="{E566FB33-8EAE-4ADF-85AF-5E3B2D2FCA15}">
      <dgm:prSet/>
      <dgm:spPr/>
      <dgm:t>
        <a:bodyPr/>
        <a:lstStyle/>
        <a:p>
          <a:endParaRPr lang="zh-CN" altLang="en-US"/>
        </a:p>
      </dgm:t>
    </dgm:pt>
    <dgm:pt modelId="{DCCB6A7D-FE6F-4000-8E2F-F30830CF1EB0}">
      <dgm:prSet phldrT="[文本]"/>
      <dgm:spPr/>
      <dgm:t>
        <a:bodyPr/>
        <a:lstStyle/>
        <a:p>
          <a:r>
            <a:rPr lang="zh-CN" altLang="en-US" dirty="0">
              <a:latin typeface="Arial" panose="020B0604020202020204" pitchFamily="34" charset="0"/>
              <a:ea typeface="微软雅黑" panose="020B0503020204020204" pitchFamily="34" charset="-122"/>
            </a:rPr>
            <a:t>多重选择不是要求被试对道德故事中规定的非此即彼的标准进行比较，而是提供更多标准，要求他们选择自己认为是最好的办法。</a:t>
          </a:r>
          <a:endParaRPr lang="zh-CN" altLang="en-US" dirty="0"/>
        </a:p>
      </dgm:t>
    </dgm:pt>
    <dgm:pt modelId="{9BCF3743-0032-49F3-93A2-5C370470AD97}" type="parTrans" cxnId="{4DEA86B7-550D-4FFF-9A8E-34E27BBA7FF7}">
      <dgm:prSet/>
      <dgm:spPr/>
      <dgm:t>
        <a:bodyPr/>
        <a:lstStyle/>
        <a:p>
          <a:endParaRPr lang="zh-CN" altLang="en-US"/>
        </a:p>
      </dgm:t>
    </dgm:pt>
    <dgm:pt modelId="{BE4B0916-0B8E-4E58-B94F-0C22B08A5274}" type="sibTrans" cxnId="{4DEA86B7-550D-4FFF-9A8E-34E27BBA7FF7}">
      <dgm:prSet/>
      <dgm:spPr/>
      <dgm:t>
        <a:bodyPr/>
        <a:lstStyle/>
        <a:p>
          <a:endParaRPr lang="zh-CN" altLang="en-US"/>
        </a:p>
      </dgm:t>
    </dgm:pt>
    <dgm:pt modelId="{07BF08E2-8251-4116-BC84-BC6143FD71A9}">
      <dgm:prSet phldrT="[文本]" phldr="1"/>
      <dgm:spPr/>
      <dgm:t>
        <a:bodyPr/>
        <a:lstStyle/>
        <a:p>
          <a:endParaRPr lang="zh-CN" altLang="en-US"/>
        </a:p>
      </dgm:t>
    </dgm:pt>
    <dgm:pt modelId="{EDF5D16B-27A5-4BA6-AA00-E3F0F671DE86}" type="parTrans" cxnId="{801264E0-57AD-490C-BC50-5EC449C8919C}">
      <dgm:prSet/>
      <dgm:spPr/>
      <dgm:t>
        <a:bodyPr/>
        <a:lstStyle/>
        <a:p>
          <a:endParaRPr lang="zh-CN" altLang="en-US"/>
        </a:p>
      </dgm:t>
    </dgm:pt>
    <dgm:pt modelId="{3908EE21-D415-48EF-9B40-55C7CC2BA3AD}" type="sibTrans" cxnId="{801264E0-57AD-490C-BC50-5EC449C8919C}">
      <dgm:prSet/>
      <dgm:spPr/>
      <dgm:t>
        <a:bodyPr/>
        <a:lstStyle/>
        <a:p>
          <a:endParaRPr lang="zh-CN" altLang="en-US"/>
        </a:p>
      </dgm:t>
    </dgm:pt>
    <dgm:pt modelId="{769CB783-C750-487F-A8FF-18225C39A291}">
      <dgm:prSet phldrT="[文本]"/>
      <dgm:spPr/>
      <dgm:t>
        <a:bodyPr/>
        <a:lstStyle/>
        <a:p>
          <a:r>
            <a:rPr lang="zh-CN" altLang="en-US" dirty="0">
              <a:latin typeface="Arial" panose="020B0604020202020204" pitchFamily="34" charset="0"/>
              <a:ea typeface="微软雅黑" panose="020B0503020204020204" pitchFamily="34" charset="-122"/>
            </a:rPr>
            <a:t>皮亚杰在研究儿童心目中的惩罚时，用的三种选择分别是抵罪性惩罚、报应性惩罚，或者两者兼而有之。</a:t>
          </a:r>
          <a:endParaRPr lang="zh-CN" altLang="en-US" dirty="0"/>
        </a:p>
      </dgm:t>
    </dgm:pt>
    <dgm:pt modelId="{CCD1C1FC-A78D-4799-9BE0-0114FB6BD627}" type="parTrans" cxnId="{2FE79EAA-0653-48FD-B680-A45C9A016261}">
      <dgm:prSet/>
      <dgm:spPr/>
      <dgm:t>
        <a:bodyPr/>
        <a:lstStyle/>
        <a:p>
          <a:endParaRPr lang="zh-CN" altLang="en-US"/>
        </a:p>
      </dgm:t>
    </dgm:pt>
    <dgm:pt modelId="{696ECC70-85E4-47BE-8819-00FEAF9E989B}" type="sibTrans" cxnId="{2FE79EAA-0653-48FD-B680-A45C9A016261}">
      <dgm:prSet/>
      <dgm:spPr/>
      <dgm:t>
        <a:bodyPr/>
        <a:lstStyle/>
        <a:p>
          <a:endParaRPr lang="zh-CN" altLang="en-US"/>
        </a:p>
      </dgm:t>
    </dgm:pt>
    <dgm:pt modelId="{76570890-3414-45DC-8CCC-09B303FFF88F}">
      <dgm:prSet phldrT="[文本]" phldr="1"/>
      <dgm:spPr/>
      <dgm:t>
        <a:bodyPr/>
        <a:lstStyle/>
        <a:p>
          <a:endParaRPr lang="zh-CN" altLang="en-US" dirty="0"/>
        </a:p>
      </dgm:t>
    </dgm:pt>
    <dgm:pt modelId="{370F2EEB-60A4-4FD9-90E7-8A1076C54EA3}" type="parTrans" cxnId="{C0FC17E3-88C3-4175-9022-8317FDC2A5E9}">
      <dgm:prSet/>
      <dgm:spPr/>
      <dgm:t>
        <a:bodyPr/>
        <a:lstStyle/>
        <a:p>
          <a:endParaRPr lang="zh-CN" altLang="en-US"/>
        </a:p>
      </dgm:t>
    </dgm:pt>
    <dgm:pt modelId="{9F033697-CDFA-44EF-ACEB-7A56B40D446B}" type="sibTrans" cxnId="{C0FC17E3-88C3-4175-9022-8317FDC2A5E9}">
      <dgm:prSet/>
      <dgm:spPr/>
      <dgm:t>
        <a:bodyPr/>
        <a:lstStyle/>
        <a:p>
          <a:endParaRPr lang="zh-CN" altLang="en-US"/>
        </a:p>
      </dgm:t>
    </dgm:pt>
    <dgm:pt modelId="{790AC8EB-24E7-4818-8868-E4BED00AB30E}">
      <dgm:prSet phldrT="[文本]"/>
      <dgm:spPr/>
      <dgm:t>
        <a:bodyPr/>
        <a:lstStyle/>
        <a:p>
          <a:r>
            <a:rPr lang="zh-CN" altLang="en-US" dirty="0">
              <a:latin typeface="Arial" panose="020B0604020202020204" pitchFamily="34" charset="0"/>
              <a:ea typeface="微软雅黑" panose="020B0503020204020204" pitchFamily="34" charset="-122"/>
            </a:rPr>
            <a:t>多重选择的评定方法其优点是可让被试注意力集中在感兴趣的道德决策，回答易收集分析处理，但缺陷是研究者提供的选择可能未反映被试主观意图，我国学者采用自由开放方法克服此缺点，但带来结果处理困难。</a:t>
          </a:r>
          <a:endParaRPr lang="zh-CN" altLang="en-US" dirty="0"/>
        </a:p>
      </dgm:t>
    </dgm:pt>
    <dgm:pt modelId="{4A6C8544-8232-45F4-B771-EC44EFC2426E}" type="parTrans" cxnId="{38E3B7D7-4027-4012-8646-0F64EDC6F340}">
      <dgm:prSet/>
      <dgm:spPr/>
      <dgm:t>
        <a:bodyPr/>
        <a:lstStyle/>
        <a:p>
          <a:endParaRPr lang="zh-CN" altLang="en-US"/>
        </a:p>
      </dgm:t>
    </dgm:pt>
    <dgm:pt modelId="{A9EBF51F-9451-4BCB-9FB9-B61CBD77C58D}" type="sibTrans" cxnId="{38E3B7D7-4027-4012-8646-0F64EDC6F340}">
      <dgm:prSet/>
      <dgm:spPr/>
      <dgm:t>
        <a:bodyPr/>
        <a:lstStyle/>
        <a:p>
          <a:endParaRPr lang="zh-CN" altLang="en-US"/>
        </a:p>
      </dgm:t>
    </dgm:pt>
    <dgm:pt modelId="{4365BA71-D5CE-46D3-8387-9D97D951FDE7}">
      <dgm:prSet/>
      <dgm:spPr/>
      <dgm:t>
        <a:bodyPr/>
        <a:lstStyle/>
        <a:p>
          <a:endParaRPr lang="zh-CN" altLang="en-US" dirty="0">
            <a:latin typeface="Arial" panose="020B0604020202020204" pitchFamily="34" charset="0"/>
            <a:ea typeface="微软雅黑" panose="020B0503020204020204" pitchFamily="34" charset="-122"/>
          </a:endParaRPr>
        </a:p>
      </dgm:t>
    </dgm:pt>
    <dgm:pt modelId="{92EFB862-B687-46B5-BE38-3AC7E35AA16B}" type="parTrans" cxnId="{277DECA1-139D-4E9F-AD9C-76789A701887}">
      <dgm:prSet/>
      <dgm:spPr/>
      <dgm:t>
        <a:bodyPr/>
        <a:lstStyle/>
        <a:p>
          <a:endParaRPr lang="zh-CN" altLang="en-US"/>
        </a:p>
      </dgm:t>
    </dgm:pt>
    <dgm:pt modelId="{9DFA2367-BC1A-441A-AFE2-F9F090B21257}" type="sibTrans" cxnId="{277DECA1-139D-4E9F-AD9C-76789A701887}">
      <dgm:prSet/>
      <dgm:spPr/>
      <dgm:t>
        <a:bodyPr/>
        <a:lstStyle/>
        <a:p>
          <a:endParaRPr lang="zh-CN" altLang="en-US"/>
        </a:p>
      </dgm:t>
    </dgm:pt>
    <dgm:pt modelId="{5D69E8D0-97E5-4042-A304-157FF367468E}">
      <dgm:prSet/>
      <dgm:spPr/>
      <dgm:t>
        <a:bodyPr/>
        <a:lstStyle/>
        <a:p>
          <a:endParaRPr lang="zh-CN" altLang="en-US" dirty="0">
            <a:latin typeface="Arial" panose="020B0604020202020204" pitchFamily="34" charset="0"/>
            <a:ea typeface="微软雅黑" panose="020B0503020204020204" pitchFamily="34" charset="-122"/>
          </a:endParaRPr>
        </a:p>
      </dgm:t>
    </dgm:pt>
    <dgm:pt modelId="{9BF4140E-3BE1-44CA-A0D1-8A3AF798BEC6}" type="parTrans" cxnId="{D5BAB455-5457-484F-8371-20B0A97B8F45}">
      <dgm:prSet/>
      <dgm:spPr/>
      <dgm:t>
        <a:bodyPr/>
        <a:lstStyle/>
        <a:p>
          <a:endParaRPr lang="zh-CN" altLang="en-US"/>
        </a:p>
      </dgm:t>
    </dgm:pt>
    <dgm:pt modelId="{B266706B-0D5E-4A3C-8658-03FA3D520635}" type="sibTrans" cxnId="{D5BAB455-5457-484F-8371-20B0A97B8F45}">
      <dgm:prSet/>
      <dgm:spPr/>
      <dgm:t>
        <a:bodyPr/>
        <a:lstStyle/>
        <a:p>
          <a:endParaRPr lang="zh-CN" altLang="en-US"/>
        </a:p>
      </dgm:t>
    </dgm:pt>
    <dgm:pt modelId="{DE1CF5F9-24EB-47D6-B345-9266B8F062C4}" type="pres">
      <dgm:prSet presAssocID="{7A5C091D-66FD-4CD3-8ED1-9C3112AE70BF}" presName="Name0" presStyleCnt="0">
        <dgm:presLayoutVars>
          <dgm:dir/>
          <dgm:animLvl val="lvl"/>
          <dgm:resizeHandles val="exact"/>
        </dgm:presLayoutVars>
      </dgm:prSet>
      <dgm:spPr/>
    </dgm:pt>
    <dgm:pt modelId="{20FA264D-FB7E-4E8B-A074-6E191EA7FEC1}" type="pres">
      <dgm:prSet presAssocID="{83589587-2A78-4939-8650-6D89568C7143}" presName="compositeNode" presStyleCnt="0">
        <dgm:presLayoutVars>
          <dgm:bulletEnabled val="1"/>
        </dgm:presLayoutVars>
      </dgm:prSet>
      <dgm:spPr/>
    </dgm:pt>
    <dgm:pt modelId="{E471697A-0508-4CC9-A2BC-808AECD8928B}" type="pres">
      <dgm:prSet presAssocID="{83589587-2A78-4939-8650-6D89568C7143}" presName="bgRect" presStyleLbl="node1" presStyleIdx="0" presStyleCnt="3"/>
      <dgm:spPr/>
    </dgm:pt>
    <dgm:pt modelId="{B872BF77-7233-423D-A0F9-E220731DE375}" type="pres">
      <dgm:prSet presAssocID="{83589587-2A78-4939-8650-6D89568C7143}" presName="parentNode" presStyleLbl="node1" presStyleIdx="0" presStyleCnt="3">
        <dgm:presLayoutVars>
          <dgm:chMax val="0"/>
          <dgm:bulletEnabled val="1"/>
        </dgm:presLayoutVars>
      </dgm:prSet>
      <dgm:spPr/>
    </dgm:pt>
    <dgm:pt modelId="{052B9E84-595C-4A4B-AE20-293EB47B62A8}" type="pres">
      <dgm:prSet presAssocID="{83589587-2A78-4939-8650-6D89568C7143}" presName="childNode" presStyleLbl="node1" presStyleIdx="0" presStyleCnt="3">
        <dgm:presLayoutVars>
          <dgm:bulletEnabled val="1"/>
        </dgm:presLayoutVars>
      </dgm:prSet>
      <dgm:spPr/>
    </dgm:pt>
    <dgm:pt modelId="{FE3BABC9-58E4-428B-A1D6-072152ED3703}" type="pres">
      <dgm:prSet presAssocID="{DFA732AB-13FD-4ABE-9D09-A3E23E755773}" presName="hSp" presStyleCnt="0"/>
      <dgm:spPr/>
    </dgm:pt>
    <dgm:pt modelId="{00E07822-4BEC-41C0-9B06-B0E1F67E438F}" type="pres">
      <dgm:prSet presAssocID="{DFA732AB-13FD-4ABE-9D09-A3E23E755773}" presName="vProcSp" presStyleCnt="0"/>
      <dgm:spPr/>
    </dgm:pt>
    <dgm:pt modelId="{0F0FB976-C267-4FB8-90C4-41F4A1F1B9EF}" type="pres">
      <dgm:prSet presAssocID="{DFA732AB-13FD-4ABE-9D09-A3E23E755773}" presName="vSp1" presStyleCnt="0"/>
      <dgm:spPr/>
    </dgm:pt>
    <dgm:pt modelId="{1C157537-F278-4043-9A22-0C67FD9B244C}" type="pres">
      <dgm:prSet presAssocID="{DFA732AB-13FD-4ABE-9D09-A3E23E755773}" presName="simulatedConn" presStyleLbl="solidFgAcc1" presStyleIdx="0" presStyleCnt="2"/>
      <dgm:spPr/>
    </dgm:pt>
    <dgm:pt modelId="{3F473FB6-DC82-4DA9-9B08-D0803D0F379F}" type="pres">
      <dgm:prSet presAssocID="{DFA732AB-13FD-4ABE-9D09-A3E23E755773}" presName="vSp2" presStyleCnt="0"/>
      <dgm:spPr/>
    </dgm:pt>
    <dgm:pt modelId="{B0CF4686-6449-497D-94B1-ECD6211BFE6D}" type="pres">
      <dgm:prSet presAssocID="{DFA732AB-13FD-4ABE-9D09-A3E23E755773}" presName="sibTrans" presStyleCnt="0"/>
      <dgm:spPr/>
    </dgm:pt>
    <dgm:pt modelId="{AC8D9D0D-37D9-485B-B095-375829817DCA}" type="pres">
      <dgm:prSet presAssocID="{07BF08E2-8251-4116-BC84-BC6143FD71A9}" presName="compositeNode" presStyleCnt="0">
        <dgm:presLayoutVars>
          <dgm:bulletEnabled val="1"/>
        </dgm:presLayoutVars>
      </dgm:prSet>
      <dgm:spPr/>
    </dgm:pt>
    <dgm:pt modelId="{A9C7353D-1B20-4D9A-ABAB-DA6F215A3308}" type="pres">
      <dgm:prSet presAssocID="{07BF08E2-8251-4116-BC84-BC6143FD71A9}" presName="bgRect" presStyleLbl="node1" presStyleIdx="1" presStyleCnt="3"/>
      <dgm:spPr/>
    </dgm:pt>
    <dgm:pt modelId="{B4D70F6B-8021-4A30-A5BD-F9E638ED959F}" type="pres">
      <dgm:prSet presAssocID="{07BF08E2-8251-4116-BC84-BC6143FD71A9}" presName="parentNode" presStyleLbl="node1" presStyleIdx="1" presStyleCnt="3">
        <dgm:presLayoutVars>
          <dgm:chMax val="0"/>
          <dgm:bulletEnabled val="1"/>
        </dgm:presLayoutVars>
      </dgm:prSet>
      <dgm:spPr/>
    </dgm:pt>
    <dgm:pt modelId="{C771F284-B6D8-4E67-B030-5C24C06F0730}" type="pres">
      <dgm:prSet presAssocID="{07BF08E2-8251-4116-BC84-BC6143FD71A9}" presName="childNode" presStyleLbl="node1" presStyleIdx="1" presStyleCnt="3">
        <dgm:presLayoutVars>
          <dgm:bulletEnabled val="1"/>
        </dgm:presLayoutVars>
      </dgm:prSet>
      <dgm:spPr/>
    </dgm:pt>
    <dgm:pt modelId="{566E575C-9C59-4BD6-9053-D82B7DA23760}" type="pres">
      <dgm:prSet presAssocID="{3908EE21-D415-48EF-9B40-55C7CC2BA3AD}" presName="hSp" presStyleCnt="0"/>
      <dgm:spPr/>
    </dgm:pt>
    <dgm:pt modelId="{4CF77F64-3DFA-42D9-9B64-2101A74A54E9}" type="pres">
      <dgm:prSet presAssocID="{3908EE21-D415-48EF-9B40-55C7CC2BA3AD}" presName="vProcSp" presStyleCnt="0"/>
      <dgm:spPr/>
    </dgm:pt>
    <dgm:pt modelId="{BD250BCF-F325-4443-B33B-B4715A18AEC8}" type="pres">
      <dgm:prSet presAssocID="{3908EE21-D415-48EF-9B40-55C7CC2BA3AD}" presName="vSp1" presStyleCnt="0"/>
      <dgm:spPr/>
    </dgm:pt>
    <dgm:pt modelId="{B4DDA1FD-59E7-4B17-86EA-FE23F32F27D8}" type="pres">
      <dgm:prSet presAssocID="{3908EE21-D415-48EF-9B40-55C7CC2BA3AD}" presName="simulatedConn" presStyleLbl="solidFgAcc1" presStyleIdx="1" presStyleCnt="2"/>
      <dgm:spPr/>
    </dgm:pt>
    <dgm:pt modelId="{3204CE3A-48B6-414A-8197-230E61236466}" type="pres">
      <dgm:prSet presAssocID="{3908EE21-D415-48EF-9B40-55C7CC2BA3AD}" presName="vSp2" presStyleCnt="0"/>
      <dgm:spPr/>
    </dgm:pt>
    <dgm:pt modelId="{756C45F3-BCF1-4BBE-9F36-260EA69E79A4}" type="pres">
      <dgm:prSet presAssocID="{3908EE21-D415-48EF-9B40-55C7CC2BA3AD}" presName="sibTrans" presStyleCnt="0"/>
      <dgm:spPr/>
    </dgm:pt>
    <dgm:pt modelId="{3270EA5D-66B3-46DD-8B17-B25B8D4B5987}" type="pres">
      <dgm:prSet presAssocID="{76570890-3414-45DC-8CCC-09B303FFF88F}" presName="compositeNode" presStyleCnt="0">
        <dgm:presLayoutVars>
          <dgm:bulletEnabled val="1"/>
        </dgm:presLayoutVars>
      </dgm:prSet>
      <dgm:spPr/>
    </dgm:pt>
    <dgm:pt modelId="{E61BD60D-3D85-421B-87BA-AB002D07B780}" type="pres">
      <dgm:prSet presAssocID="{76570890-3414-45DC-8CCC-09B303FFF88F}" presName="bgRect" presStyleLbl="node1" presStyleIdx="2" presStyleCnt="3"/>
      <dgm:spPr/>
    </dgm:pt>
    <dgm:pt modelId="{B8BD7FB0-A760-41A5-97CC-B4AFB80E9217}" type="pres">
      <dgm:prSet presAssocID="{76570890-3414-45DC-8CCC-09B303FFF88F}" presName="parentNode" presStyleLbl="node1" presStyleIdx="2" presStyleCnt="3">
        <dgm:presLayoutVars>
          <dgm:chMax val="0"/>
          <dgm:bulletEnabled val="1"/>
        </dgm:presLayoutVars>
      </dgm:prSet>
      <dgm:spPr/>
    </dgm:pt>
    <dgm:pt modelId="{1C46EAD2-480F-4807-ABC4-94BA71672360}" type="pres">
      <dgm:prSet presAssocID="{76570890-3414-45DC-8CCC-09B303FFF88F}" presName="childNode" presStyleLbl="node1" presStyleIdx="2" presStyleCnt="3">
        <dgm:presLayoutVars>
          <dgm:bulletEnabled val="1"/>
        </dgm:presLayoutVars>
      </dgm:prSet>
      <dgm:spPr/>
    </dgm:pt>
  </dgm:ptLst>
  <dgm:cxnLst>
    <dgm:cxn modelId="{5E008605-7AAE-44E1-8F6A-9D303BAFCB19}" type="presOf" srcId="{76570890-3414-45DC-8CCC-09B303FFF88F}" destId="{E61BD60D-3D85-421B-87BA-AB002D07B780}" srcOrd="0" destOrd="0" presId="urn:microsoft.com/office/officeart/2005/8/layout/hProcess7"/>
    <dgm:cxn modelId="{9DA2612B-4D0D-412F-BF05-9749500A9DFB}" type="presOf" srcId="{07BF08E2-8251-4116-BC84-BC6143FD71A9}" destId="{B4D70F6B-8021-4A30-A5BD-F9E638ED959F}" srcOrd="1" destOrd="0" presId="urn:microsoft.com/office/officeart/2005/8/layout/hProcess7"/>
    <dgm:cxn modelId="{F8BF2B2D-B9B7-4559-A25B-1947A27EC321}" type="presOf" srcId="{83589587-2A78-4939-8650-6D89568C7143}" destId="{E471697A-0508-4CC9-A2BC-808AECD8928B}" srcOrd="0" destOrd="0" presId="urn:microsoft.com/office/officeart/2005/8/layout/hProcess7"/>
    <dgm:cxn modelId="{E566FB33-8EAE-4ADF-85AF-5E3B2D2FCA15}" srcId="{7A5C091D-66FD-4CD3-8ED1-9C3112AE70BF}" destId="{83589587-2A78-4939-8650-6D89568C7143}" srcOrd="0" destOrd="0" parTransId="{7E3C5DEA-CBA1-4341-82CA-B38324C4A90B}" sibTransId="{DFA732AB-13FD-4ABE-9D09-A3E23E755773}"/>
    <dgm:cxn modelId="{E499FC38-EE64-4C03-B527-D5B5B3599A73}" type="presOf" srcId="{07BF08E2-8251-4116-BC84-BC6143FD71A9}" destId="{A9C7353D-1B20-4D9A-ABAB-DA6F215A3308}" srcOrd="0" destOrd="0" presId="urn:microsoft.com/office/officeart/2005/8/layout/hProcess7"/>
    <dgm:cxn modelId="{1C572D62-3018-4C38-9912-5FF7BF789524}" type="presOf" srcId="{790AC8EB-24E7-4818-8868-E4BED00AB30E}" destId="{1C46EAD2-480F-4807-ABC4-94BA71672360}" srcOrd="0" destOrd="0" presId="urn:microsoft.com/office/officeart/2005/8/layout/hProcess7"/>
    <dgm:cxn modelId="{D5BAB455-5457-484F-8371-20B0A97B8F45}" srcId="{76570890-3414-45DC-8CCC-09B303FFF88F}" destId="{5D69E8D0-97E5-4042-A304-157FF367468E}" srcOrd="1" destOrd="0" parTransId="{9BF4140E-3BE1-44CA-A0D1-8A3AF798BEC6}" sibTransId="{B266706B-0D5E-4A3C-8658-03FA3D520635}"/>
    <dgm:cxn modelId="{E110C18D-C752-416C-AB0A-722C62D0A372}" type="presOf" srcId="{76570890-3414-45DC-8CCC-09B303FFF88F}" destId="{B8BD7FB0-A760-41A5-97CC-B4AFB80E9217}" srcOrd="1" destOrd="0" presId="urn:microsoft.com/office/officeart/2005/8/layout/hProcess7"/>
    <dgm:cxn modelId="{73A3A78E-D24E-4210-87F0-E056AFAABA9A}" type="presOf" srcId="{5D69E8D0-97E5-4042-A304-157FF367468E}" destId="{1C46EAD2-480F-4807-ABC4-94BA71672360}" srcOrd="0" destOrd="1" presId="urn:microsoft.com/office/officeart/2005/8/layout/hProcess7"/>
    <dgm:cxn modelId="{85179099-CE31-4D28-BF30-F4F23952AD9E}" type="presOf" srcId="{4365BA71-D5CE-46D3-8387-9D97D951FDE7}" destId="{C771F284-B6D8-4E67-B030-5C24C06F0730}" srcOrd="0" destOrd="1" presId="urn:microsoft.com/office/officeart/2005/8/layout/hProcess7"/>
    <dgm:cxn modelId="{277DECA1-139D-4E9F-AD9C-76789A701887}" srcId="{07BF08E2-8251-4116-BC84-BC6143FD71A9}" destId="{4365BA71-D5CE-46D3-8387-9D97D951FDE7}" srcOrd="1" destOrd="0" parTransId="{92EFB862-B687-46B5-BE38-3AC7E35AA16B}" sibTransId="{9DFA2367-BC1A-441A-AFE2-F9F090B21257}"/>
    <dgm:cxn modelId="{2FE79EAA-0653-48FD-B680-A45C9A016261}" srcId="{07BF08E2-8251-4116-BC84-BC6143FD71A9}" destId="{769CB783-C750-487F-A8FF-18225C39A291}" srcOrd="0" destOrd="0" parTransId="{CCD1C1FC-A78D-4799-9BE0-0114FB6BD627}" sibTransId="{696ECC70-85E4-47BE-8819-00FEAF9E989B}"/>
    <dgm:cxn modelId="{4DEA86B7-550D-4FFF-9A8E-34E27BBA7FF7}" srcId="{83589587-2A78-4939-8650-6D89568C7143}" destId="{DCCB6A7D-FE6F-4000-8E2F-F30830CF1EB0}" srcOrd="0" destOrd="0" parTransId="{9BCF3743-0032-49F3-93A2-5C370470AD97}" sibTransId="{BE4B0916-0B8E-4E58-B94F-0C22B08A5274}"/>
    <dgm:cxn modelId="{38E3B7D7-4027-4012-8646-0F64EDC6F340}" srcId="{76570890-3414-45DC-8CCC-09B303FFF88F}" destId="{790AC8EB-24E7-4818-8868-E4BED00AB30E}" srcOrd="0" destOrd="0" parTransId="{4A6C8544-8232-45F4-B771-EC44EFC2426E}" sibTransId="{A9EBF51F-9451-4BCB-9FB9-B61CBD77C58D}"/>
    <dgm:cxn modelId="{801264E0-57AD-490C-BC50-5EC449C8919C}" srcId="{7A5C091D-66FD-4CD3-8ED1-9C3112AE70BF}" destId="{07BF08E2-8251-4116-BC84-BC6143FD71A9}" srcOrd="1" destOrd="0" parTransId="{EDF5D16B-27A5-4BA6-AA00-E3F0F671DE86}" sibTransId="{3908EE21-D415-48EF-9B40-55C7CC2BA3AD}"/>
    <dgm:cxn modelId="{E5519EE0-26FE-4DD7-A136-D790EB29C0CE}" type="presOf" srcId="{DCCB6A7D-FE6F-4000-8E2F-F30830CF1EB0}" destId="{052B9E84-595C-4A4B-AE20-293EB47B62A8}" srcOrd="0" destOrd="0" presId="urn:microsoft.com/office/officeart/2005/8/layout/hProcess7"/>
    <dgm:cxn modelId="{C0FC17E3-88C3-4175-9022-8317FDC2A5E9}" srcId="{7A5C091D-66FD-4CD3-8ED1-9C3112AE70BF}" destId="{76570890-3414-45DC-8CCC-09B303FFF88F}" srcOrd="2" destOrd="0" parTransId="{370F2EEB-60A4-4FD9-90E7-8A1076C54EA3}" sibTransId="{9F033697-CDFA-44EF-ACEB-7A56B40D446B}"/>
    <dgm:cxn modelId="{90B578E3-0ED0-4666-AAF8-579BBD5A1C6B}" type="presOf" srcId="{83589587-2A78-4939-8650-6D89568C7143}" destId="{B872BF77-7233-423D-A0F9-E220731DE375}" srcOrd="1" destOrd="0" presId="urn:microsoft.com/office/officeart/2005/8/layout/hProcess7"/>
    <dgm:cxn modelId="{E1A2D6E3-4125-449F-950C-F4061CB8D9E8}" type="presOf" srcId="{769CB783-C750-487F-A8FF-18225C39A291}" destId="{C771F284-B6D8-4E67-B030-5C24C06F0730}" srcOrd="0" destOrd="0" presId="urn:microsoft.com/office/officeart/2005/8/layout/hProcess7"/>
    <dgm:cxn modelId="{81D89FF1-90C7-4FCE-921E-B10333E0B04E}" type="presOf" srcId="{7A5C091D-66FD-4CD3-8ED1-9C3112AE70BF}" destId="{DE1CF5F9-24EB-47D6-B345-9266B8F062C4}" srcOrd="0" destOrd="0" presId="urn:microsoft.com/office/officeart/2005/8/layout/hProcess7"/>
    <dgm:cxn modelId="{93043B7E-A13E-44E2-A082-41E72184643B}" type="presParOf" srcId="{DE1CF5F9-24EB-47D6-B345-9266B8F062C4}" destId="{20FA264D-FB7E-4E8B-A074-6E191EA7FEC1}" srcOrd="0" destOrd="0" presId="urn:microsoft.com/office/officeart/2005/8/layout/hProcess7"/>
    <dgm:cxn modelId="{7E5F1133-DFB0-4349-831D-73BC985AC39A}" type="presParOf" srcId="{20FA264D-FB7E-4E8B-A074-6E191EA7FEC1}" destId="{E471697A-0508-4CC9-A2BC-808AECD8928B}" srcOrd="0" destOrd="0" presId="urn:microsoft.com/office/officeart/2005/8/layout/hProcess7"/>
    <dgm:cxn modelId="{505254C6-E9A6-4F5D-B5FB-14520BBE5E70}" type="presParOf" srcId="{20FA264D-FB7E-4E8B-A074-6E191EA7FEC1}" destId="{B872BF77-7233-423D-A0F9-E220731DE375}" srcOrd="1" destOrd="0" presId="urn:microsoft.com/office/officeart/2005/8/layout/hProcess7"/>
    <dgm:cxn modelId="{ACEFD4A6-D34A-4AEF-97F5-20D734F53536}" type="presParOf" srcId="{20FA264D-FB7E-4E8B-A074-6E191EA7FEC1}" destId="{052B9E84-595C-4A4B-AE20-293EB47B62A8}" srcOrd="2" destOrd="0" presId="urn:microsoft.com/office/officeart/2005/8/layout/hProcess7"/>
    <dgm:cxn modelId="{C4CEF17A-B676-40DE-AF13-6393E3D3D9C3}" type="presParOf" srcId="{DE1CF5F9-24EB-47D6-B345-9266B8F062C4}" destId="{FE3BABC9-58E4-428B-A1D6-072152ED3703}" srcOrd="1" destOrd="0" presId="urn:microsoft.com/office/officeart/2005/8/layout/hProcess7"/>
    <dgm:cxn modelId="{7F334224-EE9F-413A-8380-66E0ED2C0EC9}" type="presParOf" srcId="{DE1CF5F9-24EB-47D6-B345-9266B8F062C4}" destId="{00E07822-4BEC-41C0-9B06-B0E1F67E438F}" srcOrd="2" destOrd="0" presId="urn:microsoft.com/office/officeart/2005/8/layout/hProcess7"/>
    <dgm:cxn modelId="{FB85084F-8E19-417C-96FB-514F6793917C}" type="presParOf" srcId="{00E07822-4BEC-41C0-9B06-B0E1F67E438F}" destId="{0F0FB976-C267-4FB8-90C4-41F4A1F1B9EF}" srcOrd="0" destOrd="0" presId="urn:microsoft.com/office/officeart/2005/8/layout/hProcess7"/>
    <dgm:cxn modelId="{E25ADD68-CDF9-4C01-9E5A-E41A6DFEC984}" type="presParOf" srcId="{00E07822-4BEC-41C0-9B06-B0E1F67E438F}" destId="{1C157537-F278-4043-9A22-0C67FD9B244C}" srcOrd="1" destOrd="0" presId="urn:microsoft.com/office/officeart/2005/8/layout/hProcess7"/>
    <dgm:cxn modelId="{CFA12E05-E960-4BF9-88E1-C2485C052883}" type="presParOf" srcId="{00E07822-4BEC-41C0-9B06-B0E1F67E438F}" destId="{3F473FB6-DC82-4DA9-9B08-D0803D0F379F}" srcOrd="2" destOrd="0" presId="urn:microsoft.com/office/officeart/2005/8/layout/hProcess7"/>
    <dgm:cxn modelId="{373CFE89-2F69-48C9-8AB7-A173B17674E4}" type="presParOf" srcId="{DE1CF5F9-24EB-47D6-B345-9266B8F062C4}" destId="{B0CF4686-6449-497D-94B1-ECD6211BFE6D}" srcOrd="3" destOrd="0" presId="urn:microsoft.com/office/officeart/2005/8/layout/hProcess7"/>
    <dgm:cxn modelId="{14329784-A318-4DCC-9D9F-A1DCBEF3B16D}" type="presParOf" srcId="{DE1CF5F9-24EB-47D6-B345-9266B8F062C4}" destId="{AC8D9D0D-37D9-485B-B095-375829817DCA}" srcOrd="4" destOrd="0" presId="urn:microsoft.com/office/officeart/2005/8/layout/hProcess7"/>
    <dgm:cxn modelId="{ED774237-8D2E-4888-91DE-3269A997510B}" type="presParOf" srcId="{AC8D9D0D-37D9-485B-B095-375829817DCA}" destId="{A9C7353D-1B20-4D9A-ABAB-DA6F215A3308}" srcOrd="0" destOrd="0" presId="urn:microsoft.com/office/officeart/2005/8/layout/hProcess7"/>
    <dgm:cxn modelId="{81E472B9-C243-4799-ADF6-440071AC0517}" type="presParOf" srcId="{AC8D9D0D-37D9-485B-B095-375829817DCA}" destId="{B4D70F6B-8021-4A30-A5BD-F9E638ED959F}" srcOrd="1" destOrd="0" presId="urn:microsoft.com/office/officeart/2005/8/layout/hProcess7"/>
    <dgm:cxn modelId="{1FCC3FD2-3E46-46FB-AC6C-C485F35AF546}" type="presParOf" srcId="{AC8D9D0D-37D9-485B-B095-375829817DCA}" destId="{C771F284-B6D8-4E67-B030-5C24C06F0730}" srcOrd="2" destOrd="0" presId="urn:microsoft.com/office/officeart/2005/8/layout/hProcess7"/>
    <dgm:cxn modelId="{5148E918-0108-42B3-ABAE-C730C416BE03}" type="presParOf" srcId="{DE1CF5F9-24EB-47D6-B345-9266B8F062C4}" destId="{566E575C-9C59-4BD6-9053-D82B7DA23760}" srcOrd="5" destOrd="0" presId="urn:microsoft.com/office/officeart/2005/8/layout/hProcess7"/>
    <dgm:cxn modelId="{BB1583F1-1ACD-42F8-AFE2-69E6DBB9E93B}" type="presParOf" srcId="{DE1CF5F9-24EB-47D6-B345-9266B8F062C4}" destId="{4CF77F64-3DFA-42D9-9B64-2101A74A54E9}" srcOrd="6" destOrd="0" presId="urn:microsoft.com/office/officeart/2005/8/layout/hProcess7"/>
    <dgm:cxn modelId="{A2E93BCC-9AB5-4221-B88D-D30EA9AB3423}" type="presParOf" srcId="{4CF77F64-3DFA-42D9-9B64-2101A74A54E9}" destId="{BD250BCF-F325-4443-B33B-B4715A18AEC8}" srcOrd="0" destOrd="0" presId="urn:microsoft.com/office/officeart/2005/8/layout/hProcess7"/>
    <dgm:cxn modelId="{54395147-5DC9-4062-9229-D9790B4ECE75}" type="presParOf" srcId="{4CF77F64-3DFA-42D9-9B64-2101A74A54E9}" destId="{B4DDA1FD-59E7-4B17-86EA-FE23F32F27D8}" srcOrd="1" destOrd="0" presId="urn:microsoft.com/office/officeart/2005/8/layout/hProcess7"/>
    <dgm:cxn modelId="{10BEF80B-B721-4C32-8189-7607E7386173}" type="presParOf" srcId="{4CF77F64-3DFA-42D9-9B64-2101A74A54E9}" destId="{3204CE3A-48B6-414A-8197-230E61236466}" srcOrd="2" destOrd="0" presId="urn:microsoft.com/office/officeart/2005/8/layout/hProcess7"/>
    <dgm:cxn modelId="{69731862-385D-42F9-B32A-4D0DD4FEEED9}" type="presParOf" srcId="{DE1CF5F9-24EB-47D6-B345-9266B8F062C4}" destId="{756C45F3-BCF1-4BBE-9F36-260EA69E79A4}" srcOrd="7" destOrd="0" presId="urn:microsoft.com/office/officeart/2005/8/layout/hProcess7"/>
    <dgm:cxn modelId="{843138F3-5328-4F27-93A5-4E2EFBE0D637}" type="presParOf" srcId="{DE1CF5F9-24EB-47D6-B345-9266B8F062C4}" destId="{3270EA5D-66B3-46DD-8B17-B25B8D4B5987}" srcOrd="8" destOrd="0" presId="urn:microsoft.com/office/officeart/2005/8/layout/hProcess7"/>
    <dgm:cxn modelId="{6C060629-09D5-42F1-9C02-A52709CAFC97}" type="presParOf" srcId="{3270EA5D-66B3-46DD-8B17-B25B8D4B5987}" destId="{E61BD60D-3D85-421B-87BA-AB002D07B780}" srcOrd="0" destOrd="0" presId="urn:microsoft.com/office/officeart/2005/8/layout/hProcess7"/>
    <dgm:cxn modelId="{A990EF1F-F83A-420A-AD46-6DACECF1B0F8}" type="presParOf" srcId="{3270EA5D-66B3-46DD-8B17-B25B8D4B5987}" destId="{B8BD7FB0-A760-41A5-97CC-B4AFB80E9217}" srcOrd="1" destOrd="0" presId="urn:microsoft.com/office/officeart/2005/8/layout/hProcess7"/>
    <dgm:cxn modelId="{5CD54607-AC64-433B-A1CF-CA5221443B1C}" type="presParOf" srcId="{3270EA5D-66B3-46DD-8B17-B25B8D4B5987}" destId="{1C46EAD2-480F-4807-ABC4-94BA71672360}"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zh-CN" altLang="en-US"/>
        </a:p>
      </dgm:t>
    </dgm:pt>
    <dgm:pt modelId="{C98D8CDA-7A5A-4C6A-9525-E5F96EC3A511}">
      <dgm:prSet phldrT="[文本]" custT="1"/>
      <dgm:spPr/>
      <dgm:t>
        <a:bodyPr/>
        <a:lstStyle/>
        <a:p>
          <a:r>
            <a:rPr lang="zh-CN" altLang="en-US" sz="1600" dirty="0">
              <a:latin typeface="Arial" panose="020B0604020202020204" pitchFamily="34" charset="0"/>
              <a:ea typeface="微软雅黑" panose="020B0503020204020204" pitchFamily="34" charset="-122"/>
            </a:rPr>
            <a:t>吉布斯和他的合作者设计的社会道德反映测验（</a:t>
          </a:r>
          <a:r>
            <a:rPr lang="en-US" altLang="en-US" sz="1600" dirty="0">
              <a:latin typeface="Arial" panose="020B0604020202020204" pitchFamily="34" charset="0"/>
              <a:ea typeface="微软雅黑" panose="020B0503020204020204" pitchFamily="34" charset="-122"/>
            </a:rPr>
            <a:t>Sociomoral Refection Measure</a:t>
          </a:r>
          <a:r>
            <a:rPr lang="zh-CN" altLang="en-US" sz="1600" dirty="0">
              <a:latin typeface="Arial" panose="020B0604020202020204" pitchFamily="34" charset="0"/>
              <a:ea typeface="微软雅黑" panose="020B0503020204020204" pitchFamily="34" charset="-122"/>
            </a:rPr>
            <a:t>，简称</a:t>
          </a:r>
          <a:r>
            <a:rPr lang="en-US" altLang="en-US" sz="1600" dirty="0">
              <a:latin typeface="Arial" panose="020B0604020202020204" pitchFamily="34" charset="0"/>
              <a:ea typeface="微软雅黑" panose="020B0503020204020204" pitchFamily="34" charset="-122"/>
            </a:rPr>
            <a:t>SRM</a:t>
          </a:r>
          <a:r>
            <a:rPr lang="zh-CN" altLang="en-US" sz="1600" dirty="0">
              <a:latin typeface="Arial" panose="020B0604020202020204" pitchFamily="34" charset="0"/>
              <a:ea typeface="微软雅黑" panose="020B0503020204020204" pitchFamily="34" charset="-122"/>
            </a:rPr>
            <a:t>）就是这类测验。社会道德反映测验也是从科尔伯格的道德谈话法发展而来的。它使用科尔伯格道德判断量表中的前六个两难故事，并根据科尔伯格的道德发展阶段来编拟问题。</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600" dirty="0">
              <a:latin typeface="Arial" panose="020B0604020202020204" pitchFamily="34" charset="0"/>
              <a:ea typeface="微软雅黑" panose="020B0503020204020204" pitchFamily="34" charset="-122"/>
            </a:rPr>
            <a:t>测验中每个道德两难故事以书面形式呈现，被试默读，故事后有两三个问题，第一问是多种选择，最后一问开放要求说明选择准则，测量团体约 </a:t>
          </a:r>
          <a:r>
            <a:rPr lang="en-US" altLang="en-US" sz="1600" dirty="0">
              <a:latin typeface="Arial" panose="020B0604020202020204" pitchFamily="34" charset="0"/>
              <a:ea typeface="微软雅黑" panose="020B0503020204020204" pitchFamily="34" charset="-122"/>
            </a:rPr>
            <a:t>45 </a:t>
          </a:r>
          <a:r>
            <a:rPr lang="zh-CN" altLang="en-US" sz="1600" dirty="0">
              <a:latin typeface="Arial" panose="020B0604020202020204" pitchFamily="34" charset="0"/>
              <a:ea typeface="微软雅黑" panose="020B0503020204020204" pitchFamily="34" charset="-122"/>
            </a:rPr>
            <a:t>分钟，对小学生边讲边测要一个多小时，是团体测验不能像个别谈话法进一步提问，虽不能完全取代道德判断谈话法但类似且有可群体测验、适用自学评定者等优越之处。</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0E935E-E4D3-4A17-902A-B865653A642F}" type="doc">
      <dgm:prSet loTypeId="urn:microsoft.com/office/officeart/2005/8/layout/vList3" loCatId="list" qsTypeId="urn:microsoft.com/office/officeart/2005/8/quickstyle/simple1" qsCatId="simple" csTypeId="urn:microsoft.com/office/officeart/2005/8/colors/colorful2" csCatId="colorful" phldr="1"/>
      <dgm:spPr/>
    </dgm:pt>
    <dgm:pt modelId="{03306089-7434-4C45-93C0-C1211A5D9B78}">
      <dgm:prSet phldrT="[文本]" custT="1"/>
      <dgm:spPr/>
      <dgm:t>
        <a:bodyPr/>
        <a:lstStyle/>
        <a:p>
          <a:pPr algn="l"/>
          <a:r>
            <a:rPr lang="zh-CN" altLang="en-US" sz="1800" dirty="0">
              <a:latin typeface="Arial" panose="020B0604020202020204" pitchFamily="34" charset="0"/>
              <a:ea typeface="微软雅黑" panose="020B0503020204020204" pitchFamily="34" charset="-122"/>
            </a:rPr>
            <a:t>① 要求被提问者在说明他的道德动机和道德思维时必须讲真话，但这一目标不一定能达到</a:t>
          </a:r>
          <a:r>
            <a:rPr lang="en-US" altLang="en-US" sz="1800" dirty="0">
              <a:latin typeface="Arial" panose="020B0604020202020204" pitchFamily="34" charset="0"/>
              <a:ea typeface="微软雅黑" panose="020B0503020204020204" pitchFamily="34" charset="-122"/>
            </a:rPr>
            <a:t>;</a:t>
          </a:r>
          <a:endParaRPr lang="zh-CN" altLang="en-US" sz="1800" dirty="0">
            <a:latin typeface="Arial" panose="020B0604020202020204" pitchFamily="34" charset="0"/>
            <a:ea typeface="微软雅黑" panose="020B0503020204020204" pitchFamily="34" charset="-122"/>
          </a:endParaRPr>
        </a:p>
      </dgm:t>
    </dgm:pt>
    <dgm:pt modelId="{82A6F114-160C-4320-AAD2-79FD6E84446D}" type="parTrans" cxnId="{D1C8342F-8BBD-4F5B-BA74-B43F89AB5B9F}">
      <dgm:prSet/>
      <dgm:spPr/>
      <dgm:t>
        <a:bodyPr/>
        <a:lstStyle/>
        <a:p>
          <a:endParaRPr lang="zh-CN" altLang="en-US"/>
        </a:p>
      </dgm:t>
    </dgm:pt>
    <dgm:pt modelId="{0C0982F6-E957-4D40-981C-57329B92BF38}" type="sibTrans" cxnId="{D1C8342F-8BBD-4F5B-BA74-B43F89AB5B9F}">
      <dgm:prSet/>
      <dgm:spPr/>
      <dgm:t>
        <a:bodyPr/>
        <a:lstStyle/>
        <a:p>
          <a:endParaRPr lang="zh-CN" altLang="en-US"/>
        </a:p>
      </dgm:t>
    </dgm:pt>
    <dgm:pt modelId="{DA484215-E3C7-4E2A-A6B1-B8DBA4CECC9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② 提问者和被提问者之间的对话不一定能确保成功</a:t>
          </a:r>
          <a:r>
            <a:rPr lang="en-US" altLang="en-US" sz="1800" kern="1200" dirty="0">
              <a:solidFill>
                <a:prstClr val="white"/>
              </a:solidFill>
              <a:latin typeface="Arial" panose="020B0604020202020204" pitchFamily="34" charset="0"/>
              <a:ea typeface="微软雅黑" panose="020B0503020204020204" pitchFamily="34" charset="-122"/>
              <a:cs typeface="+mn-cs"/>
            </a:rPr>
            <a:t>;</a:t>
          </a:r>
          <a:endParaRPr lang="zh-CN" altLang="en-US" sz="1800" kern="1200" dirty="0">
            <a:solidFill>
              <a:prstClr val="white"/>
            </a:solidFill>
            <a:latin typeface="Arial" panose="020B0604020202020204" pitchFamily="34" charset="0"/>
            <a:ea typeface="微软雅黑" panose="020B0503020204020204" pitchFamily="34" charset="-122"/>
            <a:cs typeface="+mn-cs"/>
          </a:endParaRPr>
        </a:p>
      </dgm:t>
    </dgm:pt>
    <dgm:pt modelId="{EB97B916-5C35-414A-9A18-9AA24144CCE7}" type="parTrans" cxnId="{522040E1-F375-4331-9829-771523483E94}">
      <dgm:prSet/>
      <dgm:spPr/>
      <dgm:t>
        <a:bodyPr/>
        <a:lstStyle/>
        <a:p>
          <a:endParaRPr lang="zh-CN" altLang="en-US"/>
        </a:p>
      </dgm:t>
    </dgm:pt>
    <dgm:pt modelId="{B569CE4C-7B9A-4962-8020-FC9E6C45FA9C}" type="sibTrans" cxnId="{522040E1-F375-4331-9829-771523483E94}">
      <dgm:prSet/>
      <dgm:spPr/>
      <dgm:t>
        <a:bodyPr/>
        <a:lstStyle/>
        <a:p>
          <a:endParaRPr lang="zh-CN" altLang="en-US"/>
        </a:p>
      </dgm:t>
    </dgm:pt>
    <dgm:pt modelId="{E222E03D-2AAB-4824-8078-18950D2C2F27}">
      <dgm:prSet phldrT="[文本]" custT="1"/>
      <dgm:spPr/>
      <dgm:t>
        <a:bodyPr/>
        <a:lstStyle/>
        <a:p>
          <a:pPr marL="0" lvl="0" indent="0" algn="l" defTabSz="800100">
            <a:lnSpc>
              <a:spcPct val="90000"/>
            </a:lnSpc>
            <a:spcBef>
              <a:spcPct val="0"/>
            </a:spcBef>
            <a:spcAft>
              <a:spcPct val="35000"/>
            </a:spcAft>
            <a:buNone/>
          </a:pPr>
          <a:r>
            <a:rPr lang="zh-CN" altLang="en-US" sz="1600" kern="1200" dirty="0">
              <a:solidFill>
                <a:prstClr val="white"/>
              </a:solidFill>
              <a:latin typeface="Arial" panose="020B0604020202020204" pitchFamily="34" charset="0"/>
              <a:ea typeface="微软雅黑" panose="020B0503020204020204" pitchFamily="34" charset="-122"/>
              <a:cs typeface="+mn-cs"/>
            </a:rPr>
            <a:t>③ 事后询问法是建立在“一切道德行为都来自有意识的决策”这个假设基础上的，但实际上一个人的道德决策过程有许多往往是在无意识状态下进行的，这种无意识思维无法在正常询问的情境下被揭示出来。</a:t>
          </a:r>
        </a:p>
      </dgm:t>
    </dgm:pt>
    <dgm:pt modelId="{23C61F94-60CC-4A21-B57A-3DED569E421C}" type="parTrans" cxnId="{178C64D9-7053-4635-A280-CC1330C6D9DD}">
      <dgm:prSet/>
      <dgm:spPr/>
      <dgm:t>
        <a:bodyPr/>
        <a:lstStyle/>
        <a:p>
          <a:endParaRPr lang="zh-CN" altLang="en-US"/>
        </a:p>
      </dgm:t>
    </dgm:pt>
    <dgm:pt modelId="{2DCD4E77-6035-4E0E-8DEC-EB9595A86B69}" type="sibTrans" cxnId="{178C64D9-7053-4635-A280-CC1330C6D9DD}">
      <dgm:prSet/>
      <dgm:spPr/>
      <dgm:t>
        <a:bodyPr/>
        <a:lstStyle/>
        <a:p>
          <a:endParaRPr lang="zh-CN" altLang="en-US"/>
        </a:p>
      </dgm:t>
    </dgm:pt>
    <dgm:pt modelId="{59FFCCA8-9AD8-428B-A768-706D2BBDAEC7}" type="pres">
      <dgm:prSet presAssocID="{6C0E935E-E4D3-4A17-902A-B865653A642F}" presName="linearFlow" presStyleCnt="0">
        <dgm:presLayoutVars>
          <dgm:dir/>
          <dgm:resizeHandles val="exact"/>
        </dgm:presLayoutVars>
      </dgm:prSet>
      <dgm:spPr/>
    </dgm:pt>
    <dgm:pt modelId="{D0864FBF-5A09-4770-8DCD-D83ACF01F8E1}" type="pres">
      <dgm:prSet presAssocID="{03306089-7434-4C45-93C0-C1211A5D9B78}" presName="composite" presStyleCnt="0"/>
      <dgm:spPr/>
    </dgm:pt>
    <dgm:pt modelId="{82DBEDA2-9566-4E09-9A91-97E9ADAC38F1}" type="pres">
      <dgm:prSet presAssocID="{03306089-7434-4C45-93C0-C1211A5D9B78}" presName="imgShp" presStyleLbl="fgImgPlace1" presStyleIdx="0" presStyleCnt="3" custLinFactNeighborX="-51827" custLinFactNeighborY="-7067"/>
      <dgm:spPr/>
    </dgm:pt>
    <dgm:pt modelId="{A8B1D17D-B2B9-4C22-87F8-357B470A0550}" type="pres">
      <dgm:prSet presAssocID="{03306089-7434-4C45-93C0-C1211A5D9B78}" presName="txShp" presStyleLbl="node1" presStyleIdx="0" presStyleCnt="3" custScaleX="107384" custLinFactNeighborX="-441" custLinFactNeighborY="-3874">
        <dgm:presLayoutVars>
          <dgm:bulletEnabled val="1"/>
        </dgm:presLayoutVars>
      </dgm:prSet>
      <dgm:spPr/>
    </dgm:pt>
    <dgm:pt modelId="{7C9EF11C-A54C-4D79-8BD3-5694765FF054}" type="pres">
      <dgm:prSet presAssocID="{0C0982F6-E957-4D40-981C-57329B92BF38}" presName="spacing" presStyleCnt="0"/>
      <dgm:spPr/>
    </dgm:pt>
    <dgm:pt modelId="{B1E8A909-1C83-4878-8B88-E7272DB4D7D9}" type="pres">
      <dgm:prSet presAssocID="{DA484215-E3C7-4E2A-A6B1-B8DBA4CECC97}" presName="composite" presStyleCnt="0"/>
      <dgm:spPr/>
    </dgm:pt>
    <dgm:pt modelId="{FC96EFC5-1FFF-454B-A006-E05B5ECC4F14}" type="pres">
      <dgm:prSet presAssocID="{DA484215-E3C7-4E2A-A6B1-B8DBA4CECC97}" presName="imgShp" presStyleLbl="fgImgPlace1" presStyleIdx="1" presStyleCnt="3" custLinFactNeighborX="-47116" custLinFactNeighborY="3534"/>
      <dgm:spPr/>
    </dgm:pt>
    <dgm:pt modelId="{5E50FBFD-D814-41B8-8488-695A0D113D93}" type="pres">
      <dgm:prSet presAssocID="{DA484215-E3C7-4E2A-A6B1-B8DBA4CECC97}" presName="txShp" presStyleLbl="node1" presStyleIdx="1" presStyleCnt="3" custScaleX="107090">
        <dgm:presLayoutVars>
          <dgm:bulletEnabled val="1"/>
        </dgm:presLayoutVars>
      </dgm:prSet>
      <dgm:spPr/>
    </dgm:pt>
    <dgm:pt modelId="{384270F9-7FB8-4996-BADF-8176609E1B60}" type="pres">
      <dgm:prSet presAssocID="{B569CE4C-7B9A-4962-8020-FC9E6C45FA9C}" presName="spacing" presStyleCnt="0"/>
      <dgm:spPr/>
    </dgm:pt>
    <dgm:pt modelId="{168E279E-7D0B-4F86-B503-A930F6738DCD}" type="pres">
      <dgm:prSet presAssocID="{E222E03D-2AAB-4824-8078-18950D2C2F27}" presName="composite" presStyleCnt="0"/>
      <dgm:spPr/>
    </dgm:pt>
    <dgm:pt modelId="{D91CC7FE-45B5-48F7-B19B-9AA78A7990E4}" type="pres">
      <dgm:prSet presAssocID="{E222E03D-2AAB-4824-8078-18950D2C2F27}" presName="imgShp" presStyleLbl="fgImgPlace1" presStyleIdx="2" presStyleCnt="3" custLinFactNeighborX="-41226" custLinFactNeighborY="-8245"/>
      <dgm:spPr/>
    </dgm:pt>
    <dgm:pt modelId="{4B5BF620-401A-462B-AED9-709C2770E0B8}" type="pres">
      <dgm:prSet presAssocID="{E222E03D-2AAB-4824-8078-18950D2C2F27}" presName="txShp" presStyleLbl="node1" presStyleIdx="2" presStyleCnt="3" custScaleX="110341">
        <dgm:presLayoutVars>
          <dgm:bulletEnabled val="1"/>
        </dgm:presLayoutVars>
      </dgm:prSet>
      <dgm:spPr/>
    </dgm:pt>
  </dgm:ptLst>
  <dgm:cxnLst>
    <dgm:cxn modelId="{D1C8342F-8BBD-4F5B-BA74-B43F89AB5B9F}" srcId="{6C0E935E-E4D3-4A17-902A-B865653A642F}" destId="{03306089-7434-4C45-93C0-C1211A5D9B78}" srcOrd="0" destOrd="0" parTransId="{82A6F114-160C-4320-AAD2-79FD6E84446D}" sibTransId="{0C0982F6-E957-4D40-981C-57329B92BF38}"/>
    <dgm:cxn modelId="{C9C1C649-B9B9-4A94-8F9C-4CD44A4457CF}" type="presOf" srcId="{03306089-7434-4C45-93C0-C1211A5D9B78}" destId="{A8B1D17D-B2B9-4C22-87F8-357B470A0550}" srcOrd="0" destOrd="0" presId="urn:microsoft.com/office/officeart/2005/8/layout/vList3"/>
    <dgm:cxn modelId="{A0FB0F4D-8706-467B-9382-9B53020EBAB6}" type="presOf" srcId="{E222E03D-2AAB-4824-8078-18950D2C2F27}" destId="{4B5BF620-401A-462B-AED9-709C2770E0B8}" srcOrd="0" destOrd="0" presId="urn:microsoft.com/office/officeart/2005/8/layout/vList3"/>
    <dgm:cxn modelId="{EBDF73B6-464C-4C36-8A68-D3E43D4DE3ED}" type="presOf" srcId="{DA484215-E3C7-4E2A-A6B1-B8DBA4CECC97}" destId="{5E50FBFD-D814-41B8-8488-695A0D113D93}" srcOrd="0" destOrd="0" presId="urn:microsoft.com/office/officeart/2005/8/layout/vList3"/>
    <dgm:cxn modelId="{116B4BC1-1616-499E-9127-FAE03C90BF17}" type="presOf" srcId="{6C0E935E-E4D3-4A17-902A-B865653A642F}" destId="{59FFCCA8-9AD8-428B-A768-706D2BBDAEC7}" srcOrd="0" destOrd="0" presId="urn:microsoft.com/office/officeart/2005/8/layout/vList3"/>
    <dgm:cxn modelId="{178C64D9-7053-4635-A280-CC1330C6D9DD}" srcId="{6C0E935E-E4D3-4A17-902A-B865653A642F}" destId="{E222E03D-2AAB-4824-8078-18950D2C2F27}" srcOrd="2" destOrd="0" parTransId="{23C61F94-60CC-4A21-B57A-3DED569E421C}" sibTransId="{2DCD4E77-6035-4E0E-8DEC-EB9595A86B69}"/>
    <dgm:cxn modelId="{522040E1-F375-4331-9829-771523483E94}" srcId="{6C0E935E-E4D3-4A17-902A-B865653A642F}" destId="{DA484215-E3C7-4E2A-A6B1-B8DBA4CECC97}" srcOrd="1" destOrd="0" parTransId="{EB97B916-5C35-414A-9A18-9AA24144CCE7}" sibTransId="{B569CE4C-7B9A-4962-8020-FC9E6C45FA9C}"/>
    <dgm:cxn modelId="{C040BB63-BCF8-40A4-A5D7-084849867BC7}" type="presParOf" srcId="{59FFCCA8-9AD8-428B-A768-706D2BBDAEC7}" destId="{D0864FBF-5A09-4770-8DCD-D83ACF01F8E1}" srcOrd="0" destOrd="0" presId="urn:microsoft.com/office/officeart/2005/8/layout/vList3"/>
    <dgm:cxn modelId="{EFFD5A32-5BB3-4AA1-BEF2-51586D87D7B6}" type="presParOf" srcId="{D0864FBF-5A09-4770-8DCD-D83ACF01F8E1}" destId="{82DBEDA2-9566-4E09-9A91-97E9ADAC38F1}" srcOrd="0" destOrd="0" presId="urn:microsoft.com/office/officeart/2005/8/layout/vList3"/>
    <dgm:cxn modelId="{78EF391B-484A-4CC8-8448-BDDEC26E7413}" type="presParOf" srcId="{D0864FBF-5A09-4770-8DCD-D83ACF01F8E1}" destId="{A8B1D17D-B2B9-4C22-87F8-357B470A0550}" srcOrd="1" destOrd="0" presId="urn:microsoft.com/office/officeart/2005/8/layout/vList3"/>
    <dgm:cxn modelId="{5FEF827B-A49E-4B58-8E4C-539160EC35F6}" type="presParOf" srcId="{59FFCCA8-9AD8-428B-A768-706D2BBDAEC7}" destId="{7C9EF11C-A54C-4D79-8BD3-5694765FF054}" srcOrd="1" destOrd="0" presId="urn:microsoft.com/office/officeart/2005/8/layout/vList3"/>
    <dgm:cxn modelId="{E5C9B54D-5D98-4094-8774-B79622E73C06}" type="presParOf" srcId="{59FFCCA8-9AD8-428B-A768-706D2BBDAEC7}" destId="{B1E8A909-1C83-4878-8B88-E7272DB4D7D9}" srcOrd="2" destOrd="0" presId="urn:microsoft.com/office/officeart/2005/8/layout/vList3"/>
    <dgm:cxn modelId="{B0AA3825-2AC9-4548-9E28-FE282AECEF35}" type="presParOf" srcId="{B1E8A909-1C83-4878-8B88-E7272DB4D7D9}" destId="{FC96EFC5-1FFF-454B-A006-E05B5ECC4F14}" srcOrd="0" destOrd="0" presId="urn:microsoft.com/office/officeart/2005/8/layout/vList3"/>
    <dgm:cxn modelId="{ADE38B4E-B544-4A64-B471-E9DF7D1339D1}" type="presParOf" srcId="{B1E8A909-1C83-4878-8B88-E7272DB4D7D9}" destId="{5E50FBFD-D814-41B8-8488-695A0D113D93}" srcOrd="1" destOrd="0" presId="urn:microsoft.com/office/officeart/2005/8/layout/vList3"/>
    <dgm:cxn modelId="{CF9ADF4A-F8AC-41A4-B7B4-3524A387E420}" type="presParOf" srcId="{59FFCCA8-9AD8-428B-A768-706D2BBDAEC7}" destId="{384270F9-7FB8-4996-BADF-8176609E1B60}" srcOrd="3" destOrd="0" presId="urn:microsoft.com/office/officeart/2005/8/layout/vList3"/>
    <dgm:cxn modelId="{52BE17A8-8D39-4FEA-8FC2-E180DA3B2F11}" type="presParOf" srcId="{59FFCCA8-9AD8-428B-A768-706D2BBDAEC7}" destId="{168E279E-7D0B-4F86-B503-A930F6738DCD}" srcOrd="4" destOrd="0" presId="urn:microsoft.com/office/officeart/2005/8/layout/vList3"/>
    <dgm:cxn modelId="{9821EDE7-C5C2-4918-8581-3588380DD2C3}" type="presParOf" srcId="{168E279E-7D0B-4F86-B503-A930F6738DCD}" destId="{D91CC7FE-45B5-48F7-B19B-9AA78A7990E4}" srcOrd="0" destOrd="0" presId="urn:microsoft.com/office/officeart/2005/8/layout/vList3"/>
    <dgm:cxn modelId="{B0A15A1F-F32E-4179-9612-B711AB6313A7}" type="presParOf" srcId="{168E279E-7D0B-4F86-B503-A930F6738DCD}" destId="{4B5BF620-401A-462B-AED9-709C2770E0B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第一，使用追踪研究设计，研究者必须等待数月甚至数年方能完成研究项目，获得特定的研究结果</a:t>
          </a:r>
          <a:r>
            <a:rPr lang="en-US" altLang="en-US" sz="1800" dirty="0">
              <a:latin typeface="Arial" panose="020B0604020202020204" pitchFamily="34" charset="0"/>
              <a:ea typeface="微软雅黑" panose="020B0503020204020204" pitchFamily="34" charset="-122"/>
            </a:rPr>
            <a:t>;</a:t>
          </a:r>
          <a:endParaRPr lang="zh-CN" altLang="en-US" sz="1800" dirty="0">
            <a:latin typeface="Arial" panose="020B0604020202020204" pitchFamily="34" charset="0"/>
            <a:ea typeface="微软雅黑" panose="020B0503020204020204" pitchFamily="34" charset="-122"/>
          </a:endParaRP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第二，在漫长的测查过程中，研究者可能会与最初参加测验的某些被试失去联系，参加完整测验序列的人数可能远远少于参加最初测验的人数。</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E59576-7907-438A-B033-E7AE9CB9FAA3}">
      <dsp:nvSpPr>
        <dsp:cNvPr id="0" name=""/>
        <dsp:cNvSpPr/>
      </dsp:nvSpPr>
      <dsp:spPr>
        <a:xfrm>
          <a:off x="8271" y="90266"/>
          <a:ext cx="5872764" cy="2349105"/>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一是让其对日常道德事件判断并回答想法比只解释行为好坏更能反映真实道德观念，据此设计投射性道德情境；</a:t>
          </a:r>
        </a:p>
      </dsp:txBody>
      <dsp:txXfrm>
        <a:off x="8271" y="90266"/>
        <a:ext cx="5285488" cy="2349105"/>
      </dsp:txXfrm>
    </dsp:sp>
    <dsp:sp modelId="{2C44CDC0-ECA6-4D8C-8F2B-A561046D9BF5}">
      <dsp:nvSpPr>
        <dsp:cNvPr id="0" name=""/>
        <dsp:cNvSpPr/>
      </dsp:nvSpPr>
      <dsp:spPr>
        <a:xfrm>
          <a:off x="4706483" y="90266"/>
          <a:ext cx="5872764" cy="2349105"/>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二是让儿童青少年在控制条件的道德情境中反映道德观念比分析零星观察素材更易找出客观规律，一些心理学家据此采用实验手段。</a:t>
          </a:r>
        </a:p>
      </dsp:txBody>
      <dsp:txXfrm>
        <a:off x="5881036" y="90266"/>
        <a:ext cx="3523659" cy="23491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1697A-0508-4CC9-A2BC-808AECD8928B}">
      <dsp:nvSpPr>
        <dsp:cNvPr id="0" name=""/>
        <dsp:cNvSpPr/>
      </dsp:nvSpPr>
      <dsp:spPr>
        <a:xfrm>
          <a:off x="778" y="0"/>
          <a:ext cx="3350864" cy="3469683"/>
        </a:xfrm>
        <a:prstGeom prst="roundRect">
          <a:avLst>
            <a:gd name="adj" fmla="val 5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3444" rIns="160020" bIns="0" numCol="1" spcCol="1270" anchor="t" anchorCtr="0">
          <a:noAutofit/>
        </a:bodyPr>
        <a:lstStyle/>
        <a:p>
          <a:pPr marL="0" lvl="0" indent="0" algn="r" defTabSz="1600200">
            <a:lnSpc>
              <a:spcPct val="90000"/>
            </a:lnSpc>
            <a:spcBef>
              <a:spcPct val="0"/>
            </a:spcBef>
            <a:spcAft>
              <a:spcPct val="35000"/>
            </a:spcAft>
            <a:buNone/>
          </a:pPr>
          <a:endParaRPr lang="zh-CN" altLang="en-US" sz="3600" kern="1200" dirty="0"/>
        </a:p>
      </dsp:txBody>
      <dsp:txXfrm rot="16200000">
        <a:off x="-1086704" y="1087483"/>
        <a:ext cx="2845140" cy="670172"/>
      </dsp:txXfrm>
    </dsp:sp>
    <dsp:sp modelId="{052B9E84-595C-4A4B-AE20-293EB47B62A8}">
      <dsp:nvSpPr>
        <dsp:cNvPr id="0" name=""/>
        <dsp:cNvSpPr/>
      </dsp:nvSpPr>
      <dsp:spPr>
        <a:xfrm>
          <a:off x="670951" y="0"/>
          <a:ext cx="2496394" cy="346968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marL="0" lvl="0" indent="0" algn="l" defTabSz="755650">
            <a:lnSpc>
              <a:spcPct val="90000"/>
            </a:lnSpc>
            <a:spcBef>
              <a:spcPct val="0"/>
            </a:spcBef>
            <a:spcAft>
              <a:spcPct val="35000"/>
            </a:spcAft>
            <a:buNone/>
          </a:pPr>
          <a:r>
            <a:rPr lang="zh-CN" altLang="en-US" sz="1700" kern="1200" dirty="0">
              <a:latin typeface="Arial" panose="020B0604020202020204" pitchFamily="34" charset="0"/>
              <a:ea typeface="微软雅黑" panose="020B0503020204020204" pitchFamily="34" charset="-122"/>
            </a:rPr>
            <a:t>多重选择不是要求被试对道德故事中规定的非此即彼的标准进行比较，而是提供更多标准，要求他们选择自己认为是最好的办法。</a:t>
          </a:r>
          <a:endParaRPr lang="zh-CN" altLang="en-US" sz="1700" kern="1200" dirty="0"/>
        </a:p>
      </dsp:txBody>
      <dsp:txXfrm>
        <a:off x="670951" y="0"/>
        <a:ext cx="2496394" cy="3469683"/>
      </dsp:txXfrm>
    </dsp:sp>
    <dsp:sp modelId="{A9C7353D-1B20-4D9A-ABAB-DA6F215A3308}">
      <dsp:nvSpPr>
        <dsp:cNvPr id="0" name=""/>
        <dsp:cNvSpPr/>
      </dsp:nvSpPr>
      <dsp:spPr>
        <a:xfrm>
          <a:off x="3468923" y="0"/>
          <a:ext cx="3350864" cy="3469683"/>
        </a:xfrm>
        <a:prstGeom prst="roundRect">
          <a:avLst>
            <a:gd name="adj" fmla="val 5000"/>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3444" rIns="160020" bIns="0" numCol="1" spcCol="1270" anchor="t" anchorCtr="0">
          <a:noAutofit/>
        </a:bodyPr>
        <a:lstStyle/>
        <a:p>
          <a:pPr marL="0" lvl="0" indent="0" algn="r" defTabSz="1600200">
            <a:lnSpc>
              <a:spcPct val="90000"/>
            </a:lnSpc>
            <a:spcBef>
              <a:spcPct val="0"/>
            </a:spcBef>
            <a:spcAft>
              <a:spcPct val="35000"/>
            </a:spcAft>
            <a:buNone/>
          </a:pPr>
          <a:endParaRPr lang="zh-CN" altLang="en-US" sz="3600" kern="1200"/>
        </a:p>
      </dsp:txBody>
      <dsp:txXfrm rot="16200000">
        <a:off x="2381440" y="1087483"/>
        <a:ext cx="2845140" cy="670172"/>
      </dsp:txXfrm>
    </dsp:sp>
    <dsp:sp modelId="{1C157537-F278-4043-9A22-0C67FD9B244C}">
      <dsp:nvSpPr>
        <dsp:cNvPr id="0" name=""/>
        <dsp:cNvSpPr/>
      </dsp:nvSpPr>
      <dsp:spPr>
        <a:xfrm rot="5400000">
          <a:off x="3230595" y="2724649"/>
          <a:ext cx="510165" cy="502629"/>
        </a:xfrm>
        <a:prstGeom prst="flowChartExtra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71F284-B6D8-4E67-B030-5C24C06F0730}">
      <dsp:nvSpPr>
        <dsp:cNvPr id="0" name=""/>
        <dsp:cNvSpPr/>
      </dsp:nvSpPr>
      <dsp:spPr>
        <a:xfrm>
          <a:off x="4139096" y="0"/>
          <a:ext cx="2496394" cy="346968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marL="0" lvl="0" indent="0" algn="l" defTabSz="755650">
            <a:lnSpc>
              <a:spcPct val="90000"/>
            </a:lnSpc>
            <a:spcBef>
              <a:spcPct val="0"/>
            </a:spcBef>
            <a:spcAft>
              <a:spcPct val="35000"/>
            </a:spcAft>
            <a:buNone/>
          </a:pPr>
          <a:r>
            <a:rPr lang="zh-CN" altLang="en-US" sz="1700" kern="1200" dirty="0">
              <a:latin typeface="Arial" panose="020B0604020202020204" pitchFamily="34" charset="0"/>
              <a:ea typeface="微软雅黑" panose="020B0503020204020204" pitchFamily="34" charset="-122"/>
            </a:rPr>
            <a:t>皮亚杰在研究儿童心目中的惩罚时，用的三种选择分别是抵罪性惩罚、报应性惩罚，或者两者兼而有之。</a:t>
          </a:r>
          <a:endParaRPr lang="zh-CN" altLang="en-US" sz="1700" kern="1200" dirty="0"/>
        </a:p>
        <a:p>
          <a:pPr marL="0" lvl="0" indent="0" algn="l" defTabSz="755650">
            <a:lnSpc>
              <a:spcPct val="90000"/>
            </a:lnSpc>
            <a:spcBef>
              <a:spcPct val="0"/>
            </a:spcBef>
            <a:spcAft>
              <a:spcPct val="35000"/>
            </a:spcAft>
            <a:buNone/>
          </a:pPr>
          <a:endParaRPr lang="zh-CN" altLang="en-US" sz="1700" kern="1200" dirty="0">
            <a:latin typeface="Arial" panose="020B0604020202020204" pitchFamily="34" charset="0"/>
            <a:ea typeface="微软雅黑" panose="020B0503020204020204" pitchFamily="34" charset="-122"/>
          </a:endParaRPr>
        </a:p>
      </dsp:txBody>
      <dsp:txXfrm>
        <a:off x="4139096" y="0"/>
        <a:ext cx="2496394" cy="3469683"/>
      </dsp:txXfrm>
    </dsp:sp>
    <dsp:sp modelId="{E61BD60D-3D85-421B-87BA-AB002D07B780}">
      <dsp:nvSpPr>
        <dsp:cNvPr id="0" name=""/>
        <dsp:cNvSpPr/>
      </dsp:nvSpPr>
      <dsp:spPr>
        <a:xfrm>
          <a:off x="6937068" y="0"/>
          <a:ext cx="3350864" cy="3469683"/>
        </a:xfrm>
        <a:prstGeom prst="roundRect">
          <a:avLst>
            <a:gd name="adj" fmla="val 5000"/>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3444" rIns="160020" bIns="0" numCol="1" spcCol="1270" anchor="t" anchorCtr="0">
          <a:noAutofit/>
        </a:bodyPr>
        <a:lstStyle/>
        <a:p>
          <a:pPr marL="0" lvl="0" indent="0" algn="r" defTabSz="1600200">
            <a:lnSpc>
              <a:spcPct val="90000"/>
            </a:lnSpc>
            <a:spcBef>
              <a:spcPct val="0"/>
            </a:spcBef>
            <a:spcAft>
              <a:spcPct val="35000"/>
            </a:spcAft>
            <a:buNone/>
          </a:pPr>
          <a:endParaRPr lang="zh-CN" altLang="en-US" sz="3600" kern="1200" dirty="0"/>
        </a:p>
      </dsp:txBody>
      <dsp:txXfrm rot="16200000">
        <a:off x="5849585" y="1087483"/>
        <a:ext cx="2845140" cy="670172"/>
      </dsp:txXfrm>
    </dsp:sp>
    <dsp:sp modelId="{B4DDA1FD-59E7-4B17-86EA-FE23F32F27D8}">
      <dsp:nvSpPr>
        <dsp:cNvPr id="0" name=""/>
        <dsp:cNvSpPr/>
      </dsp:nvSpPr>
      <dsp:spPr>
        <a:xfrm rot="5400000">
          <a:off x="6698740" y="2724649"/>
          <a:ext cx="510165" cy="502629"/>
        </a:xfrm>
        <a:prstGeom prst="flowChartExtract">
          <a:avLst/>
        </a:prstGeom>
        <a:solidFill>
          <a:schemeClr val="lt1">
            <a:hueOff val="0"/>
            <a:satOff val="0"/>
            <a:lumOff val="0"/>
            <a:alphaOff val="0"/>
          </a:schemeClr>
        </a:solidFill>
        <a:ln w="12700" cap="flat" cmpd="sng" algn="ctr">
          <a:solidFill>
            <a:schemeClr val="accent2">
              <a:hueOff val="-838123"/>
              <a:satOff val="-9658"/>
              <a:lumOff val="2159"/>
              <a:alphaOff val="0"/>
            </a:schemeClr>
          </a:solidFill>
          <a:prstDash val="solid"/>
        </a:ln>
        <a:effectLst/>
      </dsp:spPr>
      <dsp:style>
        <a:lnRef idx="2">
          <a:scrgbClr r="0" g="0" b="0"/>
        </a:lnRef>
        <a:fillRef idx="1">
          <a:scrgbClr r="0" g="0" b="0"/>
        </a:fillRef>
        <a:effectRef idx="0">
          <a:scrgbClr r="0" g="0" b="0"/>
        </a:effectRef>
        <a:fontRef idx="minor"/>
      </dsp:style>
    </dsp:sp>
    <dsp:sp modelId="{1C46EAD2-480F-4807-ABC4-94BA71672360}">
      <dsp:nvSpPr>
        <dsp:cNvPr id="0" name=""/>
        <dsp:cNvSpPr/>
      </dsp:nvSpPr>
      <dsp:spPr>
        <a:xfrm>
          <a:off x="7607241" y="0"/>
          <a:ext cx="2496394" cy="3469683"/>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8293" rIns="0" bIns="0" numCol="1" spcCol="1270" anchor="t" anchorCtr="0">
          <a:noAutofit/>
        </a:bodyPr>
        <a:lstStyle/>
        <a:p>
          <a:pPr marL="0" lvl="0" indent="0" algn="l" defTabSz="755650">
            <a:lnSpc>
              <a:spcPct val="90000"/>
            </a:lnSpc>
            <a:spcBef>
              <a:spcPct val="0"/>
            </a:spcBef>
            <a:spcAft>
              <a:spcPct val="35000"/>
            </a:spcAft>
            <a:buNone/>
          </a:pPr>
          <a:r>
            <a:rPr lang="zh-CN" altLang="en-US" sz="1700" kern="1200" dirty="0">
              <a:latin typeface="Arial" panose="020B0604020202020204" pitchFamily="34" charset="0"/>
              <a:ea typeface="微软雅黑" panose="020B0503020204020204" pitchFamily="34" charset="-122"/>
            </a:rPr>
            <a:t>多重选择的评定方法其优点是可让被试注意力集中在感兴趣的道德决策，回答易收集分析处理，但缺陷是研究者提供的选择可能未反映被试主观意图，我国学者采用自由开放方法克服此缺点，但带来结果处理困难。</a:t>
          </a:r>
          <a:endParaRPr lang="zh-CN" altLang="en-US" sz="1700" kern="1200" dirty="0"/>
        </a:p>
        <a:p>
          <a:pPr marL="0" lvl="0" indent="0" algn="l" defTabSz="755650">
            <a:lnSpc>
              <a:spcPct val="90000"/>
            </a:lnSpc>
            <a:spcBef>
              <a:spcPct val="0"/>
            </a:spcBef>
            <a:spcAft>
              <a:spcPct val="35000"/>
            </a:spcAft>
            <a:buNone/>
          </a:pPr>
          <a:endParaRPr lang="zh-CN" altLang="en-US" sz="1700" kern="1200" dirty="0">
            <a:latin typeface="Arial" panose="020B0604020202020204" pitchFamily="34" charset="0"/>
            <a:ea typeface="微软雅黑" panose="020B0503020204020204" pitchFamily="34" charset="-122"/>
          </a:endParaRPr>
        </a:p>
      </dsp:txBody>
      <dsp:txXfrm>
        <a:off x="7607241" y="0"/>
        <a:ext cx="2496394" cy="34696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3917470" y="-605719"/>
          <a:ext cx="4701670" cy="4701670"/>
        </a:xfrm>
        <a:prstGeom prst="blockArc">
          <a:avLst>
            <a:gd name="adj1" fmla="val 18900000"/>
            <a:gd name="adj2" fmla="val 2700000"/>
            <a:gd name="adj3" fmla="val 459"/>
          </a:avLst>
        </a:pr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641591" y="367043"/>
          <a:ext cx="9710046" cy="126023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91440" tIns="40640" rIns="40640" bIns="4064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吉布斯和他的合作者设计的社会道德反映测验（</a:t>
          </a:r>
          <a:r>
            <a:rPr lang="en-US" altLang="en-US" sz="1600" kern="1200" dirty="0">
              <a:latin typeface="Arial" panose="020B0604020202020204" pitchFamily="34" charset="0"/>
              <a:ea typeface="微软雅黑" panose="020B0503020204020204" pitchFamily="34" charset="-122"/>
            </a:rPr>
            <a:t>Sociomoral Refection Measure</a:t>
          </a:r>
          <a:r>
            <a:rPr lang="zh-CN" altLang="en-US" sz="1600" kern="1200" dirty="0">
              <a:latin typeface="Arial" panose="020B0604020202020204" pitchFamily="34" charset="0"/>
              <a:ea typeface="微软雅黑" panose="020B0503020204020204" pitchFamily="34" charset="-122"/>
            </a:rPr>
            <a:t>，简称</a:t>
          </a:r>
          <a:r>
            <a:rPr lang="en-US" altLang="en-US" sz="1600" kern="1200" dirty="0">
              <a:latin typeface="Arial" panose="020B0604020202020204" pitchFamily="34" charset="0"/>
              <a:ea typeface="微软雅黑" panose="020B0503020204020204" pitchFamily="34" charset="-122"/>
            </a:rPr>
            <a:t>SRM</a:t>
          </a:r>
          <a:r>
            <a:rPr lang="zh-CN" altLang="en-US" sz="1600" kern="1200" dirty="0">
              <a:latin typeface="Arial" panose="020B0604020202020204" pitchFamily="34" charset="0"/>
              <a:ea typeface="微软雅黑" panose="020B0503020204020204" pitchFamily="34" charset="-122"/>
            </a:rPr>
            <a:t>）就是这类测验。社会道德反映测验也是从科尔伯格的道德谈话法发展而来的。它使用科尔伯格道德判断量表中的前六个两难故事，并根据科尔伯格的道德发展阶段来编拟问题。</a:t>
          </a:r>
        </a:p>
      </dsp:txBody>
      <dsp:txXfrm>
        <a:off x="641591" y="367043"/>
        <a:ext cx="9710046" cy="1260231"/>
      </dsp:txXfrm>
    </dsp:sp>
    <dsp:sp modelId="{847B832C-3287-499C-BC8A-2C49AF87A400}">
      <dsp:nvSpPr>
        <dsp:cNvPr id="0" name=""/>
        <dsp:cNvSpPr/>
      </dsp:nvSpPr>
      <dsp:spPr>
        <a:xfrm>
          <a:off x="18410" y="373978"/>
          <a:ext cx="1246361" cy="1246361"/>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641591" y="1888845"/>
          <a:ext cx="9710046" cy="1208452"/>
        </a:xfrm>
        <a:prstGeom prst="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91440" tIns="40640" rIns="40640" bIns="4064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测验中每个道德两难故事以书面形式呈现，被试默读，故事后有两三个问题，第一问是多种选择，最后一问开放要求说明选择准则，测量团体约 </a:t>
          </a:r>
          <a:r>
            <a:rPr lang="en-US" altLang="en-US" sz="1600" kern="1200" dirty="0">
              <a:latin typeface="Arial" panose="020B0604020202020204" pitchFamily="34" charset="0"/>
              <a:ea typeface="微软雅黑" panose="020B0503020204020204" pitchFamily="34" charset="-122"/>
            </a:rPr>
            <a:t>45 </a:t>
          </a:r>
          <a:r>
            <a:rPr lang="zh-CN" altLang="en-US" sz="1600" kern="1200" dirty="0">
              <a:latin typeface="Arial" panose="020B0604020202020204" pitchFamily="34" charset="0"/>
              <a:ea typeface="微软雅黑" panose="020B0503020204020204" pitchFamily="34" charset="-122"/>
            </a:rPr>
            <a:t>分钟，对小学生边讲边测要一个多小时，是团体测验不能像个别谈话法进一步提问，虽不能完全取代道德判断谈话法但类似且有可群体测验、适用自学评定者等优越之处。</a:t>
          </a:r>
        </a:p>
      </dsp:txBody>
      <dsp:txXfrm>
        <a:off x="641591" y="1888845"/>
        <a:ext cx="9710046" cy="1208452"/>
      </dsp:txXfrm>
    </dsp:sp>
    <dsp:sp modelId="{5A599947-9CB6-46A4-BD24-B23E482172ED}">
      <dsp:nvSpPr>
        <dsp:cNvPr id="0" name=""/>
        <dsp:cNvSpPr/>
      </dsp:nvSpPr>
      <dsp:spPr>
        <a:xfrm>
          <a:off x="18410" y="1869891"/>
          <a:ext cx="1246361" cy="1246361"/>
        </a:xfrm>
        <a:prstGeom prst="ellipse">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D17D-B2B9-4C22-87F8-357B470A0550}">
      <dsp:nvSpPr>
        <dsp:cNvPr id="0" name=""/>
        <dsp:cNvSpPr/>
      </dsp:nvSpPr>
      <dsp:spPr>
        <a:xfrm rot="10800000">
          <a:off x="1561321" y="0"/>
          <a:ext cx="7509227" cy="872249"/>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638"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① 要求被提问者在说明他的道德动机和道德思维时必须讲真话，但这一目标不一定能达到</a:t>
          </a:r>
          <a:r>
            <a:rPr lang="en-US" altLang="en-US" sz="1800" kern="1200" dirty="0">
              <a:latin typeface="Arial" panose="020B0604020202020204" pitchFamily="34" charset="0"/>
              <a:ea typeface="微软雅黑" panose="020B0503020204020204" pitchFamily="34" charset="-122"/>
            </a:rPr>
            <a:t>;</a:t>
          </a:r>
          <a:endParaRPr lang="zh-CN" altLang="en-US" sz="1800" kern="1200" dirty="0">
            <a:latin typeface="Arial" panose="020B0604020202020204" pitchFamily="34" charset="0"/>
            <a:ea typeface="微软雅黑" panose="020B0503020204020204" pitchFamily="34" charset="-122"/>
          </a:endParaRPr>
        </a:p>
      </dsp:txBody>
      <dsp:txXfrm rot="10800000">
        <a:off x="1779383" y="0"/>
        <a:ext cx="7291165" cy="872249"/>
      </dsp:txXfrm>
    </dsp:sp>
    <dsp:sp modelId="{82DBEDA2-9566-4E09-9A91-97E9ADAC38F1}">
      <dsp:nvSpPr>
        <dsp:cNvPr id="0" name=""/>
        <dsp:cNvSpPr/>
      </dsp:nvSpPr>
      <dsp:spPr>
        <a:xfrm>
          <a:off x="962151" y="0"/>
          <a:ext cx="872249" cy="872249"/>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0FBFD-D814-41B8-8488-695A0D113D93}">
      <dsp:nvSpPr>
        <dsp:cNvPr id="0" name=""/>
        <dsp:cNvSpPr/>
      </dsp:nvSpPr>
      <dsp:spPr>
        <a:xfrm rot="10800000">
          <a:off x="1607579" y="1090685"/>
          <a:ext cx="7488668" cy="872249"/>
        </a:xfrm>
        <a:prstGeom prst="homePlate">
          <a:avLst/>
        </a:prstGeom>
        <a:solidFill>
          <a:schemeClr val="accent2">
            <a:hueOff val="-419062"/>
            <a:satOff val="-4829"/>
            <a:lumOff val="107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638"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② 提问者和被提问者之间的对话不一定能确保成功</a:t>
          </a:r>
          <a:r>
            <a:rPr lang="en-US" altLang="en-US" sz="1800" kern="1200" dirty="0">
              <a:solidFill>
                <a:prstClr val="white"/>
              </a:solidFill>
              <a:latin typeface="Arial" panose="020B0604020202020204" pitchFamily="34" charset="0"/>
              <a:ea typeface="微软雅黑" panose="020B0503020204020204" pitchFamily="34" charset="-122"/>
              <a:cs typeface="+mn-cs"/>
            </a:rPr>
            <a:t>;</a:t>
          </a:r>
          <a:endParaRPr lang="zh-CN" altLang="en-US" sz="1800" kern="1200" dirty="0">
            <a:solidFill>
              <a:prstClr val="white"/>
            </a:solidFill>
            <a:latin typeface="Arial" panose="020B0604020202020204" pitchFamily="34" charset="0"/>
            <a:ea typeface="微软雅黑" panose="020B0503020204020204" pitchFamily="34" charset="-122"/>
            <a:cs typeface="+mn-cs"/>
          </a:endParaRPr>
        </a:p>
      </dsp:txBody>
      <dsp:txXfrm rot="10800000">
        <a:off x="1825641" y="1090685"/>
        <a:ext cx="7270606" cy="872249"/>
      </dsp:txXfrm>
    </dsp:sp>
    <dsp:sp modelId="{FC96EFC5-1FFF-454B-A006-E05B5ECC4F14}">
      <dsp:nvSpPr>
        <dsp:cNvPr id="0" name=""/>
        <dsp:cNvSpPr/>
      </dsp:nvSpPr>
      <dsp:spPr>
        <a:xfrm>
          <a:off x="1008382" y="1121510"/>
          <a:ext cx="872249" cy="872249"/>
        </a:xfrm>
        <a:prstGeom prst="ellipse">
          <a:avLst/>
        </a:prstGeom>
        <a:solidFill>
          <a:schemeClr val="accent2">
            <a:tint val="50000"/>
            <a:hueOff val="-712532"/>
            <a:satOff val="-70"/>
            <a:lumOff val="2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5BF620-401A-462B-AED9-709C2770E0B8}">
      <dsp:nvSpPr>
        <dsp:cNvPr id="0" name=""/>
        <dsp:cNvSpPr/>
      </dsp:nvSpPr>
      <dsp:spPr>
        <a:xfrm rot="10800000">
          <a:off x="1437075" y="2180997"/>
          <a:ext cx="7716007" cy="872249"/>
        </a:xfrm>
        <a:prstGeom prst="homePlate">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638" tIns="60960" rIns="113792" bIns="60960" numCol="1" spcCol="1270" anchor="ctr" anchorCtr="0">
          <a:noAutofit/>
        </a:bodyPr>
        <a:lstStyle/>
        <a:p>
          <a:pPr marL="0" lvl="0" indent="0" algn="l" defTabSz="800100">
            <a:lnSpc>
              <a:spcPct val="90000"/>
            </a:lnSpc>
            <a:spcBef>
              <a:spcPct val="0"/>
            </a:spcBef>
            <a:spcAft>
              <a:spcPct val="35000"/>
            </a:spcAft>
            <a:buNone/>
          </a:pPr>
          <a:r>
            <a:rPr lang="zh-CN" altLang="en-US" sz="1600" kern="1200" dirty="0">
              <a:solidFill>
                <a:prstClr val="white"/>
              </a:solidFill>
              <a:latin typeface="Arial" panose="020B0604020202020204" pitchFamily="34" charset="0"/>
              <a:ea typeface="微软雅黑" panose="020B0503020204020204" pitchFamily="34" charset="-122"/>
              <a:cs typeface="+mn-cs"/>
            </a:rPr>
            <a:t>③ 事后询问法是建立在“一切道德行为都来自有意识的决策”这个假设基础上的，但实际上一个人的道德决策过程有许多往往是在无意识状态下进行的，这种无意识思维无法在正常询问的情境下被揭示出来。</a:t>
          </a:r>
        </a:p>
      </dsp:txBody>
      <dsp:txXfrm rot="10800000">
        <a:off x="1655137" y="2180997"/>
        <a:ext cx="7497945" cy="872249"/>
      </dsp:txXfrm>
    </dsp:sp>
    <dsp:sp modelId="{D91CC7FE-45B5-48F7-B19B-9AA78A7990E4}">
      <dsp:nvSpPr>
        <dsp:cNvPr id="0" name=""/>
        <dsp:cNvSpPr/>
      </dsp:nvSpPr>
      <dsp:spPr>
        <a:xfrm>
          <a:off x="1002923" y="2109080"/>
          <a:ext cx="872249" cy="872249"/>
        </a:xfrm>
        <a:prstGeom prst="ellipse">
          <a:avLst/>
        </a:prstGeom>
        <a:solidFill>
          <a:schemeClr val="accent2">
            <a:tint val="50000"/>
            <a:hueOff val="-1425063"/>
            <a:satOff val="-139"/>
            <a:lumOff val="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2737133" y="-424593"/>
          <a:ext cx="3286356" cy="3286356"/>
        </a:xfrm>
        <a:prstGeom prst="blockArc">
          <a:avLst>
            <a:gd name="adj1" fmla="val 18900000"/>
            <a:gd name="adj2" fmla="val 2700000"/>
            <a:gd name="adj3" fmla="val 657"/>
          </a:avLst>
        </a:pr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448012" y="256300"/>
          <a:ext cx="10054731" cy="879998"/>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649"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第一，使用追踪研究设计，研究者必须等待数月甚至数年方能完成研究项目，获得特定的研究结果</a:t>
          </a:r>
          <a:r>
            <a:rPr lang="en-US" altLang="en-US" sz="1800" kern="1200" dirty="0">
              <a:latin typeface="Arial" panose="020B0604020202020204" pitchFamily="34" charset="0"/>
              <a:ea typeface="微软雅黑" panose="020B0503020204020204" pitchFamily="34" charset="-122"/>
            </a:rPr>
            <a:t>;</a:t>
          </a:r>
          <a:endParaRPr lang="zh-CN" altLang="en-US" sz="1800" kern="1200" dirty="0">
            <a:latin typeface="Arial" panose="020B0604020202020204" pitchFamily="34" charset="0"/>
            <a:ea typeface="微软雅黑" panose="020B0503020204020204" pitchFamily="34" charset="-122"/>
          </a:endParaRPr>
        </a:p>
      </dsp:txBody>
      <dsp:txXfrm>
        <a:off x="448012" y="256300"/>
        <a:ext cx="10054731" cy="879998"/>
      </dsp:txXfrm>
    </dsp:sp>
    <dsp:sp modelId="{847B832C-3287-499C-BC8A-2C49AF87A400}">
      <dsp:nvSpPr>
        <dsp:cNvPr id="0" name=""/>
        <dsp:cNvSpPr/>
      </dsp:nvSpPr>
      <dsp:spPr>
        <a:xfrm>
          <a:off x="12856" y="261142"/>
          <a:ext cx="870313" cy="870313"/>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448012" y="1318949"/>
          <a:ext cx="10054731" cy="843841"/>
        </a:xfrm>
        <a:prstGeom prst="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2649"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第二，在漫长的测查过程中，研究者可能会与最初参加测验的某些被试失去联系，参加完整测验序列的人数可能远远少于参加最初测验的人数。</a:t>
          </a:r>
        </a:p>
      </dsp:txBody>
      <dsp:txXfrm>
        <a:off x="448012" y="1318949"/>
        <a:ext cx="10054731" cy="843841"/>
      </dsp:txXfrm>
    </dsp:sp>
    <dsp:sp modelId="{5A599947-9CB6-46A4-BD24-B23E482172ED}">
      <dsp:nvSpPr>
        <dsp:cNvPr id="0" name=""/>
        <dsp:cNvSpPr/>
      </dsp:nvSpPr>
      <dsp:spPr>
        <a:xfrm>
          <a:off x="12856" y="1305713"/>
          <a:ext cx="870313" cy="870313"/>
        </a:xfrm>
        <a:prstGeom prst="ellipse">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3647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25895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品德评定方法的设计</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设计品德评定方法的步骤和根据</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r>
              <a:rPr lang="en-US" altLang="zh-CN" sz="2500" b="1" dirty="0">
                <a:solidFill>
                  <a:schemeClr val="bg1">
                    <a:lumMod val="50000"/>
                  </a:schemeClr>
                </a:solidFill>
                <a:latin typeface="Arial" panose="020B0604020202020204" pitchFamily="34" charset="0"/>
                <a:ea typeface="微软雅黑" panose="020B0503020204020204" pitchFamily="34" charset="-122"/>
              </a:rPr>
              <a:t>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设计品德评定方法步骤：阐明某道德解释中的道德思维、情感和行为，针对其拟定评价项目或问题。获取儿童青少年道德思维等的方法基于两个假设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p>
        </p:txBody>
      </p:sp>
      <p:graphicFrame>
        <p:nvGraphicFramePr>
          <p:cNvPr id="3" name="内容占位符 3">
            <a:extLst>
              <a:ext uri="{FF2B5EF4-FFF2-40B4-BE49-F238E27FC236}">
                <a16:creationId xmlns:a16="http://schemas.microsoft.com/office/drawing/2014/main" id="{5D5267E6-5D51-47B9-AC3C-07DAB7899FA9}"/>
              </a:ext>
            </a:extLst>
          </p:cNvPr>
          <p:cNvGraphicFramePr>
            <a:graphicFrameLocks/>
          </p:cNvGraphicFramePr>
          <p:nvPr>
            <p:extLst>
              <p:ext uri="{D42A27DB-BD31-4B8C-83A1-F6EECF244321}">
                <p14:modId xmlns:p14="http://schemas.microsoft.com/office/powerpoint/2010/main" val="1567920987"/>
              </p:ext>
            </p:extLst>
          </p:nvPr>
        </p:nvGraphicFramePr>
        <p:xfrm>
          <a:off x="1073650" y="3505948"/>
          <a:ext cx="10587519" cy="2529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4536856"/>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品德评定方法的选用</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36000"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道德概念、道德观念、道德因果关系、道德情感、道德价值观以及道德行为等，都是道德评定的内容。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36000"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实际道德情境中这些因素联系紧密，但进行品德评定时往往抽取某个因素单独分析，评定方法要考虑方便可行和切合实际，不同品德因素适用不同评定方法，如谈话法适用于道德概念等，评定道德行为可用假设情境投射测验等，分别评定不同因素可检验评定方法有效性，品德评定方法应与品德因素匹配，且形式不由道德解释规定，评价界定的品德发展内容时可灵活运用多种评定方式，如</a:t>
            </a:r>
            <a:r>
              <a:rPr lang="zh-CN" altLang="en-US" b="1" dirty="0">
                <a:solidFill>
                  <a:srgbClr val="FF0000"/>
                </a:solidFill>
                <a:latin typeface="Arial" panose="020B0604020202020204" pitchFamily="34" charset="0"/>
                <a:ea typeface="微软雅黑" panose="020B0503020204020204" pitchFamily="34" charset="-122"/>
              </a:rPr>
              <a:t>行为观察、实验、谈话、纸笔测</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验等，适当场合也可用投射方法。</a:t>
            </a:r>
          </a:p>
        </p:txBody>
      </p:sp>
    </p:spTree>
    <p:extLst>
      <p:ext uri="{BB962C8B-B14F-4D97-AF65-F5344CB8AC3E}">
        <p14:creationId xmlns:p14="http://schemas.microsoft.com/office/powerpoint/2010/main" val="783863289"/>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50419" y="2822107"/>
            <a:ext cx="8108673"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道德认知的评定方法</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0173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个别谈话法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解释道德概念</a:t>
            </a:r>
          </a:p>
          <a:p>
            <a:pPr>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        该方式用于了解被试对道德概念含义的理解，如说谎或偷窃，让被试用自己的话解释，而不是从研究者们提供的内容中选择答案。</a:t>
            </a:r>
          </a:p>
          <a:p>
            <a:pPr>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        皮亚杰在儿童道德判断研究中用的临床法即如此，研究者先提一般性道德概念问题，再按儿童回答继续提问以明确含义，其优点是可根据儿童知识背景和思维方式不断提问，缺点是儿童回答不同时难与其他儿童比较及对一组儿童回答评定。</a:t>
            </a:r>
          </a:p>
        </p:txBody>
      </p:sp>
    </p:spTree>
    <p:extLst>
      <p:ext uri="{BB962C8B-B14F-4D97-AF65-F5344CB8AC3E}">
        <p14:creationId xmlns:p14="http://schemas.microsoft.com/office/powerpoint/2010/main" val="2830578248"/>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个别谈话法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 （二） 对偶故事</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        该方式由研究者提供两个道德故事让被试比较，目的是了解个人道德判断和推理过程。</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20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皮亚杰是代表人物，他用几组对偶故事研究儿童对道德内容看法，我国学者也采用并改进，如公私财物损坏对偶故事，包括无意造成公共财物损坏和有意造成公私财物损坏等不同情况的故事。</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130665924"/>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个别谈话法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 （三） 多重选择</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1D18490E-CEA4-46A7-8AC4-731DE5DE77E2}"/>
              </a:ext>
            </a:extLst>
          </p:cNvPr>
          <p:cNvGraphicFramePr>
            <a:graphicFrameLocks/>
          </p:cNvGraphicFramePr>
          <p:nvPr>
            <p:extLst>
              <p:ext uri="{D42A27DB-BD31-4B8C-83A1-F6EECF244321}">
                <p14:modId xmlns:p14="http://schemas.microsoft.com/office/powerpoint/2010/main" val="1311132353"/>
              </p:ext>
            </p:extLst>
          </p:nvPr>
        </p:nvGraphicFramePr>
        <p:xfrm>
          <a:off x="1197796" y="2665713"/>
          <a:ext cx="10288712" cy="34696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2566376"/>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个别谈话法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不完全故事</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不完全故事指简短道德故事在行为者作道德决定关键时刻停下，询问儿童行为者如何解决两难问题及原因等。</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科尔伯格的道德两难故事是典型，这种方法比仅要求解释道德观念有长处，能提供类似现实的道德情境及特殊条件，也能让年幼不能解释概念的儿童提出建议，从中揭示道德原则基础，但需有详细评分系统才能得出客观结论。</a:t>
            </a:r>
          </a:p>
        </p:txBody>
      </p:sp>
    </p:spTree>
    <p:extLst>
      <p:ext uri="{BB962C8B-B14F-4D97-AF65-F5344CB8AC3E}">
        <p14:creationId xmlns:p14="http://schemas.microsoft.com/office/powerpoint/2010/main" val="3839630971"/>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纸</a:t>
            </a:r>
            <a:r>
              <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笔测验法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提供道德认知问题的测验</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最有名的是雷斯特的确定问题测验（</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DIT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），从科尔伯格方法引申，包含六个道德两难故事及每个故事后的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个问题，要求被试对别人道德推理判断，该测验有良好初测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复测信度等优点。</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后林德和威根赫特改进并作理论区分，我国顾海根、李伯黍等从国情出发编制“上海地区青少年道德判断能力测验”，以四对矛盾观念道德问题为依据编制四个故事，涉及多方面价值观冲突，来自新闻媒介，有较强现实性，测验同时测量态度内容和认知结构，常模样本来自上海市区和郊区中学，结果信度和效度满意，适用于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12—17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岁青少年学生。</a:t>
            </a:r>
          </a:p>
        </p:txBody>
      </p:sp>
    </p:spTree>
    <p:extLst>
      <p:ext uri="{BB962C8B-B14F-4D97-AF65-F5344CB8AC3E}">
        <p14:creationId xmlns:p14="http://schemas.microsoft.com/office/powerpoint/2010/main" val="1990127880"/>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纸</a:t>
            </a:r>
            <a:r>
              <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笔测验法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包含道德因果关系问题的测验</a:t>
            </a:r>
          </a:p>
        </p:txBody>
      </p:sp>
      <p:graphicFrame>
        <p:nvGraphicFramePr>
          <p:cNvPr id="3" name="内容占位符 3">
            <a:extLst>
              <a:ext uri="{FF2B5EF4-FFF2-40B4-BE49-F238E27FC236}">
                <a16:creationId xmlns:a16="http://schemas.microsoft.com/office/drawing/2014/main" id="{2E3514C3-1977-4DAC-A5B9-9F6B2DA651E2}"/>
              </a:ext>
            </a:extLst>
          </p:cNvPr>
          <p:cNvGraphicFramePr>
            <a:graphicFrameLocks/>
          </p:cNvGraphicFramePr>
          <p:nvPr>
            <p:extLst>
              <p:ext uri="{D42A27DB-BD31-4B8C-83A1-F6EECF244321}">
                <p14:modId xmlns:p14="http://schemas.microsoft.com/office/powerpoint/2010/main" val="4198599068"/>
              </p:ext>
            </p:extLst>
          </p:nvPr>
        </p:nvGraphicFramePr>
        <p:xfrm>
          <a:off x="1075362" y="2655439"/>
          <a:ext cx="10370049" cy="34902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8695337"/>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纸</a:t>
            </a:r>
            <a:r>
              <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笔测验法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学业成绩测验</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日常道德教育中教师通常不用品德发展研究的评定方法，因没时间进行个别谈话、复杂测验和统计分析，且教师关注与研究者不同，通常采用学习成绩测验评定道德教育结果，测量项目有是非题、选择题、比较题、填空题、简答题、论述题六种。</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155532167"/>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第一编  </a:t>
            </a:r>
            <a:r>
              <a:rPr lang="zh-CN" altLang="en-US" sz="4400" b="1" dirty="0">
                <a:latin typeface="微软雅黑" panose="020B0503020204020204" pitchFamily="34" charset="-122"/>
                <a:ea typeface="微软雅黑" panose="020B0503020204020204" pitchFamily="34" charset="-122"/>
              </a:rPr>
              <a:t>德育心理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1313794" y="2433224"/>
            <a:ext cx="9385738" cy="2308324"/>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道德情感与道德价值观的</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评定方法</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评定道德情感的方法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投射法</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图片故事测验</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造句测验</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完全故事和不完全故事</a:t>
            </a:r>
          </a:p>
        </p:txBody>
      </p:sp>
      <p:pic>
        <p:nvPicPr>
          <p:cNvPr id="3" name="图片 2">
            <a:extLst>
              <a:ext uri="{FF2B5EF4-FFF2-40B4-BE49-F238E27FC236}">
                <a16:creationId xmlns:a16="http://schemas.microsoft.com/office/drawing/2014/main" id="{EBC12D22-7841-415F-855A-C122FAE6C158}"/>
              </a:ext>
            </a:extLst>
          </p:cNvPr>
          <p:cNvPicPr>
            <a:picLocks noChangeAspect="1"/>
          </p:cNvPicPr>
          <p:nvPr/>
        </p:nvPicPr>
        <p:blipFill>
          <a:blip r:embed="rId2"/>
          <a:stretch>
            <a:fillRect/>
          </a:stretch>
        </p:blipFill>
        <p:spPr>
          <a:xfrm>
            <a:off x="1733550" y="4527371"/>
            <a:ext cx="8724900" cy="1543050"/>
          </a:xfrm>
          <a:prstGeom prst="rect">
            <a:avLst/>
          </a:prstGeom>
        </p:spPr>
      </p:pic>
    </p:spTree>
    <p:extLst>
      <p:ext uri="{BB962C8B-B14F-4D97-AF65-F5344CB8AC3E}">
        <p14:creationId xmlns:p14="http://schemas.microsoft.com/office/powerpoint/2010/main" val="2005176562"/>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5" y="1210310"/>
            <a:ext cx="6344286"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评定道德情感的方法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语义分化测验</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语义分化技术由奥斯古德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1952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年发明用于确定字词涵义，改进后可研究伴随道德事件的道德情感，一般形式是直线两端确定情感反义形容词或动词，中间分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个或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7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个等级，被试根据特定概念或事件填等级，可评定被试伴随道德概念或事件的道德情感，但确定道德事件容易，选编形容词不简单，</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7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个等级意义也难认定。</a:t>
            </a:r>
          </a:p>
        </p:txBody>
      </p:sp>
      <p:pic>
        <p:nvPicPr>
          <p:cNvPr id="3" name="图片 2">
            <a:extLst>
              <a:ext uri="{FF2B5EF4-FFF2-40B4-BE49-F238E27FC236}">
                <a16:creationId xmlns:a16="http://schemas.microsoft.com/office/drawing/2014/main" id="{40428C6D-8D91-44BC-AF71-C7CDF364A5E7}"/>
              </a:ext>
            </a:extLst>
          </p:cNvPr>
          <p:cNvPicPr>
            <a:picLocks noChangeAspect="1"/>
          </p:cNvPicPr>
          <p:nvPr/>
        </p:nvPicPr>
        <p:blipFill>
          <a:blip r:embed="rId2"/>
          <a:stretch>
            <a:fillRect/>
          </a:stretch>
        </p:blipFill>
        <p:spPr>
          <a:xfrm>
            <a:off x="7587733" y="2756271"/>
            <a:ext cx="3838575" cy="2628900"/>
          </a:xfrm>
          <a:prstGeom prst="rect">
            <a:avLst/>
          </a:prstGeom>
        </p:spPr>
      </p:pic>
    </p:spTree>
    <p:extLst>
      <p:ext uri="{BB962C8B-B14F-4D97-AF65-F5344CB8AC3E}">
        <p14:creationId xmlns:p14="http://schemas.microsoft.com/office/powerpoint/2010/main" val="2328001852"/>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评定道德价值观（或价值取向）的方法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谈话法</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很多谈话类型可揭示个人道德价值取向及其强度，可讲完整道德故事后问被试相关问题，也可讲不完全道德事件让被试补充后续及原因，这种提问能揭示价值取向但通常不能揭示强度，为评定强度可向被试提一系列反映不良后果的问题让其回答在特定条件下应怎样做。</a:t>
            </a:r>
          </a:p>
        </p:txBody>
      </p:sp>
    </p:spTree>
    <p:extLst>
      <p:ext uri="{BB962C8B-B14F-4D97-AF65-F5344CB8AC3E}">
        <p14:creationId xmlns:p14="http://schemas.microsoft.com/office/powerpoint/2010/main" val="3593057184"/>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评定道德价值观（或价值取向）的方法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价值取向测验</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取舍法</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排序法</a:t>
            </a:r>
          </a:p>
          <a:p>
            <a:pPr indent="457200">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等第法</a:t>
            </a:r>
          </a:p>
        </p:txBody>
      </p:sp>
      <p:pic>
        <p:nvPicPr>
          <p:cNvPr id="3" name="图片 2">
            <a:extLst>
              <a:ext uri="{FF2B5EF4-FFF2-40B4-BE49-F238E27FC236}">
                <a16:creationId xmlns:a16="http://schemas.microsoft.com/office/drawing/2014/main" id="{E8CC6C12-F008-491C-BD5E-A7A5B31EEC03}"/>
              </a:ext>
            </a:extLst>
          </p:cNvPr>
          <p:cNvPicPr>
            <a:picLocks noChangeAspect="1"/>
          </p:cNvPicPr>
          <p:nvPr/>
        </p:nvPicPr>
        <p:blipFill>
          <a:blip r:embed="rId2"/>
          <a:stretch>
            <a:fillRect/>
          </a:stretch>
        </p:blipFill>
        <p:spPr>
          <a:xfrm>
            <a:off x="3104027" y="2674493"/>
            <a:ext cx="8696325" cy="1143000"/>
          </a:xfrm>
          <a:prstGeom prst="rect">
            <a:avLst/>
          </a:prstGeom>
        </p:spPr>
      </p:pic>
      <p:pic>
        <p:nvPicPr>
          <p:cNvPr id="5" name="图片 4">
            <a:extLst>
              <a:ext uri="{FF2B5EF4-FFF2-40B4-BE49-F238E27FC236}">
                <a16:creationId xmlns:a16="http://schemas.microsoft.com/office/drawing/2014/main" id="{131FD0B4-E5DB-42F5-A027-8F570D20CD50}"/>
              </a:ext>
            </a:extLst>
          </p:cNvPr>
          <p:cNvPicPr>
            <a:picLocks noChangeAspect="1"/>
          </p:cNvPicPr>
          <p:nvPr/>
        </p:nvPicPr>
        <p:blipFill>
          <a:blip r:embed="rId3"/>
          <a:stretch>
            <a:fillRect/>
          </a:stretch>
        </p:blipFill>
        <p:spPr>
          <a:xfrm>
            <a:off x="3104027" y="4138676"/>
            <a:ext cx="8658225" cy="1924050"/>
          </a:xfrm>
          <a:prstGeom prst="rect">
            <a:avLst/>
          </a:prstGeom>
        </p:spPr>
      </p:pic>
    </p:spTree>
    <p:extLst>
      <p:ext uri="{BB962C8B-B14F-4D97-AF65-F5344CB8AC3E}">
        <p14:creationId xmlns:p14="http://schemas.microsoft.com/office/powerpoint/2010/main" val="1379235538"/>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评定道德价值观（或价值取向）的方法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价值观量表</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施瓦茨以罗克奇二分价值观理论为起点形成理论体系，证明人类价值观结构及关系，确定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种跨文化一致的基本价值观及两个高阶维度，在此基础上设计间接测量法问卷（</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PVQ</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）用于测儿童青少年价值观，问卷有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40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段描述按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5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点计分，王晓峰等人研究借鉴此方法编制青少年价值观问卷，有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8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个维度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46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道题，具良好信效度，多个维度与道德价值观相关。</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150338598"/>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13928" y="2569859"/>
            <a:ext cx="7564142"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道德发展一致性的评定方法</a:t>
            </a:r>
          </a:p>
        </p:txBody>
      </p:sp>
    </p:spTree>
    <p:extLst>
      <p:ext uri="{BB962C8B-B14F-4D97-AF65-F5344CB8AC3E}">
        <p14:creationId xmlns:p14="http://schemas.microsoft.com/office/powerpoint/2010/main" val="51372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道德认知与道德行为的一致性</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例证法</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例证法是一种相当普通而又简便的用以确定道德认知与道德行为关系的方法。具体做法是要求评定者举出被试在日常生活中的事例，以证明其道德信念。</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例证法最明显的缺点也许是它仅仅以少量的、偶然的例子来概括大量的现象，难免有以偏概全的危险。</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611481072"/>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500393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道德认知与道德行为的一致性</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寻找逻辑联系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鉴定道德认知与行为关系的第二种方法，就是建立一条逻辑推理线索，使人确信这种关系具有逻辑必然性。</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为了证实某个儿童的道德行为确实源自他的道德思维，通常的依据是：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他是否能自主地选择做出某种道德行为？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是否能预测自己的行为可能会产生什么结果？</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是否能选择那种使他产生最满意结果的行为方式。</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从这样一些证据出发，研究者凭借推理的合理性来证明或至少是由它来说明，这个儿童在道德认知与道德行为上的一致性程度。</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71594322"/>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094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道德认知与道德行为的一致性</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事后询问</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在儿童犯过错后，可以向他们提问，了解他们为什么这样做，以查明他们是通过什么样的道德思维才决定这样做的。这种事后询问方法的缺点在于：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28E6975B-0169-47EF-AD19-7F5185267E6F}"/>
              </a:ext>
            </a:extLst>
          </p:cNvPr>
          <p:cNvGraphicFramePr>
            <a:graphicFrameLocks/>
          </p:cNvGraphicFramePr>
          <p:nvPr>
            <p:extLst>
              <p:ext uri="{D42A27DB-BD31-4B8C-83A1-F6EECF244321}">
                <p14:modId xmlns:p14="http://schemas.microsoft.com/office/powerpoint/2010/main" val="1875142847"/>
              </p:ext>
            </p:extLst>
          </p:nvPr>
        </p:nvGraphicFramePr>
        <p:xfrm>
          <a:off x="334767" y="3267181"/>
          <a:ext cx="10515600" cy="30536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7620163"/>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第六章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道德发展的评定方法</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884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道德认知与道德行为的一致性</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自然观察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在日常生活中观察某人的道德言论是否符合他在道德情境中的行为，是判断道德思维与道德行为一致性最普遍的方法。但是运用这种自然观察的方法进行评定存在不少困难。</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第一，被观察者表达某一道德观念时，观察者必须在场，即守株待兔，坐等这一机会的自然到来。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第二，即便在适当情况下，研究者能得出某人道德观念与道德行为关系的一些可靠结果，但如果要在一般条件下收集一个班级的学生这样的资料，工作量就会大大增加，研究者难以完成。</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基于此，研究者设计了许多实验，模仿现实生活中的道德情境进行实验研究，把上面所说的困难降到最低限度。</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39889559"/>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道德认知与道德行为的一致性</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实验研究</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典型的实验研究步骤首先是诱发被试的道德观念</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然后把被试放在人为的、本人并没有意识到研究者正在观察他的道德情境中，注意他的行为是否与他的道德观念相一致。或者反过来，首先造成类似现实生活的道德事件</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然后诱发被试的道德观念。</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此外，随着认知神经科学的发展，越来越多的心理学家通过与道德认知或道德行为相关的神经机制研究来获得研究证据。</a:t>
            </a:r>
          </a:p>
        </p:txBody>
      </p:sp>
    </p:spTree>
    <p:extLst>
      <p:ext uri="{BB962C8B-B14F-4D97-AF65-F5344CB8AC3E}">
        <p14:creationId xmlns:p14="http://schemas.microsoft.com/office/powerpoint/2010/main" val="3196603836"/>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道德认知或道德行为在时间上的一致性</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事后询问法</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研究同一种道德思维或道德行为在个人不同生活时期的表现，最一般的途径就是事后询问法。它常常用来查明比较严重的犯过行为。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比如，当某一青少年被控犯有严重过错后，我们可以调查其个人历史，看这一事件是否与他</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她的早期生活有联系。尽管这种方法受人欢迎，但个体对过去情况的回忆可能模糊不清，往往并不可靠。而且，过去的情况只能说明单个事件，不能代表个体的整体行为。</a:t>
            </a:r>
          </a:p>
        </p:txBody>
      </p:sp>
    </p:spTree>
    <p:extLst>
      <p:ext uri="{BB962C8B-B14F-4D97-AF65-F5344CB8AC3E}">
        <p14:creationId xmlns:p14="http://schemas.microsoft.com/office/powerpoint/2010/main" val="3278174390"/>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道德认知或道德行为在时间上的一致性</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追踪研究</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追踪研究是指研究者有目的地收集个体有关道德思维或道德行为在不同场合的同类资料。尽管追踪研究对探讨个体和集体的道德发展模式很有价值，但使用这种方法却存在一定的局限。究其原因可能主要有两点：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CCDD1BCE-D740-4919-A46F-5173C1D5AC79}"/>
              </a:ext>
            </a:extLst>
          </p:cNvPr>
          <p:cNvGraphicFramePr>
            <a:graphicFrameLocks/>
          </p:cNvGraphicFramePr>
          <p:nvPr>
            <p:extLst>
              <p:ext uri="{D42A27DB-BD31-4B8C-83A1-F6EECF244321}">
                <p14:modId xmlns:p14="http://schemas.microsoft.com/office/powerpoint/2010/main" val="222721625"/>
              </p:ext>
            </p:extLst>
          </p:nvPr>
        </p:nvGraphicFramePr>
        <p:xfrm>
          <a:off x="1145569" y="3842534"/>
          <a:ext cx="10515600" cy="24371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4482910"/>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道德认知或道德行为在时间上的一致性</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横断研究</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为了克服追踪研究存在的问题，大多数研究者喜欢采用横断研究方法，同样研究不同年龄阶段人们的道德信念或道德行为，从中得出一个年龄阶段与另一个年龄阶段的一致性程度。</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显然，从横断研究资料中得出道德信念和道德行为一致性的结论，需要我们承认这一假设： 在不同年龄群体之间，除了时间因素之外，并不存在偶然性差异。可是，要令人信服地证明这一假设常常是困难的，因为不同年龄群体之间除了伴随年龄增长而出现的变化之外，还有其他导致差异的因素在起作用。</a:t>
            </a:r>
          </a:p>
        </p:txBody>
      </p:sp>
    </p:spTree>
    <p:extLst>
      <p:ext uri="{BB962C8B-B14F-4D97-AF65-F5344CB8AC3E}">
        <p14:creationId xmlns:p14="http://schemas.microsoft.com/office/powerpoint/2010/main" val="2942665126"/>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525977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如何了解小学阶段儿童的公正观念的发展状况和趋势？儿童公正观念存在怎样的个体差异？哪些因素可能影响公正观念的发展？请运用评定道德认知所学到的某种或几种方法，尝试描述你的研究思路。</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诚信是个体为人处世的一种美德，也是社会道德准则。诚信已明确作为我国公民道德的基本素质要求之一，也是广大青少年应该具有的道德品质。请你运用某种价值观研究方法，设计一个具体的研究方案，用于了解青少年的诚信价值观，了解他们对诚信在生活中的重要性程度的看法。</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了促进儿童的道德发展，培养他们成为能够依道德准则行为、具有良好道德品质的人，我们可以有许多教育途径，例如当儿童犯过错的时候，采取温和的惩罚策略，让儿童修正自己的不良行为；也可以通过培养儿童的共情或同情心，例如言语诱导：“如果别人喊你笨蛋，你是否也会感到很伤心？”，促进儿童服从规则和利他行为的发展。那么，如何才能知道儿童已经掌握了一定的道德观念，能够进行道德判断，并且可以将习得的道德准则运用于行动中呢？</a:t>
            </a: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rgbClr val="79A9D2"/>
                </a:solidFill>
                <a:latin typeface="微软雅黑" panose="020B0503020204020204" pitchFamily="34" charset="-122"/>
                <a:ea typeface="微软雅黑" panose="020B0503020204020204" pitchFamily="34" charset="-122"/>
              </a:rPr>
              <a:t>谈话法</a:t>
            </a:r>
            <a:r>
              <a:rPr lang="zh-CN" altLang="en-US" dirty="0">
                <a:latin typeface="微软雅黑" panose="020B0503020204020204" pitchFamily="34" charset="-122"/>
                <a:ea typeface="微软雅黑" panose="020B0503020204020204" pitchFamily="34" charset="-122"/>
              </a:rPr>
              <a:t>： 指访问员与受访对象进行的交谈活动，谈话法获取的信息更加深入、详细和全面，可以深入了解受访者的观念以及影响行为的因素。该方法常用于测查儿童的道德观念以及行为背后的动机。</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对偶故事法</a:t>
            </a:r>
            <a:r>
              <a:rPr lang="zh-CN" altLang="en-US" dirty="0">
                <a:latin typeface="微软雅黑" panose="020B0503020204020204" pitchFamily="34" charset="-122"/>
                <a:ea typeface="微软雅黑" panose="020B0503020204020204" pitchFamily="34" charset="-122"/>
              </a:rPr>
              <a:t>： 研究者利用讲述故事的方式向被试提出有关道德方面的难题，然后向儿童提问。利用这种难题测定儿童是依据对物品的损坏结果还是依据主人公的行为动机做出道德判断。由于皮亚杰每次都是以成对的故事测试儿童，因此被称为对偶故事法。</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不完全故事法</a:t>
            </a:r>
            <a:r>
              <a:rPr lang="zh-CN" altLang="en-US" dirty="0">
                <a:latin typeface="微软雅黑" panose="020B0503020204020204" pitchFamily="34" charset="-122"/>
                <a:ea typeface="微软雅黑" panose="020B0503020204020204" pitchFamily="34" charset="-122"/>
              </a:rPr>
              <a:t>： 指一个很简短的道德故事，研究者在讲到故事中的行为者必须作出道德决定的关键时刻就停下来，然后询问儿童故事中的行为者将怎样解决道德两难问题。</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纸笔测验法</a:t>
            </a:r>
            <a:r>
              <a:rPr lang="zh-CN" altLang="en-US" dirty="0">
                <a:latin typeface="微软雅黑" panose="020B0503020204020204" pitchFamily="34" charset="-122"/>
                <a:ea typeface="微软雅黑" panose="020B0503020204020204" pitchFamily="34" charset="-122"/>
              </a:rPr>
              <a:t>： 以书面形式表达对某一问题或某个个体的看法。包括自我报告问卷、核查表、行为评定问卷等。</a:t>
            </a:r>
            <a:endParaRPr lang="en-US"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0010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rgbClr val="79A9D2"/>
                </a:solidFill>
                <a:latin typeface="微软雅黑" panose="020B0503020204020204" pitchFamily="34" charset="-122"/>
                <a:ea typeface="微软雅黑" panose="020B0503020204020204" pitchFamily="34" charset="-122"/>
              </a:rPr>
              <a:t>投射测验法</a:t>
            </a:r>
            <a:r>
              <a:rPr lang="zh-CN" altLang="en-US" dirty="0">
                <a:latin typeface="微软雅黑" panose="020B0503020204020204" pitchFamily="34" charset="-122"/>
                <a:ea typeface="微软雅黑" panose="020B0503020204020204" pitchFamily="34" charset="-122"/>
              </a:rPr>
              <a:t>： 提供被试一种模棱两可的多义刺激物，要求被试在极短的时间内立即作出反应。由于刺激与反应之间相隔的时间极短，被试在回答问题的过程中常把自己的心理活动投射在个人的反应之中。</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语义分化测验</a:t>
            </a:r>
            <a:r>
              <a:rPr lang="zh-CN" altLang="en-US" dirty="0">
                <a:latin typeface="微软雅黑" panose="020B0503020204020204" pitchFamily="34" charset="-122"/>
                <a:ea typeface="微软雅黑" panose="020B0503020204020204" pitchFamily="34" charset="-122"/>
              </a:rPr>
              <a:t>： 该测验最初由奥斯古德（</a:t>
            </a:r>
            <a:r>
              <a:rPr lang="en-US" altLang="zh-CN" dirty="0">
                <a:latin typeface="微软雅黑" panose="020B0503020204020204" pitchFamily="34" charset="-122"/>
                <a:ea typeface="微软雅黑" panose="020B0503020204020204" pitchFamily="34" charset="-122"/>
              </a:rPr>
              <a:t>C</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E</a:t>
            </a:r>
            <a:r>
              <a:rPr lang="zh-CN" altLang="en-US" dirty="0">
                <a:latin typeface="微软雅黑" panose="020B0503020204020204" pitchFamily="34" charset="-122"/>
                <a:ea typeface="微软雅黑" panose="020B0503020204020204" pitchFamily="34" charset="-122"/>
              </a:rPr>
              <a:t>． </a:t>
            </a:r>
            <a:r>
              <a:rPr lang="en-US" altLang="zh-CN" dirty="0">
                <a:latin typeface="微软雅黑" panose="020B0503020204020204" pitchFamily="34" charset="-122"/>
                <a:ea typeface="微软雅黑" panose="020B0503020204020204" pitchFamily="34" charset="-122"/>
              </a:rPr>
              <a:t>Osgood</a:t>
            </a:r>
            <a:r>
              <a:rPr lang="zh-CN" altLang="en-US" dirty="0">
                <a:latin typeface="微软雅黑" panose="020B0503020204020204" pitchFamily="34" charset="-122"/>
                <a:ea typeface="微软雅黑" panose="020B0503020204020204" pitchFamily="34" charset="-122"/>
              </a:rPr>
              <a:t>）在</a:t>
            </a:r>
            <a:r>
              <a:rPr lang="en-US" altLang="zh-CN" dirty="0">
                <a:latin typeface="微软雅黑" panose="020B0503020204020204" pitchFamily="34" charset="-122"/>
                <a:ea typeface="微软雅黑" panose="020B0503020204020204" pitchFamily="34" charset="-122"/>
              </a:rPr>
              <a:t>1952</a:t>
            </a:r>
            <a:r>
              <a:rPr lang="zh-CN" altLang="en-US" dirty="0">
                <a:latin typeface="微软雅黑" panose="020B0503020204020204" pitchFamily="34" charset="-122"/>
                <a:ea typeface="微软雅黑" panose="020B0503020204020204" pitchFamily="34" charset="-122"/>
              </a:rPr>
              <a:t>年发明，用来确定人们赋予特定字词的涵义。经过改进的语义分化测验技术可用来研究伴随某一道德事件的道德情感。</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实验研究</a:t>
            </a:r>
            <a:r>
              <a:rPr lang="zh-CN" altLang="en-US" dirty="0">
                <a:latin typeface="微软雅黑" panose="020B0503020204020204" pitchFamily="34" charset="-122"/>
                <a:ea typeface="微软雅黑" panose="020B0503020204020204" pitchFamily="34" charset="-122"/>
              </a:rPr>
              <a:t>： 这里所述的实验研究主要用于研究道德认知和行为的一致性。典型的道德实验研究步骤是： 首先诱发被试的道德观念，然后将被试放到人为的道德情境中，观察被试的行为是否与其道德观念相一致。</a:t>
            </a:r>
          </a:p>
        </p:txBody>
      </p:sp>
    </p:spTree>
    <p:extLst>
      <p:ext uri="{BB962C8B-B14F-4D97-AF65-F5344CB8AC3E}">
        <p14:creationId xmlns:p14="http://schemas.microsoft.com/office/powerpoint/2010/main" val="17990717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B6A1EC-3C78-4B26-950E-B11F419FD85F}"/>
              </a:ext>
            </a:extLst>
          </p:cNvPr>
          <p:cNvSpPr>
            <a:spLocks noGrp="1"/>
          </p:cNvSpPr>
          <p:nvPr>
            <p:ph type="title"/>
          </p:nvPr>
        </p:nvSpPr>
        <p:spPr/>
        <p:txBody>
          <a:bodyPr/>
          <a:lstStyle/>
          <a:p>
            <a:br>
              <a:rPr lang="en-US" altLang="zh-CN" dirty="0">
                <a:latin typeface="微软雅黑" panose="020B0503020204020204" pitchFamily="34" charset="-122"/>
                <a:ea typeface="微软雅黑" panose="020B0503020204020204" pitchFamily="34" charset="-122"/>
              </a:rPr>
            </a:br>
            <a:r>
              <a:rPr lang="zh-CN" altLang="en-US" dirty="0">
                <a:latin typeface="微软雅黑" panose="020B0503020204020204" pitchFamily="34" charset="-122"/>
                <a:ea typeface="微软雅黑" panose="020B0503020204020204" pitchFamily="34" charset="-122"/>
              </a:rPr>
              <a:t>本章结构</a:t>
            </a:r>
          </a:p>
        </p:txBody>
      </p:sp>
      <p:sp>
        <p:nvSpPr>
          <p:cNvPr id="3" name="内容占位符 2">
            <a:extLst>
              <a:ext uri="{FF2B5EF4-FFF2-40B4-BE49-F238E27FC236}">
                <a16:creationId xmlns:a16="http://schemas.microsoft.com/office/drawing/2014/main" id="{3D3FF2EC-ADEC-45A1-BD46-88FB8BF78779}"/>
              </a:ext>
            </a:extLst>
          </p:cNvPr>
          <p:cNvSpPr>
            <a:spLocks noGrp="1"/>
          </p:cNvSpPr>
          <p:nvPr>
            <p:ph idx="1"/>
          </p:nvPr>
        </p:nvSpPr>
        <p:spPr/>
        <p:txBody>
          <a:bodyPr/>
          <a:lstStyle/>
          <a:p>
            <a:endParaRPr lang="zh-CN" altLang="en-US"/>
          </a:p>
        </p:txBody>
      </p:sp>
      <p:pic>
        <p:nvPicPr>
          <p:cNvPr id="5" name="图片 4">
            <a:extLst>
              <a:ext uri="{FF2B5EF4-FFF2-40B4-BE49-F238E27FC236}">
                <a16:creationId xmlns:a16="http://schemas.microsoft.com/office/drawing/2014/main" id="{88539745-0495-4AC8-8CBC-265E45661660}"/>
              </a:ext>
            </a:extLst>
          </p:cNvPr>
          <p:cNvPicPr>
            <a:picLocks noChangeAspect="1"/>
          </p:cNvPicPr>
          <p:nvPr/>
        </p:nvPicPr>
        <p:blipFill>
          <a:blip r:embed="rId2"/>
          <a:stretch>
            <a:fillRect/>
          </a:stretch>
        </p:blipFill>
        <p:spPr>
          <a:xfrm>
            <a:off x="2541302" y="2103120"/>
            <a:ext cx="8232178" cy="38456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508174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a:bodyPr>
          <a:lstStyle/>
          <a:p>
            <a:pPr marL="0" indent="0" algn="just">
              <a:lnSpc>
                <a:spcPct val="200000"/>
              </a:lnSpc>
              <a:buNone/>
            </a:pP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01  </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品德评定方法的设计和选用</a:t>
            </a:r>
            <a:endParaRPr lang="zh-CN"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endParaRPr>
          </a:p>
          <a:p>
            <a:pPr marL="0" indent="0" algn="just">
              <a:lnSpc>
                <a:spcPct val="200000"/>
              </a:lnSpc>
              <a:buNone/>
            </a:pPr>
            <a:r>
              <a:rPr lang="en-US"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rPr>
              <a:t>02  </a:t>
            </a:r>
            <a:r>
              <a:rPr lang="zh-CN" altLang="en-US" sz="2400" kern="100" dirty="0">
                <a:effectLst/>
                <a:latin typeface="华文楷体" panose="02010600040101010101" pitchFamily="2" charset="-122"/>
                <a:ea typeface="华文楷体" panose="02010600040101010101" pitchFamily="2" charset="-122"/>
                <a:cs typeface="Times New Roman" panose="02020603050405020304" pitchFamily="18" charset="0"/>
              </a:rPr>
              <a:t>道德认知的评定方法</a:t>
            </a:r>
            <a:endParaRPr lang="zh-CN" altLang="zh-CN" sz="2400" kern="100" dirty="0">
              <a:effectLst/>
              <a:latin typeface="华文楷体" panose="02010600040101010101" pitchFamily="2" charset="-122"/>
              <a:ea typeface="华文楷体" panose="02010600040101010101" pitchFamily="2" charset="-122"/>
              <a:cs typeface="Times New Roman" panose="02020603050405020304" pitchFamily="18" charset="0"/>
            </a:endParaRPr>
          </a:p>
          <a:p>
            <a:pPr marL="0" indent="0">
              <a:lnSpc>
                <a:spcPct val="200000"/>
              </a:lnSpc>
              <a:buNone/>
            </a:pPr>
            <a:r>
              <a:rPr lang="en-US" altLang="zh-CN" sz="2400" dirty="0">
                <a:effectLst/>
                <a:latin typeface="华文楷体" panose="02010600040101010101" pitchFamily="2" charset="-122"/>
                <a:ea typeface="华文楷体" panose="02010600040101010101" pitchFamily="2" charset="-122"/>
                <a:cs typeface="Times New Roman" panose="02020603050405020304" pitchFamily="18" charset="0"/>
              </a:rPr>
              <a:t>03  </a:t>
            </a:r>
            <a:r>
              <a:rPr lang="zh-CN" altLang="en-US" sz="2400" dirty="0">
                <a:effectLst/>
                <a:latin typeface="华文楷体" panose="02010600040101010101" pitchFamily="2" charset="-122"/>
                <a:ea typeface="华文楷体" panose="02010600040101010101" pitchFamily="2" charset="-122"/>
                <a:cs typeface="Times New Roman" panose="02020603050405020304" pitchFamily="18" charset="0"/>
              </a:rPr>
              <a:t>道德情感与道德价值观的评定方法</a:t>
            </a:r>
            <a:endParaRPr lang="en-US" altLang="zh-CN" sz="2400" dirty="0">
              <a:effectLst/>
              <a:latin typeface="华文楷体" panose="02010600040101010101" pitchFamily="2" charset="-122"/>
              <a:ea typeface="华文楷体" panose="02010600040101010101" pitchFamily="2" charset="-122"/>
              <a:cs typeface="Times New Roman" panose="02020603050405020304" pitchFamily="18" charset="0"/>
            </a:endParaRPr>
          </a:p>
          <a:p>
            <a:pPr marL="0" indent="0" algn="just">
              <a:lnSpc>
                <a:spcPct val="200000"/>
              </a:lnSpc>
              <a:buNone/>
            </a:pPr>
            <a:r>
              <a:rPr lang="en-US" altLang="zh-CN" sz="2400" dirty="0">
                <a:latin typeface="华文楷体" panose="02010600040101010101" pitchFamily="2" charset="-122"/>
                <a:ea typeface="华文楷体" panose="02010600040101010101" pitchFamily="2" charset="-122"/>
                <a:cs typeface="Times New Roman" panose="02020603050405020304" pitchFamily="18" charset="0"/>
              </a:rPr>
              <a:t>04  </a:t>
            </a:r>
            <a:r>
              <a:rPr lang="zh-CN" altLang="en-US" sz="2400" dirty="0">
                <a:latin typeface="华文楷体" panose="02010600040101010101" pitchFamily="2" charset="-122"/>
                <a:ea typeface="华文楷体" panose="02010600040101010101" pitchFamily="2" charset="-122"/>
                <a:cs typeface="Times New Roman" panose="02020603050405020304" pitchFamily="18" charset="0"/>
              </a:rPr>
              <a:t>道德发展一致性的评定方法</a:t>
            </a:r>
          </a:p>
        </p:txBody>
      </p:sp>
    </p:spTree>
    <p:extLst>
      <p:ext uri="{BB962C8B-B14F-4D97-AF65-F5344CB8AC3E}">
        <p14:creationId xmlns:p14="http://schemas.microsoft.com/office/powerpoint/2010/main" val="1754027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43594"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品德评定方法的设计和选用</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品德评定方法的设计</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评定的内容受特定的道德含义所制约</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在品德评定中，有谈话法等一系列方法，鉴定依据包括信度、效度、适用度和可行性等；</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评定方法设计受多方面因素制约，首先评定内容受特定道德含义制约，因社会道德现象复杂，品德是其在个体身上表现，对品德评价牵涉诸多实质性问题，不同学者对道德有不同解释，。</a:t>
            </a:r>
          </a:p>
        </p:txBody>
      </p:sp>
    </p:spTree>
    <p:extLst>
      <p:ext uri="{BB962C8B-B14F-4D97-AF65-F5344CB8AC3E}">
        <p14:creationId xmlns:p14="http://schemas.microsoft.com/office/powerpoint/2010/main" val="4232283024"/>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3509</TotalTime>
  <Words>3309</Words>
  <Application>Microsoft Office PowerPoint</Application>
  <PresentationFormat>宽屏</PresentationFormat>
  <Paragraphs>140</Paragraphs>
  <Slides>36</Slides>
  <Notes>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36</vt:i4>
      </vt:variant>
    </vt:vector>
  </HeadingPairs>
  <TitlesOfParts>
    <vt:vector size="46" baseType="lpstr">
      <vt:lpstr>等线</vt:lpstr>
      <vt:lpstr>方正黑体简体</vt:lpstr>
      <vt:lpstr>华文楷体</vt:lpstr>
      <vt:lpstr>楷体</vt:lpstr>
      <vt:lpstr>隶书</vt:lpstr>
      <vt:lpstr>微软雅黑</vt:lpstr>
      <vt:lpstr>Arial</vt:lpstr>
      <vt:lpstr>Century Gothic</vt:lpstr>
      <vt:lpstr>Garamond</vt:lpstr>
      <vt:lpstr>肥皂</vt:lpstr>
      <vt:lpstr>教育心理学（第四版）</vt:lpstr>
      <vt:lpstr>第一编  德育心理</vt:lpstr>
      <vt:lpstr>第六章   道德发展的评定方法</vt:lpstr>
      <vt:lpstr>主要概念 </vt:lpstr>
      <vt:lpstr>主要概念 </vt:lpstr>
      <vt:lpstr> 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27</cp:revision>
  <dcterms:created xsi:type="dcterms:W3CDTF">2023-07-29T06:13:37Z</dcterms:created>
  <dcterms:modified xsi:type="dcterms:W3CDTF">2024-09-02T03:01:40Z</dcterms:modified>
</cp:coreProperties>
</file>