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49"/>
  </p:notesMasterIdLst>
  <p:sldIdLst>
    <p:sldId id="256" r:id="rId2"/>
    <p:sldId id="482" r:id="rId3"/>
    <p:sldId id="485" r:id="rId4"/>
    <p:sldId id="526" r:id="rId5"/>
    <p:sldId id="589" r:id="rId6"/>
    <p:sldId id="257" r:id="rId7"/>
    <p:sldId id="488" r:id="rId8"/>
    <p:sldId id="558" r:id="rId9"/>
    <p:sldId id="530" r:id="rId10"/>
    <p:sldId id="559" r:id="rId11"/>
    <p:sldId id="560" r:id="rId12"/>
    <p:sldId id="561" r:id="rId13"/>
    <p:sldId id="489" r:id="rId14"/>
    <p:sldId id="563" r:id="rId15"/>
    <p:sldId id="562" r:id="rId16"/>
    <p:sldId id="564" r:id="rId17"/>
    <p:sldId id="590" r:id="rId18"/>
    <p:sldId id="566" r:id="rId19"/>
    <p:sldId id="565" r:id="rId20"/>
    <p:sldId id="567" r:id="rId21"/>
    <p:sldId id="568" r:id="rId22"/>
    <p:sldId id="490" r:id="rId23"/>
    <p:sldId id="569" r:id="rId24"/>
    <p:sldId id="570" r:id="rId25"/>
    <p:sldId id="571" r:id="rId26"/>
    <p:sldId id="572" r:id="rId27"/>
    <p:sldId id="573" r:id="rId28"/>
    <p:sldId id="574" r:id="rId29"/>
    <p:sldId id="575" r:id="rId30"/>
    <p:sldId id="576" r:id="rId31"/>
    <p:sldId id="577" r:id="rId32"/>
    <p:sldId id="495" r:id="rId33"/>
    <p:sldId id="578" r:id="rId34"/>
    <p:sldId id="591" r:id="rId35"/>
    <p:sldId id="579" r:id="rId36"/>
    <p:sldId id="580" r:id="rId37"/>
    <p:sldId id="581" r:id="rId38"/>
    <p:sldId id="582" r:id="rId39"/>
    <p:sldId id="496" r:id="rId40"/>
    <p:sldId id="583" r:id="rId41"/>
    <p:sldId id="584" r:id="rId42"/>
    <p:sldId id="585" r:id="rId43"/>
    <p:sldId id="586" r:id="rId44"/>
    <p:sldId id="587" r:id="rId45"/>
    <p:sldId id="588" r:id="rId46"/>
    <p:sldId id="557" r:id="rId47"/>
    <p:sldId id="524"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以人格为中心的观点侧重于认知风格在人格中的反映和作用，主要以荣格（</a:t>
          </a:r>
          <a:r>
            <a:rPr lang="en-US" altLang="en-US" sz="1800" dirty="0">
              <a:latin typeface="Arial" panose="020B0604020202020204" pitchFamily="34" charset="0"/>
              <a:ea typeface="微软雅黑" panose="020B0503020204020204" pitchFamily="34" charset="-122"/>
            </a:rPr>
            <a:t>Jung</a:t>
          </a:r>
          <a:r>
            <a:rPr lang="zh-CN" altLang="en-US" sz="1800" dirty="0">
              <a:latin typeface="Arial" panose="020B0604020202020204" pitchFamily="34" charset="0"/>
              <a:ea typeface="微软雅黑" panose="020B0503020204020204" pitchFamily="34" charset="-122"/>
            </a:rPr>
            <a:t>）的心理类型论和格里乔克（</a:t>
          </a:r>
          <a:r>
            <a:rPr lang="en-US" altLang="en-US" sz="1800" dirty="0" err="1">
              <a:latin typeface="Arial" panose="020B0604020202020204" pitchFamily="34" charset="0"/>
              <a:ea typeface="微软雅黑" panose="020B0503020204020204" pitchFamily="34" charset="-122"/>
            </a:rPr>
            <a:t>Gregorc</a:t>
          </a:r>
          <a:r>
            <a:rPr lang="zh-CN" altLang="en-US" sz="1800" dirty="0">
              <a:latin typeface="Arial" panose="020B0604020202020204" pitchFamily="34" charset="0"/>
              <a:ea typeface="微软雅黑" panose="020B0503020204020204" pitchFamily="34" charset="-122"/>
            </a:rPr>
            <a:t>）的能量理论最具代表。荣格的心理类型论将人格划分为外倾和内倾两类。</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格里乔克的能量模型有两个基本维度： 对空间的利用和对时间的利用。在此基础上，他将人分为四种类型： ① 具体</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有序型。② 抽象</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有序型。③ 具体</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随机型。④ 抽象</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随机型。</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1B104C-4722-4186-A2AB-5D35590680BF}" type="doc">
      <dgm:prSet loTypeId="urn:microsoft.com/office/officeart/2005/8/layout/hProcess9" loCatId="process" qsTypeId="urn:microsoft.com/office/officeart/2005/8/quickstyle/simple1" qsCatId="simple" csTypeId="urn:microsoft.com/office/officeart/2005/8/colors/colorful3" csCatId="colorful" phldr="1"/>
      <dgm:spPr/>
    </dgm:pt>
    <dgm:pt modelId="{C5C9FA4C-3C34-4B3D-8CFD-96893C6C9ACD}">
      <dgm:prSet phldrT="[文本]"/>
      <dgm:spPr/>
      <dgm:t>
        <a:bodyPr/>
        <a:lstStyle/>
        <a:p>
          <a:r>
            <a:rPr lang="zh-CN" altLang="zh-CN" dirty="0">
              <a:latin typeface="Arial" panose="020B0604020202020204" pitchFamily="34" charset="0"/>
              <a:ea typeface="微软雅黑" panose="020B0503020204020204" pitchFamily="34" charset="-122"/>
            </a:rPr>
            <a:t>这类儿童不会说话，只会发出不成句的个别单词，也不会数数</a:t>
          </a:r>
          <a:r>
            <a:rPr lang="en-US" altLang="zh-CN" dirty="0">
              <a:latin typeface="Arial" panose="020B0604020202020204" pitchFamily="34" charset="0"/>
              <a:ea typeface="微软雅黑" panose="020B0503020204020204" pitchFamily="34" charset="-122"/>
            </a:rPr>
            <a:t>;</a:t>
          </a:r>
          <a:r>
            <a:rPr lang="zh-CN" altLang="zh-CN" dirty="0">
              <a:latin typeface="Arial" panose="020B0604020202020204" pitchFamily="34" charset="0"/>
              <a:ea typeface="微软雅黑" panose="020B0503020204020204" pitchFamily="34" charset="-122"/>
            </a:rPr>
            <a:t>情感反应很原始，受到刺激只能叫喊或发怒</a:t>
          </a:r>
          <a:r>
            <a:rPr lang="en-US" altLang="zh-CN" dirty="0">
              <a:latin typeface="Arial" panose="020B0604020202020204" pitchFamily="34" charset="0"/>
              <a:ea typeface="微软雅黑" panose="020B0503020204020204" pitchFamily="34" charset="-122"/>
            </a:rPr>
            <a:t>;</a:t>
          </a:r>
          <a:r>
            <a:rPr lang="zh-CN" altLang="zh-CN" dirty="0">
              <a:latin typeface="Arial" panose="020B0604020202020204" pitchFamily="34" charset="0"/>
              <a:ea typeface="微软雅黑" panose="020B0503020204020204" pitchFamily="34" charset="-122"/>
            </a:rPr>
            <a:t>动作也不正常，除摆头、叫喊或走动外，不能进行有目的的活动，也不知躲避危险。这类儿童生活完全不能自理，需要成人特殊的照料，也很难进行教育或训练。</a:t>
          </a:r>
        </a:p>
      </dgm:t>
    </dgm:pt>
    <dgm:pt modelId="{712DD42E-F2F2-4AA7-899F-EDB2A66CE108}" type="parTrans" cxnId="{5AFD4C29-9698-4281-90C8-542E8DC44CD7}">
      <dgm:prSet/>
      <dgm:spPr/>
      <dgm:t>
        <a:bodyPr/>
        <a:lstStyle/>
        <a:p>
          <a:endParaRPr lang="zh-CN" altLang="en-US"/>
        </a:p>
      </dgm:t>
    </dgm:pt>
    <dgm:pt modelId="{7F86E949-6E84-41AA-B9F2-74A851463E63}" type="sibTrans" cxnId="{5AFD4C29-9698-4281-90C8-542E8DC44CD7}">
      <dgm:prSet/>
      <dgm:spPr/>
      <dgm:t>
        <a:bodyPr/>
        <a:lstStyle/>
        <a:p>
          <a:endParaRPr lang="zh-CN" altLang="en-US"/>
        </a:p>
      </dgm:t>
    </dgm:pt>
    <dgm:pt modelId="{8B7B9235-27C0-430B-9979-9996482D88D5}">
      <dgm:prSet phldrT="[文本]"/>
      <dgm:spPr/>
      <dgm:t>
        <a:bodyPr/>
        <a:lstStyle/>
        <a:p>
          <a:pPr algn="l"/>
          <a:r>
            <a:rPr lang="zh-CN" altLang="en-US" dirty="0">
              <a:latin typeface="Arial" panose="020B0604020202020204" pitchFamily="34" charset="0"/>
              <a:ea typeface="微软雅黑" panose="020B0503020204020204" pitchFamily="34" charset="-122"/>
            </a:rPr>
            <a:t>智力低常可用智力测验、社会适应性测验、面谈和观察等方法进行诊断。常用的智力量表是韦克斯勒智力量表和斯坦福</a:t>
          </a:r>
          <a:r>
            <a:rPr lang="en-US" altLang="en-US" dirty="0">
              <a:latin typeface="Arial" panose="020B0604020202020204" pitchFamily="34" charset="0"/>
              <a:ea typeface="微软雅黑" panose="020B0503020204020204" pitchFamily="34" charset="-122"/>
            </a:rPr>
            <a:t>—</a:t>
          </a:r>
          <a:r>
            <a:rPr lang="zh-CN" altLang="en-US" dirty="0">
              <a:latin typeface="Arial" panose="020B0604020202020204" pitchFamily="34" charset="0"/>
              <a:ea typeface="微软雅黑" panose="020B0503020204020204" pitchFamily="34" charset="-122"/>
            </a:rPr>
            <a:t>比奈智力量表。</a:t>
          </a:r>
        </a:p>
      </dgm:t>
    </dgm:pt>
    <dgm:pt modelId="{3752CF8C-474E-4DE2-8B50-51B5C18A75D4}" type="parTrans" cxnId="{810865A4-F5D6-464D-AB7F-0ABBD6C9126A}">
      <dgm:prSet/>
      <dgm:spPr/>
      <dgm:t>
        <a:bodyPr/>
        <a:lstStyle/>
        <a:p>
          <a:endParaRPr lang="zh-CN" altLang="en-US"/>
        </a:p>
      </dgm:t>
    </dgm:pt>
    <dgm:pt modelId="{82A07FE7-BFF9-444B-92EE-ACC9B65596CA}" type="sibTrans" cxnId="{810865A4-F5D6-464D-AB7F-0ABBD6C9126A}">
      <dgm:prSet/>
      <dgm:spPr/>
      <dgm:t>
        <a:bodyPr/>
        <a:lstStyle/>
        <a:p>
          <a:endParaRPr lang="zh-CN" altLang="en-US"/>
        </a:p>
      </dgm:t>
    </dgm:pt>
    <dgm:pt modelId="{FAE9504B-13BA-4076-8A2F-F7C1010E9ECC}" type="pres">
      <dgm:prSet presAssocID="{A21B104C-4722-4186-A2AB-5D35590680BF}" presName="CompostProcess" presStyleCnt="0">
        <dgm:presLayoutVars>
          <dgm:dir/>
          <dgm:resizeHandles val="exact"/>
        </dgm:presLayoutVars>
      </dgm:prSet>
      <dgm:spPr/>
    </dgm:pt>
    <dgm:pt modelId="{C3466AF3-C5A6-4732-8DFC-12C356277A56}" type="pres">
      <dgm:prSet presAssocID="{A21B104C-4722-4186-A2AB-5D35590680BF}" presName="arrow" presStyleLbl="bgShp" presStyleIdx="0" presStyleCnt="1"/>
      <dgm:spPr/>
    </dgm:pt>
    <dgm:pt modelId="{822E9DA8-92AD-4F80-99DF-677544F2DB9F}" type="pres">
      <dgm:prSet presAssocID="{A21B104C-4722-4186-A2AB-5D35590680BF}" presName="linearProcess" presStyleCnt="0"/>
      <dgm:spPr/>
    </dgm:pt>
    <dgm:pt modelId="{7BA934AC-5D3B-4074-8BDF-3729DFE31FA8}" type="pres">
      <dgm:prSet presAssocID="{C5C9FA4C-3C34-4B3D-8CFD-96893C6C9ACD}" presName="textNode" presStyleLbl="node1" presStyleIdx="0" presStyleCnt="2">
        <dgm:presLayoutVars>
          <dgm:bulletEnabled val="1"/>
        </dgm:presLayoutVars>
      </dgm:prSet>
      <dgm:spPr/>
    </dgm:pt>
    <dgm:pt modelId="{F920ADA4-C5C0-4117-AF30-278ABCA3F93E}" type="pres">
      <dgm:prSet presAssocID="{7F86E949-6E84-41AA-B9F2-74A851463E63}" presName="sibTrans" presStyleCnt="0"/>
      <dgm:spPr/>
    </dgm:pt>
    <dgm:pt modelId="{13648A15-7827-4543-B9F2-4B7C3EC19164}" type="pres">
      <dgm:prSet presAssocID="{8B7B9235-27C0-430B-9979-9996482D88D5}" presName="textNode" presStyleLbl="node1" presStyleIdx="1" presStyleCnt="2">
        <dgm:presLayoutVars>
          <dgm:bulletEnabled val="1"/>
        </dgm:presLayoutVars>
      </dgm:prSet>
      <dgm:spPr/>
    </dgm:pt>
  </dgm:ptLst>
  <dgm:cxnLst>
    <dgm:cxn modelId="{5AFD4C29-9698-4281-90C8-542E8DC44CD7}" srcId="{A21B104C-4722-4186-A2AB-5D35590680BF}" destId="{C5C9FA4C-3C34-4B3D-8CFD-96893C6C9ACD}" srcOrd="0" destOrd="0" parTransId="{712DD42E-F2F2-4AA7-899F-EDB2A66CE108}" sibTransId="{7F86E949-6E84-41AA-B9F2-74A851463E63}"/>
    <dgm:cxn modelId="{CE89193E-2D80-4F6F-9B90-C7741224CAEB}" type="presOf" srcId="{A21B104C-4722-4186-A2AB-5D35590680BF}" destId="{FAE9504B-13BA-4076-8A2F-F7C1010E9ECC}" srcOrd="0" destOrd="0" presId="urn:microsoft.com/office/officeart/2005/8/layout/hProcess9"/>
    <dgm:cxn modelId="{2FD3095D-4012-4B6F-80D2-664007326CB0}" type="presOf" srcId="{8B7B9235-27C0-430B-9979-9996482D88D5}" destId="{13648A15-7827-4543-B9F2-4B7C3EC19164}" srcOrd="0" destOrd="0" presId="urn:microsoft.com/office/officeart/2005/8/layout/hProcess9"/>
    <dgm:cxn modelId="{81B19367-1022-4311-9BE5-661941CC4C63}" type="presOf" srcId="{C5C9FA4C-3C34-4B3D-8CFD-96893C6C9ACD}" destId="{7BA934AC-5D3B-4074-8BDF-3729DFE31FA8}" srcOrd="0" destOrd="0" presId="urn:microsoft.com/office/officeart/2005/8/layout/hProcess9"/>
    <dgm:cxn modelId="{810865A4-F5D6-464D-AB7F-0ABBD6C9126A}" srcId="{A21B104C-4722-4186-A2AB-5D35590680BF}" destId="{8B7B9235-27C0-430B-9979-9996482D88D5}" srcOrd="1" destOrd="0" parTransId="{3752CF8C-474E-4DE2-8B50-51B5C18A75D4}" sibTransId="{82A07FE7-BFF9-444B-92EE-ACC9B65596CA}"/>
    <dgm:cxn modelId="{CCF31F7C-E840-4423-80B7-792C3B7ED252}" type="presParOf" srcId="{FAE9504B-13BA-4076-8A2F-F7C1010E9ECC}" destId="{C3466AF3-C5A6-4732-8DFC-12C356277A56}" srcOrd="0" destOrd="0" presId="urn:microsoft.com/office/officeart/2005/8/layout/hProcess9"/>
    <dgm:cxn modelId="{358DAD7A-C398-4A0F-B8F0-7FE0FEC368F7}" type="presParOf" srcId="{FAE9504B-13BA-4076-8A2F-F7C1010E9ECC}" destId="{822E9DA8-92AD-4F80-99DF-677544F2DB9F}" srcOrd="1" destOrd="0" presId="urn:microsoft.com/office/officeart/2005/8/layout/hProcess9"/>
    <dgm:cxn modelId="{31C71ECD-65FE-4DF5-85DF-1208678EC0DE}" type="presParOf" srcId="{822E9DA8-92AD-4F80-99DF-677544F2DB9F}" destId="{7BA934AC-5D3B-4074-8BDF-3729DFE31FA8}" srcOrd="0" destOrd="0" presId="urn:microsoft.com/office/officeart/2005/8/layout/hProcess9"/>
    <dgm:cxn modelId="{91B695EF-2CDF-4884-8671-F04B8CF86511}" type="presParOf" srcId="{822E9DA8-92AD-4F80-99DF-677544F2DB9F}" destId="{F920ADA4-C5C0-4117-AF30-278ABCA3F93E}" srcOrd="1" destOrd="0" presId="urn:microsoft.com/office/officeart/2005/8/layout/hProcess9"/>
    <dgm:cxn modelId="{7912F7EA-2514-4AC8-8327-ACE02714444B}" type="presParOf" srcId="{822E9DA8-92AD-4F80-99DF-677544F2DB9F}" destId="{13648A15-7827-4543-B9F2-4B7C3EC1916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840AD4-53DB-4423-8DCB-F78F595574FA}"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zh-CN" altLang="en-US"/>
        </a:p>
      </dgm:t>
    </dgm:pt>
    <dgm:pt modelId="{AEEDBC71-2050-41EB-8211-5D02B28A45B4}">
      <dgm:prSet phldrT="[文本]" custT="1"/>
      <dgm:spPr/>
      <dgm:t>
        <a:bodyPr/>
        <a:lstStyle/>
        <a:p>
          <a:r>
            <a:rPr lang="zh-CN" altLang="en-US" sz="1600" dirty="0">
              <a:latin typeface="Arial" panose="020B0604020202020204" pitchFamily="34" charset="0"/>
              <a:ea typeface="微软雅黑" panose="020B0503020204020204" pitchFamily="34" charset="-122"/>
            </a:rPr>
            <a:t>场独立型与场依存型的概念最早是由威特金提出的。具有场依存方式的人，对客观事物的判断常以外部的线索为依据。具有场独立方式的人则常以自己内部的线索（经验、价值观等）为依据。</a:t>
          </a:r>
        </a:p>
      </dgm:t>
    </dgm:pt>
    <dgm:pt modelId="{5AE5A3E6-FD27-42FD-A5F3-029B97153BBE}" type="parTrans" cxnId="{53F5A94A-03B0-4DF1-A9CE-29AF38FF3561}">
      <dgm:prSet/>
      <dgm:spPr/>
      <dgm:t>
        <a:bodyPr/>
        <a:lstStyle/>
        <a:p>
          <a:endParaRPr lang="zh-CN" altLang="en-US"/>
        </a:p>
      </dgm:t>
    </dgm:pt>
    <dgm:pt modelId="{B8BAD113-11A2-4A0E-AA09-6C64BEC579FB}" type="sibTrans" cxnId="{53F5A94A-03B0-4DF1-A9CE-29AF38FF3561}">
      <dgm:prSet/>
      <dgm:spPr/>
      <dgm:t>
        <a:bodyPr/>
        <a:lstStyle/>
        <a:p>
          <a:endParaRPr lang="zh-CN" altLang="en-US"/>
        </a:p>
      </dgm:t>
    </dgm:pt>
    <dgm:pt modelId="{0E967DD1-8562-40B4-A7A2-CA1EEA01D15B}">
      <dgm:prSet phldrT="[文本]" custT="1"/>
      <dgm:spPr/>
      <dgm:t>
        <a:bodyPr/>
        <a:lstStyle/>
        <a:p>
          <a:r>
            <a:rPr lang="zh-CN" altLang="en-US" sz="1800" dirty="0">
              <a:latin typeface="Arial" panose="020B0604020202020204" pitchFamily="34" charset="0"/>
              <a:ea typeface="微软雅黑" panose="020B0503020204020204" pitchFamily="34" charset="-122"/>
            </a:rPr>
            <a:t>场依存型的人，其行为是以社会为定向的，社会敏感性强，对他人有兴趣，爱好社交活动</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场独立型的人，其行为是非社会定向的，社会敏感性差，不善于社交，关心抽象的概念和理论，喜欢独处。</a:t>
          </a:r>
        </a:p>
      </dgm:t>
    </dgm:pt>
    <dgm:pt modelId="{7E0FB441-F4D2-4224-B44F-5F2163ADF6D7}" type="parTrans" cxnId="{8218528E-6C27-4BCF-9E28-722354F5FE22}">
      <dgm:prSet/>
      <dgm:spPr/>
      <dgm:t>
        <a:bodyPr/>
        <a:lstStyle/>
        <a:p>
          <a:endParaRPr lang="zh-CN" altLang="en-US"/>
        </a:p>
      </dgm:t>
    </dgm:pt>
    <dgm:pt modelId="{0FC6B195-D0D7-42CF-AC5F-4EE6BBCE2BBB}" type="sibTrans" cxnId="{8218528E-6C27-4BCF-9E28-722354F5FE22}">
      <dgm:prSet/>
      <dgm:spPr/>
      <dgm:t>
        <a:bodyPr/>
        <a:lstStyle/>
        <a:p>
          <a:endParaRPr lang="zh-CN" altLang="en-US"/>
        </a:p>
      </dgm:t>
    </dgm:pt>
    <dgm:pt modelId="{3591FC88-58AC-4E66-A6E6-9863EF83A993}" type="pres">
      <dgm:prSet presAssocID="{68840AD4-53DB-4423-8DCB-F78F595574FA}" presName="outerComposite" presStyleCnt="0">
        <dgm:presLayoutVars>
          <dgm:chMax val="5"/>
          <dgm:dir/>
          <dgm:resizeHandles val="exact"/>
        </dgm:presLayoutVars>
      </dgm:prSet>
      <dgm:spPr/>
    </dgm:pt>
    <dgm:pt modelId="{D01B5503-01C6-4A6E-ACB6-945E5DDADC52}" type="pres">
      <dgm:prSet presAssocID="{68840AD4-53DB-4423-8DCB-F78F595574FA}" presName="dummyMaxCanvas" presStyleCnt="0">
        <dgm:presLayoutVars/>
      </dgm:prSet>
      <dgm:spPr/>
    </dgm:pt>
    <dgm:pt modelId="{FB9CF9BB-252F-4B71-A494-2DEB7E570C3C}" type="pres">
      <dgm:prSet presAssocID="{68840AD4-53DB-4423-8DCB-F78F595574FA}" presName="TwoNodes_1" presStyleLbl="node1" presStyleIdx="0" presStyleCnt="2" custLinFactNeighborX="-538" custLinFactNeighborY="1475">
        <dgm:presLayoutVars>
          <dgm:bulletEnabled val="1"/>
        </dgm:presLayoutVars>
      </dgm:prSet>
      <dgm:spPr/>
    </dgm:pt>
    <dgm:pt modelId="{C74562EB-C5B1-4395-ACDF-9B3C50CA786F}" type="pres">
      <dgm:prSet presAssocID="{68840AD4-53DB-4423-8DCB-F78F595574FA}" presName="TwoNodes_2" presStyleLbl="node1" presStyleIdx="1" presStyleCnt="2" custScaleX="105262" custScaleY="103691">
        <dgm:presLayoutVars>
          <dgm:bulletEnabled val="1"/>
        </dgm:presLayoutVars>
      </dgm:prSet>
      <dgm:spPr/>
    </dgm:pt>
    <dgm:pt modelId="{EC3E5DFF-D50A-45A9-AFA9-5F95514EC835}" type="pres">
      <dgm:prSet presAssocID="{68840AD4-53DB-4423-8DCB-F78F595574FA}" presName="TwoConn_1-2" presStyleLbl="fgAccFollowNode1" presStyleIdx="0" presStyleCnt="1">
        <dgm:presLayoutVars>
          <dgm:bulletEnabled val="1"/>
        </dgm:presLayoutVars>
      </dgm:prSet>
      <dgm:spPr/>
    </dgm:pt>
    <dgm:pt modelId="{02EE3F81-F549-4C2A-80C4-FC1F983B7F5E}" type="pres">
      <dgm:prSet presAssocID="{68840AD4-53DB-4423-8DCB-F78F595574FA}" presName="TwoNodes_1_text" presStyleLbl="node1" presStyleIdx="1" presStyleCnt="2">
        <dgm:presLayoutVars>
          <dgm:bulletEnabled val="1"/>
        </dgm:presLayoutVars>
      </dgm:prSet>
      <dgm:spPr/>
    </dgm:pt>
    <dgm:pt modelId="{FEBB357B-16FB-4C31-B8DE-924847DBDB65}" type="pres">
      <dgm:prSet presAssocID="{68840AD4-53DB-4423-8DCB-F78F595574FA}" presName="TwoNodes_2_text" presStyleLbl="node1" presStyleIdx="1" presStyleCnt="2">
        <dgm:presLayoutVars>
          <dgm:bulletEnabled val="1"/>
        </dgm:presLayoutVars>
      </dgm:prSet>
      <dgm:spPr/>
    </dgm:pt>
  </dgm:ptLst>
  <dgm:cxnLst>
    <dgm:cxn modelId="{7BC01B24-079F-4B80-97DC-3E083AA2F841}" type="presOf" srcId="{68840AD4-53DB-4423-8DCB-F78F595574FA}" destId="{3591FC88-58AC-4E66-A6E6-9863EF83A993}" srcOrd="0" destOrd="0" presId="urn:microsoft.com/office/officeart/2005/8/layout/vProcess5"/>
    <dgm:cxn modelId="{6228315E-8D8F-4B8E-8E14-258AE0654B6E}" type="presOf" srcId="{B8BAD113-11A2-4A0E-AA09-6C64BEC579FB}" destId="{EC3E5DFF-D50A-45A9-AFA9-5F95514EC835}" srcOrd="0" destOrd="0" presId="urn:microsoft.com/office/officeart/2005/8/layout/vProcess5"/>
    <dgm:cxn modelId="{CFB2A044-BDBF-4A40-912F-BF232D8FE715}" type="presOf" srcId="{0E967DD1-8562-40B4-A7A2-CA1EEA01D15B}" destId="{FEBB357B-16FB-4C31-B8DE-924847DBDB65}" srcOrd="1" destOrd="0" presId="urn:microsoft.com/office/officeart/2005/8/layout/vProcess5"/>
    <dgm:cxn modelId="{53F5A94A-03B0-4DF1-A9CE-29AF38FF3561}" srcId="{68840AD4-53DB-4423-8DCB-F78F595574FA}" destId="{AEEDBC71-2050-41EB-8211-5D02B28A45B4}" srcOrd="0" destOrd="0" parTransId="{5AE5A3E6-FD27-42FD-A5F3-029B97153BBE}" sibTransId="{B8BAD113-11A2-4A0E-AA09-6C64BEC579FB}"/>
    <dgm:cxn modelId="{9767917E-1B7A-4872-961D-AA42D53CB6E7}" type="presOf" srcId="{AEEDBC71-2050-41EB-8211-5D02B28A45B4}" destId="{FB9CF9BB-252F-4B71-A494-2DEB7E570C3C}" srcOrd="0" destOrd="0" presId="urn:microsoft.com/office/officeart/2005/8/layout/vProcess5"/>
    <dgm:cxn modelId="{8218528E-6C27-4BCF-9E28-722354F5FE22}" srcId="{68840AD4-53DB-4423-8DCB-F78F595574FA}" destId="{0E967DD1-8562-40B4-A7A2-CA1EEA01D15B}" srcOrd="1" destOrd="0" parTransId="{7E0FB441-F4D2-4224-B44F-5F2163ADF6D7}" sibTransId="{0FC6B195-D0D7-42CF-AC5F-4EE6BBCE2BBB}"/>
    <dgm:cxn modelId="{2BD57F93-15EF-4D82-B275-080C320926D6}" type="presOf" srcId="{0E967DD1-8562-40B4-A7A2-CA1EEA01D15B}" destId="{C74562EB-C5B1-4395-ACDF-9B3C50CA786F}" srcOrd="0" destOrd="0" presId="urn:microsoft.com/office/officeart/2005/8/layout/vProcess5"/>
    <dgm:cxn modelId="{BA9AA7A9-D42F-441C-A457-53BCD79140CF}" type="presOf" srcId="{AEEDBC71-2050-41EB-8211-5D02B28A45B4}" destId="{02EE3F81-F549-4C2A-80C4-FC1F983B7F5E}" srcOrd="1" destOrd="0" presId="urn:microsoft.com/office/officeart/2005/8/layout/vProcess5"/>
    <dgm:cxn modelId="{FFB7880E-3E0D-4DC3-B47B-409C60DE8A63}" type="presParOf" srcId="{3591FC88-58AC-4E66-A6E6-9863EF83A993}" destId="{D01B5503-01C6-4A6E-ACB6-945E5DDADC52}" srcOrd="0" destOrd="0" presId="urn:microsoft.com/office/officeart/2005/8/layout/vProcess5"/>
    <dgm:cxn modelId="{7063244E-10BE-4944-A7D0-3B69185E31DE}" type="presParOf" srcId="{3591FC88-58AC-4E66-A6E6-9863EF83A993}" destId="{FB9CF9BB-252F-4B71-A494-2DEB7E570C3C}" srcOrd="1" destOrd="0" presId="urn:microsoft.com/office/officeart/2005/8/layout/vProcess5"/>
    <dgm:cxn modelId="{BE549BE0-AA6F-4183-87BA-6B27A4266D97}" type="presParOf" srcId="{3591FC88-58AC-4E66-A6E6-9863EF83A993}" destId="{C74562EB-C5B1-4395-ACDF-9B3C50CA786F}" srcOrd="2" destOrd="0" presId="urn:microsoft.com/office/officeart/2005/8/layout/vProcess5"/>
    <dgm:cxn modelId="{8B5E5CFB-B3A1-40D8-A9F1-4E1E9DB9DA8E}" type="presParOf" srcId="{3591FC88-58AC-4E66-A6E6-9863EF83A993}" destId="{EC3E5DFF-D50A-45A9-AFA9-5F95514EC835}" srcOrd="3" destOrd="0" presId="urn:microsoft.com/office/officeart/2005/8/layout/vProcess5"/>
    <dgm:cxn modelId="{196EC130-4A86-406D-A1BB-F1912B42CBC1}" type="presParOf" srcId="{3591FC88-58AC-4E66-A6E6-9863EF83A993}" destId="{02EE3F81-F549-4C2A-80C4-FC1F983B7F5E}" srcOrd="4" destOrd="0" presId="urn:microsoft.com/office/officeart/2005/8/layout/vProcess5"/>
    <dgm:cxn modelId="{49BD20DF-CC5A-4AA3-841D-4B9D6A15C970}" type="presParOf" srcId="{3591FC88-58AC-4E66-A6E6-9863EF83A993}" destId="{FEBB357B-16FB-4C31-B8DE-924847DBDB65}"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22366EE-60AC-4C3F-BC48-45928782A1E8}" type="doc">
      <dgm:prSet loTypeId="urn:microsoft.com/office/officeart/2005/8/layout/matrix1" loCatId="matrix" qsTypeId="urn:microsoft.com/office/officeart/2005/8/quickstyle/simple1" qsCatId="simple" csTypeId="urn:microsoft.com/office/officeart/2005/8/colors/colorful3" csCatId="colorful" phldr="1"/>
      <dgm:spPr/>
      <dgm:t>
        <a:bodyPr/>
        <a:lstStyle/>
        <a:p>
          <a:endParaRPr lang="zh-CN" altLang="en-US"/>
        </a:p>
      </dgm:t>
    </dgm:pt>
    <dgm:pt modelId="{D24786D6-DC18-44E2-B901-6548D8AB905B}">
      <dgm:prSet phldrT="[文本]" phldr="1"/>
      <dgm:spPr/>
      <dgm:t>
        <a:bodyPr/>
        <a:lstStyle/>
        <a:p>
          <a:endParaRPr lang="zh-CN" altLang="en-US"/>
        </a:p>
      </dgm:t>
    </dgm:pt>
    <dgm:pt modelId="{E242A8A7-08EF-4280-A1AA-E68BCE211502}" type="parTrans" cxnId="{6BC08BB2-8C5D-4A27-B8D4-6649C41D44E7}">
      <dgm:prSet/>
      <dgm:spPr/>
      <dgm:t>
        <a:bodyPr/>
        <a:lstStyle/>
        <a:p>
          <a:endParaRPr lang="zh-CN" altLang="en-US"/>
        </a:p>
      </dgm:t>
    </dgm:pt>
    <dgm:pt modelId="{3CD7181E-11D6-411E-B0A5-D0AE695D725C}" type="sibTrans" cxnId="{6BC08BB2-8C5D-4A27-B8D4-6649C41D44E7}">
      <dgm:prSet/>
      <dgm:spPr/>
      <dgm:t>
        <a:bodyPr/>
        <a:lstStyle/>
        <a:p>
          <a:endParaRPr lang="zh-CN" altLang="en-US"/>
        </a:p>
      </dgm:t>
    </dgm:pt>
    <dgm:pt modelId="{507700BD-AC3D-49CE-90F7-E38B3C7CE081}">
      <dgm:prSet phldrT="[文本]"/>
      <dgm:spPr/>
      <dgm:t>
        <a:bodyPr/>
        <a:lstStyle/>
        <a:p>
          <a:pPr algn="l"/>
          <a:r>
            <a:rPr lang="zh-CN" altLang="en-US" dirty="0">
              <a:latin typeface="微软雅黑" panose="020B0503020204020204" pitchFamily="34" charset="-122"/>
              <a:ea typeface="微软雅黑" panose="020B0503020204020204" pitchFamily="34" charset="-122"/>
            </a:rPr>
            <a:t>系统一（最具体水平）的功能特征是： 遵循外部的绝对标准，不容许对标准加以探索或偏离标准</a:t>
          </a:r>
          <a:r>
            <a:rPr lang="en-US" altLang="zh-CN" dirty="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dgm:t>
    </dgm:pt>
    <dgm:pt modelId="{AC15D9C6-E158-4BAC-AE28-2CCCEDCC093F}" type="parTrans" cxnId="{001E673E-9F0A-4E68-B88A-C95D71F049DF}">
      <dgm:prSet/>
      <dgm:spPr/>
      <dgm:t>
        <a:bodyPr/>
        <a:lstStyle/>
        <a:p>
          <a:endParaRPr lang="zh-CN" altLang="en-US"/>
        </a:p>
      </dgm:t>
    </dgm:pt>
    <dgm:pt modelId="{D50239F9-E6E4-48D3-A017-82B5BA04E708}" type="sibTrans" cxnId="{001E673E-9F0A-4E68-B88A-C95D71F049DF}">
      <dgm:prSet/>
      <dgm:spPr/>
      <dgm:t>
        <a:bodyPr/>
        <a:lstStyle/>
        <a:p>
          <a:endParaRPr lang="zh-CN" altLang="en-US"/>
        </a:p>
      </dgm:t>
    </dgm:pt>
    <dgm:pt modelId="{C1B80B43-83B8-4603-B19D-4DACA2F4CB95}">
      <dgm:prSet phldrT="[文本]"/>
      <dgm:spPr/>
      <dgm:t>
        <a:bodyPr/>
        <a:lstStyle/>
        <a:p>
          <a:pPr algn="l"/>
          <a:r>
            <a:rPr lang="zh-CN" altLang="en-US" dirty="0">
              <a:latin typeface="微软雅黑" panose="020B0503020204020204" pitchFamily="34" charset="-122"/>
              <a:ea typeface="微软雅黑" panose="020B0503020204020204" pitchFamily="34" charset="-122"/>
            </a:rPr>
            <a:t>系统二的功能特征是： 对抗外部强加的标准</a:t>
          </a:r>
          <a:r>
            <a:rPr lang="en-US" altLang="zh-CN" dirty="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dgm:t>
    </dgm:pt>
    <dgm:pt modelId="{BBB40430-850D-47DE-98D2-D30852CCD77B}" type="parTrans" cxnId="{D6DC505A-D232-4965-B129-01EBCB728635}">
      <dgm:prSet/>
      <dgm:spPr/>
      <dgm:t>
        <a:bodyPr/>
        <a:lstStyle/>
        <a:p>
          <a:endParaRPr lang="zh-CN" altLang="en-US"/>
        </a:p>
      </dgm:t>
    </dgm:pt>
    <dgm:pt modelId="{F12E4364-FFB1-4634-B601-92760716FF76}" type="sibTrans" cxnId="{D6DC505A-D232-4965-B129-01EBCB728635}">
      <dgm:prSet/>
      <dgm:spPr/>
      <dgm:t>
        <a:bodyPr/>
        <a:lstStyle/>
        <a:p>
          <a:endParaRPr lang="zh-CN" altLang="en-US"/>
        </a:p>
      </dgm:t>
    </dgm:pt>
    <dgm:pt modelId="{1050CEFB-8D4B-4F3E-BE53-820D0929C644}">
      <dgm:prSet phldrT="[文本]"/>
      <dgm:spPr/>
      <dgm:t>
        <a:bodyPr/>
        <a:lstStyle/>
        <a:p>
          <a:pPr algn="l"/>
          <a:r>
            <a:rPr lang="zh-CN" altLang="en-US" dirty="0">
              <a:latin typeface="微软雅黑" panose="020B0503020204020204" pitchFamily="34" charset="-122"/>
              <a:ea typeface="微软雅黑" panose="020B0503020204020204" pitchFamily="34" charset="-122"/>
            </a:rPr>
            <a:t>系统三的功能特征是： 用依赖性作为对付他人的手段</a:t>
          </a:r>
          <a:r>
            <a:rPr lang="en-US" altLang="zh-CN" dirty="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dgm:t>
    </dgm:pt>
    <dgm:pt modelId="{B1E38494-3B91-4EA6-A7A3-F85FCBB275A5}" type="parTrans" cxnId="{E59E52BB-7076-4A1E-8F70-F85780A60346}">
      <dgm:prSet/>
      <dgm:spPr/>
      <dgm:t>
        <a:bodyPr/>
        <a:lstStyle/>
        <a:p>
          <a:endParaRPr lang="zh-CN" altLang="en-US"/>
        </a:p>
      </dgm:t>
    </dgm:pt>
    <dgm:pt modelId="{FD805BA9-1C4A-4F70-AF0A-3793214443A0}" type="sibTrans" cxnId="{E59E52BB-7076-4A1E-8F70-F85780A60346}">
      <dgm:prSet/>
      <dgm:spPr/>
      <dgm:t>
        <a:bodyPr/>
        <a:lstStyle/>
        <a:p>
          <a:endParaRPr lang="zh-CN" altLang="en-US"/>
        </a:p>
      </dgm:t>
    </dgm:pt>
    <dgm:pt modelId="{3F501B9E-02C9-4DBF-8F10-270A41440C49}">
      <dgm:prSet phldrT="[文本]"/>
      <dgm:spPr/>
      <dgm:t>
        <a:bodyPr/>
        <a:lstStyle/>
        <a:p>
          <a:pPr algn="l"/>
          <a:r>
            <a:rPr lang="zh-CN" altLang="en-US" dirty="0">
              <a:latin typeface="Arial" panose="020B0604020202020204" pitchFamily="34" charset="0"/>
              <a:ea typeface="微软雅黑" panose="020B0503020204020204" pitchFamily="34" charset="-122"/>
            </a:rPr>
            <a:t>系统四（最抽象水平）的功能特征是： 具有个体判断的独立性。</a:t>
          </a:r>
          <a:endParaRPr lang="zh-CN" altLang="en-US" dirty="0"/>
        </a:p>
      </dgm:t>
    </dgm:pt>
    <dgm:pt modelId="{948AB088-DB8E-4B31-8BF0-EF6EC48A2DA7}" type="parTrans" cxnId="{8E9FFBEF-7885-4C6D-8901-E34CF68CF48E}">
      <dgm:prSet/>
      <dgm:spPr/>
      <dgm:t>
        <a:bodyPr/>
        <a:lstStyle/>
        <a:p>
          <a:endParaRPr lang="zh-CN" altLang="en-US"/>
        </a:p>
      </dgm:t>
    </dgm:pt>
    <dgm:pt modelId="{6005C32D-4D15-4D00-AF4A-C3F782C88DCC}" type="sibTrans" cxnId="{8E9FFBEF-7885-4C6D-8901-E34CF68CF48E}">
      <dgm:prSet/>
      <dgm:spPr/>
      <dgm:t>
        <a:bodyPr/>
        <a:lstStyle/>
        <a:p>
          <a:endParaRPr lang="zh-CN" altLang="en-US"/>
        </a:p>
      </dgm:t>
    </dgm:pt>
    <dgm:pt modelId="{93A2EDCB-E9A6-4E3A-B0D0-615C661E5CC8}" type="pres">
      <dgm:prSet presAssocID="{E22366EE-60AC-4C3F-BC48-45928782A1E8}" presName="diagram" presStyleCnt="0">
        <dgm:presLayoutVars>
          <dgm:chMax val="1"/>
          <dgm:dir/>
          <dgm:animLvl val="ctr"/>
          <dgm:resizeHandles val="exact"/>
        </dgm:presLayoutVars>
      </dgm:prSet>
      <dgm:spPr/>
    </dgm:pt>
    <dgm:pt modelId="{263EDF7E-7351-4368-AB78-0EB7AF5BAD3E}" type="pres">
      <dgm:prSet presAssocID="{E22366EE-60AC-4C3F-BC48-45928782A1E8}" presName="matrix" presStyleCnt="0"/>
      <dgm:spPr/>
    </dgm:pt>
    <dgm:pt modelId="{8BC23BFA-0B04-446D-9C11-B77845B0E3CF}" type="pres">
      <dgm:prSet presAssocID="{E22366EE-60AC-4C3F-BC48-45928782A1E8}" presName="tile1" presStyleLbl="node1" presStyleIdx="0" presStyleCnt="4"/>
      <dgm:spPr/>
    </dgm:pt>
    <dgm:pt modelId="{91368AD1-F3D3-4CF0-B7CA-609A1C0E85F0}" type="pres">
      <dgm:prSet presAssocID="{E22366EE-60AC-4C3F-BC48-45928782A1E8}" presName="tile1text" presStyleLbl="node1" presStyleIdx="0" presStyleCnt="4">
        <dgm:presLayoutVars>
          <dgm:chMax val="0"/>
          <dgm:chPref val="0"/>
          <dgm:bulletEnabled val="1"/>
        </dgm:presLayoutVars>
      </dgm:prSet>
      <dgm:spPr/>
    </dgm:pt>
    <dgm:pt modelId="{6F1EF4CD-ABF1-48BC-9A91-F8C3B07CA79D}" type="pres">
      <dgm:prSet presAssocID="{E22366EE-60AC-4C3F-BC48-45928782A1E8}" presName="tile2" presStyleLbl="node1" presStyleIdx="1" presStyleCnt="4"/>
      <dgm:spPr/>
    </dgm:pt>
    <dgm:pt modelId="{7B8EC4EF-1244-43BA-9B3D-E2CAB1ADBF55}" type="pres">
      <dgm:prSet presAssocID="{E22366EE-60AC-4C3F-BC48-45928782A1E8}" presName="tile2text" presStyleLbl="node1" presStyleIdx="1" presStyleCnt="4">
        <dgm:presLayoutVars>
          <dgm:chMax val="0"/>
          <dgm:chPref val="0"/>
          <dgm:bulletEnabled val="1"/>
        </dgm:presLayoutVars>
      </dgm:prSet>
      <dgm:spPr/>
    </dgm:pt>
    <dgm:pt modelId="{B63EABC4-DD3F-4D95-8598-FA5AD3621EF2}" type="pres">
      <dgm:prSet presAssocID="{E22366EE-60AC-4C3F-BC48-45928782A1E8}" presName="tile3" presStyleLbl="node1" presStyleIdx="2" presStyleCnt="4"/>
      <dgm:spPr/>
    </dgm:pt>
    <dgm:pt modelId="{B62BDCF1-1D86-4559-9C60-2A5FB2C69BF1}" type="pres">
      <dgm:prSet presAssocID="{E22366EE-60AC-4C3F-BC48-45928782A1E8}" presName="tile3text" presStyleLbl="node1" presStyleIdx="2" presStyleCnt="4">
        <dgm:presLayoutVars>
          <dgm:chMax val="0"/>
          <dgm:chPref val="0"/>
          <dgm:bulletEnabled val="1"/>
        </dgm:presLayoutVars>
      </dgm:prSet>
      <dgm:spPr/>
    </dgm:pt>
    <dgm:pt modelId="{2309610D-20F5-4451-AB07-49A4BC29F933}" type="pres">
      <dgm:prSet presAssocID="{E22366EE-60AC-4C3F-BC48-45928782A1E8}" presName="tile4" presStyleLbl="node1" presStyleIdx="3" presStyleCnt="4" custLinFactNeighborX="41208" custLinFactNeighborY="26563"/>
      <dgm:spPr/>
    </dgm:pt>
    <dgm:pt modelId="{2B2E2FF3-3043-42C4-995F-B3307E1D97D9}" type="pres">
      <dgm:prSet presAssocID="{E22366EE-60AC-4C3F-BC48-45928782A1E8}" presName="tile4text" presStyleLbl="node1" presStyleIdx="3" presStyleCnt="4">
        <dgm:presLayoutVars>
          <dgm:chMax val="0"/>
          <dgm:chPref val="0"/>
          <dgm:bulletEnabled val="1"/>
        </dgm:presLayoutVars>
      </dgm:prSet>
      <dgm:spPr/>
    </dgm:pt>
    <dgm:pt modelId="{C53D9755-29F0-451C-8C1D-4A2D7C998DEE}" type="pres">
      <dgm:prSet presAssocID="{E22366EE-60AC-4C3F-BC48-45928782A1E8}" presName="centerTile" presStyleLbl="fgShp" presStyleIdx="0" presStyleCnt="1">
        <dgm:presLayoutVars>
          <dgm:chMax val="0"/>
          <dgm:chPref val="0"/>
        </dgm:presLayoutVars>
      </dgm:prSet>
      <dgm:spPr/>
    </dgm:pt>
  </dgm:ptLst>
  <dgm:cxnLst>
    <dgm:cxn modelId="{A04D1A06-7A41-4040-A696-C26F08709514}" type="presOf" srcId="{3F501B9E-02C9-4DBF-8F10-270A41440C49}" destId="{2B2E2FF3-3043-42C4-995F-B3307E1D97D9}" srcOrd="1" destOrd="0" presId="urn:microsoft.com/office/officeart/2005/8/layout/matrix1"/>
    <dgm:cxn modelId="{0B36691B-C55D-4F91-AA56-9529AC2EEDD5}" type="presOf" srcId="{C1B80B43-83B8-4603-B19D-4DACA2F4CB95}" destId="{7B8EC4EF-1244-43BA-9B3D-E2CAB1ADBF55}" srcOrd="1" destOrd="0" presId="urn:microsoft.com/office/officeart/2005/8/layout/matrix1"/>
    <dgm:cxn modelId="{49FF3C21-C27A-4D10-81D7-1BB0C8745B5D}" type="presOf" srcId="{1050CEFB-8D4B-4F3E-BE53-820D0929C644}" destId="{B62BDCF1-1D86-4559-9C60-2A5FB2C69BF1}" srcOrd="1" destOrd="0" presId="urn:microsoft.com/office/officeart/2005/8/layout/matrix1"/>
    <dgm:cxn modelId="{001E673E-9F0A-4E68-B88A-C95D71F049DF}" srcId="{D24786D6-DC18-44E2-B901-6548D8AB905B}" destId="{507700BD-AC3D-49CE-90F7-E38B3C7CE081}" srcOrd="0" destOrd="0" parTransId="{AC15D9C6-E158-4BAC-AE28-2CCCEDCC093F}" sibTransId="{D50239F9-E6E4-48D3-A017-82B5BA04E708}"/>
    <dgm:cxn modelId="{8C4F2666-CB9D-43FD-8732-AB4237BAAB40}" type="presOf" srcId="{D24786D6-DC18-44E2-B901-6548D8AB905B}" destId="{C53D9755-29F0-451C-8C1D-4A2D7C998DEE}" srcOrd="0" destOrd="0" presId="urn:microsoft.com/office/officeart/2005/8/layout/matrix1"/>
    <dgm:cxn modelId="{04A1CA47-FD0A-45C5-82D2-43C76D63F474}" type="presOf" srcId="{1050CEFB-8D4B-4F3E-BE53-820D0929C644}" destId="{B63EABC4-DD3F-4D95-8598-FA5AD3621EF2}" srcOrd="0" destOrd="0" presId="urn:microsoft.com/office/officeart/2005/8/layout/matrix1"/>
    <dgm:cxn modelId="{AEA7F96D-0489-484A-98B5-6B4E1E990237}" type="presOf" srcId="{E22366EE-60AC-4C3F-BC48-45928782A1E8}" destId="{93A2EDCB-E9A6-4E3A-B0D0-615C661E5CC8}" srcOrd="0" destOrd="0" presId="urn:microsoft.com/office/officeart/2005/8/layout/matrix1"/>
    <dgm:cxn modelId="{D6DC505A-D232-4965-B129-01EBCB728635}" srcId="{D24786D6-DC18-44E2-B901-6548D8AB905B}" destId="{C1B80B43-83B8-4603-B19D-4DACA2F4CB95}" srcOrd="1" destOrd="0" parTransId="{BBB40430-850D-47DE-98D2-D30852CCD77B}" sibTransId="{F12E4364-FFB1-4634-B601-92760716FF76}"/>
    <dgm:cxn modelId="{0CD13483-33AF-47D9-85DA-E055EB0B2110}" type="presOf" srcId="{C1B80B43-83B8-4603-B19D-4DACA2F4CB95}" destId="{6F1EF4CD-ABF1-48BC-9A91-F8C3B07CA79D}" srcOrd="0" destOrd="0" presId="urn:microsoft.com/office/officeart/2005/8/layout/matrix1"/>
    <dgm:cxn modelId="{6BC08BB2-8C5D-4A27-B8D4-6649C41D44E7}" srcId="{E22366EE-60AC-4C3F-BC48-45928782A1E8}" destId="{D24786D6-DC18-44E2-B901-6548D8AB905B}" srcOrd="0" destOrd="0" parTransId="{E242A8A7-08EF-4280-A1AA-E68BCE211502}" sibTransId="{3CD7181E-11D6-411E-B0A5-D0AE695D725C}"/>
    <dgm:cxn modelId="{E59E52BB-7076-4A1E-8F70-F85780A60346}" srcId="{D24786D6-DC18-44E2-B901-6548D8AB905B}" destId="{1050CEFB-8D4B-4F3E-BE53-820D0929C644}" srcOrd="2" destOrd="0" parTransId="{B1E38494-3B91-4EA6-A7A3-F85FCBB275A5}" sibTransId="{FD805BA9-1C4A-4F70-AF0A-3793214443A0}"/>
    <dgm:cxn modelId="{D636E1BF-EB5D-4E9C-A601-00A3CAB0D328}" type="presOf" srcId="{507700BD-AC3D-49CE-90F7-E38B3C7CE081}" destId="{91368AD1-F3D3-4CF0-B7CA-609A1C0E85F0}" srcOrd="1" destOrd="0" presId="urn:microsoft.com/office/officeart/2005/8/layout/matrix1"/>
    <dgm:cxn modelId="{DAED1CE3-D5E2-465E-A39C-879A8098B76C}" type="presOf" srcId="{3F501B9E-02C9-4DBF-8F10-270A41440C49}" destId="{2309610D-20F5-4451-AB07-49A4BC29F933}" srcOrd="0" destOrd="0" presId="urn:microsoft.com/office/officeart/2005/8/layout/matrix1"/>
    <dgm:cxn modelId="{8E9FFBEF-7885-4C6D-8901-E34CF68CF48E}" srcId="{D24786D6-DC18-44E2-B901-6548D8AB905B}" destId="{3F501B9E-02C9-4DBF-8F10-270A41440C49}" srcOrd="3" destOrd="0" parTransId="{948AB088-DB8E-4B31-8BF0-EF6EC48A2DA7}" sibTransId="{6005C32D-4D15-4D00-AF4A-C3F782C88DCC}"/>
    <dgm:cxn modelId="{6D8109F6-755C-4ED3-9EBF-A64475E9032F}" type="presOf" srcId="{507700BD-AC3D-49CE-90F7-E38B3C7CE081}" destId="{8BC23BFA-0B04-446D-9C11-B77845B0E3CF}" srcOrd="0" destOrd="0" presId="urn:microsoft.com/office/officeart/2005/8/layout/matrix1"/>
    <dgm:cxn modelId="{0368FFAA-A3F4-4399-970F-6ED63B0FC2CB}" type="presParOf" srcId="{93A2EDCB-E9A6-4E3A-B0D0-615C661E5CC8}" destId="{263EDF7E-7351-4368-AB78-0EB7AF5BAD3E}" srcOrd="0" destOrd="0" presId="urn:microsoft.com/office/officeart/2005/8/layout/matrix1"/>
    <dgm:cxn modelId="{E0ED4B7C-C6B5-41F7-8BA4-C7742F6BBB7C}" type="presParOf" srcId="{263EDF7E-7351-4368-AB78-0EB7AF5BAD3E}" destId="{8BC23BFA-0B04-446D-9C11-B77845B0E3CF}" srcOrd="0" destOrd="0" presId="urn:microsoft.com/office/officeart/2005/8/layout/matrix1"/>
    <dgm:cxn modelId="{620F6C42-EE62-4A37-B230-1BDDA395A09C}" type="presParOf" srcId="{263EDF7E-7351-4368-AB78-0EB7AF5BAD3E}" destId="{91368AD1-F3D3-4CF0-B7CA-609A1C0E85F0}" srcOrd="1" destOrd="0" presId="urn:microsoft.com/office/officeart/2005/8/layout/matrix1"/>
    <dgm:cxn modelId="{5D4E1172-15FE-4A97-9FBB-6F888F4F341E}" type="presParOf" srcId="{263EDF7E-7351-4368-AB78-0EB7AF5BAD3E}" destId="{6F1EF4CD-ABF1-48BC-9A91-F8C3B07CA79D}" srcOrd="2" destOrd="0" presId="urn:microsoft.com/office/officeart/2005/8/layout/matrix1"/>
    <dgm:cxn modelId="{7E6E1CF5-5E9F-4143-A8AC-0D89811CAEAD}" type="presParOf" srcId="{263EDF7E-7351-4368-AB78-0EB7AF5BAD3E}" destId="{7B8EC4EF-1244-43BA-9B3D-E2CAB1ADBF55}" srcOrd="3" destOrd="0" presId="urn:microsoft.com/office/officeart/2005/8/layout/matrix1"/>
    <dgm:cxn modelId="{9354213C-259C-4269-8087-F14A9C6EA3E7}" type="presParOf" srcId="{263EDF7E-7351-4368-AB78-0EB7AF5BAD3E}" destId="{B63EABC4-DD3F-4D95-8598-FA5AD3621EF2}" srcOrd="4" destOrd="0" presId="urn:microsoft.com/office/officeart/2005/8/layout/matrix1"/>
    <dgm:cxn modelId="{150C6DD1-3F0A-4EE0-A97E-7E8DBD95CD34}" type="presParOf" srcId="{263EDF7E-7351-4368-AB78-0EB7AF5BAD3E}" destId="{B62BDCF1-1D86-4559-9C60-2A5FB2C69BF1}" srcOrd="5" destOrd="0" presId="urn:microsoft.com/office/officeart/2005/8/layout/matrix1"/>
    <dgm:cxn modelId="{79784615-3C8B-46A4-888D-346A8F9B6A54}" type="presParOf" srcId="{263EDF7E-7351-4368-AB78-0EB7AF5BAD3E}" destId="{2309610D-20F5-4451-AB07-49A4BC29F933}" srcOrd="6" destOrd="0" presId="urn:microsoft.com/office/officeart/2005/8/layout/matrix1"/>
    <dgm:cxn modelId="{12BA4F75-2C44-46DB-A089-F6753B0FB4BB}" type="presParOf" srcId="{263EDF7E-7351-4368-AB78-0EB7AF5BAD3E}" destId="{2B2E2FF3-3043-42C4-995F-B3307E1D97D9}" srcOrd="7" destOrd="0" presId="urn:microsoft.com/office/officeart/2005/8/layout/matrix1"/>
    <dgm:cxn modelId="{81DD123B-4F8A-413F-B117-D21EC2EF43AD}" type="presParOf" srcId="{93A2EDCB-E9A6-4E3A-B0D0-615C661E5CC8}" destId="{C53D9755-29F0-451C-8C1D-4A2D7C998DEE}"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96565F4-86CC-4DC3-9206-B3C8D592D985}" type="doc">
      <dgm:prSet loTypeId="urn:microsoft.com/office/officeart/2005/8/layout/vList3" loCatId="list" qsTypeId="urn:microsoft.com/office/officeart/2005/8/quickstyle/simple1" qsCatId="simple" csTypeId="urn:microsoft.com/office/officeart/2005/8/colors/colorful2" csCatId="colorful" phldr="1"/>
      <dgm:spPr/>
    </dgm:pt>
    <dgm:pt modelId="{41E5D178-FC9E-4285-A613-6F72DD441124}">
      <dgm:prSet/>
      <dgm:spPr/>
      <dgm:t>
        <a:bodyPr/>
        <a:lstStyle/>
        <a:p>
          <a:r>
            <a:rPr lang="zh-CN" altLang="en-US" b="1" dirty="0">
              <a:latin typeface="Arial" panose="020B0604020202020204" pitchFamily="34" charset="0"/>
              <a:ea typeface="微软雅黑" panose="020B0503020204020204" pitchFamily="34" charset="-122"/>
            </a:rPr>
            <a:t>艺术型的人</a:t>
          </a:r>
          <a:r>
            <a:rPr lang="zh-CN" altLang="en-US" dirty="0">
              <a:latin typeface="Arial" panose="020B0604020202020204" pitchFamily="34" charset="0"/>
              <a:ea typeface="微软雅黑" panose="020B0503020204020204" pitchFamily="34" charset="-122"/>
            </a:rPr>
            <a:t>，第一信号系统（除语词以外的各种刺激物）在高级神经活动中占相对优势，在感知方面具有印象鲜明的特点，在记忆方面易于记忆图形、颜色、声音等直观材料，在思维方面富于形象性，想象丰富，而且具有高度的情绪易感性，比较容易发展艺术活动的能力。</a:t>
          </a:r>
          <a:endParaRPr lang="en-US" altLang="zh-CN" dirty="0">
            <a:latin typeface="Arial" panose="020B0604020202020204" pitchFamily="34" charset="0"/>
            <a:ea typeface="微软雅黑" panose="020B0503020204020204" pitchFamily="34" charset="-122"/>
          </a:endParaRPr>
        </a:p>
      </dgm:t>
    </dgm:pt>
    <dgm:pt modelId="{5179C314-23B5-4CE5-B094-A9F2BB73281C}" type="parTrans" cxnId="{5E383218-2840-4B71-935F-DAB999C98FC5}">
      <dgm:prSet/>
      <dgm:spPr/>
      <dgm:t>
        <a:bodyPr/>
        <a:lstStyle/>
        <a:p>
          <a:endParaRPr lang="zh-CN" altLang="en-US"/>
        </a:p>
      </dgm:t>
    </dgm:pt>
    <dgm:pt modelId="{6ECFBC56-2867-4885-80BA-59CD47F357ED}" type="sibTrans" cxnId="{5E383218-2840-4B71-935F-DAB999C98FC5}">
      <dgm:prSet/>
      <dgm:spPr/>
      <dgm:t>
        <a:bodyPr/>
        <a:lstStyle/>
        <a:p>
          <a:endParaRPr lang="zh-CN" altLang="en-US"/>
        </a:p>
      </dgm:t>
    </dgm:pt>
    <dgm:pt modelId="{B53EF1C7-E9C3-4324-BC05-2FE19421BA9A}">
      <dgm:prSet/>
      <dgm:spPr/>
      <dgm:t>
        <a:bodyPr/>
        <a:lstStyle/>
        <a:p>
          <a:r>
            <a:rPr lang="zh-CN" altLang="en-US" b="1">
              <a:latin typeface="Arial" panose="020B0604020202020204" pitchFamily="34" charset="0"/>
              <a:ea typeface="微软雅黑" panose="020B0503020204020204" pitchFamily="34" charset="-122"/>
            </a:rPr>
            <a:t>思维型的人</a:t>
          </a:r>
          <a:r>
            <a:rPr lang="zh-CN" altLang="en-US">
              <a:latin typeface="Arial" panose="020B0604020202020204" pitchFamily="34" charset="0"/>
              <a:ea typeface="微软雅黑" panose="020B0503020204020204" pitchFamily="34" charset="-122"/>
            </a:rPr>
            <a:t>则第二信号系统（语词）占相对优势，在感知方面注重于对事物的分析、概括，在记忆方面善于记忆词义、数字和概念等材料，在思维方面倾向于抽象、分析、系统化、逻辑构思和推理论证等，有利于发展数学、哲学、物理、语言学等学科的学习和研究的能力。</a:t>
          </a:r>
          <a:endParaRPr lang="zh-CN" altLang="en-US" dirty="0">
            <a:latin typeface="Arial" panose="020B0604020202020204" pitchFamily="34" charset="0"/>
            <a:ea typeface="微软雅黑" panose="020B0503020204020204" pitchFamily="34" charset="-122"/>
          </a:endParaRPr>
        </a:p>
      </dgm:t>
    </dgm:pt>
    <dgm:pt modelId="{52191001-5C73-4C65-A519-F34E61F80A46}" type="parTrans" cxnId="{2CF4D32C-3439-489C-B5CE-29989E0C6AC8}">
      <dgm:prSet/>
      <dgm:spPr/>
      <dgm:t>
        <a:bodyPr/>
        <a:lstStyle/>
        <a:p>
          <a:endParaRPr lang="zh-CN" altLang="en-US"/>
        </a:p>
      </dgm:t>
    </dgm:pt>
    <dgm:pt modelId="{733B3594-72E7-4314-960E-E222C28B97A5}" type="sibTrans" cxnId="{2CF4D32C-3439-489C-B5CE-29989E0C6AC8}">
      <dgm:prSet/>
      <dgm:spPr/>
      <dgm:t>
        <a:bodyPr/>
        <a:lstStyle/>
        <a:p>
          <a:endParaRPr lang="zh-CN" altLang="en-US"/>
        </a:p>
      </dgm:t>
    </dgm:pt>
    <dgm:pt modelId="{8B12B196-8924-4E75-9A4E-786D93E80849}" type="pres">
      <dgm:prSet presAssocID="{A96565F4-86CC-4DC3-9206-B3C8D592D985}" presName="linearFlow" presStyleCnt="0">
        <dgm:presLayoutVars>
          <dgm:dir/>
          <dgm:resizeHandles val="exact"/>
        </dgm:presLayoutVars>
      </dgm:prSet>
      <dgm:spPr/>
    </dgm:pt>
    <dgm:pt modelId="{F329FD8C-126F-424C-9DEB-8A348BB0150A}" type="pres">
      <dgm:prSet presAssocID="{41E5D178-FC9E-4285-A613-6F72DD441124}" presName="composite" presStyleCnt="0"/>
      <dgm:spPr/>
    </dgm:pt>
    <dgm:pt modelId="{E9336491-976D-411D-AC57-B6DD861369B0}" type="pres">
      <dgm:prSet presAssocID="{41E5D178-FC9E-4285-A613-6F72DD441124}" presName="imgShp" presStyleLbl="fgImgPlace1" presStyleIdx="0" presStyleCnt="2"/>
      <dgm:spPr/>
    </dgm:pt>
    <dgm:pt modelId="{A1EB49C2-3F8A-44A2-BDC2-2F85B2F25E7E}" type="pres">
      <dgm:prSet presAssocID="{41E5D178-FC9E-4285-A613-6F72DD441124}" presName="txShp" presStyleLbl="node1" presStyleIdx="0" presStyleCnt="2">
        <dgm:presLayoutVars>
          <dgm:bulletEnabled val="1"/>
        </dgm:presLayoutVars>
      </dgm:prSet>
      <dgm:spPr/>
    </dgm:pt>
    <dgm:pt modelId="{296087E2-FF19-400D-A14B-7EDFF60AAA3F}" type="pres">
      <dgm:prSet presAssocID="{6ECFBC56-2867-4885-80BA-59CD47F357ED}" presName="spacing" presStyleCnt="0"/>
      <dgm:spPr/>
    </dgm:pt>
    <dgm:pt modelId="{6DD20871-4940-413C-81AD-4056888315D5}" type="pres">
      <dgm:prSet presAssocID="{B53EF1C7-E9C3-4324-BC05-2FE19421BA9A}" presName="composite" presStyleCnt="0"/>
      <dgm:spPr/>
    </dgm:pt>
    <dgm:pt modelId="{19E756C3-D644-4A6A-A367-FDEEA963C236}" type="pres">
      <dgm:prSet presAssocID="{B53EF1C7-E9C3-4324-BC05-2FE19421BA9A}" presName="imgShp" presStyleLbl="fgImgPlace1" presStyleIdx="1" presStyleCnt="2"/>
      <dgm:spPr/>
    </dgm:pt>
    <dgm:pt modelId="{475DD31D-984D-4A6B-A184-08A3D8DABB7C}" type="pres">
      <dgm:prSet presAssocID="{B53EF1C7-E9C3-4324-BC05-2FE19421BA9A}" presName="txShp" presStyleLbl="node1" presStyleIdx="1" presStyleCnt="2">
        <dgm:presLayoutVars>
          <dgm:bulletEnabled val="1"/>
        </dgm:presLayoutVars>
      </dgm:prSet>
      <dgm:spPr/>
    </dgm:pt>
  </dgm:ptLst>
  <dgm:cxnLst>
    <dgm:cxn modelId="{5E383218-2840-4B71-935F-DAB999C98FC5}" srcId="{A96565F4-86CC-4DC3-9206-B3C8D592D985}" destId="{41E5D178-FC9E-4285-A613-6F72DD441124}" srcOrd="0" destOrd="0" parTransId="{5179C314-23B5-4CE5-B094-A9F2BB73281C}" sibTransId="{6ECFBC56-2867-4885-80BA-59CD47F357ED}"/>
    <dgm:cxn modelId="{2CF4D32C-3439-489C-B5CE-29989E0C6AC8}" srcId="{A96565F4-86CC-4DC3-9206-B3C8D592D985}" destId="{B53EF1C7-E9C3-4324-BC05-2FE19421BA9A}" srcOrd="1" destOrd="0" parTransId="{52191001-5C73-4C65-A519-F34E61F80A46}" sibTransId="{733B3594-72E7-4314-960E-E222C28B97A5}"/>
    <dgm:cxn modelId="{0A64BB5D-5110-4D75-B36F-9E7E134386AB}" type="presOf" srcId="{A96565F4-86CC-4DC3-9206-B3C8D592D985}" destId="{8B12B196-8924-4E75-9A4E-786D93E80849}" srcOrd="0" destOrd="0" presId="urn:microsoft.com/office/officeart/2005/8/layout/vList3"/>
    <dgm:cxn modelId="{40A9F844-E13B-45FF-9B62-B528540D3B91}" type="presOf" srcId="{41E5D178-FC9E-4285-A613-6F72DD441124}" destId="{A1EB49C2-3F8A-44A2-BDC2-2F85B2F25E7E}" srcOrd="0" destOrd="0" presId="urn:microsoft.com/office/officeart/2005/8/layout/vList3"/>
    <dgm:cxn modelId="{77DC5784-5D68-4D1E-B8D0-ACF51C72A7B3}" type="presOf" srcId="{B53EF1C7-E9C3-4324-BC05-2FE19421BA9A}" destId="{475DD31D-984D-4A6B-A184-08A3D8DABB7C}" srcOrd="0" destOrd="0" presId="urn:microsoft.com/office/officeart/2005/8/layout/vList3"/>
    <dgm:cxn modelId="{CA2672BE-19B7-4D71-A115-A0BADFB37CE5}" type="presParOf" srcId="{8B12B196-8924-4E75-9A4E-786D93E80849}" destId="{F329FD8C-126F-424C-9DEB-8A348BB0150A}" srcOrd="0" destOrd="0" presId="urn:microsoft.com/office/officeart/2005/8/layout/vList3"/>
    <dgm:cxn modelId="{2CBAA496-7647-41A9-BC1C-C732F6C1305D}" type="presParOf" srcId="{F329FD8C-126F-424C-9DEB-8A348BB0150A}" destId="{E9336491-976D-411D-AC57-B6DD861369B0}" srcOrd="0" destOrd="0" presId="urn:microsoft.com/office/officeart/2005/8/layout/vList3"/>
    <dgm:cxn modelId="{DBE26C1C-1C5C-4F23-99F0-3E02A01D4342}" type="presParOf" srcId="{F329FD8C-126F-424C-9DEB-8A348BB0150A}" destId="{A1EB49C2-3F8A-44A2-BDC2-2F85B2F25E7E}" srcOrd="1" destOrd="0" presId="urn:microsoft.com/office/officeart/2005/8/layout/vList3"/>
    <dgm:cxn modelId="{D08B38EE-F0A8-458A-BB54-4F1133CBBCEF}" type="presParOf" srcId="{8B12B196-8924-4E75-9A4E-786D93E80849}" destId="{296087E2-FF19-400D-A14B-7EDFF60AAA3F}" srcOrd="1" destOrd="0" presId="urn:microsoft.com/office/officeart/2005/8/layout/vList3"/>
    <dgm:cxn modelId="{12A9B7ED-5CDB-4C92-81B0-CF8B4560DBB6}" type="presParOf" srcId="{8B12B196-8924-4E75-9A4E-786D93E80849}" destId="{6DD20871-4940-413C-81AD-4056888315D5}" srcOrd="2" destOrd="0" presId="urn:microsoft.com/office/officeart/2005/8/layout/vList3"/>
    <dgm:cxn modelId="{635B7E27-204E-4D24-9520-C6099FB98F47}" type="presParOf" srcId="{6DD20871-4940-413C-81AD-4056888315D5}" destId="{19E756C3-D644-4A6A-A367-FDEEA963C236}" srcOrd="0" destOrd="0" presId="urn:microsoft.com/office/officeart/2005/8/layout/vList3"/>
    <dgm:cxn modelId="{AB504339-DE40-44A3-84BA-83A43D1D1AB7}" type="presParOf" srcId="{6DD20871-4940-413C-81AD-4056888315D5}" destId="{475DD31D-984D-4A6B-A184-08A3D8DABB7C}"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B339CD4-14D0-4007-8E9C-E028165CA3A7}"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zh-CN" altLang="en-US"/>
        </a:p>
      </dgm:t>
    </dgm:pt>
    <dgm:pt modelId="{A6942B9F-6D0D-402C-8276-C0949373D200}">
      <dgm:prSet custT="1"/>
      <dgm:spPr/>
      <dgm:t>
        <a:bodyPr/>
        <a:lstStyle/>
        <a:p>
          <a:r>
            <a:rPr lang="zh-CN" altLang="en-US" sz="1600" dirty="0">
              <a:latin typeface="Arial" panose="020B0604020202020204" pitchFamily="34" charset="0"/>
              <a:ea typeface="微软雅黑" panose="020B0503020204020204" pitchFamily="34" charset="-122"/>
            </a:rPr>
            <a:t>自智力测验问世以来，智商常常作为预测学生日后学习成绩的一个依据。这便产生了这种预测是否可靠的问题。为了回答这个问题，许多心理学家对智商和学业成绩的关系进行了研究。</a:t>
          </a:r>
          <a:endParaRPr lang="en-US" altLang="zh-CN" sz="1600" dirty="0">
            <a:latin typeface="Arial" panose="020B0604020202020204" pitchFamily="34" charset="0"/>
            <a:ea typeface="微软雅黑" panose="020B0503020204020204" pitchFamily="34" charset="-122"/>
          </a:endParaRPr>
        </a:p>
      </dgm:t>
    </dgm:pt>
    <dgm:pt modelId="{76A36546-5EA2-4E44-817A-7C439A9D25FC}" type="parTrans" cxnId="{35634E97-E7B6-48DB-9962-5185B7DB4CC6}">
      <dgm:prSet/>
      <dgm:spPr/>
      <dgm:t>
        <a:bodyPr/>
        <a:lstStyle/>
        <a:p>
          <a:endParaRPr lang="zh-CN" altLang="en-US"/>
        </a:p>
      </dgm:t>
    </dgm:pt>
    <dgm:pt modelId="{5E4EB0A6-B693-4BC2-853A-C77DE2C4F8C4}" type="sibTrans" cxnId="{35634E97-E7B6-48DB-9962-5185B7DB4CC6}">
      <dgm:prSet/>
      <dgm:spPr/>
      <dgm:t>
        <a:bodyPr/>
        <a:lstStyle/>
        <a:p>
          <a:endParaRPr lang="zh-CN" altLang="en-US"/>
        </a:p>
      </dgm:t>
    </dgm:pt>
    <dgm:pt modelId="{AF4777C8-E263-40C1-8A10-41660EA74551}">
      <dgm:prSet custT="1"/>
      <dgm:spPr/>
      <dgm:t>
        <a:bodyPr/>
        <a:lstStyle/>
        <a:p>
          <a:r>
            <a:rPr lang="zh-CN" altLang="en-US" sz="1600" dirty="0">
              <a:latin typeface="Arial" panose="020B0604020202020204" pitchFamily="34" charset="0"/>
              <a:ea typeface="微软雅黑" panose="020B0503020204020204" pitchFamily="34" charset="-122"/>
            </a:rPr>
            <a:t>出现这种趋势的原因是，当前的教育是一种淘汰式教育，随着教育层次的提高，智力较差者逐步被淘汰，学生之间的智力差距被缩小，智力因素在学习中的作用也相对减弱，而非智力因素的作用则逐步增强，这就造成了教育层次越高，智商与学业成绩的相关越低的状况。</a:t>
          </a:r>
        </a:p>
      </dgm:t>
    </dgm:pt>
    <dgm:pt modelId="{20CCFC27-CA83-49EB-8CEE-83B3B540AE22}" type="parTrans" cxnId="{706D9F35-030E-48A0-BB02-2738957E1D80}">
      <dgm:prSet/>
      <dgm:spPr/>
      <dgm:t>
        <a:bodyPr/>
        <a:lstStyle/>
        <a:p>
          <a:endParaRPr lang="zh-CN" altLang="en-US"/>
        </a:p>
      </dgm:t>
    </dgm:pt>
    <dgm:pt modelId="{680935B5-3B54-42BF-806B-ACA533CDA1A2}" type="sibTrans" cxnId="{706D9F35-030E-48A0-BB02-2738957E1D80}">
      <dgm:prSet/>
      <dgm:spPr/>
      <dgm:t>
        <a:bodyPr/>
        <a:lstStyle/>
        <a:p>
          <a:endParaRPr lang="zh-CN" altLang="en-US"/>
        </a:p>
      </dgm:t>
    </dgm:pt>
    <dgm:pt modelId="{8BED855C-142B-4147-8E89-07E561BAC36C}" type="pres">
      <dgm:prSet presAssocID="{FB339CD4-14D0-4007-8E9C-E028165CA3A7}" presName="Name0" presStyleCnt="0">
        <dgm:presLayoutVars>
          <dgm:chMax val="7"/>
          <dgm:chPref val="7"/>
          <dgm:dir/>
        </dgm:presLayoutVars>
      </dgm:prSet>
      <dgm:spPr/>
    </dgm:pt>
    <dgm:pt modelId="{7CEB7D72-8A2D-47A0-8161-D985CEAB3174}" type="pres">
      <dgm:prSet presAssocID="{FB339CD4-14D0-4007-8E9C-E028165CA3A7}" presName="Name1" presStyleCnt="0"/>
      <dgm:spPr/>
    </dgm:pt>
    <dgm:pt modelId="{DDCCADA4-08E3-4B85-8EC8-C98F4B5DECFD}" type="pres">
      <dgm:prSet presAssocID="{FB339CD4-14D0-4007-8E9C-E028165CA3A7}" presName="cycle" presStyleCnt="0"/>
      <dgm:spPr/>
    </dgm:pt>
    <dgm:pt modelId="{26B32344-B161-4B08-9564-ABE355615E13}" type="pres">
      <dgm:prSet presAssocID="{FB339CD4-14D0-4007-8E9C-E028165CA3A7}" presName="srcNode" presStyleLbl="node1" presStyleIdx="0" presStyleCnt="2"/>
      <dgm:spPr/>
    </dgm:pt>
    <dgm:pt modelId="{FB8E6213-0A14-40F3-A222-9FFF9F3D66B2}" type="pres">
      <dgm:prSet presAssocID="{FB339CD4-14D0-4007-8E9C-E028165CA3A7}" presName="conn" presStyleLbl="parChTrans1D2" presStyleIdx="0" presStyleCnt="1"/>
      <dgm:spPr/>
    </dgm:pt>
    <dgm:pt modelId="{5828ED13-C3A2-4513-A486-992FC916B07F}" type="pres">
      <dgm:prSet presAssocID="{FB339CD4-14D0-4007-8E9C-E028165CA3A7}" presName="extraNode" presStyleLbl="node1" presStyleIdx="0" presStyleCnt="2"/>
      <dgm:spPr/>
    </dgm:pt>
    <dgm:pt modelId="{00A5A059-4980-41C1-ADE7-DDC12F1934BD}" type="pres">
      <dgm:prSet presAssocID="{FB339CD4-14D0-4007-8E9C-E028165CA3A7}" presName="dstNode" presStyleLbl="node1" presStyleIdx="0" presStyleCnt="2"/>
      <dgm:spPr/>
    </dgm:pt>
    <dgm:pt modelId="{6A2AF7D8-2325-4F0D-9BDA-C0A792864B47}" type="pres">
      <dgm:prSet presAssocID="{A6942B9F-6D0D-402C-8276-C0949373D200}" presName="text_1" presStyleLbl="node1" presStyleIdx="0" presStyleCnt="2">
        <dgm:presLayoutVars>
          <dgm:bulletEnabled val="1"/>
        </dgm:presLayoutVars>
      </dgm:prSet>
      <dgm:spPr/>
    </dgm:pt>
    <dgm:pt modelId="{D34E5E91-FFB9-4893-A369-16AB8E2C5E93}" type="pres">
      <dgm:prSet presAssocID="{A6942B9F-6D0D-402C-8276-C0949373D200}" presName="accent_1" presStyleCnt="0"/>
      <dgm:spPr/>
    </dgm:pt>
    <dgm:pt modelId="{0476F889-B311-4B07-AF00-75435464CC75}" type="pres">
      <dgm:prSet presAssocID="{A6942B9F-6D0D-402C-8276-C0949373D200}" presName="accentRepeatNode" presStyleLbl="solidFgAcc1" presStyleIdx="0" presStyleCnt="2"/>
      <dgm:spPr/>
    </dgm:pt>
    <dgm:pt modelId="{670BD646-8FD1-4CA0-B7BC-20207A3EE572}" type="pres">
      <dgm:prSet presAssocID="{AF4777C8-E263-40C1-8A10-41660EA74551}" presName="text_2" presStyleLbl="node1" presStyleIdx="1" presStyleCnt="2">
        <dgm:presLayoutVars>
          <dgm:bulletEnabled val="1"/>
        </dgm:presLayoutVars>
      </dgm:prSet>
      <dgm:spPr/>
    </dgm:pt>
    <dgm:pt modelId="{F166896E-66F3-4DD1-8B11-4F05E2DA19C9}" type="pres">
      <dgm:prSet presAssocID="{AF4777C8-E263-40C1-8A10-41660EA74551}" presName="accent_2" presStyleCnt="0"/>
      <dgm:spPr/>
    </dgm:pt>
    <dgm:pt modelId="{95C72A6C-50BF-4DBB-9BC9-A959881A1E35}" type="pres">
      <dgm:prSet presAssocID="{AF4777C8-E263-40C1-8A10-41660EA74551}" presName="accentRepeatNode" presStyleLbl="solidFgAcc1" presStyleIdx="1" presStyleCnt="2"/>
      <dgm:spPr/>
    </dgm:pt>
  </dgm:ptLst>
  <dgm:cxnLst>
    <dgm:cxn modelId="{79984227-0B6D-41AE-929C-FD20D1844EEF}" type="presOf" srcId="{5E4EB0A6-B693-4BC2-853A-C77DE2C4F8C4}" destId="{FB8E6213-0A14-40F3-A222-9FFF9F3D66B2}" srcOrd="0" destOrd="0" presId="urn:microsoft.com/office/officeart/2008/layout/VerticalCurvedList"/>
    <dgm:cxn modelId="{706D9F35-030E-48A0-BB02-2738957E1D80}" srcId="{FB339CD4-14D0-4007-8E9C-E028165CA3A7}" destId="{AF4777C8-E263-40C1-8A10-41660EA74551}" srcOrd="1" destOrd="0" parTransId="{20CCFC27-CA83-49EB-8CEE-83B3B540AE22}" sibTransId="{680935B5-3B54-42BF-806B-ACA533CDA1A2}"/>
    <dgm:cxn modelId="{35634E97-E7B6-48DB-9962-5185B7DB4CC6}" srcId="{FB339CD4-14D0-4007-8E9C-E028165CA3A7}" destId="{A6942B9F-6D0D-402C-8276-C0949373D200}" srcOrd="0" destOrd="0" parTransId="{76A36546-5EA2-4E44-817A-7C439A9D25FC}" sibTransId="{5E4EB0A6-B693-4BC2-853A-C77DE2C4F8C4}"/>
    <dgm:cxn modelId="{44622FBD-D708-4852-AAED-48C66D304DBF}" type="presOf" srcId="{A6942B9F-6D0D-402C-8276-C0949373D200}" destId="{6A2AF7D8-2325-4F0D-9BDA-C0A792864B47}" srcOrd="0" destOrd="0" presId="urn:microsoft.com/office/officeart/2008/layout/VerticalCurvedList"/>
    <dgm:cxn modelId="{EA3EBCD2-08E9-4FFB-95BF-6B83B917F1E9}" type="presOf" srcId="{AF4777C8-E263-40C1-8A10-41660EA74551}" destId="{670BD646-8FD1-4CA0-B7BC-20207A3EE572}" srcOrd="0" destOrd="0" presId="urn:microsoft.com/office/officeart/2008/layout/VerticalCurvedList"/>
    <dgm:cxn modelId="{7B3229E0-5E8F-4A60-9749-C34D18AF0F89}" type="presOf" srcId="{FB339CD4-14D0-4007-8E9C-E028165CA3A7}" destId="{8BED855C-142B-4147-8E89-07E561BAC36C}" srcOrd="0" destOrd="0" presId="urn:microsoft.com/office/officeart/2008/layout/VerticalCurvedList"/>
    <dgm:cxn modelId="{8A3A8650-FCC1-4C48-9160-0932AFAB5285}" type="presParOf" srcId="{8BED855C-142B-4147-8E89-07E561BAC36C}" destId="{7CEB7D72-8A2D-47A0-8161-D985CEAB3174}" srcOrd="0" destOrd="0" presId="urn:microsoft.com/office/officeart/2008/layout/VerticalCurvedList"/>
    <dgm:cxn modelId="{4C51A75E-5CF7-415E-B19E-0E13FE7501D8}" type="presParOf" srcId="{7CEB7D72-8A2D-47A0-8161-D985CEAB3174}" destId="{DDCCADA4-08E3-4B85-8EC8-C98F4B5DECFD}" srcOrd="0" destOrd="0" presId="urn:microsoft.com/office/officeart/2008/layout/VerticalCurvedList"/>
    <dgm:cxn modelId="{907B9B25-5C0B-48E1-89B9-D18E35CE1E1C}" type="presParOf" srcId="{DDCCADA4-08E3-4B85-8EC8-C98F4B5DECFD}" destId="{26B32344-B161-4B08-9564-ABE355615E13}" srcOrd="0" destOrd="0" presId="urn:microsoft.com/office/officeart/2008/layout/VerticalCurvedList"/>
    <dgm:cxn modelId="{5B036AF0-F23C-483E-B982-83D1517EC162}" type="presParOf" srcId="{DDCCADA4-08E3-4B85-8EC8-C98F4B5DECFD}" destId="{FB8E6213-0A14-40F3-A222-9FFF9F3D66B2}" srcOrd="1" destOrd="0" presId="urn:microsoft.com/office/officeart/2008/layout/VerticalCurvedList"/>
    <dgm:cxn modelId="{E511DBD2-4C9A-41E9-ADE5-69FC8F36BE7C}" type="presParOf" srcId="{DDCCADA4-08E3-4B85-8EC8-C98F4B5DECFD}" destId="{5828ED13-C3A2-4513-A486-992FC916B07F}" srcOrd="2" destOrd="0" presId="urn:microsoft.com/office/officeart/2008/layout/VerticalCurvedList"/>
    <dgm:cxn modelId="{A53EC0F7-4C65-483A-AB25-1E4FC3A261FA}" type="presParOf" srcId="{DDCCADA4-08E3-4B85-8EC8-C98F4B5DECFD}" destId="{00A5A059-4980-41C1-ADE7-DDC12F1934BD}" srcOrd="3" destOrd="0" presId="urn:microsoft.com/office/officeart/2008/layout/VerticalCurvedList"/>
    <dgm:cxn modelId="{A32367E4-1301-4D2A-9066-62C5430D8927}" type="presParOf" srcId="{7CEB7D72-8A2D-47A0-8161-D985CEAB3174}" destId="{6A2AF7D8-2325-4F0D-9BDA-C0A792864B47}" srcOrd="1" destOrd="0" presId="urn:microsoft.com/office/officeart/2008/layout/VerticalCurvedList"/>
    <dgm:cxn modelId="{9DC03D36-E5E2-449B-87FA-1D3C6D983CAD}" type="presParOf" srcId="{7CEB7D72-8A2D-47A0-8161-D985CEAB3174}" destId="{D34E5E91-FFB9-4893-A369-16AB8E2C5E93}" srcOrd="2" destOrd="0" presId="urn:microsoft.com/office/officeart/2008/layout/VerticalCurvedList"/>
    <dgm:cxn modelId="{5CE5B151-607B-49E4-8C41-B7C21A750C7E}" type="presParOf" srcId="{D34E5E91-FFB9-4893-A369-16AB8E2C5E93}" destId="{0476F889-B311-4B07-AF00-75435464CC75}" srcOrd="0" destOrd="0" presId="urn:microsoft.com/office/officeart/2008/layout/VerticalCurvedList"/>
    <dgm:cxn modelId="{D43FA8AE-D43B-421C-8522-48CFBA391CAF}" type="presParOf" srcId="{7CEB7D72-8A2D-47A0-8161-D985CEAB3174}" destId="{670BD646-8FD1-4CA0-B7BC-20207A3EE572}" srcOrd="3" destOrd="0" presId="urn:microsoft.com/office/officeart/2008/layout/VerticalCurvedList"/>
    <dgm:cxn modelId="{C6A2A4C1-9910-4C5D-A513-EE863056D482}" type="presParOf" srcId="{7CEB7D72-8A2D-47A0-8161-D985CEAB3174}" destId="{F166896E-66F3-4DD1-8B11-4F05E2DA19C9}" srcOrd="4" destOrd="0" presId="urn:microsoft.com/office/officeart/2008/layout/VerticalCurvedList"/>
    <dgm:cxn modelId="{FA645C05-EEDA-4666-9CF4-CDFD1E225535}" type="presParOf" srcId="{F166896E-66F3-4DD1-8B11-4F05E2DA19C9}" destId="{95C72A6C-50BF-4DBB-9BC9-A959881A1E3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5C488BC-232A-49B3-B541-7CD4F2825B22}" type="doc">
      <dgm:prSet loTypeId="urn:microsoft.com/office/officeart/2005/8/layout/hChevron3" loCatId="process" qsTypeId="urn:microsoft.com/office/officeart/2005/8/quickstyle/simple1" qsCatId="simple" csTypeId="urn:microsoft.com/office/officeart/2005/8/colors/colorful2" csCatId="colorful" phldr="1"/>
      <dgm:spPr/>
    </dgm:pt>
    <dgm:pt modelId="{B2B81C99-294B-498A-8AEB-E728CB49B880}">
      <dgm:prSet phldrT="[文本]" custT="1"/>
      <dgm:spPr/>
      <dgm:t>
        <a:bodyPr/>
        <a:lstStyle/>
        <a:p>
          <a:pPr algn="l"/>
          <a:r>
            <a:rPr lang="zh-CN" altLang="en-US" sz="1600" dirty="0">
              <a:latin typeface="Arial" panose="020B0604020202020204" pitchFamily="34" charset="0"/>
              <a:ea typeface="微软雅黑" panose="020B0503020204020204" pitchFamily="34" charset="-122"/>
            </a:rPr>
            <a:t>对于学生而言，仅凭视觉和听觉来理解和记忆信息是不够的。个体对信息的理解和保存有赖于触觉或运动通道，并且需要通过运用所学的知识，才能完成对信息的理解与保持。</a:t>
          </a:r>
          <a:endParaRPr lang="en-US" altLang="zh-CN" sz="1600" dirty="0">
            <a:latin typeface="Arial" panose="020B0604020202020204" pitchFamily="34" charset="0"/>
            <a:ea typeface="微软雅黑" panose="020B0503020204020204" pitchFamily="34" charset="-122"/>
          </a:endParaRPr>
        </a:p>
      </dgm:t>
    </dgm:pt>
    <dgm:pt modelId="{52AE286C-2A49-416A-A540-70F40C38F0E7}" type="parTrans" cxnId="{87BFC0FE-BAD4-4055-861A-2E49FED9B38D}">
      <dgm:prSet/>
      <dgm:spPr/>
      <dgm:t>
        <a:bodyPr/>
        <a:lstStyle/>
        <a:p>
          <a:endParaRPr lang="zh-CN" altLang="en-US"/>
        </a:p>
      </dgm:t>
    </dgm:pt>
    <dgm:pt modelId="{9B50031A-4933-40D7-A842-C70ECA218225}" type="sibTrans" cxnId="{87BFC0FE-BAD4-4055-861A-2E49FED9B38D}">
      <dgm:prSet/>
      <dgm:spPr/>
      <dgm:t>
        <a:bodyPr/>
        <a:lstStyle/>
        <a:p>
          <a:endParaRPr lang="zh-CN" altLang="en-US"/>
        </a:p>
      </dgm:t>
    </dgm:pt>
    <dgm:pt modelId="{67CEE812-D78D-40DE-8C17-601BAADF7C30}">
      <dgm:prSet phldrT="[文本]" custT="1"/>
      <dgm:spPr/>
      <dgm:t>
        <a:bodyPr/>
        <a:lstStyle/>
        <a:p>
          <a:pPr algn="l"/>
          <a:r>
            <a:rPr lang="zh-CN" altLang="en-US" sz="1600" dirty="0">
              <a:latin typeface="Arial" panose="020B0604020202020204" pitchFamily="34" charset="0"/>
              <a:ea typeface="微软雅黑" panose="020B0503020204020204" pitchFamily="34" charset="-122"/>
            </a:rPr>
            <a:t>因此，教师在教学中应创设一定的肢体语言学习环境，满足动觉型儿童的学习需求。在语文教学中，可以采用戏剧表演的形式，通过表演来组织教学，给学生提供学习机会，把学习内容引入生活。</a:t>
          </a:r>
          <a:endParaRPr lang="zh-CN" altLang="en-US" sz="1600" dirty="0"/>
        </a:p>
      </dgm:t>
    </dgm:pt>
    <dgm:pt modelId="{ACD036F1-0EDE-43F0-9221-8C2C47FF1107}" type="parTrans" cxnId="{3AB9F7E6-39EC-417A-B4BF-EECCC0938230}">
      <dgm:prSet/>
      <dgm:spPr/>
      <dgm:t>
        <a:bodyPr/>
        <a:lstStyle/>
        <a:p>
          <a:endParaRPr lang="zh-CN" altLang="en-US"/>
        </a:p>
      </dgm:t>
    </dgm:pt>
    <dgm:pt modelId="{A0CE700E-52F6-4CFA-A4AA-CE9100915E3D}" type="sibTrans" cxnId="{3AB9F7E6-39EC-417A-B4BF-EECCC0938230}">
      <dgm:prSet/>
      <dgm:spPr/>
      <dgm:t>
        <a:bodyPr/>
        <a:lstStyle/>
        <a:p>
          <a:endParaRPr lang="zh-CN" altLang="en-US"/>
        </a:p>
      </dgm:t>
    </dgm:pt>
    <dgm:pt modelId="{D3A1F294-695D-4FCB-8AD9-7F4D395270FA}" type="pres">
      <dgm:prSet presAssocID="{E5C488BC-232A-49B3-B541-7CD4F2825B22}" presName="Name0" presStyleCnt="0">
        <dgm:presLayoutVars>
          <dgm:dir/>
          <dgm:resizeHandles val="exact"/>
        </dgm:presLayoutVars>
      </dgm:prSet>
      <dgm:spPr/>
    </dgm:pt>
    <dgm:pt modelId="{D611C37B-205A-4F67-817C-DD7D966959B3}" type="pres">
      <dgm:prSet presAssocID="{B2B81C99-294B-498A-8AEB-E728CB49B880}" presName="parTxOnly" presStyleLbl="node1" presStyleIdx="0" presStyleCnt="2">
        <dgm:presLayoutVars>
          <dgm:bulletEnabled val="1"/>
        </dgm:presLayoutVars>
      </dgm:prSet>
      <dgm:spPr/>
    </dgm:pt>
    <dgm:pt modelId="{9282F099-034D-4B38-91D0-341DB07C38F6}" type="pres">
      <dgm:prSet presAssocID="{9B50031A-4933-40D7-A842-C70ECA218225}" presName="parSpace" presStyleCnt="0"/>
      <dgm:spPr/>
    </dgm:pt>
    <dgm:pt modelId="{22C80A69-9521-4726-82A9-ED62CF2BB82A}" type="pres">
      <dgm:prSet presAssocID="{67CEE812-D78D-40DE-8C17-601BAADF7C30}" presName="parTxOnly" presStyleLbl="node1" presStyleIdx="1" presStyleCnt="2">
        <dgm:presLayoutVars>
          <dgm:bulletEnabled val="1"/>
        </dgm:presLayoutVars>
      </dgm:prSet>
      <dgm:spPr/>
    </dgm:pt>
  </dgm:ptLst>
  <dgm:cxnLst>
    <dgm:cxn modelId="{541C9803-F8BE-407A-B9C1-E000BABD34EA}" type="presOf" srcId="{67CEE812-D78D-40DE-8C17-601BAADF7C30}" destId="{22C80A69-9521-4726-82A9-ED62CF2BB82A}" srcOrd="0" destOrd="0" presId="urn:microsoft.com/office/officeart/2005/8/layout/hChevron3"/>
    <dgm:cxn modelId="{4936361F-CA7A-45E9-936D-062B5D339A71}" type="presOf" srcId="{B2B81C99-294B-498A-8AEB-E728CB49B880}" destId="{D611C37B-205A-4F67-817C-DD7D966959B3}" srcOrd="0" destOrd="0" presId="urn:microsoft.com/office/officeart/2005/8/layout/hChevron3"/>
    <dgm:cxn modelId="{0B735CB4-822F-454E-8AB0-5EB50B94294B}" type="presOf" srcId="{E5C488BC-232A-49B3-B541-7CD4F2825B22}" destId="{D3A1F294-695D-4FCB-8AD9-7F4D395270FA}" srcOrd="0" destOrd="0" presId="urn:microsoft.com/office/officeart/2005/8/layout/hChevron3"/>
    <dgm:cxn modelId="{3AB9F7E6-39EC-417A-B4BF-EECCC0938230}" srcId="{E5C488BC-232A-49B3-B541-7CD4F2825B22}" destId="{67CEE812-D78D-40DE-8C17-601BAADF7C30}" srcOrd="1" destOrd="0" parTransId="{ACD036F1-0EDE-43F0-9221-8C2C47FF1107}" sibTransId="{A0CE700E-52F6-4CFA-A4AA-CE9100915E3D}"/>
    <dgm:cxn modelId="{87BFC0FE-BAD4-4055-861A-2E49FED9B38D}" srcId="{E5C488BC-232A-49B3-B541-7CD4F2825B22}" destId="{B2B81C99-294B-498A-8AEB-E728CB49B880}" srcOrd="0" destOrd="0" parTransId="{52AE286C-2A49-416A-A540-70F40C38F0E7}" sibTransId="{9B50031A-4933-40D7-A842-C70ECA218225}"/>
    <dgm:cxn modelId="{B4957BA2-D9FF-4B60-8F89-B926AF06FA76}" type="presParOf" srcId="{D3A1F294-695D-4FCB-8AD9-7F4D395270FA}" destId="{D611C37B-205A-4F67-817C-DD7D966959B3}" srcOrd="0" destOrd="0" presId="urn:microsoft.com/office/officeart/2005/8/layout/hChevron3"/>
    <dgm:cxn modelId="{FBEF6986-AF09-4205-9A16-EF402599BAE9}" type="presParOf" srcId="{D3A1F294-695D-4FCB-8AD9-7F4D395270FA}" destId="{9282F099-034D-4B38-91D0-341DB07C38F6}" srcOrd="1" destOrd="0" presId="urn:microsoft.com/office/officeart/2005/8/layout/hChevron3"/>
    <dgm:cxn modelId="{BE5A47F7-4F31-43BA-984C-229B7BC24275}" type="presParOf" srcId="{D3A1F294-695D-4FCB-8AD9-7F4D395270FA}" destId="{22C80A69-9521-4726-82A9-ED62CF2BB82A}"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F871BCB-B0EB-4FA6-B8AB-6F228E47B7CD}"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zh-CN" altLang="en-US"/>
        </a:p>
      </dgm:t>
    </dgm:pt>
    <dgm:pt modelId="{186CCEDD-B9EB-4705-BBBE-69EEF10E8CE4}">
      <dgm:prSet custT="1"/>
      <dgm:spPr/>
      <dgm:t>
        <a:bodyPr/>
        <a:lstStyle/>
        <a:p>
          <a:r>
            <a:rPr lang="zh-CN" altLang="en-US" sz="1600" dirty="0">
              <a:latin typeface="Arial" panose="020B0604020202020204" pitchFamily="34" charset="0"/>
              <a:ea typeface="微软雅黑" panose="020B0503020204020204" pitchFamily="34" charset="-122"/>
            </a:rPr>
            <a:t>除了同质分组外，留级和跳级也是缩小班内学生能力差距的方法。但是，留级的效果往往不够理想，只有少数学生的成绩通过重读有显著进步，多数学生留级后成绩仍无多大进步，有的甚至比原来更差。</a:t>
          </a:r>
          <a:endParaRPr lang="en-US" altLang="zh-CN" sz="1600" dirty="0">
            <a:latin typeface="Arial" panose="020B0604020202020204" pitchFamily="34" charset="0"/>
            <a:ea typeface="微软雅黑" panose="020B0503020204020204" pitchFamily="34" charset="-122"/>
          </a:endParaRPr>
        </a:p>
      </dgm:t>
    </dgm:pt>
    <dgm:pt modelId="{1013E6D3-96A1-4D19-8C99-85921566A939}" type="parTrans" cxnId="{805D5A49-AC91-48C7-B370-D4C0108432FD}">
      <dgm:prSet/>
      <dgm:spPr/>
      <dgm:t>
        <a:bodyPr/>
        <a:lstStyle/>
        <a:p>
          <a:endParaRPr lang="zh-CN" altLang="en-US"/>
        </a:p>
      </dgm:t>
    </dgm:pt>
    <dgm:pt modelId="{6E40CEEA-435C-4F82-9B09-9398E27BD497}" type="sibTrans" cxnId="{805D5A49-AC91-48C7-B370-D4C0108432FD}">
      <dgm:prSet/>
      <dgm:spPr/>
      <dgm:t>
        <a:bodyPr/>
        <a:lstStyle/>
        <a:p>
          <a:endParaRPr lang="zh-CN" altLang="en-US"/>
        </a:p>
      </dgm:t>
    </dgm:pt>
    <dgm:pt modelId="{181368C8-C7BD-4347-A83D-89E06C5AA5AB}">
      <dgm:prSet custT="1"/>
      <dgm:spPr/>
      <dgm:t>
        <a:bodyPr/>
        <a:lstStyle/>
        <a:p>
          <a:r>
            <a:rPr lang="zh-CN" altLang="en-US" sz="1600" dirty="0">
              <a:latin typeface="Arial" panose="020B0604020202020204" pitchFamily="34" charset="0"/>
              <a:ea typeface="微软雅黑" panose="020B0503020204020204" pitchFamily="34" charset="-122"/>
            </a:rPr>
            <a:t>让智力高、成绩好的学生跳级，不仅能缩小班内学生的差距，也有利于跳级学生的身心发展。中国科技大学少年班的学生，都有跳级的经历，他们进入大学后，一般适应良好。从办学的目的、经济效益和实际效果看，我们应该尽量鼓励有能力的学生跳级，适当控制留级学生的比例。</a:t>
          </a:r>
        </a:p>
      </dgm:t>
    </dgm:pt>
    <dgm:pt modelId="{E46A92A5-0796-4011-B560-CF6BB9012DF5}" type="parTrans" cxnId="{B01E5248-C2F3-4AD1-83AB-67AA47382D82}">
      <dgm:prSet/>
      <dgm:spPr/>
      <dgm:t>
        <a:bodyPr/>
        <a:lstStyle/>
        <a:p>
          <a:endParaRPr lang="zh-CN" altLang="en-US"/>
        </a:p>
      </dgm:t>
    </dgm:pt>
    <dgm:pt modelId="{E3677990-DA33-4212-9640-C3D8F4FFC844}" type="sibTrans" cxnId="{B01E5248-C2F3-4AD1-83AB-67AA47382D82}">
      <dgm:prSet/>
      <dgm:spPr/>
      <dgm:t>
        <a:bodyPr/>
        <a:lstStyle/>
        <a:p>
          <a:endParaRPr lang="zh-CN" altLang="en-US"/>
        </a:p>
      </dgm:t>
    </dgm:pt>
    <dgm:pt modelId="{D7F39AAB-9C60-4F53-9D42-1358DAE2A78D}" type="pres">
      <dgm:prSet presAssocID="{9F871BCB-B0EB-4FA6-B8AB-6F228E47B7CD}" presName="outerComposite" presStyleCnt="0">
        <dgm:presLayoutVars>
          <dgm:chMax val="5"/>
          <dgm:dir/>
          <dgm:resizeHandles val="exact"/>
        </dgm:presLayoutVars>
      </dgm:prSet>
      <dgm:spPr/>
    </dgm:pt>
    <dgm:pt modelId="{78A0482F-E3D7-4701-A9B5-4919377CFCE6}" type="pres">
      <dgm:prSet presAssocID="{9F871BCB-B0EB-4FA6-B8AB-6F228E47B7CD}" presName="dummyMaxCanvas" presStyleCnt="0">
        <dgm:presLayoutVars/>
      </dgm:prSet>
      <dgm:spPr/>
    </dgm:pt>
    <dgm:pt modelId="{D0A29990-4798-437D-AB20-EEE089D8BA31}" type="pres">
      <dgm:prSet presAssocID="{9F871BCB-B0EB-4FA6-B8AB-6F228E47B7CD}" presName="TwoNodes_1" presStyleLbl="node1" presStyleIdx="0" presStyleCnt="2">
        <dgm:presLayoutVars>
          <dgm:bulletEnabled val="1"/>
        </dgm:presLayoutVars>
      </dgm:prSet>
      <dgm:spPr/>
    </dgm:pt>
    <dgm:pt modelId="{19B0F9DB-C04E-404C-B3AF-C98C83E6ADD9}" type="pres">
      <dgm:prSet presAssocID="{9F871BCB-B0EB-4FA6-B8AB-6F228E47B7CD}" presName="TwoNodes_2" presStyleLbl="node1" presStyleIdx="1" presStyleCnt="2">
        <dgm:presLayoutVars>
          <dgm:bulletEnabled val="1"/>
        </dgm:presLayoutVars>
      </dgm:prSet>
      <dgm:spPr/>
    </dgm:pt>
    <dgm:pt modelId="{933274D9-7CD5-4552-8202-AA7DEDA2D5CE}" type="pres">
      <dgm:prSet presAssocID="{9F871BCB-B0EB-4FA6-B8AB-6F228E47B7CD}" presName="TwoConn_1-2" presStyleLbl="fgAccFollowNode1" presStyleIdx="0" presStyleCnt="1">
        <dgm:presLayoutVars>
          <dgm:bulletEnabled val="1"/>
        </dgm:presLayoutVars>
      </dgm:prSet>
      <dgm:spPr/>
    </dgm:pt>
    <dgm:pt modelId="{F6AD4913-48FE-42CD-BA24-2FB752EC0CAF}" type="pres">
      <dgm:prSet presAssocID="{9F871BCB-B0EB-4FA6-B8AB-6F228E47B7CD}" presName="TwoNodes_1_text" presStyleLbl="node1" presStyleIdx="1" presStyleCnt="2">
        <dgm:presLayoutVars>
          <dgm:bulletEnabled val="1"/>
        </dgm:presLayoutVars>
      </dgm:prSet>
      <dgm:spPr/>
    </dgm:pt>
    <dgm:pt modelId="{92FA6A3B-4268-43C7-9EF8-D66DCC5A8453}" type="pres">
      <dgm:prSet presAssocID="{9F871BCB-B0EB-4FA6-B8AB-6F228E47B7CD}" presName="TwoNodes_2_text" presStyleLbl="node1" presStyleIdx="1" presStyleCnt="2">
        <dgm:presLayoutVars>
          <dgm:bulletEnabled val="1"/>
        </dgm:presLayoutVars>
      </dgm:prSet>
      <dgm:spPr/>
    </dgm:pt>
  </dgm:ptLst>
  <dgm:cxnLst>
    <dgm:cxn modelId="{F6A4B834-9C40-4773-890B-D783DA9FD2DD}" type="presOf" srcId="{9F871BCB-B0EB-4FA6-B8AB-6F228E47B7CD}" destId="{D7F39AAB-9C60-4F53-9D42-1358DAE2A78D}" srcOrd="0" destOrd="0" presId="urn:microsoft.com/office/officeart/2005/8/layout/vProcess5"/>
    <dgm:cxn modelId="{7463493A-74CF-4104-84E6-17897850A7DD}" type="presOf" srcId="{186CCEDD-B9EB-4705-BBBE-69EEF10E8CE4}" destId="{D0A29990-4798-437D-AB20-EEE089D8BA31}" srcOrd="0" destOrd="0" presId="urn:microsoft.com/office/officeart/2005/8/layout/vProcess5"/>
    <dgm:cxn modelId="{3C545342-DED0-42DC-A4B7-F736790F3927}" type="presOf" srcId="{6E40CEEA-435C-4F82-9B09-9398E27BD497}" destId="{933274D9-7CD5-4552-8202-AA7DEDA2D5CE}" srcOrd="0" destOrd="0" presId="urn:microsoft.com/office/officeart/2005/8/layout/vProcess5"/>
    <dgm:cxn modelId="{B01E5248-C2F3-4AD1-83AB-67AA47382D82}" srcId="{9F871BCB-B0EB-4FA6-B8AB-6F228E47B7CD}" destId="{181368C8-C7BD-4347-A83D-89E06C5AA5AB}" srcOrd="1" destOrd="0" parTransId="{E46A92A5-0796-4011-B560-CF6BB9012DF5}" sibTransId="{E3677990-DA33-4212-9640-C3D8F4FFC844}"/>
    <dgm:cxn modelId="{805D5A49-AC91-48C7-B370-D4C0108432FD}" srcId="{9F871BCB-B0EB-4FA6-B8AB-6F228E47B7CD}" destId="{186CCEDD-B9EB-4705-BBBE-69EEF10E8CE4}" srcOrd="0" destOrd="0" parTransId="{1013E6D3-96A1-4D19-8C99-85921566A939}" sibTransId="{6E40CEEA-435C-4F82-9B09-9398E27BD497}"/>
    <dgm:cxn modelId="{8C89EE78-2E5C-4C87-B501-1DD2F1C4084F}" type="presOf" srcId="{181368C8-C7BD-4347-A83D-89E06C5AA5AB}" destId="{19B0F9DB-C04E-404C-B3AF-C98C83E6ADD9}" srcOrd="0" destOrd="0" presId="urn:microsoft.com/office/officeart/2005/8/layout/vProcess5"/>
    <dgm:cxn modelId="{E69919E3-D73F-403C-959E-5488C8C9D070}" type="presOf" srcId="{186CCEDD-B9EB-4705-BBBE-69EEF10E8CE4}" destId="{F6AD4913-48FE-42CD-BA24-2FB752EC0CAF}" srcOrd="1" destOrd="0" presId="urn:microsoft.com/office/officeart/2005/8/layout/vProcess5"/>
    <dgm:cxn modelId="{0DE0F8E7-2723-4847-881D-7F62098FB2A2}" type="presOf" srcId="{181368C8-C7BD-4347-A83D-89E06C5AA5AB}" destId="{92FA6A3B-4268-43C7-9EF8-D66DCC5A8453}" srcOrd="1" destOrd="0" presId="urn:microsoft.com/office/officeart/2005/8/layout/vProcess5"/>
    <dgm:cxn modelId="{E2F35BDF-BE2E-4243-A226-EC6A04B729B2}" type="presParOf" srcId="{D7F39AAB-9C60-4F53-9D42-1358DAE2A78D}" destId="{78A0482F-E3D7-4701-A9B5-4919377CFCE6}" srcOrd="0" destOrd="0" presId="urn:microsoft.com/office/officeart/2005/8/layout/vProcess5"/>
    <dgm:cxn modelId="{306C22D7-DEB1-43F8-8170-ADB0B5010592}" type="presParOf" srcId="{D7F39AAB-9C60-4F53-9D42-1358DAE2A78D}" destId="{D0A29990-4798-437D-AB20-EEE089D8BA31}" srcOrd="1" destOrd="0" presId="urn:microsoft.com/office/officeart/2005/8/layout/vProcess5"/>
    <dgm:cxn modelId="{96BB93FD-98EB-4ABB-9761-0FEA622523ED}" type="presParOf" srcId="{D7F39AAB-9C60-4F53-9D42-1358DAE2A78D}" destId="{19B0F9DB-C04E-404C-B3AF-C98C83E6ADD9}" srcOrd="2" destOrd="0" presId="urn:microsoft.com/office/officeart/2005/8/layout/vProcess5"/>
    <dgm:cxn modelId="{7ACCEFF6-820B-454B-A039-91CEE3E4C8A3}" type="presParOf" srcId="{D7F39AAB-9C60-4F53-9D42-1358DAE2A78D}" destId="{933274D9-7CD5-4552-8202-AA7DEDA2D5CE}" srcOrd="3" destOrd="0" presId="urn:microsoft.com/office/officeart/2005/8/layout/vProcess5"/>
    <dgm:cxn modelId="{059CFD17-54D1-4CE9-BC7D-77103355826B}" type="presParOf" srcId="{D7F39AAB-9C60-4F53-9D42-1358DAE2A78D}" destId="{F6AD4913-48FE-42CD-BA24-2FB752EC0CAF}" srcOrd="4" destOrd="0" presId="urn:microsoft.com/office/officeart/2005/8/layout/vProcess5"/>
    <dgm:cxn modelId="{4F99A356-8CDA-41DA-80EB-5566C9521E77}" type="presParOf" srcId="{D7F39AAB-9C60-4F53-9D42-1358DAE2A78D}" destId="{92FA6A3B-4268-43C7-9EF8-D66DCC5A8453}"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个人化教学系统（</a:t>
          </a:r>
          <a:r>
            <a:rPr lang="en-US" altLang="en-US" sz="1800" dirty="0">
              <a:latin typeface="Arial" panose="020B0604020202020204" pitchFamily="34" charset="0"/>
              <a:ea typeface="微软雅黑" panose="020B0503020204020204" pitchFamily="34" charset="-122"/>
            </a:rPr>
            <a:t>Personalized System of Instruction,</a:t>
          </a:r>
          <a:r>
            <a:rPr lang="zh-CN" altLang="en-US" sz="1800" dirty="0">
              <a:latin typeface="Arial" panose="020B0604020202020204" pitchFamily="34" charset="0"/>
              <a:ea typeface="微软雅黑" panose="020B0503020204020204" pitchFamily="34" charset="-122"/>
            </a:rPr>
            <a:t>简称</a:t>
          </a:r>
          <a:r>
            <a:rPr lang="en-US" altLang="en-US" sz="1800" dirty="0">
              <a:latin typeface="Arial" panose="020B0604020202020204" pitchFamily="34" charset="0"/>
              <a:ea typeface="微软雅黑" panose="020B0503020204020204" pitchFamily="34" charset="-122"/>
            </a:rPr>
            <a:t>PSI</a:t>
          </a:r>
          <a:r>
            <a:rPr lang="zh-CN" altLang="en-US" sz="1800" dirty="0">
              <a:latin typeface="Arial" panose="020B0604020202020204" pitchFamily="34" charset="0"/>
              <a:ea typeface="微软雅黑" panose="020B0503020204020204" pitchFamily="34" charset="-122"/>
            </a:rPr>
            <a:t>）是由凯勒（</a:t>
          </a:r>
          <a:r>
            <a:rPr lang="en-US" altLang="en-US" sz="1800" dirty="0">
              <a:latin typeface="Arial" panose="020B0604020202020204" pitchFamily="34" charset="0"/>
              <a:ea typeface="微软雅黑" panose="020B0503020204020204" pitchFamily="34" charset="-122"/>
            </a:rPr>
            <a:t>F</a:t>
          </a:r>
          <a:r>
            <a:rPr lang="zh-CN" altLang="en-US" sz="1800" dirty="0">
              <a:latin typeface="Arial" panose="020B0604020202020204" pitchFamily="34" charset="0"/>
              <a:ea typeface="微软雅黑" panose="020B0503020204020204" pitchFamily="34" charset="-122"/>
            </a:rPr>
            <a:t>． </a:t>
          </a:r>
          <a:r>
            <a:rPr lang="en-US" altLang="en-US" sz="1800" dirty="0">
              <a:latin typeface="Arial" panose="020B0604020202020204" pitchFamily="34" charset="0"/>
              <a:ea typeface="微软雅黑" panose="020B0503020204020204" pitchFamily="34" charset="-122"/>
            </a:rPr>
            <a:t>S</a:t>
          </a:r>
          <a:r>
            <a:rPr lang="zh-CN" altLang="en-US" sz="1800" dirty="0">
              <a:latin typeface="Arial" panose="020B0604020202020204" pitchFamily="34" charset="0"/>
              <a:ea typeface="微软雅黑" panose="020B0503020204020204" pitchFamily="34" charset="-122"/>
            </a:rPr>
            <a:t>． </a:t>
          </a:r>
          <a:r>
            <a:rPr lang="en-US" altLang="en-US" sz="1800" dirty="0">
              <a:latin typeface="Arial" panose="020B0604020202020204" pitchFamily="34" charset="0"/>
              <a:ea typeface="微软雅黑" panose="020B0503020204020204" pitchFamily="34" charset="-122"/>
            </a:rPr>
            <a:t>Keller</a:t>
          </a:r>
          <a:r>
            <a:rPr lang="zh-CN" altLang="en-US" sz="1800" dirty="0">
              <a:latin typeface="Arial" panose="020B0604020202020204" pitchFamily="34" charset="0"/>
              <a:ea typeface="微软雅黑" panose="020B0503020204020204" pitchFamily="34" charset="-122"/>
            </a:rPr>
            <a:t>）于</a:t>
          </a:r>
          <a:r>
            <a:rPr lang="en-US" altLang="en-US" sz="1800" dirty="0">
              <a:latin typeface="Arial" panose="020B0604020202020204" pitchFamily="34" charset="0"/>
              <a:ea typeface="微软雅黑" panose="020B0503020204020204" pitchFamily="34" charset="-122"/>
            </a:rPr>
            <a:t>1968</a:t>
          </a:r>
          <a:r>
            <a:rPr lang="zh-CN" altLang="en-US" sz="1800" dirty="0">
              <a:latin typeface="Arial" panose="020B0604020202020204" pitchFamily="34" charset="0"/>
              <a:ea typeface="微软雅黑" panose="020B0503020204020204" pitchFamily="34" charset="-122"/>
            </a:rPr>
            <a:t>年提出的，目的是避免单一的演讲式教学和呆板的时间安排，允许学生按自己的进度学习，同时保证对教材的掌握水准。个人化教学系统要求教师将课程分为许多独立的单元，然后为每一单元准备相应的书面材料和学习指导书。</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为了增强学生间的相互影响，个人化教学系统还设置学生辅导员。个人化教学系统课程一般以学生一个学期或一个季度完成多少单元来决定学习等第，这一做法调动了学生的积极性。</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3905826" y="-603932"/>
          <a:ext cx="4687708" cy="4687708"/>
        </a:xfrm>
        <a:prstGeom prst="blockArc">
          <a:avLst>
            <a:gd name="adj1" fmla="val 18900000"/>
            <a:gd name="adj2" fmla="val 2700000"/>
            <a:gd name="adj3" fmla="val 461"/>
          </a:avLst>
        </a:pr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639682" y="365951"/>
          <a:ext cx="9857561" cy="1256480"/>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9084"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以人格为中心的观点侧重于认知风格在人格中的反映和作用，主要以荣格（</a:t>
          </a:r>
          <a:r>
            <a:rPr lang="en-US" altLang="en-US" sz="1800" kern="1200" dirty="0">
              <a:latin typeface="Arial" panose="020B0604020202020204" pitchFamily="34" charset="0"/>
              <a:ea typeface="微软雅黑" panose="020B0503020204020204" pitchFamily="34" charset="-122"/>
            </a:rPr>
            <a:t>Jung</a:t>
          </a:r>
          <a:r>
            <a:rPr lang="zh-CN" altLang="en-US" sz="1800" kern="1200" dirty="0">
              <a:latin typeface="Arial" panose="020B0604020202020204" pitchFamily="34" charset="0"/>
              <a:ea typeface="微软雅黑" panose="020B0503020204020204" pitchFamily="34" charset="-122"/>
            </a:rPr>
            <a:t>）的心理类型论和格里乔克（</a:t>
          </a:r>
          <a:r>
            <a:rPr lang="en-US" altLang="en-US" sz="1800" kern="1200" dirty="0" err="1">
              <a:latin typeface="Arial" panose="020B0604020202020204" pitchFamily="34" charset="0"/>
              <a:ea typeface="微软雅黑" panose="020B0503020204020204" pitchFamily="34" charset="-122"/>
            </a:rPr>
            <a:t>Gregorc</a:t>
          </a:r>
          <a:r>
            <a:rPr lang="zh-CN" altLang="en-US" sz="1800" kern="1200" dirty="0">
              <a:latin typeface="Arial" panose="020B0604020202020204" pitchFamily="34" charset="0"/>
              <a:ea typeface="微软雅黑" panose="020B0503020204020204" pitchFamily="34" charset="-122"/>
            </a:rPr>
            <a:t>）的能量理论最具代表。荣格的心理类型论将人格划分为外倾和内倾两类。</a:t>
          </a:r>
        </a:p>
      </dsp:txBody>
      <dsp:txXfrm>
        <a:off x="639682" y="365951"/>
        <a:ext cx="9857561" cy="1256480"/>
      </dsp:txXfrm>
    </dsp:sp>
    <dsp:sp modelId="{847B832C-3287-499C-BC8A-2C49AF87A400}">
      <dsp:nvSpPr>
        <dsp:cNvPr id="0" name=""/>
        <dsp:cNvSpPr/>
      </dsp:nvSpPr>
      <dsp:spPr>
        <a:xfrm>
          <a:off x="18356" y="372865"/>
          <a:ext cx="1242651" cy="1242651"/>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639682" y="1883224"/>
          <a:ext cx="9857561" cy="1204855"/>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9084"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格里乔克的能量模型有两个基本维度： 对空间的利用和对时间的利用。在此基础上，他将人分为四种类型： ① 具体</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有序型。② 抽象</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有序型。③ 具体</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随机型。④ 抽象</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随机型。</a:t>
          </a:r>
        </a:p>
      </dsp:txBody>
      <dsp:txXfrm>
        <a:off x="639682" y="1883224"/>
        <a:ext cx="9857561" cy="1204855"/>
      </dsp:txXfrm>
    </dsp:sp>
    <dsp:sp modelId="{5A599947-9CB6-46A4-BD24-B23E482172ED}">
      <dsp:nvSpPr>
        <dsp:cNvPr id="0" name=""/>
        <dsp:cNvSpPr/>
      </dsp:nvSpPr>
      <dsp:spPr>
        <a:xfrm>
          <a:off x="18356" y="1864325"/>
          <a:ext cx="1242651" cy="1242651"/>
        </a:xfrm>
        <a:prstGeom prst="ellipse">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66AF3-C5A6-4732-8DFC-12C356277A56}">
      <dsp:nvSpPr>
        <dsp:cNvPr id="0" name=""/>
        <dsp:cNvSpPr/>
      </dsp:nvSpPr>
      <dsp:spPr>
        <a:xfrm>
          <a:off x="788669" y="0"/>
          <a:ext cx="8938260" cy="4351338"/>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A934AC-5D3B-4074-8BDF-3729DFE31FA8}">
      <dsp:nvSpPr>
        <dsp:cNvPr id="0" name=""/>
        <dsp:cNvSpPr/>
      </dsp:nvSpPr>
      <dsp:spPr>
        <a:xfrm>
          <a:off x="364682" y="1305401"/>
          <a:ext cx="4764881" cy="174053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zh-CN" sz="1400" kern="1200" dirty="0">
              <a:latin typeface="Arial" panose="020B0604020202020204" pitchFamily="34" charset="0"/>
              <a:ea typeface="微软雅黑" panose="020B0503020204020204" pitchFamily="34" charset="-122"/>
            </a:rPr>
            <a:t>这类儿童不会说话，只会发出不成句的个别单词，也不会数数</a:t>
          </a:r>
          <a:r>
            <a:rPr lang="en-US" altLang="zh-CN" sz="1400" kern="1200" dirty="0">
              <a:latin typeface="Arial" panose="020B0604020202020204" pitchFamily="34" charset="0"/>
              <a:ea typeface="微软雅黑" panose="020B0503020204020204" pitchFamily="34" charset="-122"/>
            </a:rPr>
            <a:t>;</a:t>
          </a:r>
          <a:r>
            <a:rPr lang="zh-CN" altLang="zh-CN" sz="1400" kern="1200" dirty="0">
              <a:latin typeface="Arial" panose="020B0604020202020204" pitchFamily="34" charset="0"/>
              <a:ea typeface="微软雅黑" panose="020B0503020204020204" pitchFamily="34" charset="-122"/>
            </a:rPr>
            <a:t>情感反应很原始，受到刺激只能叫喊或发怒</a:t>
          </a:r>
          <a:r>
            <a:rPr lang="en-US" altLang="zh-CN" sz="1400" kern="1200" dirty="0">
              <a:latin typeface="Arial" panose="020B0604020202020204" pitchFamily="34" charset="0"/>
              <a:ea typeface="微软雅黑" panose="020B0503020204020204" pitchFamily="34" charset="-122"/>
            </a:rPr>
            <a:t>;</a:t>
          </a:r>
          <a:r>
            <a:rPr lang="zh-CN" altLang="zh-CN" sz="1400" kern="1200" dirty="0">
              <a:latin typeface="Arial" panose="020B0604020202020204" pitchFamily="34" charset="0"/>
              <a:ea typeface="微软雅黑" panose="020B0503020204020204" pitchFamily="34" charset="-122"/>
            </a:rPr>
            <a:t>动作也不正常，除摆头、叫喊或走动外，不能进行有目的的活动，也不知躲避危险。这类儿童生活完全不能自理，需要成人特殊的照料，也很难进行教育或训练。</a:t>
          </a:r>
        </a:p>
      </dsp:txBody>
      <dsp:txXfrm>
        <a:off x="449648" y="1390367"/>
        <a:ext cx="4594949" cy="1570603"/>
      </dsp:txXfrm>
    </dsp:sp>
    <dsp:sp modelId="{13648A15-7827-4543-B9F2-4B7C3EC19164}">
      <dsp:nvSpPr>
        <dsp:cNvPr id="0" name=""/>
        <dsp:cNvSpPr/>
      </dsp:nvSpPr>
      <dsp:spPr>
        <a:xfrm>
          <a:off x="5386035" y="1305401"/>
          <a:ext cx="4764881" cy="1740535"/>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智力低常可用智力测验、社会适应性测验、面谈和观察等方法进行诊断。常用的智力量表是韦克斯勒智力量表和斯坦福</a:t>
          </a:r>
          <a:r>
            <a:rPr lang="en-US" altLang="en-US" sz="1400" kern="1200" dirty="0">
              <a:latin typeface="Arial" panose="020B0604020202020204" pitchFamily="34" charset="0"/>
              <a:ea typeface="微软雅黑" panose="020B0503020204020204" pitchFamily="34" charset="-122"/>
            </a:rPr>
            <a:t>—</a:t>
          </a:r>
          <a:r>
            <a:rPr lang="zh-CN" altLang="en-US" sz="1400" kern="1200" dirty="0">
              <a:latin typeface="Arial" panose="020B0604020202020204" pitchFamily="34" charset="0"/>
              <a:ea typeface="微软雅黑" panose="020B0503020204020204" pitchFamily="34" charset="-122"/>
            </a:rPr>
            <a:t>比奈智力量表。</a:t>
          </a:r>
        </a:p>
      </dsp:txBody>
      <dsp:txXfrm>
        <a:off x="5471001" y="1390367"/>
        <a:ext cx="4594949" cy="15706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CF9BB-252F-4B71-A494-2DEB7E570C3C}">
      <dsp:nvSpPr>
        <dsp:cNvPr id="0" name=""/>
        <dsp:cNvSpPr/>
      </dsp:nvSpPr>
      <dsp:spPr>
        <a:xfrm>
          <a:off x="-117582" y="6700"/>
          <a:ext cx="8938260" cy="121325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场独立型与场依存型的概念最早是由威特金提出的。具有场依存方式的人，对客观事物的判断常以外部的线索为依据。具有场独立方式的人则常以自己内部的线索（经验、价值观等）为依据。</a:t>
          </a:r>
        </a:p>
      </dsp:txBody>
      <dsp:txXfrm>
        <a:off x="-82047" y="42235"/>
        <a:ext cx="7684270" cy="1142180"/>
      </dsp:txXfrm>
    </dsp:sp>
    <dsp:sp modelId="{C74562EB-C5B1-4395-ACDF-9B3C50CA786F}">
      <dsp:nvSpPr>
        <dsp:cNvPr id="0" name=""/>
        <dsp:cNvSpPr/>
      </dsp:nvSpPr>
      <dsp:spPr>
        <a:xfrm>
          <a:off x="1224591" y="1449276"/>
          <a:ext cx="9408591" cy="1258031"/>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场依存型的人，其行为是以社会为定向的，社会敏感性强，对他人有兴趣，爱好社交活动</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场独立型的人，其行为是非社会定向的，社会敏感性差，不善于社交，关心抽象的概念和理论，喜欢独处。</a:t>
          </a:r>
        </a:p>
      </dsp:txBody>
      <dsp:txXfrm>
        <a:off x="1261437" y="1486122"/>
        <a:ext cx="6844449" cy="1184339"/>
      </dsp:txXfrm>
    </dsp:sp>
    <dsp:sp modelId="{EC3E5DFF-D50A-45A9-AFA9-5F95514EC835}">
      <dsp:nvSpPr>
        <dsp:cNvPr id="0" name=""/>
        <dsp:cNvSpPr/>
      </dsp:nvSpPr>
      <dsp:spPr>
        <a:xfrm>
          <a:off x="8032064" y="942554"/>
          <a:ext cx="788613" cy="788613"/>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zh-CN" altLang="en-US" sz="3500" kern="1200"/>
        </a:p>
      </dsp:txBody>
      <dsp:txXfrm>
        <a:off x="8209502" y="942554"/>
        <a:ext cx="433737" cy="5934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C23BFA-0B04-446D-9C11-B77845B0E3CF}">
      <dsp:nvSpPr>
        <dsp:cNvPr id="0" name=""/>
        <dsp:cNvSpPr/>
      </dsp:nvSpPr>
      <dsp:spPr>
        <a:xfrm rot="16200000">
          <a:off x="921320" y="-921320"/>
          <a:ext cx="1714500" cy="3557141"/>
        </a:xfrm>
        <a:prstGeom prst="round1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l" defTabSz="755650">
            <a:lnSpc>
              <a:spcPct val="90000"/>
            </a:lnSpc>
            <a:spcBef>
              <a:spcPct val="0"/>
            </a:spcBef>
            <a:spcAft>
              <a:spcPct val="35000"/>
            </a:spcAft>
            <a:buNone/>
          </a:pPr>
          <a:r>
            <a:rPr lang="zh-CN" altLang="en-US" sz="1700" kern="1200" dirty="0">
              <a:latin typeface="微软雅黑" panose="020B0503020204020204" pitchFamily="34" charset="-122"/>
              <a:ea typeface="微软雅黑" panose="020B0503020204020204" pitchFamily="34" charset="-122"/>
            </a:rPr>
            <a:t>系统一（最具体水平）的功能特征是： 遵循外部的绝对标准，不容许对标准加以探索或偏离标准</a:t>
          </a:r>
          <a:r>
            <a:rPr lang="en-US" altLang="zh-CN" sz="1700" kern="1200" dirty="0">
              <a:latin typeface="微软雅黑" panose="020B0503020204020204" pitchFamily="34" charset="-122"/>
              <a:ea typeface="微软雅黑" panose="020B0503020204020204" pitchFamily="34" charset="-122"/>
            </a:rPr>
            <a:t>;</a:t>
          </a:r>
          <a:endParaRPr lang="zh-CN" altLang="en-US" sz="1700" kern="1200" dirty="0">
            <a:latin typeface="微软雅黑" panose="020B0503020204020204" pitchFamily="34" charset="-122"/>
            <a:ea typeface="微软雅黑" panose="020B0503020204020204" pitchFamily="34" charset="-122"/>
          </a:endParaRPr>
        </a:p>
      </dsp:txBody>
      <dsp:txXfrm rot="5400000">
        <a:off x="0" y="0"/>
        <a:ext cx="3557141" cy="1285875"/>
      </dsp:txXfrm>
    </dsp:sp>
    <dsp:sp modelId="{6F1EF4CD-ABF1-48BC-9A91-F8C3B07CA79D}">
      <dsp:nvSpPr>
        <dsp:cNvPr id="0" name=""/>
        <dsp:cNvSpPr/>
      </dsp:nvSpPr>
      <dsp:spPr>
        <a:xfrm>
          <a:off x="3557141" y="0"/>
          <a:ext cx="3557141" cy="1714500"/>
        </a:xfrm>
        <a:prstGeom prst="round1Rect">
          <a:avLst/>
        </a:prstGeom>
        <a:solidFill>
          <a:schemeClr val="accent3">
            <a:hueOff val="-379119"/>
            <a:satOff val="-1563"/>
            <a:lumOff val="-3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l" defTabSz="755650">
            <a:lnSpc>
              <a:spcPct val="90000"/>
            </a:lnSpc>
            <a:spcBef>
              <a:spcPct val="0"/>
            </a:spcBef>
            <a:spcAft>
              <a:spcPct val="35000"/>
            </a:spcAft>
            <a:buNone/>
          </a:pPr>
          <a:r>
            <a:rPr lang="zh-CN" altLang="en-US" sz="1700" kern="1200" dirty="0">
              <a:latin typeface="微软雅黑" panose="020B0503020204020204" pitchFamily="34" charset="-122"/>
              <a:ea typeface="微软雅黑" panose="020B0503020204020204" pitchFamily="34" charset="-122"/>
            </a:rPr>
            <a:t>系统二的功能特征是： 对抗外部强加的标准</a:t>
          </a:r>
          <a:r>
            <a:rPr lang="en-US" altLang="zh-CN" sz="1700" kern="1200" dirty="0">
              <a:latin typeface="微软雅黑" panose="020B0503020204020204" pitchFamily="34" charset="-122"/>
              <a:ea typeface="微软雅黑" panose="020B0503020204020204" pitchFamily="34" charset="-122"/>
            </a:rPr>
            <a:t>;</a:t>
          </a:r>
          <a:endParaRPr lang="zh-CN" altLang="en-US" sz="1700" kern="1200" dirty="0">
            <a:latin typeface="微软雅黑" panose="020B0503020204020204" pitchFamily="34" charset="-122"/>
            <a:ea typeface="微软雅黑" panose="020B0503020204020204" pitchFamily="34" charset="-122"/>
          </a:endParaRPr>
        </a:p>
      </dsp:txBody>
      <dsp:txXfrm>
        <a:off x="3557141" y="0"/>
        <a:ext cx="3557141" cy="1285875"/>
      </dsp:txXfrm>
    </dsp:sp>
    <dsp:sp modelId="{B63EABC4-DD3F-4D95-8598-FA5AD3621EF2}">
      <dsp:nvSpPr>
        <dsp:cNvPr id="0" name=""/>
        <dsp:cNvSpPr/>
      </dsp:nvSpPr>
      <dsp:spPr>
        <a:xfrm rot="10800000">
          <a:off x="0" y="1714500"/>
          <a:ext cx="3557141" cy="1714500"/>
        </a:xfrm>
        <a:prstGeom prst="round1Rect">
          <a:avLst/>
        </a:prstGeom>
        <a:solidFill>
          <a:schemeClr val="accent3">
            <a:hueOff val="-758238"/>
            <a:satOff val="-3126"/>
            <a:lumOff val="-6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l" defTabSz="755650">
            <a:lnSpc>
              <a:spcPct val="90000"/>
            </a:lnSpc>
            <a:spcBef>
              <a:spcPct val="0"/>
            </a:spcBef>
            <a:spcAft>
              <a:spcPct val="35000"/>
            </a:spcAft>
            <a:buNone/>
          </a:pPr>
          <a:r>
            <a:rPr lang="zh-CN" altLang="en-US" sz="1700" kern="1200" dirty="0">
              <a:latin typeface="微软雅黑" panose="020B0503020204020204" pitchFamily="34" charset="-122"/>
              <a:ea typeface="微软雅黑" panose="020B0503020204020204" pitchFamily="34" charset="-122"/>
            </a:rPr>
            <a:t>系统三的功能特征是： 用依赖性作为对付他人的手段</a:t>
          </a:r>
          <a:r>
            <a:rPr lang="en-US" altLang="zh-CN" sz="1700" kern="1200" dirty="0">
              <a:latin typeface="微软雅黑" panose="020B0503020204020204" pitchFamily="34" charset="-122"/>
              <a:ea typeface="微软雅黑" panose="020B0503020204020204" pitchFamily="34" charset="-122"/>
            </a:rPr>
            <a:t>;</a:t>
          </a:r>
          <a:endParaRPr lang="zh-CN" altLang="en-US" sz="1700" kern="1200" dirty="0">
            <a:latin typeface="微软雅黑" panose="020B0503020204020204" pitchFamily="34" charset="-122"/>
            <a:ea typeface="微软雅黑" panose="020B0503020204020204" pitchFamily="34" charset="-122"/>
          </a:endParaRPr>
        </a:p>
      </dsp:txBody>
      <dsp:txXfrm rot="10800000">
        <a:off x="0" y="2143124"/>
        <a:ext cx="3557141" cy="1285875"/>
      </dsp:txXfrm>
    </dsp:sp>
    <dsp:sp modelId="{2309610D-20F5-4451-AB07-49A4BC29F933}">
      <dsp:nvSpPr>
        <dsp:cNvPr id="0" name=""/>
        <dsp:cNvSpPr/>
      </dsp:nvSpPr>
      <dsp:spPr>
        <a:xfrm rot="5400000">
          <a:off x="4478462" y="793179"/>
          <a:ext cx="1714500" cy="3557141"/>
        </a:xfrm>
        <a:prstGeom prst="round1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l" defTabSz="755650">
            <a:lnSpc>
              <a:spcPct val="90000"/>
            </a:lnSpc>
            <a:spcBef>
              <a:spcPct val="0"/>
            </a:spcBef>
            <a:spcAft>
              <a:spcPct val="35000"/>
            </a:spcAft>
            <a:buNone/>
          </a:pPr>
          <a:r>
            <a:rPr lang="zh-CN" altLang="en-US" sz="1700" kern="1200" dirty="0">
              <a:latin typeface="Arial" panose="020B0604020202020204" pitchFamily="34" charset="0"/>
              <a:ea typeface="微软雅黑" panose="020B0503020204020204" pitchFamily="34" charset="-122"/>
            </a:rPr>
            <a:t>系统四（最抽象水平）的功能特征是： 具有个体判断的独立性。</a:t>
          </a:r>
          <a:endParaRPr lang="zh-CN" altLang="en-US" sz="1700" kern="1200" dirty="0"/>
        </a:p>
      </dsp:txBody>
      <dsp:txXfrm rot="-5400000">
        <a:off x="3557141" y="2143124"/>
        <a:ext cx="3557141" cy="1285875"/>
      </dsp:txXfrm>
    </dsp:sp>
    <dsp:sp modelId="{C53D9755-29F0-451C-8C1D-4A2D7C998DEE}">
      <dsp:nvSpPr>
        <dsp:cNvPr id="0" name=""/>
        <dsp:cNvSpPr/>
      </dsp:nvSpPr>
      <dsp:spPr>
        <a:xfrm>
          <a:off x="2489999" y="1285875"/>
          <a:ext cx="2134284" cy="857250"/>
        </a:xfrm>
        <a:prstGeom prst="roundRect">
          <a:avLst/>
        </a:prstGeom>
        <a:solidFill>
          <a:schemeClr val="accent3">
            <a:tint val="4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endParaRPr lang="zh-CN" altLang="en-US" sz="1700" kern="1200"/>
        </a:p>
      </dsp:txBody>
      <dsp:txXfrm>
        <a:off x="2531846" y="1327722"/>
        <a:ext cx="2050590" cy="7735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EB49C2-3F8A-44A2-BDC2-2F85B2F25E7E}">
      <dsp:nvSpPr>
        <dsp:cNvPr id="0" name=""/>
        <dsp:cNvSpPr/>
      </dsp:nvSpPr>
      <dsp:spPr>
        <a:xfrm rot="10800000">
          <a:off x="2240054" y="432"/>
          <a:ext cx="7332592" cy="1572491"/>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5" tIns="60960" rIns="113792" bIns="60960" numCol="1" spcCol="1270" anchor="ctr" anchorCtr="0">
          <a:noAutofit/>
        </a:bodyPr>
        <a:lstStyle/>
        <a:p>
          <a:pPr marL="0" lvl="0" indent="0" algn="ctr" defTabSz="711200">
            <a:lnSpc>
              <a:spcPct val="90000"/>
            </a:lnSpc>
            <a:spcBef>
              <a:spcPct val="0"/>
            </a:spcBef>
            <a:spcAft>
              <a:spcPct val="35000"/>
            </a:spcAft>
            <a:buNone/>
          </a:pPr>
          <a:r>
            <a:rPr lang="zh-CN" altLang="en-US" sz="1600" b="1" kern="1200" dirty="0">
              <a:latin typeface="Arial" panose="020B0604020202020204" pitchFamily="34" charset="0"/>
              <a:ea typeface="微软雅黑" panose="020B0503020204020204" pitchFamily="34" charset="-122"/>
            </a:rPr>
            <a:t>艺术型的人</a:t>
          </a:r>
          <a:r>
            <a:rPr lang="zh-CN" altLang="en-US" sz="1600" kern="1200" dirty="0">
              <a:latin typeface="Arial" panose="020B0604020202020204" pitchFamily="34" charset="0"/>
              <a:ea typeface="微软雅黑" panose="020B0503020204020204" pitchFamily="34" charset="-122"/>
            </a:rPr>
            <a:t>，第一信号系统（除语词以外的各种刺激物）在高级神经活动中占相对优势，在感知方面具有印象鲜明的特点，在记忆方面易于记忆图形、颜色、声音等直观材料，在思维方面富于形象性，想象丰富，而且具有高度的情绪易感性，比较容易发展艺术活动的能力。</a:t>
          </a:r>
          <a:endParaRPr lang="en-US" altLang="zh-CN" sz="1600" kern="1200" dirty="0">
            <a:latin typeface="Arial" panose="020B0604020202020204" pitchFamily="34" charset="0"/>
            <a:ea typeface="微软雅黑" panose="020B0503020204020204" pitchFamily="34" charset="-122"/>
          </a:endParaRPr>
        </a:p>
      </dsp:txBody>
      <dsp:txXfrm rot="10800000">
        <a:off x="2633177" y="432"/>
        <a:ext cx="6939469" cy="1572491"/>
      </dsp:txXfrm>
    </dsp:sp>
    <dsp:sp modelId="{E9336491-976D-411D-AC57-B6DD861369B0}">
      <dsp:nvSpPr>
        <dsp:cNvPr id="0" name=""/>
        <dsp:cNvSpPr/>
      </dsp:nvSpPr>
      <dsp:spPr>
        <a:xfrm>
          <a:off x="1453808" y="432"/>
          <a:ext cx="1572491" cy="1572491"/>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5DD31D-984D-4A6B-A184-08A3D8DABB7C}">
      <dsp:nvSpPr>
        <dsp:cNvPr id="0" name=""/>
        <dsp:cNvSpPr/>
      </dsp:nvSpPr>
      <dsp:spPr>
        <a:xfrm rot="10800000">
          <a:off x="2240054" y="1966046"/>
          <a:ext cx="7332592" cy="1572491"/>
        </a:xfrm>
        <a:prstGeom prst="homePlate">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3425" tIns="60960" rIns="113792" bIns="60960" numCol="1" spcCol="1270" anchor="ctr" anchorCtr="0">
          <a:noAutofit/>
        </a:bodyPr>
        <a:lstStyle/>
        <a:p>
          <a:pPr marL="0" lvl="0" indent="0" algn="ctr" defTabSz="711200">
            <a:lnSpc>
              <a:spcPct val="90000"/>
            </a:lnSpc>
            <a:spcBef>
              <a:spcPct val="0"/>
            </a:spcBef>
            <a:spcAft>
              <a:spcPct val="35000"/>
            </a:spcAft>
            <a:buNone/>
          </a:pPr>
          <a:r>
            <a:rPr lang="zh-CN" altLang="en-US" sz="1600" b="1" kern="1200">
              <a:latin typeface="Arial" panose="020B0604020202020204" pitchFamily="34" charset="0"/>
              <a:ea typeface="微软雅黑" panose="020B0503020204020204" pitchFamily="34" charset="-122"/>
            </a:rPr>
            <a:t>思维型的人</a:t>
          </a:r>
          <a:r>
            <a:rPr lang="zh-CN" altLang="en-US" sz="1600" kern="1200">
              <a:latin typeface="Arial" panose="020B0604020202020204" pitchFamily="34" charset="0"/>
              <a:ea typeface="微软雅黑" panose="020B0503020204020204" pitchFamily="34" charset="-122"/>
            </a:rPr>
            <a:t>则第二信号系统（语词）占相对优势，在感知方面注重于对事物的分析、概括，在记忆方面善于记忆词义、数字和概念等材料，在思维方面倾向于抽象、分析、系统化、逻辑构思和推理论证等，有利于发展数学、哲学、物理、语言学等学科的学习和研究的能力。</a:t>
          </a:r>
          <a:endParaRPr lang="zh-CN" altLang="en-US" sz="1600" kern="1200" dirty="0">
            <a:latin typeface="Arial" panose="020B0604020202020204" pitchFamily="34" charset="0"/>
            <a:ea typeface="微软雅黑" panose="020B0503020204020204" pitchFamily="34" charset="-122"/>
          </a:endParaRPr>
        </a:p>
      </dsp:txBody>
      <dsp:txXfrm rot="10800000">
        <a:off x="2633177" y="1966046"/>
        <a:ext cx="6939469" cy="1572491"/>
      </dsp:txXfrm>
    </dsp:sp>
    <dsp:sp modelId="{19E756C3-D644-4A6A-A367-FDEEA963C236}">
      <dsp:nvSpPr>
        <dsp:cNvPr id="0" name=""/>
        <dsp:cNvSpPr/>
      </dsp:nvSpPr>
      <dsp:spPr>
        <a:xfrm>
          <a:off x="1453808" y="1966046"/>
          <a:ext cx="1572491" cy="1572491"/>
        </a:xfrm>
        <a:prstGeom prst="ellipse">
          <a:avLst/>
        </a:prstGeom>
        <a:solidFill>
          <a:schemeClr val="accent2">
            <a:tint val="50000"/>
            <a:hueOff val="-1425063"/>
            <a:satOff val="-139"/>
            <a:lumOff val="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8E6213-0A14-40F3-A222-9FFF9F3D66B2}">
      <dsp:nvSpPr>
        <dsp:cNvPr id="0" name=""/>
        <dsp:cNvSpPr/>
      </dsp:nvSpPr>
      <dsp:spPr>
        <a:xfrm>
          <a:off x="-4292876" y="-663327"/>
          <a:ext cx="5151811" cy="5151811"/>
        </a:xfrm>
        <a:prstGeom prst="blockArc">
          <a:avLst>
            <a:gd name="adj1" fmla="val 18900000"/>
            <a:gd name="adj2" fmla="val 2700000"/>
            <a:gd name="adj3" fmla="val 419"/>
          </a:avLst>
        </a:pr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AF7D8-2325-4F0D-9BDA-C0A792864B47}">
      <dsp:nvSpPr>
        <dsp:cNvPr id="0" name=""/>
        <dsp:cNvSpPr/>
      </dsp:nvSpPr>
      <dsp:spPr>
        <a:xfrm>
          <a:off x="703159" y="546461"/>
          <a:ext cx="9720336" cy="109277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387" tIns="40640" rIns="40640" bIns="4064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自智力测验问世以来，智商常常作为预测学生日后学习成绩的一个依据。这便产生了这种预测是否可靠的问题。为了回答这个问题，许多心理学家对智商和学业成绩的关系进行了研究。</a:t>
          </a:r>
          <a:endParaRPr lang="en-US" altLang="zh-CN" sz="1600" kern="1200" dirty="0">
            <a:latin typeface="Arial" panose="020B0604020202020204" pitchFamily="34" charset="0"/>
            <a:ea typeface="微软雅黑" panose="020B0503020204020204" pitchFamily="34" charset="-122"/>
          </a:endParaRPr>
        </a:p>
      </dsp:txBody>
      <dsp:txXfrm>
        <a:off x="703159" y="546461"/>
        <a:ext cx="9720336" cy="1092770"/>
      </dsp:txXfrm>
    </dsp:sp>
    <dsp:sp modelId="{0476F889-B311-4B07-AF00-75435464CC75}">
      <dsp:nvSpPr>
        <dsp:cNvPr id="0" name=""/>
        <dsp:cNvSpPr/>
      </dsp:nvSpPr>
      <dsp:spPr>
        <a:xfrm>
          <a:off x="20177" y="409865"/>
          <a:ext cx="1365963" cy="1365963"/>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0BD646-8FD1-4CA0-B7BC-20207A3EE572}">
      <dsp:nvSpPr>
        <dsp:cNvPr id="0" name=""/>
        <dsp:cNvSpPr/>
      </dsp:nvSpPr>
      <dsp:spPr>
        <a:xfrm>
          <a:off x="703159" y="2185924"/>
          <a:ext cx="9720336" cy="1092770"/>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7387" tIns="40640" rIns="40640" bIns="4064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出现这种趋势的原因是，当前的教育是一种淘汰式教育，随着教育层次的提高，智力较差者逐步被淘汰，学生之间的智力差距被缩小，智力因素在学习中的作用也相对减弱，而非智力因素的作用则逐步增强，这就造成了教育层次越高，智商与学业成绩的相关越低的状况。</a:t>
          </a:r>
        </a:p>
      </dsp:txBody>
      <dsp:txXfrm>
        <a:off x="703159" y="2185924"/>
        <a:ext cx="9720336" cy="1092770"/>
      </dsp:txXfrm>
    </dsp:sp>
    <dsp:sp modelId="{95C72A6C-50BF-4DBB-9BC9-A959881A1E35}">
      <dsp:nvSpPr>
        <dsp:cNvPr id="0" name=""/>
        <dsp:cNvSpPr/>
      </dsp:nvSpPr>
      <dsp:spPr>
        <a:xfrm>
          <a:off x="20177" y="2049327"/>
          <a:ext cx="1365963" cy="1365963"/>
        </a:xfrm>
        <a:prstGeom prst="ellipse">
          <a:avLst/>
        </a:prstGeom>
        <a:solidFill>
          <a:schemeClr val="lt1">
            <a:hueOff val="0"/>
            <a:satOff val="0"/>
            <a:lumOff val="0"/>
            <a:alphaOff val="0"/>
          </a:schemeClr>
        </a:solidFill>
        <a:ln w="12700" cap="flat" cmpd="sng" algn="ctr">
          <a:solidFill>
            <a:schemeClr val="accent2">
              <a:hueOff val="-838123"/>
              <a:satOff val="-9658"/>
              <a:lumOff val="215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11C37B-205A-4F67-817C-DD7D966959B3}">
      <dsp:nvSpPr>
        <dsp:cNvPr id="0" name=""/>
        <dsp:cNvSpPr/>
      </dsp:nvSpPr>
      <dsp:spPr>
        <a:xfrm>
          <a:off x="7241" y="1680990"/>
          <a:ext cx="5141716" cy="2056686"/>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42672" rIns="21336" bIns="42672"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对于学生而言，仅凭视觉和听觉来理解和记忆信息是不够的。个体对信息的理解和保存有赖于触觉或运动通道，并且需要通过运用所学的知识，才能完成对信息的理解与保持。</a:t>
          </a:r>
          <a:endParaRPr lang="en-US" altLang="zh-CN" sz="1600" kern="1200" dirty="0">
            <a:latin typeface="Arial" panose="020B0604020202020204" pitchFamily="34" charset="0"/>
            <a:ea typeface="微软雅黑" panose="020B0503020204020204" pitchFamily="34" charset="-122"/>
          </a:endParaRPr>
        </a:p>
      </dsp:txBody>
      <dsp:txXfrm>
        <a:off x="7241" y="1680990"/>
        <a:ext cx="4627545" cy="2056686"/>
      </dsp:txXfrm>
    </dsp:sp>
    <dsp:sp modelId="{22C80A69-9521-4726-82A9-ED62CF2BB82A}">
      <dsp:nvSpPr>
        <dsp:cNvPr id="0" name=""/>
        <dsp:cNvSpPr/>
      </dsp:nvSpPr>
      <dsp:spPr>
        <a:xfrm>
          <a:off x="4120614" y="1680990"/>
          <a:ext cx="5141716" cy="2056686"/>
        </a:xfrm>
        <a:prstGeom prst="chevron">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因此，教师在教学中应创设一定的肢体语言学习环境，满足动觉型儿童的学习需求。在语文教学中，可以采用戏剧表演的形式，通过表演来组织教学，给学生提供学习机会，把学习内容引入生活。</a:t>
          </a:r>
          <a:endParaRPr lang="zh-CN" altLang="en-US" sz="1600" kern="1200" dirty="0"/>
        </a:p>
      </dsp:txBody>
      <dsp:txXfrm>
        <a:off x="5148957" y="1680990"/>
        <a:ext cx="3085030" cy="205668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A29990-4798-437D-AB20-EEE089D8BA31}">
      <dsp:nvSpPr>
        <dsp:cNvPr id="0" name=""/>
        <dsp:cNvSpPr/>
      </dsp:nvSpPr>
      <dsp:spPr>
        <a:xfrm>
          <a:off x="0" y="0"/>
          <a:ext cx="7826738" cy="157404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除了同质分组外，留级和跳级也是缩小班内学生能力差距的方法。但是，留级的效果往往不够理想，只有少数学生的成绩通过重读有显著进步，多数学生留级后成绩仍无多大进步，有的甚至比原来更差。</a:t>
          </a:r>
          <a:endParaRPr lang="en-US" altLang="zh-CN" sz="1600" kern="1200" dirty="0">
            <a:latin typeface="Arial" panose="020B0604020202020204" pitchFamily="34" charset="0"/>
            <a:ea typeface="微软雅黑" panose="020B0503020204020204" pitchFamily="34" charset="-122"/>
          </a:endParaRPr>
        </a:p>
      </dsp:txBody>
      <dsp:txXfrm>
        <a:off x="46102" y="46102"/>
        <a:ext cx="6199842" cy="1481839"/>
      </dsp:txXfrm>
    </dsp:sp>
    <dsp:sp modelId="{19B0F9DB-C04E-404C-B3AF-C98C83E6ADD9}">
      <dsp:nvSpPr>
        <dsp:cNvPr id="0" name=""/>
        <dsp:cNvSpPr/>
      </dsp:nvSpPr>
      <dsp:spPr>
        <a:xfrm>
          <a:off x="1381189" y="1923831"/>
          <a:ext cx="7826738" cy="1574043"/>
        </a:xfrm>
        <a:prstGeom prst="roundRect">
          <a:avLst>
            <a:gd name="adj" fmla="val 10000"/>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让智力高、成绩好的学生跳级，不仅能缩小班内学生的差距，也有利于跳级学生的身心发展。中国科技大学少年班的学生，都有跳级的经历，他们进入大学后，一般适应良好。从办学的目的、经济效益和实际效果看，我们应该尽量鼓励有能力的学生跳级，适当控制留级学生的比例。</a:t>
          </a:r>
        </a:p>
      </dsp:txBody>
      <dsp:txXfrm>
        <a:off x="1427291" y="1969933"/>
        <a:ext cx="5330217" cy="1481839"/>
      </dsp:txXfrm>
    </dsp:sp>
    <dsp:sp modelId="{933274D9-7CD5-4552-8202-AA7DEDA2D5CE}">
      <dsp:nvSpPr>
        <dsp:cNvPr id="0" name=""/>
        <dsp:cNvSpPr/>
      </dsp:nvSpPr>
      <dsp:spPr>
        <a:xfrm>
          <a:off x="6803610" y="1237373"/>
          <a:ext cx="1023128" cy="1023128"/>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7033814" y="1237373"/>
        <a:ext cx="562720" cy="76990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4130559" y="-638418"/>
          <a:ext cx="4957180" cy="4957180"/>
        </a:xfrm>
        <a:prstGeom prst="blockArc">
          <a:avLst>
            <a:gd name="adj1" fmla="val 18900000"/>
            <a:gd name="adj2" fmla="val 2700000"/>
            <a:gd name="adj3" fmla="val 436"/>
          </a:avLst>
        </a:pr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676539" y="387036"/>
          <a:ext cx="9819647" cy="132887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4549"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个人化教学系统（</a:t>
          </a:r>
          <a:r>
            <a:rPr lang="en-US" altLang="en-US" sz="1800" kern="1200" dirty="0">
              <a:latin typeface="Arial" panose="020B0604020202020204" pitchFamily="34" charset="0"/>
              <a:ea typeface="微软雅黑" panose="020B0503020204020204" pitchFamily="34" charset="-122"/>
            </a:rPr>
            <a:t>Personalized System of Instruction,</a:t>
          </a:r>
          <a:r>
            <a:rPr lang="zh-CN" altLang="en-US" sz="1800" kern="1200" dirty="0">
              <a:latin typeface="Arial" panose="020B0604020202020204" pitchFamily="34" charset="0"/>
              <a:ea typeface="微软雅黑" panose="020B0503020204020204" pitchFamily="34" charset="-122"/>
            </a:rPr>
            <a:t>简称</a:t>
          </a:r>
          <a:r>
            <a:rPr lang="en-US" altLang="en-US" sz="1800" kern="1200" dirty="0">
              <a:latin typeface="Arial" panose="020B0604020202020204" pitchFamily="34" charset="0"/>
              <a:ea typeface="微软雅黑" panose="020B0503020204020204" pitchFamily="34" charset="-122"/>
            </a:rPr>
            <a:t>PSI</a:t>
          </a:r>
          <a:r>
            <a:rPr lang="zh-CN" altLang="en-US" sz="1800" kern="1200" dirty="0">
              <a:latin typeface="Arial" panose="020B0604020202020204" pitchFamily="34" charset="0"/>
              <a:ea typeface="微软雅黑" panose="020B0503020204020204" pitchFamily="34" charset="-122"/>
            </a:rPr>
            <a:t>）是由凯勒（</a:t>
          </a:r>
          <a:r>
            <a:rPr lang="en-US" altLang="en-US" sz="1800" kern="1200" dirty="0">
              <a:latin typeface="Arial" panose="020B0604020202020204" pitchFamily="34" charset="0"/>
              <a:ea typeface="微软雅黑" panose="020B0503020204020204" pitchFamily="34" charset="-122"/>
            </a:rPr>
            <a:t>F</a:t>
          </a:r>
          <a:r>
            <a:rPr lang="zh-CN" altLang="en-US" sz="1800" kern="1200" dirty="0">
              <a:latin typeface="Arial" panose="020B0604020202020204" pitchFamily="34" charset="0"/>
              <a:ea typeface="微软雅黑" panose="020B0503020204020204" pitchFamily="34" charset="-122"/>
            </a:rPr>
            <a:t>． </a:t>
          </a:r>
          <a:r>
            <a:rPr lang="en-US" altLang="en-US" sz="1800" kern="1200" dirty="0">
              <a:latin typeface="Arial" panose="020B0604020202020204" pitchFamily="34" charset="0"/>
              <a:ea typeface="微软雅黑" panose="020B0503020204020204" pitchFamily="34" charset="-122"/>
            </a:rPr>
            <a:t>S</a:t>
          </a:r>
          <a:r>
            <a:rPr lang="zh-CN" altLang="en-US" sz="1800" kern="1200" dirty="0">
              <a:latin typeface="Arial" panose="020B0604020202020204" pitchFamily="34" charset="0"/>
              <a:ea typeface="微软雅黑" panose="020B0503020204020204" pitchFamily="34" charset="-122"/>
            </a:rPr>
            <a:t>． </a:t>
          </a:r>
          <a:r>
            <a:rPr lang="en-US" altLang="en-US" sz="1800" kern="1200" dirty="0">
              <a:latin typeface="Arial" panose="020B0604020202020204" pitchFamily="34" charset="0"/>
              <a:ea typeface="微软雅黑" panose="020B0503020204020204" pitchFamily="34" charset="-122"/>
            </a:rPr>
            <a:t>Keller</a:t>
          </a:r>
          <a:r>
            <a:rPr lang="zh-CN" altLang="en-US" sz="1800" kern="1200" dirty="0">
              <a:latin typeface="Arial" panose="020B0604020202020204" pitchFamily="34" charset="0"/>
              <a:ea typeface="微软雅黑" panose="020B0503020204020204" pitchFamily="34" charset="-122"/>
            </a:rPr>
            <a:t>）于</a:t>
          </a:r>
          <a:r>
            <a:rPr lang="en-US" altLang="en-US" sz="1800" kern="1200" dirty="0">
              <a:latin typeface="Arial" panose="020B0604020202020204" pitchFamily="34" charset="0"/>
              <a:ea typeface="微软雅黑" panose="020B0503020204020204" pitchFamily="34" charset="-122"/>
            </a:rPr>
            <a:t>1968</a:t>
          </a:r>
          <a:r>
            <a:rPr lang="zh-CN" altLang="en-US" sz="1800" kern="1200" dirty="0">
              <a:latin typeface="Arial" panose="020B0604020202020204" pitchFamily="34" charset="0"/>
              <a:ea typeface="微软雅黑" panose="020B0503020204020204" pitchFamily="34" charset="-122"/>
            </a:rPr>
            <a:t>年提出的，目的是避免单一的演讲式教学和呆板的时间安排，允许学生按自己的进度学习，同时保证对教材的掌握水准。个人化教学系统要求教师将课程分为许多独立的单元，然后为每一单元准备相应的书面材料和学习指导书。</a:t>
          </a:r>
        </a:p>
      </dsp:txBody>
      <dsp:txXfrm>
        <a:off x="676539" y="387036"/>
        <a:ext cx="9819647" cy="1328875"/>
      </dsp:txXfrm>
    </dsp:sp>
    <dsp:sp modelId="{847B832C-3287-499C-BC8A-2C49AF87A400}">
      <dsp:nvSpPr>
        <dsp:cNvPr id="0" name=""/>
        <dsp:cNvSpPr/>
      </dsp:nvSpPr>
      <dsp:spPr>
        <a:xfrm>
          <a:off x="19413" y="394348"/>
          <a:ext cx="1314250" cy="1314250"/>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676539" y="1991730"/>
          <a:ext cx="9819647" cy="1274276"/>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4549"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为了增强学生间的相互影响，个人化教学系统还设置学生辅导员。个人化教学系统课程一般以学生一个学期或一个季度完成多少单元来决定学习等第，这一做法调动了学生的积极性。</a:t>
          </a:r>
        </a:p>
      </dsp:txBody>
      <dsp:txXfrm>
        <a:off x="676539" y="1991730"/>
        <a:ext cx="9819647" cy="1274276"/>
      </dsp:txXfrm>
    </dsp:sp>
    <dsp:sp modelId="{5A599947-9CB6-46A4-BD24-B23E482172ED}">
      <dsp:nvSpPr>
        <dsp:cNvPr id="0" name=""/>
        <dsp:cNvSpPr/>
      </dsp:nvSpPr>
      <dsp:spPr>
        <a:xfrm>
          <a:off x="19413" y="1971743"/>
          <a:ext cx="1314250" cy="1314250"/>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2024/9/1</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40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2024/9/1</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2024/9/1</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2024/9/1</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认知差异的表现形式</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以人格为中心的观点</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2E751D62-EAFE-4888-AF02-2F781560F9AB}"/>
              </a:ext>
            </a:extLst>
          </p:cNvPr>
          <p:cNvGraphicFramePr>
            <a:graphicFrameLocks/>
          </p:cNvGraphicFramePr>
          <p:nvPr>
            <p:extLst>
              <p:ext uri="{D42A27DB-BD31-4B8C-83A1-F6EECF244321}">
                <p14:modId xmlns:p14="http://schemas.microsoft.com/office/powerpoint/2010/main" val="2028519765"/>
              </p:ext>
            </p:extLst>
          </p:nvPr>
        </p:nvGraphicFramePr>
        <p:xfrm>
          <a:off x="838200" y="2599360"/>
          <a:ext cx="10515600" cy="34798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6670194"/>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认知差异的表现形式</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以活动为中心的观点</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以活动为中心的观点是对认知风格的动态认识，这里主要介绍学习风格和教学风格两种。学习风格主要指学生在学习过程中通常喜欢采用的学习方式。库博（</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Kolb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）从两个维度将学习风格分成四类。两个维度指聚合型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发散型、顺应型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同化型。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教学风格主要指教师在教学活动中所采取方法的习惯模式。利比特（</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Lippitt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）和怀特（</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White</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）根据教师教育指导态度的不同，将教学风格分为三种： 权威型、放任型和民主型。而亨森（</a:t>
            </a:r>
            <a:r>
              <a:rPr lang="en-US" altLang="zh-CN" dirty="0" err="1">
                <a:solidFill>
                  <a:schemeClr val="tx1">
                    <a:lumMod val="75000"/>
                    <a:lumOff val="25000"/>
                  </a:schemeClr>
                </a:solidFill>
                <a:latin typeface="Arial" panose="020B0604020202020204" pitchFamily="34" charset="0"/>
                <a:ea typeface="微软雅黑" panose="020B0503020204020204" pitchFamily="34" charset="-122"/>
              </a:rPr>
              <a:t>Henso</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）和博斯维克（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Borthwick</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）则将教学风格分为六类： 任务导向型、合作计划型、儿童中心型、学习中心型、学科中心型和情绪兴奋型。</a:t>
            </a:r>
          </a:p>
        </p:txBody>
      </p:sp>
    </p:spTree>
    <p:extLst>
      <p:ext uri="{BB962C8B-B14F-4D97-AF65-F5344CB8AC3E}">
        <p14:creationId xmlns:p14="http://schemas.microsoft.com/office/powerpoint/2010/main" val="2911299822"/>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认知差异的成因</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人的认知差异是什么原因造成的？这是一个争议颇多的问题。</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世纪英国人类学家和心理学家高尔顿调查了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1768—1868</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年一百年间英国的首相、将军、文学家以及科学家共</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977</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人的家谱后，写成了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遗传与天才</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一书，断言天才是遗传的。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些心理学家则认为，人的认知差异是由后天的环境教育决定的，他们用“狼孩”等被野兽掠去哺育的儿童作为典型的说明依据。但是多数人认为，对认知差异的原因分析，不能以单因果论的方法论去说明遗传与环境谁起决定作用的问题，主张遗传赋予认知方面的发展还需视人所处的环境和人同环境相互作用的情况而定，个体的认知差异是遗传与环境相互作用的结果。</a:t>
            </a:r>
          </a:p>
        </p:txBody>
      </p:sp>
    </p:spTree>
    <p:extLst>
      <p:ext uri="{BB962C8B-B14F-4D97-AF65-F5344CB8AC3E}">
        <p14:creationId xmlns:p14="http://schemas.microsoft.com/office/powerpoint/2010/main" val="2659420966"/>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智力水平差异</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52028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智力发展的常态分布</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心理学的研究表明，人的智力发展水平是呈常态分布的（如图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12-1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所示），有些人智力发展水平较高，有些人智力发展水平较低，而大部分人的智力属于中等水平。</a:t>
            </a:r>
          </a:p>
        </p:txBody>
      </p:sp>
      <p:pic>
        <p:nvPicPr>
          <p:cNvPr id="3" name="图片 2">
            <a:extLst>
              <a:ext uri="{FF2B5EF4-FFF2-40B4-BE49-F238E27FC236}">
                <a16:creationId xmlns:a16="http://schemas.microsoft.com/office/drawing/2014/main" id="{38152AD5-D287-4549-814A-DFC5FEA578F2}"/>
              </a:ext>
            </a:extLst>
          </p:cNvPr>
          <p:cNvPicPr>
            <a:picLocks noChangeAspect="1"/>
          </p:cNvPicPr>
          <p:nvPr/>
        </p:nvPicPr>
        <p:blipFill>
          <a:blip r:embed="rId2"/>
          <a:stretch>
            <a:fillRect/>
          </a:stretch>
        </p:blipFill>
        <p:spPr>
          <a:xfrm>
            <a:off x="3044203" y="3190710"/>
            <a:ext cx="6543675" cy="2809875"/>
          </a:xfrm>
          <a:prstGeom prst="rect">
            <a:avLst/>
          </a:prstGeom>
        </p:spPr>
      </p:pic>
    </p:spTree>
    <p:extLst>
      <p:ext uri="{BB962C8B-B14F-4D97-AF65-F5344CB8AC3E}">
        <p14:creationId xmlns:p14="http://schemas.microsoft.com/office/powerpoint/2010/main" val="3630819526"/>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93578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智力发展的常态分布</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为了衡量智力发展的水平，心理学家引进了智商这一概念。智商是智力商数的简称，是用来表示智力水平高低的一种相对指标。根据智力测验的有关资料，我们按照智商可将人的智力划分为不同的等级（如图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12-1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12-1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pic>
        <p:nvPicPr>
          <p:cNvPr id="3" name="图片 2">
            <a:extLst>
              <a:ext uri="{FF2B5EF4-FFF2-40B4-BE49-F238E27FC236}">
                <a16:creationId xmlns:a16="http://schemas.microsoft.com/office/drawing/2014/main" id="{3F736314-8333-4364-9F26-7A5C2C52AD97}"/>
              </a:ext>
            </a:extLst>
          </p:cNvPr>
          <p:cNvPicPr>
            <a:picLocks noChangeAspect="1"/>
          </p:cNvPicPr>
          <p:nvPr/>
        </p:nvPicPr>
        <p:blipFill rotWithShape="1">
          <a:blip r:embed="rId2"/>
          <a:srcRect b="7359"/>
          <a:stretch/>
        </p:blipFill>
        <p:spPr>
          <a:xfrm>
            <a:off x="2226057" y="3146096"/>
            <a:ext cx="8347349" cy="3412359"/>
          </a:xfrm>
          <a:prstGeom prst="rect">
            <a:avLst/>
          </a:prstGeom>
        </p:spPr>
      </p:pic>
    </p:spTree>
    <p:extLst>
      <p:ext uri="{BB962C8B-B14F-4D97-AF65-F5344CB8AC3E}">
        <p14:creationId xmlns:p14="http://schemas.microsoft.com/office/powerpoint/2010/main" val="2909846746"/>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66255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智力低常儿童的特点与教育</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3" name="图片 2">
            <a:extLst>
              <a:ext uri="{FF2B5EF4-FFF2-40B4-BE49-F238E27FC236}">
                <a16:creationId xmlns:a16="http://schemas.microsoft.com/office/drawing/2014/main" id="{01F1488D-BC08-4BCD-894D-11718B04B353}"/>
              </a:ext>
            </a:extLst>
          </p:cNvPr>
          <p:cNvPicPr>
            <a:picLocks noChangeAspect="1"/>
          </p:cNvPicPr>
          <p:nvPr/>
        </p:nvPicPr>
        <p:blipFill>
          <a:blip r:embed="rId2"/>
          <a:stretch>
            <a:fillRect/>
          </a:stretch>
        </p:blipFill>
        <p:spPr>
          <a:xfrm>
            <a:off x="1520879" y="2576512"/>
            <a:ext cx="8982075" cy="2924175"/>
          </a:xfrm>
          <a:prstGeom prst="rect">
            <a:avLst/>
          </a:prstGeom>
        </p:spPr>
      </p:pic>
    </p:spTree>
    <p:extLst>
      <p:ext uri="{BB962C8B-B14F-4D97-AF65-F5344CB8AC3E}">
        <p14:creationId xmlns:p14="http://schemas.microsoft.com/office/powerpoint/2010/main" val="2070433653"/>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智力低常儿童的特点与教育</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轻度的智力低常</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智力低常儿童中，多数人属轻度智力低常。他们生活能够自理，成年后也能从事简单的劳动，有连贯的语言，但是在学习方面有困难。这些儿童的智力有四大特点。① 知觉方面。知觉的速度缓慢，范围狭窄，内容笼统、贫乏。② 记忆方面。识记缓慢，遗忘快，再现不正确。③ 言语方面。言语出现较迟，发展慢，词汇贫乏，意义含糊，缺乏连贯性。④ 思维方面。思维带有很大的具体性，只能认识客体的表面特点，缺乏概括能力，很难形成抽象概念，数概念差，计算困难。</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轻度智力低常儿童是可以教育的。通过特殊教育，他们在较大年龄时可以掌握小学程度的知识和技能。这些儿童的教育和训练原来主张在特殊学校或班级中进行。</a:t>
            </a:r>
          </a:p>
        </p:txBody>
      </p:sp>
    </p:spTree>
    <p:extLst>
      <p:ext uri="{BB962C8B-B14F-4D97-AF65-F5344CB8AC3E}">
        <p14:creationId xmlns:p14="http://schemas.microsoft.com/office/powerpoint/2010/main" val="3907740024"/>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智力低常儿童的特点与教育</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中度的智力低常</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这些儿童的智力缺陷较严重，其特征是： 只能掌握简单的生活用语，吐字不清，词不达意，词汇贫乏</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动作基本正常或部分有障碍，生活能半自理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很难掌握抽象概念，入学学习有明显困难。通过适当训练，这些儿童生活能自理或半自理，但一般不能参加工作。</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131184622"/>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智力低常儿童的特点与教育</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重度的智力低常</a:t>
            </a:r>
          </a:p>
        </p:txBody>
      </p:sp>
      <p:graphicFrame>
        <p:nvGraphicFramePr>
          <p:cNvPr id="3" name="内容占位符 3">
            <a:extLst>
              <a:ext uri="{FF2B5EF4-FFF2-40B4-BE49-F238E27FC236}">
                <a16:creationId xmlns:a16="http://schemas.microsoft.com/office/drawing/2014/main" id="{7D2D10E2-C065-4549-8263-B2BDFA5D86A6}"/>
              </a:ext>
            </a:extLst>
          </p:cNvPr>
          <p:cNvGraphicFramePr>
            <a:graphicFrameLocks/>
          </p:cNvGraphicFramePr>
          <p:nvPr>
            <p:extLst>
              <p:ext uri="{D42A27DB-BD31-4B8C-83A1-F6EECF244321}">
                <p14:modId xmlns:p14="http://schemas.microsoft.com/office/powerpoint/2010/main" val="2668701157"/>
              </p:ext>
            </p:extLst>
          </p:nvPr>
        </p:nvGraphicFramePr>
        <p:xfrm>
          <a:off x="1058241" y="1833878"/>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91022789"/>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第二编  </a:t>
            </a:r>
            <a:r>
              <a:rPr lang="zh-CN" altLang="en-US" sz="4400" b="1" dirty="0">
                <a:latin typeface="微软雅黑" panose="020B0503020204020204" pitchFamily="34" charset="-122"/>
                <a:ea typeface="微软雅黑" panose="020B0503020204020204" pitchFamily="34" charset="-122"/>
              </a:rPr>
              <a:t>学习心理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智力超常儿童的特点与教育</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我们一般将智商超过</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130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的儿童称为智力超常儿童。这类儿童具有以下特点： ① 求知欲强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注意力集中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观察力特别敏锐</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记忆力强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;⑤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思维敏捷，理解力强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;⑥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富有独立性和创造性</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;⑦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强烈的好胜心和顽强的意志。</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智力超常儿童是遗传、环境和教育综合作用的结果。对超常儿童的教育采取的措施一般有以下几种： 一是设立天才学校</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二是在普通学校设立特殊班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三是采取特殊措施，如对那些留在普通学校普通班级中的超常儿童采用充实课程、单独布置一些有难度的作业、允许跳级或举办超常儿童学习班等形式，指导他们超前学习。</a:t>
            </a:r>
          </a:p>
        </p:txBody>
      </p:sp>
    </p:spTree>
    <p:extLst>
      <p:ext uri="{BB962C8B-B14F-4D97-AF65-F5344CB8AC3E}">
        <p14:creationId xmlns:p14="http://schemas.microsoft.com/office/powerpoint/2010/main" val="2988419144"/>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678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特殊才能</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特殊才能是指人们在特殊领域中表现出来的较高能力，如音乐才能、绘画才能等。古今中外，具有特殊才能的儿童有许多。</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特殊才能往往不是单一的能力，而是由几种不同能力构成的。由于构成特殊才能的成分不同，所以特殊才能具有不同的模式。白痴学者的特殊才能常见的有推算日期、拼音、对音高的判别、算术运算、机械记忆能力等。</a:t>
            </a:r>
          </a:p>
        </p:txBody>
      </p:sp>
    </p:spTree>
    <p:extLst>
      <p:ext uri="{BB962C8B-B14F-4D97-AF65-F5344CB8AC3E}">
        <p14:creationId xmlns:p14="http://schemas.microsoft.com/office/powerpoint/2010/main" val="2287386663"/>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认知风格差异</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66255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场独立型与场依存型</a:t>
            </a:r>
          </a:p>
        </p:txBody>
      </p:sp>
      <p:graphicFrame>
        <p:nvGraphicFramePr>
          <p:cNvPr id="3" name="内容占位符 3">
            <a:extLst>
              <a:ext uri="{FF2B5EF4-FFF2-40B4-BE49-F238E27FC236}">
                <a16:creationId xmlns:a16="http://schemas.microsoft.com/office/drawing/2014/main" id="{26C42D27-5234-44AB-8144-FFF145BFC94E}"/>
              </a:ext>
            </a:extLst>
          </p:cNvPr>
          <p:cNvGraphicFramePr>
            <a:graphicFrameLocks/>
          </p:cNvGraphicFramePr>
          <p:nvPr>
            <p:extLst>
              <p:ext uri="{D42A27DB-BD31-4B8C-83A1-F6EECF244321}">
                <p14:modId xmlns:p14="http://schemas.microsoft.com/office/powerpoint/2010/main" val="2105212721"/>
              </p:ext>
            </p:extLst>
          </p:nvPr>
        </p:nvGraphicFramePr>
        <p:xfrm>
          <a:off x="970914" y="2378596"/>
          <a:ext cx="10515600" cy="26961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41565783"/>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思考型与冲动型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思考型与冲动型是两种不同的认知风格。首先提出思考型和冲动型的是卡根及其同事。属思考型的个体在解决认知任务时，总是谨慎、全面地检查各种假设，在确认没有问题的情况下才会给出答案</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属冲动型的个体在解决认知任务时，总是急于给出问题的答案，他们不习惯对解决问题的各种可能性进行全面考虑，有时甚至还未搞清楚问题就开始解答。</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通常采用“匹配相似图形测验”来鉴别思考型或冲动型。根据测验中儿童思考的时间及错误率，可将儿童分为四个类别。</a:t>
            </a:r>
          </a:p>
        </p:txBody>
      </p:sp>
      <p:pic>
        <p:nvPicPr>
          <p:cNvPr id="3" name="图片 2">
            <a:extLst>
              <a:ext uri="{FF2B5EF4-FFF2-40B4-BE49-F238E27FC236}">
                <a16:creationId xmlns:a16="http://schemas.microsoft.com/office/drawing/2014/main" id="{65F2F5D3-2A4F-4BF7-AE07-921B4D168726}"/>
              </a:ext>
            </a:extLst>
          </p:cNvPr>
          <p:cNvPicPr>
            <a:picLocks noChangeAspect="1"/>
          </p:cNvPicPr>
          <p:nvPr/>
        </p:nvPicPr>
        <p:blipFill>
          <a:blip r:embed="rId2"/>
          <a:stretch>
            <a:fillRect/>
          </a:stretch>
        </p:blipFill>
        <p:spPr>
          <a:xfrm>
            <a:off x="3753816" y="4183118"/>
            <a:ext cx="5124450" cy="1981200"/>
          </a:xfrm>
          <a:prstGeom prst="rect">
            <a:avLst/>
          </a:prstGeom>
        </p:spPr>
      </p:pic>
    </p:spTree>
    <p:extLst>
      <p:ext uri="{BB962C8B-B14F-4D97-AF65-F5344CB8AC3E}">
        <p14:creationId xmlns:p14="http://schemas.microsoft.com/office/powerpoint/2010/main" val="2653809007"/>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35128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概念系统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概念系统这种认知风格的功能在于为人们表述自己所体验到的环境事件提供依据。哈维（</a:t>
            </a:r>
            <a:r>
              <a:rPr lang="en-US" altLang="zh-CN" dirty="0" err="1">
                <a:solidFill>
                  <a:schemeClr val="tx1">
                    <a:lumMod val="75000"/>
                    <a:lumOff val="25000"/>
                  </a:schemeClr>
                </a:solidFill>
                <a:latin typeface="Arial" panose="020B0604020202020204" pitchFamily="34" charset="0"/>
                <a:ea typeface="微软雅黑" panose="020B0503020204020204" pitchFamily="34" charset="-122"/>
              </a:rPr>
              <a:t>Harrey</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）和他的同事们认为，可以把概念系统的个体差异看作是抽象</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具体这样一个连续统一体的变化。这个连续统一体也可称为“整合复杂性”连续体。它有四种认知功能水平，即从最具体到最抽象排列为四个“系统”。</a:t>
            </a:r>
          </a:p>
        </p:txBody>
      </p:sp>
      <p:graphicFrame>
        <p:nvGraphicFramePr>
          <p:cNvPr id="5" name="图示 4">
            <a:extLst>
              <a:ext uri="{FF2B5EF4-FFF2-40B4-BE49-F238E27FC236}">
                <a16:creationId xmlns:a16="http://schemas.microsoft.com/office/drawing/2014/main" id="{D67AF14F-0D10-4A4C-99DF-9293BDB1896E}"/>
              </a:ext>
            </a:extLst>
          </p:cNvPr>
          <p:cNvGraphicFramePr/>
          <p:nvPr>
            <p:extLst>
              <p:ext uri="{D42A27DB-BD31-4B8C-83A1-F6EECF244321}">
                <p14:modId xmlns:p14="http://schemas.microsoft.com/office/powerpoint/2010/main" val="1247840179"/>
              </p:ext>
            </p:extLst>
          </p:nvPr>
        </p:nvGraphicFramePr>
        <p:xfrm>
          <a:off x="2831101" y="3213243"/>
          <a:ext cx="7114283"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193247"/>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35128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分析型、综合型与分析</a:t>
            </a:r>
            <a:r>
              <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综合型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这是根据人们在知觉过程中的特点而划分的类型。属分析型的人，在知觉过程中，对细节感知清晰，但概括性和整体性不够</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属综合型的人富于概括性和整体性，但缺乏分析性，对细节不大注意</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属分析</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综合型的人集以上两种类型的优点于一身，既具有较强的分析性，又具有较强的综合性，是一种较理想的知觉类型。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970506213"/>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351285"/>
          </a:xfrm>
          <a:prstGeom prst="rect">
            <a:avLst/>
          </a:prstGeom>
          <a:noFill/>
          <a:ln w="9525">
            <a:noFill/>
          </a:ln>
        </p:spPr>
        <p:txBody>
          <a:bodyPr wrap="square">
            <a:spAutoFit/>
          </a:bodyPr>
          <a:lstStyle/>
          <a:p>
            <a:pPr indent="457200">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rPr>
              <a:t>五、 视觉型、听觉型、运动觉型与混合型</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这是根据人们在记忆进程中某一种感觉系统记忆效果最好而划分的类型。视觉型的人视觉记忆效果最好</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听觉型的人听觉记忆效果最佳</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运动觉型的人有运动觉参加时记忆效果最理想</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混合型的人用多种感觉通道识记时效果最显著。</a:t>
            </a:r>
          </a:p>
        </p:txBody>
      </p:sp>
    </p:spTree>
    <p:extLst>
      <p:ext uri="{BB962C8B-B14F-4D97-AF65-F5344CB8AC3E}">
        <p14:creationId xmlns:p14="http://schemas.microsoft.com/office/powerpoint/2010/main" val="4132074494"/>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520288"/>
          </a:xfrm>
          <a:prstGeom prst="rect">
            <a:avLst/>
          </a:prstGeom>
          <a:noFill/>
          <a:ln w="9525">
            <a:noFill/>
          </a:ln>
        </p:spPr>
        <p:txBody>
          <a:bodyPr wrap="square">
            <a:spAutoFit/>
          </a:bodyPr>
          <a:lstStyle/>
          <a:p>
            <a:pPr indent="457200">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rPr>
              <a:t>六、 艺术型、思维型与中间型</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这是根据人的高级神经活动中两种信号系统谁占优势而划分的类型。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85A72642-F6E2-4305-A628-F1F5F49C9CA1}"/>
              </a:ext>
            </a:extLst>
          </p:cNvPr>
          <p:cNvGraphicFramePr/>
          <p:nvPr>
            <p:extLst>
              <p:ext uri="{D42A27DB-BD31-4B8C-83A1-F6EECF244321}">
                <p14:modId xmlns:p14="http://schemas.microsoft.com/office/powerpoint/2010/main" val="2920829585"/>
              </p:ext>
            </p:extLst>
          </p:nvPr>
        </p:nvGraphicFramePr>
        <p:xfrm>
          <a:off x="439504" y="2907587"/>
          <a:ext cx="11026455" cy="35389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54461472"/>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七、 “数学气质”</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分析型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这种类型的人，其思维特征是： 发展良好的言语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逻辑成分明显支配着自己较弱的视觉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形象成分。他们善于用抽象的模式进行运算，而对于形象化的对象或模式很难借助视觉进行概括，甚至当题目中给出的数学关系暗示要用形象概括时，他们仍运用比较困难而复杂的逻辑分析来解题。他们完成同概念分析有关的运算要比完成与几何模式或图形分析有关的运算容易一些。</a:t>
            </a:r>
          </a:p>
        </p:txBody>
      </p:sp>
    </p:spTree>
    <p:extLst>
      <p:ext uri="{BB962C8B-B14F-4D97-AF65-F5344CB8AC3E}">
        <p14:creationId xmlns:p14="http://schemas.microsoft.com/office/powerpoint/2010/main" val="3775794310"/>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第十二章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学习与认知因素</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七、 “数学气质”</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几何型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这一类型的人，其思维特征是： 具有高度发展的视觉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形象成分和相对较弱的言语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逻辑成分。对于抽象的数学关系的表达式他们也常常认为有必要从直观上作出解释，并且表现出很大的独创性。他们擅长将抽象的数学关系转化为视觉的图解方式，但是如果他们在创造视觉方面不顺利，运用抽象模式进行运算就会遇到困难。</a:t>
            </a:r>
          </a:p>
        </p:txBody>
      </p:sp>
    </p:spTree>
    <p:extLst>
      <p:ext uri="{BB962C8B-B14F-4D97-AF65-F5344CB8AC3E}">
        <p14:creationId xmlns:p14="http://schemas.microsoft.com/office/powerpoint/2010/main" val="1538115689"/>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七、 “数学气质”</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平衡型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这一类型的人，其思维特征是： 发展良好的言语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逻辑成分和视觉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形象成分保持相对的平衡，但前者起主导作用。属于平衡型的人空间概念发展良好，在形象地解释抽象关系上显得很有独创性。他们的视觉意象和模式是服从言语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逻辑分析的。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平衡型还可以细分为两种亚型，即抽象</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平衡型和形象</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平衡型。两者的区别在于，前者不运用视觉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形象模式，后者运用视觉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形象模式。</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128893840"/>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认知因素与学习</a:t>
            </a:r>
          </a:p>
        </p:txBody>
      </p:sp>
    </p:spTree>
    <p:extLst>
      <p:ext uri="{BB962C8B-B14F-4D97-AF65-F5344CB8AC3E}">
        <p14:creationId xmlns:p14="http://schemas.microsoft.com/office/powerpoint/2010/main" val="266209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智商与学业成绩</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E6387FF7-B80D-4C7D-A58C-FE1B84F52FBE}"/>
              </a:ext>
            </a:extLst>
          </p:cNvPr>
          <p:cNvPicPr>
            <a:picLocks noChangeAspect="1"/>
          </p:cNvPicPr>
          <p:nvPr/>
        </p:nvPicPr>
        <p:blipFill>
          <a:blip r:embed="rId2"/>
          <a:stretch>
            <a:fillRect/>
          </a:stretch>
        </p:blipFill>
        <p:spPr>
          <a:xfrm>
            <a:off x="1662112" y="2638096"/>
            <a:ext cx="8867775" cy="2895600"/>
          </a:xfrm>
          <a:prstGeom prst="rect">
            <a:avLst/>
          </a:prstGeom>
        </p:spPr>
      </p:pic>
    </p:spTree>
    <p:extLst>
      <p:ext uri="{BB962C8B-B14F-4D97-AF65-F5344CB8AC3E}">
        <p14:creationId xmlns:p14="http://schemas.microsoft.com/office/powerpoint/2010/main" val="1729978604"/>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智商与学业成绩</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CECD963C-39FF-4D63-B1CD-A4C272A3EEA4}"/>
              </a:ext>
            </a:extLst>
          </p:cNvPr>
          <p:cNvGraphicFramePr/>
          <p:nvPr>
            <p:extLst>
              <p:ext uri="{D42A27DB-BD31-4B8C-83A1-F6EECF244321}">
                <p14:modId xmlns:p14="http://schemas.microsoft.com/office/powerpoint/2010/main" val="2309997942"/>
              </p:ext>
            </p:extLst>
          </p:nvPr>
        </p:nvGraphicFramePr>
        <p:xfrm>
          <a:off x="970915" y="2313176"/>
          <a:ext cx="10443674" cy="38251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1354265"/>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35128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智商与抱负水平</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智力测验的一个重要目的，就是帮助学生建立起一个与他的智力潜能相适应的抱负水平。</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了解并承认自己的智力潜能，树立适当的抱负水平对每个学生都是很重要的。在这方面，教师有责任对学生进行适当的指导。</a:t>
            </a:r>
          </a:p>
        </p:txBody>
      </p:sp>
    </p:spTree>
    <p:extLst>
      <p:ext uri="{BB962C8B-B14F-4D97-AF65-F5344CB8AC3E}">
        <p14:creationId xmlns:p14="http://schemas.microsoft.com/office/powerpoint/2010/main" val="915692026"/>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认知风格与学习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发挥视觉型学生的优势</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视觉形象是认识世界的一种手段，它的历史比语言符号还要久远。</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教师也可以为学生创设视觉化的学习环境，可以展示艺术作品、名言警句或照片。另一个有效的视觉化记录方法是思维导图。这种空间的非线性的记录方法使大脑的各种能力以综合的、相互联系的方式工作。</a:t>
            </a:r>
          </a:p>
        </p:txBody>
      </p:sp>
    </p:spTree>
    <p:extLst>
      <p:ext uri="{BB962C8B-B14F-4D97-AF65-F5344CB8AC3E}">
        <p14:creationId xmlns:p14="http://schemas.microsoft.com/office/powerpoint/2010/main" val="849093479"/>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认知风格与学习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指导课堂游戏</a:t>
            </a:r>
          </a:p>
        </p:txBody>
      </p:sp>
      <p:graphicFrame>
        <p:nvGraphicFramePr>
          <p:cNvPr id="2" name="图示 1">
            <a:extLst>
              <a:ext uri="{FF2B5EF4-FFF2-40B4-BE49-F238E27FC236}">
                <a16:creationId xmlns:a16="http://schemas.microsoft.com/office/drawing/2014/main" id="{47A1A41E-026C-4BBC-B2CA-6C77DA32AF69}"/>
              </a:ext>
            </a:extLst>
          </p:cNvPr>
          <p:cNvGraphicFramePr/>
          <p:nvPr>
            <p:extLst>
              <p:ext uri="{D42A27DB-BD31-4B8C-83A1-F6EECF244321}">
                <p14:modId xmlns:p14="http://schemas.microsoft.com/office/powerpoint/2010/main" val="2135843480"/>
              </p:ext>
            </p:extLst>
          </p:nvPr>
        </p:nvGraphicFramePr>
        <p:xfrm>
          <a:off x="2031999" y="1210310"/>
          <a:ext cx="9269573"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0447198"/>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认知风格与学习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多样化作业的布置</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随着教学改革的深入，作业的功能也在拓展，单纯的纸笔作业已不能适应要求，作业应当多样化。多样化作业的布置也是建立在认知风格差异的基础之上的，教师应根据学生认知风格的差异，设计不同类型的作业让学生自由选择。无论作业形式如何多样，其本质是通过作业，了解学生对知识的掌握情况，巩固新知识，温习旧知识，掌握正确的学习方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课堂教学要真正落到实处，就必须尊重学生的差异。教师应该有意识地根据学生认知风格的差异选择不同的教学方式，这样才能让每位同学获得最大程度的成长。</a:t>
            </a:r>
          </a:p>
        </p:txBody>
      </p:sp>
    </p:spTree>
    <p:extLst>
      <p:ext uri="{BB962C8B-B14F-4D97-AF65-F5344CB8AC3E}">
        <p14:creationId xmlns:p14="http://schemas.microsoft.com/office/powerpoint/2010/main" val="1920445450"/>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第五节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认知差异与因材施教</a:t>
            </a:r>
          </a:p>
        </p:txBody>
      </p:sp>
    </p:spTree>
    <p:extLst>
      <p:ext uri="{BB962C8B-B14F-4D97-AF65-F5344CB8AC3E}">
        <p14:creationId xmlns:p14="http://schemas.microsoft.com/office/powerpoint/2010/main" val="4253247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rgbClr val="79A9D2"/>
                </a:solidFill>
                <a:latin typeface="微软雅黑" panose="020B0503020204020204" pitchFamily="34" charset="-122"/>
                <a:ea typeface="微软雅黑" panose="020B0503020204020204" pitchFamily="34" charset="-122"/>
              </a:rPr>
              <a:t>认知因素</a:t>
            </a:r>
            <a:r>
              <a:rPr lang="zh-CN" altLang="en-US" dirty="0">
                <a:latin typeface="微软雅黑" panose="020B0503020204020204" pitchFamily="34" charset="-122"/>
                <a:ea typeface="微软雅黑" panose="020B0503020204020204" pitchFamily="34" charset="-122"/>
              </a:rPr>
              <a:t>： 认知因素包含认知能力和认知风格两方面。认知能力就是智力。</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智力水平差异： 智力水平是呈正态分布的，智商</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以下者为智力低常，智商</a:t>
            </a:r>
            <a:r>
              <a:rPr lang="en-US" altLang="zh-CN" dirty="0">
                <a:latin typeface="微软雅黑" panose="020B0503020204020204" pitchFamily="34" charset="-122"/>
                <a:ea typeface="微软雅黑" panose="020B0503020204020204" pitchFamily="34" charset="-122"/>
              </a:rPr>
              <a:t>130</a:t>
            </a:r>
            <a:r>
              <a:rPr lang="zh-CN" altLang="en-US" dirty="0">
                <a:latin typeface="微软雅黑" panose="020B0503020204020204" pitchFamily="34" charset="-122"/>
                <a:ea typeface="微软雅黑" panose="020B0503020204020204" pitchFamily="34" charset="-122"/>
              </a:rPr>
              <a:t>以上者为智力超常。智力低常和智力超常者各占总人口的</a:t>
            </a:r>
            <a:r>
              <a:rPr lang="en-US" altLang="zh-CN" dirty="0">
                <a:latin typeface="微软雅黑" panose="020B0503020204020204" pitchFamily="34" charset="-122"/>
                <a:ea typeface="微软雅黑" panose="020B0503020204020204" pitchFamily="34" charset="-122"/>
              </a:rPr>
              <a:t>2.2%</a:t>
            </a:r>
            <a:r>
              <a:rPr lang="zh-CN" altLang="en-US" dirty="0">
                <a:latin typeface="微软雅黑" panose="020B0503020204020204" pitchFamily="34" charset="-122"/>
                <a:ea typeface="微软雅黑" panose="020B0503020204020204" pitchFamily="34" charset="-122"/>
              </a:rPr>
              <a:t>左右，绝大部分人属于智力正常。</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智商</a:t>
            </a:r>
            <a:r>
              <a:rPr lang="zh-CN" altLang="en-US" dirty="0">
                <a:latin typeface="微软雅黑" panose="020B0503020204020204" pitchFamily="34" charset="-122"/>
                <a:ea typeface="微软雅黑" panose="020B0503020204020204" pitchFamily="34" charset="-122"/>
              </a:rPr>
              <a:t>： 智商是表示智力水平高低的指标，最早由美国斯坦福大学推孟教授用于智力测验。现在常用的智商公式为： </a:t>
            </a:r>
            <a:r>
              <a:rPr lang="en-US" altLang="zh-CN" dirty="0">
                <a:latin typeface="微软雅黑" panose="020B0503020204020204" pitchFamily="34" charset="-122"/>
                <a:ea typeface="微软雅黑" panose="020B0503020204020204" pitchFamily="34" charset="-122"/>
              </a:rPr>
              <a:t>IQ=100+15</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X-M</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S</a:t>
            </a:r>
            <a:r>
              <a:rPr lang="zh-CN" altLang="en-US" dirty="0">
                <a:latin typeface="微软雅黑" panose="020B0503020204020204" pitchFamily="34" charset="-122"/>
                <a:ea typeface="微软雅黑" panose="020B0503020204020204" pitchFamily="34" charset="-122"/>
              </a:rPr>
              <a:t>，其中： </a:t>
            </a:r>
            <a:r>
              <a:rPr lang="en-US" altLang="zh-CN" dirty="0">
                <a:latin typeface="微软雅黑" panose="020B0503020204020204" pitchFamily="34" charset="-122"/>
                <a:ea typeface="微软雅黑" panose="020B0503020204020204" pitchFamily="34" charset="-122"/>
              </a:rPr>
              <a:t>IQ</a:t>
            </a:r>
            <a:r>
              <a:rPr lang="zh-CN" altLang="en-US" dirty="0">
                <a:latin typeface="微软雅黑" panose="020B0503020204020204" pitchFamily="34" charset="-122"/>
                <a:ea typeface="微软雅黑" panose="020B0503020204020204" pitchFamily="34" charset="-122"/>
              </a:rPr>
              <a:t>为智商，</a:t>
            </a:r>
            <a:r>
              <a:rPr lang="en-US" altLang="zh-CN" dirty="0">
                <a:latin typeface="微软雅黑" panose="020B0503020204020204" pitchFamily="34" charset="-122"/>
                <a:ea typeface="微软雅黑" panose="020B0503020204020204" pitchFamily="34" charset="-122"/>
              </a:rPr>
              <a:t>X</a:t>
            </a:r>
            <a:r>
              <a:rPr lang="zh-CN" altLang="en-US" dirty="0">
                <a:latin typeface="微软雅黑" panose="020B0503020204020204" pitchFamily="34" charset="-122"/>
                <a:ea typeface="微软雅黑" panose="020B0503020204020204" pitchFamily="34" charset="-122"/>
              </a:rPr>
              <a:t>为受测者所得测验原始分，</a:t>
            </a:r>
            <a:r>
              <a:rPr lang="en-US" altLang="zh-CN" dirty="0">
                <a:latin typeface="微软雅黑" panose="020B0503020204020204" pitchFamily="34" charset="-122"/>
                <a:ea typeface="微软雅黑" panose="020B0503020204020204" pitchFamily="34" charset="-122"/>
              </a:rPr>
              <a:t>M</a:t>
            </a:r>
            <a:r>
              <a:rPr lang="zh-CN" altLang="en-US" dirty="0">
                <a:latin typeface="微软雅黑" panose="020B0503020204020204" pitchFamily="34" charset="-122"/>
                <a:ea typeface="微软雅黑" panose="020B0503020204020204" pitchFamily="34" charset="-122"/>
              </a:rPr>
              <a:t>为受测者所属群体的测验平均分，</a:t>
            </a:r>
            <a:r>
              <a:rPr lang="en-US" altLang="zh-CN" dirty="0">
                <a:latin typeface="微软雅黑" panose="020B0503020204020204" pitchFamily="34" charset="-122"/>
                <a:ea typeface="微软雅黑" panose="020B0503020204020204" pitchFamily="34" charset="-122"/>
              </a:rPr>
              <a:t>S</a:t>
            </a:r>
            <a:r>
              <a:rPr lang="zh-CN" altLang="en-US" dirty="0">
                <a:latin typeface="微软雅黑" panose="020B0503020204020204" pitchFamily="34" charset="-122"/>
                <a:ea typeface="微软雅黑" panose="020B0503020204020204" pitchFamily="34" charset="-122"/>
              </a:rPr>
              <a:t>为标准差。智商</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为平均数，</a:t>
            </a:r>
            <a:r>
              <a:rPr lang="en-US" altLang="zh-CN" dirty="0">
                <a:latin typeface="微软雅黑" panose="020B0503020204020204" pitchFamily="34" charset="-122"/>
                <a:ea typeface="微软雅黑" panose="020B0503020204020204" pitchFamily="34" charset="-122"/>
              </a:rPr>
              <a:t>130</a:t>
            </a:r>
            <a:r>
              <a:rPr lang="zh-CN" altLang="en-US" dirty="0">
                <a:latin typeface="微软雅黑" panose="020B0503020204020204" pitchFamily="34" charset="-122"/>
                <a:ea typeface="微软雅黑" panose="020B0503020204020204" pitchFamily="34" charset="-122"/>
              </a:rPr>
              <a:t>以上为超常，</a:t>
            </a:r>
            <a:r>
              <a:rPr lang="en-US" altLang="zh-CN" dirty="0">
                <a:latin typeface="微软雅黑" panose="020B0503020204020204" pitchFamily="34" charset="-122"/>
                <a:ea typeface="微软雅黑" panose="020B0503020204020204" pitchFamily="34" charset="-122"/>
              </a:rPr>
              <a:t>70</a:t>
            </a:r>
            <a:r>
              <a:rPr lang="zh-CN" altLang="en-US" dirty="0">
                <a:latin typeface="微软雅黑" panose="020B0503020204020204" pitchFamily="34" charset="-122"/>
                <a:ea typeface="微软雅黑" panose="020B0503020204020204" pitchFamily="34" charset="-122"/>
              </a:rPr>
              <a:t>以下为智力落后。智商既有一定的稳定性，在一定条件下又有一定的可变性。</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认知风格</a:t>
            </a:r>
            <a:r>
              <a:rPr lang="zh-CN" altLang="en-US" dirty="0">
                <a:latin typeface="微软雅黑" panose="020B0503020204020204" pitchFamily="34" charset="-122"/>
                <a:ea typeface="微软雅黑" panose="020B0503020204020204" pitchFamily="34" charset="-122"/>
              </a:rPr>
              <a:t>： 指个体在认知活动中偏爱的信息加工方式。认知风格是一种比较稳定的心理特征，有多方面的表现，个体间有较大的差异。认知风格主要有场独立型与场依存型，思考型与冲动型，概念系统的抽象</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具体，分析型、综合型与分析</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综合型，视觉型、听觉型、运动觉型与混合型，艺术型、思维型与中间型等。</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因材施教</a:t>
            </a:r>
            <a:r>
              <a:rPr lang="zh-CN" altLang="en-US" dirty="0">
                <a:latin typeface="微软雅黑" panose="020B0503020204020204" pitchFamily="34" charset="-122"/>
                <a:ea typeface="微软雅黑" panose="020B0503020204020204" pitchFamily="34" charset="-122"/>
              </a:rPr>
              <a:t>： 根据学生的个体差异，在教学的组织形式、教学方式和教学手段等方面开展因人而异的教学。</a:t>
            </a:r>
          </a:p>
        </p:txBody>
      </p:sp>
    </p:spTree>
    <p:extLst>
      <p:ext uri="{BB962C8B-B14F-4D97-AF65-F5344CB8AC3E}">
        <p14:creationId xmlns:p14="http://schemas.microsoft.com/office/powerpoint/2010/main" val="1840010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适应认知差异的教学组织形式</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同质分组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同质分组是最早用来解决同一班级学生智力和知识程度差距悬殊的方法之一。所谓同质分组，就是按学生的智力或知识程度分校、分班或分组。同质分组有利于缩小班内学生之间的差距，便于用统一的进度和方法进行教学，在一定程度上可以提高教学质量。但是，同质分组也有许多局限性。</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心理学家一般支持比较灵活的分组形式，主张教师根据学生的实际情况，随时调整组内成员。国外有一种不分年级的学校，它依照儿童某一学科的成绩而进行编组。在常规教学班级内也可采用灵活分组的形式。</a:t>
            </a:r>
          </a:p>
        </p:txBody>
      </p:sp>
    </p:spTree>
    <p:extLst>
      <p:ext uri="{BB962C8B-B14F-4D97-AF65-F5344CB8AC3E}">
        <p14:creationId xmlns:p14="http://schemas.microsoft.com/office/powerpoint/2010/main" val="1889960497"/>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适应认知差异的教学组织形式</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留级和跳级</a:t>
            </a:r>
          </a:p>
        </p:txBody>
      </p:sp>
      <p:graphicFrame>
        <p:nvGraphicFramePr>
          <p:cNvPr id="2" name="图示 1">
            <a:extLst>
              <a:ext uri="{FF2B5EF4-FFF2-40B4-BE49-F238E27FC236}">
                <a16:creationId xmlns:a16="http://schemas.microsoft.com/office/drawing/2014/main" id="{1F78BD87-6C0A-4E79-84DE-6E8D9C1D0397}"/>
              </a:ext>
            </a:extLst>
          </p:cNvPr>
          <p:cNvGraphicFramePr/>
          <p:nvPr>
            <p:extLst>
              <p:ext uri="{D42A27DB-BD31-4B8C-83A1-F6EECF244321}">
                <p14:modId xmlns:p14="http://schemas.microsoft.com/office/powerpoint/2010/main" val="4133339572"/>
              </p:ext>
            </p:extLst>
          </p:nvPr>
        </p:nvGraphicFramePr>
        <p:xfrm>
          <a:off x="2032000" y="2640458"/>
          <a:ext cx="9207928" cy="3497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5778558"/>
      </p:ext>
    </p:ext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适应认知差异的教学方式</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掌握学习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掌握学习既是一种教育观，又是一种教学方式。作为一种教育观，掌握学习的概念是布卢姆在卡罗尔（</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J</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Carroll</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）“学校学习模式”的基础上提出的。掌握学习观认为，除了处于智力分布两个极端的少数学生外，绝大多数学生的智力差异不过是学习速度的差异。</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采用掌握学习程序后，由于学生在每一单元知识掌握程度上的差距缩小了，最终绝大多数学生在这门课上的成绩都能得</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或</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，从而可以使成绩大面积丰收得到保证。</a:t>
            </a:r>
          </a:p>
        </p:txBody>
      </p:sp>
    </p:spTree>
    <p:extLst>
      <p:ext uri="{BB962C8B-B14F-4D97-AF65-F5344CB8AC3E}">
        <p14:creationId xmlns:p14="http://schemas.microsoft.com/office/powerpoint/2010/main" val="872422917"/>
      </p:ext>
    </p:extLst>
  </p:cSld>
  <p:clrMapOvr>
    <a:masterClrMapping/>
  </p:clrMapOvr>
  <p:transition>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适应认知差异的教学方式</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个别指示教学</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个别指示教学（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Individually Prescription Instruction,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简称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IPI</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由美国匹兹堡大学学习研究开发中心所提出的，是当前很受欢迎的教学方式之一。个别指示教学的特点是根据学习者的能力、需要和学习情况准备教材及教学媒体，经常详细诊断学生的学习情况，根据其学习结果设计个别指导的内容和程序，保证每一学生获得最优的学习效果。个别指示教学已在美国和其他一些国家成百万的学生中使用，深受学生和教师双方的欢迎。</a:t>
            </a:r>
          </a:p>
        </p:txBody>
      </p:sp>
    </p:spTree>
    <p:extLst>
      <p:ext uri="{BB962C8B-B14F-4D97-AF65-F5344CB8AC3E}">
        <p14:creationId xmlns:p14="http://schemas.microsoft.com/office/powerpoint/2010/main" val="626753123"/>
      </p:ext>
    </p:extLst>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适应认知差异的教学方式</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个人化教学系统</a:t>
            </a:r>
          </a:p>
        </p:txBody>
      </p:sp>
      <p:graphicFrame>
        <p:nvGraphicFramePr>
          <p:cNvPr id="3" name="内容占位符 3">
            <a:extLst>
              <a:ext uri="{FF2B5EF4-FFF2-40B4-BE49-F238E27FC236}">
                <a16:creationId xmlns:a16="http://schemas.microsoft.com/office/drawing/2014/main" id="{52A3907F-BD45-4EC5-840E-C653DAC6D51D}"/>
              </a:ext>
            </a:extLst>
          </p:cNvPr>
          <p:cNvGraphicFramePr>
            <a:graphicFrameLocks/>
          </p:cNvGraphicFramePr>
          <p:nvPr>
            <p:extLst>
              <p:ext uri="{D42A27DB-BD31-4B8C-83A1-F6EECF244321}">
                <p14:modId xmlns:p14="http://schemas.microsoft.com/office/powerpoint/2010/main" val="3029392075"/>
              </p:ext>
            </p:extLst>
          </p:nvPr>
        </p:nvGraphicFramePr>
        <p:xfrm>
          <a:off x="1058241" y="2457446"/>
          <a:ext cx="10515600" cy="36803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3204507"/>
      </p:ext>
    </p:extLst>
  </p:cSld>
  <p:clrMapOvr>
    <a:masterClrMapping/>
  </p:clrMapOvr>
  <p:transition>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适应认知差异的教学手段</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随着现代科学技术的发展和教育改革的要求，各种先进科学技术设备不断进入教学过程，为教学更好地适应个体差异提供了新的手段。</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当前直接应用于教学的现代技术设备主要包括： ① 网络、电脑、智能手机、电视等设备</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电声设备，主要包括电唱机、录音机、无线话筒、语言实验室等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光学投影设备，主要包括幻灯机、胶片和实物、投影仪、电影放映机等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教学机器，主要包括程序教材、机械教学机器、电子计算机辅助教学系统、教学机器人等。</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各种教学机器都是为呈现程序教材而设计的一些自动教学装置，适合于个别教学。</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01604581"/>
      </p:ext>
    </p:extLst>
  </p:cSld>
  <p:clrMapOvr>
    <a:masterClrMapping/>
  </p:clrMapOvr>
  <p:transition>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42877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有甲乙丙三名学生，甲的智商为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，乙为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132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，丙为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86</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。甲乙丙三人学习成绩都是中等水平，如果你是老师，你如何评价这三名学生的学习？你对这三名学生的学习各有什么要求？</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假设你是一位小学老师，你班上来了一名随班就读的智力低下儿童，你会釆取哪些措施，使这名儿童获得较好的成长？</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假设你是一所学校的校长，正准备进行教学改革。针对学生智力水平的差异，你在教学组织形式和教学方式上将会釆取哪些改革措施？</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如果你是一名中学老师，你班上有场独立型认知风格的学生，也有场依存型认知风格的学生。针对两类不同认知风格的学生，你会采取哪些教学策略？</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43B878-FCBE-410D-9398-6438583C9FF6}"/>
              </a:ext>
            </a:extLst>
          </p:cNvPr>
          <p:cNvSpPr>
            <a:spLocks noGrp="1"/>
          </p:cNvSpPr>
          <p:nvPr>
            <p:ph type="title"/>
          </p:nvPr>
        </p:nvSpPr>
        <p:spPr>
          <a:xfrm>
            <a:off x="945932" y="2366291"/>
            <a:ext cx="10058400" cy="1371600"/>
          </a:xfrm>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5" name="内容占位符 4">
            <a:extLst>
              <a:ext uri="{FF2B5EF4-FFF2-40B4-BE49-F238E27FC236}">
                <a16:creationId xmlns:a16="http://schemas.microsoft.com/office/drawing/2014/main" id="{C3B9DC41-49C0-4D36-B286-E88061F91B5F}"/>
              </a:ext>
            </a:extLst>
          </p:cNvPr>
          <p:cNvPicPr>
            <a:picLocks noGrp="1" noChangeAspect="1"/>
          </p:cNvPicPr>
          <p:nvPr>
            <p:ph idx="1"/>
          </p:nvPr>
        </p:nvPicPr>
        <p:blipFill>
          <a:blip r:embed="rId2"/>
          <a:stretch>
            <a:fillRect/>
          </a:stretch>
        </p:blipFill>
        <p:spPr>
          <a:xfrm>
            <a:off x="4113793" y="363223"/>
            <a:ext cx="7132275" cy="61315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31493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a:xfrm>
            <a:off x="1066800" y="2092846"/>
            <a:ext cx="10058400" cy="3931920"/>
          </a:xfrm>
        </p:spPr>
        <p:txBody>
          <a:bodyPr>
            <a:normAutofit/>
          </a:bodyPr>
          <a:lstStyle/>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01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学习与认知因素概述</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02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智力水平差异</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认知风格差异</a:t>
            </a:r>
            <a:endParaRPr lang="en-US" altLang="zh-CN" sz="2400" dirty="0">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04  </a:t>
            </a:r>
            <a:r>
              <a:rPr lang="zh-CN" altLang="en-US" sz="2400" dirty="0">
                <a:effectLst/>
                <a:ea typeface="等线" panose="02010600030101010101" pitchFamily="2" charset="-122"/>
                <a:cs typeface="Times New Roman" panose="02020603050405020304" pitchFamily="18" charset="0"/>
              </a:rPr>
              <a:t>认知因素与学习</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a typeface="等线" panose="02010600030101010101" pitchFamily="2" charset="-122"/>
                <a:cs typeface="Times New Roman" panose="02020603050405020304" pitchFamily="18" charset="0"/>
              </a:rPr>
              <a:t>05</a:t>
            </a:r>
            <a:r>
              <a:rPr lang="zh-CN" altLang="en-US" sz="2400" dirty="0">
                <a:ea typeface="等线" panose="02010600030101010101" pitchFamily="2" charset="-122"/>
                <a:cs typeface="Times New Roman" panose="02020603050405020304" pitchFamily="18" charset="0"/>
              </a:rPr>
              <a:t>  </a:t>
            </a:r>
            <a:r>
              <a:rPr lang="zh-CN" altLang="en-US" sz="2400" dirty="0">
                <a:effectLst/>
                <a:ea typeface="等线" panose="02010600030101010101" pitchFamily="2" charset="-122"/>
                <a:cs typeface="Times New Roman" panose="02020603050405020304" pitchFamily="18" charset="0"/>
              </a:rPr>
              <a:t>认知差异与因材施教</a:t>
            </a:r>
            <a:endParaRPr lang="en-US" altLang="zh-CN" sz="2400" dirty="0">
              <a:effectLst/>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学习与认知因素概述</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认知因素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是学生的主要活动，学习活动需要学生认知因素的积极参与。认知因素也称智力因素，是人认识主客观世界的一种极为复杂的心理机能。认知因素包括认知能力和认知风格两部分。认知能力就是智力。心理学家对智力有各种不同的解释，至今没有统一的定义。</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把智力看作是人的一种潜能是较为合适的，智力发展就是这种潜能得到发挥的过程。由于各人的先天与后天因素不同，智力存在明显的个体差异。</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认知风格是指人们在认知活动中偏爱的信息加工方式。认知风格可以从不同角度分析，最常见的有场独立型与场依存型、思考型与冲动型、概念系统等。</a:t>
            </a:r>
          </a:p>
        </p:txBody>
      </p:sp>
    </p:spTree>
    <p:extLst>
      <p:ext uri="{BB962C8B-B14F-4D97-AF65-F5344CB8AC3E}">
        <p14:creationId xmlns:p14="http://schemas.microsoft.com/office/powerpoint/2010/main" val="846207116"/>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644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认知差异的表现形式</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以认知为中心的观点</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这是侧重基本认知过程的风格特点，其观点很多，诸如加德纳（</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Gardner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）和舍恩（</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Schoen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）提出的认知复杂型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认知简约型，威特金（</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H. Witkin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）提出的场独立型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场依存型以及凯根（</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J. Kagan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）提出的思考型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冲动型等。其中以场独立型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场依存型、思考型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冲动型两种认知风格分类的影响较大。</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232283024"/>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168</TotalTime>
  <Words>4528</Words>
  <Application>Microsoft Office PowerPoint</Application>
  <PresentationFormat>宽屏</PresentationFormat>
  <Paragraphs>149</Paragraphs>
  <Slides>47</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47</vt:i4>
      </vt:variant>
    </vt:vector>
  </HeadingPairs>
  <TitlesOfParts>
    <vt:vector size="56"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第二编  学习心理</vt:lpstr>
      <vt:lpstr>第十二章   学习与认知因素</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fanmeilin</cp:lastModifiedBy>
  <cp:revision>28</cp:revision>
  <dcterms:created xsi:type="dcterms:W3CDTF">2023-07-29T06:13:37Z</dcterms:created>
  <dcterms:modified xsi:type="dcterms:W3CDTF">2024-09-01T08:20:42Z</dcterms:modified>
</cp:coreProperties>
</file>