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6"/>
  </p:notesMasterIdLst>
  <p:sldIdLst>
    <p:sldId id="256" r:id="rId2"/>
    <p:sldId id="482" r:id="rId3"/>
    <p:sldId id="485" r:id="rId4"/>
    <p:sldId id="558" r:id="rId5"/>
    <p:sldId id="526" r:id="rId6"/>
    <p:sldId id="586" r:id="rId7"/>
    <p:sldId id="257" r:id="rId8"/>
    <p:sldId id="488" r:id="rId9"/>
    <p:sldId id="530" r:id="rId10"/>
    <p:sldId id="559" r:id="rId11"/>
    <p:sldId id="560" r:id="rId12"/>
    <p:sldId id="561" r:id="rId13"/>
    <p:sldId id="562" r:id="rId14"/>
    <p:sldId id="563" r:id="rId15"/>
    <p:sldId id="564" r:id="rId16"/>
    <p:sldId id="587" r:id="rId17"/>
    <p:sldId id="565" r:id="rId18"/>
    <p:sldId id="489" r:id="rId19"/>
    <p:sldId id="566" r:id="rId20"/>
    <p:sldId id="567" r:id="rId21"/>
    <p:sldId id="568" r:id="rId22"/>
    <p:sldId id="569" r:id="rId23"/>
    <p:sldId id="570" r:id="rId24"/>
    <p:sldId id="571" r:id="rId25"/>
    <p:sldId id="490" r:id="rId26"/>
    <p:sldId id="572" r:id="rId27"/>
    <p:sldId id="573" r:id="rId28"/>
    <p:sldId id="574" r:id="rId29"/>
    <p:sldId id="576" r:id="rId30"/>
    <p:sldId id="588" r:id="rId31"/>
    <p:sldId id="575" r:id="rId32"/>
    <p:sldId id="577" r:id="rId33"/>
    <p:sldId id="578" r:id="rId34"/>
    <p:sldId id="589" r:id="rId35"/>
    <p:sldId id="579" r:id="rId36"/>
    <p:sldId id="580" r:id="rId37"/>
    <p:sldId id="581" r:id="rId38"/>
    <p:sldId id="582" r:id="rId39"/>
    <p:sldId id="583" r:id="rId40"/>
    <p:sldId id="584" r:id="rId41"/>
    <p:sldId id="590" r:id="rId42"/>
    <p:sldId id="585" r:id="rId43"/>
    <p:sldId id="557" r:id="rId44"/>
    <p:sldId id="524"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学习是有机体获得新的个体行为经验的过程。经过学习，有机体将出现某些可观察的行为变化，可以完成一些以前无法完成的事情。行为的改变有时是明显的、外在的，而有时是隐性的、潜在的。</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个体行为的变化可能是由经验引起的，也可能是由成熟、疲劳或疾病引起的。前者是学习，而后者不是学习。  成熟和学习都能引起行为的改变，但两者是有区别的，不应混淆。</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zh-CN" altLang="en-US"/>
        </a:p>
      </dgm:t>
    </dgm:pt>
    <dgm:pt modelId="{AEEDBC71-2050-41EB-8211-5D02B28A45B4}">
      <dgm:prSet phldrT="[文本]" custT="1"/>
      <dgm:spPr/>
      <dgm:t>
        <a:bodyPr/>
        <a:lstStyle/>
        <a:p>
          <a:r>
            <a:rPr lang="zh-CN" altLang="en-US" sz="1600" dirty="0">
              <a:latin typeface="Arial" panose="020B0604020202020204" pitchFamily="34" charset="0"/>
              <a:ea typeface="微软雅黑" panose="020B0503020204020204" pitchFamily="34" charset="-122"/>
            </a:rPr>
            <a:t>加涅认为，根据人类学习的结果，人的学习结果可分为以下五种： ① 言语信息（</a:t>
          </a:r>
          <a:r>
            <a:rPr lang="en-US" altLang="en-US" sz="1600" dirty="0">
              <a:latin typeface="Arial" panose="020B0604020202020204" pitchFamily="34" charset="0"/>
              <a:ea typeface="微软雅黑" panose="020B0503020204020204" pitchFamily="34" charset="-122"/>
            </a:rPr>
            <a:t>verbal information</a:t>
          </a:r>
          <a:r>
            <a:rPr lang="zh-CN" altLang="en-US" sz="1600" dirty="0">
              <a:latin typeface="Arial" panose="020B0604020202020204" pitchFamily="34" charset="0"/>
              <a:ea typeface="微软雅黑" panose="020B0503020204020204" pitchFamily="34" charset="-122"/>
            </a:rPr>
            <a:t>）的学习。② 智力技能（</a:t>
          </a:r>
          <a:r>
            <a:rPr lang="en-US" altLang="en-US" sz="1600" dirty="0">
              <a:latin typeface="Arial" panose="020B0604020202020204" pitchFamily="34" charset="0"/>
              <a:ea typeface="微软雅黑" panose="020B0503020204020204" pitchFamily="34" charset="-122"/>
            </a:rPr>
            <a:t>intelligential skills</a:t>
          </a:r>
          <a:r>
            <a:rPr lang="zh-CN" altLang="en-US" sz="1600" dirty="0">
              <a:latin typeface="Arial" panose="020B0604020202020204" pitchFamily="34" charset="0"/>
              <a:ea typeface="微软雅黑" panose="020B0503020204020204" pitchFamily="34" charset="-122"/>
            </a:rPr>
            <a:t>）的学习。③ 认知策略（</a:t>
          </a:r>
          <a:r>
            <a:rPr lang="en-US" altLang="en-US" sz="1600" dirty="0">
              <a:latin typeface="Arial" panose="020B0604020202020204" pitchFamily="34" charset="0"/>
              <a:ea typeface="微软雅黑" panose="020B0503020204020204" pitchFamily="34" charset="-122"/>
            </a:rPr>
            <a:t>cognitive strategies</a:t>
          </a:r>
          <a:r>
            <a:rPr lang="zh-CN" altLang="en-US" sz="1600" dirty="0">
              <a:latin typeface="Arial" panose="020B0604020202020204" pitchFamily="34" charset="0"/>
              <a:ea typeface="微软雅黑" panose="020B0503020204020204" pitchFamily="34" charset="-122"/>
            </a:rPr>
            <a:t>）的学习。④ 动作技能（</a:t>
          </a:r>
          <a:r>
            <a:rPr lang="en-US" altLang="en-US" sz="1600" dirty="0">
              <a:latin typeface="Arial" panose="020B0604020202020204" pitchFamily="34" charset="0"/>
              <a:ea typeface="微软雅黑" panose="020B0503020204020204" pitchFamily="34" charset="-122"/>
            </a:rPr>
            <a:t>motor skills</a:t>
          </a:r>
          <a:r>
            <a:rPr lang="zh-CN" altLang="en-US" sz="1600" dirty="0">
              <a:latin typeface="Arial" panose="020B0604020202020204" pitchFamily="34" charset="0"/>
              <a:ea typeface="微软雅黑" panose="020B0503020204020204" pitchFamily="34" charset="-122"/>
            </a:rPr>
            <a:t>）的学习。⑤ 态度（</a:t>
          </a:r>
          <a:r>
            <a:rPr lang="en-US" altLang="en-US" sz="1600" dirty="0">
              <a:latin typeface="Arial" panose="020B0604020202020204" pitchFamily="34" charset="0"/>
              <a:ea typeface="微软雅黑" panose="020B0503020204020204" pitchFamily="34" charset="-122"/>
            </a:rPr>
            <a:t>attitude</a:t>
          </a:r>
          <a:r>
            <a:rPr lang="zh-CN" altLang="en-US" sz="1600" dirty="0">
              <a:latin typeface="Arial" panose="020B0604020202020204" pitchFamily="34" charset="0"/>
              <a:ea typeface="微软雅黑" panose="020B0503020204020204" pitchFamily="34" charset="-122"/>
            </a:rPr>
            <a:t>）的学习。</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600" dirty="0">
              <a:latin typeface="Arial" panose="020B0604020202020204" pitchFamily="34" charset="0"/>
              <a:ea typeface="微软雅黑" panose="020B0503020204020204" pitchFamily="34" charset="-122"/>
            </a:rPr>
            <a:t>上述五种学习结果中，前四种属于能力范畴。人的能力有天生成分和后天习得的成分。后天习得的能力是由习得的言语信息、智力技能、认知策略和动作技能构成的。这四种成分中的前三种属于认知领域，第四种即动作技能，属于心因动作领域。第五种即态度，属于情感领域。</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custScaleX="99787" custLinFactNeighborX="-538" custLinFactNeighborY="1475">
        <dgm:presLayoutVars>
          <dgm:bulletEnabled val="1"/>
        </dgm:presLayoutVars>
      </dgm:prSet>
      <dgm:spPr/>
    </dgm:pt>
    <dgm:pt modelId="{C74562EB-C5B1-4395-ACDF-9B3C50CA786F}" type="pres">
      <dgm:prSet presAssocID="{68840AD4-53DB-4423-8DCB-F78F595574FA}" presName="TwoNodes_2" presStyleLbl="node1" presStyleIdx="1" presStyleCnt="2" custScaleX="90991"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FFC394-B5EF-4D16-92F1-C1A45DCE5A8B}" type="doc">
      <dgm:prSet loTypeId="urn:microsoft.com/office/officeart/2005/8/layout/pyramid2" loCatId="list" qsTypeId="urn:microsoft.com/office/officeart/2005/8/quickstyle/simple1" qsCatId="simple" csTypeId="urn:microsoft.com/office/officeart/2005/8/colors/accent1_2" csCatId="accent1" phldr="1"/>
      <dgm:spPr/>
    </dgm:pt>
    <dgm:pt modelId="{0D3D2EFB-1F5A-400D-A6A5-3ADF4D92C50F}">
      <dgm:prSet custT="1"/>
      <dgm:spPr/>
      <dgm:t>
        <a:bodyPr/>
        <a:lstStyle/>
        <a:p>
          <a:pPr marL="0" lvl="0" indent="0" algn="l" defTabSz="844550">
            <a:lnSpc>
              <a:spcPct val="90000"/>
            </a:lnSpc>
            <a:spcBef>
              <a:spcPct val="0"/>
            </a:spcBef>
            <a:spcAft>
              <a:spcPct val="35000"/>
            </a:spcAft>
            <a:buNone/>
          </a:pPr>
          <a:r>
            <a:rPr lang="en-US" altLang="en-US" sz="1900" kern="1200" dirty="0">
              <a:solidFill>
                <a:prstClr val="black">
                  <a:lumMod val="75000"/>
                  <a:lumOff val="25000"/>
                </a:prstClr>
              </a:solidFill>
              <a:latin typeface="Arial" panose="020B0604020202020204" pitchFamily="34" charset="0"/>
              <a:ea typeface="微软雅黑" panose="020B0503020204020204" pitchFamily="34" charset="-122"/>
              <a:cs typeface="+mn-cs"/>
            </a:rPr>
            <a:t>1. </a:t>
          </a:r>
          <a:r>
            <a:rPr lang="zh-CN" altLang="en-US" sz="1900" kern="1200" dirty="0">
              <a:solidFill>
                <a:prstClr val="black">
                  <a:lumMod val="75000"/>
                  <a:lumOff val="25000"/>
                </a:prstClr>
              </a:solidFill>
              <a:latin typeface="Arial" panose="020B0604020202020204" pitchFamily="34" charset="0"/>
              <a:ea typeface="微软雅黑" panose="020B0503020204020204" pitchFamily="34" charset="-122"/>
              <a:cs typeface="+mn-cs"/>
            </a:rPr>
            <a:t>巴甫洛夫的研究</a:t>
          </a:r>
        </a:p>
      </dgm:t>
    </dgm:pt>
    <dgm:pt modelId="{239D9A4F-C4B3-453A-92F2-BFE65091BC84}" type="parTrans" cxnId="{A4998DBB-BE5E-44BE-8D0E-3EB012BBCD55}">
      <dgm:prSet/>
      <dgm:spPr/>
      <dgm:t>
        <a:bodyPr/>
        <a:lstStyle/>
        <a:p>
          <a:endParaRPr lang="zh-CN" altLang="en-US"/>
        </a:p>
      </dgm:t>
    </dgm:pt>
    <dgm:pt modelId="{9E767868-D532-4AC1-A41A-5C7C01E6700C}" type="sibTrans" cxnId="{A4998DBB-BE5E-44BE-8D0E-3EB012BBCD55}">
      <dgm:prSet/>
      <dgm:spPr/>
      <dgm:t>
        <a:bodyPr/>
        <a:lstStyle/>
        <a:p>
          <a:endParaRPr lang="zh-CN" altLang="en-US"/>
        </a:p>
      </dgm:t>
    </dgm:pt>
    <dgm:pt modelId="{D9FBE155-4F76-41EB-9064-ECAC90B158C4}">
      <dgm:prSet/>
      <dgm:spPr/>
      <dgm:t>
        <a:bodyPr/>
        <a:lstStyle/>
        <a:p>
          <a:pPr algn="l"/>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经典条件作用的五条定律</a:t>
          </a:r>
        </a:p>
      </dgm:t>
    </dgm:pt>
    <dgm:pt modelId="{50C994EA-AEBD-4296-8782-83128C96B436}" type="parTrans" cxnId="{A1B58CE9-F2E5-4371-ABB6-63042D3CAC32}">
      <dgm:prSet/>
      <dgm:spPr/>
      <dgm:t>
        <a:bodyPr/>
        <a:lstStyle/>
        <a:p>
          <a:endParaRPr lang="zh-CN" altLang="en-US"/>
        </a:p>
      </dgm:t>
    </dgm:pt>
    <dgm:pt modelId="{4D7EB0DB-8253-4E83-A04C-C6CB32C3462A}" type="sibTrans" cxnId="{A1B58CE9-F2E5-4371-ABB6-63042D3CAC32}">
      <dgm:prSet/>
      <dgm:spPr/>
      <dgm:t>
        <a:bodyPr/>
        <a:lstStyle/>
        <a:p>
          <a:endParaRPr lang="zh-CN" altLang="en-US"/>
        </a:p>
      </dgm:t>
    </dgm:pt>
    <dgm:pt modelId="{57C914AD-E225-4FA6-A13F-4B0CDDCAB0C2}">
      <dgm:prSet/>
      <dgm:spPr/>
      <dgm:t>
        <a:bodyPr/>
        <a:lstStyle/>
        <a:p>
          <a:pPr algn="l"/>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华生的研究</a:t>
          </a:r>
        </a:p>
      </dgm:t>
    </dgm:pt>
    <dgm:pt modelId="{6BEF0A8C-75FB-4943-87A8-4552E85FEAFA}" type="parTrans" cxnId="{BE055873-A9F8-44FA-9F62-6AAE03AE0078}">
      <dgm:prSet/>
      <dgm:spPr/>
      <dgm:t>
        <a:bodyPr/>
        <a:lstStyle/>
        <a:p>
          <a:endParaRPr lang="zh-CN" altLang="en-US"/>
        </a:p>
      </dgm:t>
    </dgm:pt>
    <dgm:pt modelId="{8B398FB2-7D8B-454C-92A5-9D83C9DE6161}" type="sibTrans" cxnId="{BE055873-A9F8-44FA-9F62-6AAE03AE0078}">
      <dgm:prSet/>
      <dgm:spPr/>
      <dgm:t>
        <a:bodyPr/>
        <a:lstStyle/>
        <a:p>
          <a:endParaRPr lang="zh-CN" altLang="en-US"/>
        </a:p>
      </dgm:t>
    </dgm:pt>
    <dgm:pt modelId="{600373E7-F5B5-4C59-9A1B-A85330662E1D}" type="pres">
      <dgm:prSet presAssocID="{9DFFC394-B5EF-4D16-92F1-C1A45DCE5A8B}" presName="compositeShape" presStyleCnt="0">
        <dgm:presLayoutVars>
          <dgm:dir/>
          <dgm:resizeHandles/>
        </dgm:presLayoutVars>
      </dgm:prSet>
      <dgm:spPr/>
    </dgm:pt>
    <dgm:pt modelId="{5989E640-98F5-46EA-81CF-52A29E2D4B1C}" type="pres">
      <dgm:prSet presAssocID="{9DFFC394-B5EF-4D16-92F1-C1A45DCE5A8B}" presName="pyramid" presStyleLbl="node1" presStyleIdx="0" presStyleCnt="1"/>
      <dgm:spPr/>
    </dgm:pt>
    <dgm:pt modelId="{9A11DE8B-5556-4DB0-92E0-74B4913FC55A}" type="pres">
      <dgm:prSet presAssocID="{9DFFC394-B5EF-4D16-92F1-C1A45DCE5A8B}" presName="theList" presStyleCnt="0"/>
      <dgm:spPr/>
    </dgm:pt>
    <dgm:pt modelId="{74D0A575-4EFF-4520-816C-A2D395FE4FCB}" type="pres">
      <dgm:prSet presAssocID="{0D3D2EFB-1F5A-400D-A6A5-3ADF4D92C50F}" presName="aNode" presStyleLbl="fgAcc1" presStyleIdx="0" presStyleCnt="3">
        <dgm:presLayoutVars>
          <dgm:bulletEnabled val="1"/>
        </dgm:presLayoutVars>
      </dgm:prSet>
      <dgm:spPr/>
    </dgm:pt>
    <dgm:pt modelId="{2B66667A-048E-44A2-8DDC-AEBC3C655FAE}" type="pres">
      <dgm:prSet presAssocID="{0D3D2EFB-1F5A-400D-A6A5-3ADF4D92C50F}" presName="aSpace" presStyleCnt="0"/>
      <dgm:spPr/>
    </dgm:pt>
    <dgm:pt modelId="{5F34B3A2-67AD-4C68-9941-75117B20A624}" type="pres">
      <dgm:prSet presAssocID="{D9FBE155-4F76-41EB-9064-ECAC90B158C4}" presName="aNode" presStyleLbl="fgAcc1" presStyleIdx="1" presStyleCnt="3">
        <dgm:presLayoutVars>
          <dgm:bulletEnabled val="1"/>
        </dgm:presLayoutVars>
      </dgm:prSet>
      <dgm:spPr/>
    </dgm:pt>
    <dgm:pt modelId="{A5A0331C-2D45-4C5E-AC00-85E51C991769}" type="pres">
      <dgm:prSet presAssocID="{D9FBE155-4F76-41EB-9064-ECAC90B158C4}" presName="aSpace" presStyleCnt="0"/>
      <dgm:spPr/>
    </dgm:pt>
    <dgm:pt modelId="{C71A3D36-ACC5-485A-B12F-06C19CA85E4C}" type="pres">
      <dgm:prSet presAssocID="{57C914AD-E225-4FA6-A13F-4B0CDDCAB0C2}" presName="aNode" presStyleLbl="fgAcc1" presStyleIdx="2" presStyleCnt="3">
        <dgm:presLayoutVars>
          <dgm:bulletEnabled val="1"/>
        </dgm:presLayoutVars>
      </dgm:prSet>
      <dgm:spPr/>
    </dgm:pt>
    <dgm:pt modelId="{AE375C27-F168-444C-8258-F3111D4ADE7B}" type="pres">
      <dgm:prSet presAssocID="{57C914AD-E225-4FA6-A13F-4B0CDDCAB0C2}" presName="aSpace" presStyleCnt="0"/>
      <dgm:spPr/>
    </dgm:pt>
  </dgm:ptLst>
  <dgm:cxnLst>
    <dgm:cxn modelId="{F55C0921-AE6E-415D-A5E1-8BE4B312CE3C}" type="presOf" srcId="{D9FBE155-4F76-41EB-9064-ECAC90B158C4}" destId="{5F34B3A2-67AD-4C68-9941-75117B20A624}" srcOrd="0" destOrd="0" presId="urn:microsoft.com/office/officeart/2005/8/layout/pyramid2"/>
    <dgm:cxn modelId="{BA3A6571-56F2-49C4-939D-E6EF1FF1186F}" type="presOf" srcId="{0D3D2EFB-1F5A-400D-A6A5-3ADF4D92C50F}" destId="{74D0A575-4EFF-4520-816C-A2D395FE4FCB}" srcOrd="0" destOrd="0" presId="urn:microsoft.com/office/officeart/2005/8/layout/pyramid2"/>
    <dgm:cxn modelId="{F95A9652-BBE6-4DD9-B171-604AFC8FD8B8}" type="presOf" srcId="{9DFFC394-B5EF-4D16-92F1-C1A45DCE5A8B}" destId="{600373E7-F5B5-4C59-9A1B-A85330662E1D}" srcOrd="0" destOrd="0" presId="urn:microsoft.com/office/officeart/2005/8/layout/pyramid2"/>
    <dgm:cxn modelId="{BE055873-A9F8-44FA-9F62-6AAE03AE0078}" srcId="{9DFFC394-B5EF-4D16-92F1-C1A45DCE5A8B}" destId="{57C914AD-E225-4FA6-A13F-4B0CDDCAB0C2}" srcOrd="2" destOrd="0" parTransId="{6BEF0A8C-75FB-4943-87A8-4552E85FEAFA}" sibTransId="{8B398FB2-7D8B-454C-92A5-9D83C9DE6161}"/>
    <dgm:cxn modelId="{A4998DBB-BE5E-44BE-8D0E-3EB012BBCD55}" srcId="{9DFFC394-B5EF-4D16-92F1-C1A45DCE5A8B}" destId="{0D3D2EFB-1F5A-400D-A6A5-3ADF4D92C50F}" srcOrd="0" destOrd="0" parTransId="{239D9A4F-C4B3-453A-92F2-BFE65091BC84}" sibTransId="{9E767868-D532-4AC1-A41A-5C7C01E6700C}"/>
    <dgm:cxn modelId="{A1B58CE9-F2E5-4371-ABB6-63042D3CAC32}" srcId="{9DFFC394-B5EF-4D16-92F1-C1A45DCE5A8B}" destId="{D9FBE155-4F76-41EB-9064-ECAC90B158C4}" srcOrd="1" destOrd="0" parTransId="{50C994EA-AEBD-4296-8782-83128C96B436}" sibTransId="{4D7EB0DB-8253-4E83-A04C-C6CB32C3462A}"/>
    <dgm:cxn modelId="{2E6658F7-ECE9-4F5B-B4A6-0582C8E3CBB5}" type="presOf" srcId="{57C914AD-E225-4FA6-A13F-4B0CDDCAB0C2}" destId="{C71A3D36-ACC5-485A-B12F-06C19CA85E4C}" srcOrd="0" destOrd="0" presId="urn:microsoft.com/office/officeart/2005/8/layout/pyramid2"/>
    <dgm:cxn modelId="{47E35266-5CE2-4CF5-A401-D5F2FAC559AD}" type="presParOf" srcId="{600373E7-F5B5-4C59-9A1B-A85330662E1D}" destId="{5989E640-98F5-46EA-81CF-52A29E2D4B1C}" srcOrd="0" destOrd="0" presId="urn:microsoft.com/office/officeart/2005/8/layout/pyramid2"/>
    <dgm:cxn modelId="{92421075-733C-406A-B960-6774F5983A1B}" type="presParOf" srcId="{600373E7-F5B5-4C59-9A1B-A85330662E1D}" destId="{9A11DE8B-5556-4DB0-92E0-74B4913FC55A}" srcOrd="1" destOrd="0" presId="urn:microsoft.com/office/officeart/2005/8/layout/pyramid2"/>
    <dgm:cxn modelId="{016B977D-19F9-418D-9F0B-188559425EC4}" type="presParOf" srcId="{9A11DE8B-5556-4DB0-92E0-74B4913FC55A}" destId="{74D0A575-4EFF-4520-816C-A2D395FE4FCB}" srcOrd="0" destOrd="0" presId="urn:microsoft.com/office/officeart/2005/8/layout/pyramid2"/>
    <dgm:cxn modelId="{AE9BC342-9C73-4660-ADE6-3C5AF00B2F5D}" type="presParOf" srcId="{9A11DE8B-5556-4DB0-92E0-74B4913FC55A}" destId="{2B66667A-048E-44A2-8DDC-AEBC3C655FAE}" srcOrd="1" destOrd="0" presId="urn:microsoft.com/office/officeart/2005/8/layout/pyramid2"/>
    <dgm:cxn modelId="{5DB8D83F-CCAD-41CF-902F-31BA86048931}" type="presParOf" srcId="{9A11DE8B-5556-4DB0-92E0-74B4913FC55A}" destId="{5F34B3A2-67AD-4C68-9941-75117B20A624}" srcOrd="2" destOrd="0" presId="urn:microsoft.com/office/officeart/2005/8/layout/pyramid2"/>
    <dgm:cxn modelId="{F584BA02-ADC8-4E15-907D-0FBBAC3B9074}" type="presParOf" srcId="{9A11DE8B-5556-4DB0-92E0-74B4913FC55A}" destId="{A5A0331C-2D45-4C5E-AC00-85E51C991769}" srcOrd="3" destOrd="0" presId="urn:microsoft.com/office/officeart/2005/8/layout/pyramid2"/>
    <dgm:cxn modelId="{B26B3B8F-2C72-4AC0-A8A4-B9077A1059EB}" type="presParOf" srcId="{9A11DE8B-5556-4DB0-92E0-74B4913FC55A}" destId="{C71A3D36-ACC5-485A-B12F-06C19CA85E4C}" srcOrd="4" destOrd="0" presId="urn:microsoft.com/office/officeart/2005/8/layout/pyramid2"/>
    <dgm:cxn modelId="{A8A51C10-4A2D-4530-8B31-F7D3FDDD9B03}" type="presParOf" srcId="{9A11DE8B-5556-4DB0-92E0-74B4913FC55A}" destId="{AE375C27-F168-444C-8258-F3111D4ADE7B}"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C31477-6B40-42AC-BA1B-C7EE5ECFE822}" type="doc">
      <dgm:prSet loTypeId="urn:microsoft.com/office/officeart/2005/8/layout/matrix3" loCatId="matrix" qsTypeId="urn:microsoft.com/office/officeart/2005/8/quickstyle/simple1" qsCatId="simple" csTypeId="urn:microsoft.com/office/officeart/2005/8/colors/colorful3" csCatId="colorful" phldr="1"/>
      <dgm:spPr/>
      <dgm:t>
        <a:bodyPr/>
        <a:lstStyle/>
        <a:p>
          <a:endParaRPr lang="zh-CN" altLang="en-US"/>
        </a:p>
      </dgm:t>
    </dgm:pt>
    <dgm:pt modelId="{D4024C30-41E9-44D7-BA55-F35998417E82}">
      <dgm:prSet phldrT="[文本]"/>
      <dgm:spPr/>
      <dgm:t>
        <a:bodyPr/>
        <a:lstStyle/>
        <a:p>
          <a:r>
            <a:rPr lang="zh-CN" altLang="en-US" dirty="0"/>
            <a:t>（</a:t>
          </a:r>
          <a:r>
            <a:rPr lang="en-US" altLang="en-US" dirty="0"/>
            <a:t>1</a:t>
          </a:r>
          <a:r>
            <a:rPr lang="zh-CN" altLang="en-US" dirty="0"/>
            <a:t>） 注意过程</a:t>
          </a:r>
        </a:p>
      </dgm:t>
    </dgm:pt>
    <dgm:pt modelId="{631050BB-10A7-43BF-8E2F-BE3039CA338C}" type="parTrans" cxnId="{B2369CAA-93DC-4084-80B9-0845FA9A2058}">
      <dgm:prSet/>
      <dgm:spPr/>
      <dgm:t>
        <a:bodyPr/>
        <a:lstStyle/>
        <a:p>
          <a:endParaRPr lang="zh-CN" altLang="en-US"/>
        </a:p>
      </dgm:t>
    </dgm:pt>
    <dgm:pt modelId="{50313E19-18EF-4CFE-84FE-E1905999232E}" type="sibTrans" cxnId="{B2369CAA-93DC-4084-80B9-0845FA9A2058}">
      <dgm:prSet/>
      <dgm:spPr/>
      <dgm:t>
        <a:bodyPr/>
        <a:lstStyle/>
        <a:p>
          <a:endParaRPr lang="zh-CN" altLang="en-US"/>
        </a:p>
      </dgm:t>
    </dgm:pt>
    <dgm:pt modelId="{97153097-F989-44CE-9884-2EBEE0868B99}">
      <dgm:prSet phldrT="[文本]"/>
      <dgm:spPr/>
      <dgm:t>
        <a:bodyPr/>
        <a:lstStyle/>
        <a:p>
          <a:r>
            <a:rPr lang="zh-CN" altLang="en-US" dirty="0"/>
            <a:t>（</a:t>
          </a:r>
          <a:r>
            <a:rPr lang="en-US" altLang="zh-CN" dirty="0"/>
            <a:t>2</a:t>
          </a:r>
          <a:r>
            <a:rPr lang="zh-CN" altLang="en-US" dirty="0"/>
            <a:t>）保持过程</a:t>
          </a:r>
        </a:p>
      </dgm:t>
    </dgm:pt>
    <dgm:pt modelId="{5C436ABE-5CCC-4F3F-8598-5B44ADA2B595}" type="parTrans" cxnId="{6995E8C5-D4CE-4999-9201-F89D65594163}">
      <dgm:prSet/>
      <dgm:spPr/>
      <dgm:t>
        <a:bodyPr/>
        <a:lstStyle/>
        <a:p>
          <a:endParaRPr lang="zh-CN" altLang="en-US"/>
        </a:p>
      </dgm:t>
    </dgm:pt>
    <dgm:pt modelId="{3FC22492-1109-4B4B-8F02-B0193D8E25B4}" type="sibTrans" cxnId="{6995E8C5-D4CE-4999-9201-F89D65594163}">
      <dgm:prSet/>
      <dgm:spPr/>
      <dgm:t>
        <a:bodyPr/>
        <a:lstStyle/>
        <a:p>
          <a:endParaRPr lang="zh-CN" altLang="en-US"/>
        </a:p>
      </dgm:t>
    </dgm:pt>
    <dgm:pt modelId="{2958AE1D-D3F6-41CD-9512-D6882F44F176}">
      <dgm:prSet phldrT="[文本]"/>
      <dgm:spPr/>
      <dgm:t>
        <a:bodyPr/>
        <a:lstStyle/>
        <a:p>
          <a:r>
            <a:rPr lang="zh-CN" altLang="en-US" dirty="0"/>
            <a:t>（</a:t>
          </a:r>
          <a:r>
            <a:rPr lang="en-US" altLang="zh-CN" dirty="0"/>
            <a:t>3</a:t>
          </a:r>
          <a:r>
            <a:rPr lang="zh-CN" altLang="en-US" dirty="0"/>
            <a:t>）动作再现过程</a:t>
          </a:r>
        </a:p>
      </dgm:t>
    </dgm:pt>
    <dgm:pt modelId="{618EAE45-8911-462C-A221-20BE1DEE5DB5}" type="parTrans" cxnId="{3B9263F2-465A-407E-8A8C-AA678B028803}">
      <dgm:prSet/>
      <dgm:spPr/>
      <dgm:t>
        <a:bodyPr/>
        <a:lstStyle/>
        <a:p>
          <a:endParaRPr lang="zh-CN" altLang="en-US"/>
        </a:p>
      </dgm:t>
    </dgm:pt>
    <dgm:pt modelId="{A71B82D5-2162-49C3-A34A-594CDA4EE880}" type="sibTrans" cxnId="{3B9263F2-465A-407E-8A8C-AA678B028803}">
      <dgm:prSet/>
      <dgm:spPr/>
      <dgm:t>
        <a:bodyPr/>
        <a:lstStyle/>
        <a:p>
          <a:endParaRPr lang="zh-CN" altLang="en-US"/>
        </a:p>
      </dgm:t>
    </dgm:pt>
    <dgm:pt modelId="{B6287B16-55CE-4372-AD71-F9DD84C5DE82}">
      <dgm:prSet phldrT="[文本]"/>
      <dgm:spPr/>
      <dgm:t>
        <a:bodyPr/>
        <a:lstStyle/>
        <a:p>
          <a:r>
            <a:rPr lang="zh-CN" altLang="en-US" dirty="0"/>
            <a:t>（</a:t>
          </a:r>
          <a:r>
            <a:rPr lang="en-US" altLang="zh-CN" dirty="0"/>
            <a:t>4</a:t>
          </a:r>
          <a:r>
            <a:rPr lang="zh-CN" altLang="en-US" dirty="0"/>
            <a:t>）动机过程</a:t>
          </a:r>
        </a:p>
      </dgm:t>
    </dgm:pt>
    <dgm:pt modelId="{8B4C3925-032E-4C20-BD7C-A0C5979837DC}" type="parTrans" cxnId="{4CA926D3-7B19-4FBA-A4D1-EAAABB27EB23}">
      <dgm:prSet/>
      <dgm:spPr/>
      <dgm:t>
        <a:bodyPr/>
        <a:lstStyle/>
        <a:p>
          <a:endParaRPr lang="zh-CN" altLang="en-US"/>
        </a:p>
      </dgm:t>
    </dgm:pt>
    <dgm:pt modelId="{393E971B-DE8A-4037-BC31-27B8E6424FC6}" type="sibTrans" cxnId="{4CA926D3-7B19-4FBA-A4D1-EAAABB27EB23}">
      <dgm:prSet/>
      <dgm:spPr/>
      <dgm:t>
        <a:bodyPr/>
        <a:lstStyle/>
        <a:p>
          <a:endParaRPr lang="zh-CN" altLang="en-US"/>
        </a:p>
      </dgm:t>
    </dgm:pt>
    <dgm:pt modelId="{60469E75-140E-4C39-8C51-1FA1C115BD16}" type="pres">
      <dgm:prSet presAssocID="{20C31477-6B40-42AC-BA1B-C7EE5ECFE822}" presName="matrix" presStyleCnt="0">
        <dgm:presLayoutVars>
          <dgm:chMax val="1"/>
          <dgm:dir/>
          <dgm:resizeHandles val="exact"/>
        </dgm:presLayoutVars>
      </dgm:prSet>
      <dgm:spPr/>
    </dgm:pt>
    <dgm:pt modelId="{6EA67E70-E0D0-4EE6-BFEF-8C7F3CC3180F}" type="pres">
      <dgm:prSet presAssocID="{20C31477-6B40-42AC-BA1B-C7EE5ECFE822}" presName="diamond" presStyleLbl="bgShp" presStyleIdx="0" presStyleCnt="1"/>
      <dgm:spPr/>
    </dgm:pt>
    <dgm:pt modelId="{A7D3438E-B1D0-47F1-91C8-39F8C0D9BB57}" type="pres">
      <dgm:prSet presAssocID="{20C31477-6B40-42AC-BA1B-C7EE5ECFE822}" presName="quad1" presStyleLbl="node1" presStyleIdx="0" presStyleCnt="4">
        <dgm:presLayoutVars>
          <dgm:chMax val="0"/>
          <dgm:chPref val="0"/>
          <dgm:bulletEnabled val="1"/>
        </dgm:presLayoutVars>
      </dgm:prSet>
      <dgm:spPr/>
    </dgm:pt>
    <dgm:pt modelId="{B251D23D-7F39-4A14-B9F8-65BDA5CEE8D7}" type="pres">
      <dgm:prSet presAssocID="{20C31477-6B40-42AC-BA1B-C7EE5ECFE822}" presName="quad2" presStyleLbl="node1" presStyleIdx="1" presStyleCnt="4">
        <dgm:presLayoutVars>
          <dgm:chMax val="0"/>
          <dgm:chPref val="0"/>
          <dgm:bulletEnabled val="1"/>
        </dgm:presLayoutVars>
      </dgm:prSet>
      <dgm:spPr/>
    </dgm:pt>
    <dgm:pt modelId="{3D8278D8-25DE-4BC7-99EC-69A7615B20F9}" type="pres">
      <dgm:prSet presAssocID="{20C31477-6B40-42AC-BA1B-C7EE5ECFE822}" presName="quad3" presStyleLbl="node1" presStyleIdx="2" presStyleCnt="4">
        <dgm:presLayoutVars>
          <dgm:chMax val="0"/>
          <dgm:chPref val="0"/>
          <dgm:bulletEnabled val="1"/>
        </dgm:presLayoutVars>
      </dgm:prSet>
      <dgm:spPr/>
    </dgm:pt>
    <dgm:pt modelId="{49E524C6-2D62-49A4-9089-3BD5B325B152}" type="pres">
      <dgm:prSet presAssocID="{20C31477-6B40-42AC-BA1B-C7EE5ECFE822}" presName="quad4" presStyleLbl="node1" presStyleIdx="3" presStyleCnt="4">
        <dgm:presLayoutVars>
          <dgm:chMax val="0"/>
          <dgm:chPref val="0"/>
          <dgm:bulletEnabled val="1"/>
        </dgm:presLayoutVars>
      </dgm:prSet>
      <dgm:spPr/>
    </dgm:pt>
  </dgm:ptLst>
  <dgm:cxnLst>
    <dgm:cxn modelId="{C19D4840-D711-4E43-9BB3-3B1C9A902E96}" type="presOf" srcId="{97153097-F989-44CE-9884-2EBEE0868B99}" destId="{B251D23D-7F39-4A14-B9F8-65BDA5CEE8D7}" srcOrd="0" destOrd="0" presId="urn:microsoft.com/office/officeart/2005/8/layout/matrix3"/>
    <dgm:cxn modelId="{8E1CA863-2E26-4311-8A06-BD8C8D63AFFD}" type="presOf" srcId="{B6287B16-55CE-4372-AD71-F9DD84C5DE82}" destId="{49E524C6-2D62-49A4-9089-3BD5B325B152}" srcOrd="0" destOrd="0" presId="urn:microsoft.com/office/officeart/2005/8/layout/matrix3"/>
    <dgm:cxn modelId="{BEC81565-C0AE-4379-BB05-7C62D9984834}" type="presOf" srcId="{D4024C30-41E9-44D7-BA55-F35998417E82}" destId="{A7D3438E-B1D0-47F1-91C8-39F8C0D9BB57}" srcOrd="0" destOrd="0" presId="urn:microsoft.com/office/officeart/2005/8/layout/matrix3"/>
    <dgm:cxn modelId="{56887354-7CC8-45E1-AC17-FB0FA94F012F}" type="presOf" srcId="{2958AE1D-D3F6-41CD-9512-D6882F44F176}" destId="{3D8278D8-25DE-4BC7-99EC-69A7615B20F9}" srcOrd="0" destOrd="0" presId="urn:microsoft.com/office/officeart/2005/8/layout/matrix3"/>
    <dgm:cxn modelId="{B2369CAA-93DC-4084-80B9-0845FA9A2058}" srcId="{20C31477-6B40-42AC-BA1B-C7EE5ECFE822}" destId="{D4024C30-41E9-44D7-BA55-F35998417E82}" srcOrd="0" destOrd="0" parTransId="{631050BB-10A7-43BF-8E2F-BE3039CA338C}" sibTransId="{50313E19-18EF-4CFE-84FE-E1905999232E}"/>
    <dgm:cxn modelId="{6995E8C5-D4CE-4999-9201-F89D65594163}" srcId="{20C31477-6B40-42AC-BA1B-C7EE5ECFE822}" destId="{97153097-F989-44CE-9884-2EBEE0868B99}" srcOrd="1" destOrd="0" parTransId="{5C436ABE-5CCC-4F3F-8598-5B44ADA2B595}" sibTransId="{3FC22492-1109-4B4B-8F02-B0193D8E25B4}"/>
    <dgm:cxn modelId="{4CA926D3-7B19-4FBA-A4D1-EAAABB27EB23}" srcId="{20C31477-6B40-42AC-BA1B-C7EE5ECFE822}" destId="{B6287B16-55CE-4372-AD71-F9DD84C5DE82}" srcOrd="3" destOrd="0" parTransId="{8B4C3925-032E-4C20-BD7C-A0C5979837DC}" sibTransId="{393E971B-DE8A-4037-BC31-27B8E6424FC6}"/>
    <dgm:cxn modelId="{AEFBB8E5-3ECA-4CA0-8569-AE2B2CC860B2}" type="presOf" srcId="{20C31477-6B40-42AC-BA1B-C7EE5ECFE822}" destId="{60469E75-140E-4C39-8C51-1FA1C115BD16}" srcOrd="0" destOrd="0" presId="urn:microsoft.com/office/officeart/2005/8/layout/matrix3"/>
    <dgm:cxn modelId="{3B9263F2-465A-407E-8A8C-AA678B028803}" srcId="{20C31477-6B40-42AC-BA1B-C7EE5ECFE822}" destId="{2958AE1D-D3F6-41CD-9512-D6882F44F176}" srcOrd="2" destOrd="0" parTransId="{618EAE45-8911-462C-A221-20BE1DEE5DB5}" sibTransId="{A71B82D5-2162-49C3-A34A-594CDA4EE880}"/>
    <dgm:cxn modelId="{0AC14989-7A4D-40F4-90D0-0548D4EE2233}" type="presParOf" srcId="{60469E75-140E-4C39-8C51-1FA1C115BD16}" destId="{6EA67E70-E0D0-4EE6-BFEF-8C7F3CC3180F}" srcOrd="0" destOrd="0" presId="urn:microsoft.com/office/officeart/2005/8/layout/matrix3"/>
    <dgm:cxn modelId="{EF2461D1-42F5-4937-866C-A9574700F6FB}" type="presParOf" srcId="{60469E75-140E-4C39-8C51-1FA1C115BD16}" destId="{A7D3438E-B1D0-47F1-91C8-39F8C0D9BB57}" srcOrd="1" destOrd="0" presId="urn:microsoft.com/office/officeart/2005/8/layout/matrix3"/>
    <dgm:cxn modelId="{4EF97EAA-C02D-4B76-9AC6-E5B4C0393A4B}" type="presParOf" srcId="{60469E75-140E-4C39-8C51-1FA1C115BD16}" destId="{B251D23D-7F39-4A14-B9F8-65BDA5CEE8D7}" srcOrd="2" destOrd="0" presId="urn:microsoft.com/office/officeart/2005/8/layout/matrix3"/>
    <dgm:cxn modelId="{82A92337-149C-4369-90EC-0707D76AB75B}" type="presParOf" srcId="{60469E75-140E-4C39-8C51-1FA1C115BD16}" destId="{3D8278D8-25DE-4BC7-99EC-69A7615B20F9}" srcOrd="3" destOrd="0" presId="urn:microsoft.com/office/officeart/2005/8/layout/matrix3"/>
    <dgm:cxn modelId="{7968F02A-BA0C-4BBD-8879-E26A58544D5C}" type="presParOf" srcId="{60469E75-140E-4C39-8C51-1FA1C115BD16}" destId="{49E524C6-2D62-49A4-9089-3BD5B325B152}"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1" csCatId="colorful" phldr="1"/>
      <dgm:spPr/>
      <dgm:t>
        <a:bodyPr/>
        <a:lstStyle/>
        <a:p>
          <a:endParaRPr lang="zh-CN" altLang="en-US"/>
        </a:p>
      </dgm:t>
    </dgm:pt>
    <dgm:pt modelId="{6353CCF8-8BD3-4613-8AF6-DE97BF062231}">
      <dgm:prSet phldrT="[文本]"/>
      <dgm:spPr/>
      <dgm:t>
        <a:bodyPr/>
        <a:lstStyle/>
        <a:p>
          <a:pPr algn="l"/>
          <a:r>
            <a:rPr lang="en-US" altLang="en-US" dirty="0">
              <a:solidFill>
                <a:schemeClr val="bg1"/>
              </a:solidFill>
              <a:latin typeface="Arial" panose="020B0604020202020204" pitchFamily="34" charset="0"/>
              <a:ea typeface="微软雅黑" panose="020B0503020204020204" pitchFamily="34" charset="-122"/>
            </a:rPr>
            <a:t>1. </a:t>
          </a:r>
          <a:r>
            <a:rPr lang="zh-CN" altLang="en-US" dirty="0">
              <a:solidFill>
                <a:schemeClr val="bg1"/>
              </a:solidFill>
              <a:latin typeface="Arial" panose="020B0604020202020204" pitchFamily="34" charset="0"/>
              <a:ea typeface="微软雅黑" panose="020B0503020204020204" pitchFamily="34" charset="-122"/>
            </a:rPr>
            <a:t>情境中所有刺激构成了一个整体</a:t>
          </a:r>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2. </a:t>
          </a:r>
          <a:r>
            <a:rPr lang="zh-CN" altLang="en-US" sz="1800" kern="1200" dirty="0">
              <a:solidFill>
                <a:prstClr val="white"/>
              </a:solidFill>
              <a:latin typeface="Arial" panose="020B0604020202020204" pitchFamily="34" charset="0"/>
              <a:ea typeface="微软雅黑" panose="020B0503020204020204" pitchFamily="34" charset="-122"/>
              <a:cs typeface="+mn-cs"/>
            </a:rPr>
            <a:t>知觉的组织</a:t>
          </a: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3. </a:t>
          </a:r>
          <a:r>
            <a:rPr lang="zh-CN" altLang="en-US" sz="1800" kern="1200" dirty="0">
              <a:solidFill>
                <a:prstClr val="white"/>
              </a:solidFill>
              <a:latin typeface="Arial" panose="020B0604020202020204" pitchFamily="34" charset="0"/>
              <a:ea typeface="微软雅黑" panose="020B0503020204020204" pitchFamily="34" charset="-122"/>
              <a:cs typeface="+mn-cs"/>
            </a:rPr>
            <a:t>同化</a:t>
          </a: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1C2FC416-1729-4EA0-B4E8-408C542247E4}">
      <dgm:prSet phldrT="[文本]" custT="1"/>
      <dgm:spPr/>
      <dgm:t>
        <a:bodyPr/>
        <a:lstStyle/>
        <a:p>
          <a:pPr marL="0" lvl="0" indent="0" algn="l" defTabSz="800100">
            <a:lnSpc>
              <a:spcPct val="90000"/>
            </a:lnSpc>
            <a:spcBef>
              <a:spcPct val="0"/>
            </a:spcBef>
            <a:spcAft>
              <a:spcPct val="35000"/>
            </a:spcAft>
            <a:buNone/>
          </a:pPr>
          <a:r>
            <a:rPr lang="en-US" altLang="zh-CN" sz="1800" kern="1200" dirty="0">
              <a:solidFill>
                <a:prstClr val="white"/>
              </a:solidFill>
              <a:latin typeface="Arial" panose="020B0604020202020204" pitchFamily="34" charset="0"/>
              <a:ea typeface="微软雅黑" panose="020B0503020204020204" pitchFamily="34" charset="-122"/>
              <a:cs typeface="+mn-cs"/>
            </a:rPr>
            <a:t>4.</a:t>
          </a:r>
          <a:r>
            <a:rPr lang="zh-CN" altLang="en-US" sz="1800" kern="1200" dirty="0">
              <a:solidFill>
                <a:prstClr val="white"/>
              </a:solidFill>
              <a:latin typeface="Arial" panose="020B0604020202020204" pitchFamily="34" charset="0"/>
              <a:ea typeface="微软雅黑" panose="020B0503020204020204" pitchFamily="34" charset="-122"/>
              <a:cs typeface="+mn-cs"/>
            </a:rPr>
            <a:t>顿悟</a:t>
          </a:r>
        </a:p>
      </dgm:t>
    </dgm:pt>
    <dgm:pt modelId="{B10C16E2-4E18-4D66-AF69-F4A496EE7D32}" type="parTrans" cxnId="{DC058301-4E1C-4F12-BCFE-CECD3DBCA0DB}">
      <dgm:prSet/>
      <dgm:spPr/>
      <dgm:t>
        <a:bodyPr/>
        <a:lstStyle/>
        <a:p>
          <a:endParaRPr lang="zh-CN" altLang="en-US"/>
        </a:p>
      </dgm:t>
    </dgm:pt>
    <dgm:pt modelId="{437D1DBE-8329-4B8A-AD63-5581F9145F87}" type="sibTrans" cxnId="{DC058301-4E1C-4F12-BCFE-CECD3DBCA0DB}">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4">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4">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4">
        <dgm:presLayoutVars>
          <dgm:bulletEnabled val="1"/>
        </dgm:presLayoutVars>
      </dgm:prSet>
      <dgm:spPr/>
    </dgm:pt>
    <dgm:pt modelId="{CBBEF5C6-AC51-4F65-AE8F-716140BF3E40}" type="pres">
      <dgm:prSet presAssocID="{AFF39E92-9789-4101-83A9-A455ED9C5087}" presName="space" presStyleCnt="0"/>
      <dgm:spPr/>
    </dgm:pt>
    <dgm:pt modelId="{7AD199F4-05E9-4645-9170-4D897D1DB2A3}" type="pres">
      <dgm:prSet presAssocID="{1C2FC416-1729-4EA0-B4E8-408C542247E4}" presName="Name5" presStyleLbl="vennNode1" presStyleIdx="3" presStyleCnt="4">
        <dgm:presLayoutVars>
          <dgm:bulletEnabled val="1"/>
        </dgm:presLayoutVars>
      </dgm:prSet>
      <dgm:spPr/>
    </dgm:pt>
  </dgm:ptLst>
  <dgm:cxnLst>
    <dgm:cxn modelId="{DC058301-4E1C-4F12-BCFE-CECD3DBCA0DB}" srcId="{C3C04EA1-6090-462F-90C4-A8B66B1006CF}" destId="{1C2FC416-1729-4EA0-B4E8-408C542247E4}" srcOrd="3" destOrd="0" parTransId="{B10C16E2-4E18-4D66-AF69-F4A496EE7D32}" sibTransId="{437D1DBE-8329-4B8A-AD63-5581F9145F87}"/>
    <dgm:cxn modelId="{F418E425-159D-4301-B838-93C8459678C6}" type="presOf" srcId="{75387117-88BC-4F51-94FB-28281765C7AB}" destId="{A440C14E-100D-411C-B40D-F1B5A16AEA00}" srcOrd="0" destOrd="0" presId="urn:microsoft.com/office/officeart/2005/8/layout/venn3"/>
    <dgm:cxn modelId="{51927529-98B7-4E76-9428-27F6750B9F4C}" type="presOf" srcId="{1C2FC416-1729-4EA0-B4E8-408C542247E4}" destId="{7AD199F4-05E9-4645-9170-4D897D1DB2A3}"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 modelId="{870A1221-C8A3-4B04-A978-FBF79A4CD792}" type="presParOf" srcId="{FB05F4D6-FDC8-48F6-A67F-7D5287FD0043}" destId="{CBBEF5C6-AC51-4F65-AE8F-716140BF3E40}" srcOrd="5" destOrd="0" presId="urn:microsoft.com/office/officeart/2005/8/layout/venn3"/>
    <dgm:cxn modelId="{9C9FCF62-31DD-4CED-A867-137450B4C716}" type="presParOf" srcId="{FB05F4D6-FDC8-48F6-A67F-7D5287FD0043}" destId="{7AD199F4-05E9-4645-9170-4D897D1DB2A3}"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3" csCatId="colorful" phldr="1"/>
      <dgm:spPr/>
    </dgm:pt>
    <dgm:pt modelId="{E55B3653-A9F3-4A37-8C9A-2172118C34BD}">
      <dgm:prSet phldrT="[文本]"/>
      <dgm:spPr/>
      <dgm:t>
        <a:bodyPr/>
        <a:lstStyle/>
        <a:p>
          <a:r>
            <a:rPr lang="en-US" altLang="en-US" dirty="0">
              <a:latin typeface="Arial" panose="020B0604020202020204" pitchFamily="34" charset="0"/>
              <a:ea typeface="微软雅黑" panose="020B0503020204020204" pitchFamily="34" charset="-122"/>
            </a:rPr>
            <a:t>1. </a:t>
          </a:r>
          <a:r>
            <a:rPr lang="zh-CN" altLang="en-US" dirty="0">
              <a:latin typeface="Arial" panose="020B0604020202020204" pitchFamily="34" charset="0"/>
              <a:ea typeface="微软雅黑" panose="020B0503020204020204" pitchFamily="34" charset="-122"/>
            </a:rPr>
            <a:t>动作性表征（</a:t>
          </a:r>
          <a:r>
            <a:rPr lang="en-US" altLang="en-US" dirty="0">
              <a:latin typeface="Arial" panose="020B0604020202020204" pitchFamily="34" charset="0"/>
              <a:ea typeface="微软雅黑" panose="020B0503020204020204" pitchFamily="34" charset="-122"/>
            </a:rPr>
            <a:t>Enactive Representation</a:t>
          </a:r>
          <a:r>
            <a:rPr lang="zh-CN" altLang="en-US" dirty="0">
              <a:latin typeface="Arial" panose="020B0604020202020204" pitchFamily="34" charset="0"/>
              <a:ea typeface="微软雅黑" panose="020B0503020204020204" pitchFamily="34" charset="-122"/>
            </a:rPr>
            <a:t>）</a:t>
          </a:r>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dgm:spPr/>
      <dgm:t>
        <a:bodyPr/>
        <a:lstStyle/>
        <a:p>
          <a:r>
            <a:rPr lang="en-US" altLang="en-US" dirty="0">
              <a:latin typeface="Arial" panose="020B0604020202020204" pitchFamily="34" charset="0"/>
              <a:ea typeface="微软雅黑" panose="020B0503020204020204" pitchFamily="34" charset="-122"/>
            </a:rPr>
            <a:t>2. </a:t>
          </a:r>
          <a:r>
            <a:rPr lang="zh-CN" altLang="en-US" dirty="0">
              <a:latin typeface="Arial" panose="020B0604020202020204" pitchFamily="34" charset="0"/>
              <a:ea typeface="微软雅黑" panose="020B0503020204020204" pitchFamily="34" charset="-122"/>
            </a:rPr>
            <a:t>映象性表征（</a:t>
          </a:r>
          <a:r>
            <a:rPr lang="en-US" altLang="en-US" dirty="0">
              <a:latin typeface="Arial" panose="020B0604020202020204" pitchFamily="34" charset="0"/>
              <a:ea typeface="微软雅黑" panose="020B0503020204020204" pitchFamily="34" charset="-122"/>
            </a:rPr>
            <a:t>Iconic Representation</a:t>
          </a:r>
          <a:r>
            <a:rPr lang="zh-CN" altLang="en-US" dirty="0">
              <a:latin typeface="Arial" panose="020B0604020202020204" pitchFamily="34" charset="0"/>
              <a:ea typeface="微软雅黑" panose="020B0503020204020204" pitchFamily="34" charset="-122"/>
            </a:rPr>
            <a:t>）</a:t>
          </a:r>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dgm:spPr/>
      <dgm:t>
        <a:bodyPr/>
        <a:lstStyle/>
        <a:p>
          <a:r>
            <a:rPr lang="en-US" altLang="en-US" dirty="0">
              <a:latin typeface="Arial" panose="020B0604020202020204" pitchFamily="34" charset="0"/>
              <a:ea typeface="微软雅黑" panose="020B0503020204020204" pitchFamily="34" charset="-122"/>
            </a:rPr>
            <a:t>3. </a:t>
          </a:r>
          <a:r>
            <a:rPr lang="zh-CN" altLang="en-US" dirty="0">
              <a:latin typeface="Arial" panose="020B0604020202020204" pitchFamily="34" charset="0"/>
              <a:ea typeface="微软雅黑" panose="020B0503020204020204" pitchFamily="34" charset="-122"/>
            </a:rPr>
            <a:t>符号性表征（</a:t>
          </a:r>
          <a:r>
            <a:rPr lang="en-US" altLang="en-US" dirty="0">
              <a:latin typeface="Arial" panose="020B0604020202020204" pitchFamily="34" charset="0"/>
              <a:ea typeface="微软雅黑" panose="020B0503020204020204" pitchFamily="34" charset="-122"/>
            </a:rPr>
            <a:t>Symbolic Representation</a:t>
          </a:r>
          <a:r>
            <a:rPr lang="zh-CN" altLang="en-US" dirty="0">
              <a:latin typeface="Arial" panose="020B0604020202020204" pitchFamily="34" charset="0"/>
              <a:ea typeface="微软雅黑" panose="020B0503020204020204" pitchFamily="34" charset="-122"/>
            </a:rPr>
            <a:t>）</a:t>
          </a:r>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6B213F1-774B-47E6-A706-0A2440E47F6F}"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zh-CN" altLang="en-US"/>
        </a:p>
      </dgm:t>
    </dgm:pt>
    <dgm:pt modelId="{665CCD98-E201-4AA1-A36E-8A255D4B2E46}">
      <dgm:prSet phldrT="[文本]" custT="1"/>
      <dgm:spPr/>
      <dgm:t>
        <a:bodyPr/>
        <a:lstStyle/>
        <a:p>
          <a:r>
            <a:rPr lang="en-US" altLang="zh-CN" sz="2000" b="1" dirty="0">
              <a:latin typeface="微软雅黑" panose="020B0503020204020204" pitchFamily="34" charset="-122"/>
              <a:ea typeface="微软雅黑" panose="020B0503020204020204" pitchFamily="34" charset="-122"/>
            </a:rPr>
            <a:t>1.</a:t>
          </a:r>
          <a:r>
            <a:rPr lang="zh-CN" altLang="en-US" sz="2000" b="1" dirty="0">
              <a:latin typeface="微软雅黑" panose="020B0503020204020204" pitchFamily="34" charset="-122"/>
              <a:ea typeface="微软雅黑" panose="020B0503020204020204" pitchFamily="34" charset="-122"/>
            </a:rPr>
            <a:t>有意义学习</a:t>
          </a:r>
        </a:p>
      </dgm:t>
    </dgm:pt>
    <dgm:pt modelId="{7DBD636F-324C-4EF1-844B-7BC1C5F2B8D0}" type="parTrans" cxnId="{349FEDCA-86D6-4AC2-91B1-B890F65F9B7B}">
      <dgm:prSet/>
      <dgm:spPr/>
      <dgm:t>
        <a:bodyPr/>
        <a:lstStyle/>
        <a:p>
          <a:endParaRPr lang="zh-CN" altLang="en-US"/>
        </a:p>
      </dgm:t>
    </dgm:pt>
    <dgm:pt modelId="{89144796-9943-4183-B445-118071184F92}" type="sibTrans" cxnId="{349FEDCA-86D6-4AC2-91B1-B890F65F9B7B}">
      <dgm:prSet/>
      <dgm:spPr/>
      <dgm:t>
        <a:bodyPr/>
        <a:lstStyle/>
        <a:p>
          <a:endParaRPr lang="zh-CN" altLang="en-US"/>
        </a:p>
      </dgm:t>
    </dgm:pt>
    <dgm:pt modelId="{4216E9B8-C854-46C9-B05A-E9A98216FAA4}">
      <dgm:prSet phldrT="[文本]" custT="1"/>
      <dgm:spPr/>
      <dgm:t>
        <a:bodyPr/>
        <a:lstStyle/>
        <a:p>
          <a:pPr marL="0" lvl="0" indent="0" algn="ctr" defTabSz="889000">
            <a:lnSpc>
              <a:spcPct val="90000"/>
            </a:lnSpc>
            <a:spcBef>
              <a:spcPct val="0"/>
            </a:spcBef>
            <a:spcAft>
              <a:spcPct val="35000"/>
            </a:spcAft>
            <a:buNone/>
          </a:pPr>
          <a:r>
            <a:rPr lang="en-US" altLang="zh-CN" sz="2000" b="1" kern="1200">
              <a:latin typeface="微软雅黑" panose="020B0503020204020204" pitchFamily="34" charset="-122"/>
              <a:ea typeface="微软雅黑" panose="020B0503020204020204" pitchFamily="34" charset="-122"/>
              <a:cs typeface="+mn-cs"/>
            </a:rPr>
            <a:t>2.</a:t>
          </a:r>
          <a:r>
            <a:rPr lang="zh-CN" altLang="en-US" sz="2000" b="1" kern="1200">
              <a:latin typeface="微软雅黑" panose="020B0503020204020204" pitchFamily="34" charset="-122"/>
              <a:ea typeface="微软雅黑" panose="020B0503020204020204" pitchFamily="34" charset="-122"/>
              <a:cs typeface="+mn-cs"/>
            </a:rPr>
            <a:t>接受学习</a:t>
          </a:r>
          <a:endParaRPr lang="zh-CN" altLang="en-US" sz="2000" b="1" kern="1200" dirty="0">
            <a:latin typeface="微软雅黑" panose="020B0503020204020204" pitchFamily="34" charset="-122"/>
            <a:ea typeface="微软雅黑" panose="020B0503020204020204" pitchFamily="34" charset="-122"/>
            <a:cs typeface="+mn-cs"/>
          </a:endParaRPr>
        </a:p>
      </dgm:t>
    </dgm:pt>
    <dgm:pt modelId="{7C1EB76C-318C-415A-B36C-33951A32802A}" type="parTrans" cxnId="{BDB33F04-F7DB-4D9A-AC31-935BA660D4E9}">
      <dgm:prSet/>
      <dgm:spPr/>
      <dgm:t>
        <a:bodyPr/>
        <a:lstStyle/>
        <a:p>
          <a:endParaRPr lang="zh-CN" altLang="en-US"/>
        </a:p>
      </dgm:t>
    </dgm:pt>
    <dgm:pt modelId="{3EA3E1EE-FBE8-41F3-80A6-29EF8A02AE42}" type="sibTrans" cxnId="{BDB33F04-F7DB-4D9A-AC31-935BA660D4E9}">
      <dgm:prSet/>
      <dgm:spPr/>
      <dgm:t>
        <a:bodyPr/>
        <a:lstStyle/>
        <a:p>
          <a:endParaRPr lang="zh-CN" altLang="en-US"/>
        </a:p>
      </dgm:t>
    </dgm:pt>
    <dgm:pt modelId="{FC18A6FB-D8DA-4A7A-B63D-0A210090FA28}">
      <dgm:prSet phldrT="[文本]" custT="1"/>
      <dgm:spPr/>
      <dgm: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cs typeface="+mn-cs"/>
            </a:rPr>
            <a:t>3.</a:t>
          </a:r>
          <a:r>
            <a:rPr lang="zh-CN" altLang="en-US" sz="2000" b="1" kern="1200" dirty="0">
              <a:latin typeface="微软雅黑" panose="020B0503020204020204" pitchFamily="34" charset="-122"/>
              <a:ea typeface="微软雅黑" panose="020B0503020204020204" pitchFamily="34" charset="-122"/>
              <a:cs typeface="+mn-cs"/>
            </a:rPr>
            <a:t>认知结构同化论</a:t>
          </a:r>
        </a:p>
      </dgm:t>
    </dgm:pt>
    <dgm:pt modelId="{B629CCA3-AFAD-45A0-8652-15BAEA6A459A}" type="parTrans" cxnId="{09413A09-E46C-4316-9DE5-C19C2070EA19}">
      <dgm:prSet/>
      <dgm:spPr/>
      <dgm:t>
        <a:bodyPr/>
        <a:lstStyle/>
        <a:p>
          <a:endParaRPr lang="zh-CN" altLang="en-US"/>
        </a:p>
      </dgm:t>
    </dgm:pt>
    <dgm:pt modelId="{9FBB3946-B860-465B-93F3-84A2D4FCA52E}" type="sibTrans" cxnId="{09413A09-E46C-4316-9DE5-C19C2070EA19}">
      <dgm:prSet/>
      <dgm:spPr/>
      <dgm:t>
        <a:bodyPr/>
        <a:lstStyle/>
        <a:p>
          <a:endParaRPr lang="zh-CN" altLang="en-US"/>
        </a:p>
      </dgm:t>
    </dgm:pt>
    <dgm:pt modelId="{BDBB3449-F28C-4366-BA24-961708BD4492}" type="pres">
      <dgm:prSet presAssocID="{06B213F1-774B-47E6-A706-0A2440E47F6F}" presName="Name0" presStyleCnt="0">
        <dgm:presLayoutVars>
          <dgm:chMax val="7"/>
          <dgm:chPref val="7"/>
          <dgm:dir/>
          <dgm:animLvl val="lvl"/>
        </dgm:presLayoutVars>
      </dgm:prSet>
      <dgm:spPr/>
    </dgm:pt>
    <dgm:pt modelId="{898C789B-2046-49CD-A1BA-09EE5D3B4B9B}" type="pres">
      <dgm:prSet presAssocID="{665CCD98-E201-4AA1-A36E-8A255D4B2E46}" presName="Accent1" presStyleCnt="0"/>
      <dgm:spPr/>
    </dgm:pt>
    <dgm:pt modelId="{6F899F52-453B-429A-9797-73D6A7300C4E}" type="pres">
      <dgm:prSet presAssocID="{665CCD98-E201-4AA1-A36E-8A255D4B2E46}" presName="Accent" presStyleLbl="node1" presStyleIdx="0" presStyleCnt="3"/>
      <dgm:spPr/>
    </dgm:pt>
    <dgm:pt modelId="{093F8D13-2C12-49D7-A268-6526524564B0}" type="pres">
      <dgm:prSet presAssocID="{665CCD98-E201-4AA1-A36E-8A255D4B2E46}" presName="Parent1" presStyleLbl="revTx" presStyleIdx="0" presStyleCnt="3">
        <dgm:presLayoutVars>
          <dgm:chMax val="1"/>
          <dgm:chPref val="1"/>
          <dgm:bulletEnabled val="1"/>
        </dgm:presLayoutVars>
      </dgm:prSet>
      <dgm:spPr/>
    </dgm:pt>
    <dgm:pt modelId="{F2A2E04F-6DFD-4FC4-AC41-F26363ED1AA6}" type="pres">
      <dgm:prSet presAssocID="{4216E9B8-C854-46C9-B05A-E9A98216FAA4}" presName="Accent2" presStyleCnt="0"/>
      <dgm:spPr/>
    </dgm:pt>
    <dgm:pt modelId="{9A44024B-01D1-44C1-A9AB-54D5A1FEC31B}" type="pres">
      <dgm:prSet presAssocID="{4216E9B8-C854-46C9-B05A-E9A98216FAA4}" presName="Accent" presStyleLbl="node1" presStyleIdx="1" presStyleCnt="3"/>
      <dgm:spPr/>
    </dgm:pt>
    <dgm:pt modelId="{DEB03292-71BB-4167-B79D-C40E53730B6F}" type="pres">
      <dgm:prSet presAssocID="{4216E9B8-C854-46C9-B05A-E9A98216FAA4}" presName="Parent2" presStyleLbl="revTx" presStyleIdx="1" presStyleCnt="3">
        <dgm:presLayoutVars>
          <dgm:chMax val="1"/>
          <dgm:chPref val="1"/>
          <dgm:bulletEnabled val="1"/>
        </dgm:presLayoutVars>
      </dgm:prSet>
      <dgm:spPr/>
    </dgm:pt>
    <dgm:pt modelId="{0202268B-9EF5-4513-9B5E-91A794814126}" type="pres">
      <dgm:prSet presAssocID="{FC18A6FB-D8DA-4A7A-B63D-0A210090FA28}" presName="Accent3" presStyleCnt="0"/>
      <dgm:spPr/>
    </dgm:pt>
    <dgm:pt modelId="{9736859F-D9F5-446E-9185-E5B2FBD4B0F4}" type="pres">
      <dgm:prSet presAssocID="{FC18A6FB-D8DA-4A7A-B63D-0A210090FA28}" presName="Accent" presStyleLbl="node1" presStyleIdx="2" presStyleCnt="3"/>
      <dgm:spPr/>
    </dgm:pt>
    <dgm:pt modelId="{22656413-E9F5-4263-9CD4-221F5F587442}" type="pres">
      <dgm:prSet presAssocID="{FC18A6FB-D8DA-4A7A-B63D-0A210090FA28}" presName="Parent3" presStyleLbl="revTx" presStyleIdx="2" presStyleCnt="3">
        <dgm:presLayoutVars>
          <dgm:chMax val="1"/>
          <dgm:chPref val="1"/>
          <dgm:bulletEnabled val="1"/>
        </dgm:presLayoutVars>
      </dgm:prSet>
      <dgm:spPr/>
    </dgm:pt>
  </dgm:ptLst>
  <dgm:cxnLst>
    <dgm:cxn modelId="{54C86200-ACD2-4BC0-A82C-E804503EC3FB}" type="presOf" srcId="{665CCD98-E201-4AA1-A36E-8A255D4B2E46}" destId="{093F8D13-2C12-49D7-A268-6526524564B0}" srcOrd="0" destOrd="0" presId="urn:microsoft.com/office/officeart/2009/layout/CircleArrowProcess"/>
    <dgm:cxn modelId="{BDB33F04-F7DB-4D9A-AC31-935BA660D4E9}" srcId="{06B213F1-774B-47E6-A706-0A2440E47F6F}" destId="{4216E9B8-C854-46C9-B05A-E9A98216FAA4}" srcOrd="1" destOrd="0" parTransId="{7C1EB76C-318C-415A-B36C-33951A32802A}" sibTransId="{3EA3E1EE-FBE8-41F3-80A6-29EF8A02AE42}"/>
    <dgm:cxn modelId="{09413A09-E46C-4316-9DE5-C19C2070EA19}" srcId="{06B213F1-774B-47E6-A706-0A2440E47F6F}" destId="{FC18A6FB-D8DA-4A7A-B63D-0A210090FA28}" srcOrd="2" destOrd="0" parTransId="{B629CCA3-AFAD-45A0-8652-15BAEA6A459A}" sibTransId="{9FBB3946-B860-465B-93F3-84A2D4FCA52E}"/>
    <dgm:cxn modelId="{179ACC2B-9709-467E-833C-0BCB5EB9D96C}" type="presOf" srcId="{06B213F1-774B-47E6-A706-0A2440E47F6F}" destId="{BDBB3449-F28C-4366-BA24-961708BD4492}" srcOrd="0" destOrd="0" presId="urn:microsoft.com/office/officeart/2009/layout/CircleArrowProcess"/>
    <dgm:cxn modelId="{F74B8585-A23D-4D3F-8775-CC4759941EE6}" type="presOf" srcId="{FC18A6FB-D8DA-4A7A-B63D-0A210090FA28}" destId="{22656413-E9F5-4263-9CD4-221F5F587442}" srcOrd="0" destOrd="0" presId="urn:microsoft.com/office/officeart/2009/layout/CircleArrowProcess"/>
    <dgm:cxn modelId="{349FEDCA-86D6-4AC2-91B1-B890F65F9B7B}" srcId="{06B213F1-774B-47E6-A706-0A2440E47F6F}" destId="{665CCD98-E201-4AA1-A36E-8A255D4B2E46}" srcOrd="0" destOrd="0" parTransId="{7DBD636F-324C-4EF1-844B-7BC1C5F2B8D0}" sibTransId="{89144796-9943-4183-B445-118071184F92}"/>
    <dgm:cxn modelId="{9E673BCE-BC0A-4368-8553-C35B29BC46BC}" type="presOf" srcId="{4216E9B8-C854-46C9-B05A-E9A98216FAA4}" destId="{DEB03292-71BB-4167-B79D-C40E53730B6F}" srcOrd="0" destOrd="0" presId="urn:microsoft.com/office/officeart/2009/layout/CircleArrowProcess"/>
    <dgm:cxn modelId="{DACE91F1-593E-43A7-85BC-6E7FC24BB06E}" type="presParOf" srcId="{BDBB3449-F28C-4366-BA24-961708BD4492}" destId="{898C789B-2046-49CD-A1BA-09EE5D3B4B9B}" srcOrd="0" destOrd="0" presId="urn:microsoft.com/office/officeart/2009/layout/CircleArrowProcess"/>
    <dgm:cxn modelId="{4164A10B-1B0F-44F3-BD29-14E0CD6BA44B}" type="presParOf" srcId="{898C789B-2046-49CD-A1BA-09EE5D3B4B9B}" destId="{6F899F52-453B-429A-9797-73D6A7300C4E}" srcOrd="0" destOrd="0" presId="urn:microsoft.com/office/officeart/2009/layout/CircleArrowProcess"/>
    <dgm:cxn modelId="{F4404779-A7DC-4E9E-8346-236B6BBA9ED9}" type="presParOf" srcId="{BDBB3449-F28C-4366-BA24-961708BD4492}" destId="{093F8D13-2C12-49D7-A268-6526524564B0}" srcOrd="1" destOrd="0" presId="urn:microsoft.com/office/officeart/2009/layout/CircleArrowProcess"/>
    <dgm:cxn modelId="{30E72531-7471-48CC-91DC-896E304E4425}" type="presParOf" srcId="{BDBB3449-F28C-4366-BA24-961708BD4492}" destId="{F2A2E04F-6DFD-4FC4-AC41-F26363ED1AA6}" srcOrd="2" destOrd="0" presId="urn:microsoft.com/office/officeart/2009/layout/CircleArrowProcess"/>
    <dgm:cxn modelId="{8F9F4668-5911-4B10-BA64-CD8589C07A8F}" type="presParOf" srcId="{F2A2E04F-6DFD-4FC4-AC41-F26363ED1AA6}" destId="{9A44024B-01D1-44C1-A9AB-54D5A1FEC31B}" srcOrd="0" destOrd="0" presId="urn:microsoft.com/office/officeart/2009/layout/CircleArrowProcess"/>
    <dgm:cxn modelId="{CEB525F0-7871-47D8-9EE0-D4C3609C6A09}" type="presParOf" srcId="{BDBB3449-F28C-4366-BA24-961708BD4492}" destId="{DEB03292-71BB-4167-B79D-C40E53730B6F}" srcOrd="3" destOrd="0" presId="urn:microsoft.com/office/officeart/2009/layout/CircleArrowProcess"/>
    <dgm:cxn modelId="{4E612B13-CE03-4910-A2EE-271BB9AD876D}" type="presParOf" srcId="{BDBB3449-F28C-4366-BA24-961708BD4492}" destId="{0202268B-9EF5-4513-9B5E-91A794814126}" srcOrd="4" destOrd="0" presId="urn:microsoft.com/office/officeart/2009/layout/CircleArrowProcess"/>
    <dgm:cxn modelId="{639951F3-652A-4BC6-AEC1-1E64B1C3E47C}" type="presParOf" srcId="{0202268B-9EF5-4513-9B5E-91A794814126}" destId="{9736859F-D9F5-446E-9185-E5B2FBD4B0F4}" srcOrd="0" destOrd="0" presId="urn:microsoft.com/office/officeart/2009/layout/CircleArrowProcess"/>
    <dgm:cxn modelId="{A3A318EC-2166-46D6-A1BE-5F6DD59EE59B}" type="presParOf" srcId="{BDBB3449-F28C-4366-BA24-961708BD4492}" destId="{22656413-E9F5-4263-9CD4-221F5F587442}"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accent2_3" csCatId="accent2" phldr="1"/>
      <dgm:spPr/>
      <dgm:t>
        <a:bodyPr/>
        <a:lstStyle/>
        <a:p>
          <a:endParaRPr lang="zh-CN" altLang="en-US"/>
        </a:p>
      </dgm:t>
    </dgm:pt>
    <dgm:pt modelId="{547F1745-EF23-446F-B089-BC7C2E2DFEEA}">
      <dgm:prSet phldrT="[文本]" custT="1"/>
      <dgm:spPr/>
      <dgm:t>
        <a:bodyPr/>
        <a:lstStyle/>
        <a:p>
          <a:pPr algn="l"/>
          <a:r>
            <a:rPr lang="zh-CN" altLang="en-US" sz="1400" dirty="0">
              <a:latin typeface="Arial" panose="020B0604020202020204" pitchFamily="34" charset="0"/>
              <a:ea typeface="微软雅黑" panose="020B0503020204020204" pitchFamily="34" charset="-122"/>
            </a:rPr>
            <a:t>第一阶段： 动机阶段</a:t>
          </a:r>
          <a:r>
            <a:rPr lang="en-US" altLang="en-US" sz="1400" dirty="0">
              <a:latin typeface="Arial" panose="020B0604020202020204" pitchFamily="34" charset="0"/>
              <a:ea typeface="微软雅黑" panose="020B0503020204020204" pitchFamily="34" charset="-122"/>
            </a:rPr>
            <a:t>——</a:t>
          </a:r>
          <a:r>
            <a:rPr lang="zh-CN" altLang="en-US" sz="1400" dirty="0">
              <a:latin typeface="Arial" panose="020B0604020202020204" pitchFamily="34" charset="0"/>
              <a:ea typeface="微软雅黑" panose="020B0503020204020204" pitchFamily="34" charset="-122"/>
            </a:rPr>
            <a:t>有效的学习必须要有学习动机，在教学活动中，首先要激发学生的学习动机，这需要借助学生的心理期望而建立。</a:t>
          </a:r>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800" dirty="0">
              <a:latin typeface="Arial" panose="020B0604020202020204" pitchFamily="34" charset="0"/>
              <a:ea typeface="微软雅黑" panose="020B0503020204020204" pitchFamily="34" charset="-122"/>
            </a:rPr>
            <a:t>第二阶段： 领会阶段</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必须注意与学习有关的刺激，而无视其他的刺激。</a:t>
          </a:r>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F123393-0EEF-4207-9F18-26127849940F}">
      <dgm:prSet phldrT="[文本]" custT="1"/>
      <dgm:spPr/>
      <dgm:t>
        <a:bodyPr/>
        <a:lstStyle/>
        <a:p>
          <a:pPr algn="l"/>
          <a:r>
            <a:rPr lang="zh-CN" altLang="en-US" sz="1400" dirty="0">
              <a:latin typeface="Arial" panose="020B0604020202020204" pitchFamily="34" charset="0"/>
              <a:ea typeface="微软雅黑" panose="020B0503020204020204" pitchFamily="34" charset="-122"/>
            </a:rPr>
            <a:t>第三阶段： 习得阶段（获得阶段）</a:t>
          </a:r>
          <a:r>
            <a:rPr lang="en-US" altLang="en-US" sz="1400" dirty="0">
              <a:latin typeface="Arial" panose="020B0604020202020204" pitchFamily="34" charset="0"/>
              <a:ea typeface="微软雅黑" panose="020B0503020204020204" pitchFamily="34" charset="-122"/>
            </a:rPr>
            <a:t>——</a:t>
          </a:r>
          <a:r>
            <a:rPr lang="zh-CN" altLang="en-US" sz="1400" dirty="0">
              <a:latin typeface="Arial" panose="020B0604020202020204" pitchFamily="34" charset="0"/>
              <a:ea typeface="微软雅黑" panose="020B0503020204020204" pitchFamily="34" charset="-122"/>
            </a:rPr>
            <a:t>学生将新获得的刺激进行知觉编码后，储存在短时记忆中，然后再把它们进一步编码加工后转入长时记忆中。</a:t>
          </a:r>
        </a:p>
      </dgm:t>
    </dgm:pt>
    <dgm:pt modelId="{F4C369ED-CCDB-45D4-993A-174CFC3329C7}" type="parTrans" cxnId="{BDF0F60F-9812-49D1-9412-D39F7967C801}">
      <dgm:prSet/>
      <dgm:spPr/>
      <dgm:t>
        <a:bodyPr/>
        <a:lstStyle/>
        <a:p>
          <a:endParaRPr lang="zh-CN" altLang="en-US"/>
        </a:p>
      </dgm:t>
    </dgm:pt>
    <dgm:pt modelId="{A2DA6CD9-585D-490A-8D1C-7B0BE1D5F641}" type="sibTrans" cxnId="{BDF0F60F-9812-49D1-9412-D39F7967C801}">
      <dgm:prSet/>
      <dgm:spPr/>
      <dgm:t>
        <a:bodyPr/>
        <a:lstStyle/>
        <a:p>
          <a:endParaRPr lang="zh-CN" altLang="en-US"/>
        </a:p>
      </dgm:t>
    </dgm:pt>
    <dgm:pt modelId="{C965F819-36AA-415D-AFE2-1CA29615C47E}">
      <dgm:prSet phldrT="[文本]" custT="1"/>
      <dgm:spPr/>
      <dgm:t>
        <a:bodyPr/>
        <a:lstStyle/>
        <a:p>
          <a:r>
            <a:rPr lang="zh-CN" altLang="en-US" sz="1600" dirty="0">
              <a:latin typeface="Arial" panose="020B0604020202020204" pitchFamily="34" charset="0"/>
              <a:ea typeface="微软雅黑" panose="020B0503020204020204" pitchFamily="34" charset="-122"/>
            </a:rPr>
            <a:t>第四阶段： 保持阶段</a:t>
          </a:r>
          <a:r>
            <a:rPr lang="en-US" altLang="en-US" sz="1600" dirty="0">
              <a:latin typeface="Arial" panose="020B0604020202020204" pitchFamily="34" charset="0"/>
              <a:ea typeface="微软雅黑" panose="020B0503020204020204" pitchFamily="34" charset="-122"/>
            </a:rPr>
            <a:t>——</a:t>
          </a:r>
          <a:r>
            <a:rPr lang="zh-CN" altLang="en-US" sz="1600" dirty="0">
              <a:latin typeface="Arial" panose="020B0604020202020204" pitchFamily="34" charset="0"/>
              <a:ea typeface="微软雅黑" panose="020B0503020204020204" pitchFamily="34" charset="-122"/>
            </a:rPr>
            <a:t>学生习得的信息经过复述、强化后，以语义编码的形式进入长时记忆储存阶段。</a:t>
          </a:r>
        </a:p>
      </dgm:t>
    </dgm:pt>
    <dgm:pt modelId="{2EA7EF0F-5918-4744-8165-AF56C05947C4}" type="parTrans" cxnId="{F1F9F935-9FF3-4F3D-9B7E-4F76F4E5271B}">
      <dgm:prSet/>
      <dgm:spPr/>
      <dgm:t>
        <a:bodyPr/>
        <a:lstStyle/>
        <a:p>
          <a:endParaRPr lang="zh-CN" altLang="en-US"/>
        </a:p>
      </dgm:t>
    </dgm:pt>
    <dgm:pt modelId="{E4824962-68C7-46A0-872D-767104238E9F}" type="sibTrans" cxnId="{F1F9F935-9FF3-4F3D-9B7E-4F76F4E5271B}">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4">
        <dgm:presLayoutVars>
          <dgm:bulletEnabled val="1"/>
        </dgm:presLayoutVars>
      </dgm:prSet>
      <dgm:spPr/>
    </dgm:pt>
    <dgm:pt modelId="{566705CB-558F-4760-A388-41F13B1018A8}" type="pres">
      <dgm:prSet presAssocID="{E6064F2D-836C-48BC-A1CE-8B20C266BF5C}" presName="sibTrans" presStyleLbl="sibTrans1D1" presStyleIdx="0" presStyleCnt="3"/>
      <dgm:spPr/>
    </dgm:pt>
    <dgm:pt modelId="{A39F80EC-056E-410F-A38D-E72D7182B836}" type="pres">
      <dgm:prSet presAssocID="{E6064F2D-836C-48BC-A1CE-8B20C266BF5C}" presName="connectorText" presStyleLbl="sibTrans1D1" presStyleIdx="0" presStyleCnt="3"/>
      <dgm:spPr/>
    </dgm:pt>
    <dgm:pt modelId="{95CA7C0B-2834-4079-9490-9E2241A85504}" type="pres">
      <dgm:prSet presAssocID="{21042E4A-EA6E-4D56-BB80-5EB88A725525}" presName="node" presStyleLbl="node1" presStyleIdx="1" presStyleCnt="4">
        <dgm:presLayoutVars>
          <dgm:bulletEnabled val="1"/>
        </dgm:presLayoutVars>
      </dgm:prSet>
      <dgm:spPr/>
    </dgm:pt>
    <dgm:pt modelId="{56F6A3B4-D1CE-40D2-A499-8B64F27A24D5}" type="pres">
      <dgm:prSet presAssocID="{5B36811C-DA04-4894-A6C9-B2EEA061738D}" presName="sibTrans" presStyleLbl="sibTrans1D1" presStyleIdx="1" presStyleCnt="3"/>
      <dgm:spPr/>
    </dgm:pt>
    <dgm:pt modelId="{44265E38-2DD9-4473-B32C-12623B59ABE3}" type="pres">
      <dgm:prSet presAssocID="{5B36811C-DA04-4894-A6C9-B2EEA061738D}" presName="connectorText" presStyleLbl="sibTrans1D1" presStyleIdx="1" presStyleCnt="3"/>
      <dgm:spPr/>
    </dgm:pt>
    <dgm:pt modelId="{1195DC73-E860-444C-8347-D620AEF7B964}" type="pres">
      <dgm:prSet presAssocID="{7F123393-0EEF-4207-9F18-26127849940F}" presName="node" presStyleLbl="node1" presStyleIdx="2" presStyleCnt="4" custLinFactNeighborY="1442">
        <dgm:presLayoutVars>
          <dgm:bulletEnabled val="1"/>
        </dgm:presLayoutVars>
      </dgm:prSet>
      <dgm:spPr/>
    </dgm:pt>
    <dgm:pt modelId="{F53EAEE1-3F71-4AB7-8615-D0F7E5A06BEC}" type="pres">
      <dgm:prSet presAssocID="{A2DA6CD9-585D-490A-8D1C-7B0BE1D5F641}" presName="sibTrans" presStyleLbl="sibTrans1D1" presStyleIdx="2" presStyleCnt="3"/>
      <dgm:spPr/>
    </dgm:pt>
    <dgm:pt modelId="{CBFDBA32-BFB8-4C58-8EE6-F33C6B52E02D}" type="pres">
      <dgm:prSet presAssocID="{A2DA6CD9-585D-490A-8D1C-7B0BE1D5F641}" presName="connectorText" presStyleLbl="sibTrans1D1" presStyleIdx="2" presStyleCnt="3"/>
      <dgm:spPr/>
    </dgm:pt>
    <dgm:pt modelId="{969D7ADA-02DC-49B2-A9FC-B572D763E43B}" type="pres">
      <dgm:prSet presAssocID="{C965F819-36AA-415D-AFE2-1CA29615C47E}" presName="node" presStyleLbl="node1" presStyleIdx="3" presStyleCnt="4">
        <dgm:presLayoutVars>
          <dgm:bulletEnabled val="1"/>
        </dgm:presLayoutVars>
      </dgm:prSet>
      <dgm:spPr/>
    </dgm:pt>
  </dgm:ptLst>
  <dgm:cxnLst>
    <dgm:cxn modelId="{F9F6CD02-D0D5-40F0-8077-AEBEC0479119}" type="presOf" srcId="{5B36811C-DA04-4894-A6C9-B2EEA061738D}" destId="{44265E38-2DD9-4473-B32C-12623B59ABE3}" srcOrd="1" destOrd="0" presId="urn:microsoft.com/office/officeart/2005/8/layout/bProcess3"/>
    <dgm:cxn modelId="{BDF0F60F-9812-49D1-9412-D39F7967C801}" srcId="{E7319247-4494-4A9E-9817-88AE84E4F3E8}" destId="{7F123393-0EEF-4207-9F18-26127849940F}" srcOrd="2" destOrd="0" parTransId="{F4C369ED-CCDB-45D4-993A-174CFC3329C7}" sibTransId="{A2DA6CD9-585D-490A-8D1C-7B0BE1D5F641}"/>
    <dgm:cxn modelId="{ACAE5010-BF65-44AA-AC50-6917B0A63583}" type="presOf" srcId="{7F123393-0EEF-4207-9F18-26127849940F}" destId="{1195DC73-E860-444C-8347-D620AEF7B964}" srcOrd="0" destOrd="0" presId="urn:microsoft.com/office/officeart/2005/8/layout/bProcess3"/>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F1F9F935-9FF3-4F3D-9B7E-4F76F4E5271B}" srcId="{E7319247-4494-4A9E-9817-88AE84E4F3E8}" destId="{C965F819-36AA-415D-AFE2-1CA29615C47E}" srcOrd="3" destOrd="0" parTransId="{2EA7EF0F-5918-4744-8165-AF56C05947C4}" sibTransId="{E4824962-68C7-46A0-872D-767104238E9F}"/>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6A6E064F-6FC1-4171-8084-6B30F72EFFF0}" type="presOf" srcId="{5B36811C-DA04-4894-A6C9-B2EEA061738D}" destId="{56F6A3B4-D1CE-40D2-A499-8B64F27A24D5}" srcOrd="0" destOrd="0" presId="urn:microsoft.com/office/officeart/2005/8/layout/bProcess3"/>
    <dgm:cxn modelId="{3A656D50-2EA1-4AF0-8C24-57A528A071F0}" type="presOf" srcId="{A2DA6CD9-585D-490A-8D1C-7B0BE1D5F641}" destId="{F53EAEE1-3F71-4AB7-8615-D0F7E5A06BEC}" srcOrd="0" destOrd="0" presId="urn:microsoft.com/office/officeart/2005/8/layout/bProcess3"/>
    <dgm:cxn modelId="{714D6151-F474-4B88-8A23-06A165102DBC}" type="presOf" srcId="{C965F819-36AA-415D-AFE2-1CA29615C47E}" destId="{969D7ADA-02DC-49B2-A9FC-B572D763E43B}" srcOrd="0" destOrd="0" presId="urn:microsoft.com/office/officeart/2005/8/layout/bProcess3"/>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C1FD64EA-85C0-4C1D-97D0-F0C81D1FE233}" type="presOf" srcId="{A2DA6CD9-585D-490A-8D1C-7B0BE1D5F641}" destId="{CBFDBA32-BFB8-4C58-8EE6-F33C6B52E02D}" srcOrd="1"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 modelId="{0BE0E2CC-0C13-4820-973B-4185F648728F}" type="presParOf" srcId="{7D4FC250-72EF-42F5-8ACA-AB436B4A9D57}" destId="{56F6A3B4-D1CE-40D2-A499-8B64F27A24D5}" srcOrd="3" destOrd="0" presId="urn:microsoft.com/office/officeart/2005/8/layout/bProcess3"/>
    <dgm:cxn modelId="{45F2AFDD-A86F-4E25-93E6-EB594EC93846}" type="presParOf" srcId="{56F6A3B4-D1CE-40D2-A499-8B64F27A24D5}" destId="{44265E38-2DD9-4473-B32C-12623B59ABE3}" srcOrd="0" destOrd="0" presId="urn:microsoft.com/office/officeart/2005/8/layout/bProcess3"/>
    <dgm:cxn modelId="{88DDE33E-E43A-4035-818F-4BD719224912}" type="presParOf" srcId="{7D4FC250-72EF-42F5-8ACA-AB436B4A9D57}" destId="{1195DC73-E860-444C-8347-D620AEF7B964}" srcOrd="4" destOrd="0" presId="urn:microsoft.com/office/officeart/2005/8/layout/bProcess3"/>
    <dgm:cxn modelId="{EC42F5C7-EFBE-44B7-B20E-AEFA4985BAF4}" type="presParOf" srcId="{7D4FC250-72EF-42F5-8ACA-AB436B4A9D57}" destId="{F53EAEE1-3F71-4AB7-8615-D0F7E5A06BEC}" srcOrd="5" destOrd="0" presId="urn:microsoft.com/office/officeart/2005/8/layout/bProcess3"/>
    <dgm:cxn modelId="{99A973ED-8AAC-4ABC-BE57-188B987D020C}" type="presParOf" srcId="{F53EAEE1-3F71-4AB7-8615-D0F7E5A06BEC}" destId="{CBFDBA32-BFB8-4C58-8EE6-F33C6B52E02D}" srcOrd="0" destOrd="0" presId="urn:microsoft.com/office/officeart/2005/8/layout/bProcess3"/>
    <dgm:cxn modelId="{9614FFA4-4EC9-4C37-940B-F3ED699F58E7}" type="presParOf" srcId="{7D4FC250-72EF-42F5-8ACA-AB436B4A9D57}" destId="{969D7ADA-02DC-49B2-A9FC-B572D763E43B}"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accent2_3" csCatId="accent2" phldr="1"/>
      <dgm:spPr/>
      <dgm:t>
        <a:bodyPr/>
        <a:lstStyle/>
        <a:p>
          <a:endParaRPr lang="zh-CN" altLang="en-US"/>
        </a:p>
      </dgm:t>
    </dgm:pt>
    <dgm:pt modelId="{547F1745-EF23-446F-B089-BC7C2E2DFEEA}">
      <dgm:prSet phldrT="[文本]" custT="1"/>
      <dgm:spPr/>
      <dgm:t>
        <a:bodyPr/>
        <a:lstStyle/>
        <a:p>
          <a:pPr algn="l"/>
          <a:r>
            <a:rPr lang="zh-CN" altLang="en-US" sz="1400" dirty="0">
              <a:latin typeface="Arial" panose="020B0604020202020204" pitchFamily="34" charset="0"/>
              <a:ea typeface="微软雅黑" panose="020B0503020204020204" pitchFamily="34" charset="-122"/>
            </a:rPr>
            <a:t>第五阶段： 回忆阶段</a:t>
          </a:r>
          <a:r>
            <a:rPr lang="en-US" altLang="en-US" sz="1400" dirty="0">
              <a:latin typeface="Arial" panose="020B0604020202020204" pitchFamily="34" charset="0"/>
              <a:ea typeface="微软雅黑" panose="020B0503020204020204" pitchFamily="34" charset="-122"/>
            </a:rPr>
            <a:t>——</a:t>
          </a:r>
          <a:r>
            <a:rPr lang="zh-CN" altLang="en-US" sz="1400" dirty="0">
              <a:latin typeface="Arial" panose="020B0604020202020204" pitchFamily="34" charset="0"/>
              <a:ea typeface="微软雅黑" panose="020B0503020204020204" pitchFamily="34" charset="-122"/>
            </a:rPr>
            <a:t>利用各种方式提取线索，增强信息回忆量。</a:t>
          </a:r>
        </a:p>
        <a:p>
          <a:pPr algn="l"/>
          <a:endParaRPr lang="zh-CN" altLang="en-US" sz="1400" dirty="0">
            <a:latin typeface="Arial" panose="020B0604020202020204" pitchFamily="34" charset="0"/>
            <a:ea typeface="微软雅黑" panose="020B0503020204020204" pitchFamily="34" charset="-122"/>
          </a:endParaRPr>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600" dirty="0">
              <a:latin typeface="Arial" panose="020B0604020202020204" pitchFamily="34" charset="0"/>
              <a:ea typeface="微软雅黑" panose="020B0503020204020204" pitchFamily="34" charset="-122"/>
            </a:rPr>
            <a:t>第六阶段： 概括阶段</a:t>
          </a:r>
          <a:r>
            <a:rPr lang="en-US" altLang="en-US" sz="1600" dirty="0">
              <a:latin typeface="Arial" panose="020B0604020202020204" pitchFamily="34" charset="0"/>
              <a:ea typeface="微软雅黑" panose="020B0503020204020204" pitchFamily="34" charset="-122"/>
            </a:rPr>
            <a:t>——</a:t>
          </a:r>
          <a:r>
            <a:rPr lang="zh-CN" altLang="en-US" sz="1600" dirty="0">
              <a:latin typeface="Arial" panose="020B0604020202020204" pitchFamily="34" charset="0"/>
              <a:ea typeface="微软雅黑" panose="020B0503020204020204" pitchFamily="34" charset="-122"/>
            </a:rPr>
            <a:t>引导学生概括和掌握所学知识的原理和原则，把所学知识运用于各种类似的情境中去。</a:t>
          </a:r>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F123393-0EEF-4207-9F18-26127849940F}">
      <dgm:prSet phldrT="[文本]" custT="1"/>
      <dgm:spPr/>
      <dgm:t>
        <a:bodyPr/>
        <a:lstStyle/>
        <a:p>
          <a:pPr algn="l"/>
          <a:r>
            <a:rPr lang="zh-CN" altLang="en-US" sz="1400" dirty="0">
              <a:latin typeface="Arial" panose="020B0604020202020204" pitchFamily="34" charset="0"/>
              <a:ea typeface="微软雅黑" panose="020B0503020204020204" pitchFamily="34" charset="-122"/>
            </a:rPr>
            <a:t>第七阶段： 作业阶段</a:t>
          </a:r>
          <a:r>
            <a:rPr lang="en-US" altLang="en-US" sz="1400" dirty="0">
              <a:latin typeface="Arial" panose="020B0604020202020204" pitchFamily="34" charset="0"/>
              <a:ea typeface="微软雅黑" panose="020B0503020204020204" pitchFamily="34" charset="-122"/>
            </a:rPr>
            <a:t>——</a:t>
          </a:r>
          <a:r>
            <a:rPr lang="zh-CN" altLang="en-US" sz="1400" dirty="0">
              <a:latin typeface="Arial" panose="020B0604020202020204" pitchFamily="34" charset="0"/>
              <a:ea typeface="微软雅黑" panose="020B0503020204020204" pitchFamily="34" charset="-122"/>
            </a:rPr>
            <a:t>通过作业了解学生是否已经习得了所学的内容，并使学生了解自己的学习结果。</a:t>
          </a:r>
        </a:p>
        <a:p>
          <a:pPr algn="l"/>
          <a:endParaRPr lang="zh-CN" altLang="en-US" sz="1400" dirty="0">
            <a:latin typeface="Arial" panose="020B0604020202020204" pitchFamily="34" charset="0"/>
            <a:ea typeface="微软雅黑" panose="020B0503020204020204" pitchFamily="34" charset="-122"/>
          </a:endParaRPr>
        </a:p>
      </dgm:t>
    </dgm:pt>
    <dgm:pt modelId="{F4C369ED-CCDB-45D4-993A-174CFC3329C7}" type="parTrans" cxnId="{BDF0F60F-9812-49D1-9412-D39F7967C801}">
      <dgm:prSet/>
      <dgm:spPr/>
      <dgm:t>
        <a:bodyPr/>
        <a:lstStyle/>
        <a:p>
          <a:endParaRPr lang="zh-CN" altLang="en-US"/>
        </a:p>
      </dgm:t>
    </dgm:pt>
    <dgm:pt modelId="{A2DA6CD9-585D-490A-8D1C-7B0BE1D5F641}" type="sibTrans" cxnId="{BDF0F60F-9812-49D1-9412-D39F7967C801}">
      <dgm:prSet/>
      <dgm:spPr/>
      <dgm:t>
        <a:bodyPr/>
        <a:lstStyle/>
        <a:p>
          <a:endParaRPr lang="zh-CN" altLang="en-US"/>
        </a:p>
      </dgm:t>
    </dgm:pt>
    <dgm:pt modelId="{C965F819-36AA-415D-AFE2-1CA29615C47E}">
      <dgm:prSet phldrT="[文本]" custT="1"/>
      <dgm:spPr/>
      <dgm:t>
        <a:bodyPr/>
        <a:lstStyle/>
        <a:p>
          <a:pPr algn="l"/>
          <a:r>
            <a:rPr lang="zh-CN" altLang="en-US" sz="1600" dirty="0">
              <a:latin typeface="Arial" panose="020B0604020202020204" pitchFamily="34" charset="0"/>
              <a:ea typeface="微软雅黑" panose="020B0503020204020204" pitchFamily="34" charset="-122"/>
            </a:rPr>
            <a:t>第八阶段： 反馈阶段</a:t>
          </a:r>
          <a:r>
            <a:rPr lang="en-US" altLang="en-US" sz="1600" dirty="0">
              <a:latin typeface="Arial" panose="020B0604020202020204" pitchFamily="34" charset="0"/>
              <a:ea typeface="微软雅黑" panose="020B0503020204020204" pitchFamily="34" charset="-122"/>
            </a:rPr>
            <a:t>——</a:t>
          </a:r>
          <a:r>
            <a:rPr lang="zh-CN" altLang="en-US" sz="1600" dirty="0">
              <a:latin typeface="Arial" panose="020B0604020202020204" pitchFamily="34" charset="0"/>
              <a:ea typeface="微软雅黑" panose="020B0503020204020204" pitchFamily="34" charset="-122"/>
            </a:rPr>
            <a:t>让学生及时知道自己的作业是否正确，从而强化其学习动机。</a:t>
          </a:r>
        </a:p>
        <a:p>
          <a:pPr algn="ctr"/>
          <a:endParaRPr lang="zh-CN" altLang="en-US" sz="1600" dirty="0">
            <a:latin typeface="Arial" panose="020B0604020202020204" pitchFamily="34" charset="0"/>
            <a:ea typeface="微软雅黑" panose="020B0503020204020204" pitchFamily="34" charset="-122"/>
          </a:endParaRPr>
        </a:p>
      </dgm:t>
    </dgm:pt>
    <dgm:pt modelId="{2EA7EF0F-5918-4744-8165-AF56C05947C4}" type="parTrans" cxnId="{F1F9F935-9FF3-4F3D-9B7E-4F76F4E5271B}">
      <dgm:prSet/>
      <dgm:spPr/>
      <dgm:t>
        <a:bodyPr/>
        <a:lstStyle/>
        <a:p>
          <a:endParaRPr lang="zh-CN" altLang="en-US"/>
        </a:p>
      </dgm:t>
    </dgm:pt>
    <dgm:pt modelId="{E4824962-68C7-46A0-872D-767104238E9F}" type="sibTrans" cxnId="{F1F9F935-9FF3-4F3D-9B7E-4F76F4E5271B}">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4">
        <dgm:presLayoutVars>
          <dgm:bulletEnabled val="1"/>
        </dgm:presLayoutVars>
      </dgm:prSet>
      <dgm:spPr/>
    </dgm:pt>
    <dgm:pt modelId="{566705CB-558F-4760-A388-41F13B1018A8}" type="pres">
      <dgm:prSet presAssocID="{E6064F2D-836C-48BC-A1CE-8B20C266BF5C}" presName="sibTrans" presStyleLbl="sibTrans1D1" presStyleIdx="0" presStyleCnt="3"/>
      <dgm:spPr/>
    </dgm:pt>
    <dgm:pt modelId="{A39F80EC-056E-410F-A38D-E72D7182B836}" type="pres">
      <dgm:prSet presAssocID="{E6064F2D-836C-48BC-A1CE-8B20C266BF5C}" presName="connectorText" presStyleLbl="sibTrans1D1" presStyleIdx="0" presStyleCnt="3"/>
      <dgm:spPr/>
    </dgm:pt>
    <dgm:pt modelId="{95CA7C0B-2834-4079-9490-9E2241A85504}" type="pres">
      <dgm:prSet presAssocID="{21042E4A-EA6E-4D56-BB80-5EB88A725525}" presName="node" presStyleLbl="node1" presStyleIdx="1" presStyleCnt="4">
        <dgm:presLayoutVars>
          <dgm:bulletEnabled val="1"/>
        </dgm:presLayoutVars>
      </dgm:prSet>
      <dgm:spPr/>
    </dgm:pt>
    <dgm:pt modelId="{56F6A3B4-D1CE-40D2-A499-8B64F27A24D5}" type="pres">
      <dgm:prSet presAssocID="{5B36811C-DA04-4894-A6C9-B2EEA061738D}" presName="sibTrans" presStyleLbl="sibTrans1D1" presStyleIdx="1" presStyleCnt="3"/>
      <dgm:spPr/>
    </dgm:pt>
    <dgm:pt modelId="{44265E38-2DD9-4473-B32C-12623B59ABE3}" type="pres">
      <dgm:prSet presAssocID="{5B36811C-DA04-4894-A6C9-B2EEA061738D}" presName="connectorText" presStyleLbl="sibTrans1D1" presStyleIdx="1" presStyleCnt="3"/>
      <dgm:spPr/>
    </dgm:pt>
    <dgm:pt modelId="{1195DC73-E860-444C-8347-D620AEF7B964}" type="pres">
      <dgm:prSet presAssocID="{7F123393-0EEF-4207-9F18-26127849940F}" presName="node" presStyleLbl="node1" presStyleIdx="2" presStyleCnt="4" custLinFactNeighborY="1442">
        <dgm:presLayoutVars>
          <dgm:bulletEnabled val="1"/>
        </dgm:presLayoutVars>
      </dgm:prSet>
      <dgm:spPr/>
    </dgm:pt>
    <dgm:pt modelId="{F53EAEE1-3F71-4AB7-8615-D0F7E5A06BEC}" type="pres">
      <dgm:prSet presAssocID="{A2DA6CD9-585D-490A-8D1C-7B0BE1D5F641}" presName="sibTrans" presStyleLbl="sibTrans1D1" presStyleIdx="2" presStyleCnt="3"/>
      <dgm:spPr/>
    </dgm:pt>
    <dgm:pt modelId="{CBFDBA32-BFB8-4C58-8EE6-F33C6B52E02D}" type="pres">
      <dgm:prSet presAssocID="{A2DA6CD9-585D-490A-8D1C-7B0BE1D5F641}" presName="connectorText" presStyleLbl="sibTrans1D1" presStyleIdx="2" presStyleCnt="3"/>
      <dgm:spPr/>
    </dgm:pt>
    <dgm:pt modelId="{969D7ADA-02DC-49B2-A9FC-B572D763E43B}" type="pres">
      <dgm:prSet presAssocID="{C965F819-36AA-415D-AFE2-1CA29615C47E}" presName="node" presStyleLbl="node1" presStyleIdx="3" presStyleCnt="4">
        <dgm:presLayoutVars>
          <dgm:bulletEnabled val="1"/>
        </dgm:presLayoutVars>
      </dgm:prSet>
      <dgm:spPr/>
    </dgm:pt>
  </dgm:ptLst>
  <dgm:cxnLst>
    <dgm:cxn modelId="{F9F6CD02-D0D5-40F0-8077-AEBEC0479119}" type="presOf" srcId="{5B36811C-DA04-4894-A6C9-B2EEA061738D}" destId="{44265E38-2DD9-4473-B32C-12623B59ABE3}" srcOrd="1" destOrd="0" presId="urn:microsoft.com/office/officeart/2005/8/layout/bProcess3"/>
    <dgm:cxn modelId="{BDF0F60F-9812-49D1-9412-D39F7967C801}" srcId="{E7319247-4494-4A9E-9817-88AE84E4F3E8}" destId="{7F123393-0EEF-4207-9F18-26127849940F}" srcOrd="2" destOrd="0" parTransId="{F4C369ED-CCDB-45D4-993A-174CFC3329C7}" sibTransId="{A2DA6CD9-585D-490A-8D1C-7B0BE1D5F641}"/>
    <dgm:cxn modelId="{ACAE5010-BF65-44AA-AC50-6917B0A63583}" type="presOf" srcId="{7F123393-0EEF-4207-9F18-26127849940F}" destId="{1195DC73-E860-444C-8347-D620AEF7B964}" srcOrd="0" destOrd="0" presId="urn:microsoft.com/office/officeart/2005/8/layout/bProcess3"/>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F1F9F935-9FF3-4F3D-9B7E-4F76F4E5271B}" srcId="{E7319247-4494-4A9E-9817-88AE84E4F3E8}" destId="{C965F819-36AA-415D-AFE2-1CA29615C47E}" srcOrd="3" destOrd="0" parTransId="{2EA7EF0F-5918-4744-8165-AF56C05947C4}" sibTransId="{E4824962-68C7-46A0-872D-767104238E9F}"/>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6A6E064F-6FC1-4171-8084-6B30F72EFFF0}" type="presOf" srcId="{5B36811C-DA04-4894-A6C9-B2EEA061738D}" destId="{56F6A3B4-D1CE-40D2-A499-8B64F27A24D5}" srcOrd="0" destOrd="0" presId="urn:microsoft.com/office/officeart/2005/8/layout/bProcess3"/>
    <dgm:cxn modelId="{3A656D50-2EA1-4AF0-8C24-57A528A071F0}" type="presOf" srcId="{A2DA6CD9-585D-490A-8D1C-7B0BE1D5F641}" destId="{F53EAEE1-3F71-4AB7-8615-D0F7E5A06BEC}" srcOrd="0" destOrd="0" presId="urn:microsoft.com/office/officeart/2005/8/layout/bProcess3"/>
    <dgm:cxn modelId="{714D6151-F474-4B88-8A23-06A165102DBC}" type="presOf" srcId="{C965F819-36AA-415D-AFE2-1CA29615C47E}" destId="{969D7ADA-02DC-49B2-A9FC-B572D763E43B}" srcOrd="0" destOrd="0" presId="urn:microsoft.com/office/officeart/2005/8/layout/bProcess3"/>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C1FD64EA-85C0-4C1D-97D0-F0C81D1FE233}" type="presOf" srcId="{A2DA6CD9-585D-490A-8D1C-7B0BE1D5F641}" destId="{CBFDBA32-BFB8-4C58-8EE6-F33C6B52E02D}" srcOrd="1"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 modelId="{0BE0E2CC-0C13-4820-973B-4185F648728F}" type="presParOf" srcId="{7D4FC250-72EF-42F5-8ACA-AB436B4A9D57}" destId="{56F6A3B4-D1CE-40D2-A499-8B64F27A24D5}" srcOrd="3" destOrd="0" presId="urn:microsoft.com/office/officeart/2005/8/layout/bProcess3"/>
    <dgm:cxn modelId="{45F2AFDD-A86F-4E25-93E6-EB594EC93846}" type="presParOf" srcId="{56F6A3B4-D1CE-40D2-A499-8B64F27A24D5}" destId="{44265E38-2DD9-4473-B32C-12623B59ABE3}" srcOrd="0" destOrd="0" presId="urn:microsoft.com/office/officeart/2005/8/layout/bProcess3"/>
    <dgm:cxn modelId="{88DDE33E-E43A-4035-818F-4BD719224912}" type="presParOf" srcId="{7D4FC250-72EF-42F5-8ACA-AB436B4A9D57}" destId="{1195DC73-E860-444C-8347-D620AEF7B964}" srcOrd="4" destOrd="0" presId="urn:microsoft.com/office/officeart/2005/8/layout/bProcess3"/>
    <dgm:cxn modelId="{EC42F5C7-EFBE-44B7-B20E-AEFA4985BAF4}" type="presParOf" srcId="{7D4FC250-72EF-42F5-8ACA-AB436B4A9D57}" destId="{F53EAEE1-3F71-4AB7-8615-D0F7E5A06BEC}" srcOrd="5" destOrd="0" presId="urn:microsoft.com/office/officeart/2005/8/layout/bProcess3"/>
    <dgm:cxn modelId="{99A973ED-8AAC-4ABC-BE57-188B987D020C}" type="presParOf" srcId="{F53EAEE1-3F71-4AB7-8615-D0F7E5A06BEC}" destId="{CBFDBA32-BFB8-4C58-8EE6-F33C6B52E02D}" srcOrd="0" destOrd="0" presId="urn:microsoft.com/office/officeart/2005/8/layout/bProcess3"/>
    <dgm:cxn modelId="{9614FFA4-4EC9-4C37-940B-F3ED699F58E7}" type="presParOf" srcId="{7D4FC250-72EF-42F5-8ACA-AB436B4A9D57}" destId="{969D7ADA-02DC-49B2-A9FC-B572D763E43B}"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4002280" y="-618734"/>
          <a:ext cx="4803364" cy="4803364"/>
        </a:xfrm>
        <a:prstGeom prst="blockArc">
          <a:avLst>
            <a:gd name="adj1" fmla="val 18900000"/>
            <a:gd name="adj2" fmla="val 2700000"/>
            <a:gd name="adj3" fmla="val 450"/>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655500" y="375000"/>
          <a:ext cx="9841289" cy="128755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859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学习是有机体获得新的个体行为经验的过程。经过学习，有机体将出现某些可观察的行为变化，可以完成一些以前无法完成的事情。行为的改变有时是明显的、外在的，而有时是隐性的、潜在的。</a:t>
          </a:r>
        </a:p>
      </dsp:txBody>
      <dsp:txXfrm>
        <a:off x="655500" y="375000"/>
        <a:ext cx="9841289" cy="1287551"/>
      </dsp:txXfrm>
    </dsp:sp>
    <dsp:sp modelId="{847B832C-3287-499C-BC8A-2C49AF87A400}">
      <dsp:nvSpPr>
        <dsp:cNvPr id="0" name=""/>
        <dsp:cNvSpPr/>
      </dsp:nvSpPr>
      <dsp:spPr>
        <a:xfrm>
          <a:off x="18810" y="382085"/>
          <a:ext cx="1273381" cy="1273381"/>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655500" y="1929794"/>
          <a:ext cx="9841289" cy="1234650"/>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859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个体行为的变化可能是由经验引起的，也可能是由成熟、疲劳或疾病引起的。前者是学习，而后者不是学习。  成熟和学习都能引起行为的改变，但两者是有区别的，不应混淆。</a:t>
          </a:r>
        </a:p>
      </dsp:txBody>
      <dsp:txXfrm>
        <a:off x="655500" y="1929794"/>
        <a:ext cx="9841289" cy="1234650"/>
      </dsp:txXfrm>
    </dsp:sp>
    <dsp:sp modelId="{5A599947-9CB6-46A4-BD24-B23E482172ED}">
      <dsp:nvSpPr>
        <dsp:cNvPr id="0" name=""/>
        <dsp:cNvSpPr/>
      </dsp:nvSpPr>
      <dsp:spPr>
        <a:xfrm>
          <a:off x="18810" y="1910428"/>
          <a:ext cx="1273381" cy="1273381"/>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0" y="8918"/>
          <a:ext cx="8631640" cy="1614945"/>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加涅认为，根据人类学习的结果，人的学习结果可分为以下五种： ① 言语信息（</a:t>
          </a:r>
          <a:r>
            <a:rPr lang="en-US" altLang="en-US" sz="1600" kern="1200" dirty="0">
              <a:latin typeface="Arial" panose="020B0604020202020204" pitchFamily="34" charset="0"/>
              <a:ea typeface="微软雅黑" panose="020B0503020204020204" pitchFamily="34" charset="-122"/>
            </a:rPr>
            <a:t>verbal information</a:t>
          </a:r>
          <a:r>
            <a:rPr lang="zh-CN" altLang="en-US" sz="1600" kern="1200" dirty="0">
              <a:latin typeface="Arial" panose="020B0604020202020204" pitchFamily="34" charset="0"/>
              <a:ea typeface="微软雅黑" panose="020B0503020204020204" pitchFamily="34" charset="-122"/>
            </a:rPr>
            <a:t>）的学习。② 智力技能（</a:t>
          </a:r>
          <a:r>
            <a:rPr lang="en-US" altLang="en-US" sz="1600" kern="1200" dirty="0">
              <a:latin typeface="Arial" panose="020B0604020202020204" pitchFamily="34" charset="0"/>
              <a:ea typeface="微软雅黑" panose="020B0503020204020204" pitchFamily="34" charset="-122"/>
            </a:rPr>
            <a:t>intelligential skills</a:t>
          </a:r>
          <a:r>
            <a:rPr lang="zh-CN" altLang="en-US" sz="1600" kern="1200" dirty="0">
              <a:latin typeface="Arial" panose="020B0604020202020204" pitchFamily="34" charset="0"/>
              <a:ea typeface="微软雅黑" panose="020B0503020204020204" pitchFamily="34" charset="-122"/>
            </a:rPr>
            <a:t>）的学习。③ 认知策略（</a:t>
          </a:r>
          <a:r>
            <a:rPr lang="en-US" altLang="en-US" sz="1600" kern="1200" dirty="0">
              <a:latin typeface="Arial" panose="020B0604020202020204" pitchFamily="34" charset="0"/>
              <a:ea typeface="微软雅黑" panose="020B0503020204020204" pitchFamily="34" charset="-122"/>
            </a:rPr>
            <a:t>cognitive strategies</a:t>
          </a:r>
          <a:r>
            <a:rPr lang="zh-CN" altLang="en-US" sz="1600" kern="1200" dirty="0">
              <a:latin typeface="Arial" panose="020B0604020202020204" pitchFamily="34" charset="0"/>
              <a:ea typeface="微软雅黑" panose="020B0503020204020204" pitchFamily="34" charset="-122"/>
            </a:rPr>
            <a:t>）的学习。④ 动作技能（</a:t>
          </a:r>
          <a:r>
            <a:rPr lang="en-US" altLang="en-US" sz="1600" kern="1200" dirty="0">
              <a:latin typeface="Arial" panose="020B0604020202020204" pitchFamily="34" charset="0"/>
              <a:ea typeface="微软雅黑" panose="020B0503020204020204" pitchFamily="34" charset="-122"/>
            </a:rPr>
            <a:t>motor skills</a:t>
          </a:r>
          <a:r>
            <a:rPr lang="zh-CN" altLang="en-US" sz="1600" kern="1200" dirty="0">
              <a:latin typeface="Arial" panose="020B0604020202020204" pitchFamily="34" charset="0"/>
              <a:ea typeface="微软雅黑" panose="020B0503020204020204" pitchFamily="34" charset="-122"/>
            </a:rPr>
            <a:t>）的学习。⑤ 态度（</a:t>
          </a:r>
          <a:r>
            <a:rPr lang="en-US" altLang="en-US" sz="1600" kern="1200" dirty="0">
              <a:latin typeface="Arial" panose="020B0604020202020204" pitchFamily="34" charset="0"/>
              <a:ea typeface="微软雅黑" panose="020B0503020204020204" pitchFamily="34" charset="-122"/>
            </a:rPr>
            <a:t>attitude</a:t>
          </a:r>
          <a:r>
            <a:rPr lang="zh-CN" altLang="en-US" sz="1600" kern="1200" dirty="0">
              <a:latin typeface="Arial" panose="020B0604020202020204" pitchFamily="34" charset="0"/>
              <a:ea typeface="微软雅黑" panose="020B0503020204020204" pitchFamily="34" charset="-122"/>
            </a:rPr>
            <a:t>）的学习。</a:t>
          </a:r>
        </a:p>
      </dsp:txBody>
      <dsp:txXfrm>
        <a:off x="47300" y="56218"/>
        <a:ext cx="6965822" cy="1520345"/>
      </dsp:txXfrm>
    </dsp:sp>
    <dsp:sp modelId="{C74562EB-C5B1-4395-ACDF-9B3C50CA786F}">
      <dsp:nvSpPr>
        <dsp:cNvPr id="0" name=""/>
        <dsp:cNvSpPr/>
      </dsp:nvSpPr>
      <dsp:spPr>
        <a:xfrm>
          <a:off x="1916124" y="1929116"/>
          <a:ext cx="7870780" cy="167455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上述五种学习结果中，前四种属于能力范畴。人的能力有天生成分和后天习得的成分。后天习得的能力是由习得的言语信息、智力技能、认知策略和动作技能构成的。这四种成分中的前三种属于认知领域，第四种即动作技能，属于心因动作领域。第五种即态度，属于情感领域。</a:t>
          </a:r>
        </a:p>
      </dsp:txBody>
      <dsp:txXfrm>
        <a:off x="1965170" y="1978162"/>
        <a:ext cx="5428581" cy="1576461"/>
      </dsp:txXfrm>
    </dsp:sp>
    <dsp:sp modelId="{EC3E5DFF-D50A-45A9-AFA9-5F95514EC835}">
      <dsp:nvSpPr>
        <dsp:cNvPr id="0" name=""/>
        <dsp:cNvSpPr/>
      </dsp:nvSpPr>
      <dsp:spPr>
        <a:xfrm>
          <a:off x="7600350" y="1254624"/>
          <a:ext cx="1049714" cy="1049714"/>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7836536" y="1254624"/>
        <a:ext cx="577342" cy="7899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89E640-98F5-46EA-81CF-52A29E2D4B1C}">
      <dsp:nvSpPr>
        <dsp:cNvPr id="0" name=""/>
        <dsp:cNvSpPr/>
      </dsp:nvSpPr>
      <dsp:spPr>
        <a:xfrm>
          <a:off x="1436586" y="0"/>
          <a:ext cx="4391726" cy="4391726"/>
        </a:xfrm>
        <a:prstGeom prst="triangl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D0A575-4EFF-4520-816C-A2D395FE4FCB}">
      <dsp:nvSpPr>
        <dsp:cNvPr id="0" name=""/>
        <dsp:cNvSpPr/>
      </dsp:nvSpPr>
      <dsp:spPr>
        <a:xfrm>
          <a:off x="3632449" y="441531"/>
          <a:ext cx="2854621" cy="1039603"/>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altLang="en-US" sz="1900" kern="1200" dirty="0">
              <a:solidFill>
                <a:prstClr val="black">
                  <a:lumMod val="75000"/>
                  <a:lumOff val="25000"/>
                </a:prstClr>
              </a:solidFill>
              <a:latin typeface="Arial" panose="020B0604020202020204" pitchFamily="34" charset="0"/>
              <a:ea typeface="微软雅黑" panose="020B0503020204020204" pitchFamily="34" charset="-122"/>
              <a:cs typeface="+mn-cs"/>
            </a:rPr>
            <a:t>1. </a:t>
          </a:r>
          <a:r>
            <a:rPr lang="zh-CN" altLang="en-US" sz="1900" kern="1200" dirty="0">
              <a:solidFill>
                <a:prstClr val="black">
                  <a:lumMod val="75000"/>
                  <a:lumOff val="25000"/>
                </a:prstClr>
              </a:solidFill>
              <a:latin typeface="Arial" panose="020B0604020202020204" pitchFamily="34" charset="0"/>
              <a:ea typeface="微软雅黑" panose="020B0503020204020204" pitchFamily="34" charset="-122"/>
              <a:cs typeface="+mn-cs"/>
            </a:rPr>
            <a:t>巴甫洛夫的研究</a:t>
          </a:r>
        </a:p>
      </dsp:txBody>
      <dsp:txXfrm>
        <a:off x="3683198" y="492280"/>
        <a:ext cx="2753123" cy="938105"/>
      </dsp:txXfrm>
    </dsp:sp>
    <dsp:sp modelId="{5F34B3A2-67AD-4C68-9941-75117B20A624}">
      <dsp:nvSpPr>
        <dsp:cNvPr id="0" name=""/>
        <dsp:cNvSpPr/>
      </dsp:nvSpPr>
      <dsp:spPr>
        <a:xfrm>
          <a:off x="3632449" y="1611085"/>
          <a:ext cx="2854621" cy="1039603"/>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altLang="zh-CN" sz="1900" kern="1200"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sz="1900" kern="1200" dirty="0">
              <a:solidFill>
                <a:schemeClr val="tx1">
                  <a:lumMod val="75000"/>
                  <a:lumOff val="25000"/>
                </a:schemeClr>
              </a:solidFill>
              <a:latin typeface="Arial" panose="020B0604020202020204" pitchFamily="34" charset="0"/>
              <a:ea typeface="微软雅黑" panose="020B0503020204020204" pitchFamily="34" charset="-122"/>
            </a:rPr>
            <a:t>经典条件作用的五条定律</a:t>
          </a:r>
        </a:p>
      </dsp:txBody>
      <dsp:txXfrm>
        <a:off x="3683198" y="1661834"/>
        <a:ext cx="2753123" cy="938105"/>
      </dsp:txXfrm>
    </dsp:sp>
    <dsp:sp modelId="{C71A3D36-ACC5-485A-B12F-06C19CA85E4C}">
      <dsp:nvSpPr>
        <dsp:cNvPr id="0" name=""/>
        <dsp:cNvSpPr/>
      </dsp:nvSpPr>
      <dsp:spPr>
        <a:xfrm>
          <a:off x="3632449" y="2780640"/>
          <a:ext cx="2854621" cy="1039603"/>
        </a:xfrm>
        <a:prstGeom prst="round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altLang="zh-CN" sz="1900" kern="1200"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sz="1900" kern="1200" dirty="0">
              <a:solidFill>
                <a:schemeClr val="tx1">
                  <a:lumMod val="75000"/>
                  <a:lumOff val="25000"/>
                </a:schemeClr>
              </a:solidFill>
              <a:latin typeface="Arial" panose="020B0604020202020204" pitchFamily="34" charset="0"/>
              <a:ea typeface="微软雅黑" panose="020B0503020204020204" pitchFamily="34" charset="-122"/>
            </a:rPr>
            <a:t>华生的研究</a:t>
          </a:r>
        </a:p>
      </dsp:txBody>
      <dsp:txXfrm>
        <a:off x="3683198" y="2831389"/>
        <a:ext cx="2753123" cy="9381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A67E70-E0D0-4EE6-BFEF-8C7F3CC3180F}">
      <dsp:nvSpPr>
        <dsp:cNvPr id="0" name=""/>
        <dsp:cNvSpPr/>
      </dsp:nvSpPr>
      <dsp:spPr>
        <a:xfrm>
          <a:off x="2463185" y="0"/>
          <a:ext cx="3302665" cy="3302665"/>
        </a:xfrm>
        <a:prstGeom prst="diamond">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7D3438E-B1D0-47F1-91C8-39F8C0D9BB57}">
      <dsp:nvSpPr>
        <dsp:cNvPr id="0" name=""/>
        <dsp:cNvSpPr/>
      </dsp:nvSpPr>
      <dsp:spPr>
        <a:xfrm>
          <a:off x="2776938" y="313753"/>
          <a:ext cx="1288039" cy="1288039"/>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zh-CN" altLang="en-US" sz="2200" kern="1200" dirty="0"/>
            <a:t>（</a:t>
          </a:r>
          <a:r>
            <a:rPr lang="en-US" altLang="en-US" sz="2200" kern="1200" dirty="0"/>
            <a:t>1</a:t>
          </a:r>
          <a:r>
            <a:rPr lang="zh-CN" altLang="en-US" sz="2200" kern="1200" dirty="0"/>
            <a:t>） 注意过程</a:t>
          </a:r>
        </a:p>
      </dsp:txBody>
      <dsp:txXfrm>
        <a:off x="2839815" y="376630"/>
        <a:ext cx="1162285" cy="1162285"/>
      </dsp:txXfrm>
    </dsp:sp>
    <dsp:sp modelId="{B251D23D-7F39-4A14-B9F8-65BDA5CEE8D7}">
      <dsp:nvSpPr>
        <dsp:cNvPr id="0" name=""/>
        <dsp:cNvSpPr/>
      </dsp:nvSpPr>
      <dsp:spPr>
        <a:xfrm>
          <a:off x="4164057" y="313753"/>
          <a:ext cx="1288039" cy="1288039"/>
        </a:xfrm>
        <a:prstGeom prst="roundRect">
          <a:avLst/>
        </a:prstGeom>
        <a:solidFill>
          <a:schemeClr val="accent3">
            <a:hueOff val="-379119"/>
            <a:satOff val="-1563"/>
            <a:lumOff val="-3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zh-CN" altLang="en-US" sz="2200" kern="1200" dirty="0"/>
            <a:t>（</a:t>
          </a:r>
          <a:r>
            <a:rPr lang="en-US" altLang="zh-CN" sz="2200" kern="1200" dirty="0"/>
            <a:t>2</a:t>
          </a:r>
          <a:r>
            <a:rPr lang="zh-CN" altLang="en-US" sz="2200" kern="1200" dirty="0"/>
            <a:t>）保持过程</a:t>
          </a:r>
        </a:p>
      </dsp:txBody>
      <dsp:txXfrm>
        <a:off x="4226934" y="376630"/>
        <a:ext cx="1162285" cy="1162285"/>
      </dsp:txXfrm>
    </dsp:sp>
    <dsp:sp modelId="{3D8278D8-25DE-4BC7-99EC-69A7615B20F9}">
      <dsp:nvSpPr>
        <dsp:cNvPr id="0" name=""/>
        <dsp:cNvSpPr/>
      </dsp:nvSpPr>
      <dsp:spPr>
        <a:xfrm>
          <a:off x="2776938" y="1700872"/>
          <a:ext cx="1288039" cy="1288039"/>
        </a:xfrm>
        <a:prstGeom prst="roundRect">
          <a:avLst/>
        </a:prstGeom>
        <a:solidFill>
          <a:schemeClr val="accent3">
            <a:hueOff val="-758238"/>
            <a:satOff val="-3126"/>
            <a:lumOff val="-6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zh-CN" altLang="en-US" sz="2200" kern="1200" dirty="0"/>
            <a:t>（</a:t>
          </a:r>
          <a:r>
            <a:rPr lang="en-US" altLang="zh-CN" sz="2200" kern="1200" dirty="0"/>
            <a:t>3</a:t>
          </a:r>
          <a:r>
            <a:rPr lang="zh-CN" altLang="en-US" sz="2200" kern="1200" dirty="0"/>
            <a:t>）动作再现过程</a:t>
          </a:r>
        </a:p>
      </dsp:txBody>
      <dsp:txXfrm>
        <a:off x="2839815" y="1763749"/>
        <a:ext cx="1162285" cy="1162285"/>
      </dsp:txXfrm>
    </dsp:sp>
    <dsp:sp modelId="{49E524C6-2D62-49A4-9089-3BD5B325B152}">
      <dsp:nvSpPr>
        <dsp:cNvPr id="0" name=""/>
        <dsp:cNvSpPr/>
      </dsp:nvSpPr>
      <dsp:spPr>
        <a:xfrm>
          <a:off x="4164057" y="1700872"/>
          <a:ext cx="1288039" cy="1288039"/>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zh-CN" altLang="en-US" sz="2200" kern="1200" dirty="0"/>
            <a:t>（</a:t>
          </a:r>
          <a:r>
            <a:rPr lang="en-US" altLang="zh-CN" sz="2200" kern="1200" dirty="0"/>
            <a:t>4</a:t>
          </a:r>
          <a:r>
            <a:rPr lang="zh-CN" altLang="en-US" sz="2200" kern="1200" dirty="0"/>
            <a:t>）动机过程</a:t>
          </a:r>
        </a:p>
      </dsp:txBody>
      <dsp:txXfrm>
        <a:off x="4226934" y="1763749"/>
        <a:ext cx="1162285" cy="11622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1999" y="422073"/>
          <a:ext cx="2005752" cy="2005752"/>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83" tIns="22860" rIns="110383" bIns="22860" numCol="1" spcCol="1270" anchor="ctr" anchorCtr="0">
          <a:noAutofit/>
        </a:bodyPr>
        <a:lstStyle/>
        <a:p>
          <a:pPr marL="0" lvl="0" indent="0" algn="l" defTabSz="800100">
            <a:lnSpc>
              <a:spcPct val="90000"/>
            </a:lnSpc>
            <a:spcBef>
              <a:spcPct val="0"/>
            </a:spcBef>
            <a:spcAft>
              <a:spcPct val="35000"/>
            </a:spcAft>
            <a:buNone/>
          </a:pPr>
          <a:r>
            <a:rPr lang="en-US" altLang="en-US" sz="1800" kern="1200" dirty="0">
              <a:solidFill>
                <a:schemeClr val="bg1"/>
              </a:solidFill>
              <a:latin typeface="Arial" panose="020B0604020202020204" pitchFamily="34" charset="0"/>
              <a:ea typeface="微软雅黑" panose="020B0503020204020204" pitchFamily="34" charset="-122"/>
            </a:rPr>
            <a:t>1. </a:t>
          </a:r>
          <a:r>
            <a:rPr lang="zh-CN" altLang="en-US" sz="1800" kern="1200" dirty="0">
              <a:solidFill>
                <a:schemeClr val="bg1"/>
              </a:solidFill>
              <a:latin typeface="Arial" panose="020B0604020202020204" pitchFamily="34" charset="0"/>
              <a:ea typeface="微软雅黑" panose="020B0503020204020204" pitchFamily="34" charset="-122"/>
            </a:rPr>
            <a:t>情境中所有刺激构成了一个整体</a:t>
          </a:r>
        </a:p>
      </dsp:txBody>
      <dsp:txXfrm>
        <a:off x="295735" y="715809"/>
        <a:ext cx="1418280" cy="1418280"/>
      </dsp:txXfrm>
    </dsp:sp>
    <dsp:sp modelId="{81526270-6B24-4D97-B390-D1F12138A1FD}">
      <dsp:nvSpPr>
        <dsp:cNvPr id="0" name=""/>
        <dsp:cNvSpPr/>
      </dsp:nvSpPr>
      <dsp:spPr>
        <a:xfrm>
          <a:off x="1606600" y="422073"/>
          <a:ext cx="2005752" cy="2005752"/>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83" tIns="22860" rIns="110383" bIns="22860" numCol="1" spcCol="1270" anchor="ctr" anchorCtr="0">
          <a:noAutofi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2. </a:t>
          </a:r>
          <a:r>
            <a:rPr lang="zh-CN" altLang="en-US" sz="1800" kern="1200" dirty="0">
              <a:solidFill>
                <a:prstClr val="white"/>
              </a:solidFill>
              <a:latin typeface="Arial" panose="020B0604020202020204" pitchFamily="34" charset="0"/>
              <a:ea typeface="微软雅黑" panose="020B0503020204020204" pitchFamily="34" charset="-122"/>
              <a:cs typeface="+mn-cs"/>
            </a:rPr>
            <a:t>知觉的组织</a:t>
          </a:r>
        </a:p>
      </dsp:txBody>
      <dsp:txXfrm>
        <a:off x="1900336" y="715809"/>
        <a:ext cx="1418280" cy="1418280"/>
      </dsp:txXfrm>
    </dsp:sp>
    <dsp:sp modelId="{A440C14E-100D-411C-B40D-F1B5A16AEA00}">
      <dsp:nvSpPr>
        <dsp:cNvPr id="0" name=""/>
        <dsp:cNvSpPr/>
      </dsp:nvSpPr>
      <dsp:spPr>
        <a:xfrm>
          <a:off x="3211202" y="422073"/>
          <a:ext cx="2005752" cy="2005752"/>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83" tIns="22860" rIns="110383" bIns="22860" numCol="1" spcCol="1270" anchor="ctr" anchorCtr="0">
          <a:noAutofit/>
        </a:bodyPr>
        <a:lstStyle/>
        <a:p>
          <a:pPr marL="0" lvl="0" indent="0" algn="l" defTabSz="800100">
            <a:lnSpc>
              <a:spcPct val="90000"/>
            </a:lnSpc>
            <a:spcBef>
              <a:spcPct val="0"/>
            </a:spcBef>
            <a:spcAft>
              <a:spcPct val="35000"/>
            </a:spcAft>
            <a:buNone/>
          </a:pPr>
          <a:r>
            <a:rPr lang="en-US" altLang="en-US" sz="1800" kern="1200" dirty="0">
              <a:solidFill>
                <a:prstClr val="white"/>
              </a:solidFill>
              <a:latin typeface="Arial" panose="020B0604020202020204" pitchFamily="34" charset="0"/>
              <a:ea typeface="微软雅黑" panose="020B0503020204020204" pitchFamily="34" charset="-122"/>
              <a:cs typeface="+mn-cs"/>
            </a:rPr>
            <a:t>3. </a:t>
          </a:r>
          <a:r>
            <a:rPr lang="zh-CN" altLang="en-US" sz="1800" kern="1200" dirty="0">
              <a:solidFill>
                <a:prstClr val="white"/>
              </a:solidFill>
              <a:latin typeface="Arial" panose="020B0604020202020204" pitchFamily="34" charset="0"/>
              <a:ea typeface="微软雅黑" panose="020B0503020204020204" pitchFamily="34" charset="-122"/>
              <a:cs typeface="+mn-cs"/>
            </a:rPr>
            <a:t>同化</a:t>
          </a:r>
        </a:p>
      </dsp:txBody>
      <dsp:txXfrm>
        <a:off x="3504938" y="715809"/>
        <a:ext cx="1418280" cy="1418280"/>
      </dsp:txXfrm>
    </dsp:sp>
    <dsp:sp modelId="{7AD199F4-05E9-4645-9170-4D897D1DB2A3}">
      <dsp:nvSpPr>
        <dsp:cNvPr id="0" name=""/>
        <dsp:cNvSpPr/>
      </dsp:nvSpPr>
      <dsp:spPr>
        <a:xfrm>
          <a:off x="4815803" y="422073"/>
          <a:ext cx="2005752" cy="2005752"/>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0383" tIns="22860" rIns="110383" bIns="22860" numCol="1" spcCol="1270" anchor="ctr" anchorCtr="0">
          <a:noAutofit/>
        </a:bodyPr>
        <a:lstStyle/>
        <a:p>
          <a:pPr marL="0" lvl="0" indent="0" algn="l" defTabSz="800100">
            <a:lnSpc>
              <a:spcPct val="90000"/>
            </a:lnSpc>
            <a:spcBef>
              <a:spcPct val="0"/>
            </a:spcBef>
            <a:spcAft>
              <a:spcPct val="35000"/>
            </a:spcAft>
            <a:buNone/>
          </a:pPr>
          <a:r>
            <a:rPr lang="en-US" altLang="zh-CN" sz="1800" kern="1200" dirty="0">
              <a:solidFill>
                <a:prstClr val="white"/>
              </a:solidFill>
              <a:latin typeface="Arial" panose="020B0604020202020204" pitchFamily="34" charset="0"/>
              <a:ea typeface="微软雅黑" panose="020B0503020204020204" pitchFamily="34" charset="-122"/>
              <a:cs typeface="+mn-cs"/>
            </a:rPr>
            <a:t>4.</a:t>
          </a:r>
          <a:r>
            <a:rPr lang="zh-CN" altLang="en-US" sz="1800" kern="1200" dirty="0">
              <a:solidFill>
                <a:prstClr val="white"/>
              </a:solidFill>
              <a:latin typeface="Arial" panose="020B0604020202020204" pitchFamily="34" charset="0"/>
              <a:ea typeface="微软雅黑" panose="020B0503020204020204" pitchFamily="34" charset="-122"/>
              <a:cs typeface="+mn-cs"/>
            </a:rPr>
            <a:t>顿悟</a:t>
          </a:r>
        </a:p>
      </dsp:txBody>
      <dsp:txXfrm>
        <a:off x="5109539" y="715809"/>
        <a:ext cx="1418280" cy="14182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381" y="2129102"/>
          <a:ext cx="2901156" cy="1160462"/>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1. </a:t>
          </a:r>
          <a:r>
            <a:rPr lang="zh-CN" altLang="en-US" sz="1800" kern="1200" dirty="0">
              <a:latin typeface="Arial" panose="020B0604020202020204" pitchFamily="34" charset="0"/>
              <a:ea typeface="微软雅黑" panose="020B0503020204020204" pitchFamily="34" charset="-122"/>
            </a:rPr>
            <a:t>动作性表征（</a:t>
          </a:r>
          <a:r>
            <a:rPr lang="en-US" altLang="en-US" sz="1800" kern="1200" dirty="0">
              <a:latin typeface="Arial" panose="020B0604020202020204" pitchFamily="34" charset="0"/>
              <a:ea typeface="微软雅黑" panose="020B0503020204020204" pitchFamily="34" charset="-122"/>
            </a:rPr>
            <a:t>Enactive Representation</a:t>
          </a:r>
          <a:r>
            <a:rPr lang="zh-CN" altLang="en-US" sz="1800" kern="1200" dirty="0">
              <a:latin typeface="Arial" panose="020B0604020202020204" pitchFamily="34" charset="0"/>
              <a:ea typeface="微软雅黑" panose="020B0503020204020204" pitchFamily="34" charset="-122"/>
            </a:rPr>
            <a:t>）</a:t>
          </a:r>
        </a:p>
      </dsp:txBody>
      <dsp:txXfrm>
        <a:off x="582612" y="2129102"/>
        <a:ext cx="1740694" cy="1160462"/>
      </dsp:txXfrm>
    </dsp:sp>
    <dsp:sp modelId="{3EB14F8A-ECD3-46DA-95A6-8615294235A6}">
      <dsp:nvSpPr>
        <dsp:cNvPr id="0" name=""/>
        <dsp:cNvSpPr/>
      </dsp:nvSpPr>
      <dsp:spPr>
        <a:xfrm>
          <a:off x="2613421" y="2129102"/>
          <a:ext cx="2901156" cy="1160462"/>
        </a:xfrm>
        <a:prstGeom prst="chevron">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2. </a:t>
          </a:r>
          <a:r>
            <a:rPr lang="zh-CN" altLang="en-US" sz="1800" kern="1200" dirty="0">
              <a:latin typeface="Arial" panose="020B0604020202020204" pitchFamily="34" charset="0"/>
              <a:ea typeface="微软雅黑" panose="020B0503020204020204" pitchFamily="34" charset="-122"/>
            </a:rPr>
            <a:t>映象性表征（</a:t>
          </a:r>
          <a:r>
            <a:rPr lang="en-US" altLang="en-US" sz="1800" kern="1200" dirty="0">
              <a:latin typeface="Arial" panose="020B0604020202020204" pitchFamily="34" charset="0"/>
              <a:ea typeface="微软雅黑" panose="020B0503020204020204" pitchFamily="34" charset="-122"/>
            </a:rPr>
            <a:t>Iconic Representation</a:t>
          </a:r>
          <a:r>
            <a:rPr lang="zh-CN" altLang="en-US" sz="1800" kern="1200" dirty="0">
              <a:latin typeface="Arial" panose="020B0604020202020204" pitchFamily="34" charset="0"/>
              <a:ea typeface="微软雅黑" panose="020B0503020204020204" pitchFamily="34" charset="-122"/>
            </a:rPr>
            <a:t>）</a:t>
          </a:r>
        </a:p>
      </dsp:txBody>
      <dsp:txXfrm>
        <a:off x="3193652" y="2129102"/>
        <a:ext cx="1740694" cy="1160462"/>
      </dsp:txXfrm>
    </dsp:sp>
    <dsp:sp modelId="{A922C42F-D0C0-4B0F-9705-C3E8AE3CBC0E}">
      <dsp:nvSpPr>
        <dsp:cNvPr id="0" name=""/>
        <dsp:cNvSpPr/>
      </dsp:nvSpPr>
      <dsp:spPr>
        <a:xfrm>
          <a:off x="5224462" y="2129102"/>
          <a:ext cx="2901156" cy="1160462"/>
        </a:xfrm>
        <a:prstGeom prst="chevron">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3. </a:t>
          </a:r>
          <a:r>
            <a:rPr lang="zh-CN" altLang="en-US" sz="1800" kern="1200" dirty="0">
              <a:latin typeface="Arial" panose="020B0604020202020204" pitchFamily="34" charset="0"/>
              <a:ea typeface="微软雅黑" panose="020B0503020204020204" pitchFamily="34" charset="-122"/>
            </a:rPr>
            <a:t>符号性表征（</a:t>
          </a:r>
          <a:r>
            <a:rPr lang="en-US" altLang="en-US" sz="1800" kern="1200" dirty="0">
              <a:latin typeface="Arial" panose="020B0604020202020204" pitchFamily="34" charset="0"/>
              <a:ea typeface="微软雅黑" panose="020B0503020204020204" pitchFamily="34" charset="-122"/>
            </a:rPr>
            <a:t>Symbolic Representation</a:t>
          </a:r>
          <a:r>
            <a:rPr lang="zh-CN" altLang="en-US" sz="1800" kern="1200" dirty="0">
              <a:latin typeface="Arial" panose="020B0604020202020204" pitchFamily="34" charset="0"/>
              <a:ea typeface="微软雅黑" panose="020B0503020204020204" pitchFamily="34" charset="-122"/>
            </a:rPr>
            <a:t>）</a:t>
          </a:r>
        </a:p>
      </dsp:txBody>
      <dsp:txXfrm>
        <a:off x="5804693" y="2129102"/>
        <a:ext cx="1740694" cy="11604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99F52-453B-429A-9797-73D6A7300C4E}">
      <dsp:nvSpPr>
        <dsp:cNvPr id="0" name=""/>
        <dsp:cNvSpPr/>
      </dsp:nvSpPr>
      <dsp:spPr>
        <a:xfrm>
          <a:off x="3600720" y="0"/>
          <a:ext cx="1981486" cy="1981788"/>
        </a:xfrm>
        <a:prstGeom prst="circularArrow">
          <a:avLst>
            <a:gd name="adj1" fmla="val 10980"/>
            <a:gd name="adj2" fmla="val 1142322"/>
            <a:gd name="adj3" fmla="val 4500000"/>
            <a:gd name="adj4" fmla="val 10800000"/>
            <a:gd name="adj5" fmla="val 125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3F8D13-2C12-49D7-A268-6526524564B0}">
      <dsp:nvSpPr>
        <dsp:cNvPr id="0" name=""/>
        <dsp:cNvSpPr/>
      </dsp:nvSpPr>
      <dsp:spPr>
        <a:xfrm>
          <a:off x="4038693" y="715485"/>
          <a:ext cx="1101074" cy="550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rPr>
            <a:t>1.</a:t>
          </a:r>
          <a:r>
            <a:rPr lang="zh-CN" altLang="en-US" sz="2000" b="1" kern="1200" dirty="0">
              <a:latin typeface="微软雅黑" panose="020B0503020204020204" pitchFamily="34" charset="-122"/>
              <a:ea typeface="微软雅黑" panose="020B0503020204020204" pitchFamily="34" charset="-122"/>
            </a:rPr>
            <a:t>有意义学习</a:t>
          </a:r>
        </a:p>
      </dsp:txBody>
      <dsp:txXfrm>
        <a:off x="4038693" y="715485"/>
        <a:ext cx="1101074" cy="550405"/>
      </dsp:txXfrm>
    </dsp:sp>
    <dsp:sp modelId="{9A44024B-01D1-44C1-A9AB-54D5A1FEC31B}">
      <dsp:nvSpPr>
        <dsp:cNvPr id="0" name=""/>
        <dsp:cNvSpPr/>
      </dsp:nvSpPr>
      <dsp:spPr>
        <a:xfrm>
          <a:off x="3050368" y="1138684"/>
          <a:ext cx="1981486" cy="1981788"/>
        </a:xfrm>
        <a:prstGeom prst="leftCircularArrow">
          <a:avLst>
            <a:gd name="adj1" fmla="val 10980"/>
            <a:gd name="adj2" fmla="val 1142322"/>
            <a:gd name="adj3" fmla="val 6300000"/>
            <a:gd name="adj4" fmla="val 18900000"/>
            <a:gd name="adj5" fmla="val 12500"/>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B03292-71BB-4167-B79D-C40E53730B6F}">
      <dsp:nvSpPr>
        <dsp:cNvPr id="0" name=""/>
        <dsp:cNvSpPr/>
      </dsp:nvSpPr>
      <dsp:spPr>
        <a:xfrm>
          <a:off x="3490575" y="1860756"/>
          <a:ext cx="1101074" cy="550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b="1" kern="1200">
              <a:latin typeface="微软雅黑" panose="020B0503020204020204" pitchFamily="34" charset="-122"/>
              <a:ea typeface="微软雅黑" panose="020B0503020204020204" pitchFamily="34" charset="-122"/>
              <a:cs typeface="+mn-cs"/>
            </a:rPr>
            <a:t>2.</a:t>
          </a:r>
          <a:r>
            <a:rPr lang="zh-CN" altLang="en-US" sz="2000" b="1" kern="1200">
              <a:latin typeface="微软雅黑" panose="020B0503020204020204" pitchFamily="34" charset="-122"/>
              <a:ea typeface="微软雅黑" panose="020B0503020204020204" pitchFamily="34" charset="-122"/>
              <a:cs typeface="+mn-cs"/>
            </a:rPr>
            <a:t>接受学习</a:t>
          </a:r>
          <a:endParaRPr lang="zh-CN" altLang="en-US" sz="2000" b="1" kern="1200" dirty="0">
            <a:latin typeface="微软雅黑" panose="020B0503020204020204" pitchFamily="34" charset="-122"/>
            <a:ea typeface="微软雅黑" panose="020B0503020204020204" pitchFamily="34" charset="-122"/>
            <a:cs typeface="+mn-cs"/>
          </a:endParaRPr>
        </a:p>
      </dsp:txBody>
      <dsp:txXfrm>
        <a:off x="3490575" y="1860756"/>
        <a:ext cx="1101074" cy="550405"/>
      </dsp:txXfrm>
    </dsp:sp>
    <dsp:sp modelId="{9736859F-D9F5-446E-9185-E5B2FBD4B0F4}">
      <dsp:nvSpPr>
        <dsp:cNvPr id="0" name=""/>
        <dsp:cNvSpPr/>
      </dsp:nvSpPr>
      <dsp:spPr>
        <a:xfrm>
          <a:off x="3741749" y="2413632"/>
          <a:ext cx="1702404" cy="1703086"/>
        </a:xfrm>
        <a:prstGeom prst="blockArc">
          <a:avLst>
            <a:gd name="adj1" fmla="val 13500000"/>
            <a:gd name="adj2" fmla="val 10800000"/>
            <a:gd name="adj3" fmla="val 1274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656413-E9F5-4263-9CD4-221F5F587442}">
      <dsp:nvSpPr>
        <dsp:cNvPr id="0" name=""/>
        <dsp:cNvSpPr/>
      </dsp:nvSpPr>
      <dsp:spPr>
        <a:xfrm>
          <a:off x="4041298" y="3007674"/>
          <a:ext cx="1101074" cy="5504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en-US" altLang="zh-CN" sz="2000" b="1" kern="1200" dirty="0">
              <a:latin typeface="微软雅黑" panose="020B0503020204020204" pitchFamily="34" charset="-122"/>
              <a:ea typeface="微软雅黑" panose="020B0503020204020204" pitchFamily="34" charset="-122"/>
              <a:cs typeface="+mn-cs"/>
            </a:rPr>
            <a:t>3.</a:t>
          </a:r>
          <a:r>
            <a:rPr lang="zh-CN" altLang="en-US" sz="2000" b="1" kern="1200" dirty="0">
              <a:latin typeface="微软雅黑" panose="020B0503020204020204" pitchFamily="34" charset="-122"/>
              <a:ea typeface="微软雅黑" panose="020B0503020204020204" pitchFamily="34" charset="-122"/>
              <a:cs typeface="+mn-cs"/>
            </a:rPr>
            <a:t>认知结构同化论</a:t>
          </a:r>
        </a:p>
      </dsp:txBody>
      <dsp:txXfrm>
        <a:off x="4041298" y="3007674"/>
        <a:ext cx="1101074" cy="550405"/>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3494063" y="747163"/>
          <a:ext cx="574556" cy="91440"/>
        </a:xfrm>
        <a:custGeom>
          <a:avLst/>
          <a:gdLst/>
          <a:ahLst/>
          <a:cxnLst/>
          <a:rect l="0" t="0" r="0" b="0"/>
          <a:pathLst>
            <a:path>
              <a:moveTo>
                <a:pt x="0" y="45720"/>
              </a:moveTo>
              <a:lnTo>
                <a:pt x="574556" y="45720"/>
              </a:lnTo>
            </a:path>
          </a:pathLst>
        </a:custGeom>
        <a:noFill/>
        <a:ln w="6350" cap="flat" cmpd="sng" algn="ctr">
          <a:solidFill>
            <a:schemeClr val="accent2">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66212" y="789854"/>
        <a:ext cx="30257" cy="6057"/>
      </dsp:txXfrm>
    </dsp:sp>
    <dsp:sp modelId="{B2A78321-A795-4148-B76F-D1F02397D408}">
      <dsp:nvSpPr>
        <dsp:cNvPr id="0" name=""/>
        <dsp:cNvSpPr/>
      </dsp:nvSpPr>
      <dsp:spPr>
        <a:xfrm>
          <a:off x="864750" y="3549"/>
          <a:ext cx="2631113" cy="1578667"/>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第一阶段： 动机阶段</a:t>
          </a:r>
          <a:r>
            <a:rPr lang="en-US" altLang="en-US" sz="1400" kern="1200" dirty="0">
              <a:latin typeface="Arial" panose="020B0604020202020204" pitchFamily="34" charset="0"/>
              <a:ea typeface="微软雅黑" panose="020B0503020204020204" pitchFamily="34" charset="-122"/>
            </a:rPr>
            <a:t>——</a:t>
          </a:r>
          <a:r>
            <a:rPr lang="zh-CN" altLang="en-US" sz="1400" kern="1200" dirty="0">
              <a:latin typeface="Arial" panose="020B0604020202020204" pitchFamily="34" charset="0"/>
              <a:ea typeface="微软雅黑" panose="020B0503020204020204" pitchFamily="34" charset="-122"/>
            </a:rPr>
            <a:t>有效的学习必须要有学习动机，在教学活动中，首先要激发学生的学习动机，这需要借助学生的心理期望而建立。</a:t>
          </a:r>
        </a:p>
      </dsp:txBody>
      <dsp:txXfrm>
        <a:off x="864750" y="3549"/>
        <a:ext cx="2631113" cy="1578667"/>
      </dsp:txXfrm>
    </dsp:sp>
    <dsp:sp modelId="{56F6A3B4-D1CE-40D2-A499-8B64F27A24D5}">
      <dsp:nvSpPr>
        <dsp:cNvPr id="0" name=""/>
        <dsp:cNvSpPr/>
      </dsp:nvSpPr>
      <dsp:spPr>
        <a:xfrm>
          <a:off x="2180306" y="1580417"/>
          <a:ext cx="3236269" cy="578105"/>
        </a:xfrm>
        <a:custGeom>
          <a:avLst/>
          <a:gdLst/>
          <a:ahLst/>
          <a:cxnLst/>
          <a:rect l="0" t="0" r="0" b="0"/>
          <a:pathLst>
            <a:path>
              <a:moveTo>
                <a:pt x="3236269" y="0"/>
              </a:moveTo>
              <a:lnTo>
                <a:pt x="3236269" y="306152"/>
              </a:lnTo>
              <a:lnTo>
                <a:pt x="0" y="306152"/>
              </a:lnTo>
              <a:lnTo>
                <a:pt x="0" y="578105"/>
              </a:lnTo>
            </a:path>
          </a:pathLst>
        </a:custGeom>
        <a:noFill/>
        <a:ln w="6350" cap="flat" cmpd="sng" algn="ctr">
          <a:solidFill>
            <a:schemeClr val="accent2">
              <a:shade val="90000"/>
              <a:hueOff val="303177"/>
              <a:satOff val="-19508"/>
              <a:lumOff val="167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16116" y="1866441"/>
        <a:ext cx="164650" cy="6057"/>
      </dsp:txXfrm>
    </dsp:sp>
    <dsp:sp modelId="{95CA7C0B-2834-4079-9490-9E2241A85504}">
      <dsp:nvSpPr>
        <dsp:cNvPr id="0" name=""/>
        <dsp:cNvSpPr/>
      </dsp:nvSpPr>
      <dsp:spPr>
        <a:xfrm>
          <a:off x="4101019" y="3549"/>
          <a:ext cx="2631113" cy="1578667"/>
        </a:xfrm>
        <a:prstGeom prst="rect">
          <a:avLst/>
        </a:prstGeom>
        <a:solidFill>
          <a:schemeClr val="accent2">
            <a:shade val="80000"/>
            <a:hueOff val="200984"/>
            <a:satOff val="-13005"/>
            <a:lumOff val="1187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第二阶段： 领会阶段</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必须注意与学习有关的刺激，而无视其他的刺激。</a:t>
          </a:r>
        </a:p>
      </dsp:txBody>
      <dsp:txXfrm>
        <a:off x="4101019" y="3549"/>
        <a:ext cx="2631113" cy="1578667"/>
      </dsp:txXfrm>
    </dsp:sp>
    <dsp:sp modelId="{F53EAEE1-3F71-4AB7-8615-D0F7E5A06BEC}">
      <dsp:nvSpPr>
        <dsp:cNvPr id="0" name=""/>
        <dsp:cNvSpPr/>
      </dsp:nvSpPr>
      <dsp:spPr>
        <a:xfrm>
          <a:off x="3494063" y="2930987"/>
          <a:ext cx="574556" cy="91440"/>
        </a:xfrm>
        <a:custGeom>
          <a:avLst/>
          <a:gdLst/>
          <a:ahLst/>
          <a:cxnLst/>
          <a:rect l="0" t="0" r="0" b="0"/>
          <a:pathLst>
            <a:path>
              <a:moveTo>
                <a:pt x="0" y="49269"/>
              </a:moveTo>
              <a:lnTo>
                <a:pt x="304378" y="49269"/>
              </a:lnTo>
              <a:lnTo>
                <a:pt x="304378" y="45720"/>
              </a:lnTo>
              <a:lnTo>
                <a:pt x="574556" y="45720"/>
              </a:lnTo>
            </a:path>
          </a:pathLst>
        </a:custGeom>
        <a:noFill/>
        <a:ln w="6350" cap="flat" cmpd="sng" algn="ctr">
          <a:solidFill>
            <a:schemeClr val="accent2">
              <a:shade val="90000"/>
              <a:hueOff val="606355"/>
              <a:satOff val="-39016"/>
              <a:lumOff val="3354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66212" y="2973678"/>
        <a:ext cx="30258" cy="6057"/>
      </dsp:txXfrm>
    </dsp:sp>
    <dsp:sp modelId="{1195DC73-E860-444C-8347-D620AEF7B964}">
      <dsp:nvSpPr>
        <dsp:cNvPr id="0" name=""/>
        <dsp:cNvSpPr/>
      </dsp:nvSpPr>
      <dsp:spPr>
        <a:xfrm>
          <a:off x="864750" y="2190923"/>
          <a:ext cx="2631113" cy="1578667"/>
        </a:xfrm>
        <a:prstGeom prst="rect">
          <a:avLst/>
        </a:prstGeom>
        <a:solidFill>
          <a:schemeClr val="accent2">
            <a:shade val="80000"/>
            <a:hueOff val="401968"/>
            <a:satOff val="-26011"/>
            <a:lumOff val="2374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第三阶段： 习得阶段（获得阶段）</a:t>
          </a:r>
          <a:r>
            <a:rPr lang="en-US" altLang="en-US" sz="1400" kern="1200" dirty="0">
              <a:latin typeface="Arial" panose="020B0604020202020204" pitchFamily="34" charset="0"/>
              <a:ea typeface="微软雅黑" panose="020B0503020204020204" pitchFamily="34" charset="-122"/>
            </a:rPr>
            <a:t>——</a:t>
          </a:r>
          <a:r>
            <a:rPr lang="zh-CN" altLang="en-US" sz="1400" kern="1200" dirty="0">
              <a:latin typeface="Arial" panose="020B0604020202020204" pitchFamily="34" charset="0"/>
              <a:ea typeface="微软雅黑" panose="020B0503020204020204" pitchFamily="34" charset="-122"/>
            </a:rPr>
            <a:t>学生将新获得的刺激进行知觉编码后，储存在短时记忆中，然后再把它们进一步编码加工后转入长时记忆中。</a:t>
          </a:r>
        </a:p>
      </dsp:txBody>
      <dsp:txXfrm>
        <a:off x="864750" y="2190923"/>
        <a:ext cx="2631113" cy="1578667"/>
      </dsp:txXfrm>
    </dsp:sp>
    <dsp:sp modelId="{969D7ADA-02DC-49B2-A9FC-B572D763E43B}">
      <dsp:nvSpPr>
        <dsp:cNvPr id="0" name=""/>
        <dsp:cNvSpPr/>
      </dsp:nvSpPr>
      <dsp:spPr>
        <a:xfrm>
          <a:off x="4101019" y="2187373"/>
          <a:ext cx="2631113" cy="1578667"/>
        </a:xfrm>
        <a:prstGeom prst="rect">
          <a:avLst/>
        </a:prstGeom>
        <a:solidFill>
          <a:schemeClr val="accent2">
            <a:shade val="80000"/>
            <a:hueOff val="602952"/>
            <a:satOff val="-39016"/>
            <a:lumOff val="3562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第四阶段： 保持阶段</a:t>
          </a:r>
          <a:r>
            <a:rPr lang="en-US" altLang="en-US" sz="1600" kern="1200" dirty="0">
              <a:latin typeface="Arial" panose="020B0604020202020204" pitchFamily="34" charset="0"/>
              <a:ea typeface="微软雅黑" panose="020B0503020204020204" pitchFamily="34" charset="-122"/>
            </a:rPr>
            <a:t>——</a:t>
          </a:r>
          <a:r>
            <a:rPr lang="zh-CN" altLang="en-US" sz="1600" kern="1200" dirty="0">
              <a:latin typeface="Arial" panose="020B0604020202020204" pitchFamily="34" charset="0"/>
              <a:ea typeface="微软雅黑" panose="020B0503020204020204" pitchFamily="34" charset="-122"/>
            </a:rPr>
            <a:t>学生习得的信息经过复述、强化后，以语义编码的形式进入长时记忆储存阶段。</a:t>
          </a:r>
        </a:p>
      </dsp:txBody>
      <dsp:txXfrm>
        <a:off x="4101019" y="2187373"/>
        <a:ext cx="2631113" cy="157866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3494063" y="747163"/>
          <a:ext cx="574556" cy="91440"/>
        </a:xfrm>
        <a:custGeom>
          <a:avLst/>
          <a:gdLst/>
          <a:ahLst/>
          <a:cxnLst/>
          <a:rect l="0" t="0" r="0" b="0"/>
          <a:pathLst>
            <a:path>
              <a:moveTo>
                <a:pt x="0" y="45720"/>
              </a:moveTo>
              <a:lnTo>
                <a:pt x="574556" y="45720"/>
              </a:lnTo>
            </a:path>
          </a:pathLst>
        </a:custGeom>
        <a:noFill/>
        <a:ln w="6350" cap="flat" cmpd="sng" algn="ctr">
          <a:solidFill>
            <a:schemeClr val="accent2">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66212" y="789854"/>
        <a:ext cx="30257" cy="6057"/>
      </dsp:txXfrm>
    </dsp:sp>
    <dsp:sp modelId="{B2A78321-A795-4148-B76F-D1F02397D408}">
      <dsp:nvSpPr>
        <dsp:cNvPr id="0" name=""/>
        <dsp:cNvSpPr/>
      </dsp:nvSpPr>
      <dsp:spPr>
        <a:xfrm>
          <a:off x="864750" y="3549"/>
          <a:ext cx="2631113" cy="1578667"/>
        </a:xfrm>
        <a:prstGeom prst="rect">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第五阶段： 回忆阶段</a:t>
          </a:r>
          <a:r>
            <a:rPr lang="en-US" altLang="en-US" sz="1400" kern="1200" dirty="0">
              <a:latin typeface="Arial" panose="020B0604020202020204" pitchFamily="34" charset="0"/>
              <a:ea typeface="微软雅黑" panose="020B0503020204020204" pitchFamily="34" charset="-122"/>
            </a:rPr>
            <a:t>——</a:t>
          </a:r>
          <a:r>
            <a:rPr lang="zh-CN" altLang="en-US" sz="1400" kern="1200" dirty="0">
              <a:latin typeface="Arial" panose="020B0604020202020204" pitchFamily="34" charset="0"/>
              <a:ea typeface="微软雅黑" panose="020B0503020204020204" pitchFamily="34" charset="-122"/>
            </a:rPr>
            <a:t>利用各种方式提取线索，增强信息回忆量。</a:t>
          </a:r>
        </a:p>
        <a:p>
          <a:pPr marL="0" lvl="0" indent="0" algn="l" defTabSz="622300">
            <a:lnSpc>
              <a:spcPct val="90000"/>
            </a:lnSpc>
            <a:spcBef>
              <a:spcPct val="0"/>
            </a:spcBef>
            <a:spcAft>
              <a:spcPct val="35000"/>
            </a:spcAft>
            <a:buNone/>
          </a:pPr>
          <a:endParaRPr lang="zh-CN" altLang="en-US" sz="1400" kern="1200" dirty="0">
            <a:latin typeface="Arial" panose="020B0604020202020204" pitchFamily="34" charset="0"/>
            <a:ea typeface="微软雅黑" panose="020B0503020204020204" pitchFamily="34" charset="-122"/>
          </a:endParaRPr>
        </a:p>
      </dsp:txBody>
      <dsp:txXfrm>
        <a:off x="864750" y="3549"/>
        <a:ext cx="2631113" cy="1578667"/>
      </dsp:txXfrm>
    </dsp:sp>
    <dsp:sp modelId="{56F6A3B4-D1CE-40D2-A499-8B64F27A24D5}">
      <dsp:nvSpPr>
        <dsp:cNvPr id="0" name=""/>
        <dsp:cNvSpPr/>
      </dsp:nvSpPr>
      <dsp:spPr>
        <a:xfrm>
          <a:off x="2180306" y="1580417"/>
          <a:ext cx="3236269" cy="578105"/>
        </a:xfrm>
        <a:custGeom>
          <a:avLst/>
          <a:gdLst/>
          <a:ahLst/>
          <a:cxnLst/>
          <a:rect l="0" t="0" r="0" b="0"/>
          <a:pathLst>
            <a:path>
              <a:moveTo>
                <a:pt x="3236269" y="0"/>
              </a:moveTo>
              <a:lnTo>
                <a:pt x="3236269" y="306152"/>
              </a:lnTo>
              <a:lnTo>
                <a:pt x="0" y="306152"/>
              </a:lnTo>
              <a:lnTo>
                <a:pt x="0" y="578105"/>
              </a:lnTo>
            </a:path>
          </a:pathLst>
        </a:custGeom>
        <a:noFill/>
        <a:ln w="6350" cap="flat" cmpd="sng" algn="ctr">
          <a:solidFill>
            <a:schemeClr val="accent2">
              <a:shade val="90000"/>
              <a:hueOff val="303177"/>
              <a:satOff val="-19508"/>
              <a:lumOff val="1677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16116" y="1866441"/>
        <a:ext cx="164650" cy="6057"/>
      </dsp:txXfrm>
    </dsp:sp>
    <dsp:sp modelId="{95CA7C0B-2834-4079-9490-9E2241A85504}">
      <dsp:nvSpPr>
        <dsp:cNvPr id="0" name=""/>
        <dsp:cNvSpPr/>
      </dsp:nvSpPr>
      <dsp:spPr>
        <a:xfrm>
          <a:off x="4101019" y="3549"/>
          <a:ext cx="2631113" cy="1578667"/>
        </a:xfrm>
        <a:prstGeom prst="rect">
          <a:avLst/>
        </a:prstGeom>
        <a:solidFill>
          <a:schemeClr val="accent2">
            <a:shade val="80000"/>
            <a:hueOff val="200984"/>
            <a:satOff val="-13005"/>
            <a:lumOff val="1187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第六阶段： 概括阶段</a:t>
          </a:r>
          <a:r>
            <a:rPr lang="en-US" altLang="en-US" sz="1600" kern="1200" dirty="0">
              <a:latin typeface="Arial" panose="020B0604020202020204" pitchFamily="34" charset="0"/>
              <a:ea typeface="微软雅黑" panose="020B0503020204020204" pitchFamily="34" charset="-122"/>
            </a:rPr>
            <a:t>——</a:t>
          </a:r>
          <a:r>
            <a:rPr lang="zh-CN" altLang="en-US" sz="1600" kern="1200" dirty="0">
              <a:latin typeface="Arial" panose="020B0604020202020204" pitchFamily="34" charset="0"/>
              <a:ea typeface="微软雅黑" panose="020B0503020204020204" pitchFamily="34" charset="-122"/>
            </a:rPr>
            <a:t>引导学生概括和掌握所学知识的原理和原则，把所学知识运用于各种类似的情境中去。</a:t>
          </a:r>
        </a:p>
      </dsp:txBody>
      <dsp:txXfrm>
        <a:off x="4101019" y="3549"/>
        <a:ext cx="2631113" cy="1578667"/>
      </dsp:txXfrm>
    </dsp:sp>
    <dsp:sp modelId="{F53EAEE1-3F71-4AB7-8615-D0F7E5A06BEC}">
      <dsp:nvSpPr>
        <dsp:cNvPr id="0" name=""/>
        <dsp:cNvSpPr/>
      </dsp:nvSpPr>
      <dsp:spPr>
        <a:xfrm>
          <a:off x="3494063" y="2930987"/>
          <a:ext cx="574556" cy="91440"/>
        </a:xfrm>
        <a:custGeom>
          <a:avLst/>
          <a:gdLst/>
          <a:ahLst/>
          <a:cxnLst/>
          <a:rect l="0" t="0" r="0" b="0"/>
          <a:pathLst>
            <a:path>
              <a:moveTo>
                <a:pt x="0" y="49269"/>
              </a:moveTo>
              <a:lnTo>
                <a:pt x="304378" y="49269"/>
              </a:lnTo>
              <a:lnTo>
                <a:pt x="304378" y="45720"/>
              </a:lnTo>
              <a:lnTo>
                <a:pt x="574556" y="45720"/>
              </a:lnTo>
            </a:path>
          </a:pathLst>
        </a:custGeom>
        <a:noFill/>
        <a:ln w="6350" cap="flat" cmpd="sng" algn="ctr">
          <a:solidFill>
            <a:schemeClr val="accent2">
              <a:shade val="90000"/>
              <a:hueOff val="606355"/>
              <a:satOff val="-39016"/>
              <a:lumOff val="33546"/>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66212" y="2973678"/>
        <a:ext cx="30258" cy="6057"/>
      </dsp:txXfrm>
    </dsp:sp>
    <dsp:sp modelId="{1195DC73-E860-444C-8347-D620AEF7B964}">
      <dsp:nvSpPr>
        <dsp:cNvPr id="0" name=""/>
        <dsp:cNvSpPr/>
      </dsp:nvSpPr>
      <dsp:spPr>
        <a:xfrm>
          <a:off x="864750" y="2190923"/>
          <a:ext cx="2631113" cy="1578667"/>
        </a:xfrm>
        <a:prstGeom prst="rect">
          <a:avLst/>
        </a:prstGeom>
        <a:solidFill>
          <a:schemeClr val="accent2">
            <a:shade val="80000"/>
            <a:hueOff val="401968"/>
            <a:satOff val="-26011"/>
            <a:lumOff val="2374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第七阶段： 作业阶段</a:t>
          </a:r>
          <a:r>
            <a:rPr lang="en-US" altLang="en-US" sz="1400" kern="1200" dirty="0">
              <a:latin typeface="Arial" panose="020B0604020202020204" pitchFamily="34" charset="0"/>
              <a:ea typeface="微软雅黑" panose="020B0503020204020204" pitchFamily="34" charset="-122"/>
            </a:rPr>
            <a:t>——</a:t>
          </a:r>
          <a:r>
            <a:rPr lang="zh-CN" altLang="en-US" sz="1400" kern="1200" dirty="0">
              <a:latin typeface="Arial" panose="020B0604020202020204" pitchFamily="34" charset="0"/>
              <a:ea typeface="微软雅黑" panose="020B0503020204020204" pitchFamily="34" charset="-122"/>
            </a:rPr>
            <a:t>通过作业了解学生是否已经习得了所学的内容，并使学生了解自己的学习结果。</a:t>
          </a:r>
        </a:p>
        <a:p>
          <a:pPr marL="0" lvl="0" indent="0" algn="l" defTabSz="622300">
            <a:lnSpc>
              <a:spcPct val="90000"/>
            </a:lnSpc>
            <a:spcBef>
              <a:spcPct val="0"/>
            </a:spcBef>
            <a:spcAft>
              <a:spcPct val="35000"/>
            </a:spcAft>
            <a:buNone/>
          </a:pPr>
          <a:endParaRPr lang="zh-CN" altLang="en-US" sz="1400" kern="1200" dirty="0">
            <a:latin typeface="Arial" panose="020B0604020202020204" pitchFamily="34" charset="0"/>
            <a:ea typeface="微软雅黑" panose="020B0503020204020204" pitchFamily="34" charset="-122"/>
          </a:endParaRPr>
        </a:p>
      </dsp:txBody>
      <dsp:txXfrm>
        <a:off x="864750" y="2190923"/>
        <a:ext cx="2631113" cy="1578667"/>
      </dsp:txXfrm>
    </dsp:sp>
    <dsp:sp modelId="{969D7ADA-02DC-49B2-A9FC-B572D763E43B}">
      <dsp:nvSpPr>
        <dsp:cNvPr id="0" name=""/>
        <dsp:cNvSpPr/>
      </dsp:nvSpPr>
      <dsp:spPr>
        <a:xfrm>
          <a:off x="4101019" y="2187373"/>
          <a:ext cx="2631113" cy="1578667"/>
        </a:xfrm>
        <a:prstGeom prst="rect">
          <a:avLst/>
        </a:prstGeom>
        <a:solidFill>
          <a:schemeClr val="accent2">
            <a:shade val="80000"/>
            <a:hueOff val="602952"/>
            <a:satOff val="-39016"/>
            <a:lumOff val="3562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第八阶段： 反馈阶段</a:t>
          </a:r>
          <a:r>
            <a:rPr lang="en-US" altLang="en-US" sz="1600" kern="1200" dirty="0">
              <a:latin typeface="Arial" panose="020B0604020202020204" pitchFamily="34" charset="0"/>
              <a:ea typeface="微软雅黑" panose="020B0503020204020204" pitchFamily="34" charset="-122"/>
            </a:rPr>
            <a:t>——</a:t>
          </a:r>
          <a:r>
            <a:rPr lang="zh-CN" altLang="en-US" sz="1600" kern="1200" dirty="0">
              <a:latin typeface="Arial" panose="020B0604020202020204" pitchFamily="34" charset="0"/>
              <a:ea typeface="微软雅黑" panose="020B0503020204020204" pitchFamily="34" charset="-122"/>
            </a:rPr>
            <a:t>让学生及时知道自己的作业是否正确，从而强化其学习动机。</a:t>
          </a:r>
        </a:p>
        <a:p>
          <a:pPr marL="0" lvl="0" indent="0" algn="ctr" defTabSz="711200">
            <a:lnSpc>
              <a:spcPct val="90000"/>
            </a:lnSpc>
            <a:spcBef>
              <a:spcPct val="0"/>
            </a:spcBef>
            <a:spcAft>
              <a:spcPct val="35000"/>
            </a:spcAft>
            <a:buNone/>
          </a:pPr>
          <a:endParaRPr lang="zh-CN" altLang="en-US" sz="1600" kern="1200" dirty="0">
            <a:latin typeface="Arial" panose="020B0604020202020204" pitchFamily="34" charset="0"/>
            <a:ea typeface="微软雅黑" panose="020B0503020204020204" pitchFamily="34" charset="-122"/>
          </a:endParaRPr>
        </a:p>
      </dsp:txBody>
      <dsp:txXfrm>
        <a:off x="4101019" y="2187373"/>
        <a:ext cx="2631113" cy="1578667"/>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42825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学习的概念</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学习引起的行为变化是相对持久的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无论是外显的行为变化还是行为潜能的变化，只有行为改变的持续时间较长，才可以称为学习。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例如，疲劳和疾病都可以引起一些暂时的行为改变。疾病的折磨可能让人烦躁不安，改变了对别人的态度；麻醉药物可能使个体的正常意识受到破坏，作出一些怪异的行为，这些行为的改变是暂时的，当引起这些变化的因素消失后，行为的改变也就停止了。这种暂时的行为改变和学习是有区别的。</a:t>
            </a:r>
          </a:p>
        </p:txBody>
      </p:sp>
    </p:spTree>
    <p:extLst>
      <p:ext uri="{BB962C8B-B14F-4D97-AF65-F5344CB8AC3E}">
        <p14:creationId xmlns:p14="http://schemas.microsoft.com/office/powerpoint/2010/main" val="2874802058"/>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学习的概念</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学习是由练习或经验引起的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这就决定了学习一定是后天形成的。经验有两个涵义，既可以指个体通过活动直接作用于客观现实的过程，也可以指在这一过程中所得到的结果，如个体学会的知识、技能和形成的人生观等。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学习是在个体与环境的交互作用过程中产生的。有机体必须通过练习或经验才能使行为发生改变。有些行为的改变需要较长的时间、系统而反复的练习或经验。</a:t>
            </a:r>
          </a:p>
        </p:txBody>
      </p:sp>
    </p:spTree>
    <p:extLst>
      <p:ext uri="{BB962C8B-B14F-4D97-AF65-F5344CB8AC3E}">
        <p14:creationId xmlns:p14="http://schemas.microsoft.com/office/powerpoint/2010/main" val="4142802665"/>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学习的分类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根据学习主体分类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国内外教育心理学家根据学习的主体不同，将学习分为动物学习、人类学习和机器学习。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机器学习是最新流行的学习方式，譬如阿尔法（</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AlphaGo</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）是第一个击败人类职业围棋选手、第一个战胜围棋世界冠军的人工智能机器人，由谷歌（</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Google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）旗下深度思考（</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DeepMind</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）公司戴密斯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哈萨比斯领导的团队开发。其主要工作原理是“机器的深度学习”。</a:t>
            </a:r>
          </a:p>
        </p:txBody>
      </p:sp>
    </p:spTree>
    <p:extLst>
      <p:ext uri="{BB962C8B-B14F-4D97-AF65-F5344CB8AC3E}">
        <p14:creationId xmlns:p14="http://schemas.microsoft.com/office/powerpoint/2010/main" val="1519087542"/>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42135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学习的分类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根据学习水平分类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心理学家加涅（</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Gagne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）根据学习的情境、学习的水平，把学习由简单到复杂分为八类：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 ① 信号学习。</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② 刺激</a:t>
            </a: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反应学习。</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③ 连锁学习。</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④ 言语学习。</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⑤ 辨别学习。</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⑥ 概念学习。</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⑦ 规则学习。</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⑧ 问题解决。</a:t>
            </a:r>
          </a:p>
        </p:txBody>
      </p:sp>
    </p:spTree>
    <p:extLst>
      <p:ext uri="{BB962C8B-B14F-4D97-AF65-F5344CB8AC3E}">
        <p14:creationId xmlns:p14="http://schemas.microsoft.com/office/powerpoint/2010/main" val="4283270591"/>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学习的分类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根据学习结果分类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1CA71F9E-FAB1-420F-9F9B-C3033EDA38AE}"/>
              </a:ext>
            </a:extLst>
          </p:cNvPr>
          <p:cNvGraphicFramePr>
            <a:graphicFrameLocks/>
          </p:cNvGraphicFramePr>
          <p:nvPr>
            <p:extLst>
              <p:ext uri="{D42A27DB-BD31-4B8C-83A1-F6EECF244321}">
                <p14:modId xmlns:p14="http://schemas.microsoft.com/office/powerpoint/2010/main" val="2972651797"/>
              </p:ext>
            </p:extLst>
          </p:nvPr>
        </p:nvGraphicFramePr>
        <p:xfrm>
          <a:off x="970914" y="2547990"/>
          <a:ext cx="10176547" cy="35887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286738"/>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884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学习的分类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根据学习性质分类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奥苏伯尔则根据学习的性质将学习分为</a:t>
            </a:r>
            <a:r>
              <a:rPr lang="zh-CN" altLang="en-US" b="1" dirty="0">
                <a:solidFill>
                  <a:srgbClr val="FF0000"/>
                </a:solidFill>
                <a:latin typeface="Arial" panose="020B0604020202020204" pitchFamily="34" charset="0"/>
                <a:ea typeface="微软雅黑" panose="020B0503020204020204" pitchFamily="34" charset="-122"/>
              </a:rPr>
              <a:t>接受学习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发现学习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接受学习是将要学习的概念、原理等内容以结论的方式呈现在学生面前，教师传授，学生接受；发现学习是指不直接呈现学生要学习的概念、原理等内容，需要学生通过独立思考、探索、发现而获得。同时考虑学习材料与学习者原有知识的关系，将其分为机械学习和有意义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机械学习是指当前的学习没有与已有知识建立某种有意义的联系；有意义学习是指当前的学习与已有知识建立起实质性的、有意义的联系。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09276264"/>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A3312952-848E-4D91-8D54-8564EA9329BF}"/>
              </a:ext>
            </a:extLst>
          </p:cNvPr>
          <p:cNvPicPr>
            <a:picLocks noChangeAspect="1"/>
          </p:cNvPicPr>
          <p:nvPr/>
        </p:nvPicPr>
        <p:blipFill>
          <a:blip r:embed="rId2"/>
          <a:stretch>
            <a:fillRect/>
          </a:stretch>
        </p:blipFill>
        <p:spPr>
          <a:xfrm>
            <a:off x="2362200" y="1543050"/>
            <a:ext cx="7467600" cy="3771900"/>
          </a:xfrm>
          <a:prstGeom prst="rect">
            <a:avLst/>
          </a:prstGeom>
        </p:spPr>
      </p:pic>
    </p:spTree>
    <p:extLst>
      <p:ext uri="{BB962C8B-B14F-4D97-AF65-F5344CB8AC3E}">
        <p14:creationId xmlns:p14="http://schemas.microsoft.com/office/powerpoint/2010/main" val="297471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29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学习的分类</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根据意识水平分类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从学习意识水平来说，可以将学习分为内隐学习和外显学习。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2">
                    <a:lumMod val="60000"/>
                    <a:lumOff val="40000"/>
                  </a:schemeClr>
                </a:solidFill>
                <a:latin typeface="Arial" panose="020B0604020202020204" pitchFamily="34" charset="0"/>
                <a:ea typeface="微软雅黑" panose="020B0503020204020204" pitchFamily="34" charset="-122"/>
              </a:rPr>
              <a:t>内隐学习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是指有机体在与环境接触的过程中不知不觉地获得了一些经验，并因此改变其事后某些行为的学习，在内隐学习中，人并没有意识到控制他们行为的规则是什么，但却学会了这种规则。</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chemeClr val="tx2">
                    <a:lumMod val="60000"/>
                    <a:lumOff val="40000"/>
                  </a:schemeClr>
                </a:solidFill>
                <a:latin typeface="Arial" panose="020B0604020202020204" pitchFamily="34" charset="0"/>
                <a:ea typeface="微软雅黑" panose="020B0503020204020204" pitchFamily="34" charset="-122"/>
              </a:rPr>
              <a:t>外显学习</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是有意搜寻或把规则应用于刺激物领域的学习。在外显学习的过程中，人们的学习行为受意识的控制、有明确目的、需注意资源、要作出一定的努力。外显学习与内隐学习既有区别又有联系。</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147782764"/>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行为主义学习理论</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尝试错误学习理论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桑代克的研究</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尝试错误学习本质的揭示源于美国著名心理学家、西方教育心理学奠基人之一、联结主义学习理论的创始人桑代克的杰出工作。他把人和动物的心理过程，特别是学习过程，定义为刺激与反应之间的联结，认为知识和技能是通过“尝试</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错误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再尝试”这样一个往复过程习得的。</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77392887"/>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第二编  </a:t>
            </a:r>
            <a:r>
              <a:rPr lang="zh-CN" altLang="en-US" sz="4400" b="1" dirty="0">
                <a:latin typeface="微软雅黑" panose="020B0503020204020204" pitchFamily="34" charset="-122"/>
                <a:ea typeface="微软雅黑" panose="020B0503020204020204" pitchFamily="34" charset="-122"/>
              </a:rPr>
              <a:t>学习心理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尝试错误学习理论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学习的基本规律</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效果律</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练习律</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准备律</a:t>
            </a:r>
          </a:p>
        </p:txBody>
      </p:sp>
    </p:spTree>
    <p:extLst>
      <p:ext uri="{BB962C8B-B14F-4D97-AF65-F5344CB8AC3E}">
        <p14:creationId xmlns:p14="http://schemas.microsoft.com/office/powerpoint/2010/main" val="4167805449"/>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60640" y="906633"/>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条件作用学习理论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经典性条件作用</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22B88ED5-B0CC-4379-88E7-F09B42A87E5F}"/>
              </a:ext>
            </a:extLst>
          </p:cNvPr>
          <p:cNvGraphicFramePr/>
          <p:nvPr>
            <p:extLst>
              <p:ext uri="{D42A27DB-BD31-4B8C-83A1-F6EECF244321}">
                <p14:modId xmlns:p14="http://schemas.microsoft.com/office/powerpoint/2010/main" val="1600420943"/>
              </p:ext>
            </p:extLst>
          </p:nvPr>
        </p:nvGraphicFramePr>
        <p:xfrm>
          <a:off x="2021726" y="2075558"/>
          <a:ext cx="7923658" cy="4391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99235594"/>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条件作用学习理论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操作性条件作用</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斯金纳的研究</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强化学说</a:t>
            </a:r>
          </a:p>
        </p:txBody>
      </p:sp>
    </p:spTree>
    <p:extLst>
      <p:ext uri="{BB962C8B-B14F-4D97-AF65-F5344CB8AC3E}">
        <p14:creationId xmlns:p14="http://schemas.microsoft.com/office/powerpoint/2010/main" val="1053708713"/>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社会学习理论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社会认知理论</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三元交互作用论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班杜拉认为个体（信念、期望、态度、知识）、环境（资源、行动结果、他人和物理条件）和行为（个体行为、选择和言语表述）三者之间是相互作用、互为因果的关系。</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参与性学习和替代性学习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社会认知理论把学习分为参与性学习和替代性学习。</a:t>
            </a:r>
          </a:p>
        </p:txBody>
      </p:sp>
    </p:spTree>
    <p:extLst>
      <p:ext uri="{BB962C8B-B14F-4D97-AF65-F5344CB8AC3E}">
        <p14:creationId xmlns:p14="http://schemas.microsoft.com/office/powerpoint/2010/main" val="347050984"/>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社会学习理论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观察学习</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观察学习的实验</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观察学习四个子过程</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2CC35166-9868-46FB-8D8E-94F3C8BE6892}"/>
              </a:ext>
            </a:extLst>
          </p:cNvPr>
          <p:cNvGraphicFramePr/>
          <p:nvPr>
            <p:extLst>
              <p:ext uri="{D42A27DB-BD31-4B8C-83A1-F6EECF244321}">
                <p14:modId xmlns:p14="http://schemas.microsoft.com/office/powerpoint/2010/main" val="3817948255"/>
              </p:ext>
            </p:extLst>
          </p:nvPr>
        </p:nvGraphicFramePr>
        <p:xfrm>
          <a:off x="2096492" y="3030877"/>
          <a:ext cx="8229035" cy="33026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3448582"/>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认知主义学习理论</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苛勒顿悟学习理论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苛勒的大猩猩摘香蕉研究</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苛勒通过黑猩猩实验建立顿悟说，如让猩猩取水果、连接竹竿取食等实验，猩猩在尝试中突然领悟解决方法，苛勒认为学习是以对问题情境突然领悟为基础，是顿悟过程，反对桑代克试误说，格式塔学派认为整体性质取决于内在特性，整体特性比元素特性之和丰富，顿悟产生机制是“格式塔”功能，学习是有机体组织和再组织过程，即把部分组织为整体完形的过程。</a:t>
            </a:r>
          </a:p>
        </p:txBody>
      </p:sp>
    </p:spTree>
    <p:extLst>
      <p:ext uri="{BB962C8B-B14F-4D97-AF65-F5344CB8AC3E}">
        <p14:creationId xmlns:p14="http://schemas.microsoft.com/office/powerpoint/2010/main" val="2116887363"/>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苛勒顿悟学习理论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顿悟说的理论要点</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50AE1BC7-5014-4338-8F96-7CD83C270CCD}"/>
              </a:ext>
            </a:extLst>
          </p:cNvPr>
          <p:cNvGraphicFramePr>
            <a:graphicFrameLocks/>
          </p:cNvGraphicFramePr>
          <p:nvPr>
            <p:extLst>
              <p:ext uri="{D42A27DB-BD31-4B8C-83A1-F6EECF244321}">
                <p14:modId xmlns:p14="http://schemas.microsoft.com/office/powerpoint/2010/main" val="1667347993"/>
              </p:ext>
            </p:extLst>
          </p:nvPr>
        </p:nvGraphicFramePr>
        <p:xfrm>
          <a:off x="2032768" y="2890257"/>
          <a:ext cx="6823555" cy="28499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01535254"/>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托尔曼潜伏学习理论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理论背景</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rgbClr val="FF0000"/>
                </a:solidFill>
                <a:latin typeface="Arial" panose="020B0604020202020204" pitchFamily="34" charset="0"/>
                <a:ea typeface="微软雅黑" panose="020B0503020204020204" pitchFamily="34" charset="-122"/>
              </a:rPr>
              <a:t>托尔曼（</a:t>
            </a:r>
            <a:r>
              <a:rPr lang="en-US" altLang="zh-CN" b="1" dirty="0">
                <a:solidFill>
                  <a:srgbClr val="FF0000"/>
                </a:solidFill>
                <a:latin typeface="Arial" panose="020B0604020202020204" pitchFamily="34" charset="0"/>
                <a:ea typeface="微软雅黑" panose="020B0503020204020204" pitchFamily="34" charset="-122"/>
              </a:rPr>
              <a:t>E</a:t>
            </a:r>
            <a:r>
              <a:rPr lang="zh-CN" altLang="en-US" b="1" dirty="0">
                <a:solidFill>
                  <a:srgbClr val="FF0000"/>
                </a:solidFill>
                <a:latin typeface="Arial" panose="020B0604020202020204" pitchFamily="34" charset="0"/>
                <a:ea typeface="微软雅黑" panose="020B0503020204020204" pitchFamily="34" charset="-122"/>
              </a:rPr>
              <a:t>． </a:t>
            </a:r>
            <a:r>
              <a:rPr lang="en-US" altLang="zh-CN" b="1" dirty="0">
                <a:solidFill>
                  <a:srgbClr val="FF0000"/>
                </a:solidFill>
                <a:latin typeface="Arial" panose="020B0604020202020204" pitchFamily="34" charset="0"/>
                <a:ea typeface="微软雅黑" panose="020B0503020204020204" pitchFamily="34" charset="-122"/>
              </a:rPr>
              <a:t>C</a:t>
            </a:r>
            <a:r>
              <a:rPr lang="zh-CN" altLang="en-US" b="1" dirty="0">
                <a:solidFill>
                  <a:srgbClr val="FF0000"/>
                </a:solidFill>
                <a:latin typeface="Arial" panose="020B0604020202020204" pitchFamily="34" charset="0"/>
                <a:ea typeface="微软雅黑" panose="020B0503020204020204" pitchFamily="34" charset="-122"/>
              </a:rPr>
              <a:t>． </a:t>
            </a:r>
            <a:r>
              <a:rPr lang="en-US" altLang="zh-CN" b="1" dirty="0">
                <a:solidFill>
                  <a:srgbClr val="FF0000"/>
                </a:solidFill>
                <a:latin typeface="Arial" panose="020B0604020202020204" pitchFamily="34" charset="0"/>
                <a:ea typeface="微软雅黑" panose="020B0503020204020204" pitchFamily="34" charset="-122"/>
              </a:rPr>
              <a:t>Tolman</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是一位新行为主义者，或称之为目的性行为主义代表人物。他与早期的行为主义者一样也注重研究行为，但他反对“刺激</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反应”的理论框架，而强调“刺激</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反应”的“中介变量”。人们将他的行为主义称为“认知</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行为”主义，或者</a:t>
            </a:r>
            <a:r>
              <a:rPr lang="zh-CN" altLang="en-US" b="1" dirty="0">
                <a:solidFill>
                  <a:srgbClr val="FF0000"/>
                </a:solidFill>
                <a:latin typeface="Arial" panose="020B0604020202020204" pitchFamily="34" charset="0"/>
                <a:ea typeface="微软雅黑" panose="020B0503020204020204" pitchFamily="34" charset="-122"/>
              </a:rPr>
              <a:t>认知</a:t>
            </a:r>
            <a:r>
              <a:rPr lang="en-US" altLang="zh-CN" b="1" dirty="0">
                <a:solidFill>
                  <a:srgbClr val="FF0000"/>
                </a:solidFill>
                <a:latin typeface="Arial" panose="020B0604020202020204" pitchFamily="34" charset="0"/>
                <a:ea typeface="微软雅黑" panose="020B0503020204020204" pitchFamily="34" charset="-122"/>
              </a:rPr>
              <a:t>—</a:t>
            </a:r>
            <a:r>
              <a:rPr lang="zh-CN" altLang="en-US" b="1" dirty="0">
                <a:solidFill>
                  <a:srgbClr val="FF0000"/>
                </a:solidFill>
                <a:latin typeface="Arial" panose="020B0604020202020204" pitchFamily="34" charset="0"/>
                <a:ea typeface="微软雅黑" panose="020B0503020204020204" pitchFamily="34" charset="-122"/>
              </a:rPr>
              <a:t>符号学习理论</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2088849311"/>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5" y="1210310"/>
            <a:ext cx="6241544" cy="41729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托尔曼潜伏学习理论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经典实验与主要观点</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托尔曼以白鼠学习方位的迷宫实验（图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）证明了他的理论。托尔曼认为： ①学习是有目的的行为，而不是盲目的。②学习是对“符号</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完形”的认知。③在外部刺激（</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）和行为反应（</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）之间存在</a:t>
            </a:r>
            <a:r>
              <a:rPr lang="zh-CN" altLang="en-US" b="1" dirty="0">
                <a:solidFill>
                  <a:srgbClr val="FF0000"/>
                </a:solidFill>
                <a:latin typeface="Arial" panose="020B0604020202020204" pitchFamily="34" charset="0"/>
                <a:ea typeface="微软雅黑" panose="020B0503020204020204" pitchFamily="34" charset="-122"/>
              </a:rPr>
              <a:t>中介变量（</a:t>
            </a:r>
            <a:r>
              <a:rPr lang="en-US" altLang="zh-CN" b="1" dirty="0">
                <a:solidFill>
                  <a:srgbClr val="FF0000"/>
                </a:solidFill>
                <a:latin typeface="Arial" panose="020B0604020202020204" pitchFamily="34" charset="0"/>
                <a:ea typeface="微软雅黑" panose="020B0503020204020204" pitchFamily="34" charset="-122"/>
              </a:rPr>
              <a:t>O</a:t>
            </a:r>
            <a:r>
              <a:rPr lang="zh-CN" altLang="en-US" b="1" dirty="0">
                <a:solidFill>
                  <a:srgbClr val="FF0000"/>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。他主张将行为主义的“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公式改为</a:t>
            </a:r>
            <a:r>
              <a:rPr lang="zh-CN" altLang="en-US" b="1" dirty="0">
                <a:solidFill>
                  <a:srgbClr val="FF0000"/>
                </a:solidFill>
                <a:latin typeface="Arial" panose="020B0604020202020204" pitchFamily="34" charset="0"/>
                <a:ea typeface="微软雅黑" panose="020B0503020204020204" pitchFamily="34" charset="-122"/>
              </a:rPr>
              <a:t>“</a:t>
            </a:r>
            <a:r>
              <a:rPr lang="en-US" altLang="zh-CN" b="1" dirty="0">
                <a:solidFill>
                  <a:srgbClr val="FF0000"/>
                </a:solidFill>
                <a:latin typeface="Arial" panose="020B0604020202020204" pitchFamily="34" charset="0"/>
                <a:ea typeface="微软雅黑" panose="020B0503020204020204" pitchFamily="34" charset="-122"/>
              </a:rPr>
              <a:t>S—O—R”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公式，“</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O”</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代表机体的内部变化，这也是其区别于行为主义学习论的关键。</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617AF431-3C49-44E8-8E66-A954E65E54BA}"/>
              </a:ext>
            </a:extLst>
          </p:cNvPr>
          <p:cNvPicPr>
            <a:picLocks noChangeAspect="1"/>
          </p:cNvPicPr>
          <p:nvPr/>
        </p:nvPicPr>
        <p:blipFill>
          <a:blip r:embed="rId2"/>
          <a:stretch>
            <a:fillRect/>
          </a:stretch>
        </p:blipFill>
        <p:spPr>
          <a:xfrm>
            <a:off x="7423025" y="1452355"/>
            <a:ext cx="4352925" cy="4524375"/>
          </a:xfrm>
          <a:prstGeom prst="rect">
            <a:avLst/>
          </a:prstGeom>
        </p:spPr>
      </p:pic>
    </p:spTree>
    <p:extLst>
      <p:ext uri="{BB962C8B-B14F-4D97-AF65-F5344CB8AC3E}">
        <p14:creationId xmlns:p14="http://schemas.microsoft.com/office/powerpoint/2010/main" val="1644385394"/>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第七章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学习理论（上）</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50AA24CF-8040-4662-890A-AFA39A99B316}"/>
              </a:ext>
            </a:extLst>
          </p:cNvPr>
          <p:cNvPicPr>
            <a:picLocks noChangeAspect="1"/>
          </p:cNvPicPr>
          <p:nvPr/>
        </p:nvPicPr>
        <p:blipFill>
          <a:blip r:embed="rId2"/>
          <a:stretch>
            <a:fillRect/>
          </a:stretch>
        </p:blipFill>
        <p:spPr>
          <a:xfrm>
            <a:off x="2972013" y="1449940"/>
            <a:ext cx="6515100" cy="4800600"/>
          </a:xfrm>
          <a:prstGeom prst="rect">
            <a:avLst/>
          </a:prstGeom>
        </p:spPr>
      </p:pic>
      <p:sp>
        <p:nvSpPr>
          <p:cNvPr id="5" name="文本框 4">
            <a:extLst>
              <a:ext uri="{FF2B5EF4-FFF2-40B4-BE49-F238E27FC236}">
                <a16:creationId xmlns:a16="http://schemas.microsoft.com/office/drawing/2014/main" id="{84393CE3-1A6D-4462-8158-41180AD0D1AC}"/>
              </a:ext>
            </a:extLst>
          </p:cNvPr>
          <p:cNvSpPr txBox="1"/>
          <p:nvPr/>
        </p:nvSpPr>
        <p:spPr>
          <a:xfrm>
            <a:off x="2858999" y="423784"/>
            <a:ext cx="6628114" cy="873957"/>
          </a:xfrm>
          <a:prstGeom prst="rect">
            <a:avLst/>
          </a:prstGeom>
          <a:noFill/>
        </p:spPr>
        <p:txBody>
          <a:bodyPr wrap="square">
            <a:spAutoFit/>
          </a:bodyPr>
          <a:lstStyle/>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潜伏学习的事实也证明，学习并不是“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之间的直接联结。在未受奖励的学习期间，个体的认知结构也发生了变化。</a:t>
            </a:r>
          </a:p>
        </p:txBody>
      </p:sp>
    </p:spTree>
    <p:extLst>
      <p:ext uri="{BB962C8B-B14F-4D97-AF65-F5344CB8AC3E}">
        <p14:creationId xmlns:p14="http://schemas.microsoft.com/office/powerpoint/2010/main" val="36274224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托尔曼潜伏学习理论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经典实验与主要观点</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潜伏学习实验</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对此结果，托尔曼解释为，白鼠在走迷宫时根据对情景的感知，在头脑里有一种预期（或者假设）。动物的行为受其预期的指导，因此动物的行为是有目的的行为。因此，托尔曼提出了以下认知</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符号学习理论的基本观点。</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行为是整体性的、有目的的</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刺激与反应之间存在中介变量</a:t>
            </a:r>
          </a:p>
          <a:p>
            <a:pPr indent="457200">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行为习得在于形成对信号的预期</a:t>
            </a:r>
          </a:p>
        </p:txBody>
      </p:sp>
    </p:spTree>
    <p:extLst>
      <p:ext uri="{BB962C8B-B14F-4D97-AF65-F5344CB8AC3E}">
        <p14:creationId xmlns:p14="http://schemas.microsoft.com/office/powerpoint/2010/main" val="3337060460"/>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布鲁纳认知</a:t>
            </a:r>
            <a:r>
              <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发现学习理论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认知生长和表征理论</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CB135264-E722-4B3B-AD5A-542EAB81C5B7}"/>
              </a:ext>
            </a:extLst>
          </p:cNvPr>
          <p:cNvGraphicFramePr/>
          <p:nvPr>
            <p:extLst>
              <p:ext uri="{D42A27DB-BD31-4B8C-83A1-F6EECF244321}">
                <p14:modId xmlns:p14="http://schemas.microsoft.com/office/powerpoint/2010/main" val="1538342850"/>
              </p:ext>
            </p:extLst>
          </p:nvPr>
        </p:nvGraphicFramePr>
        <p:xfrm>
          <a:off x="1578284" y="143933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7197189"/>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布鲁纳认知</a:t>
            </a:r>
            <a:r>
              <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发现学习理论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类别及其编码系统</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0E4AB805-144D-4D4D-BD32-FAA7332A45BA}"/>
              </a:ext>
            </a:extLst>
          </p:cNvPr>
          <p:cNvPicPr>
            <a:picLocks noChangeAspect="1"/>
          </p:cNvPicPr>
          <p:nvPr/>
        </p:nvPicPr>
        <p:blipFill>
          <a:blip r:embed="rId2"/>
          <a:stretch>
            <a:fillRect/>
          </a:stretch>
        </p:blipFill>
        <p:spPr>
          <a:xfrm>
            <a:off x="2624137" y="2505021"/>
            <a:ext cx="6943725" cy="4067175"/>
          </a:xfrm>
          <a:prstGeom prst="rect">
            <a:avLst/>
          </a:prstGeom>
        </p:spPr>
      </p:pic>
    </p:spTree>
    <p:extLst>
      <p:ext uri="{BB962C8B-B14F-4D97-AF65-F5344CB8AC3E}">
        <p14:creationId xmlns:p14="http://schemas.microsoft.com/office/powerpoint/2010/main" val="3301304110"/>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00585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布鲁纳认知</a:t>
            </a:r>
            <a:r>
              <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发现学习理论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类别及其编码系统</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编码系统是人们对环境信息加以分组和组合的方式，它们是不断变化和重组的。在布鲁纳看来，学习就是类别及其编码系统的形成，是一个人把同类的事物联系起来，并把它们连结成赋予它们意义的结构。这种编码系统相当于学生的认知结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在学习任何一门学科时，总是由一系列的片断所组成，而每一个片断（或一个事件）总是涉及到获得、转换和评价三个过程，布鲁纳由此认为，学生不是被动的知识接受者，而是积极的信息加工者。</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布鲁纳认为，教学不仅应当尽可能使学生牢固地掌握科学内容，还应当尽可能使学生成为自主且自动的思想家。</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布鲁纳认为，教学不应当使学生处于被动接受知识的状态，而应当让学生成为发现者。</a:t>
            </a:r>
          </a:p>
        </p:txBody>
      </p:sp>
    </p:spTree>
    <p:extLst>
      <p:ext uri="{BB962C8B-B14F-4D97-AF65-F5344CB8AC3E}">
        <p14:creationId xmlns:p14="http://schemas.microsoft.com/office/powerpoint/2010/main" val="1349704532"/>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奥苏伯尔有意义接受学习理论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理论背景</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b="1" dirty="0">
                <a:solidFill>
                  <a:srgbClr val="FF0000"/>
                </a:solidFill>
                <a:latin typeface="Arial" panose="020B0604020202020204" pitchFamily="34" charset="0"/>
                <a:ea typeface="微软雅黑" panose="020B0503020204020204" pitchFamily="34" charset="-122"/>
              </a:rPr>
              <a:t>奥苏伯尔</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针对布鲁纳“发现学习”的偏颇提出了</a:t>
            </a:r>
            <a:r>
              <a:rPr lang="zh-CN" altLang="en-US" b="1" dirty="0">
                <a:solidFill>
                  <a:srgbClr val="FF0000"/>
                </a:solidFill>
                <a:latin typeface="Arial" panose="020B0604020202020204" pitchFamily="34" charset="0"/>
                <a:ea typeface="微软雅黑" panose="020B0503020204020204" pitchFamily="34" charset="-122"/>
              </a:rPr>
              <a:t>认知同化学习理论</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。他认为布鲁纳的理论过分强调发现式、跳跃式学习，轻视知识的系统性、循序渐进性，忽视系统知识的传授，而造成学生基础薄弱、教育质量滑坡的不良后果。</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他主张曾被贬为“旧教育传统的残余”的接受学习法，提倡循序渐进，使学生按照有意义接受的方式获得系统的知识，形成良好的认知结构。</a:t>
            </a:r>
          </a:p>
        </p:txBody>
      </p:sp>
    </p:spTree>
    <p:extLst>
      <p:ext uri="{BB962C8B-B14F-4D97-AF65-F5344CB8AC3E}">
        <p14:creationId xmlns:p14="http://schemas.microsoft.com/office/powerpoint/2010/main" val="4060988208"/>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奥苏伯尔有意义接受学习理论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主要观点</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00CD01F1-D15E-4D18-B3FC-A42782F5FC58}"/>
              </a:ext>
            </a:extLst>
          </p:cNvPr>
          <p:cNvGraphicFramePr/>
          <p:nvPr>
            <p:extLst>
              <p:ext uri="{D42A27DB-BD31-4B8C-83A1-F6EECF244321}">
                <p14:modId xmlns:p14="http://schemas.microsoft.com/office/powerpoint/2010/main" val="663814533"/>
              </p:ext>
            </p:extLst>
          </p:nvPr>
        </p:nvGraphicFramePr>
        <p:xfrm>
          <a:off x="1744323" y="2530660"/>
          <a:ext cx="8632576" cy="41167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0656516"/>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加涅信息加工学习理论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信息加工理论及其研究途径</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第二次世界大战以后，随着信息论的出现和通信技术的发展，现代认知心理学的先驱者开始把人类比作通信通道，即把人看作接受信息和加工信息的信息传送装置。信息加工理论就是在这种背景下诞生的。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信息加工理论从</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信息论</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等吸收术语，信息指感官在外界刺激下得的消息，信息加工是人获信息后头脑中的转换变化，编码是特殊规则或转换，是信息加工核心，信息论使心理学转向行为心理结构基础，</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计算机模拟</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是重要工具，便利对学习过程研究，表现为可验证认知理论、对照修正理论、获取新信息、使对输入输出间过程有兴趣并取得重要成果。</a:t>
            </a:r>
          </a:p>
        </p:txBody>
      </p:sp>
    </p:spTree>
    <p:extLst>
      <p:ext uri="{BB962C8B-B14F-4D97-AF65-F5344CB8AC3E}">
        <p14:creationId xmlns:p14="http://schemas.microsoft.com/office/powerpoint/2010/main" val="324677197"/>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加涅信息加工学习理论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信息加工的过程</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信息加工理论将人的心理活动比作物理通信系统，学习过程是对信息探测、编码、贮存和复现过程，感觉登记和注意对应信息探测，注意负责筛选信息，模式识别是编码过程，其脑内变化知之甚少，有模板匹配、特征组合等观点，记忆如同磁带等贮存信息，记忆系统物质基础和容量等不完全清楚，信息保持时间和编码方式不同，长期信息再编码以语义网络形式存在，会有遗忘。</a:t>
            </a:r>
          </a:p>
        </p:txBody>
      </p:sp>
    </p:spTree>
    <p:extLst>
      <p:ext uri="{BB962C8B-B14F-4D97-AF65-F5344CB8AC3E}">
        <p14:creationId xmlns:p14="http://schemas.microsoft.com/office/powerpoint/2010/main" val="758627810"/>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5655917"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加涅信息加工学习理论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学习的信息加工模式</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加涅认为，学习的模式是用来说明学习的结构和过程的，它对于理解教学过程以及如何安排教学事件具有极大的应用意义。他提出了信息加工的学习模式。如图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 </a:t>
            </a:r>
          </a:p>
        </p:txBody>
      </p:sp>
      <p:pic>
        <p:nvPicPr>
          <p:cNvPr id="3" name="图片 2">
            <a:extLst>
              <a:ext uri="{FF2B5EF4-FFF2-40B4-BE49-F238E27FC236}">
                <a16:creationId xmlns:a16="http://schemas.microsoft.com/office/drawing/2014/main" id="{CBBE41F7-9A0E-4A07-99FC-7E614E9B313F}"/>
              </a:ext>
            </a:extLst>
          </p:cNvPr>
          <p:cNvPicPr>
            <a:picLocks noChangeAspect="1"/>
          </p:cNvPicPr>
          <p:nvPr/>
        </p:nvPicPr>
        <p:blipFill>
          <a:blip r:embed="rId2"/>
          <a:stretch>
            <a:fillRect/>
          </a:stretch>
        </p:blipFill>
        <p:spPr>
          <a:xfrm>
            <a:off x="6756543" y="2274014"/>
            <a:ext cx="4914900" cy="3810000"/>
          </a:xfrm>
          <a:prstGeom prst="rect">
            <a:avLst/>
          </a:prstGeom>
        </p:spPr>
      </p:pic>
    </p:spTree>
    <p:extLst>
      <p:ext uri="{BB962C8B-B14F-4D97-AF65-F5344CB8AC3E}">
        <p14:creationId xmlns:p14="http://schemas.microsoft.com/office/powerpoint/2010/main" val="1602039398"/>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学习</a:t>
            </a:r>
            <a:r>
              <a:rPr lang="zh-CN" altLang="en-US" dirty="0">
                <a:latin typeface="微软雅黑" panose="020B0503020204020204" pitchFamily="34" charset="-122"/>
                <a:ea typeface="微软雅黑" panose="020B0503020204020204" pitchFamily="34" charset="-122"/>
              </a:rPr>
              <a:t>： 是个体在一定情景下由于经验而产生的行为或行为潜能的相对持久的变化过程。</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经典条件作用</a:t>
            </a:r>
            <a:r>
              <a:rPr lang="zh-CN" altLang="en-US" dirty="0">
                <a:latin typeface="微软雅黑" panose="020B0503020204020204" pitchFamily="34" charset="-122"/>
                <a:ea typeface="微软雅黑" panose="020B0503020204020204" pitchFamily="34" charset="-122"/>
              </a:rPr>
              <a:t>： 是一种刺激替代过程，即由一个新的、中性的刺激（称为条件刺激，</a:t>
            </a:r>
            <a:r>
              <a:rPr lang="en-US" altLang="zh-CN" dirty="0">
                <a:latin typeface="微软雅黑" panose="020B0503020204020204" pitchFamily="34" charset="-122"/>
                <a:ea typeface="微软雅黑" panose="020B0503020204020204" pitchFamily="34" charset="-122"/>
              </a:rPr>
              <a:t>CS</a:t>
            </a:r>
            <a:r>
              <a:rPr lang="zh-CN" altLang="en-US" dirty="0">
                <a:latin typeface="微软雅黑" panose="020B0503020204020204" pitchFamily="34" charset="-122"/>
                <a:ea typeface="微软雅黑" panose="020B0503020204020204" pitchFamily="34" charset="-122"/>
              </a:rPr>
              <a:t>）替代了原先自然引发反应的无条件刺激，而由条件刺激引发的反应，就称为条件反应（</a:t>
            </a:r>
            <a:r>
              <a:rPr lang="en-US" altLang="zh-CN" dirty="0">
                <a:latin typeface="微软雅黑" panose="020B0503020204020204" pitchFamily="34" charset="-122"/>
                <a:ea typeface="微软雅黑" panose="020B0503020204020204" pitchFamily="34" charset="-122"/>
              </a:rPr>
              <a:t>CR</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操作条件作用</a:t>
            </a:r>
            <a:r>
              <a:rPr lang="zh-CN" altLang="en-US" dirty="0">
                <a:latin typeface="微软雅黑" panose="020B0503020204020204" pitchFamily="34" charset="-122"/>
                <a:ea typeface="微软雅黑" panose="020B0503020204020204" pitchFamily="34" charset="-122"/>
              </a:rPr>
              <a:t>： 第一，任何反应如果紧随强化刺激，该反应具有重复出现的趋向；第二，任何能够提高操作反应率的刺激都是强化刺激，根据这两个原则，操作性条件作用是（</a:t>
            </a:r>
            <a:r>
              <a:rPr lang="en-US" altLang="zh-CN" dirty="0">
                <a:latin typeface="微软雅黑" panose="020B0503020204020204" pitchFamily="34" charset="-122"/>
                <a:ea typeface="微软雅黑" panose="020B0503020204020204" pitchFamily="34" charset="-122"/>
              </a:rPr>
              <a:t>S</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—R—S</a:t>
            </a:r>
            <a:r>
              <a:rPr lang="zh-CN" altLang="en-US" dirty="0">
                <a:latin typeface="微软雅黑" panose="020B0503020204020204" pitchFamily="34" charset="-122"/>
                <a:ea typeface="微软雅黑" panose="020B0503020204020204" pitchFamily="34" charset="-122"/>
              </a:rPr>
              <a:t>的过程，在这一过程中，重要的是跟随反应之后的刺激。</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观察学习</a:t>
            </a:r>
            <a:r>
              <a:rPr lang="zh-CN" altLang="en-US" dirty="0">
                <a:latin typeface="微软雅黑" panose="020B0503020204020204" pitchFamily="34" charset="-122"/>
                <a:ea typeface="微软雅黑" panose="020B0503020204020204" pitchFamily="34" charset="-122"/>
              </a:rPr>
              <a:t>： 是指人们仅仅通过观察他人（榜样）的行为及其结果就能学会某种复杂行为。班杜拉认为，人的一切社会行为都是在社会环境的影响下，通过对他人示范行为及其结果的观察学习而得以形成的，不必直接作出具体行为，也不依赖于直接强化。</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842893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加涅信息加工学习理论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学习阶段及对应的教学事件</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7417AC70-B6FB-45DD-9C85-8AF33AFC23F8}"/>
              </a:ext>
            </a:extLst>
          </p:cNvPr>
          <p:cNvPicPr>
            <a:picLocks noChangeAspect="1"/>
          </p:cNvPicPr>
          <p:nvPr/>
        </p:nvPicPr>
        <p:blipFill>
          <a:blip r:embed="rId2"/>
          <a:stretch>
            <a:fillRect/>
          </a:stretch>
        </p:blipFill>
        <p:spPr>
          <a:xfrm>
            <a:off x="6707201" y="1733951"/>
            <a:ext cx="5056708" cy="4858003"/>
          </a:xfrm>
          <a:prstGeom prst="rect">
            <a:avLst/>
          </a:prstGeom>
        </p:spPr>
      </p:pic>
    </p:spTree>
    <p:extLst>
      <p:ext uri="{BB962C8B-B14F-4D97-AF65-F5344CB8AC3E}">
        <p14:creationId xmlns:p14="http://schemas.microsoft.com/office/powerpoint/2010/main" val="61797332"/>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加涅信息加工学习理论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学习阶段及对应的教学事件</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895D6525-A876-4DD9-B849-9933CBA1658B}"/>
              </a:ext>
            </a:extLst>
          </p:cNvPr>
          <p:cNvGraphicFramePr>
            <a:graphicFrameLocks/>
          </p:cNvGraphicFramePr>
          <p:nvPr>
            <p:extLst>
              <p:ext uri="{D42A27DB-BD31-4B8C-83A1-F6EECF244321}">
                <p14:modId xmlns:p14="http://schemas.microsoft.com/office/powerpoint/2010/main" val="204158114"/>
              </p:ext>
            </p:extLst>
          </p:nvPr>
        </p:nvGraphicFramePr>
        <p:xfrm>
          <a:off x="1824520" y="2725870"/>
          <a:ext cx="7596883" cy="3769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07784694"/>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加涅信息加工学习理论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学习阶段及对应的教学事件</a:t>
            </a:r>
          </a:p>
        </p:txBody>
      </p:sp>
      <p:graphicFrame>
        <p:nvGraphicFramePr>
          <p:cNvPr id="3" name="内容占位符 3">
            <a:extLst>
              <a:ext uri="{FF2B5EF4-FFF2-40B4-BE49-F238E27FC236}">
                <a16:creationId xmlns:a16="http://schemas.microsoft.com/office/drawing/2014/main" id="{F89893B9-6ED8-405C-BFC0-3CA65CCE872F}"/>
              </a:ext>
            </a:extLst>
          </p:cNvPr>
          <p:cNvGraphicFramePr>
            <a:graphicFrameLocks/>
          </p:cNvGraphicFramePr>
          <p:nvPr>
            <p:extLst>
              <p:ext uri="{D42A27DB-BD31-4B8C-83A1-F6EECF244321}">
                <p14:modId xmlns:p14="http://schemas.microsoft.com/office/powerpoint/2010/main" val="3380832328"/>
              </p:ext>
            </p:extLst>
          </p:nvPr>
        </p:nvGraphicFramePr>
        <p:xfrm>
          <a:off x="2517599" y="2515759"/>
          <a:ext cx="7596883" cy="37695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5048552"/>
      </p:ext>
    </p:ext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小明每次去商店里都要买玩具，妈妈不答应时他就会大哭大闹，甚至引来很多围观的路人，最后，妈妈只好给他买。请用强化原理分析小明出现这个行为的原因。</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华盛顿先生指导一个中学假期教育班，一位叫海伦的学生引起了他的注意。海伦总是在课上讲脏话，而且对华盛顿先生一点也不尊重。她总是侮辱和辱骂除自己朋友外的其他同学，对学校的财产一点也不爱惜，总是在桌椅上、墙上乱写乱画。起初，华盛顿先生表扬海伦偶尔表现出的良好行为，但是没有任何效果。华盛顿先生表扬海伦的行为在行为主义理论中被称为什么？不奏效的原因是什么？</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发现学习</a:t>
            </a:r>
            <a:r>
              <a:rPr lang="zh-CN" altLang="en-US" dirty="0">
                <a:latin typeface="微软雅黑" panose="020B0503020204020204" pitchFamily="34" charset="-122"/>
                <a:ea typeface="微软雅黑" panose="020B0503020204020204" pitchFamily="34" charset="-122"/>
              </a:rPr>
              <a:t>： 是指学习内容不是以定论的方式呈现给学生的，而是要求学生在把最终结果并入认知结构之前，先要从事某些心理活动，如对学习内容进行重新排列、重新组织或转换。</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信息加工过程</a:t>
            </a:r>
            <a:r>
              <a:rPr lang="zh-CN" altLang="en-US" dirty="0">
                <a:latin typeface="微软雅黑" panose="020B0503020204020204" pitchFamily="34" charset="-122"/>
                <a:ea typeface="微软雅黑" panose="020B0503020204020204" pitchFamily="34" charset="-122"/>
              </a:rPr>
              <a:t>： 把人的心理活动比作计算机处理信息的过程，因此，人的学习过程就是一个对信息进行输入、编码、贮存和提取的过程。</a:t>
            </a:r>
          </a:p>
        </p:txBody>
      </p:sp>
    </p:spTree>
    <p:extLst>
      <p:ext uri="{BB962C8B-B14F-4D97-AF65-F5344CB8AC3E}">
        <p14:creationId xmlns:p14="http://schemas.microsoft.com/office/powerpoint/2010/main" val="1840010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307B89A-79E9-4D6F-A546-8AD0F3A161ED}"/>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5" name="内容占位符 4">
            <a:extLst>
              <a:ext uri="{FF2B5EF4-FFF2-40B4-BE49-F238E27FC236}">
                <a16:creationId xmlns:a16="http://schemas.microsoft.com/office/drawing/2014/main" id="{2608B73D-0FBD-4677-8CD6-7DE3E816058E}"/>
              </a:ext>
            </a:extLst>
          </p:cNvPr>
          <p:cNvPicPr>
            <a:picLocks noGrp="1" noChangeAspect="1"/>
          </p:cNvPicPr>
          <p:nvPr>
            <p:ph idx="1"/>
          </p:nvPr>
        </p:nvPicPr>
        <p:blipFill>
          <a:blip r:embed="rId2"/>
          <a:stretch>
            <a:fillRect/>
          </a:stretch>
        </p:blipFill>
        <p:spPr>
          <a:xfrm>
            <a:off x="2446718" y="1887681"/>
            <a:ext cx="7455175" cy="41329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490437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学习的概念及其分类</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行为主义学习理论</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认知主义学习理论</a:t>
            </a:r>
            <a:endParaRPr lang="en-US" altLang="zh-CN" sz="2400" dirty="0">
              <a:effectLst/>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学习的概念及其分类</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学习的概念</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学习是以行为或行为潜能的改变为标志的</a:t>
            </a:r>
          </a:p>
        </p:txBody>
      </p:sp>
      <p:graphicFrame>
        <p:nvGraphicFramePr>
          <p:cNvPr id="3" name="内容占位符 3">
            <a:extLst>
              <a:ext uri="{FF2B5EF4-FFF2-40B4-BE49-F238E27FC236}">
                <a16:creationId xmlns:a16="http://schemas.microsoft.com/office/drawing/2014/main" id="{B032E469-71F7-444C-9E6C-D0AF4D12DCB7}"/>
              </a:ext>
            </a:extLst>
          </p:cNvPr>
          <p:cNvGraphicFramePr>
            <a:graphicFrameLocks/>
          </p:cNvGraphicFramePr>
          <p:nvPr>
            <p:extLst>
              <p:ext uri="{D42A27DB-BD31-4B8C-83A1-F6EECF244321}">
                <p14:modId xmlns:p14="http://schemas.microsoft.com/office/powerpoint/2010/main" val="4063290312"/>
              </p:ext>
            </p:extLst>
          </p:nvPr>
        </p:nvGraphicFramePr>
        <p:xfrm>
          <a:off x="970914" y="2691829"/>
          <a:ext cx="10515600" cy="35658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2283024"/>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116</TotalTime>
  <Words>3221</Words>
  <Application>Microsoft Office PowerPoint</Application>
  <PresentationFormat>宽屏</PresentationFormat>
  <Paragraphs>187</Paragraphs>
  <Slides>44</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44</vt:i4>
      </vt:variant>
    </vt:vector>
  </HeadingPairs>
  <TitlesOfParts>
    <vt:vector size="53"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第二编  学习心理</vt:lpstr>
      <vt:lpstr>第七章   学习理论（上）</vt:lpstr>
      <vt:lpstr>主要概念 </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20</cp:revision>
  <dcterms:created xsi:type="dcterms:W3CDTF">2023-07-29T06:13:37Z</dcterms:created>
  <dcterms:modified xsi:type="dcterms:W3CDTF">2024-09-02T02:39:55Z</dcterms:modified>
</cp:coreProperties>
</file>