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6" r:id="rId1"/>
  </p:sldMasterIdLst>
  <p:notesMasterIdLst>
    <p:notesMasterId r:id="rId38"/>
  </p:notesMasterIdLst>
  <p:sldIdLst>
    <p:sldId id="256" r:id="rId2"/>
    <p:sldId id="482" r:id="rId3"/>
    <p:sldId id="485" r:id="rId4"/>
    <p:sldId id="526" r:id="rId5"/>
    <p:sldId id="527" r:id="rId6"/>
    <p:sldId id="257" r:id="rId7"/>
    <p:sldId id="488" r:id="rId8"/>
    <p:sldId id="530" r:id="rId9"/>
    <p:sldId id="578" r:id="rId10"/>
    <p:sldId id="579" r:id="rId11"/>
    <p:sldId id="580" r:id="rId12"/>
    <p:sldId id="558" r:id="rId13"/>
    <p:sldId id="559" r:id="rId14"/>
    <p:sldId id="560" r:id="rId15"/>
    <p:sldId id="561" r:id="rId16"/>
    <p:sldId id="489" r:id="rId17"/>
    <p:sldId id="562" r:id="rId18"/>
    <p:sldId id="563" r:id="rId19"/>
    <p:sldId id="564" r:id="rId20"/>
    <p:sldId id="565" r:id="rId21"/>
    <p:sldId id="566" r:id="rId22"/>
    <p:sldId id="567" r:id="rId23"/>
    <p:sldId id="490" r:id="rId24"/>
    <p:sldId id="568" r:id="rId25"/>
    <p:sldId id="569" r:id="rId26"/>
    <p:sldId id="581" r:id="rId27"/>
    <p:sldId id="570" r:id="rId28"/>
    <p:sldId id="571" r:id="rId29"/>
    <p:sldId id="572" r:id="rId30"/>
    <p:sldId id="495" r:id="rId31"/>
    <p:sldId id="573" r:id="rId32"/>
    <p:sldId id="574" r:id="rId33"/>
    <p:sldId id="575" r:id="rId34"/>
    <p:sldId id="557" r:id="rId35"/>
    <p:sldId id="577" r:id="rId36"/>
    <p:sldId id="524" r:id="rId3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9A9D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4" d="100"/>
          <a:sy n="64" d="100"/>
        </p:scale>
        <p:origin x="102"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21B104C-4722-4186-A2AB-5D35590680BF}" type="doc">
      <dgm:prSet loTypeId="urn:microsoft.com/office/officeart/2005/8/layout/hProcess9" loCatId="process" qsTypeId="urn:microsoft.com/office/officeart/2005/8/quickstyle/simple1" qsCatId="simple" csTypeId="urn:microsoft.com/office/officeart/2005/8/colors/colorful3" csCatId="colorful" phldr="1"/>
      <dgm:spPr/>
    </dgm:pt>
    <dgm:pt modelId="{C5C9FA4C-3C34-4B3D-8CFD-96893C6C9ACD}">
      <dgm:prSet phldrT="[文本]"/>
      <dgm:spPr/>
      <dgm:t>
        <a:bodyPr/>
        <a:lstStyle/>
        <a:p>
          <a:r>
            <a:rPr lang="zh-CN" altLang="zh-CN" dirty="0">
              <a:latin typeface="Arial" panose="020B0604020202020204" pitchFamily="34" charset="0"/>
              <a:ea typeface="微软雅黑" panose="020B0503020204020204" pitchFamily="34" charset="-122"/>
            </a:rPr>
            <a:t>学习迁移是学习活动中的一条基本规律。所谓学习迁移，是指在一种条件下进行的学习对另一种条件下学习的影响。</a:t>
          </a:r>
        </a:p>
      </dgm:t>
    </dgm:pt>
    <dgm:pt modelId="{712DD42E-F2F2-4AA7-899F-EDB2A66CE108}" type="parTrans" cxnId="{5AFD4C29-9698-4281-90C8-542E8DC44CD7}">
      <dgm:prSet/>
      <dgm:spPr/>
      <dgm:t>
        <a:bodyPr/>
        <a:lstStyle/>
        <a:p>
          <a:endParaRPr lang="zh-CN" altLang="en-US"/>
        </a:p>
      </dgm:t>
    </dgm:pt>
    <dgm:pt modelId="{7F86E949-6E84-41AA-B9F2-74A851463E63}" type="sibTrans" cxnId="{5AFD4C29-9698-4281-90C8-542E8DC44CD7}">
      <dgm:prSet/>
      <dgm:spPr/>
      <dgm:t>
        <a:bodyPr/>
        <a:lstStyle/>
        <a:p>
          <a:endParaRPr lang="zh-CN" altLang="en-US"/>
        </a:p>
      </dgm:t>
    </dgm:pt>
    <dgm:pt modelId="{8B7B9235-27C0-430B-9979-9996482D88D5}">
      <dgm:prSet phldrT="[文本]"/>
      <dgm:spPr/>
      <dgm:t>
        <a:bodyPr/>
        <a:lstStyle/>
        <a:p>
          <a:pPr algn="l"/>
          <a:r>
            <a:rPr lang="zh-CN" altLang="en-US" dirty="0">
              <a:latin typeface="Arial" panose="020B0604020202020204" pitchFamily="34" charset="0"/>
              <a:ea typeface="微软雅黑" panose="020B0503020204020204" pitchFamily="34" charset="-122"/>
            </a:rPr>
            <a:t>它可以有几种分类方式。如果从迁移的影响方向来分类，学习迁移可以分为顺向迁移和逆向迁移。如果从迁移的影响结果分类，则可以分为正迁移和负迁移。凡是一种学习对另一种学习起促进作用，则称为正迁移</a:t>
          </a:r>
          <a:r>
            <a:rPr lang="en-US" altLang="en-US" dirty="0">
              <a:latin typeface="Arial" panose="020B0604020202020204" pitchFamily="34" charset="0"/>
              <a:ea typeface="微软雅黑" panose="020B0503020204020204" pitchFamily="34" charset="-122"/>
            </a:rPr>
            <a:t>;</a:t>
          </a:r>
          <a:r>
            <a:rPr lang="zh-CN" altLang="en-US" dirty="0">
              <a:latin typeface="Arial" panose="020B0604020202020204" pitchFamily="34" charset="0"/>
              <a:ea typeface="微软雅黑" panose="020B0503020204020204" pitchFamily="34" charset="-122"/>
            </a:rPr>
            <a:t>凡是一种学习对另一种学习起干扰或抑制作用，则称为负迁移。</a:t>
          </a:r>
        </a:p>
      </dgm:t>
    </dgm:pt>
    <dgm:pt modelId="{3752CF8C-474E-4DE2-8B50-51B5C18A75D4}" type="parTrans" cxnId="{810865A4-F5D6-464D-AB7F-0ABBD6C9126A}">
      <dgm:prSet/>
      <dgm:spPr/>
      <dgm:t>
        <a:bodyPr/>
        <a:lstStyle/>
        <a:p>
          <a:endParaRPr lang="zh-CN" altLang="en-US"/>
        </a:p>
      </dgm:t>
    </dgm:pt>
    <dgm:pt modelId="{82A07FE7-BFF9-444B-92EE-ACC9B65596CA}" type="sibTrans" cxnId="{810865A4-F5D6-464D-AB7F-0ABBD6C9126A}">
      <dgm:prSet/>
      <dgm:spPr/>
      <dgm:t>
        <a:bodyPr/>
        <a:lstStyle/>
        <a:p>
          <a:endParaRPr lang="zh-CN" altLang="en-US"/>
        </a:p>
      </dgm:t>
    </dgm:pt>
    <dgm:pt modelId="{FAE9504B-13BA-4076-8A2F-F7C1010E9ECC}" type="pres">
      <dgm:prSet presAssocID="{A21B104C-4722-4186-A2AB-5D35590680BF}" presName="CompostProcess" presStyleCnt="0">
        <dgm:presLayoutVars>
          <dgm:dir/>
          <dgm:resizeHandles val="exact"/>
        </dgm:presLayoutVars>
      </dgm:prSet>
      <dgm:spPr/>
    </dgm:pt>
    <dgm:pt modelId="{C3466AF3-C5A6-4732-8DFC-12C356277A56}" type="pres">
      <dgm:prSet presAssocID="{A21B104C-4722-4186-A2AB-5D35590680BF}" presName="arrow" presStyleLbl="bgShp" presStyleIdx="0" presStyleCnt="1"/>
      <dgm:spPr/>
    </dgm:pt>
    <dgm:pt modelId="{822E9DA8-92AD-4F80-99DF-677544F2DB9F}" type="pres">
      <dgm:prSet presAssocID="{A21B104C-4722-4186-A2AB-5D35590680BF}" presName="linearProcess" presStyleCnt="0"/>
      <dgm:spPr/>
    </dgm:pt>
    <dgm:pt modelId="{7BA934AC-5D3B-4074-8BDF-3729DFE31FA8}" type="pres">
      <dgm:prSet presAssocID="{C5C9FA4C-3C34-4B3D-8CFD-96893C6C9ACD}" presName="textNode" presStyleLbl="node1" presStyleIdx="0" presStyleCnt="2">
        <dgm:presLayoutVars>
          <dgm:bulletEnabled val="1"/>
        </dgm:presLayoutVars>
      </dgm:prSet>
      <dgm:spPr/>
    </dgm:pt>
    <dgm:pt modelId="{F920ADA4-C5C0-4117-AF30-278ABCA3F93E}" type="pres">
      <dgm:prSet presAssocID="{7F86E949-6E84-41AA-B9F2-74A851463E63}" presName="sibTrans" presStyleCnt="0"/>
      <dgm:spPr/>
    </dgm:pt>
    <dgm:pt modelId="{13648A15-7827-4543-B9F2-4B7C3EC19164}" type="pres">
      <dgm:prSet presAssocID="{8B7B9235-27C0-430B-9979-9996482D88D5}" presName="textNode" presStyleLbl="node1" presStyleIdx="1" presStyleCnt="2">
        <dgm:presLayoutVars>
          <dgm:bulletEnabled val="1"/>
        </dgm:presLayoutVars>
      </dgm:prSet>
      <dgm:spPr/>
    </dgm:pt>
  </dgm:ptLst>
  <dgm:cxnLst>
    <dgm:cxn modelId="{5AFD4C29-9698-4281-90C8-542E8DC44CD7}" srcId="{A21B104C-4722-4186-A2AB-5D35590680BF}" destId="{C5C9FA4C-3C34-4B3D-8CFD-96893C6C9ACD}" srcOrd="0" destOrd="0" parTransId="{712DD42E-F2F2-4AA7-899F-EDB2A66CE108}" sibTransId="{7F86E949-6E84-41AA-B9F2-74A851463E63}"/>
    <dgm:cxn modelId="{CE89193E-2D80-4F6F-9B90-C7741224CAEB}" type="presOf" srcId="{A21B104C-4722-4186-A2AB-5D35590680BF}" destId="{FAE9504B-13BA-4076-8A2F-F7C1010E9ECC}" srcOrd="0" destOrd="0" presId="urn:microsoft.com/office/officeart/2005/8/layout/hProcess9"/>
    <dgm:cxn modelId="{2FD3095D-4012-4B6F-80D2-664007326CB0}" type="presOf" srcId="{8B7B9235-27C0-430B-9979-9996482D88D5}" destId="{13648A15-7827-4543-B9F2-4B7C3EC19164}" srcOrd="0" destOrd="0" presId="urn:microsoft.com/office/officeart/2005/8/layout/hProcess9"/>
    <dgm:cxn modelId="{81B19367-1022-4311-9BE5-661941CC4C63}" type="presOf" srcId="{C5C9FA4C-3C34-4B3D-8CFD-96893C6C9ACD}" destId="{7BA934AC-5D3B-4074-8BDF-3729DFE31FA8}" srcOrd="0" destOrd="0" presId="urn:microsoft.com/office/officeart/2005/8/layout/hProcess9"/>
    <dgm:cxn modelId="{810865A4-F5D6-464D-AB7F-0ABBD6C9126A}" srcId="{A21B104C-4722-4186-A2AB-5D35590680BF}" destId="{8B7B9235-27C0-430B-9979-9996482D88D5}" srcOrd="1" destOrd="0" parTransId="{3752CF8C-474E-4DE2-8B50-51B5C18A75D4}" sibTransId="{82A07FE7-BFF9-444B-92EE-ACC9B65596CA}"/>
    <dgm:cxn modelId="{CCF31F7C-E840-4423-80B7-792C3B7ED252}" type="presParOf" srcId="{FAE9504B-13BA-4076-8A2F-F7C1010E9ECC}" destId="{C3466AF3-C5A6-4732-8DFC-12C356277A56}" srcOrd="0" destOrd="0" presId="urn:microsoft.com/office/officeart/2005/8/layout/hProcess9"/>
    <dgm:cxn modelId="{358DAD7A-C398-4A0F-B8F0-7FE0FEC368F7}" type="presParOf" srcId="{FAE9504B-13BA-4076-8A2F-F7C1010E9ECC}" destId="{822E9DA8-92AD-4F80-99DF-677544F2DB9F}" srcOrd="1" destOrd="0" presId="urn:microsoft.com/office/officeart/2005/8/layout/hProcess9"/>
    <dgm:cxn modelId="{31C71ECD-65FE-4DF5-85DF-1208678EC0DE}" type="presParOf" srcId="{822E9DA8-92AD-4F80-99DF-677544F2DB9F}" destId="{7BA934AC-5D3B-4074-8BDF-3729DFE31FA8}" srcOrd="0" destOrd="0" presId="urn:microsoft.com/office/officeart/2005/8/layout/hProcess9"/>
    <dgm:cxn modelId="{91B695EF-2CDF-4884-8671-F04B8CF86511}" type="presParOf" srcId="{822E9DA8-92AD-4F80-99DF-677544F2DB9F}" destId="{F920ADA4-C5C0-4117-AF30-278ABCA3F93E}" srcOrd="1" destOrd="0" presId="urn:microsoft.com/office/officeart/2005/8/layout/hProcess9"/>
    <dgm:cxn modelId="{7912F7EA-2514-4AC8-8327-ACE02714444B}" type="presParOf" srcId="{822E9DA8-92AD-4F80-99DF-677544F2DB9F}" destId="{13648A15-7827-4543-B9F2-4B7C3EC19164}" srcOrd="2"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C0E935E-E4D3-4A17-902A-B865653A642F}" type="doc">
      <dgm:prSet loTypeId="urn:microsoft.com/office/officeart/2005/8/layout/vList3" loCatId="list" qsTypeId="urn:microsoft.com/office/officeart/2005/8/quickstyle/simple1" qsCatId="simple" csTypeId="urn:microsoft.com/office/officeart/2005/8/colors/colorful3" csCatId="colorful" phldr="1"/>
      <dgm:spPr/>
    </dgm:pt>
    <dgm:pt modelId="{03306089-7434-4C45-93C0-C1211A5D9B78}">
      <dgm:prSet phldrT="[文本]" custT="1"/>
      <dgm:spPr/>
      <dgm:t>
        <a:bodyPr/>
        <a:lstStyle/>
        <a:p>
          <a:pPr algn="l"/>
          <a:r>
            <a:rPr lang="zh-CN" altLang="en-US" sz="1600" dirty="0">
              <a:latin typeface="Arial" panose="020B0604020202020204" pitchFamily="34" charset="0"/>
              <a:ea typeface="微软雅黑" panose="020B0503020204020204" pitchFamily="34" charset="-122"/>
            </a:rPr>
            <a:t>桑代克以刺激</a:t>
          </a:r>
          <a:r>
            <a:rPr lang="en-US" altLang="en-US" sz="1600" dirty="0">
              <a:latin typeface="Arial" panose="020B0604020202020204" pitchFamily="34" charset="0"/>
              <a:ea typeface="微软雅黑" panose="020B0503020204020204" pitchFamily="34" charset="-122"/>
            </a:rPr>
            <a:t>—</a:t>
          </a:r>
          <a:r>
            <a:rPr lang="zh-CN" altLang="en-US" sz="1600" dirty="0">
              <a:latin typeface="Arial" panose="020B0604020202020204" pitchFamily="34" charset="0"/>
              <a:ea typeface="微软雅黑" panose="020B0503020204020204" pitchFamily="34" charset="-122"/>
            </a:rPr>
            <a:t>反应的联结理论为基础，提出了学习迁移的相同要素说。认为只有当两个能力的因素中有相同的要素时，一个机能的变化才会改变另一个机能。当然，桑代克所谓的共同的心理机能，只是共同的刺激和反应的联结而已。</a:t>
          </a:r>
        </a:p>
      </dgm:t>
    </dgm:pt>
    <dgm:pt modelId="{82A6F114-160C-4320-AAD2-79FD6E84446D}" type="parTrans" cxnId="{D1C8342F-8BBD-4F5B-BA74-B43F89AB5B9F}">
      <dgm:prSet/>
      <dgm:spPr/>
      <dgm:t>
        <a:bodyPr/>
        <a:lstStyle/>
        <a:p>
          <a:endParaRPr lang="zh-CN" altLang="en-US"/>
        </a:p>
      </dgm:t>
    </dgm:pt>
    <dgm:pt modelId="{0C0982F6-E957-4D40-981C-57329B92BF38}" type="sibTrans" cxnId="{D1C8342F-8BBD-4F5B-BA74-B43F89AB5B9F}">
      <dgm:prSet/>
      <dgm:spPr/>
      <dgm:t>
        <a:bodyPr/>
        <a:lstStyle/>
        <a:p>
          <a:endParaRPr lang="zh-CN" altLang="en-US"/>
        </a:p>
      </dgm:t>
    </dgm:pt>
    <dgm:pt modelId="{DA484215-E3C7-4E2A-A6B1-B8DBA4CECC97}">
      <dgm:prSet phldrT="[文本]" custT="1"/>
      <dgm:spPr/>
      <dgm:t>
        <a:bodyPr/>
        <a:lstStyle/>
        <a:p>
          <a:pPr marL="0" lvl="0" indent="0" algn="l" defTabSz="800100">
            <a:lnSpc>
              <a:spcPct val="90000"/>
            </a:lnSpc>
            <a:spcBef>
              <a:spcPct val="0"/>
            </a:spcBef>
            <a:spcAft>
              <a:spcPct val="35000"/>
            </a:spcAft>
            <a:buNone/>
          </a:pPr>
          <a:r>
            <a:rPr lang="zh-CN" altLang="en-US" sz="1800" kern="1200">
              <a:latin typeface="Arial" panose="020B0604020202020204" pitchFamily="34" charset="0"/>
              <a:ea typeface="微软雅黑" panose="020B0503020204020204" pitchFamily="34" charset="-122"/>
              <a:cs typeface="+mn-cs"/>
            </a:rPr>
            <a:t>桑代克在</a:t>
          </a:r>
          <a:r>
            <a:rPr lang="en-US" altLang="en-US" sz="1800" kern="1200">
              <a:latin typeface="Arial" panose="020B0604020202020204" pitchFamily="34" charset="0"/>
              <a:ea typeface="微软雅黑" panose="020B0503020204020204" pitchFamily="34" charset="-122"/>
              <a:cs typeface="+mn-cs"/>
            </a:rPr>
            <a:t>1901</a:t>
          </a:r>
          <a:r>
            <a:rPr lang="zh-CN" altLang="en-US" sz="1800" kern="1200">
              <a:latin typeface="Arial" panose="020B0604020202020204" pitchFamily="34" charset="0"/>
              <a:ea typeface="微软雅黑" panose="020B0503020204020204" pitchFamily="34" charset="-122"/>
              <a:cs typeface="+mn-cs"/>
            </a:rPr>
            <a:t>年所做的“形状知觉”实验是相同要素说的经典实验。他以大学生为被试，训练他们判断各种形状、大小图形的面积。</a:t>
          </a:r>
          <a:endParaRPr lang="zh-CN" altLang="en-US" sz="1800" kern="1200" dirty="0">
            <a:latin typeface="Arial" panose="020B0604020202020204" pitchFamily="34" charset="0"/>
            <a:ea typeface="微软雅黑" panose="020B0503020204020204" pitchFamily="34" charset="-122"/>
            <a:cs typeface="+mn-cs"/>
          </a:endParaRPr>
        </a:p>
      </dgm:t>
    </dgm:pt>
    <dgm:pt modelId="{EB97B916-5C35-414A-9A18-9AA24144CCE7}" type="parTrans" cxnId="{522040E1-F375-4331-9829-771523483E94}">
      <dgm:prSet/>
      <dgm:spPr/>
      <dgm:t>
        <a:bodyPr/>
        <a:lstStyle/>
        <a:p>
          <a:endParaRPr lang="zh-CN" altLang="en-US"/>
        </a:p>
      </dgm:t>
    </dgm:pt>
    <dgm:pt modelId="{B569CE4C-7B9A-4962-8020-FC9E6C45FA9C}" type="sibTrans" cxnId="{522040E1-F375-4331-9829-771523483E94}">
      <dgm:prSet/>
      <dgm:spPr/>
      <dgm:t>
        <a:bodyPr/>
        <a:lstStyle/>
        <a:p>
          <a:endParaRPr lang="zh-CN" altLang="en-US"/>
        </a:p>
      </dgm:t>
    </dgm:pt>
    <dgm:pt modelId="{E222E03D-2AAB-4824-8078-18950D2C2F27}">
      <dgm:prSet phldrT="[文本]" custT="1"/>
      <dgm:spPr/>
      <dgm:t>
        <a:bodyPr/>
        <a:lstStyle/>
        <a:p>
          <a:pPr marL="0" lvl="0" indent="0" algn="l" defTabSz="800100">
            <a:lnSpc>
              <a:spcPct val="90000"/>
            </a:lnSpc>
            <a:spcBef>
              <a:spcPct val="0"/>
            </a:spcBef>
            <a:spcAft>
              <a:spcPct val="35000"/>
            </a:spcAft>
            <a:buNone/>
          </a:pPr>
          <a:r>
            <a:rPr lang="zh-CN" altLang="en-US" sz="1800" kern="1200">
              <a:latin typeface="Arial" panose="020B0604020202020204" pitchFamily="34" charset="0"/>
              <a:ea typeface="微软雅黑" panose="020B0503020204020204" pitchFamily="34" charset="-122"/>
              <a:cs typeface="+mn-cs"/>
            </a:rPr>
            <a:t>这种理论后来被武德沃斯（</a:t>
          </a:r>
          <a:r>
            <a:rPr lang="en-US" altLang="en-US" sz="1800" kern="1200">
              <a:latin typeface="Arial" panose="020B0604020202020204" pitchFamily="34" charset="0"/>
              <a:ea typeface="微软雅黑" panose="020B0503020204020204" pitchFamily="34" charset="-122"/>
              <a:cs typeface="+mn-cs"/>
            </a:rPr>
            <a:t>R</a:t>
          </a:r>
          <a:r>
            <a:rPr lang="zh-CN" altLang="en-US" sz="1800" kern="1200">
              <a:latin typeface="Arial" panose="020B0604020202020204" pitchFamily="34" charset="0"/>
              <a:ea typeface="微软雅黑" panose="020B0503020204020204" pitchFamily="34" charset="-122"/>
              <a:cs typeface="+mn-cs"/>
            </a:rPr>
            <a:t>． </a:t>
          </a:r>
          <a:r>
            <a:rPr lang="en-US" altLang="en-US" sz="1800" kern="1200">
              <a:latin typeface="Arial" panose="020B0604020202020204" pitchFamily="34" charset="0"/>
              <a:ea typeface="微软雅黑" panose="020B0503020204020204" pitchFamily="34" charset="-122"/>
              <a:cs typeface="+mn-cs"/>
            </a:rPr>
            <a:t>S</a:t>
          </a:r>
          <a:r>
            <a:rPr lang="zh-CN" altLang="en-US" sz="1800" kern="1200">
              <a:latin typeface="Arial" panose="020B0604020202020204" pitchFamily="34" charset="0"/>
              <a:ea typeface="微软雅黑" panose="020B0503020204020204" pitchFamily="34" charset="-122"/>
              <a:cs typeface="+mn-cs"/>
            </a:rPr>
            <a:t>． </a:t>
          </a:r>
          <a:r>
            <a:rPr lang="en-US" altLang="en-US" sz="1800" kern="1200">
              <a:latin typeface="Arial" panose="020B0604020202020204" pitchFamily="34" charset="0"/>
              <a:ea typeface="微软雅黑" panose="020B0503020204020204" pitchFamily="34" charset="-122"/>
              <a:cs typeface="+mn-cs"/>
            </a:rPr>
            <a:t>Woodworth</a:t>
          </a:r>
          <a:r>
            <a:rPr lang="zh-CN" altLang="en-US" sz="1800" kern="1200">
              <a:latin typeface="Arial" panose="020B0604020202020204" pitchFamily="34" charset="0"/>
              <a:ea typeface="微软雅黑" panose="020B0503020204020204" pitchFamily="34" charset="-122"/>
              <a:cs typeface="+mn-cs"/>
            </a:rPr>
            <a:t>）修改为共同成分说，意指只有当学习情境和迁移测验情境存在共同成分时，一种学习才能影响另一种学习，即产生迁移。</a:t>
          </a:r>
          <a:endParaRPr lang="zh-CN" altLang="en-US" sz="1800" kern="1200" dirty="0">
            <a:latin typeface="Arial" panose="020B0604020202020204" pitchFamily="34" charset="0"/>
            <a:ea typeface="微软雅黑" panose="020B0503020204020204" pitchFamily="34" charset="-122"/>
            <a:cs typeface="+mn-cs"/>
          </a:endParaRPr>
        </a:p>
      </dgm:t>
    </dgm:pt>
    <dgm:pt modelId="{23C61F94-60CC-4A21-B57A-3DED569E421C}" type="parTrans" cxnId="{178C64D9-7053-4635-A280-CC1330C6D9DD}">
      <dgm:prSet/>
      <dgm:spPr/>
      <dgm:t>
        <a:bodyPr/>
        <a:lstStyle/>
        <a:p>
          <a:endParaRPr lang="zh-CN" altLang="en-US"/>
        </a:p>
      </dgm:t>
    </dgm:pt>
    <dgm:pt modelId="{2DCD4E77-6035-4E0E-8DEC-EB9595A86B69}" type="sibTrans" cxnId="{178C64D9-7053-4635-A280-CC1330C6D9DD}">
      <dgm:prSet/>
      <dgm:spPr/>
      <dgm:t>
        <a:bodyPr/>
        <a:lstStyle/>
        <a:p>
          <a:endParaRPr lang="zh-CN" altLang="en-US"/>
        </a:p>
      </dgm:t>
    </dgm:pt>
    <dgm:pt modelId="{59FFCCA8-9AD8-428B-A768-706D2BBDAEC7}" type="pres">
      <dgm:prSet presAssocID="{6C0E935E-E4D3-4A17-902A-B865653A642F}" presName="linearFlow" presStyleCnt="0">
        <dgm:presLayoutVars>
          <dgm:dir/>
          <dgm:resizeHandles val="exact"/>
        </dgm:presLayoutVars>
      </dgm:prSet>
      <dgm:spPr/>
    </dgm:pt>
    <dgm:pt modelId="{D0864FBF-5A09-4770-8DCD-D83ACF01F8E1}" type="pres">
      <dgm:prSet presAssocID="{03306089-7434-4C45-93C0-C1211A5D9B78}" presName="composite" presStyleCnt="0"/>
      <dgm:spPr/>
    </dgm:pt>
    <dgm:pt modelId="{82DBEDA2-9566-4E09-9A91-97E9ADAC38F1}" type="pres">
      <dgm:prSet presAssocID="{03306089-7434-4C45-93C0-C1211A5D9B78}" presName="imgShp" presStyleLbl="fgImgPlace1" presStyleIdx="0" presStyleCnt="3" custLinFactNeighborX="-37566"/>
      <dgm:spPr/>
    </dgm:pt>
    <dgm:pt modelId="{A8B1D17D-B2B9-4C22-87F8-357B470A0550}" type="pres">
      <dgm:prSet presAssocID="{03306089-7434-4C45-93C0-C1211A5D9B78}" presName="txShp" presStyleLbl="node1" presStyleIdx="0" presStyleCnt="3" custScaleX="113439">
        <dgm:presLayoutVars>
          <dgm:bulletEnabled val="1"/>
        </dgm:presLayoutVars>
      </dgm:prSet>
      <dgm:spPr/>
    </dgm:pt>
    <dgm:pt modelId="{7C9EF11C-A54C-4D79-8BD3-5694765FF054}" type="pres">
      <dgm:prSet presAssocID="{0C0982F6-E957-4D40-981C-57329B92BF38}" presName="spacing" presStyleCnt="0"/>
      <dgm:spPr/>
    </dgm:pt>
    <dgm:pt modelId="{B1E8A909-1C83-4878-8B88-E7272DB4D7D9}" type="pres">
      <dgm:prSet presAssocID="{DA484215-E3C7-4E2A-A6B1-B8DBA4CECC97}" presName="composite" presStyleCnt="0"/>
      <dgm:spPr/>
    </dgm:pt>
    <dgm:pt modelId="{FC96EFC5-1FFF-454B-A006-E05B5ECC4F14}" type="pres">
      <dgm:prSet presAssocID="{DA484215-E3C7-4E2A-A6B1-B8DBA4CECC97}" presName="imgShp" presStyleLbl="fgImgPlace1" presStyleIdx="1" presStyleCnt="3" custLinFactNeighborX="-42262" custLinFactNeighborY="-939"/>
      <dgm:spPr/>
    </dgm:pt>
    <dgm:pt modelId="{5E50FBFD-D814-41B8-8488-695A0D113D93}" type="pres">
      <dgm:prSet presAssocID="{DA484215-E3C7-4E2A-A6B1-B8DBA4CECC97}" presName="txShp" presStyleLbl="node1" presStyleIdx="1" presStyleCnt="3" custScaleX="109433">
        <dgm:presLayoutVars>
          <dgm:bulletEnabled val="1"/>
        </dgm:presLayoutVars>
      </dgm:prSet>
      <dgm:spPr/>
    </dgm:pt>
    <dgm:pt modelId="{384270F9-7FB8-4996-BADF-8176609E1B60}" type="pres">
      <dgm:prSet presAssocID="{B569CE4C-7B9A-4962-8020-FC9E6C45FA9C}" presName="spacing" presStyleCnt="0"/>
      <dgm:spPr/>
    </dgm:pt>
    <dgm:pt modelId="{168E279E-7D0B-4F86-B503-A930F6738DCD}" type="pres">
      <dgm:prSet presAssocID="{E222E03D-2AAB-4824-8078-18950D2C2F27}" presName="composite" presStyleCnt="0"/>
      <dgm:spPr/>
    </dgm:pt>
    <dgm:pt modelId="{D91CC7FE-45B5-48F7-B19B-9AA78A7990E4}" type="pres">
      <dgm:prSet presAssocID="{E222E03D-2AAB-4824-8078-18950D2C2F27}" presName="imgShp" presStyleLbl="fgImgPlace1" presStyleIdx="2" presStyleCnt="3" custLinFactNeighborX="-42262" custLinFactNeighborY="217"/>
      <dgm:spPr/>
    </dgm:pt>
    <dgm:pt modelId="{4B5BF620-401A-462B-AED9-709C2770E0B8}" type="pres">
      <dgm:prSet presAssocID="{E222E03D-2AAB-4824-8078-18950D2C2F27}" presName="txShp" presStyleLbl="node1" presStyleIdx="2" presStyleCnt="3" custScaleX="104917">
        <dgm:presLayoutVars>
          <dgm:bulletEnabled val="1"/>
        </dgm:presLayoutVars>
      </dgm:prSet>
      <dgm:spPr/>
    </dgm:pt>
  </dgm:ptLst>
  <dgm:cxnLst>
    <dgm:cxn modelId="{D1C8342F-8BBD-4F5B-BA74-B43F89AB5B9F}" srcId="{6C0E935E-E4D3-4A17-902A-B865653A642F}" destId="{03306089-7434-4C45-93C0-C1211A5D9B78}" srcOrd="0" destOrd="0" parTransId="{82A6F114-160C-4320-AAD2-79FD6E84446D}" sibTransId="{0C0982F6-E957-4D40-981C-57329B92BF38}"/>
    <dgm:cxn modelId="{C9C1C649-B9B9-4A94-8F9C-4CD44A4457CF}" type="presOf" srcId="{03306089-7434-4C45-93C0-C1211A5D9B78}" destId="{A8B1D17D-B2B9-4C22-87F8-357B470A0550}" srcOrd="0" destOrd="0" presId="urn:microsoft.com/office/officeart/2005/8/layout/vList3"/>
    <dgm:cxn modelId="{A0FB0F4D-8706-467B-9382-9B53020EBAB6}" type="presOf" srcId="{E222E03D-2AAB-4824-8078-18950D2C2F27}" destId="{4B5BF620-401A-462B-AED9-709C2770E0B8}" srcOrd="0" destOrd="0" presId="urn:microsoft.com/office/officeart/2005/8/layout/vList3"/>
    <dgm:cxn modelId="{EBDF73B6-464C-4C36-8A68-D3E43D4DE3ED}" type="presOf" srcId="{DA484215-E3C7-4E2A-A6B1-B8DBA4CECC97}" destId="{5E50FBFD-D814-41B8-8488-695A0D113D93}" srcOrd="0" destOrd="0" presId="urn:microsoft.com/office/officeart/2005/8/layout/vList3"/>
    <dgm:cxn modelId="{116B4BC1-1616-499E-9127-FAE03C90BF17}" type="presOf" srcId="{6C0E935E-E4D3-4A17-902A-B865653A642F}" destId="{59FFCCA8-9AD8-428B-A768-706D2BBDAEC7}" srcOrd="0" destOrd="0" presId="urn:microsoft.com/office/officeart/2005/8/layout/vList3"/>
    <dgm:cxn modelId="{178C64D9-7053-4635-A280-CC1330C6D9DD}" srcId="{6C0E935E-E4D3-4A17-902A-B865653A642F}" destId="{E222E03D-2AAB-4824-8078-18950D2C2F27}" srcOrd="2" destOrd="0" parTransId="{23C61F94-60CC-4A21-B57A-3DED569E421C}" sibTransId="{2DCD4E77-6035-4E0E-8DEC-EB9595A86B69}"/>
    <dgm:cxn modelId="{522040E1-F375-4331-9829-771523483E94}" srcId="{6C0E935E-E4D3-4A17-902A-B865653A642F}" destId="{DA484215-E3C7-4E2A-A6B1-B8DBA4CECC97}" srcOrd="1" destOrd="0" parTransId="{EB97B916-5C35-414A-9A18-9AA24144CCE7}" sibTransId="{B569CE4C-7B9A-4962-8020-FC9E6C45FA9C}"/>
    <dgm:cxn modelId="{C040BB63-BCF8-40A4-A5D7-084849867BC7}" type="presParOf" srcId="{59FFCCA8-9AD8-428B-A768-706D2BBDAEC7}" destId="{D0864FBF-5A09-4770-8DCD-D83ACF01F8E1}" srcOrd="0" destOrd="0" presId="urn:microsoft.com/office/officeart/2005/8/layout/vList3"/>
    <dgm:cxn modelId="{EFFD5A32-5BB3-4AA1-BEF2-51586D87D7B6}" type="presParOf" srcId="{D0864FBF-5A09-4770-8DCD-D83ACF01F8E1}" destId="{82DBEDA2-9566-4E09-9A91-97E9ADAC38F1}" srcOrd="0" destOrd="0" presId="urn:microsoft.com/office/officeart/2005/8/layout/vList3"/>
    <dgm:cxn modelId="{78EF391B-484A-4CC8-8448-BDDEC26E7413}" type="presParOf" srcId="{D0864FBF-5A09-4770-8DCD-D83ACF01F8E1}" destId="{A8B1D17D-B2B9-4C22-87F8-357B470A0550}" srcOrd="1" destOrd="0" presId="urn:microsoft.com/office/officeart/2005/8/layout/vList3"/>
    <dgm:cxn modelId="{5FEF827B-A49E-4B58-8E4C-539160EC35F6}" type="presParOf" srcId="{59FFCCA8-9AD8-428B-A768-706D2BBDAEC7}" destId="{7C9EF11C-A54C-4D79-8BD3-5694765FF054}" srcOrd="1" destOrd="0" presId="urn:microsoft.com/office/officeart/2005/8/layout/vList3"/>
    <dgm:cxn modelId="{E5C9B54D-5D98-4094-8774-B79622E73C06}" type="presParOf" srcId="{59FFCCA8-9AD8-428B-A768-706D2BBDAEC7}" destId="{B1E8A909-1C83-4878-8B88-E7272DB4D7D9}" srcOrd="2" destOrd="0" presId="urn:microsoft.com/office/officeart/2005/8/layout/vList3"/>
    <dgm:cxn modelId="{B0AA3825-2AC9-4548-9E28-FE282AECEF35}" type="presParOf" srcId="{B1E8A909-1C83-4878-8B88-E7272DB4D7D9}" destId="{FC96EFC5-1FFF-454B-A006-E05B5ECC4F14}" srcOrd="0" destOrd="0" presId="urn:microsoft.com/office/officeart/2005/8/layout/vList3"/>
    <dgm:cxn modelId="{ADE38B4E-B544-4A64-B471-E9DF7D1339D1}" type="presParOf" srcId="{B1E8A909-1C83-4878-8B88-E7272DB4D7D9}" destId="{5E50FBFD-D814-41B8-8488-695A0D113D93}" srcOrd="1" destOrd="0" presId="urn:microsoft.com/office/officeart/2005/8/layout/vList3"/>
    <dgm:cxn modelId="{CF9ADF4A-F8AC-41A4-B7B4-3524A387E420}" type="presParOf" srcId="{59FFCCA8-9AD8-428B-A768-706D2BBDAEC7}" destId="{384270F9-7FB8-4996-BADF-8176609E1B60}" srcOrd="3" destOrd="0" presId="urn:microsoft.com/office/officeart/2005/8/layout/vList3"/>
    <dgm:cxn modelId="{52BE17A8-8D39-4FEA-8FC2-E180DA3B2F11}" type="presParOf" srcId="{59FFCCA8-9AD8-428B-A768-706D2BBDAEC7}" destId="{168E279E-7D0B-4F86-B503-A930F6738DCD}" srcOrd="4" destOrd="0" presId="urn:microsoft.com/office/officeart/2005/8/layout/vList3"/>
    <dgm:cxn modelId="{9821EDE7-C5C2-4918-8581-3588380DD2C3}" type="presParOf" srcId="{168E279E-7D0B-4F86-B503-A930F6738DCD}" destId="{D91CC7FE-45B5-48F7-B19B-9AA78A7990E4}" srcOrd="0" destOrd="0" presId="urn:microsoft.com/office/officeart/2005/8/layout/vList3"/>
    <dgm:cxn modelId="{B0A15A1F-F32E-4179-9612-B711AB6313A7}" type="presParOf" srcId="{168E279E-7D0B-4F86-B503-A930F6738DCD}" destId="{4B5BF620-401A-462B-AED9-709C2770E0B8}"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8840AD4-53DB-4423-8DCB-F78F595574FA}" type="doc">
      <dgm:prSet loTypeId="urn:microsoft.com/office/officeart/2005/8/layout/vProcess5" loCatId="process" qsTypeId="urn:microsoft.com/office/officeart/2005/8/quickstyle/simple1" qsCatId="simple" csTypeId="urn:microsoft.com/office/officeart/2005/8/colors/colorful2" csCatId="colorful" phldr="1"/>
      <dgm:spPr/>
      <dgm:t>
        <a:bodyPr/>
        <a:lstStyle/>
        <a:p>
          <a:endParaRPr lang="zh-CN" altLang="en-US"/>
        </a:p>
      </dgm:t>
    </dgm:pt>
    <dgm:pt modelId="{AEEDBC71-2050-41EB-8211-5D02B28A45B4}">
      <dgm:prSet phldrT="[文本]" custT="1"/>
      <dgm:spPr/>
      <dgm:t>
        <a:bodyPr/>
        <a:lstStyle/>
        <a:p>
          <a:r>
            <a:rPr lang="en-US" altLang="en-US" sz="1600" dirty="0">
              <a:latin typeface="Arial" panose="020B0604020202020204" pitchFamily="34" charset="0"/>
              <a:ea typeface="微软雅黑" panose="020B0503020204020204" pitchFamily="34" charset="-122"/>
            </a:rPr>
            <a:t>1960</a:t>
          </a:r>
          <a:r>
            <a:rPr lang="zh-CN" altLang="en-US" sz="1600" dirty="0">
              <a:latin typeface="Arial" panose="020B0604020202020204" pitchFamily="34" charset="0"/>
              <a:ea typeface="微软雅黑" panose="020B0503020204020204" pitchFamily="34" charset="-122"/>
            </a:rPr>
            <a:t>年，奥苏伯尔比较了两组被试学习有关钢的性质的材料。实验组在学习该材料之前，先学习了一个“陈述性组织者”材料。“组织者”强调了金属与合金的异同、各自的利弊和冶炼合金的理由。</a:t>
          </a:r>
        </a:p>
      </dgm:t>
    </dgm:pt>
    <dgm:pt modelId="{5AE5A3E6-FD27-42FD-A5F3-029B97153BBE}" type="parTrans" cxnId="{53F5A94A-03B0-4DF1-A9CE-29AF38FF3561}">
      <dgm:prSet/>
      <dgm:spPr/>
      <dgm:t>
        <a:bodyPr/>
        <a:lstStyle/>
        <a:p>
          <a:endParaRPr lang="zh-CN" altLang="en-US"/>
        </a:p>
      </dgm:t>
    </dgm:pt>
    <dgm:pt modelId="{B8BAD113-11A2-4A0E-AA09-6C64BEC579FB}" type="sibTrans" cxnId="{53F5A94A-03B0-4DF1-A9CE-29AF38FF3561}">
      <dgm:prSet/>
      <dgm:spPr/>
      <dgm:t>
        <a:bodyPr/>
        <a:lstStyle/>
        <a:p>
          <a:endParaRPr lang="zh-CN" altLang="en-US"/>
        </a:p>
      </dgm:t>
    </dgm:pt>
    <dgm:pt modelId="{0E967DD1-8562-40B4-A7A2-CA1EEA01D15B}">
      <dgm:prSet phldrT="[文本]" custT="1"/>
      <dgm:spPr/>
      <dgm:t>
        <a:bodyPr/>
        <a:lstStyle/>
        <a:p>
          <a:r>
            <a:rPr lang="zh-CN" altLang="en-US" sz="1800" dirty="0">
              <a:latin typeface="Arial" panose="020B0604020202020204" pitchFamily="34" charset="0"/>
              <a:ea typeface="微软雅黑" panose="020B0503020204020204" pitchFamily="34" charset="-122"/>
            </a:rPr>
            <a:t>控制组在学习有关钢的材料之前，先学习了一个关于炼钢和炼铁方法的历史说明材料，虽然这个材料可以提高被试的学习兴趣，但没有提供可以作为理解钢的性质的观念框架。结果两组在学习钢的性质的材料之后，其学习成绩产生了显著差异，如表</a:t>
          </a:r>
          <a:r>
            <a:rPr lang="en-US" altLang="en-US" sz="1800" dirty="0">
              <a:latin typeface="Arial" panose="020B0604020202020204" pitchFamily="34" charset="0"/>
              <a:ea typeface="微软雅黑" panose="020B0503020204020204" pitchFamily="34" charset="-122"/>
            </a:rPr>
            <a:t>10-3</a:t>
          </a:r>
          <a:r>
            <a:rPr lang="zh-CN" altLang="en-US" sz="1800" dirty="0">
              <a:latin typeface="Arial" panose="020B0604020202020204" pitchFamily="34" charset="0"/>
              <a:ea typeface="微软雅黑" panose="020B0503020204020204" pitchFamily="34" charset="-122"/>
            </a:rPr>
            <a:t>所示。</a:t>
          </a:r>
        </a:p>
      </dgm:t>
    </dgm:pt>
    <dgm:pt modelId="{7E0FB441-F4D2-4224-B44F-5F2163ADF6D7}" type="parTrans" cxnId="{8218528E-6C27-4BCF-9E28-722354F5FE22}">
      <dgm:prSet/>
      <dgm:spPr/>
      <dgm:t>
        <a:bodyPr/>
        <a:lstStyle/>
        <a:p>
          <a:endParaRPr lang="zh-CN" altLang="en-US"/>
        </a:p>
      </dgm:t>
    </dgm:pt>
    <dgm:pt modelId="{0FC6B195-D0D7-42CF-AC5F-4EE6BBCE2BBB}" type="sibTrans" cxnId="{8218528E-6C27-4BCF-9E28-722354F5FE22}">
      <dgm:prSet/>
      <dgm:spPr/>
      <dgm:t>
        <a:bodyPr/>
        <a:lstStyle/>
        <a:p>
          <a:endParaRPr lang="zh-CN" altLang="en-US"/>
        </a:p>
      </dgm:t>
    </dgm:pt>
    <dgm:pt modelId="{3591FC88-58AC-4E66-A6E6-9863EF83A993}" type="pres">
      <dgm:prSet presAssocID="{68840AD4-53DB-4423-8DCB-F78F595574FA}" presName="outerComposite" presStyleCnt="0">
        <dgm:presLayoutVars>
          <dgm:chMax val="5"/>
          <dgm:dir/>
          <dgm:resizeHandles val="exact"/>
        </dgm:presLayoutVars>
      </dgm:prSet>
      <dgm:spPr/>
    </dgm:pt>
    <dgm:pt modelId="{D01B5503-01C6-4A6E-ACB6-945E5DDADC52}" type="pres">
      <dgm:prSet presAssocID="{68840AD4-53DB-4423-8DCB-F78F595574FA}" presName="dummyMaxCanvas" presStyleCnt="0">
        <dgm:presLayoutVars/>
      </dgm:prSet>
      <dgm:spPr/>
    </dgm:pt>
    <dgm:pt modelId="{FB9CF9BB-252F-4B71-A494-2DEB7E570C3C}" type="pres">
      <dgm:prSet presAssocID="{68840AD4-53DB-4423-8DCB-F78F595574FA}" presName="TwoNodes_1" presStyleLbl="node1" presStyleIdx="0" presStyleCnt="2" custLinFactNeighborX="-538" custLinFactNeighborY="1475">
        <dgm:presLayoutVars>
          <dgm:bulletEnabled val="1"/>
        </dgm:presLayoutVars>
      </dgm:prSet>
      <dgm:spPr/>
    </dgm:pt>
    <dgm:pt modelId="{C74562EB-C5B1-4395-ACDF-9B3C50CA786F}" type="pres">
      <dgm:prSet presAssocID="{68840AD4-53DB-4423-8DCB-F78F595574FA}" presName="TwoNodes_2" presStyleLbl="node1" presStyleIdx="1" presStyleCnt="2" custScaleX="105262" custScaleY="103691">
        <dgm:presLayoutVars>
          <dgm:bulletEnabled val="1"/>
        </dgm:presLayoutVars>
      </dgm:prSet>
      <dgm:spPr/>
    </dgm:pt>
    <dgm:pt modelId="{EC3E5DFF-D50A-45A9-AFA9-5F95514EC835}" type="pres">
      <dgm:prSet presAssocID="{68840AD4-53DB-4423-8DCB-F78F595574FA}" presName="TwoConn_1-2" presStyleLbl="fgAccFollowNode1" presStyleIdx="0" presStyleCnt="1">
        <dgm:presLayoutVars>
          <dgm:bulletEnabled val="1"/>
        </dgm:presLayoutVars>
      </dgm:prSet>
      <dgm:spPr/>
    </dgm:pt>
    <dgm:pt modelId="{02EE3F81-F549-4C2A-80C4-FC1F983B7F5E}" type="pres">
      <dgm:prSet presAssocID="{68840AD4-53DB-4423-8DCB-F78F595574FA}" presName="TwoNodes_1_text" presStyleLbl="node1" presStyleIdx="1" presStyleCnt="2">
        <dgm:presLayoutVars>
          <dgm:bulletEnabled val="1"/>
        </dgm:presLayoutVars>
      </dgm:prSet>
      <dgm:spPr/>
    </dgm:pt>
    <dgm:pt modelId="{FEBB357B-16FB-4C31-B8DE-924847DBDB65}" type="pres">
      <dgm:prSet presAssocID="{68840AD4-53DB-4423-8DCB-F78F595574FA}" presName="TwoNodes_2_text" presStyleLbl="node1" presStyleIdx="1" presStyleCnt="2">
        <dgm:presLayoutVars>
          <dgm:bulletEnabled val="1"/>
        </dgm:presLayoutVars>
      </dgm:prSet>
      <dgm:spPr/>
    </dgm:pt>
  </dgm:ptLst>
  <dgm:cxnLst>
    <dgm:cxn modelId="{7BC01B24-079F-4B80-97DC-3E083AA2F841}" type="presOf" srcId="{68840AD4-53DB-4423-8DCB-F78F595574FA}" destId="{3591FC88-58AC-4E66-A6E6-9863EF83A993}" srcOrd="0" destOrd="0" presId="urn:microsoft.com/office/officeart/2005/8/layout/vProcess5"/>
    <dgm:cxn modelId="{6228315E-8D8F-4B8E-8E14-258AE0654B6E}" type="presOf" srcId="{B8BAD113-11A2-4A0E-AA09-6C64BEC579FB}" destId="{EC3E5DFF-D50A-45A9-AFA9-5F95514EC835}" srcOrd="0" destOrd="0" presId="urn:microsoft.com/office/officeart/2005/8/layout/vProcess5"/>
    <dgm:cxn modelId="{CFB2A044-BDBF-4A40-912F-BF232D8FE715}" type="presOf" srcId="{0E967DD1-8562-40B4-A7A2-CA1EEA01D15B}" destId="{FEBB357B-16FB-4C31-B8DE-924847DBDB65}" srcOrd="1" destOrd="0" presId="urn:microsoft.com/office/officeart/2005/8/layout/vProcess5"/>
    <dgm:cxn modelId="{53F5A94A-03B0-4DF1-A9CE-29AF38FF3561}" srcId="{68840AD4-53DB-4423-8DCB-F78F595574FA}" destId="{AEEDBC71-2050-41EB-8211-5D02B28A45B4}" srcOrd="0" destOrd="0" parTransId="{5AE5A3E6-FD27-42FD-A5F3-029B97153BBE}" sibTransId="{B8BAD113-11A2-4A0E-AA09-6C64BEC579FB}"/>
    <dgm:cxn modelId="{9767917E-1B7A-4872-961D-AA42D53CB6E7}" type="presOf" srcId="{AEEDBC71-2050-41EB-8211-5D02B28A45B4}" destId="{FB9CF9BB-252F-4B71-A494-2DEB7E570C3C}" srcOrd="0" destOrd="0" presId="urn:microsoft.com/office/officeart/2005/8/layout/vProcess5"/>
    <dgm:cxn modelId="{8218528E-6C27-4BCF-9E28-722354F5FE22}" srcId="{68840AD4-53DB-4423-8DCB-F78F595574FA}" destId="{0E967DD1-8562-40B4-A7A2-CA1EEA01D15B}" srcOrd="1" destOrd="0" parTransId="{7E0FB441-F4D2-4224-B44F-5F2163ADF6D7}" sibTransId="{0FC6B195-D0D7-42CF-AC5F-4EE6BBCE2BBB}"/>
    <dgm:cxn modelId="{2BD57F93-15EF-4D82-B275-080C320926D6}" type="presOf" srcId="{0E967DD1-8562-40B4-A7A2-CA1EEA01D15B}" destId="{C74562EB-C5B1-4395-ACDF-9B3C50CA786F}" srcOrd="0" destOrd="0" presId="urn:microsoft.com/office/officeart/2005/8/layout/vProcess5"/>
    <dgm:cxn modelId="{BA9AA7A9-D42F-441C-A457-53BCD79140CF}" type="presOf" srcId="{AEEDBC71-2050-41EB-8211-5D02B28A45B4}" destId="{02EE3F81-F549-4C2A-80C4-FC1F983B7F5E}" srcOrd="1" destOrd="0" presId="urn:microsoft.com/office/officeart/2005/8/layout/vProcess5"/>
    <dgm:cxn modelId="{FFB7880E-3E0D-4DC3-B47B-409C60DE8A63}" type="presParOf" srcId="{3591FC88-58AC-4E66-A6E6-9863EF83A993}" destId="{D01B5503-01C6-4A6E-ACB6-945E5DDADC52}" srcOrd="0" destOrd="0" presId="urn:microsoft.com/office/officeart/2005/8/layout/vProcess5"/>
    <dgm:cxn modelId="{7063244E-10BE-4944-A7D0-3B69185E31DE}" type="presParOf" srcId="{3591FC88-58AC-4E66-A6E6-9863EF83A993}" destId="{FB9CF9BB-252F-4B71-A494-2DEB7E570C3C}" srcOrd="1" destOrd="0" presId="urn:microsoft.com/office/officeart/2005/8/layout/vProcess5"/>
    <dgm:cxn modelId="{BE549BE0-AA6F-4183-87BA-6B27A4266D97}" type="presParOf" srcId="{3591FC88-58AC-4E66-A6E6-9863EF83A993}" destId="{C74562EB-C5B1-4395-ACDF-9B3C50CA786F}" srcOrd="2" destOrd="0" presId="urn:microsoft.com/office/officeart/2005/8/layout/vProcess5"/>
    <dgm:cxn modelId="{8B5E5CFB-B3A1-40D8-A9F1-4E1E9DB9DA8E}" type="presParOf" srcId="{3591FC88-58AC-4E66-A6E6-9863EF83A993}" destId="{EC3E5DFF-D50A-45A9-AFA9-5F95514EC835}" srcOrd="3" destOrd="0" presId="urn:microsoft.com/office/officeart/2005/8/layout/vProcess5"/>
    <dgm:cxn modelId="{196EC130-4A86-406D-A1BB-F1912B42CBC1}" type="presParOf" srcId="{3591FC88-58AC-4E66-A6E6-9863EF83A993}" destId="{02EE3F81-F549-4C2A-80C4-FC1F983B7F5E}" srcOrd="4" destOrd="0" presId="urn:microsoft.com/office/officeart/2005/8/layout/vProcess5"/>
    <dgm:cxn modelId="{49BD20DF-CC5A-4AA3-841D-4B9D6A15C970}" type="presParOf" srcId="{3591FC88-58AC-4E66-A6E6-9863EF83A993}" destId="{FEBB357B-16FB-4C31-B8DE-924847DBDB65}" srcOrd="5"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480CAB1-EDC7-4C56-A508-8E64C08151B6}" type="doc">
      <dgm:prSet loTypeId="urn:microsoft.com/office/officeart/2008/layout/VerticalCurvedList" loCatId="list" qsTypeId="urn:microsoft.com/office/officeart/2005/8/quickstyle/simple1" qsCatId="simple" csTypeId="urn:microsoft.com/office/officeart/2005/8/colors/colorful2" csCatId="colorful" phldr="1"/>
      <dgm:spPr/>
      <dgm:t>
        <a:bodyPr/>
        <a:lstStyle/>
        <a:p>
          <a:endParaRPr lang="zh-CN" altLang="en-US"/>
        </a:p>
      </dgm:t>
    </dgm:pt>
    <dgm:pt modelId="{C98D8CDA-7A5A-4C6A-9525-E5F96EC3A511}">
      <dgm:prSet phldrT="[文本]" custT="1"/>
      <dgm:spPr/>
      <dgm:t>
        <a:bodyPr/>
        <a:lstStyle/>
        <a:p>
          <a:r>
            <a:rPr lang="zh-CN" altLang="en-US" sz="1800" dirty="0">
              <a:latin typeface="Arial" panose="020B0604020202020204" pitchFamily="34" charset="0"/>
              <a:ea typeface="微软雅黑" panose="020B0503020204020204" pitchFamily="34" charset="-122"/>
            </a:rPr>
            <a:t>学习者形成一个一般产生式，对于智力技能的迁移来说，只是具备了必要条件，但还不充分。衡量技能是否获得和迁移，除了“达到目标”的指标外，还有一个达到目标的“速度”指标。</a:t>
          </a:r>
        </a:p>
      </dgm:t>
    </dgm:pt>
    <dgm:pt modelId="{A5A7336D-8E8B-4465-8022-C523597B2B42}" type="parTrans" cxnId="{8F6B46DA-A773-4BDF-B0A0-A82C1C39E47C}">
      <dgm:prSet/>
      <dgm:spPr/>
      <dgm:t>
        <a:bodyPr/>
        <a:lstStyle/>
        <a:p>
          <a:endParaRPr lang="zh-CN" altLang="en-US"/>
        </a:p>
      </dgm:t>
    </dgm:pt>
    <dgm:pt modelId="{3669568A-FD5C-457E-8069-4211ED9D5011}" type="sibTrans" cxnId="{8F6B46DA-A773-4BDF-B0A0-A82C1C39E47C}">
      <dgm:prSet/>
      <dgm:spPr/>
      <dgm:t>
        <a:bodyPr/>
        <a:lstStyle/>
        <a:p>
          <a:endParaRPr lang="zh-CN" altLang="en-US"/>
        </a:p>
      </dgm:t>
    </dgm:pt>
    <dgm:pt modelId="{911181CF-54FD-4A00-B775-AE09A50B30E8}">
      <dgm:prSet phldrT="[文本]" custT="1"/>
      <dgm:spPr/>
      <dgm:t>
        <a:bodyPr/>
        <a:lstStyle/>
        <a:p>
          <a:r>
            <a:rPr lang="en-US" altLang="en-US" sz="1800" dirty="0">
              <a:latin typeface="Arial" panose="020B0604020202020204" pitchFamily="34" charset="0"/>
              <a:ea typeface="微软雅黑" panose="020B0503020204020204" pitchFamily="34" charset="-122"/>
            </a:rPr>
            <a:t>H·A·</a:t>
          </a:r>
          <a:r>
            <a:rPr lang="zh-CN" altLang="en-US" sz="1800" dirty="0">
              <a:latin typeface="Arial" panose="020B0604020202020204" pitchFamily="34" charset="0"/>
              <a:ea typeface="微软雅黑" panose="020B0503020204020204" pitchFamily="34" charset="-122"/>
            </a:rPr>
            <a:t>西蒙和</a:t>
          </a:r>
          <a:r>
            <a:rPr lang="en-US" altLang="en-US" sz="1800" dirty="0">
              <a:latin typeface="Arial" panose="020B0604020202020204" pitchFamily="34" charset="0"/>
              <a:ea typeface="微软雅黑" panose="020B0503020204020204" pitchFamily="34" charset="-122"/>
            </a:rPr>
            <a:t>D·</a:t>
          </a:r>
          <a:r>
            <a:rPr lang="zh-CN" altLang="en-US" sz="1800" dirty="0">
              <a:latin typeface="Arial" panose="020B0604020202020204" pitchFamily="34" charset="0"/>
              <a:ea typeface="微软雅黑" panose="020B0503020204020204" pitchFamily="34" charset="-122"/>
            </a:rPr>
            <a:t>西蒙对专家和新手解决一般动力学问题做过一个实验。问题是： 一颗子弹从枪口射出的速度为</a:t>
          </a:r>
          <a:r>
            <a:rPr lang="en-US" altLang="en-US" sz="1800" dirty="0">
              <a:latin typeface="Arial" panose="020B0604020202020204" pitchFamily="34" charset="0"/>
              <a:ea typeface="微软雅黑" panose="020B0503020204020204" pitchFamily="34" charset="-122"/>
            </a:rPr>
            <a:t>400</a:t>
          </a:r>
          <a:r>
            <a:rPr lang="zh-CN" altLang="en-US" sz="1800" dirty="0">
              <a:latin typeface="Arial" panose="020B0604020202020204" pitchFamily="34" charset="0"/>
              <a:ea typeface="微软雅黑" panose="020B0503020204020204" pitchFamily="34" charset="-122"/>
            </a:rPr>
            <a:t>米</a:t>
          </a:r>
          <a:r>
            <a:rPr lang="en-US" altLang="en-US" sz="1800" dirty="0">
              <a:latin typeface="Arial" panose="020B0604020202020204" pitchFamily="34" charset="0"/>
              <a:ea typeface="微软雅黑" panose="020B0503020204020204" pitchFamily="34" charset="-122"/>
            </a:rPr>
            <a:t>/</a:t>
          </a:r>
          <a:r>
            <a:rPr lang="zh-CN" altLang="en-US" sz="1800" dirty="0">
              <a:latin typeface="Arial" panose="020B0604020202020204" pitchFamily="34" charset="0"/>
              <a:ea typeface="微软雅黑" panose="020B0503020204020204" pitchFamily="34" charset="-122"/>
            </a:rPr>
            <a:t>秒，枪膛长半米，假定子弹在膛内做匀加速运动，求子弹在膛内的平均速度。结果发现，新手需要专家的</a:t>
          </a:r>
          <a:r>
            <a:rPr lang="en-US" altLang="en-US" sz="1800" dirty="0">
              <a:latin typeface="Arial" panose="020B0604020202020204" pitchFamily="34" charset="0"/>
              <a:ea typeface="微软雅黑" panose="020B0503020204020204" pitchFamily="34" charset="-122"/>
            </a:rPr>
            <a:t>4</a:t>
          </a:r>
          <a:r>
            <a:rPr lang="zh-CN" altLang="en-US" sz="1800" dirty="0">
              <a:latin typeface="Arial" panose="020B0604020202020204" pitchFamily="34" charset="0"/>
              <a:ea typeface="微软雅黑" panose="020B0503020204020204" pitchFamily="34" charset="-122"/>
            </a:rPr>
            <a:t>倍时间来解决这个问题</a:t>
          </a:r>
          <a:r>
            <a:rPr lang="en-US" altLang="en-US" sz="1800" dirty="0">
              <a:latin typeface="Arial" panose="020B0604020202020204" pitchFamily="34" charset="0"/>
              <a:ea typeface="微软雅黑" panose="020B0503020204020204" pitchFamily="34" charset="-122"/>
            </a:rPr>
            <a:t>;</a:t>
          </a:r>
          <a:r>
            <a:rPr lang="zh-CN" altLang="en-US" sz="1800" dirty="0">
              <a:latin typeface="Arial" panose="020B0604020202020204" pitchFamily="34" charset="0"/>
              <a:ea typeface="微软雅黑" panose="020B0503020204020204" pitchFamily="34" charset="-122"/>
            </a:rPr>
            <a:t>新手会出错，而专家没有类似错误。</a:t>
          </a:r>
        </a:p>
      </dgm:t>
    </dgm:pt>
    <dgm:pt modelId="{02852833-4941-4822-98D8-CE1766B0B7CD}" type="parTrans" cxnId="{3A40324F-C223-4EB9-AEEC-51EEEC3D9E46}">
      <dgm:prSet/>
      <dgm:spPr/>
      <dgm:t>
        <a:bodyPr/>
        <a:lstStyle/>
        <a:p>
          <a:endParaRPr lang="zh-CN" altLang="en-US"/>
        </a:p>
      </dgm:t>
    </dgm:pt>
    <dgm:pt modelId="{03BE734C-C2C1-43B2-8AF0-5B3A47441FCE}" type="sibTrans" cxnId="{3A40324F-C223-4EB9-AEEC-51EEEC3D9E46}">
      <dgm:prSet/>
      <dgm:spPr/>
      <dgm:t>
        <a:bodyPr/>
        <a:lstStyle/>
        <a:p>
          <a:endParaRPr lang="zh-CN" altLang="en-US"/>
        </a:p>
      </dgm:t>
    </dgm:pt>
    <dgm:pt modelId="{F075B97F-6CFC-422C-8582-A9082A8CA5CA}" type="pres">
      <dgm:prSet presAssocID="{0480CAB1-EDC7-4C56-A508-8E64C08151B6}" presName="Name0" presStyleCnt="0">
        <dgm:presLayoutVars>
          <dgm:chMax val="7"/>
          <dgm:chPref val="7"/>
          <dgm:dir/>
        </dgm:presLayoutVars>
      </dgm:prSet>
      <dgm:spPr/>
    </dgm:pt>
    <dgm:pt modelId="{DCE7C41E-3F2C-40F5-8E3A-27BFB758702C}" type="pres">
      <dgm:prSet presAssocID="{0480CAB1-EDC7-4C56-A508-8E64C08151B6}" presName="Name1" presStyleCnt="0"/>
      <dgm:spPr/>
    </dgm:pt>
    <dgm:pt modelId="{01D9494A-8FBA-43D9-9D11-BF23282BAB37}" type="pres">
      <dgm:prSet presAssocID="{0480CAB1-EDC7-4C56-A508-8E64C08151B6}" presName="cycle" presStyleCnt="0"/>
      <dgm:spPr/>
    </dgm:pt>
    <dgm:pt modelId="{415192AC-00AB-4A42-8C0F-FD13E7AA3842}" type="pres">
      <dgm:prSet presAssocID="{0480CAB1-EDC7-4C56-A508-8E64C08151B6}" presName="srcNode" presStyleLbl="node1" presStyleIdx="0" presStyleCnt="2"/>
      <dgm:spPr/>
    </dgm:pt>
    <dgm:pt modelId="{34872276-F52B-46BE-9947-FBEC599B6911}" type="pres">
      <dgm:prSet presAssocID="{0480CAB1-EDC7-4C56-A508-8E64C08151B6}" presName="conn" presStyleLbl="parChTrans1D2" presStyleIdx="0" presStyleCnt="1"/>
      <dgm:spPr/>
    </dgm:pt>
    <dgm:pt modelId="{8BA08549-5880-47B2-98B4-944EA721F850}" type="pres">
      <dgm:prSet presAssocID="{0480CAB1-EDC7-4C56-A508-8E64C08151B6}" presName="extraNode" presStyleLbl="node1" presStyleIdx="0" presStyleCnt="2"/>
      <dgm:spPr/>
    </dgm:pt>
    <dgm:pt modelId="{0704C34A-0152-4D52-B0A2-7041991FF72B}" type="pres">
      <dgm:prSet presAssocID="{0480CAB1-EDC7-4C56-A508-8E64C08151B6}" presName="dstNode" presStyleLbl="node1" presStyleIdx="0" presStyleCnt="2"/>
      <dgm:spPr/>
    </dgm:pt>
    <dgm:pt modelId="{E3312A96-69DB-4132-95E7-125E19E92923}" type="pres">
      <dgm:prSet presAssocID="{C98D8CDA-7A5A-4C6A-9525-E5F96EC3A511}" presName="text_1" presStyleLbl="node1" presStyleIdx="0" presStyleCnt="2" custScaleY="126391">
        <dgm:presLayoutVars>
          <dgm:bulletEnabled val="1"/>
        </dgm:presLayoutVars>
      </dgm:prSet>
      <dgm:spPr/>
    </dgm:pt>
    <dgm:pt modelId="{CE36CC5D-82D7-464E-9BA4-7E355FAA9BF3}" type="pres">
      <dgm:prSet presAssocID="{C98D8CDA-7A5A-4C6A-9525-E5F96EC3A511}" presName="accent_1" presStyleCnt="0"/>
      <dgm:spPr/>
    </dgm:pt>
    <dgm:pt modelId="{847B832C-3287-499C-BC8A-2C49AF87A400}" type="pres">
      <dgm:prSet presAssocID="{C98D8CDA-7A5A-4C6A-9525-E5F96EC3A511}" presName="accentRepeatNode" presStyleLbl="solidFgAcc1" presStyleIdx="0" presStyleCnt="2"/>
      <dgm:spPr/>
    </dgm:pt>
    <dgm:pt modelId="{BAB07113-424C-450A-A466-AC655680ECBD}" type="pres">
      <dgm:prSet presAssocID="{911181CF-54FD-4A00-B775-AE09A50B30E8}" presName="text_2" presStyleLbl="node1" presStyleIdx="1" presStyleCnt="2" custScaleY="121198">
        <dgm:presLayoutVars>
          <dgm:bulletEnabled val="1"/>
        </dgm:presLayoutVars>
      </dgm:prSet>
      <dgm:spPr/>
    </dgm:pt>
    <dgm:pt modelId="{DA16ED6E-A2DE-4133-A330-1CD7F7E9F0BA}" type="pres">
      <dgm:prSet presAssocID="{911181CF-54FD-4A00-B775-AE09A50B30E8}" presName="accent_2" presStyleCnt="0"/>
      <dgm:spPr/>
    </dgm:pt>
    <dgm:pt modelId="{5A599947-9CB6-46A4-BD24-B23E482172ED}" type="pres">
      <dgm:prSet presAssocID="{911181CF-54FD-4A00-B775-AE09A50B30E8}" presName="accentRepeatNode" presStyleLbl="solidFgAcc1" presStyleIdx="1" presStyleCnt="2"/>
      <dgm:spPr/>
    </dgm:pt>
  </dgm:ptLst>
  <dgm:cxnLst>
    <dgm:cxn modelId="{71E72562-0F21-4B12-A1A7-FECDEA8086BF}" type="presOf" srcId="{0480CAB1-EDC7-4C56-A508-8E64C08151B6}" destId="{F075B97F-6CFC-422C-8582-A9082A8CA5CA}" srcOrd="0" destOrd="0" presId="urn:microsoft.com/office/officeart/2008/layout/VerticalCurvedList"/>
    <dgm:cxn modelId="{3A40324F-C223-4EB9-AEEC-51EEEC3D9E46}" srcId="{0480CAB1-EDC7-4C56-A508-8E64C08151B6}" destId="{911181CF-54FD-4A00-B775-AE09A50B30E8}" srcOrd="1" destOrd="0" parTransId="{02852833-4941-4822-98D8-CE1766B0B7CD}" sibTransId="{03BE734C-C2C1-43B2-8AF0-5B3A47441FCE}"/>
    <dgm:cxn modelId="{6EEABE9D-B150-4604-8AC6-7BFC2BAD8F16}" type="presOf" srcId="{C98D8CDA-7A5A-4C6A-9525-E5F96EC3A511}" destId="{E3312A96-69DB-4132-95E7-125E19E92923}" srcOrd="0" destOrd="0" presId="urn:microsoft.com/office/officeart/2008/layout/VerticalCurvedList"/>
    <dgm:cxn modelId="{8F6B46DA-A773-4BDF-B0A0-A82C1C39E47C}" srcId="{0480CAB1-EDC7-4C56-A508-8E64C08151B6}" destId="{C98D8CDA-7A5A-4C6A-9525-E5F96EC3A511}" srcOrd="0" destOrd="0" parTransId="{A5A7336D-8E8B-4465-8022-C523597B2B42}" sibTransId="{3669568A-FD5C-457E-8069-4211ED9D5011}"/>
    <dgm:cxn modelId="{F2CC1CDB-67B7-401E-A37A-00D7A78BA262}" type="presOf" srcId="{911181CF-54FD-4A00-B775-AE09A50B30E8}" destId="{BAB07113-424C-450A-A466-AC655680ECBD}" srcOrd="0" destOrd="0" presId="urn:microsoft.com/office/officeart/2008/layout/VerticalCurvedList"/>
    <dgm:cxn modelId="{0244A7EA-578F-4D16-9E47-36B26196D471}" type="presOf" srcId="{3669568A-FD5C-457E-8069-4211ED9D5011}" destId="{34872276-F52B-46BE-9947-FBEC599B6911}" srcOrd="0" destOrd="0" presId="urn:microsoft.com/office/officeart/2008/layout/VerticalCurvedList"/>
    <dgm:cxn modelId="{964F3095-2091-4EB0-9EB8-A3B2AAE2BAB5}" type="presParOf" srcId="{F075B97F-6CFC-422C-8582-A9082A8CA5CA}" destId="{DCE7C41E-3F2C-40F5-8E3A-27BFB758702C}" srcOrd="0" destOrd="0" presId="urn:microsoft.com/office/officeart/2008/layout/VerticalCurvedList"/>
    <dgm:cxn modelId="{57B3A401-F457-4943-A210-547EB110BB08}" type="presParOf" srcId="{DCE7C41E-3F2C-40F5-8E3A-27BFB758702C}" destId="{01D9494A-8FBA-43D9-9D11-BF23282BAB37}" srcOrd="0" destOrd="0" presId="urn:microsoft.com/office/officeart/2008/layout/VerticalCurvedList"/>
    <dgm:cxn modelId="{19F4C600-1362-4296-B36F-5638297542AA}" type="presParOf" srcId="{01D9494A-8FBA-43D9-9D11-BF23282BAB37}" destId="{415192AC-00AB-4A42-8C0F-FD13E7AA3842}" srcOrd="0" destOrd="0" presId="urn:microsoft.com/office/officeart/2008/layout/VerticalCurvedList"/>
    <dgm:cxn modelId="{34C72B95-EF4B-447B-BCC6-C89CEC2BC62F}" type="presParOf" srcId="{01D9494A-8FBA-43D9-9D11-BF23282BAB37}" destId="{34872276-F52B-46BE-9947-FBEC599B6911}" srcOrd="1" destOrd="0" presId="urn:microsoft.com/office/officeart/2008/layout/VerticalCurvedList"/>
    <dgm:cxn modelId="{C3C34D7F-D669-4380-9C57-F5ABB32DFF29}" type="presParOf" srcId="{01D9494A-8FBA-43D9-9D11-BF23282BAB37}" destId="{8BA08549-5880-47B2-98B4-944EA721F850}" srcOrd="2" destOrd="0" presId="urn:microsoft.com/office/officeart/2008/layout/VerticalCurvedList"/>
    <dgm:cxn modelId="{08FC4AC1-532E-4E1C-8D5A-E355ED963BD9}" type="presParOf" srcId="{01D9494A-8FBA-43D9-9D11-BF23282BAB37}" destId="{0704C34A-0152-4D52-B0A2-7041991FF72B}" srcOrd="3" destOrd="0" presId="urn:microsoft.com/office/officeart/2008/layout/VerticalCurvedList"/>
    <dgm:cxn modelId="{269ABE2C-EA6F-4E3A-BA0F-0585B0B493BD}" type="presParOf" srcId="{DCE7C41E-3F2C-40F5-8E3A-27BFB758702C}" destId="{E3312A96-69DB-4132-95E7-125E19E92923}" srcOrd="1" destOrd="0" presId="urn:microsoft.com/office/officeart/2008/layout/VerticalCurvedList"/>
    <dgm:cxn modelId="{9FF72B25-62FE-49C3-BE0D-F9A63539F33B}" type="presParOf" srcId="{DCE7C41E-3F2C-40F5-8E3A-27BFB758702C}" destId="{CE36CC5D-82D7-464E-9BA4-7E355FAA9BF3}" srcOrd="2" destOrd="0" presId="urn:microsoft.com/office/officeart/2008/layout/VerticalCurvedList"/>
    <dgm:cxn modelId="{22BCA761-0BE1-445D-A1E0-4FDE9DECE801}" type="presParOf" srcId="{CE36CC5D-82D7-464E-9BA4-7E355FAA9BF3}" destId="{847B832C-3287-499C-BC8A-2C49AF87A400}" srcOrd="0" destOrd="0" presId="urn:microsoft.com/office/officeart/2008/layout/VerticalCurvedList"/>
    <dgm:cxn modelId="{AB08A793-5230-4833-9A67-0FEDBE37C5D4}" type="presParOf" srcId="{DCE7C41E-3F2C-40F5-8E3A-27BFB758702C}" destId="{BAB07113-424C-450A-A466-AC655680ECBD}" srcOrd="3" destOrd="0" presId="urn:microsoft.com/office/officeart/2008/layout/VerticalCurvedList"/>
    <dgm:cxn modelId="{47069E49-D927-4101-B994-CE2F4174E116}" type="presParOf" srcId="{DCE7C41E-3F2C-40F5-8E3A-27BFB758702C}" destId="{DA16ED6E-A2DE-4133-A330-1CD7F7E9F0BA}" srcOrd="4" destOrd="0" presId="urn:microsoft.com/office/officeart/2008/layout/VerticalCurvedList"/>
    <dgm:cxn modelId="{7660F6DE-34FE-45FE-AEC0-975F5A752EF2}" type="presParOf" srcId="{DA16ED6E-A2DE-4133-A330-1CD7F7E9F0BA}" destId="{5A599947-9CB6-46A4-BD24-B23E482172ED}"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466AF3-C5A6-4732-8DFC-12C356277A56}">
      <dsp:nvSpPr>
        <dsp:cNvPr id="0" name=""/>
        <dsp:cNvSpPr/>
      </dsp:nvSpPr>
      <dsp:spPr>
        <a:xfrm>
          <a:off x="788669" y="0"/>
          <a:ext cx="8938260" cy="4351338"/>
        </a:xfrm>
        <a:prstGeom prst="rightArrow">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BA934AC-5D3B-4074-8BDF-3729DFE31FA8}">
      <dsp:nvSpPr>
        <dsp:cNvPr id="0" name=""/>
        <dsp:cNvSpPr/>
      </dsp:nvSpPr>
      <dsp:spPr>
        <a:xfrm>
          <a:off x="364682" y="1305401"/>
          <a:ext cx="4764881" cy="1740535"/>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zh-CN" altLang="zh-CN" sz="1400" kern="1200" dirty="0">
              <a:latin typeface="Arial" panose="020B0604020202020204" pitchFamily="34" charset="0"/>
              <a:ea typeface="微软雅黑" panose="020B0503020204020204" pitchFamily="34" charset="-122"/>
            </a:rPr>
            <a:t>学习迁移是学习活动中的一条基本规律。所谓学习迁移，是指在一种条件下进行的学习对另一种条件下学习的影响。</a:t>
          </a:r>
        </a:p>
      </dsp:txBody>
      <dsp:txXfrm>
        <a:off x="449648" y="1390367"/>
        <a:ext cx="4594949" cy="1570603"/>
      </dsp:txXfrm>
    </dsp:sp>
    <dsp:sp modelId="{13648A15-7827-4543-B9F2-4B7C3EC19164}">
      <dsp:nvSpPr>
        <dsp:cNvPr id="0" name=""/>
        <dsp:cNvSpPr/>
      </dsp:nvSpPr>
      <dsp:spPr>
        <a:xfrm>
          <a:off x="5386035" y="1305401"/>
          <a:ext cx="4764881" cy="1740535"/>
        </a:xfrm>
        <a:prstGeom prst="roundRect">
          <a:avLst/>
        </a:prstGeom>
        <a:solidFill>
          <a:schemeClr val="accent3">
            <a:hueOff val="-1137357"/>
            <a:satOff val="-4689"/>
            <a:lumOff val="-983"/>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zh-CN" altLang="en-US" sz="1400" kern="1200" dirty="0">
              <a:latin typeface="Arial" panose="020B0604020202020204" pitchFamily="34" charset="0"/>
              <a:ea typeface="微软雅黑" panose="020B0503020204020204" pitchFamily="34" charset="-122"/>
            </a:rPr>
            <a:t>它可以有几种分类方式。如果从迁移的影响方向来分类，学习迁移可以分为顺向迁移和逆向迁移。如果从迁移的影响结果分类，则可以分为正迁移和负迁移。凡是一种学习对另一种学习起促进作用，则称为正迁移</a:t>
          </a:r>
          <a:r>
            <a:rPr lang="en-US" altLang="en-US" sz="1400" kern="1200" dirty="0">
              <a:latin typeface="Arial" panose="020B0604020202020204" pitchFamily="34" charset="0"/>
              <a:ea typeface="微软雅黑" panose="020B0503020204020204" pitchFamily="34" charset="-122"/>
            </a:rPr>
            <a:t>;</a:t>
          </a:r>
          <a:r>
            <a:rPr lang="zh-CN" altLang="en-US" sz="1400" kern="1200" dirty="0">
              <a:latin typeface="Arial" panose="020B0604020202020204" pitchFamily="34" charset="0"/>
              <a:ea typeface="微软雅黑" panose="020B0503020204020204" pitchFamily="34" charset="-122"/>
            </a:rPr>
            <a:t>凡是一种学习对另一种学习起干扰或抑制作用，则称为负迁移。</a:t>
          </a:r>
        </a:p>
      </dsp:txBody>
      <dsp:txXfrm>
        <a:off x="5471001" y="1390367"/>
        <a:ext cx="4594949" cy="157060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B1D17D-B2B9-4C22-87F8-357B470A0550}">
      <dsp:nvSpPr>
        <dsp:cNvPr id="0" name=""/>
        <dsp:cNvSpPr/>
      </dsp:nvSpPr>
      <dsp:spPr>
        <a:xfrm rot="10800000">
          <a:off x="1330026" y="2377"/>
          <a:ext cx="7932646" cy="1093971"/>
        </a:xfrm>
        <a:prstGeom prst="homePlat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2411" tIns="60960" rIns="113792" bIns="60960" numCol="1" spcCol="1270" anchor="ctr" anchorCtr="0">
          <a:noAutofit/>
        </a:bodyPr>
        <a:lstStyle/>
        <a:p>
          <a:pPr marL="0" lvl="0" indent="0" algn="l" defTabSz="711200">
            <a:lnSpc>
              <a:spcPct val="90000"/>
            </a:lnSpc>
            <a:spcBef>
              <a:spcPct val="0"/>
            </a:spcBef>
            <a:spcAft>
              <a:spcPct val="35000"/>
            </a:spcAft>
            <a:buNone/>
          </a:pPr>
          <a:r>
            <a:rPr lang="zh-CN" altLang="en-US" sz="1600" kern="1200" dirty="0">
              <a:latin typeface="Arial" panose="020B0604020202020204" pitchFamily="34" charset="0"/>
              <a:ea typeface="微软雅黑" panose="020B0503020204020204" pitchFamily="34" charset="-122"/>
            </a:rPr>
            <a:t>桑代克以刺激</a:t>
          </a:r>
          <a:r>
            <a:rPr lang="en-US" altLang="en-US" sz="1600" kern="1200" dirty="0">
              <a:latin typeface="Arial" panose="020B0604020202020204" pitchFamily="34" charset="0"/>
              <a:ea typeface="微软雅黑" panose="020B0503020204020204" pitchFamily="34" charset="-122"/>
            </a:rPr>
            <a:t>—</a:t>
          </a:r>
          <a:r>
            <a:rPr lang="zh-CN" altLang="en-US" sz="1600" kern="1200" dirty="0">
              <a:latin typeface="Arial" panose="020B0604020202020204" pitchFamily="34" charset="0"/>
              <a:ea typeface="微软雅黑" panose="020B0503020204020204" pitchFamily="34" charset="-122"/>
            </a:rPr>
            <a:t>反应的联结理论为基础，提出了学习迁移的相同要素说。认为只有当两个能力的因素中有相同的要素时，一个机能的变化才会改变另一个机能。当然，桑代克所谓的共同的心理机能，只是共同的刺激和反应的联结而已。</a:t>
          </a:r>
        </a:p>
      </dsp:txBody>
      <dsp:txXfrm rot="10800000">
        <a:off x="1603519" y="2377"/>
        <a:ext cx="7659153" cy="1093971"/>
      </dsp:txXfrm>
    </dsp:sp>
    <dsp:sp modelId="{82DBEDA2-9566-4E09-9A91-97E9ADAC38F1}">
      <dsp:nvSpPr>
        <dsp:cNvPr id="0" name=""/>
        <dsp:cNvSpPr/>
      </dsp:nvSpPr>
      <dsp:spPr>
        <a:xfrm>
          <a:off x="841965" y="2377"/>
          <a:ext cx="1093971" cy="1093971"/>
        </a:xfrm>
        <a:prstGeom prst="ellipse">
          <a:avLst/>
        </a:prstGeom>
        <a:solidFill>
          <a:schemeClr val="accent3">
            <a:tint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E50FBFD-D814-41B8-8488-695A0D113D93}">
      <dsp:nvSpPr>
        <dsp:cNvPr id="0" name=""/>
        <dsp:cNvSpPr/>
      </dsp:nvSpPr>
      <dsp:spPr>
        <a:xfrm rot="10800000">
          <a:off x="1540127" y="1398418"/>
          <a:ext cx="7652511" cy="1093971"/>
        </a:xfrm>
        <a:prstGeom prst="homePlate">
          <a:avLst/>
        </a:prstGeom>
        <a:solidFill>
          <a:schemeClr val="accent3">
            <a:hueOff val="-568678"/>
            <a:satOff val="-2344"/>
            <a:lumOff val="-491"/>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2411" tIns="68580" rIns="128016" bIns="68580" numCol="1" spcCol="1270" anchor="ctr" anchorCtr="0">
          <a:noAutofit/>
        </a:bodyPr>
        <a:lstStyle/>
        <a:p>
          <a:pPr marL="0" lvl="0" indent="0" algn="l" defTabSz="800100">
            <a:lnSpc>
              <a:spcPct val="90000"/>
            </a:lnSpc>
            <a:spcBef>
              <a:spcPct val="0"/>
            </a:spcBef>
            <a:spcAft>
              <a:spcPct val="35000"/>
            </a:spcAft>
            <a:buNone/>
          </a:pPr>
          <a:r>
            <a:rPr lang="zh-CN" altLang="en-US" sz="1800" kern="1200">
              <a:latin typeface="Arial" panose="020B0604020202020204" pitchFamily="34" charset="0"/>
              <a:ea typeface="微软雅黑" panose="020B0503020204020204" pitchFamily="34" charset="-122"/>
              <a:cs typeface="+mn-cs"/>
            </a:rPr>
            <a:t>桑代克在</a:t>
          </a:r>
          <a:r>
            <a:rPr lang="en-US" altLang="en-US" sz="1800" kern="1200">
              <a:latin typeface="Arial" panose="020B0604020202020204" pitchFamily="34" charset="0"/>
              <a:ea typeface="微软雅黑" panose="020B0503020204020204" pitchFamily="34" charset="-122"/>
              <a:cs typeface="+mn-cs"/>
            </a:rPr>
            <a:t>1901</a:t>
          </a:r>
          <a:r>
            <a:rPr lang="zh-CN" altLang="en-US" sz="1800" kern="1200">
              <a:latin typeface="Arial" panose="020B0604020202020204" pitchFamily="34" charset="0"/>
              <a:ea typeface="微软雅黑" panose="020B0503020204020204" pitchFamily="34" charset="-122"/>
              <a:cs typeface="+mn-cs"/>
            </a:rPr>
            <a:t>年所做的“形状知觉”实验是相同要素说的经典实验。他以大学生为被试，训练他们判断各种形状、大小图形的面积。</a:t>
          </a:r>
          <a:endParaRPr lang="zh-CN" altLang="en-US" sz="1800" kern="1200" dirty="0">
            <a:latin typeface="Arial" panose="020B0604020202020204" pitchFamily="34" charset="0"/>
            <a:ea typeface="微软雅黑" panose="020B0503020204020204" pitchFamily="34" charset="-122"/>
            <a:cs typeface="+mn-cs"/>
          </a:endParaRPr>
        </a:p>
      </dsp:txBody>
      <dsp:txXfrm rot="10800000">
        <a:off x="1813620" y="1398418"/>
        <a:ext cx="7379018" cy="1093971"/>
      </dsp:txXfrm>
    </dsp:sp>
    <dsp:sp modelId="{FC96EFC5-1FFF-454B-A006-E05B5ECC4F14}">
      <dsp:nvSpPr>
        <dsp:cNvPr id="0" name=""/>
        <dsp:cNvSpPr/>
      </dsp:nvSpPr>
      <dsp:spPr>
        <a:xfrm>
          <a:off x="860626" y="1388146"/>
          <a:ext cx="1093971" cy="1093971"/>
        </a:xfrm>
        <a:prstGeom prst="ellipse">
          <a:avLst/>
        </a:prstGeom>
        <a:solidFill>
          <a:schemeClr val="accent3">
            <a:tint val="50000"/>
            <a:hueOff val="-943728"/>
            <a:satOff val="-3892"/>
            <a:lumOff val="-414"/>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B5BF620-401A-462B-AED9-709C2770E0B8}">
      <dsp:nvSpPr>
        <dsp:cNvPr id="0" name=""/>
        <dsp:cNvSpPr/>
      </dsp:nvSpPr>
      <dsp:spPr>
        <a:xfrm rot="10800000">
          <a:off x="1776976" y="2794459"/>
          <a:ext cx="7336713" cy="1093971"/>
        </a:xfrm>
        <a:prstGeom prst="homePlate">
          <a:avLst/>
        </a:prstGeom>
        <a:solidFill>
          <a:schemeClr val="accent3">
            <a:hueOff val="-1137357"/>
            <a:satOff val="-4689"/>
            <a:lumOff val="-983"/>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2411" tIns="68580" rIns="128016" bIns="68580" numCol="1" spcCol="1270" anchor="ctr" anchorCtr="0">
          <a:noAutofit/>
        </a:bodyPr>
        <a:lstStyle/>
        <a:p>
          <a:pPr marL="0" lvl="0" indent="0" algn="l" defTabSz="800100">
            <a:lnSpc>
              <a:spcPct val="90000"/>
            </a:lnSpc>
            <a:spcBef>
              <a:spcPct val="0"/>
            </a:spcBef>
            <a:spcAft>
              <a:spcPct val="35000"/>
            </a:spcAft>
            <a:buNone/>
          </a:pPr>
          <a:r>
            <a:rPr lang="zh-CN" altLang="en-US" sz="1800" kern="1200">
              <a:latin typeface="Arial" panose="020B0604020202020204" pitchFamily="34" charset="0"/>
              <a:ea typeface="微软雅黑" panose="020B0503020204020204" pitchFamily="34" charset="-122"/>
              <a:cs typeface="+mn-cs"/>
            </a:rPr>
            <a:t>这种理论后来被武德沃斯（</a:t>
          </a:r>
          <a:r>
            <a:rPr lang="en-US" altLang="en-US" sz="1800" kern="1200">
              <a:latin typeface="Arial" panose="020B0604020202020204" pitchFamily="34" charset="0"/>
              <a:ea typeface="微软雅黑" panose="020B0503020204020204" pitchFamily="34" charset="-122"/>
              <a:cs typeface="+mn-cs"/>
            </a:rPr>
            <a:t>R</a:t>
          </a:r>
          <a:r>
            <a:rPr lang="zh-CN" altLang="en-US" sz="1800" kern="1200">
              <a:latin typeface="Arial" panose="020B0604020202020204" pitchFamily="34" charset="0"/>
              <a:ea typeface="微软雅黑" panose="020B0503020204020204" pitchFamily="34" charset="-122"/>
              <a:cs typeface="+mn-cs"/>
            </a:rPr>
            <a:t>． </a:t>
          </a:r>
          <a:r>
            <a:rPr lang="en-US" altLang="en-US" sz="1800" kern="1200">
              <a:latin typeface="Arial" panose="020B0604020202020204" pitchFamily="34" charset="0"/>
              <a:ea typeface="微软雅黑" panose="020B0503020204020204" pitchFamily="34" charset="-122"/>
              <a:cs typeface="+mn-cs"/>
            </a:rPr>
            <a:t>S</a:t>
          </a:r>
          <a:r>
            <a:rPr lang="zh-CN" altLang="en-US" sz="1800" kern="1200">
              <a:latin typeface="Arial" panose="020B0604020202020204" pitchFamily="34" charset="0"/>
              <a:ea typeface="微软雅黑" panose="020B0503020204020204" pitchFamily="34" charset="-122"/>
              <a:cs typeface="+mn-cs"/>
            </a:rPr>
            <a:t>． </a:t>
          </a:r>
          <a:r>
            <a:rPr lang="en-US" altLang="en-US" sz="1800" kern="1200">
              <a:latin typeface="Arial" panose="020B0604020202020204" pitchFamily="34" charset="0"/>
              <a:ea typeface="微软雅黑" panose="020B0503020204020204" pitchFamily="34" charset="-122"/>
              <a:cs typeface="+mn-cs"/>
            </a:rPr>
            <a:t>Woodworth</a:t>
          </a:r>
          <a:r>
            <a:rPr lang="zh-CN" altLang="en-US" sz="1800" kern="1200">
              <a:latin typeface="Arial" panose="020B0604020202020204" pitchFamily="34" charset="0"/>
              <a:ea typeface="微软雅黑" panose="020B0503020204020204" pitchFamily="34" charset="-122"/>
              <a:cs typeface="+mn-cs"/>
            </a:rPr>
            <a:t>）修改为共同成分说，意指只有当学习情境和迁移测验情境存在共同成分时，一种学习才能影响另一种学习，即产生迁移。</a:t>
          </a:r>
          <a:endParaRPr lang="zh-CN" altLang="en-US" sz="1800" kern="1200" dirty="0">
            <a:latin typeface="Arial" panose="020B0604020202020204" pitchFamily="34" charset="0"/>
            <a:ea typeface="微软雅黑" panose="020B0503020204020204" pitchFamily="34" charset="-122"/>
            <a:cs typeface="+mn-cs"/>
          </a:endParaRPr>
        </a:p>
      </dsp:txBody>
      <dsp:txXfrm rot="10800000">
        <a:off x="2050469" y="2794459"/>
        <a:ext cx="7063220" cy="1093971"/>
      </dsp:txXfrm>
    </dsp:sp>
    <dsp:sp modelId="{D91CC7FE-45B5-48F7-B19B-9AA78A7990E4}">
      <dsp:nvSpPr>
        <dsp:cNvPr id="0" name=""/>
        <dsp:cNvSpPr/>
      </dsp:nvSpPr>
      <dsp:spPr>
        <a:xfrm>
          <a:off x="939575" y="2796833"/>
          <a:ext cx="1093971" cy="1093971"/>
        </a:xfrm>
        <a:prstGeom prst="ellipse">
          <a:avLst/>
        </a:prstGeom>
        <a:solidFill>
          <a:schemeClr val="accent3">
            <a:tint val="50000"/>
            <a:hueOff val="-1887456"/>
            <a:satOff val="-7784"/>
            <a:lumOff val="-827"/>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9CF9BB-252F-4B71-A494-2DEB7E570C3C}">
      <dsp:nvSpPr>
        <dsp:cNvPr id="0" name=""/>
        <dsp:cNvSpPr/>
      </dsp:nvSpPr>
      <dsp:spPr>
        <a:xfrm>
          <a:off x="-112642" y="9033"/>
          <a:ext cx="8562739" cy="1635720"/>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US" altLang="en-US" sz="1600" kern="1200" dirty="0">
              <a:latin typeface="Arial" panose="020B0604020202020204" pitchFamily="34" charset="0"/>
              <a:ea typeface="微软雅黑" panose="020B0503020204020204" pitchFamily="34" charset="-122"/>
            </a:rPr>
            <a:t>1960</a:t>
          </a:r>
          <a:r>
            <a:rPr lang="zh-CN" altLang="en-US" sz="1600" kern="1200" dirty="0">
              <a:latin typeface="Arial" panose="020B0604020202020204" pitchFamily="34" charset="0"/>
              <a:ea typeface="微软雅黑" panose="020B0503020204020204" pitchFamily="34" charset="-122"/>
            </a:rPr>
            <a:t>年，奥苏伯尔比较了两组被试学习有关钢的性质的材料。实验组在学习该材料之前，先学习了一个“陈述性组织者”材料。“组织者”强调了金属与合金的异同、各自的利弊和冶炼合金的理由。</a:t>
          </a:r>
        </a:p>
      </dsp:txBody>
      <dsp:txXfrm>
        <a:off x="-64733" y="56942"/>
        <a:ext cx="6872094" cy="1539902"/>
      </dsp:txXfrm>
    </dsp:sp>
    <dsp:sp modelId="{C74562EB-C5B1-4395-ACDF-9B3C50CA786F}">
      <dsp:nvSpPr>
        <dsp:cNvPr id="0" name=""/>
        <dsp:cNvSpPr/>
      </dsp:nvSpPr>
      <dsp:spPr>
        <a:xfrm>
          <a:off x="1173143" y="1953932"/>
          <a:ext cx="9013310" cy="1696094"/>
        </a:xfrm>
        <a:prstGeom prst="roundRect">
          <a:avLst>
            <a:gd name="adj" fmla="val 10000"/>
          </a:avLst>
        </a:prstGeom>
        <a:solidFill>
          <a:schemeClr val="accent2">
            <a:hueOff val="-838123"/>
            <a:satOff val="-9658"/>
            <a:lumOff val="2159"/>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zh-CN" altLang="en-US" sz="1800" kern="1200" dirty="0">
              <a:latin typeface="Arial" panose="020B0604020202020204" pitchFamily="34" charset="0"/>
              <a:ea typeface="微软雅黑" panose="020B0503020204020204" pitchFamily="34" charset="-122"/>
            </a:rPr>
            <a:t>控制组在学习有关钢的材料之前，先学习了一个关于炼钢和炼铁方法的历史说明材料，虽然这个材料可以提高被试的学习兴趣，但没有提供可以作为理解钢的性质的观念框架。结果两组在学习钢的性质的材料之后，其学习成绩产生了显著差异，如表</a:t>
          </a:r>
          <a:r>
            <a:rPr lang="en-US" altLang="en-US" sz="1800" kern="1200" dirty="0">
              <a:latin typeface="Arial" panose="020B0604020202020204" pitchFamily="34" charset="0"/>
              <a:ea typeface="微软雅黑" panose="020B0503020204020204" pitchFamily="34" charset="-122"/>
            </a:rPr>
            <a:t>10-3</a:t>
          </a:r>
          <a:r>
            <a:rPr lang="zh-CN" altLang="en-US" sz="1800" kern="1200" dirty="0">
              <a:latin typeface="Arial" panose="020B0604020202020204" pitchFamily="34" charset="0"/>
              <a:ea typeface="微软雅黑" panose="020B0503020204020204" pitchFamily="34" charset="-122"/>
            </a:rPr>
            <a:t>所示。</a:t>
          </a:r>
        </a:p>
      </dsp:txBody>
      <dsp:txXfrm>
        <a:off x="1222820" y="2003609"/>
        <a:ext cx="6204207" cy="1596740"/>
      </dsp:txXfrm>
    </dsp:sp>
    <dsp:sp modelId="{EC3E5DFF-D50A-45A9-AFA9-5F95514EC835}">
      <dsp:nvSpPr>
        <dsp:cNvPr id="0" name=""/>
        <dsp:cNvSpPr/>
      </dsp:nvSpPr>
      <dsp:spPr>
        <a:xfrm>
          <a:off x="7386878" y="1270764"/>
          <a:ext cx="1063218" cy="1063218"/>
        </a:xfrm>
        <a:prstGeom prst="downArrow">
          <a:avLst>
            <a:gd name="adj1" fmla="val 55000"/>
            <a:gd name="adj2" fmla="val 45000"/>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endParaRPr lang="zh-CN" altLang="en-US" sz="3600" kern="1200"/>
        </a:p>
      </dsp:txBody>
      <dsp:txXfrm>
        <a:off x="7626102" y="1270764"/>
        <a:ext cx="584770" cy="80007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872276-F52B-46BE-9947-FBEC599B6911}">
      <dsp:nvSpPr>
        <dsp:cNvPr id="0" name=""/>
        <dsp:cNvSpPr/>
      </dsp:nvSpPr>
      <dsp:spPr>
        <a:xfrm>
          <a:off x="-3956216" y="-611665"/>
          <a:ext cx="4748129" cy="4748129"/>
        </a:xfrm>
        <a:prstGeom prst="blockArc">
          <a:avLst>
            <a:gd name="adj1" fmla="val 18900000"/>
            <a:gd name="adj2" fmla="val 2700000"/>
            <a:gd name="adj3" fmla="val 455"/>
          </a:avLst>
        </a:prstGeom>
        <a:noFill/>
        <a:ln w="127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3312A96-69DB-4132-95E7-125E19E92923}">
      <dsp:nvSpPr>
        <dsp:cNvPr id="0" name=""/>
        <dsp:cNvSpPr/>
      </dsp:nvSpPr>
      <dsp:spPr>
        <a:xfrm>
          <a:off x="647946" y="370678"/>
          <a:ext cx="9849060" cy="1272712"/>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99278" tIns="45720" rIns="45720" bIns="45720" numCol="1" spcCol="1270" anchor="ctr" anchorCtr="0">
          <a:noAutofit/>
        </a:bodyPr>
        <a:lstStyle/>
        <a:p>
          <a:pPr marL="0" lvl="0" indent="0" algn="l" defTabSz="800100">
            <a:lnSpc>
              <a:spcPct val="90000"/>
            </a:lnSpc>
            <a:spcBef>
              <a:spcPct val="0"/>
            </a:spcBef>
            <a:spcAft>
              <a:spcPct val="35000"/>
            </a:spcAft>
            <a:buNone/>
          </a:pPr>
          <a:r>
            <a:rPr lang="zh-CN" altLang="en-US" sz="1800" kern="1200" dirty="0">
              <a:latin typeface="Arial" panose="020B0604020202020204" pitchFamily="34" charset="0"/>
              <a:ea typeface="微软雅黑" panose="020B0503020204020204" pitchFamily="34" charset="-122"/>
            </a:rPr>
            <a:t>学习者形成一个一般产生式，对于智力技能的迁移来说，只是具备了必要条件，但还不充分。衡量技能是否获得和迁移，除了“达到目标”的指标外，还有一个达到目标的“速度”指标。</a:t>
          </a:r>
        </a:p>
      </dsp:txBody>
      <dsp:txXfrm>
        <a:off x="647946" y="370678"/>
        <a:ext cx="9849060" cy="1272712"/>
      </dsp:txXfrm>
    </dsp:sp>
    <dsp:sp modelId="{847B832C-3287-499C-BC8A-2C49AF87A400}">
      <dsp:nvSpPr>
        <dsp:cNvPr id="0" name=""/>
        <dsp:cNvSpPr/>
      </dsp:nvSpPr>
      <dsp:spPr>
        <a:xfrm>
          <a:off x="18593" y="377682"/>
          <a:ext cx="1258705" cy="1258705"/>
        </a:xfrm>
        <a:prstGeom prst="ellipse">
          <a:avLst/>
        </a:prstGeom>
        <a:solidFill>
          <a:schemeClr val="lt1">
            <a:hueOff val="0"/>
            <a:satOff val="0"/>
            <a:lumOff val="0"/>
            <a:alphaOff val="0"/>
          </a:schemeClr>
        </a:solidFill>
        <a:ln w="127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AB07113-424C-450A-A466-AC655680ECBD}">
      <dsp:nvSpPr>
        <dsp:cNvPr id="0" name=""/>
        <dsp:cNvSpPr/>
      </dsp:nvSpPr>
      <dsp:spPr>
        <a:xfrm>
          <a:off x="647946" y="1907553"/>
          <a:ext cx="9849060" cy="1220420"/>
        </a:xfrm>
        <a:prstGeom prst="rect">
          <a:avLst/>
        </a:prstGeom>
        <a:solidFill>
          <a:schemeClr val="accent2">
            <a:hueOff val="-838123"/>
            <a:satOff val="-9658"/>
            <a:lumOff val="2159"/>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99278" tIns="45720" rIns="45720" bIns="45720" numCol="1" spcCol="1270" anchor="ctr" anchorCtr="0">
          <a:noAutofit/>
        </a:bodyPr>
        <a:lstStyle/>
        <a:p>
          <a:pPr marL="0" lvl="0" indent="0" algn="l" defTabSz="800100">
            <a:lnSpc>
              <a:spcPct val="90000"/>
            </a:lnSpc>
            <a:spcBef>
              <a:spcPct val="0"/>
            </a:spcBef>
            <a:spcAft>
              <a:spcPct val="35000"/>
            </a:spcAft>
            <a:buNone/>
          </a:pPr>
          <a:r>
            <a:rPr lang="en-US" altLang="en-US" sz="1800" kern="1200" dirty="0">
              <a:latin typeface="Arial" panose="020B0604020202020204" pitchFamily="34" charset="0"/>
              <a:ea typeface="微软雅黑" panose="020B0503020204020204" pitchFamily="34" charset="-122"/>
            </a:rPr>
            <a:t>H·A·</a:t>
          </a:r>
          <a:r>
            <a:rPr lang="zh-CN" altLang="en-US" sz="1800" kern="1200" dirty="0">
              <a:latin typeface="Arial" panose="020B0604020202020204" pitchFamily="34" charset="0"/>
              <a:ea typeface="微软雅黑" panose="020B0503020204020204" pitchFamily="34" charset="-122"/>
            </a:rPr>
            <a:t>西蒙和</a:t>
          </a:r>
          <a:r>
            <a:rPr lang="en-US" altLang="en-US" sz="1800" kern="1200" dirty="0">
              <a:latin typeface="Arial" panose="020B0604020202020204" pitchFamily="34" charset="0"/>
              <a:ea typeface="微软雅黑" panose="020B0503020204020204" pitchFamily="34" charset="-122"/>
            </a:rPr>
            <a:t>D·</a:t>
          </a:r>
          <a:r>
            <a:rPr lang="zh-CN" altLang="en-US" sz="1800" kern="1200" dirty="0">
              <a:latin typeface="Arial" panose="020B0604020202020204" pitchFamily="34" charset="0"/>
              <a:ea typeface="微软雅黑" panose="020B0503020204020204" pitchFamily="34" charset="-122"/>
            </a:rPr>
            <a:t>西蒙对专家和新手解决一般动力学问题做过一个实验。问题是： 一颗子弹从枪口射出的速度为</a:t>
          </a:r>
          <a:r>
            <a:rPr lang="en-US" altLang="en-US" sz="1800" kern="1200" dirty="0">
              <a:latin typeface="Arial" panose="020B0604020202020204" pitchFamily="34" charset="0"/>
              <a:ea typeface="微软雅黑" panose="020B0503020204020204" pitchFamily="34" charset="-122"/>
            </a:rPr>
            <a:t>400</a:t>
          </a:r>
          <a:r>
            <a:rPr lang="zh-CN" altLang="en-US" sz="1800" kern="1200" dirty="0">
              <a:latin typeface="Arial" panose="020B0604020202020204" pitchFamily="34" charset="0"/>
              <a:ea typeface="微软雅黑" panose="020B0503020204020204" pitchFamily="34" charset="-122"/>
            </a:rPr>
            <a:t>米</a:t>
          </a:r>
          <a:r>
            <a:rPr lang="en-US" altLang="en-US" sz="1800" kern="1200" dirty="0">
              <a:latin typeface="Arial" panose="020B0604020202020204" pitchFamily="34" charset="0"/>
              <a:ea typeface="微软雅黑" panose="020B0503020204020204" pitchFamily="34" charset="-122"/>
            </a:rPr>
            <a:t>/</a:t>
          </a:r>
          <a:r>
            <a:rPr lang="zh-CN" altLang="en-US" sz="1800" kern="1200" dirty="0">
              <a:latin typeface="Arial" panose="020B0604020202020204" pitchFamily="34" charset="0"/>
              <a:ea typeface="微软雅黑" panose="020B0503020204020204" pitchFamily="34" charset="-122"/>
            </a:rPr>
            <a:t>秒，枪膛长半米，假定子弹在膛内做匀加速运动，求子弹在膛内的平均速度。结果发现，新手需要专家的</a:t>
          </a:r>
          <a:r>
            <a:rPr lang="en-US" altLang="en-US" sz="1800" kern="1200" dirty="0">
              <a:latin typeface="Arial" panose="020B0604020202020204" pitchFamily="34" charset="0"/>
              <a:ea typeface="微软雅黑" panose="020B0503020204020204" pitchFamily="34" charset="-122"/>
            </a:rPr>
            <a:t>4</a:t>
          </a:r>
          <a:r>
            <a:rPr lang="zh-CN" altLang="en-US" sz="1800" kern="1200" dirty="0">
              <a:latin typeface="Arial" panose="020B0604020202020204" pitchFamily="34" charset="0"/>
              <a:ea typeface="微软雅黑" panose="020B0503020204020204" pitchFamily="34" charset="-122"/>
            </a:rPr>
            <a:t>倍时间来解决这个问题</a:t>
          </a:r>
          <a:r>
            <a:rPr lang="en-US" altLang="en-US" sz="1800" kern="1200" dirty="0">
              <a:latin typeface="Arial" panose="020B0604020202020204" pitchFamily="34" charset="0"/>
              <a:ea typeface="微软雅黑" panose="020B0503020204020204" pitchFamily="34" charset="-122"/>
            </a:rPr>
            <a:t>;</a:t>
          </a:r>
          <a:r>
            <a:rPr lang="zh-CN" altLang="en-US" sz="1800" kern="1200" dirty="0">
              <a:latin typeface="Arial" panose="020B0604020202020204" pitchFamily="34" charset="0"/>
              <a:ea typeface="微软雅黑" panose="020B0503020204020204" pitchFamily="34" charset="-122"/>
            </a:rPr>
            <a:t>新手会出错，而专家没有类似错误。</a:t>
          </a:r>
        </a:p>
      </dsp:txBody>
      <dsp:txXfrm>
        <a:off x="647946" y="1907553"/>
        <a:ext cx="9849060" cy="1220420"/>
      </dsp:txXfrm>
    </dsp:sp>
    <dsp:sp modelId="{5A599947-9CB6-46A4-BD24-B23E482172ED}">
      <dsp:nvSpPr>
        <dsp:cNvPr id="0" name=""/>
        <dsp:cNvSpPr/>
      </dsp:nvSpPr>
      <dsp:spPr>
        <a:xfrm>
          <a:off x="18593" y="1888411"/>
          <a:ext cx="1258705" cy="1258705"/>
        </a:xfrm>
        <a:prstGeom prst="ellipse">
          <a:avLst/>
        </a:prstGeom>
        <a:solidFill>
          <a:schemeClr val="lt1">
            <a:hueOff val="0"/>
            <a:satOff val="0"/>
            <a:lumOff val="0"/>
            <a:alphaOff val="0"/>
          </a:schemeClr>
        </a:solidFill>
        <a:ln w="12700" cap="flat" cmpd="sng" algn="ctr">
          <a:solidFill>
            <a:schemeClr val="accent2">
              <a:hueOff val="-838123"/>
              <a:satOff val="-9658"/>
              <a:lumOff val="2159"/>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4.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EBBA14F-9376-415E-AD75-04B22D4732D7}" type="datetimeFigureOut">
              <a:rPr lang="zh-CN" altLang="en-US" smtClean="0"/>
              <a:t>2024/9/2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C37F2E9-A6CE-4465-A3F9-DABB9722468D}" type="slidenum">
              <a:rPr lang="zh-CN" altLang="en-US" smtClean="0"/>
              <a:t>‹#›</a:t>
            </a:fld>
            <a:endParaRPr lang="zh-CN" altLang="en-US"/>
          </a:p>
        </p:txBody>
      </p:sp>
    </p:spTree>
    <p:extLst>
      <p:ext uri="{BB962C8B-B14F-4D97-AF65-F5344CB8AC3E}">
        <p14:creationId xmlns:p14="http://schemas.microsoft.com/office/powerpoint/2010/main" val="36358092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239132601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p:bgRef idx="1002">
        <a:schemeClr val="bg2"/>
      </p:bgRef>
    </p:bg>
    <p:spTree>
      <p:nvGrpSpPr>
        <p:cNvPr id="1" name=""/>
        <p:cNvGrpSpPr/>
        <p:nvPr/>
      </p:nvGrpSpPr>
      <p:grpSpPr>
        <a:xfrm>
          <a:off x="0" y="0"/>
          <a:ext cx="0" cy="0"/>
          <a:chOff x="0" y="0"/>
          <a:chExt cx="0" cy="0"/>
        </a:xfrm>
      </p:grpSpPr>
      <p:sp>
        <p:nvSpPr>
          <p:cNvPr id="16" name="Rectangle 15"/>
          <p:cNvSpPr/>
          <p:nvPr/>
        </p:nvSpPr>
        <p:spPr>
          <a:xfrm>
            <a:off x="0" y="0"/>
            <a:ext cx="12192000" cy="6858000"/>
          </a:xfrm>
          <a:prstGeom prst="rect">
            <a:avLst/>
          </a:prstGeom>
          <a:blipFill dpi="0" rotWithShape="1">
            <a:blip r:embed="rId2">
              <a:alphaModFix amt="45000"/>
              <a:duotone>
                <a:schemeClr val="accent1">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11" name="Rectangle 10"/>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15" name="Rectangle 14"/>
          <p:cNvSpPr/>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4" name="Group 3"/>
          <p:cNvGrpSpPr/>
          <p:nvPr/>
        </p:nvGrpSpPr>
        <p:grpSpPr>
          <a:xfrm>
            <a:off x="5250180" y="1267730"/>
            <a:ext cx="1691640" cy="645295"/>
            <a:chOff x="5318306" y="1386268"/>
            <a:chExt cx="1567331" cy="645295"/>
          </a:xfrm>
        </p:grpSpPr>
        <p:cxnSp>
          <p:nvCxnSpPr>
            <p:cNvPr id="17" name="Straight Connector 16"/>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61708" y="2091263"/>
            <a:ext cx="9068586" cy="2590800"/>
          </a:xfrm>
        </p:spPr>
        <p:txBody>
          <a:bodyPr tIns="45720" bIns="45720" anchor="ctr">
            <a:noAutofit/>
          </a:bodyPr>
          <a:lstStyle>
            <a:lvl1pPr algn="ctr">
              <a:lnSpc>
                <a:spcPct val="83000"/>
              </a:lnSpc>
              <a:defRPr lang="en-US" sz="7200" b="0" kern="1200" cap="all" spc="-100" baseline="0" dirty="0">
                <a:solidFill>
                  <a:schemeClr val="tx1">
                    <a:lumMod val="85000"/>
                    <a:lumOff val="15000"/>
                  </a:schemeClr>
                </a:solidFill>
                <a:effectLst/>
                <a:latin typeface="+mj-lt"/>
                <a:ea typeface="+mn-ea"/>
                <a:cs typeface="+mn-cs"/>
              </a:defRPr>
            </a:lvl1pPr>
          </a:lstStyle>
          <a:p>
            <a:r>
              <a:rPr lang="zh-CN" altLang="en-US"/>
              <a:t>单击此处编辑母版标题样式</a:t>
            </a:r>
            <a:endParaRPr lang="en-US" dirty="0"/>
          </a:p>
        </p:txBody>
      </p:sp>
      <p:sp>
        <p:nvSpPr>
          <p:cNvPr id="3" name="Subtitle 2"/>
          <p:cNvSpPr>
            <a:spLocks noGrp="1"/>
          </p:cNvSpPr>
          <p:nvPr>
            <p:ph type="subTitle" idx="1"/>
          </p:nvPr>
        </p:nvSpPr>
        <p:spPr>
          <a:xfrm>
            <a:off x="1562100" y="4682062"/>
            <a:ext cx="9070848" cy="457201"/>
          </a:xfrm>
        </p:spPr>
        <p:txBody>
          <a:bodyPr>
            <a:normAutofit/>
          </a:bodyPr>
          <a:lstStyle>
            <a:lvl1pPr marL="0" indent="0" algn="ctr">
              <a:spcBef>
                <a:spcPts val="0"/>
              </a:spcBef>
              <a:buNone/>
              <a:defRPr sz="1600" spc="80" baseline="0">
                <a:solidFill>
                  <a:schemeClr val="tx1"/>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en-US" dirty="0"/>
          </a:p>
        </p:txBody>
      </p:sp>
      <p:sp>
        <p:nvSpPr>
          <p:cNvPr id="20" name="Date Placeholder 19"/>
          <p:cNvSpPr>
            <a:spLocks noGrp="1"/>
          </p:cNvSpPr>
          <p:nvPr>
            <p:ph type="dt" sz="half" idx="10"/>
          </p:nvPr>
        </p:nvSpPr>
        <p:spPr>
          <a:xfrm>
            <a:off x="5318760" y="1341255"/>
            <a:ext cx="1554480" cy="527213"/>
          </a:xfrm>
        </p:spPr>
        <p:txBody>
          <a:bodyPr/>
          <a:lstStyle>
            <a:lvl1pPr algn="ctr">
              <a:defRPr sz="1300" spc="0" baseline="0">
                <a:solidFill>
                  <a:schemeClr val="tx1"/>
                </a:solidFill>
                <a:latin typeface="+mn-lt"/>
              </a:defRPr>
            </a:lvl1pPr>
          </a:lstStyle>
          <a:p>
            <a:fld id="{EF814595-6451-48E1-9E06-A9E9AACC7A01}" type="datetimeFigureOut">
              <a:rPr lang="zh-CN" altLang="en-US" smtClean="0"/>
              <a:t>2024/9/2</a:t>
            </a:fld>
            <a:endParaRPr lang="zh-CN" altLang="en-US"/>
          </a:p>
        </p:txBody>
      </p:sp>
      <p:sp>
        <p:nvSpPr>
          <p:cNvPr id="21" name="Footer Placeholder 20"/>
          <p:cNvSpPr>
            <a:spLocks noGrp="1"/>
          </p:cNvSpPr>
          <p:nvPr>
            <p:ph type="ftr" sz="quarter" idx="11"/>
          </p:nvPr>
        </p:nvSpPr>
        <p:spPr>
          <a:xfrm>
            <a:off x="1453896" y="5211060"/>
            <a:ext cx="5905500" cy="228600"/>
          </a:xfrm>
        </p:spPr>
        <p:txBody>
          <a:bodyPr/>
          <a:lstStyle>
            <a:lvl1pPr algn="l">
              <a:defRPr>
                <a:solidFill>
                  <a:schemeClr val="tx1">
                    <a:lumMod val="75000"/>
                    <a:lumOff val="25000"/>
                  </a:schemeClr>
                </a:solidFill>
              </a:defRPr>
            </a:lvl1pPr>
          </a:lstStyle>
          <a:p>
            <a:endParaRPr lang="zh-CN" altLang="en-US"/>
          </a:p>
        </p:txBody>
      </p:sp>
      <p:sp>
        <p:nvSpPr>
          <p:cNvPr id="22" name="Slide Number Placeholder 21"/>
          <p:cNvSpPr>
            <a:spLocks noGrp="1"/>
          </p:cNvSpPr>
          <p:nvPr>
            <p:ph type="sldNum" sz="quarter" idx="12"/>
          </p:nvPr>
        </p:nvSpPr>
        <p:spPr>
          <a:xfrm>
            <a:off x="8606919" y="5212080"/>
            <a:ext cx="2111881" cy="228600"/>
          </a:xfrm>
        </p:spPr>
        <p:txBody>
          <a:bodyPr/>
          <a:lstStyle>
            <a:lvl1pPr>
              <a:defRPr>
                <a:solidFill>
                  <a:schemeClr val="tx1">
                    <a:lumMod val="75000"/>
                    <a:lumOff val="25000"/>
                  </a:schemeClr>
                </a:solidFill>
              </a:defRPr>
            </a:lvl1p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413851597"/>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27935746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1600" y="762000"/>
            <a:ext cx="2362200" cy="5257800"/>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838200" y="762000"/>
            <a:ext cx="8077200" cy="5257800"/>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2061493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3043117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7" name="Date Placeholder 6"/>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9555464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bg>
      <p:bgRef idx="1002">
        <a:schemeClr val="bg2"/>
      </p:bgRef>
    </p:bg>
    <p:spTree>
      <p:nvGrpSpPr>
        <p:cNvPr id="1" name=""/>
        <p:cNvGrpSpPr/>
        <p:nvPr/>
      </p:nvGrpSpPr>
      <p:grpSpPr>
        <a:xfrm>
          <a:off x="0" y="0"/>
          <a:ext cx="0" cy="0"/>
          <a:chOff x="0" y="0"/>
          <a:chExt cx="0" cy="0"/>
        </a:xfrm>
      </p:grpSpPr>
      <p:sp>
        <p:nvSpPr>
          <p:cNvPr id="22" name="Rectangle 21"/>
          <p:cNvSpPr/>
          <p:nvPr/>
        </p:nvSpPr>
        <p:spPr>
          <a:xfrm>
            <a:off x="0" y="0"/>
            <a:ext cx="12192000" cy="6858000"/>
          </a:xfrm>
          <a:prstGeom prst="rect">
            <a:avLst/>
          </a:prstGeom>
          <a:blipFill dpi="0" rotWithShape="1">
            <a:blip r:embed="rId2">
              <a:alphaModFix amt="45000"/>
              <a:duotone>
                <a:schemeClr val="accent2">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3" name="Rectangle 22"/>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24" name="Rectangle 23"/>
          <p:cNvSpPr/>
          <p:nvPr/>
        </p:nvSpPr>
        <p:spPr>
          <a:xfrm>
            <a:off x="1447800"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30" name="Rectangle 29"/>
          <p:cNvSpPr/>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31" name="Group 30"/>
          <p:cNvGrpSpPr/>
          <p:nvPr/>
        </p:nvGrpSpPr>
        <p:grpSpPr>
          <a:xfrm>
            <a:off x="5250180" y="1267730"/>
            <a:ext cx="1691640" cy="645295"/>
            <a:chOff x="5318306" y="1386268"/>
            <a:chExt cx="1567331" cy="645295"/>
          </a:xfrm>
        </p:grpSpPr>
        <p:cxnSp>
          <p:nvCxnSpPr>
            <p:cNvPr id="32" name="Straight Connector 31"/>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1563623" y="2094309"/>
            <a:ext cx="9070848" cy="2587752"/>
          </a:xfrm>
        </p:spPr>
        <p:txBody>
          <a:bodyPr anchor="ctr">
            <a:noAutofit/>
          </a:bodyPr>
          <a:lstStyle>
            <a:lvl1pPr algn="ctr">
              <a:lnSpc>
                <a:spcPct val="83000"/>
              </a:lnSpc>
              <a:defRPr lang="en-US" sz="7200" kern="1200" cap="all" spc="-100" baseline="0" dirty="0">
                <a:solidFill>
                  <a:schemeClr val="tx1">
                    <a:lumMod val="85000"/>
                    <a:lumOff val="15000"/>
                  </a:schemeClr>
                </a:solidFill>
                <a:effectLst/>
                <a:latin typeface="+mj-lt"/>
                <a:ea typeface="+mn-ea"/>
                <a:cs typeface="+mn-cs"/>
              </a:defRPr>
            </a:lvl1pPr>
          </a:lstStyle>
          <a:p>
            <a:r>
              <a:rPr lang="zh-CN" altLang="en-US"/>
              <a:t>单击此处编辑母版标题样式</a:t>
            </a:r>
            <a:endParaRPr lang="en-US" dirty="0"/>
          </a:p>
        </p:txBody>
      </p:sp>
      <p:sp>
        <p:nvSpPr>
          <p:cNvPr id="3" name="Text Placeholder 2"/>
          <p:cNvSpPr>
            <a:spLocks noGrp="1"/>
          </p:cNvSpPr>
          <p:nvPr>
            <p:ph type="body" idx="1"/>
          </p:nvPr>
        </p:nvSpPr>
        <p:spPr>
          <a:xfrm>
            <a:off x="1563624" y="4682062"/>
            <a:ext cx="9070848" cy="457200"/>
          </a:xfrm>
        </p:spPr>
        <p:txBody>
          <a:bodyPr anchor="t">
            <a:normAutofit/>
          </a:bodyPr>
          <a:lstStyle>
            <a:lvl1pPr marL="0" indent="0" algn="ctr">
              <a:buNone/>
              <a:defRPr sz="1600">
                <a:solidFill>
                  <a:schemeClr val="tx1"/>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a:xfrm>
            <a:off x="5321808" y="1344502"/>
            <a:ext cx="1554480" cy="530352"/>
          </a:xfrm>
        </p:spPr>
        <p:txBody>
          <a:bodyPr/>
          <a:lstStyle>
            <a:lvl1pPr algn="ctr">
              <a:defRPr lang="en-US" sz="1300" kern="1200" spc="0" baseline="0">
                <a:solidFill>
                  <a:schemeClr val="tx1"/>
                </a:solidFill>
                <a:latin typeface="+mn-lt"/>
                <a:ea typeface="+mn-ea"/>
                <a:cs typeface="+mn-cs"/>
              </a:defRPr>
            </a:lvl1pPr>
          </a:lstStyle>
          <a:p>
            <a:fld id="{EF814595-6451-48E1-9E06-A9E9AACC7A01}" type="datetimeFigureOut">
              <a:rPr lang="zh-CN" altLang="en-US" smtClean="0"/>
              <a:t>2024/9/2</a:t>
            </a:fld>
            <a:endParaRPr lang="zh-CN" altLang="en-US"/>
          </a:p>
        </p:txBody>
      </p:sp>
      <p:sp>
        <p:nvSpPr>
          <p:cNvPr id="5" name="Footer Placeholder 4"/>
          <p:cNvSpPr>
            <a:spLocks noGrp="1"/>
          </p:cNvSpPr>
          <p:nvPr>
            <p:ph type="ftr" sz="quarter" idx="11"/>
          </p:nvPr>
        </p:nvSpPr>
        <p:spPr>
          <a:xfrm>
            <a:off x="1453553" y="5211060"/>
            <a:ext cx="5907024" cy="228600"/>
          </a:xfrm>
        </p:spPr>
        <p:txBody>
          <a:bodyPr/>
          <a:lstStyle>
            <a:lvl1pPr algn="l">
              <a:defRPr/>
            </a:lvl1pPr>
          </a:lstStyle>
          <a:p>
            <a:endParaRPr lang="zh-CN" altLang="en-US"/>
          </a:p>
        </p:txBody>
      </p:sp>
      <p:sp>
        <p:nvSpPr>
          <p:cNvPr id="6" name="Slide Number Placeholder 5"/>
          <p:cNvSpPr>
            <a:spLocks noGrp="1"/>
          </p:cNvSpPr>
          <p:nvPr>
            <p:ph type="sldNum" sz="quarter" idx="12"/>
          </p:nvPr>
        </p:nvSpPr>
        <p:spPr>
          <a:xfrm>
            <a:off x="8604504" y="5211060"/>
            <a:ext cx="2112264" cy="228600"/>
          </a:xfrm>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3961455508"/>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106680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Content Placeholder 3"/>
          <p:cNvSpPr>
            <a:spLocks noGrp="1"/>
          </p:cNvSpPr>
          <p:nvPr>
            <p:ph sz="half" idx="2"/>
          </p:nvPr>
        </p:nvSpPr>
        <p:spPr>
          <a:xfrm>
            <a:off x="637032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Date Placeholder 4"/>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32824964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1069848" y="2074334"/>
            <a:ext cx="4754880" cy="640080"/>
          </a:xfrm>
        </p:spPr>
        <p:txBody>
          <a:bodyPr anchor="ctr">
            <a:normAutofit/>
          </a:bodyPr>
          <a:lstStyle>
            <a:lvl1pPr marL="0" indent="0" algn="ctr">
              <a:spcBef>
                <a:spcPts val="0"/>
              </a:spcBef>
              <a:buNone/>
              <a:defRPr sz="1900" b="0">
                <a:solidFill>
                  <a:schemeClr val="tx2"/>
                </a:solidFill>
                <a:latin typeface="+mn-lt"/>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Content Placeholder 3"/>
          <p:cNvSpPr>
            <a:spLocks noGrp="1"/>
          </p:cNvSpPr>
          <p:nvPr>
            <p:ph sz="half" idx="2"/>
          </p:nvPr>
        </p:nvSpPr>
        <p:spPr>
          <a:xfrm>
            <a:off x="1069848" y="2755898"/>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Text Placeholder 4"/>
          <p:cNvSpPr>
            <a:spLocks noGrp="1"/>
          </p:cNvSpPr>
          <p:nvPr>
            <p:ph type="body" sz="quarter" idx="3"/>
          </p:nvPr>
        </p:nvSpPr>
        <p:spPr>
          <a:xfrm>
            <a:off x="6373368" y="2074334"/>
            <a:ext cx="4754880" cy="640080"/>
          </a:xfrm>
        </p:spPr>
        <p:txBody>
          <a:bodyPr anchor="ctr">
            <a:normAutofit/>
          </a:bodyPr>
          <a:lstStyle>
            <a:lvl1pPr marL="0" indent="0" algn="ctr">
              <a:spcBef>
                <a:spcPts val="0"/>
              </a:spcBef>
              <a:buNone/>
              <a:defRPr sz="1900" b="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Content Placeholder 5"/>
          <p:cNvSpPr>
            <a:spLocks noGrp="1"/>
          </p:cNvSpPr>
          <p:nvPr>
            <p:ph sz="quarter" idx="4"/>
          </p:nvPr>
        </p:nvSpPr>
        <p:spPr>
          <a:xfrm>
            <a:off x="6373368" y="2756581"/>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7" name="Date Placeholder 6"/>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3306949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33098312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9454522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16" name="Rectangle 15"/>
          <p:cNvSpPr/>
          <p:nvPr/>
        </p:nvSpPr>
        <p:spPr>
          <a:xfrm>
            <a:off x="245529" y="237744"/>
            <a:ext cx="8531352" cy="63825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9020386" y="237744"/>
            <a:ext cx="2926080" cy="6382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7392"/>
            <a:ext cx="2430780" cy="1645920"/>
          </a:xfrm>
        </p:spPr>
        <p:txBody>
          <a:bodyPr anchor="b">
            <a:normAutofit/>
          </a:bodyPr>
          <a:lstStyle>
            <a:lvl1pPr algn="l" defTabSz="914400" rtl="0" eaLnBrk="1" latinLnBrk="0" hangingPunct="1">
              <a:lnSpc>
                <a:spcPct val="90000"/>
              </a:lnSpc>
              <a:spcBef>
                <a:spcPct val="0"/>
              </a:spcBef>
              <a:buNone/>
              <a:defRPr lang="en-US" sz="2800" b="0" kern="1200" cap="none" spc="0" baseline="0" dirty="0">
                <a:solidFill>
                  <a:srgbClr val="FFFFFF"/>
                </a:solidFill>
                <a:effectLst/>
                <a:latin typeface="+mj-lt"/>
                <a:ea typeface="+mn-ea"/>
                <a:cs typeface="+mn-cs"/>
              </a:defRPr>
            </a:lvl1pPr>
          </a:lstStyle>
          <a:p>
            <a:r>
              <a:rPr lang="zh-CN" altLang="en-US"/>
              <a:t>单击此处编辑母版标题样式</a:t>
            </a:r>
            <a:endParaRPr lang="en-US" dirty="0"/>
          </a:p>
        </p:txBody>
      </p:sp>
      <p:sp>
        <p:nvSpPr>
          <p:cNvPr id="3" name="Content Placeholder 2"/>
          <p:cNvSpPr>
            <a:spLocks noGrp="1"/>
          </p:cNvSpPr>
          <p:nvPr>
            <p:ph idx="1"/>
          </p:nvPr>
        </p:nvSpPr>
        <p:spPr>
          <a:xfrm>
            <a:off x="685800" y="609600"/>
            <a:ext cx="7772400" cy="53340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Text Placeholder 3"/>
          <p:cNvSpPr>
            <a:spLocks noGrp="1"/>
          </p:cNvSpPr>
          <p:nvPr>
            <p:ph type="body" sz="half" idx="2"/>
          </p:nvPr>
        </p:nvSpPr>
        <p:spPr>
          <a:xfrm>
            <a:off x="9296400" y="2286000"/>
            <a:ext cx="2430780" cy="3505200"/>
          </a:xfrm>
        </p:spPr>
        <p:txBody>
          <a:bodyPr>
            <a:normAutofit/>
          </a:bodyPr>
          <a:lstStyle>
            <a:lvl1pPr marL="0" indent="0">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8" name="Date Placeholder 7"/>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9" name="Footer Placeholder 8"/>
          <p:cNvSpPr>
            <a:spLocks noGrp="1"/>
          </p:cNvSpPr>
          <p:nvPr>
            <p:ph type="ftr" sz="quarter" idx="11"/>
          </p:nvPr>
        </p:nvSpPr>
        <p:spPr/>
        <p:txBody>
          <a:bodyPr/>
          <a:lstStyle>
            <a:lvl1pPr algn="r">
              <a:defRPr/>
            </a:lvl1pPr>
          </a:lstStyle>
          <a:p>
            <a:endParaRPr lang="zh-CN" altLang="en-US"/>
          </a:p>
        </p:txBody>
      </p:sp>
      <p:sp>
        <p:nvSpPr>
          <p:cNvPr id="11" name="Slide Number Placeholder 10"/>
          <p:cNvSpPr>
            <a:spLocks noGrp="1"/>
          </p:cNvSpPr>
          <p:nvPr>
            <p:ph type="sldNum" sz="quarter" idx="12"/>
          </p:nvPr>
        </p:nvSpPr>
        <p:spPr>
          <a:xfrm>
            <a:off x="10393677" y="6223002"/>
            <a:ext cx="1463040" cy="274320"/>
          </a:xfrm>
        </p:spPr>
        <p:txBody>
          <a:bodyPr/>
          <a:lstStyle>
            <a:lvl1pPr>
              <a:defRPr>
                <a:solidFill>
                  <a:srgbClr val="FFFFFF"/>
                </a:solidFill>
              </a:defRPr>
            </a:lvl1pPr>
          </a:lstStyle>
          <a:p>
            <a:fld id="{454CC2ED-7107-4AA9-AB21-127A5CC05A73}" type="slidenum">
              <a:rPr lang="zh-CN" altLang="en-US" smtClean="0"/>
              <a:t>‹#›</a:t>
            </a:fld>
            <a:endParaRPr lang="zh-CN" altLang="en-US"/>
          </a:p>
        </p:txBody>
      </p:sp>
      <p:sp>
        <p:nvSpPr>
          <p:cNvPr id="12" name="Rectangle 11"/>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3593357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14" name="Rectangle 13"/>
          <p:cNvSpPr/>
          <p:nvPr/>
        </p:nvSpPr>
        <p:spPr>
          <a:xfrm>
            <a:off x="9020386" y="237744"/>
            <a:ext cx="2926080" cy="6382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3504"/>
            <a:ext cx="2432304" cy="1645920"/>
          </a:xfrm>
        </p:spPr>
        <p:txBody>
          <a:bodyPr anchor="b">
            <a:noAutofit/>
          </a:bodyPr>
          <a:lstStyle>
            <a:lvl1pPr algn="l">
              <a:defRPr sz="2800" b="0">
                <a:solidFill>
                  <a:srgbClr val="FFFFFF"/>
                </a:solidFill>
                <a:latin typeface="+mj-lt"/>
              </a:defRPr>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228599" y="237744"/>
            <a:ext cx="8531352" cy="6382512"/>
          </a:xfrm>
          <a:solidFill>
            <a:schemeClr val="accent1">
              <a:lumMod val="60000"/>
              <a:lumOff val="40000"/>
            </a:schemeClr>
          </a:solidFill>
          <a:ln>
            <a:noFill/>
          </a:ln>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p:nvPr>
        </p:nvSpPr>
        <p:spPr>
          <a:xfrm>
            <a:off x="9296400" y="2286000"/>
            <a:ext cx="2432304" cy="3502152"/>
          </a:xfrm>
        </p:spPr>
        <p:txBody>
          <a:bodyPr>
            <a:normAutofit/>
          </a:bodyPr>
          <a:lstStyle>
            <a:lvl1pPr marL="0" indent="0" algn="l">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lvl1pPr>
              <a:defRPr>
                <a:solidFill>
                  <a:srgbClr val="FFFFFF"/>
                </a:solidFill>
                <a:effectLst>
                  <a:outerShdw blurRad="12700" dist="6350" dir="2700000" algn="tl" rotWithShape="0">
                    <a:prstClr val="black">
                      <a:alpha val="40000"/>
                    </a:prstClr>
                  </a:outerShdw>
                </a:effectLst>
              </a:defRPr>
            </a:lvl1pPr>
          </a:lstStyle>
          <a:p>
            <a:fld id="{EF814595-6451-48E1-9E06-A9E9AACC7A01}" type="datetimeFigureOut">
              <a:rPr lang="zh-CN" altLang="en-US" smtClean="0"/>
              <a:t>2024/9/2</a:t>
            </a:fld>
            <a:endParaRPr lang="zh-CN" altLang="en-US"/>
          </a:p>
        </p:txBody>
      </p:sp>
      <p:sp>
        <p:nvSpPr>
          <p:cNvPr id="6" name="Footer Placeholder 5"/>
          <p:cNvSpPr>
            <a:spLocks noGrp="1"/>
          </p:cNvSpPr>
          <p:nvPr>
            <p:ph type="ftr" sz="quarter" idx="11"/>
          </p:nvPr>
        </p:nvSpPr>
        <p:spPr/>
        <p:txBody>
          <a:bodyPr/>
          <a:lstStyle>
            <a:lvl1pPr marL="0" algn="r" defTabSz="914400" rtl="0" eaLnBrk="1" latinLnBrk="0" hangingPunct="1">
              <a:defRPr lang="en-US" sz="1000" kern="1200" dirty="0">
                <a:solidFill>
                  <a:srgbClr val="FFFFFF"/>
                </a:solidFill>
                <a:effectLst>
                  <a:outerShdw blurRad="12700" dist="6350" dir="2700000" algn="tl" rotWithShape="0">
                    <a:prstClr val="black">
                      <a:alpha val="40000"/>
                    </a:prstClr>
                  </a:outerShdw>
                </a:effectLst>
                <a:latin typeface="+mn-lt"/>
                <a:ea typeface="+mn-ea"/>
                <a:cs typeface="+mn-cs"/>
              </a:defRPr>
            </a:lvl1pPr>
          </a:lstStyle>
          <a:p>
            <a:endParaRPr lang="zh-CN" altLang="en-US"/>
          </a:p>
        </p:txBody>
      </p:sp>
      <p:sp>
        <p:nvSpPr>
          <p:cNvPr id="7" name="Slide Number Placeholder 6"/>
          <p:cNvSpPr>
            <a:spLocks noGrp="1"/>
          </p:cNvSpPr>
          <p:nvPr>
            <p:ph type="sldNum" sz="quarter" idx="12"/>
          </p:nvPr>
        </p:nvSpPr>
        <p:spPr>
          <a:xfrm>
            <a:off x="10396728" y="6227064"/>
            <a:ext cx="1463040" cy="274320"/>
          </a:xfrm>
        </p:spPr>
        <p:txBody>
          <a:bodyPr/>
          <a:lstStyle>
            <a:lvl1pPr>
              <a:defRPr>
                <a:solidFill>
                  <a:srgbClr val="FFFFFF"/>
                </a:solidFill>
              </a:defRPr>
            </a:lvl1pPr>
          </a:lstStyle>
          <a:p>
            <a:fld id="{454CC2ED-7107-4AA9-AB21-127A5CC05A73}" type="slidenum">
              <a:rPr lang="zh-CN" altLang="en-US" smtClean="0"/>
              <a:t>‹#›</a:t>
            </a:fld>
            <a:endParaRPr lang="zh-CN" altLang="en-US"/>
          </a:p>
        </p:txBody>
      </p:sp>
      <p:sp>
        <p:nvSpPr>
          <p:cNvPr id="10" name="Rectangle 9"/>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4429552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4696" y="237744"/>
            <a:ext cx="11722608" cy="6382512"/>
          </a:xfrm>
          <a:prstGeom prst="rect">
            <a:avLst/>
          </a:prstGeom>
          <a:solidFill>
            <a:schemeClr val="bg2"/>
          </a:solidFill>
          <a:ln w="6350" cap="flat" cmpd="sng" algn="ctr">
            <a:noFill/>
            <a:prstDash val="solid"/>
          </a:ln>
          <a:effectLst>
            <a:softEdge rad="0"/>
          </a:effectLst>
        </p:spPr>
      </p:sp>
      <p:sp>
        <p:nvSpPr>
          <p:cNvPr id="2" name="Title Placeholder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1066800" y="2103120"/>
            <a:ext cx="10058400" cy="3931920"/>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2"/>
          </p:nvPr>
        </p:nvSpPr>
        <p:spPr>
          <a:xfrm>
            <a:off x="274320" y="6307672"/>
            <a:ext cx="2743200" cy="274320"/>
          </a:xfrm>
          <a:prstGeom prst="rect">
            <a:avLst/>
          </a:prstGeom>
        </p:spPr>
        <p:txBody>
          <a:bodyPr vert="horz" lIns="91440" tIns="45720" rIns="91440" bIns="45720" rtlCol="0" anchor="b"/>
          <a:lstStyle>
            <a:lvl1pPr algn="l">
              <a:defRPr sz="1000">
                <a:solidFill>
                  <a:schemeClr val="tx1">
                    <a:lumMod val="75000"/>
                    <a:lumOff val="25000"/>
                  </a:schemeClr>
                </a:solidFill>
              </a:defRPr>
            </a:lvl1pPr>
          </a:lstStyle>
          <a:p>
            <a:fld id="{EF814595-6451-48E1-9E06-A9E9AACC7A01}" type="datetimeFigureOut">
              <a:rPr lang="zh-CN" altLang="en-US" smtClean="0"/>
              <a:t>2024/9/2</a:t>
            </a:fld>
            <a:endParaRPr lang="zh-CN" altLang="en-US"/>
          </a:p>
        </p:txBody>
      </p:sp>
      <p:sp>
        <p:nvSpPr>
          <p:cNvPr id="5" name="Footer Placeholder 4"/>
          <p:cNvSpPr>
            <a:spLocks noGrp="1"/>
          </p:cNvSpPr>
          <p:nvPr>
            <p:ph type="ftr" sz="quarter" idx="3"/>
          </p:nvPr>
        </p:nvSpPr>
        <p:spPr>
          <a:xfrm>
            <a:off x="3489960" y="6307672"/>
            <a:ext cx="5212080" cy="274320"/>
          </a:xfrm>
          <a:prstGeom prst="rect">
            <a:avLst/>
          </a:prstGeom>
        </p:spPr>
        <p:txBody>
          <a:bodyPr vert="horz" lIns="91440" tIns="45720" rIns="91440" bIns="45720" rtlCol="0" anchor="b"/>
          <a:lstStyle>
            <a:lvl1pPr algn="ctr">
              <a:defRPr sz="1000">
                <a:solidFill>
                  <a:schemeClr val="tx1">
                    <a:lumMod val="75000"/>
                    <a:lumOff val="25000"/>
                  </a:schemeClr>
                </a:solidFill>
              </a:defRPr>
            </a:lvl1pPr>
          </a:lstStyle>
          <a:p>
            <a:endParaRPr lang="zh-CN" altLang="en-US"/>
          </a:p>
        </p:txBody>
      </p:sp>
      <p:sp>
        <p:nvSpPr>
          <p:cNvPr id="6" name="Slide Number Placeholder 5"/>
          <p:cNvSpPr>
            <a:spLocks noGrp="1"/>
          </p:cNvSpPr>
          <p:nvPr>
            <p:ph type="sldNum" sz="quarter" idx="4"/>
          </p:nvPr>
        </p:nvSpPr>
        <p:spPr>
          <a:xfrm>
            <a:off x="10469880" y="6307672"/>
            <a:ext cx="1463040" cy="274320"/>
          </a:xfrm>
          <a:prstGeom prst="rect">
            <a:avLst/>
          </a:prstGeom>
        </p:spPr>
        <p:txBody>
          <a:bodyPr vert="horz" lIns="91440" tIns="45720" rIns="91440" bIns="45720" rtlCol="0" anchor="b"/>
          <a:lstStyle>
            <a:lvl1pPr algn="r">
              <a:defRPr sz="1000">
                <a:solidFill>
                  <a:schemeClr val="tx1">
                    <a:lumMod val="75000"/>
                    <a:lumOff val="25000"/>
                  </a:schemeClr>
                </a:solidFill>
              </a:defRPr>
            </a:lvl1p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1912269379"/>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txStyles>
    <p:titleStyle>
      <a:lvl1pPr algn="l" defTabSz="914400" rtl="0" eaLnBrk="1" latinLnBrk="0" hangingPunct="1">
        <a:lnSpc>
          <a:spcPct val="90000"/>
        </a:lnSpc>
        <a:spcBef>
          <a:spcPct val="0"/>
        </a:spcBef>
        <a:buNone/>
        <a:defRPr lang="en-US" sz="4800" kern="1200" cap="none" spc="0" baseline="0" dirty="0">
          <a:solidFill>
            <a:schemeClr val="tx1">
              <a:lumMod val="85000"/>
              <a:lumOff val="15000"/>
            </a:schemeClr>
          </a:solidFill>
          <a:effectLst/>
          <a:latin typeface="+mj-lt"/>
          <a:ea typeface="+mn-ea"/>
          <a:cs typeface="+mn-cs"/>
        </a:defRPr>
      </a:lvl1pPr>
    </p:titleStyle>
    <p:bodyStyle>
      <a:lvl1pPr marL="182880" indent="-182880" algn="l" defTabSz="914400" rtl="0" eaLnBrk="1" latinLnBrk="0" hangingPunct="1">
        <a:lnSpc>
          <a:spcPct val="100000"/>
        </a:lnSpc>
        <a:spcBef>
          <a:spcPts val="900"/>
        </a:spcBef>
        <a:spcAft>
          <a:spcPts val="0"/>
        </a:spcAft>
        <a:buClr>
          <a:schemeClr val="tx1">
            <a:lumMod val="85000"/>
            <a:lumOff val="15000"/>
          </a:schemeClr>
        </a:buClr>
        <a:buFont typeface="Garamond" pitchFamily="18"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046425F-5D04-46A9-99E0-B261B9ADB520}"/>
              </a:ext>
            </a:extLst>
          </p:cNvPr>
          <p:cNvSpPr>
            <a:spLocks noGrp="1"/>
          </p:cNvSpPr>
          <p:nvPr>
            <p:ph type="ctrTitle"/>
          </p:nvPr>
        </p:nvSpPr>
        <p:spPr>
          <a:xfrm>
            <a:off x="1561707" y="1588316"/>
            <a:ext cx="9068586" cy="2590800"/>
          </a:xfrm>
        </p:spPr>
        <p:txBody>
          <a:bodyPr/>
          <a:lstStyle/>
          <a:p>
            <a:r>
              <a:rPr lang="zh-CN" altLang="en-US" sz="6600" b="1" dirty="0">
                <a:latin typeface="楷体" panose="02010609060101010101" pitchFamily="49" charset="-122"/>
                <a:ea typeface="楷体" panose="02010609060101010101" pitchFamily="49" charset="-122"/>
              </a:rPr>
              <a:t>教育心理学</a:t>
            </a:r>
            <a:r>
              <a:rPr lang="zh-CN" altLang="en-US" sz="4000" b="1" dirty="0">
                <a:latin typeface="楷体" panose="02010609060101010101" pitchFamily="49" charset="-122"/>
                <a:ea typeface="楷体" panose="02010609060101010101" pitchFamily="49" charset="-122"/>
              </a:rPr>
              <a:t>（第四版）</a:t>
            </a:r>
            <a:endParaRPr lang="zh-CN" altLang="en-US" sz="8800" b="1" dirty="0">
              <a:latin typeface="楷体" panose="02010609060101010101" pitchFamily="49" charset="-122"/>
              <a:ea typeface="楷体" panose="02010609060101010101" pitchFamily="49" charset="-122"/>
            </a:endParaRPr>
          </a:p>
        </p:txBody>
      </p:sp>
      <p:sp>
        <p:nvSpPr>
          <p:cNvPr id="4" name="文本框 3">
            <a:extLst>
              <a:ext uri="{FF2B5EF4-FFF2-40B4-BE49-F238E27FC236}">
                <a16:creationId xmlns:a16="http://schemas.microsoft.com/office/drawing/2014/main" id="{3C7F405C-263D-4516-8978-520E159C976F}"/>
              </a:ext>
            </a:extLst>
          </p:cNvPr>
          <p:cNvSpPr txBox="1"/>
          <p:nvPr/>
        </p:nvSpPr>
        <p:spPr>
          <a:xfrm>
            <a:off x="2757945" y="3681597"/>
            <a:ext cx="7174332" cy="646331"/>
          </a:xfrm>
          <a:prstGeom prst="rect">
            <a:avLst/>
          </a:prstGeom>
          <a:noFill/>
        </p:spPr>
        <p:txBody>
          <a:bodyPr wrap="square" rtlCol="0">
            <a:spAutoFit/>
          </a:bodyPr>
          <a:lstStyle/>
          <a:p>
            <a:pPr defTabSz="914377"/>
            <a:r>
              <a:rPr lang="zh-CN" altLang="en-US" sz="2400" dirty="0">
                <a:latin typeface="楷体" panose="02010609060101010101" pitchFamily="49" charset="-122"/>
                <a:ea typeface="楷体" panose="02010609060101010101" pitchFamily="49" charset="-122"/>
                <a:cs typeface="+mj-cs"/>
                <a:sym typeface="Arial"/>
              </a:rPr>
              <a:t>主编 燕国材 岑国桢</a:t>
            </a:r>
            <a:r>
              <a:rPr lang="en-US" altLang="zh-CN" sz="3600" dirty="0">
                <a:latin typeface="楷体" panose="02010609060101010101" pitchFamily="49" charset="-122"/>
                <a:ea typeface="楷体" panose="02010609060101010101" pitchFamily="49" charset="-122"/>
                <a:cs typeface="+mj-cs"/>
                <a:sym typeface="Arial"/>
              </a:rPr>
              <a:t>   </a:t>
            </a:r>
            <a:r>
              <a:rPr lang="zh-CN" altLang="en-US" sz="2400" dirty="0">
                <a:latin typeface="楷体" panose="02010609060101010101" pitchFamily="49" charset="-122"/>
                <a:ea typeface="楷体" panose="02010609060101010101" pitchFamily="49" charset="-122"/>
                <a:cs typeface="+mj-cs"/>
                <a:sym typeface="Arial"/>
              </a:rPr>
              <a:t>副主编 顾海根 李丹</a:t>
            </a:r>
          </a:p>
        </p:txBody>
      </p:sp>
      <p:pic>
        <p:nvPicPr>
          <p:cNvPr id="5" name="图片 4">
            <a:extLst>
              <a:ext uri="{FF2B5EF4-FFF2-40B4-BE49-F238E27FC236}">
                <a16:creationId xmlns:a16="http://schemas.microsoft.com/office/drawing/2014/main" id="{945BE6C3-3661-4C5C-86B8-38AFD992FC43}"/>
              </a:ext>
            </a:extLst>
          </p:cNvPr>
          <p:cNvPicPr>
            <a:picLocks noChangeAspect="1"/>
          </p:cNvPicPr>
          <p:nvPr/>
        </p:nvPicPr>
        <p:blipFill>
          <a:blip r:embed="rId2"/>
          <a:stretch>
            <a:fillRect/>
          </a:stretch>
        </p:blipFill>
        <p:spPr>
          <a:xfrm>
            <a:off x="7823930" y="4944394"/>
            <a:ext cx="2699385" cy="419735"/>
          </a:xfrm>
          <a:prstGeom prst="rect">
            <a:avLst/>
          </a:prstGeom>
        </p:spPr>
      </p:pic>
    </p:spTree>
    <p:extLst>
      <p:ext uri="{BB962C8B-B14F-4D97-AF65-F5344CB8AC3E}">
        <p14:creationId xmlns:p14="http://schemas.microsoft.com/office/powerpoint/2010/main" val="28718871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512867"/>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二、学习迁移的实验设计</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首尾测验法</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这种方法又称为起始测验和最终测验的方法，有如下两种实验设计。</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① 在研究顺向迁移时，把被试分为能力相等的两组</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实验组和控制组，让他们学习</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B</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两种课题或从事两种不同的工作。其实验设计见设计（一）。</a:t>
            </a:r>
          </a:p>
        </p:txBody>
      </p:sp>
      <p:pic>
        <p:nvPicPr>
          <p:cNvPr id="5" name="图片 4">
            <a:extLst>
              <a:ext uri="{FF2B5EF4-FFF2-40B4-BE49-F238E27FC236}">
                <a16:creationId xmlns:a16="http://schemas.microsoft.com/office/drawing/2014/main" id="{A526FEBF-7E3F-431E-B4D9-29177C3665C3}"/>
              </a:ext>
            </a:extLst>
          </p:cNvPr>
          <p:cNvPicPr>
            <a:picLocks noChangeAspect="1"/>
          </p:cNvPicPr>
          <p:nvPr/>
        </p:nvPicPr>
        <p:blipFill>
          <a:blip r:embed="rId2"/>
          <a:stretch>
            <a:fillRect/>
          </a:stretch>
        </p:blipFill>
        <p:spPr>
          <a:xfrm>
            <a:off x="1709737" y="4076065"/>
            <a:ext cx="8772525" cy="1571625"/>
          </a:xfrm>
          <a:prstGeom prst="rect">
            <a:avLst/>
          </a:prstGeom>
        </p:spPr>
      </p:pic>
    </p:spTree>
    <p:extLst>
      <p:ext uri="{BB962C8B-B14F-4D97-AF65-F5344CB8AC3E}">
        <p14:creationId xmlns:p14="http://schemas.microsoft.com/office/powerpoint/2010/main" val="392970998"/>
      </p:ext>
    </p:extLst>
  </p:cSld>
  <p:clrMapOvr>
    <a:masterClrMapping/>
  </p:clrMapOvr>
  <p:transition>
    <p:random/>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097369"/>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二、学习迁移的实验设计</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首尾测验法</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这种方法又称为起始测验和最终测验的方法，有如下两种实验设计。</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② 用两种相等学习来代替能力相等。其实验设计见设计（二）。</a:t>
            </a:r>
          </a:p>
        </p:txBody>
      </p:sp>
      <p:pic>
        <p:nvPicPr>
          <p:cNvPr id="6" name="图片 5">
            <a:extLst>
              <a:ext uri="{FF2B5EF4-FFF2-40B4-BE49-F238E27FC236}">
                <a16:creationId xmlns:a16="http://schemas.microsoft.com/office/drawing/2014/main" id="{21F4E893-1B06-481B-8800-0243171F3FCE}"/>
              </a:ext>
            </a:extLst>
          </p:cNvPr>
          <p:cNvPicPr>
            <a:picLocks noChangeAspect="1"/>
          </p:cNvPicPr>
          <p:nvPr/>
        </p:nvPicPr>
        <p:blipFill>
          <a:blip r:embed="rId2"/>
          <a:stretch>
            <a:fillRect/>
          </a:stretch>
        </p:blipFill>
        <p:spPr>
          <a:xfrm>
            <a:off x="1664740" y="4127445"/>
            <a:ext cx="8715375" cy="1209675"/>
          </a:xfrm>
          <a:prstGeom prst="rect">
            <a:avLst/>
          </a:prstGeom>
        </p:spPr>
      </p:pic>
    </p:spTree>
    <p:extLst>
      <p:ext uri="{BB962C8B-B14F-4D97-AF65-F5344CB8AC3E}">
        <p14:creationId xmlns:p14="http://schemas.microsoft.com/office/powerpoint/2010/main" val="726331416"/>
      </p:ext>
    </p:extLst>
  </p:cSld>
  <p:clrMapOvr>
    <a:masterClrMapping/>
  </p:clrMapOvr>
  <p:transition>
    <p:random/>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928366"/>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二、学习迁移的实验设计</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相继练习法</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首尾测验法应用广泛，但其缺点也很明显。学习</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B</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在起始测验中只经过了少许的几次练习，在考查其迁移效果的最终测验时，被试仍然处于掌握学习</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B</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的早期阶段。为了给从一种学习到另一种学习的迁移提供充分的机会，就必须把最终测验改变为针对学习</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B</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的一系列练习，从而产生了另一类实验设计</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相继练习法。相继练习法的实验设计主要有三种方式。</a:t>
            </a:r>
          </a:p>
        </p:txBody>
      </p:sp>
      <p:pic>
        <p:nvPicPr>
          <p:cNvPr id="3" name="图片 2">
            <a:extLst>
              <a:ext uri="{FF2B5EF4-FFF2-40B4-BE49-F238E27FC236}">
                <a16:creationId xmlns:a16="http://schemas.microsoft.com/office/drawing/2014/main" id="{87E5863A-130C-4D06-8451-8885DC7099D6}"/>
              </a:ext>
            </a:extLst>
          </p:cNvPr>
          <p:cNvPicPr>
            <a:picLocks noChangeAspect="1"/>
          </p:cNvPicPr>
          <p:nvPr/>
        </p:nvPicPr>
        <p:blipFill>
          <a:blip r:embed="rId2"/>
          <a:stretch>
            <a:fillRect/>
          </a:stretch>
        </p:blipFill>
        <p:spPr>
          <a:xfrm>
            <a:off x="1967878" y="4610920"/>
            <a:ext cx="8696325" cy="1209675"/>
          </a:xfrm>
          <a:prstGeom prst="rect">
            <a:avLst/>
          </a:prstGeom>
        </p:spPr>
      </p:pic>
    </p:spTree>
    <p:extLst>
      <p:ext uri="{BB962C8B-B14F-4D97-AF65-F5344CB8AC3E}">
        <p14:creationId xmlns:p14="http://schemas.microsoft.com/office/powerpoint/2010/main" val="3974726240"/>
      </p:ext>
    </p:extLst>
  </p:cSld>
  <p:clrMapOvr>
    <a:masterClrMapping/>
  </p:clrMapOvr>
  <p:transition>
    <p:random/>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928366"/>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 学习迁移效果的测量</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百分量表法</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百分量表法以百分量表来表示迁移的大小。如果迁移效果等于</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0</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，就意味着前一个学习</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对于后一个学习</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B</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没有任何帮助</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如果迁移效果为</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100%</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，就是前一个学习对于后一个学习的帮助非常之大，以致完全掌握了这一课题，而不需要再增加任何其他的练习。</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应用百分量表法，需要用一个与实验组（</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）相对应的控制组（</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C</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a:t>
            </a:r>
          </a:p>
        </p:txBody>
      </p:sp>
      <p:pic>
        <p:nvPicPr>
          <p:cNvPr id="3" name="图片 2">
            <a:extLst>
              <a:ext uri="{FF2B5EF4-FFF2-40B4-BE49-F238E27FC236}">
                <a16:creationId xmlns:a16="http://schemas.microsoft.com/office/drawing/2014/main" id="{832996DC-AA45-40B0-9603-944148728B5C}"/>
              </a:ext>
            </a:extLst>
          </p:cNvPr>
          <p:cNvPicPr>
            <a:picLocks noChangeAspect="1"/>
          </p:cNvPicPr>
          <p:nvPr/>
        </p:nvPicPr>
        <p:blipFill>
          <a:blip r:embed="rId2"/>
          <a:stretch>
            <a:fillRect/>
          </a:stretch>
        </p:blipFill>
        <p:spPr>
          <a:xfrm>
            <a:off x="3012200" y="4852845"/>
            <a:ext cx="5810250" cy="723900"/>
          </a:xfrm>
          <a:prstGeom prst="rect">
            <a:avLst/>
          </a:prstGeom>
        </p:spPr>
      </p:pic>
    </p:spTree>
    <p:extLst>
      <p:ext uri="{BB962C8B-B14F-4D97-AF65-F5344CB8AC3E}">
        <p14:creationId xmlns:p14="http://schemas.microsoft.com/office/powerpoint/2010/main" val="2682735459"/>
      </p:ext>
    </p:extLst>
  </p:cSld>
  <p:clrMapOvr>
    <a:masterClrMapping/>
  </p:clrMapOvr>
  <p:transition>
    <p:random/>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759362"/>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 学习迁移效果的测量</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节省法</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节省法是求出前一个学习使后一个学习节省了多少次练习的方法。其具体做法是： 让控制组（</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C</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）事先没有准备地学习后一个课题，在一定次数的练习中达到一定的练习水平。实验组（</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）学习了前一个课题以后，开始第二个学习，也达到与控制组相等的训练水平。如果（</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C</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）组在后一个学习中用了</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20</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次练习，而（</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）组只用了</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12</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次练习，那么，迁移效果就用</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20</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次中节省了</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8</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次（或者说</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40%</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）来衡量。迁移效果的计算公式是： 迁移效果的百分比</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控制组（</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C</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）的练习次数</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实验组（</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）的练习次数控制组（</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C</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）的练习次数</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×100%</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a:t>
            </a:r>
          </a:p>
        </p:txBody>
      </p:sp>
      <p:pic>
        <p:nvPicPr>
          <p:cNvPr id="3" name="图片 2">
            <a:extLst>
              <a:ext uri="{FF2B5EF4-FFF2-40B4-BE49-F238E27FC236}">
                <a16:creationId xmlns:a16="http://schemas.microsoft.com/office/drawing/2014/main" id="{D89F4199-3B1A-4400-9496-030164F77BA0}"/>
              </a:ext>
            </a:extLst>
          </p:cNvPr>
          <p:cNvPicPr>
            <a:picLocks noChangeAspect="1"/>
          </p:cNvPicPr>
          <p:nvPr/>
        </p:nvPicPr>
        <p:blipFill>
          <a:blip r:embed="rId2"/>
          <a:stretch>
            <a:fillRect/>
          </a:stretch>
        </p:blipFill>
        <p:spPr>
          <a:xfrm>
            <a:off x="2429841" y="5176202"/>
            <a:ext cx="7772400" cy="942975"/>
          </a:xfrm>
          <a:prstGeom prst="rect">
            <a:avLst/>
          </a:prstGeom>
        </p:spPr>
      </p:pic>
    </p:spTree>
    <p:extLst>
      <p:ext uri="{BB962C8B-B14F-4D97-AF65-F5344CB8AC3E}">
        <p14:creationId xmlns:p14="http://schemas.microsoft.com/office/powerpoint/2010/main" val="1695695848"/>
      </p:ext>
    </p:extLst>
  </p:cSld>
  <p:clrMapOvr>
    <a:masterClrMapping/>
  </p:clrMapOvr>
  <p:transition>
    <p:random/>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6691127" cy="3343864"/>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 学习迁移效果的测量</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（三） 与理论的学习曲线有关的迁移测量</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对迁移的分析和测量还可以用以下公式来进行： </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Z-Y=</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1-F</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n</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Z-A</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）其中</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Z</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是学习者所达到的练习水平，</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是学习者在开始时的分数或水平。</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产生的迁移效果图</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10-1</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的学习曲线显示了迁移组与控制组在</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Z</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F</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三方面的差异。</a:t>
            </a:r>
          </a:p>
        </p:txBody>
      </p:sp>
      <p:pic>
        <p:nvPicPr>
          <p:cNvPr id="3" name="图片 2">
            <a:extLst>
              <a:ext uri="{FF2B5EF4-FFF2-40B4-BE49-F238E27FC236}">
                <a16:creationId xmlns:a16="http://schemas.microsoft.com/office/drawing/2014/main" id="{8FEC349C-6311-49F1-9E7E-AE968FB759B3}"/>
              </a:ext>
            </a:extLst>
          </p:cNvPr>
          <p:cNvPicPr>
            <a:picLocks noChangeAspect="1"/>
          </p:cNvPicPr>
          <p:nvPr/>
        </p:nvPicPr>
        <p:blipFill>
          <a:blip r:embed="rId2"/>
          <a:stretch>
            <a:fillRect/>
          </a:stretch>
        </p:blipFill>
        <p:spPr>
          <a:xfrm>
            <a:off x="7953376" y="2113400"/>
            <a:ext cx="3600450" cy="3724275"/>
          </a:xfrm>
          <a:prstGeom prst="rect">
            <a:avLst/>
          </a:prstGeom>
        </p:spPr>
      </p:pic>
    </p:spTree>
    <p:extLst>
      <p:ext uri="{BB962C8B-B14F-4D97-AF65-F5344CB8AC3E}">
        <p14:creationId xmlns:p14="http://schemas.microsoft.com/office/powerpoint/2010/main" val="1219590583"/>
      </p:ext>
    </p:extLst>
  </p:cSld>
  <p:clrMapOvr>
    <a:masterClrMapping/>
  </p:clrMapOvr>
  <p:transition>
    <p:random/>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id="{185A0144-F11C-442E-8775-AB5D9D0DA23F}"/>
              </a:ext>
            </a:extLst>
          </p:cNvPr>
          <p:cNvSpPr txBox="1"/>
          <p:nvPr/>
        </p:nvSpPr>
        <p:spPr>
          <a:xfrm>
            <a:off x="2350419" y="2822107"/>
            <a:ext cx="8108673" cy="830997"/>
          </a:xfrm>
          <a:prstGeom prst="rect">
            <a:avLst/>
          </a:prstGeom>
          <a:noFill/>
        </p:spPr>
        <p:txBody>
          <a:bodyPr wrap="square" rtlCol="0">
            <a:spAutoFit/>
          </a:bodyPr>
          <a:lstStyle/>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第二节  学习迁移理论</a:t>
            </a:r>
          </a:p>
        </p:txBody>
      </p:sp>
    </p:spTree>
    <p:extLst>
      <p:ext uri="{BB962C8B-B14F-4D97-AF65-F5344CB8AC3E}">
        <p14:creationId xmlns:p14="http://schemas.microsoft.com/office/powerpoint/2010/main" val="11759609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182281"/>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形式训练说</a:t>
            </a:r>
          </a:p>
          <a:p>
            <a:pPr indent="457200">
              <a:lnSpc>
                <a:spcPct val="150000"/>
              </a:lnSpc>
            </a:pP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形式训练说是最早的有关学习迁移现象的系统假说。它在重视学习迁移、能力训练和培养，以及开辟学习迁移理论研究先河等方面，都具有重大的历史价值。形式训练说的心理学基础是官能心理学。</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形式训练说把迁移视为通过对组成“心”的各种官能进行分别训练来实现的，迁移的发生是自动的。它把训练和改进“心”的各种官能作为教学的重要目标，认为学习的内容并不重要，重要的是所学对象的难度及其训练价值。这一理论在欧美盛行了约</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200</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年，至今仍有一定的影响。</a:t>
            </a:r>
          </a:p>
        </p:txBody>
      </p:sp>
    </p:spTree>
    <p:extLst>
      <p:ext uri="{BB962C8B-B14F-4D97-AF65-F5344CB8AC3E}">
        <p14:creationId xmlns:p14="http://schemas.microsoft.com/office/powerpoint/2010/main" val="491613401"/>
      </p:ext>
    </p:extLst>
  </p:cSld>
  <p:clrMapOvr>
    <a:masterClrMapping/>
  </p:clrMapOvr>
  <p:transition>
    <p:random/>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1102866"/>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相同要素说</a:t>
            </a:r>
          </a:p>
          <a:p>
            <a:pPr indent="457200">
              <a:lnSpc>
                <a:spcPct val="150000"/>
              </a:lnSpc>
            </a:pP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p:txBody>
      </p:sp>
      <p:graphicFrame>
        <p:nvGraphicFramePr>
          <p:cNvPr id="4" name="内容占位符 3">
            <a:extLst>
              <a:ext uri="{FF2B5EF4-FFF2-40B4-BE49-F238E27FC236}">
                <a16:creationId xmlns:a16="http://schemas.microsoft.com/office/drawing/2014/main" id="{A91AEA2B-9673-428D-8A99-BCB2A855E461}"/>
              </a:ext>
            </a:extLst>
          </p:cNvPr>
          <p:cNvGraphicFramePr>
            <a:graphicFrameLocks/>
          </p:cNvGraphicFramePr>
          <p:nvPr>
            <p:extLst>
              <p:ext uri="{D42A27DB-BD31-4B8C-83A1-F6EECF244321}">
                <p14:modId xmlns:p14="http://schemas.microsoft.com/office/powerpoint/2010/main" val="254380703"/>
              </p:ext>
            </p:extLst>
          </p:nvPr>
        </p:nvGraphicFramePr>
        <p:xfrm>
          <a:off x="365589" y="2178120"/>
          <a:ext cx="10515600" cy="38908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01030822"/>
      </p:ext>
    </p:extLst>
  </p:cSld>
  <p:clrMapOvr>
    <a:masterClrMapping/>
  </p:clrMapOvr>
  <p:transition>
    <p:random/>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766783"/>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 经验泛化说</a:t>
            </a:r>
          </a:p>
          <a:p>
            <a:pPr indent="457200">
              <a:lnSpc>
                <a:spcPct val="150000"/>
              </a:lnSpc>
            </a:pP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桑代克的理论把注意力集中在先期与后期的学习所共有的那些因素上，而贾德（</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C</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H</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Judd</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）的经验泛化说则认为，先期学习</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中所获得的东西之所以能迁移到后期学习</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B</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，是因为在学习</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时获得了一般原理，这种一般原理可以部分或全部运用于</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B</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之中。</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贾德在</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1908</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年所做的“水下击靶”实验是经验泛化说的经典实验。</a:t>
            </a:r>
          </a:p>
        </p:txBody>
      </p:sp>
    </p:spTree>
    <p:extLst>
      <p:ext uri="{BB962C8B-B14F-4D97-AF65-F5344CB8AC3E}">
        <p14:creationId xmlns:p14="http://schemas.microsoft.com/office/powerpoint/2010/main" val="745363641"/>
      </p:ext>
    </p:extLst>
  </p:cSld>
  <p:clrMapOvr>
    <a:masterClrMapping/>
  </p:clrMapOvr>
  <p:transition>
    <p:random/>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046425F-5D04-46A9-99E0-B261B9ADB520}"/>
              </a:ext>
            </a:extLst>
          </p:cNvPr>
          <p:cNvSpPr>
            <a:spLocks noGrp="1"/>
          </p:cNvSpPr>
          <p:nvPr>
            <p:ph type="ctrTitle"/>
          </p:nvPr>
        </p:nvSpPr>
        <p:spPr/>
        <p:txBody>
          <a:bodyPr/>
          <a:lstStyle/>
          <a:p>
            <a:r>
              <a:rPr lang="zh-CN" altLang="en-US" sz="4400" b="1" dirty="0">
                <a:solidFill>
                  <a:srgbClr val="79A9D2"/>
                </a:solidFill>
                <a:latin typeface="微软雅黑" panose="020B0503020204020204" pitchFamily="34" charset="-122"/>
                <a:ea typeface="微软雅黑" panose="020B0503020204020204" pitchFamily="34" charset="-122"/>
              </a:rPr>
              <a:t>第二编  </a:t>
            </a:r>
            <a:r>
              <a:rPr lang="zh-CN" altLang="en-US" sz="4400" b="1" dirty="0">
                <a:latin typeface="微软雅黑" panose="020B0503020204020204" pitchFamily="34" charset="-122"/>
                <a:ea typeface="微软雅黑" panose="020B0503020204020204" pitchFamily="34" charset="-122"/>
              </a:rPr>
              <a:t>学习心理</a:t>
            </a:r>
          </a:p>
        </p:txBody>
      </p:sp>
    </p:spTree>
    <p:extLst>
      <p:ext uri="{BB962C8B-B14F-4D97-AF65-F5344CB8AC3E}">
        <p14:creationId xmlns:p14="http://schemas.microsoft.com/office/powerpoint/2010/main" val="2755470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182281"/>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四、 关系转换说</a:t>
            </a:r>
          </a:p>
          <a:p>
            <a:pPr indent="457200">
              <a:lnSpc>
                <a:spcPct val="150000"/>
              </a:lnSpc>
            </a:pP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关系转换说是格式塔心理学家提出的迁移观点。他们认为“顿悟”关系是学习迁移的一个决定因素。也就是说，迁移不是由两个学习情境具有共同成分、共同原理所自动产生的某种东西，而是学习者突然发现两个学习经验之间存在某种关系的结果。学习者所迁移的是顿悟，即两个情境突然被联系起来的意识。可见，关系转换说更强调个体的作用。</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支持关系转换说的经典实验是苛勒在</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1919</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年所做的“小鸡（或幼儿）觅食”实验。</a:t>
            </a:r>
          </a:p>
        </p:txBody>
      </p:sp>
    </p:spTree>
    <p:extLst>
      <p:ext uri="{BB962C8B-B14F-4D97-AF65-F5344CB8AC3E}">
        <p14:creationId xmlns:p14="http://schemas.microsoft.com/office/powerpoint/2010/main" val="1034605145"/>
      </p:ext>
    </p:extLst>
  </p:cSld>
  <p:clrMapOvr>
    <a:masterClrMapping/>
  </p:clrMapOvr>
  <p:transition>
    <p:random/>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182281"/>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五、 学习定势说</a:t>
            </a:r>
          </a:p>
          <a:p>
            <a:pPr indent="457200">
              <a:lnSpc>
                <a:spcPct val="150000"/>
              </a:lnSpc>
            </a:pP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学习定势说考虑的是学习方法的迁移问题。所谓学习定势，就是习得的学习方法的态度倾向。一个学生的学习迁移，往往受他的学习意图或学习心向的影响，这就是学习定势的作用。先前的学习为后继学习准备了迁移的条件，或者使后继学习处于准备状态中，这些均有利于迁移。在先前学习中改进学习的一般方法，学会“如何学习”也能起到定势的作用，有利于学习迁移。</a:t>
            </a:r>
          </a:p>
          <a:p>
            <a:pPr indent="457200">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1949</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年，哈洛（</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Harlow</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）著名的“猴子实验”证明了进行学习方法的学习有利于形成学习定势。</a:t>
            </a:r>
          </a:p>
        </p:txBody>
      </p:sp>
    </p:spTree>
    <p:extLst>
      <p:ext uri="{BB962C8B-B14F-4D97-AF65-F5344CB8AC3E}">
        <p14:creationId xmlns:p14="http://schemas.microsoft.com/office/powerpoint/2010/main" val="2328584718"/>
      </p:ext>
    </p:extLst>
  </p:cSld>
  <p:clrMapOvr>
    <a:masterClrMapping/>
  </p:clrMapOvr>
  <p:transition>
    <p:random/>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766783"/>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六、 分析概括说</a:t>
            </a:r>
          </a:p>
          <a:p>
            <a:pPr indent="457200">
              <a:lnSpc>
                <a:spcPct val="150000"/>
              </a:lnSpc>
            </a:pP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这是苏联心理学家鲁宾斯坦（</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С</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Л</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dirty="0" err="1">
                <a:solidFill>
                  <a:schemeClr val="tx1">
                    <a:lumMod val="75000"/>
                    <a:lumOff val="25000"/>
                  </a:schemeClr>
                </a:solidFill>
                <a:latin typeface="Arial" panose="020B0604020202020204" pitchFamily="34" charset="0"/>
                <a:ea typeface="微软雅黑" panose="020B0503020204020204" pitchFamily="34" charset="-122"/>
              </a:rPr>
              <a:t>Рубинштейн</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）提出的一种学习迁移理论。他认为学习的迁移在于通过综合的分析，揭示出两个课题之间本质上相同或类似的条件，从而产生对解决方法的概括。这种综合的分析及其所导致的概括是学习迁移的真正本质。</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鲁宾斯坦主要依据“梯形实验”来支持他的分析概括说。</a:t>
            </a:r>
          </a:p>
        </p:txBody>
      </p:sp>
      <p:pic>
        <p:nvPicPr>
          <p:cNvPr id="3" name="图片 2">
            <a:extLst>
              <a:ext uri="{FF2B5EF4-FFF2-40B4-BE49-F238E27FC236}">
                <a16:creationId xmlns:a16="http://schemas.microsoft.com/office/drawing/2014/main" id="{0CC35C80-07E9-49ED-9926-E706C8017330}"/>
              </a:ext>
            </a:extLst>
          </p:cNvPr>
          <p:cNvPicPr>
            <a:picLocks noChangeAspect="1"/>
          </p:cNvPicPr>
          <p:nvPr/>
        </p:nvPicPr>
        <p:blipFill>
          <a:blip r:embed="rId2"/>
          <a:stretch>
            <a:fillRect/>
          </a:stretch>
        </p:blipFill>
        <p:spPr>
          <a:xfrm>
            <a:off x="3309937" y="4206272"/>
            <a:ext cx="5572125" cy="2124075"/>
          </a:xfrm>
          <a:prstGeom prst="rect">
            <a:avLst/>
          </a:prstGeom>
        </p:spPr>
      </p:pic>
    </p:spTree>
    <p:extLst>
      <p:ext uri="{BB962C8B-B14F-4D97-AF65-F5344CB8AC3E}">
        <p14:creationId xmlns:p14="http://schemas.microsoft.com/office/powerpoint/2010/main" val="4255610908"/>
      </p:ext>
    </p:extLst>
  </p:cSld>
  <p:clrMapOvr>
    <a:masterClrMapping/>
  </p:clrMapOvr>
  <p:transition>
    <p:random/>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id="{185A0144-F11C-442E-8775-AB5D9D0DA23F}"/>
              </a:ext>
            </a:extLst>
          </p:cNvPr>
          <p:cNvSpPr txBox="1"/>
          <p:nvPr/>
        </p:nvSpPr>
        <p:spPr>
          <a:xfrm>
            <a:off x="2638096" y="2822107"/>
            <a:ext cx="7073461" cy="830997"/>
          </a:xfrm>
          <a:prstGeom prst="rect">
            <a:avLst/>
          </a:prstGeom>
          <a:noFill/>
        </p:spPr>
        <p:txBody>
          <a:bodyPr wrap="square" rtlCol="0">
            <a:spAutoFit/>
          </a:bodyPr>
          <a:lstStyle/>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第三节  知识迁移过程</a:t>
            </a:r>
          </a:p>
        </p:txBody>
      </p:sp>
    </p:spTree>
    <p:extLst>
      <p:ext uri="{BB962C8B-B14F-4D97-AF65-F5344CB8AC3E}">
        <p14:creationId xmlns:p14="http://schemas.microsoft.com/office/powerpoint/2010/main" val="21150044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926442"/>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认知结构变量</a:t>
            </a:r>
          </a:p>
          <a:p>
            <a:pPr indent="457200">
              <a:lnSpc>
                <a:spcPct val="150000"/>
              </a:lnSpc>
            </a:pP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可利用性</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在认知结构中是否有适当的起固定作用的观念可以利用，是影响知识学习的第一个重要的认知结构变量。</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pic>
        <p:nvPicPr>
          <p:cNvPr id="3" name="图片 2">
            <a:extLst>
              <a:ext uri="{FF2B5EF4-FFF2-40B4-BE49-F238E27FC236}">
                <a16:creationId xmlns:a16="http://schemas.microsoft.com/office/drawing/2014/main" id="{5040DBC6-EA01-43EE-8F68-48A85F0864B4}"/>
              </a:ext>
            </a:extLst>
          </p:cNvPr>
          <p:cNvPicPr>
            <a:picLocks noChangeAspect="1"/>
          </p:cNvPicPr>
          <p:nvPr/>
        </p:nvPicPr>
        <p:blipFill>
          <a:blip r:embed="rId2"/>
          <a:stretch>
            <a:fillRect/>
          </a:stretch>
        </p:blipFill>
        <p:spPr>
          <a:xfrm>
            <a:off x="1973810" y="3882094"/>
            <a:ext cx="9001125" cy="1952625"/>
          </a:xfrm>
          <a:prstGeom prst="rect">
            <a:avLst/>
          </a:prstGeom>
        </p:spPr>
      </p:pic>
    </p:spTree>
    <p:extLst>
      <p:ext uri="{BB962C8B-B14F-4D97-AF65-F5344CB8AC3E}">
        <p14:creationId xmlns:p14="http://schemas.microsoft.com/office/powerpoint/2010/main" val="16384355"/>
      </p:ext>
    </p:extLst>
  </p:cSld>
  <p:clrMapOvr>
    <a:masterClrMapping/>
  </p:clrMapOvr>
  <p:transition>
    <p:random/>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097369"/>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认知结构变量</a:t>
            </a:r>
          </a:p>
          <a:p>
            <a:pPr indent="457200">
              <a:lnSpc>
                <a:spcPct val="150000"/>
              </a:lnSpc>
            </a:pP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可辨别性</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新的学习内容与同化它的原有观念的分化程度，是影响知识学习的第二个重要的认知结构变量。</a:t>
            </a:r>
          </a:p>
        </p:txBody>
      </p:sp>
      <p:pic>
        <p:nvPicPr>
          <p:cNvPr id="3" name="图片 2">
            <a:extLst>
              <a:ext uri="{FF2B5EF4-FFF2-40B4-BE49-F238E27FC236}">
                <a16:creationId xmlns:a16="http://schemas.microsoft.com/office/drawing/2014/main" id="{1449AFB9-6DF2-4BAC-AEB8-AD201AE467EE}"/>
              </a:ext>
            </a:extLst>
          </p:cNvPr>
          <p:cNvPicPr>
            <a:picLocks noChangeAspect="1"/>
          </p:cNvPicPr>
          <p:nvPr/>
        </p:nvPicPr>
        <p:blipFill>
          <a:blip r:embed="rId2"/>
          <a:stretch>
            <a:fillRect/>
          </a:stretch>
        </p:blipFill>
        <p:spPr>
          <a:xfrm>
            <a:off x="1654722" y="3731008"/>
            <a:ext cx="9029700" cy="2486025"/>
          </a:xfrm>
          <a:prstGeom prst="rect">
            <a:avLst/>
          </a:prstGeom>
        </p:spPr>
      </p:pic>
    </p:spTree>
    <p:extLst>
      <p:ext uri="{BB962C8B-B14F-4D97-AF65-F5344CB8AC3E}">
        <p14:creationId xmlns:p14="http://schemas.microsoft.com/office/powerpoint/2010/main" val="931797789"/>
      </p:ext>
    </p:extLst>
  </p:cSld>
  <p:clrMapOvr>
    <a:masterClrMapping/>
  </p:clrMapOvr>
  <p:transition>
    <p:random/>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097369"/>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认知结构变量</a:t>
            </a:r>
          </a:p>
          <a:p>
            <a:pPr indent="457200">
              <a:lnSpc>
                <a:spcPct val="150000"/>
              </a:lnSpc>
            </a:pP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（三） 稳定性</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原有的起固定作用的观念，其稳定和清晰的程度，是影响知识学习的第三个重要的认知结构变量。</a:t>
            </a:r>
          </a:p>
        </p:txBody>
      </p:sp>
      <p:pic>
        <p:nvPicPr>
          <p:cNvPr id="3" name="图片 2">
            <a:extLst>
              <a:ext uri="{FF2B5EF4-FFF2-40B4-BE49-F238E27FC236}">
                <a16:creationId xmlns:a16="http://schemas.microsoft.com/office/drawing/2014/main" id="{756D4A46-4D58-4C67-9CF1-E7952CD69707}"/>
              </a:ext>
            </a:extLst>
          </p:cNvPr>
          <p:cNvPicPr>
            <a:picLocks noChangeAspect="1"/>
          </p:cNvPicPr>
          <p:nvPr/>
        </p:nvPicPr>
        <p:blipFill>
          <a:blip r:embed="rId2"/>
          <a:stretch>
            <a:fillRect/>
          </a:stretch>
        </p:blipFill>
        <p:spPr>
          <a:xfrm>
            <a:off x="1872628" y="3550322"/>
            <a:ext cx="8886825" cy="2809875"/>
          </a:xfrm>
          <a:prstGeom prst="rect">
            <a:avLst/>
          </a:prstGeom>
        </p:spPr>
      </p:pic>
    </p:spTree>
    <p:extLst>
      <p:ext uri="{BB962C8B-B14F-4D97-AF65-F5344CB8AC3E}">
        <p14:creationId xmlns:p14="http://schemas.microsoft.com/office/powerpoint/2010/main" val="962152809"/>
      </p:ext>
    </p:extLst>
  </p:cSld>
  <p:clrMapOvr>
    <a:masterClrMapping/>
  </p:clrMapOvr>
  <p:transition>
    <p:random/>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1247136"/>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认知结构变量的迁移作用</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影响认知结构“可利用性”变量的学习迁移研究</a:t>
            </a:r>
          </a:p>
        </p:txBody>
      </p:sp>
      <p:graphicFrame>
        <p:nvGraphicFramePr>
          <p:cNvPr id="3" name="内容占位符 3">
            <a:extLst>
              <a:ext uri="{FF2B5EF4-FFF2-40B4-BE49-F238E27FC236}">
                <a16:creationId xmlns:a16="http://schemas.microsoft.com/office/drawing/2014/main" id="{F229B545-E7DE-4204-974A-3F70AF33CE57}"/>
              </a:ext>
            </a:extLst>
          </p:cNvPr>
          <p:cNvGraphicFramePr>
            <a:graphicFrameLocks/>
          </p:cNvGraphicFramePr>
          <p:nvPr>
            <p:extLst>
              <p:ext uri="{D42A27DB-BD31-4B8C-83A1-F6EECF244321}">
                <p14:modId xmlns:p14="http://schemas.microsoft.com/office/powerpoint/2010/main" val="1565619756"/>
              </p:ext>
            </p:extLst>
          </p:nvPr>
        </p:nvGraphicFramePr>
        <p:xfrm>
          <a:off x="1279135" y="2704221"/>
          <a:ext cx="10073811" cy="363493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13355991"/>
      </p:ext>
    </p:extLst>
  </p:cSld>
  <p:clrMapOvr>
    <a:masterClrMapping/>
  </p:clrMapOvr>
  <p:transition>
    <p:random/>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510944"/>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认知结构变量的迁移作用</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影响认知结构“可辨别性”变量的学习迁移研究</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奥苏伯尔和约瑟夫（</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M</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dirty="0" err="1">
                <a:solidFill>
                  <a:schemeClr val="tx1">
                    <a:lumMod val="75000"/>
                    <a:lumOff val="25000"/>
                  </a:schemeClr>
                </a:solidFill>
                <a:latin typeface="Arial" panose="020B0604020202020204" pitchFamily="34" charset="0"/>
                <a:ea typeface="微软雅黑" panose="020B0503020204020204" pitchFamily="34" charset="-122"/>
              </a:rPr>
              <a:t>Youself</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）利用“比较性组织者”促进了相似但有矛盾的材料的学习。实验结果如表</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10-4</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所示。</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413653354"/>
      </p:ext>
    </p:extLst>
  </p:cSld>
  <p:clrMapOvr>
    <a:masterClrMapping/>
  </p:clrMapOvr>
  <p:transition>
    <p:random/>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928366"/>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认知结构变量的迁移作用</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（三） 影响认知结构“稳定性”变量的学习迁移研究</a:t>
            </a:r>
          </a:p>
          <a:p>
            <a:pPr indent="457200">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1961</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年，奥苏伯尔及其合作者研究了原有知识的巩固性和清晰性对新知识学习的影响，研究中让被试先学习基督教知识，经过测验将被试的成绩分为中上水平和中下</a:t>
            </a:r>
            <a:r>
              <a:rPr lang="zh-CN" altLang="en-US">
                <a:solidFill>
                  <a:schemeClr val="tx1">
                    <a:lumMod val="75000"/>
                    <a:lumOff val="25000"/>
                  </a:schemeClr>
                </a:solidFill>
                <a:latin typeface="Arial" panose="020B0604020202020204" pitchFamily="34" charset="0"/>
                <a:ea typeface="微软雅黑" panose="020B0503020204020204" pitchFamily="34" charset="-122"/>
              </a:rPr>
              <a:t>水平。</a:t>
            </a: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在实验后的第三天和第十天进行了保持测验。结果表明： 不论在哪一组，凡原先基督教知识掌握得较好的被试，在学习佛教知识后保持的成绩均为优，如表</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10-5</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所示。</a:t>
            </a:r>
          </a:p>
        </p:txBody>
      </p:sp>
    </p:spTree>
    <p:extLst>
      <p:ext uri="{BB962C8B-B14F-4D97-AF65-F5344CB8AC3E}">
        <p14:creationId xmlns:p14="http://schemas.microsoft.com/office/powerpoint/2010/main" val="2464961817"/>
      </p:ext>
    </p:extLst>
  </p:cSld>
  <p:clrMapOvr>
    <a:masterClrMapping/>
  </p:clrMapOvr>
  <p:transition>
    <p:random/>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046425F-5D04-46A9-99E0-B261B9ADB520}"/>
              </a:ext>
            </a:extLst>
          </p:cNvPr>
          <p:cNvSpPr>
            <a:spLocks noGrp="1"/>
          </p:cNvSpPr>
          <p:nvPr>
            <p:ph type="ctrTitle"/>
          </p:nvPr>
        </p:nvSpPr>
        <p:spPr/>
        <p:txBody>
          <a:bodyPr/>
          <a:lstStyle/>
          <a:p>
            <a:r>
              <a:rPr lang="zh-CN" altLang="en-US" sz="4400" b="1" dirty="0">
                <a:solidFill>
                  <a:srgbClr val="79A9D2"/>
                </a:solidFill>
                <a:latin typeface="微软雅黑" panose="020B0503020204020204" pitchFamily="34" charset="-122"/>
                <a:ea typeface="微软雅黑" panose="020B0503020204020204" pitchFamily="34" charset="-122"/>
              </a:rPr>
              <a:t>第十章</a:t>
            </a:r>
            <a:br>
              <a:rPr lang="en-US" altLang="zh-CN" sz="4400" b="1" dirty="0">
                <a:solidFill>
                  <a:srgbClr val="79A9D2"/>
                </a:solidFill>
                <a:latin typeface="微软雅黑" panose="020B0503020204020204" pitchFamily="34" charset="-122"/>
                <a:ea typeface="微软雅黑" panose="020B0503020204020204" pitchFamily="34" charset="-122"/>
              </a:rPr>
            </a:br>
            <a:r>
              <a:rPr lang="zh-CN" altLang="en-US" sz="4400" b="1" dirty="0">
                <a:solidFill>
                  <a:srgbClr val="79A9D2"/>
                </a:solidFill>
                <a:latin typeface="微软雅黑" panose="020B0503020204020204" pitchFamily="34" charset="-122"/>
                <a:ea typeface="微软雅黑" panose="020B0503020204020204" pitchFamily="34" charset="-122"/>
              </a:rPr>
              <a:t> </a:t>
            </a:r>
            <a:br>
              <a:rPr lang="en-US" altLang="zh-CN" sz="4400" b="1" dirty="0">
                <a:latin typeface="微软雅黑" panose="020B0503020204020204" pitchFamily="34" charset="-122"/>
                <a:ea typeface="微软雅黑" panose="020B0503020204020204" pitchFamily="34" charset="-122"/>
              </a:rPr>
            </a:br>
            <a:r>
              <a:rPr lang="zh-CN" altLang="en-US" sz="4400" b="1" dirty="0">
                <a:latin typeface="微软雅黑" panose="020B0503020204020204" pitchFamily="34" charset="-122"/>
                <a:ea typeface="微软雅黑" panose="020B0503020204020204" pitchFamily="34" charset="-122"/>
              </a:rPr>
              <a:t>学习迁移</a:t>
            </a:r>
          </a:p>
        </p:txBody>
      </p:sp>
    </p:spTree>
    <p:extLst>
      <p:ext uri="{BB962C8B-B14F-4D97-AF65-F5344CB8AC3E}">
        <p14:creationId xmlns:p14="http://schemas.microsoft.com/office/powerpoint/2010/main" val="345211367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id="{185A0144-F11C-442E-8775-AB5D9D0DA23F}"/>
              </a:ext>
            </a:extLst>
          </p:cNvPr>
          <p:cNvSpPr txBox="1"/>
          <p:nvPr/>
        </p:nvSpPr>
        <p:spPr>
          <a:xfrm>
            <a:off x="2638096" y="2822107"/>
            <a:ext cx="7073461" cy="830997"/>
          </a:xfrm>
          <a:prstGeom prst="rect">
            <a:avLst/>
          </a:prstGeom>
          <a:noFill/>
        </p:spPr>
        <p:txBody>
          <a:bodyPr wrap="square" rtlCol="0">
            <a:spAutoFit/>
          </a:bodyPr>
          <a:lstStyle/>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第四节  技能迁移过程</a:t>
            </a:r>
          </a:p>
        </p:txBody>
      </p:sp>
    </p:spTree>
    <p:extLst>
      <p:ext uri="{BB962C8B-B14F-4D97-AF65-F5344CB8AC3E}">
        <p14:creationId xmlns:p14="http://schemas.microsoft.com/office/powerpoint/2010/main" val="26620947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4174861"/>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智力技能的迁移过程</a:t>
            </a:r>
          </a:p>
          <a:p>
            <a:pPr indent="457200">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条件概括化</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智力技能的学习就是获得一系列产生式规则并组成产生式系统，然后进一步使之自动化。因此，智力技能的迁移就是运用已经获得的产生式系统去解决新情境中的问题。在智力技能的迁移过程中，“</a:t>
            </a:r>
            <a:r>
              <a:rPr lang="zh-CN" altLang="en-US" b="1" dirty="0">
                <a:solidFill>
                  <a:srgbClr val="FF0000"/>
                </a:solidFill>
                <a:latin typeface="Arial" panose="020B0604020202020204" pitchFamily="34" charset="0"/>
                <a:ea typeface="微软雅黑" panose="020B0503020204020204" pitchFamily="34" charset="-122"/>
              </a:rPr>
              <a:t>条件概括化”</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和</a:t>
            </a:r>
            <a:r>
              <a:rPr lang="zh-CN" altLang="en-US" b="1" dirty="0">
                <a:solidFill>
                  <a:srgbClr val="FF0000"/>
                </a:solidFill>
                <a:latin typeface="Arial" panose="020B0604020202020204" pitchFamily="34" charset="0"/>
                <a:ea typeface="微软雅黑" panose="020B0503020204020204" pitchFamily="34" charset="-122"/>
              </a:rPr>
              <a:t>“规则自动化”</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是两个重要环节。</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在学习者所获得的产生式系统中，每一项产生式就是一个“条件</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行动”，但产生式里的并不是具体的“条件”，而是一般的“条件”。所以，在样例学习时，学习者最后必须把样例中的具体条件概括为一般条件，从而掌握解题的基本原理。因此，原理的概括，更确切地说是条件的概括，在智力技能的迁移过程中起着重要的作用。</a:t>
            </a:r>
          </a:p>
        </p:txBody>
      </p:sp>
    </p:spTree>
    <p:extLst>
      <p:ext uri="{BB962C8B-B14F-4D97-AF65-F5344CB8AC3E}">
        <p14:creationId xmlns:p14="http://schemas.microsoft.com/office/powerpoint/2010/main" val="4193736253"/>
      </p:ext>
    </p:extLst>
  </p:cSld>
  <p:clrMapOvr>
    <a:masterClrMapping/>
  </p:clrMapOvr>
  <p:transition>
    <p:random/>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1247136"/>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智力技能的迁移过程</a:t>
            </a:r>
          </a:p>
          <a:p>
            <a:pPr indent="457200">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规则自动化</a:t>
            </a:r>
          </a:p>
        </p:txBody>
      </p:sp>
      <p:graphicFrame>
        <p:nvGraphicFramePr>
          <p:cNvPr id="3" name="内容占位符 3">
            <a:extLst>
              <a:ext uri="{FF2B5EF4-FFF2-40B4-BE49-F238E27FC236}">
                <a16:creationId xmlns:a16="http://schemas.microsoft.com/office/drawing/2014/main" id="{71044FC4-7314-4286-9EC2-897A7A4F1D81}"/>
              </a:ext>
            </a:extLst>
          </p:cNvPr>
          <p:cNvGraphicFramePr>
            <a:graphicFrameLocks/>
          </p:cNvGraphicFramePr>
          <p:nvPr>
            <p:extLst>
              <p:ext uri="{D42A27DB-BD31-4B8C-83A1-F6EECF244321}">
                <p14:modId xmlns:p14="http://schemas.microsoft.com/office/powerpoint/2010/main" val="490447959"/>
              </p:ext>
            </p:extLst>
          </p:nvPr>
        </p:nvGraphicFramePr>
        <p:xfrm>
          <a:off x="970914" y="2536160"/>
          <a:ext cx="10515600" cy="35247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26668557"/>
      </p:ext>
    </p:extLst>
  </p:cSld>
  <p:clrMapOvr>
    <a:masterClrMapping/>
  </p:clrMapOvr>
  <p:transition>
    <p:random/>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766783"/>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动作技能的迁移过程</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一个动作技能也许是由若干个下属的动作技能所组成的。如从汽车上卸下车轮这个动作技能，就包括用扳钳套住螺帽、转动扳手、松开螺帽等下属动作技能。为了分析简便起见，我们假设考察的是不包含下属动作技能的基本动作技能单位。</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一个完整的动作技能，不管是总括的还是基本的，总是要包含智力技能的成分。</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简单动作大致有两类： 一是</a:t>
            </a:r>
            <a:r>
              <a:rPr lang="zh-CN" altLang="en-US" b="1" dirty="0">
                <a:solidFill>
                  <a:schemeClr val="tx1">
                    <a:lumMod val="75000"/>
                    <a:lumOff val="25000"/>
                  </a:schemeClr>
                </a:solidFill>
                <a:latin typeface="Arial" panose="020B0604020202020204" pitchFamily="34" charset="0"/>
                <a:ea typeface="微软雅黑" panose="020B0503020204020204" pitchFamily="34" charset="-122"/>
              </a:rPr>
              <a:t>断续动作</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，二是</a:t>
            </a:r>
            <a:r>
              <a:rPr lang="zh-CN" altLang="en-US" b="1" dirty="0">
                <a:solidFill>
                  <a:schemeClr val="tx1">
                    <a:lumMod val="75000"/>
                    <a:lumOff val="25000"/>
                  </a:schemeClr>
                </a:solidFill>
                <a:latin typeface="Arial" panose="020B0604020202020204" pitchFamily="34" charset="0"/>
                <a:ea typeface="微软雅黑" panose="020B0503020204020204" pitchFamily="34" charset="-122"/>
              </a:rPr>
              <a:t>连续动作</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a:t>
            </a:r>
          </a:p>
        </p:txBody>
      </p:sp>
    </p:spTree>
    <p:extLst>
      <p:ext uri="{BB962C8B-B14F-4D97-AF65-F5344CB8AC3E}">
        <p14:creationId xmlns:p14="http://schemas.microsoft.com/office/powerpoint/2010/main" val="2779201282"/>
      </p:ext>
    </p:extLst>
  </p:cSld>
  <p:clrMapOvr>
    <a:masterClrMapping/>
  </p:clrMapOvr>
  <p:transition>
    <p:random/>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4013278"/>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思考题</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1.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学生学习完英语之后，在学习法语时，会发现两种语言在字形、读音和语法结构上有许多共同特征，而且在听说读写以及记忆思维等学习过程、学习结果方面也具有共同的要求，这些共同的成分决定了这两种学习之间具有很大的相似性。英语和法语两种语言的学习，体现了哪一种学习迁移理论？这个理论的核心内容是什么？说明影响学习迁移的主要因素有哪些？</a:t>
            </a:r>
          </a:p>
          <a:p>
            <a:pPr>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有的学生在语文测验中能正确填空，但是不能给朋友写一封语句通顺的信；有的学生能在数学测验中进行小数和百分数的乘法运算，但却不会计算收入所得税。请分析此现象，并联系实际说明促进迁移的有效教学策略。</a:t>
            </a:r>
          </a:p>
        </p:txBody>
      </p:sp>
    </p:spTree>
    <p:extLst>
      <p:ext uri="{BB962C8B-B14F-4D97-AF65-F5344CB8AC3E}">
        <p14:creationId xmlns:p14="http://schemas.microsoft.com/office/powerpoint/2010/main" val="2066570464"/>
      </p:ext>
    </p:extLst>
  </p:cSld>
  <p:clrMapOvr>
    <a:masterClrMapping/>
  </p:clrMapOvr>
  <p:transition>
    <p:random/>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4428776"/>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思考题</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3.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结合材料一实例，对材料二提出解决方案： </a:t>
            </a: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材料一： 指挥官问题。将军希望占领位于乡村中部的要塞，要塞有多条向外延伸的路，但均埋有地雷。只有小分队可安全通过这些道路，无法进行大规模攻击。将军解决的方法是将军队分为许多小分队，各走一条路，最后在要塞同时会师。</a:t>
            </a: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材料二： 假如你是医生，面临着一个胃内有恶性肿瘤的病人。肿瘤如果不切除，病人就会死去，但是，在肿瘤上又不能动手术。有一种辐射能摧毁肿瘤。如果辐射以足够高的强度立刻到达肿瘤，肿瘤会被摧毁。但不幸的是，其他的健康组织同时也会被摧毁。而辐射强度较低时，射线对健康机体无害，但对肿瘤也就不起作用。那么，我们应该用什么类型的辐射去摧毁肿瘤同时又能避免伤害健康的组织呢？</a:t>
            </a:r>
          </a:p>
        </p:txBody>
      </p:sp>
    </p:spTree>
    <p:extLst>
      <p:ext uri="{BB962C8B-B14F-4D97-AF65-F5344CB8AC3E}">
        <p14:creationId xmlns:p14="http://schemas.microsoft.com/office/powerpoint/2010/main" val="43828792"/>
      </p:ext>
    </p:extLst>
  </p:cSld>
  <p:clrMapOvr>
    <a:masterClrMapping/>
  </p:clrMapOvr>
  <p:transition>
    <p:random/>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559268" y="2822107"/>
            <a:ext cx="7073461" cy="830997"/>
          </a:xfrm>
          <a:prstGeom prst="rect">
            <a:avLst/>
          </a:prstGeom>
          <a:noFill/>
        </p:spPr>
        <p:txBody>
          <a:bodyPr wrap="square" rtlCol="0">
            <a:spAutoFit/>
          </a:bodyPr>
          <a:lstStyle/>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谢谢观看</a:t>
            </a:r>
          </a:p>
        </p:txBody>
      </p:sp>
      <p:pic>
        <p:nvPicPr>
          <p:cNvPr id="5" name="图片 4">
            <a:extLst>
              <a:ext uri="{FF2B5EF4-FFF2-40B4-BE49-F238E27FC236}">
                <a16:creationId xmlns:a16="http://schemas.microsoft.com/office/drawing/2014/main" id="{3740E105-50EF-4514-880C-E5C62369D721}"/>
              </a:ext>
            </a:extLst>
          </p:cNvPr>
          <p:cNvPicPr>
            <a:picLocks noChangeAspect="1"/>
          </p:cNvPicPr>
          <p:nvPr/>
        </p:nvPicPr>
        <p:blipFill>
          <a:blip r:embed="rId3"/>
          <a:stretch>
            <a:fillRect/>
          </a:stretch>
        </p:blipFill>
        <p:spPr>
          <a:xfrm>
            <a:off x="7823930" y="4944394"/>
            <a:ext cx="2699385" cy="419735"/>
          </a:xfrm>
          <a:prstGeom prst="rect">
            <a:avLst/>
          </a:prstGeom>
        </p:spPr>
      </p:pic>
    </p:spTree>
    <p:extLst>
      <p:ext uri="{BB962C8B-B14F-4D97-AF65-F5344CB8AC3E}">
        <p14:creationId xmlns:p14="http://schemas.microsoft.com/office/powerpoint/2010/main" val="3464111786"/>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5F2FCC8-27BA-4175-BB0E-E0DE54387FFC}"/>
              </a:ext>
            </a:extLst>
          </p:cNvPr>
          <p:cNvSpPr>
            <a:spLocks noGrp="1"/>
          </p:cNvSpPr>
          <p:nvPr>
            <p:ph type="title"/>
          </p:nvPr>
        </p:nvSpPr>
        <p:spPr/>
        <p:txBody>
          <a:bodyPr/>
          <a:lstStyle/>
          <a:p>
            <a:pPr algn="ctr"/>
            <a:r>
              <a:rPr lang="zh-CN" altLang="en-US" dirty="0">
                <a:latin typeface="隶书" panose="02010509060101010101" pitchFamily="49" charset="-122"/>
                <a:ea typeface="隶书" panose="02010509060101010101" pitchFamily="49" charset="-122"/>
              </a:rPr>
              <a:t>主要概念 </a:t>
            </a:r>
          </a:p>
        </p:txBody>
      </p:sp>
      <p:sp>
        <p:nvSpPr>
          <p:cNvPr id="3" name="内容占位符 2">
            <a:extLst>
              <a:ext uri="{FF2B5EF4-FFF2-40B4-BE49-F238E27FC236}">
                <a16:creationId xmlns:a16="http://schemas.microsoft.com/office/drawing/2014/main" id="{37B29B08-F792-4E42-8835-263C4FC7F35C}"/>
              </a:ext>
            </a:extLst>
          </p:cNvPr>
          <p:cNvSpPr>
            <a:spLocks noGrp="1"/>
          </p:cNvSpPr>
          <p:nvPr>
            <p:ph idx="1"/>
          </p:nvPr>
        </p:nvSpPr>
        <p:spPr/>
        <p:txBody>
          <a:bodyPr/>
          <a:lstStyle/>
          <a:p>
            <a:r>
              <a:rPr lang="zh-CN" altLang="en-US" b="1" dirty="0">
                <a:solidFill>
                  <a:srgbClr val="79A9D2"/>
                </a:solidFill>
                <a:latin typeface="微软雅黑" panose="020B0503020204020204" pitchFamily="34" charset="-122"/>
                <a:ea typeface="微软雅黑" panose="020B0503020204020204" pitchFamily="34" charset="-122"/>
              </a:rPr>
              <a:t>学习迁移： </a:t>
            </a:r>
            <a:r>
              <a:rPr lang="zh-CN" altLang="en-US" dirty="0">
                <a:latin typeface="微软雅黑" panose="020B0503020204020204" pitchFamily="34" charset="-122"/>
                <a:ea typeface="微软雅黑" panose="020B0503020204020204" pitchFamily="34" charset="-122"/>
              </a:rPr>
              <a:t>是指在一种条件下进行的学习对另一种条件下学习的影响。</a:t>
            </a:r>
            <a:endParaRPr lang="en-US" altLang="zh-CN" dirty="0">
              <a:latin typeface="微软雅黑" panose="020B0503020204020204" pitchFamily="34" charset="-122"/>
              <a:ea typeface="微软雅黑" panose="020B0503020204020204" pitchFamily="34" charset="-122"/>
            </a:endParaRPr>
          </a:p>
          <a:p>
            <a:r>
              <a:rPr lang="zh-CN" altLang="en-US" b="1" dirty="0">
                <a:solidFill>
                  <a:srgbClr val="79A9D2"/>
                </a:solidFill>
                <a:latin typeface="微软雅黑" panose="020B0503020204020204" pitchFamily="34" charset="-122"/>
                <a:ea typeface="微软雅黑" panose="020B0503020204020204" pitchFamily="34" charset="-122"/>
              </a:rPr>
              <a:t>正迁移： </a:t>
            </a:r>
            <a:r>
              <a:rPr lang="zh-CN" altLang="en-US" dirty="0">
                <a:latin typeface="微软雅黑" panose="020B0503020204020204" pitchFamily="34" charset="-122"/>
                <a:ea typeface="微软雅黑" panose="020B0503020204020204" pitchFamily="34" charset="-122"/>
              </a:rPr>
              <a:t>凡是一种学习对另一种学习起促进作用，则称为正迁移。</a:t>
            </a:r>
            <a:endParaRPr lang="en-US" altLang="zh-CN" dirty="0">
              <a:latin typeface="微软雅黑" panose="020B0503020204020204" pitchFamily="34" charset="-122"/>
              <a:ea typeface="微软雅黑" panose="020B0503020204020204" pitchFamily="34" charset="-122"/>
            </a:endParaRPr>
          </a:p>
          <a:p>
            <a:r>
              <a:rPr lang="zh-CN" altLang="en-US" b="1" dirty="0">
                <a:solidFill>
                  <a:srgbClr val="79A9D2"/>
                </a:solidFill>
                <a:latin typeface="微软雅黑" panose="020B0503020204020204" pitchFamily="34" charset="-122"/>
                <a:ea typeface="微软雅黑" panose="020B0503020204020204" pitchFamily="34" charset="-122"/>
              </a:rPr>
              <a:t>负迁移： </a:t>
            </a:r>
            <a:r>
              <a:rPr lang="zh-CN" altLang="en-US" dirty="0">
                <a:latin typeface="微软雅黑" panose="020B0503020204020204" pitchFamily="34" charset="-122"/>
                <a:ea typeface="微软雅黑" panose="020B0503020204020204" pitchFamily="34" charset="-122"/>
              </a:rPr>
              <a:t>凡是一种学习对另一种学习起干扰或抑制作用，则称为负迁移。</a:t>
            </a:r>
            <a:endParaRPr lang="en-US" altLang="zh-CN" dirty="0">
              <a:latin typeface="微软雅黑" panose="020B0503020204020204" pitchFamily="34" charset="-122"/>
              <a:ea typeface="微软雅黑" panose="020B0503020204020204" pitchFamily="34" charset="-122"/>
            </a:endParaRPr>
          </a:p>
          <a:p>
            <a:r>
              <a:rPr lang="zh-CN" altLang="en-US" b="1" dirty="0">
                <a:solidFill>
                  <a:srgbClr val="79A9D2"/>
                </a:solidFill>
                <a:latin typeface="微软雅黑" panose="020B0503020204020204" pitchFamily="34" charset="-122"/>
                <a:ea typeface="微软雅黑" panose="020B0503020204020204" pitchFamily="34" charset="-122"/>
              </a:rPr>
              <a:t>相同要素说： </a:t>
            </a:r>
            <a:r>
              <a:rPr lang="zh-CN" altLang="en-US" dirty="0">
                <a:latin typeface="微软雅黑" panose="020B0503020204020204" pitchFamily="34" charset="-122"/>
                <a:ea typeface="微软雅黑" panose="020B0503020204020204" pitchFamily="34" charset="-122"/>
              </a:rPr>
              <a:t>桑代克以刺激</a:t>
            </a:r>
            <a:r>
              <a:rPr lang="en-US" altLang="zh-CN" dirty="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反应的联结理论为基础，提出了学习迁移的相同要素说。认为只有当两个能力的因素中有相同的要素时，一个机能的变化才会改变另一个机能。</a:t>
            </a:r>
            <a:endParaRPr lang="en-US" altLang="zh-CN" dirty="0">
              <a:latin typeface="微软雅黑" panose="020B0503020204020204" pitchFamily="34" charset="-122"/>
              <a:ea typeface="微软雅黑" panose="020B0503020204020204" pitchFamily="34" charset="-122"/>
            </a:endParaRPr>
          </a:p>
          <a:p>
            <a:r>
              <a:rPr lang="zh-CN" altLang="en-US" b="1" dirty="0">
                <a:solidFill>
                  <a:srgbClr val="79A9D2"/>
                </a:solidFill>
                <a:latin typeface="微软雅黑" panose="020B0503020204020204" pitchFamily="34" charset="-122"/>
                <a:ea typeface="微软雅黑" panose="020B0503020204020204" pitchFamily="34" charset="-122"/>
              </a:rPr>
              <a:t>学习定势： </a:t>
            </a:r>
            <a:r>
              <a:rPr lang="zh-CN" altLang="en-US" dirty="0">
                <a:latin typeface="微软雅黑" panose="020B0503020204020204" pitchFamily="34" charset="-122"/>
                <a:ea typeface="微软雅黑" panose="020B0503020204020204" pitchFamily="34" charset="-122"/>
              </a:rPr>
              <a:t>就是习得的学习方法的态度倾向。一个学生的学习迁移往往受他的学习意图或学习心向的影响，这就是学习定势的作用。</a:t>
            </a:r>
            <a:endParaRPr lang="en-US" altLang="zh-CN" dirty="0">
              <a:latin typeface="微软雅黑" panose="020B0503020204020204" pitchFamily="34" charset="-122"/>
              <a:ea typeface="微软雅黑" panose="020B0503020204020204" pitchFamily="34" charset="-122"/>
            </a:endParaRPr>
          </a:p>
          <a:p>
            <a:r>
              <a:rPr lang="zh-CN" altLang="en-US" b="1" dirty="0">
                <a:solidFill>
                  <a:srgbClr val="79A9D2"/>
                </a:solidFill>
                <a:latin typeface="微软雅黑" panose="020B0503020204020204" pitchFamily="34" charset="-122"/>
                <a:ea typeface="微软雅黑" panose="020B0503020204020204" pitchFamily="34" charset="-122"/>
              </a:rPr>
              <a:t>认知结构： </a:t>
            </a:r>
            <a:r>
              <a:rPr lang="zh-CN" altLang="en-US" dirty="0">
                <a:latin typeface="微软雅黑" panose="020B0503020204020204" pitchFamily="34" charset="-122"/>
                <a:ea typeface="微软雅黑" panose="020B0503020204020204" pitchFamily="34" charset="-122"/>
              </a:rPr>
              <a:t>是学习者头脑里的知识结构，即学习者的观念的全部内容和组织。每个人的认知结构各有其特点。个人认知结构在内容和组织方面的特征，称为认知结构变量。</a:t>
            </a:r>
            <a:endParaRPr lang="en-US" altLang="zh-CN" dirty="0">
              <a:latin typeface="微软雅黑" panose="020B0503020204020204" pitchFamily="34" charset="-122"/>
              <a:ea typeface="微软雅黑" panose="020B0503020204020204" pitchFamily="34" charset="-122"/>
            </a:endParaRPr>
          </a:p>
          <a:p>
            <a:r>
              <a:rPr lang="zh-CN" altLang="en-US" b="1" dirty="0">
                <a:solidFill>
                  <a:srgbClr val="79A9D2"/>
                </a:solidFill>
                <a:latin typeface="微软雅黑" panose="020B0503020204020204" pitchFamily="34" charset="-122"/>
                <a:ea typeface="微软雅黑" panose="020B0503020204020204" pitchFamily="34" charset="-122"/>
              </a:rPr>
              <a:t>技能学习： </a:t>
            </a:r>
            <a:r>
              <a:rPr lang="zh-CN" altLang="en-US" dirty="0">
                <a:latin typeface="微软雅黑" panose="020B0503020204020204" pitchFamily="34" charset="-122"/>
                <a:ea typeface="微软雅黑" panose="020B0503020204020204" pitchFamily="34" charset="-122"/>
              </a:rPr>
              <a:t>是一个规则序列转移的过程。也就是说，技能学习的本质是规则的获得。无论是智力技能学习，还是动作技能学习，都是对一种“如何做”的规则程序系统进行移植、内化，从而形成智力操作程式或肌肉动作程式。</a:t>
            </a:r>
          </a:p>
        </p:txBody>
      </p:sp>
    </p:spTree>
    <p:extLst>
      <p:ext uri="{BB962C8B-B14F-4D97-AF65-F5344CB8AC3E}">
        <p14:creationId xmlns:p14="http://schemas.microsoft.com/office/powerpoint/2010/main" val="18400104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5F2FCC8-27BA-4175-BB0E-E0DE54387FFC}"/>
              </a:ext>
            </a:extLst>
          </p:cNvPr>
          <p:cNvSpPr>
            <a:spLocks noGrp="1"/>
          </p:cNvSpPr>
          <p:nvPr>
            <p:ph type="title"/>
          </p:nvPr>
        </p:nvSpPr>
        <p:spPr/>
        <p:txBody>
          <a:bodyPr/>
          <a:lstStyle/>
          <a:p>
            <a:r>
              <a:rPr lang="zh-CN" altLang="en-US" dirty="0">
                <a:latin typeface="微软雅黑" panose="020B0503020204020204" pitchFamily="34" charset="-122"/>
                <a:ea typeface="微软雅黑" panose="020B0503020204020204" pitchFamily="34" charset="-122"/>
              </a:rPr>
              <a:t>本章结构</a:t>
            </a:r>
          </a:p>
        </p:txBody>
      </p:sp>
      <p:pic>
        <p:nvPicPr>
          <p:cNvPr id="4" name="内容占位符 3">
            <a:extLst>
              <a:ext uri="{FF2B5EF4-FFF2-40B4-BE49-F238E27FC236}">
                <a16:creationId xmlns:a16="http://schemas.microsoft.com/office/drawing/2014/main" id="{389EB464-1EB4-4357-866B-BBE225AA5A2C}"/>
              </a:ext>
            </a:extLst>
          </p:cNvPr>
          <p:cNvPicPr>
            <a:picLocks noGrp="1" noChangeAspect="1"/>
          </p:cNvPicPr>
          <p:nvPr>
            <p:ph idx="1"/>
          </p:nvPr>
        </p:nvPicPr>
        <p:blipFill>
          <a:blip r:embed="rId2"/>
          <a:stretch>
            <a:fillRect/>
          </a:stretch>
        </p:blipFill>
        <p:spPr>
          <a:xfrm>
            <a:off x="3468289" y="1427252"/>
            <a:ext cx="6079591" cy="513586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42466414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0BE4025-AEB8-46D9-A24A-319C8C3063ED}"/>
              </a:ext>
            </a:extLst>
          </p:cNvPr>
          <p:cNvSpPr>
            <a:spLocks noGrp="1"/>
          </p:cNvSpPr>
          <p:nvPr>
            <p:ph type="title"/>
          </p:nvPr>
        </p:nvSpPr>
        <p:spPr/>
        <p:txBody>
          <a:bodyPr/>
          <a:lstStyle/>
          <a:p>
            <a:r>
              <a:rPr lang="zh-CN" altLang="en-US" sz="5400" b="1" dirty="0">
                <a:latin typeface="微软雅黑" panose="020B0503020204020204" pitchFamily="34" charset="-122"/>
                <a:ea typeface="微软雅黑" panose="020B0503020204020204" pitchFamily="34" charset="-122"/>
              </a:rPr>
              <a:t>目录</a:t>
            </a:r>
            <a:endParaRPr lang="zh-CN" altLang="en-US" b="1" dirty="0">
              <a:latin typeface="微软雅黑" panose="020B0503020204020204" pitchFamily="34" charset="-122"/>
              <a:ea typeface="微软雅黑" panose="020B0503020204020204" pitchFamily="34" charset="-122"/>
            </a:endParaRPr>
          </a:p>
        </p:txBody>
      </p:sp>
      <p:sp>
        <p:nvSpPr>
          <p:cNvPr id="3" name="内容占位符 2">
            <a:extLst>
              <a:ext uri="{FF2B5EF4-FFF2-40B4-BE49-F238E27FC236}">
                <a16:creationId xmlns:a16="http://schemas.microsoft.com/office/drawing/2014/main" id="{0CD75BB6-B5C7-49F0-A879-7D104DC13C36}"/>
              </a:ext>
            </a:extLst>
          </p:cNvPr>
          <p:cNvSpPr>
            <a:spLocks noGrp="1"/>
          </p:cNvSpPr>
          <p:nvPr>
            <p:ph idx="1"/>
          </p:nvPr>
        </p:nvSpPr>
        <p:spPr/>
        <p:txBody>
          <a:bodyPr>
            <a:normAutofit/>
          </a:bodyPr>
          <a:lstStyle/>
          <a:p>
            <a:pPr algn="just">
              <a:lnSpc>
                <a:spcPct val="200000"/>
              </a:lnSpc>
            </a:pPr>
            <a:r>
              <a:rPr lang="en-US" altLang="zh-CN" sz="2400" kern="100" dirty="0">
                <a:effectLst/>
                <a:latin typeface="等线" panose="02010600030101010101" pitchFamily="2" charset="-122"/>
                <a:ea typeface="等线" panose="02010600030101010101" pitchFamily="2" charset="-122"/>
                <a:cs typeface="Times New Roman" panose="02020603050405020304" pitchFamily="18" charset="0"/>
              </a:rPr>
              <a:t>01  </a:t>
            </a:r>
            <a:r>
              <a:rPr lang="zh-CN" altLang="en-US" sz="2400" kern="100" dirty="0">
                <a:effectLst/>
                <a:latin typeface="等线" panose="02010600030101010101" pitchFamily="2" charset="-122"/>
                <a:ea typeface="等线" panose="02010600030101010101" pitchFamily="2" charset="-122"/>
                <a:cs typeface="Times New Roman" panose="02020603050405020304" pitchFamily="18" charset="0"/>
              </a:rPr>
              <a:t>学习迁移概述</a:t>
            </a:r>
            <a:endParaRPr lang="zh-CN" altLang="zh-CN" sz="2400" kern="100" dirty="0">
              <a:effectLst/>
              <a:latin typeface="等线" panose="02010600030101010101" pitchFamily="2" charset="-122"/>
              <a:ea typeface="等线" panose="02010600030101010101" pitchFamily="2" charset="-122"/>
              <a:cs typeface="Times New Roman" panose="02020603050405020304" pitchFamily="18" charset="0"/>
            </a:endParaRPr>
          </a:p>
          <a:p>
            <a:pPr algn="just">
              <a:lnSpc>
                <a:spcPct val="200000"/>
              </a:lnSpc>
            </a:pPr>
            <a:r>
              <a:rPr lang="en-US" altLang="zh-CN" sz="2400" kern="100" dirty="0">
                <a:effectLst/>
                <a:latin typeface="等线" panose="02010600030101010101" pitchFamily="2" charset="-122"/>
                <a:ea typeface="等线" panose="02010600030101010101" pitchFamily="2" charset="-122"/>
                <a:cs typeface="Times New Roman" panose="02020603050405020304" pitchFamily="18" charset="0"/>
              </a:rPr>
              <a:t>02  </a:t>
            </a:r>
            <a:r>
              <a:rPr lang="zh-CN" altLang="en-US" sz="2400" kern="100" dirty="0">
                <a:effectLst/>
                <a:latin typeface="等线" panose="02010600030101010101" pitchFamily="2" charset="-122"/>
                <a:ea typeface="等线" panose="02010600030101010101" pitchFamily="2" charset="-122"/>
                <a:cs typeface="Times New Roman" panose="02020603050405020304" pitchFamily="18" charset="0"/>
              </a:rPr>
              <a:t>学习迁移理论</a:t>
            </a:r>
            <a:endParaRPr lang="zh-CN" altLang="zh-CN" sz="2400" kern="100" dirty="0">
              <a:effectLst/>
              <a:latin typeface="等线" panose="02010600030101010101" pitchFamily="2" charset="-122"/>
              <a:ea typeface="等线" panose="02010600030101010101" pitchFamily="2" charset="-122"/>
              <a:cs typeface="Times New Roman" panose="02020603050405020304" pitchFamily="18" charset="0"/>
            </a:endParaRPr>
          </a:p>
          <a:p>
            <a:pPr>
              <a:lnSpc>
                <a:spcPct val="200000"/>
              </a:lnSpc>
            </a:pPr>
            <a:r>
              <a:rPr lang="en-US" altLang="zh-CN" sz="2400" dirty="0">
                <a:effectLst/>
                <a:ea typeface="等线" panose="02010600030101010101" pitchFamily="2" charset="-122"/>
                <a:cs typeface="Times New Roman" panose="02020603050405020304" pitchFamily="18" charset="0"/>
              </a:rPr>
              <a:t>03  </a:t>
            </a:r>
            <a:r>
              <a:rPr lang="zh-CN" altLang="en-US" sz="2400" dirty="0">
                <a:effectLst/>
                <a:ea typeface="等线" panose="02010600030101010101" pitchFamily="2" charset="-122"/>
                <a:cs typeface="Times New Roman" panose="02020603050405020304" pitchFamily="18" charset="0"/>
              </a:rPr>
              <a:t>知识迁移过程</a:t>
            </a:r>
            <a:endParaRPr lang="en-US" altLang="zh-CN" sz="2400" dirty="0">
              <a:ea typeface="等线" panose="02010600030101010101" pitchFamily="2" charset="-122"/>
              <a:cs typeface="Times New Roman" panose="02020603050405020304" pitchFamily="18" charset="0"/>
            </a:endParaRPr>
          </a:p>
          <a:p>
            <a:pPr>
              <a:lnSpc>
                <a:spcPct val="200000"/>
              </a:lnSpc>
            </a:pPr>
            <a:r>
              <a:rPr lang="en-US" altLang="zh-CN" sz="2400" dirty="0">
                <a:effectLst/>
                <a:ea typeface="等线" panose="02010600030101010101" pitchFamily="2" charset="-122"/>
                <a:cs typeface="Times New Roman" panose="02020603050405020304" pitchFamily="18" charset="0"/>
              </a:rPr>
              <a:t>04  </a:t>
            </a:r>
            <a:r>
              <a:rPr lang="zh-CN" altLang="en-US" sz="2400" dirty="0">
                <a:effectLst/>
                <a:ea typeface="等线" panose="02010600030101010101" pitchFamily="2" charset="-122"/>
                <a:cs typeface="Times New Roman" panose="02020603050405020304" pitchFamily="18" charset="0"/>
              </a:rPr>
              <a:t>技能迁移过程</a:t>
            </a:r>
            <a:endParaRPr lang="en-US" altLang="zh-CN" sz="2400" dirty="0">
              <a:effectLst/>
              <a:ea typeface="等线"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540279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id="{185A0144-F11C-442E-8775-AB5D9D0DA23F}"/>
              </a:ext>
            </a:extLst>
          </p:cNvPr>
          <p:cNvSpPr txBox="1"/>
          <p:nvPr/>
        </p:nvSpPr>
        <p:spPr>
          <a:xfrm>
            <a:off x="2638096" y="2822107"/>
            <a:ext cx="7543594" cy="830997"/>
          </a:xfrm>
          <a:prstGeom prst="rect">
            <a:avLst/>
          </a:prstGeom>
          <a:noFill/>
        </p:spPr>
        <p:txBody>
          <a:bodyPr wrap="square" rtlCol="0">
            <a:spAutoFit/>
          </a:bodyPr>
          <a:lstStyle/>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第一节</a:t>
            </a:r>
            <a:r>
              <a:rPr lang="en-US" altLang="zh-CN" sz="4800" b="1" dirty="0">
                <a:solidFill>
                  <a:srgbClr val="4F4D50"/>
                </a:solidFill>
                <a:latin typeface="方正黑体简体" panose="02000000000000000000" pitchFamily="2" charset="-122"/>
                <a:ea typeface="方正黑体简体" panose="02000000000000000000" pitchFamily="2" charset="-122"/>
                <a:cs typeface="+mn-ea"/>
                <a:sym typeface="Arial"/>
              </a:rPr>
              <a:t>  </a:t>
            </a:r>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学习迁移概述</a:t>
            </a:r>
          </a:p>
        </p:txBody>
      </p:sp>
    </p:spTree>
    <p:extLst>
      <p:ext uri="{BB962C8B-B14F-4D97-AF65-F5344CB8AC3E}">
        <p14:creationId xmlns:p14="http://schemas.microsoft.com/office/powerpoint/2010/main" val="29404770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1102866"/>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什么叫学习迁移</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pic>
        <p:nvPicPr>
          <p:cNvPr id="3" name="图片 2">
            <a:extLst>
              <a:ext uri="{FF2B5EF4-FFF2-40B4-BE49-F238E27FC236}">
                <a16:creationId xmlns:a16="http://schemas.microsoft.com/office/drawing/2014/main" id="{1615F36B-C5B2-4C9D-8FF0-011954B56FE2}"/>
              </a:ext>
            </a:extLst>
          </p:cNvPr>
          <p:cNvPicPr>
            <a:picLocks noChangeAspect="1"/>
          </p:cNvPicPr>
          <p:nvPr/>
        </p:nvPicPr>
        <p:blipFill>
          <a:blip r:embed="rId2"/>
          <a:stretch>
            <a:fillRect/>
          </a:stretch>
        </p:blipFill>
        <p:spPr>
          <a:xfrm>
            <a:off x="1574252" y="2080227"/>
            <a:ext cx="8896350" cy="3895725"/>
          </a:xfrm>
          <a:prstGeom prst="rect">
            <a:avLst/>
          </a:prstGeom>
        </p:spPr>
      </p:pic>
    </p:spTree>
    <p:extLst>
      <p:ext uri="{BB962C8B-B14F-4D97-AF65-F5344CB8AC3E}">
        <p14:creationId xmlns:p14="http://schemas.microsoft.com/office/powerpoint/2010/main" val="4232283024"/>
      </p:ext>
    </p:extLst>
  </p:cSld>
  <p:clrMapOvr>
    <a:masterClrMapping/>
  </p:clrMapOvr>
  <p:transition>
    <p:random/>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662554"/>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什么叫学习迁移</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graphicFrame>
        <p:nvGraphicFramePr>
          <p:cNvPr id="3" name="内容占位符 3">
            <a:extLst>
              <a:ext uri="{FF2B5EF4-FFF2-40B4-BE49-F238E27FC236}">
                <a16:creationId xmlns:a16="http://schemas.microsoft.com/office/drawing/2014/main" id="{C2F4BADF-A466-4EF3-AF20-A829D2FD563B}"/>
              </a:ext>
            </a:extLst>
          </p:cNvPr>
          <p:cNvGraphicFramePr>
            <a:graphicFrameLocks/>
          </p:cNvGraphicFramePr>
          <p:nvPr>
            <p:extLst>
              <p:ext uri="{D42A27DB-BD31-4B8C-83A1-F6EECF244321}">
                <p14:modId xmlns:p14="http://schemas.microsoft.com/office/powerpoint/2010/main" val="3740546751"/>
              </p:ext>
            </p:extLst>
          </p:nvPr>
        </p:nvGraphicFramePr>
        <p:xfrm>
          <a:off x="838200" y="2037729"/>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13777672"/>
      </p:ext>
    </p:extLst>
  </p:cSld>
  <p:clrMapOvr>
    <a:masterClrMapping/>
  </p:clrMapOvr>
  <p:transition>
    <p:random/>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肥皂">
  <a:themeElements>
    <a:clrScheme name="蓝色​​">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肥皂">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肥皂">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90000"/>
                <a:shade val="92000"/>
                <a:satMod val="160000"/>
              </a:schemeClr>
            </a:gs>
            <a:gs pos="77000">
              <a:schemeClr val="phClr">
                <a:tint val="100000"/>
                <a:shade val="73000"/>
                <a:satMod val="155000"/>
              </a:schemeClr>
            </a:gs>
            <a:gs pos="100000">
              <a:schemeClr val="phClr">
                <a:tint val="100000"/>
                <a:shade val="67000"/>
                <a:satMod val="145000"/>
              </a:schemeClr>
            </a:gs>
          </a:gsLst>
          <a:lin ang="5400000" scaled="0"/>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Savon" id="{1306E473-ED32-493B-A2D0-240A757EDD34}" vid="{C20BADFE-D095-436F-9677-9264042809F0}"/>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肥皂</Template>
  <TotalTime>3001</TotalTime>
  <Words>2956</Words>
  <Application>Microsoft Office PowerPoint</Application>
  <PresentationFormat>宽屏</PresentationFormat>
  <Paragraphs>117</Paragraphs>
  <Slides>36</Slides>
  <Notes>1</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36</vt:i4>
      </vt:variant>
    </vt:vector>
  </HeadingPairs>
  <TitlesOfParts>
    <vt:vector size="45" baseType="lpstr">
      <vt:lpstr>等线</vt:lpstr>
      <vt:lpstr>方正黑体简体</vt:lpstr>
      <vt:lpstr>楷体</vt:lpstr>
      <vt:lpstr>隶书</vt:lpstr>
      <vt:lpstr>微软雅黑</vt:lpstr>
      <vt:lpstr>Arial</vt:lpstr>
      <vt:lpstr>Century Gothic</vt:lpstr>
      <vt:lpstr>Garamond</vt:lpstr>
      <vt:lpstr>肥皂</vt:lpstr>
      <vt:lpstr>教育心理学（第四版）</vt:lpstr>
      <vt:lpstr>第二编  学习心理</vt:lpstr>
      <vt:lpstr>第十章   学习迁移</vt:lpstr>
      <vt:lpstr>主要概念 </vt:lpstr>
      <vt:lpstr>本章结构</vt:lpstr>
      <vt:lpstr>目录</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教育心理学</dc:title>
  <cp:lastModifiedBy>范美琳</cp:lastModifiedBy>
  <cp:revision>33</cp:revision>
  <dcterms:created xsi:type="dcterms:W3CDTF">2023-07-29T06:13:37Z</dcterms:created>
  <dcterms:modified xsi:type="dcterms:W3CDTF">2024-09-02T02:36:02Z</dcterms:modified>
</cp:coreProperties>
</file>