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3"/>
  </p:notesMasterIdLst>
  <p:sldIdLst>
    <p:sldId id="256" r:id="rId2"/>
    <p:sldId id="482" r:id="rId3"/>
    <p:sldId id="485" r:id="rId4"/>
    <p:sldId id="526" r:id="rId5"/>
    <p:sldId id="583" r:id="rId6"/>
    <p:sldId id="257" r:id="rId7"/>
    <p:sldId id="488" r:id="rId8"/>
    <p:sldId id="530" r:id="rId9"/>
    <p:sldId id="558" r:id="rId10"/>
    <p:sldId id="560" r:id="rId11"/>
    <p:sldId id="489" r:id="rId12"/>
    <p:sldId id="561" r:id="rId13"/>
    <p:sldId id="584" r:id="rId14"/>
    <p:sldId id="562" r:id="rId15"/>
    <p:sldId id="563" r:id="rId16"/>
    <p:sldId id="564" r:id="rId17"/>
    <p:sldId id="585" r:id="rId18"/>
    <p:sldId id="490" r:id="rId19"/>
    <p:sldId id="565" r:id="rId20"/>
    <p:sldId id="566" r:id="rId21"/>
    <p:sldId id="567" r:id="rId22"/>
    <p:sldId id="568" r:id="rId23"/>
    <p:sldId id="569" r:id="rId24"/>
    <p:sldId id="570" r:id="rId25"/>
    <p:sldId id="495" r:id="rId26"/>
    <p:sldId id="571" r:id="rId27"/>
    <p:sldId id="572" r:id="rId28"/>
    <p:sldId id="573" r:id="rId29"/>
    <p:sldId id="574" r:id="rId30"/>
    <p:sldId id="575" r:id="rId31"/>
    <p:sldId id="496" r:id="rId32"/>
    <p:sldId id="576" r:id="rId33"/>
    <p:sldId id="578" r:id="rId34"/>
    <p:sldId id="586" r:id="rId35"/>
    <p:sldId id="577" r:id="rId36"/>
    <p:sldId id="579" r:id="rId37"/>
    <p:sldId id="587" r:id="rId38"/>
    <p:sldId id="580" r:id="rId39"/>
    <p:sldId id="557" r:id="rId40"/>
    <p:sldId id="582" r:id="rId41"/>
    <p:sldId id="524"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5DDE2C-B8B8-4748-A4BD-D4F3D51E2CD1}" type="doc">
      <dgm:prSet loTypeId="urn:microsoft.com/office/officeart/2005/8/layout/process1" loCatId="process" qsTypeId="urn:microsoft.com/office/officeart/2005/8/quickstyle/simple1" qsCatId="simple" csTypeId="urn:microsoft.com/office/officeart/2005/8/colors/colorful1" csCatId="colorful" phldr="1"/>
      <dgm:spPr/>
    </dgm:pt>
    <dgm:pt modelId="{24DAECF7-CAD5-4F87-8576-56056A4E6A7F}">
      <dgm:prSet/>
      <dgm:spPr/>
      <dgm:t>
        <a:bodyPr/>
        <a:lstStyle/>
        <a:p>
          <a:r>
            <a:rPr lang="en-US" altLang="zh-CN">
              <a:latin typeface="Arial" panose="020B0604020202020204" pitchFamily="34" charset="0"/>
              <a:ea typeface="微软雅黑" panose="020B0503020204020204" pitchFamily="34" charset="-122"/>
            </a:rPr>
            <a:t>1. “</a:t>
          </a:r>
          <a:r>
            <a:rPr lang="zh-CN" altLang="en-US">
              <a:latin typeface="Arial" panose="020B0604020202020204" pitchFamily="34" charset="0"/>
              <a:ea typeface="微软雅黑" panose="020B0503020204020204" pitchFamily="34" charset="-122"/>
            </a:rPr>
            <a:t>结构</a:t>
          </a:r>
          <a:r>
            <a:rPr lang="en-US" altLang="zh-CN">
              <a:latin typeface="Arial" panose="020B0604020202020204" pitchFamily="34" charset="0"/>
              <a:ea typeface="微软雅黑" panose="020B0503020204020204" pitchFamily="34" charset="-122"/>
            </a:rPr>
            <a:t>—</a:t>
          </a:r>
          <a:r>
            <a:rPr lang="zh-CN" altLang="en-US">
              <a:latin typeface="Arial" panose="020B0604020202020204" pitchFamily="34" charset="0"/>
              <a:ea typeface="微软雅黑" panose="020B0503020204020204" pitchFamily="34" charset="-122"/>
            </a:rPr>
            <a:t>定向”观</a:t>
          </a:r>
          <a:endParaRPr lang="zh-CN" altLang="en-US" dirty="0">
            <a:latin typeface="Arial" panose="020B0604020202020204" pitchFamily="34" charset="0"/>
            <a:ea typeface="微软雅黑" panose="020B0503020204020204" pitchFamily="34" charset="-122"/>
          </a:endParaRPr>
        </a:p>
      </dgm:t>
    </dgm:pt>
    <dgm:pt modelId="{A6CD6895-6D05-4B3D-9B10-68B12363C73E}" type="parTrans" cxnId="{AF943289-6D75-4ACD-8ABB-0812F4B7E2AC}">
      <dgm:prSet/>
      <dgm:spPr/>
      <dgm:t>
        <a:bodyPr/>
        <a:lstStyle/>
        <a:p>
          <a:endParaRPr lang="zh-CN" altLang="en-US"/>
        </a:p>
      </dgm:t>
    </dgm:pt>
    <dgm:pt modelId="{EDBB6CF9-8D67-410D-916C-1360A6FF172A}" type="sibTrans" cxnId="{AF943289-6D75-4ACD-8ABB-0812F4B7E2AC}">
      <dgm:prSet/>
      <dgm:spPr/>
      <dgm:t>
        <a:bodyPr/>
        <a:lstStyle/>
        <a:p>
          <a:endParaRPr lang="zh-CN" altLang="en-US"/>
        </a:p>
      </dgm:t>
    </dgm:pt>
    <dgm:pt modelId="{025EE4DA-72C2-4AB2-B821-12ABE44FC6F6}">
      <dgm:prSet/>
      <dgm:spPr/>
      <dgm:t>
        <a:bodyPr/>
        <a:lstStyle/>
        <a:p>
          <a:r>
            <a:rPr lang="en-US" altLang="zh-CN">
              <a:latin typeface="Arial" panose="020B0604020202020204" pitchFamily="34" charset="0"/>
              <a:ea typeface="微软雅黑" panose="020B0503020204020204" pitchFamily="34" charset="-122"/>
            </a:rPr>
            <a:t>2. “</a:t>
          </a:r>
          <a:r>
            <a:rPr lang="zh-CN" altLang="en-US">
              <a:latin typeface="Arial" panose="020B0604020202020204" pitchFamily="34" charset="0"/>
              <a:ea typeface="微软雅黑" panose="020B0503020204020204" pitchFamily="34" charset="-122"/>
            </a:rPr>
            <a:t>目标</a:t>
          </a:r>
          <a:r>
            <a:rPr lang="en-US" altLang="zh-CN">
              <a:latin typeface="Arial" panose="020B0604020202020204" pitchFamily="34" charset="0"/>
              <a:ea typeface="微软雅黑" panose="020B0503020204020204" pitchFamily="34" charset="-122"/>
            </a:rPr>
            <a:t>—</a:t>
          </a:r>
          <a:r>
            <a:rPr lang="zh-CN" altLang="en-US">
              <a:latin typeface="Arial" panose="020B0604020202020204" pitchFamily="34" charset="0"/>
              <a:ea typeface="微软雅黑" panose="020B0503020204020204" pitchFamily="34" charset="-122"/>
            </a:rPr>
            <a:t>定向”观</a:t>
          </a:r>
          <a:endParaRPr lang="zh-CN" altLang="en-US" dirty="0">
            <a:latin typeface="Arial" panose="020B0604020202020204" pitchFamily="34" charset="0"/>
            <a:ea typeface="微软雅黑" panose="020B0503020204020204" pitchFamily="34" charset="-122"/>
          </a:endParaRPr>
        </a:p>
      </dgm:t>
    </dgm:pt>
    <dgm:pt modelId="{1B6F4169-6790-4918-8976-459BE6882E56}" type="parTrans" cxnId="{1E984674-B1E1-4AC1-A88E-49DF63556EF9}">
      <dgm:prSet/>
      <dgm:spPr/>
      <dgm:t>
        <a:bodyPr/>
        <a:lstStyle/>
        <a:p>
          <a:endParaRPr lang="zh-CN" altLang="en-US"/>
        </a:p>
      </dgm:t>
    </dgm:pt>
    <dgm:pt modelId="{6E5B563E-C83E-4AF2-BAE0-A91AD36F214D}" type="sibTrans" cxnId="{1E984674-B1E1-4AC1-A88E-49DF63556EF9}">
      <dgm:prSet/>
      <dgm:spPr/>
      <dgm:t>
        <a:bodyPr/>
        <a:lstStyle/>
        <a:p>
          <a:endParaRPr lang="zh-CN" altLang="en-US"/>
        </a:p>
      </dgm:t>
    </dgm:pt>
    <dgm:pt modelId="{E5D3580E-190F-4320-A5AF-686EA16ADF52}" type="pres">
      <dgm:prSet presAssocID="{BF5DDE2C-B8B8-4748-A4BD-D4F3D51E2CD1}" presName="Name0" presStyleCnt="0">
        <dgm:presLayoutVars>
          <dgm:dir/>
          <dgm:resizeHandles val="exact"/>
        </dgm:presLayoutVars>
      </dgm:prSet>
      <dgm:spPr/>
    </dgm:pt>
    <dgm:pt modelId="{B7BC9B9A-98C9-4C5D-A66A-B4423D4E5CD5}" type="pres">
      <dgm:prSet presAssocID="{24DAECF7-CAD5-4F87-8576-56056A4E6A7F}" presName="node" presStyleLbl="node1" presStyleIdx="0" presStyleCnt="2">
        <dgm:presLayoutVars>
          <dgm:bulletEnabled val="1"/>
        </dgm:presLayoutVars>
      </dgm:prSet>
      <dgm:spPr/>
    </dgm:pt>
    <dgm:pt modelId="{C3045A6D-3743-4950-A02E-09F417E1B60E}" type="pres">
      <dgm:prSet presAssocID="{EDBB6CF9-8D67-410D-916C-1360A6FF172A}" presName="sibTrans" presStyleLbl="sibTrans2D1" presStyleIdx="0" presStyleCnt="1"/>
      <dgm:spPr/>
    </dgm:pt>
    <dgm:pt modelId="{F8346656-BC98-4EAC-98F8-98917B2C9B2F}" type="pres">
      <dgm:prSet presAssocID="{EDBB6CF9-8D67-410D-916C-1360A6FF172A}" presName="connectorText" presStyleLbl="sibTrans2D1" presStyleIdx="0" presStyleCnt="1"/>
      <dgm:spPr/>
    </dgm:pt>
    <dgm:pt modelId="{6C455B0F-BA5D-412B-8990-4659810CDAF3}" type="pres">
      <dgm:prSet presAssocID="{025EE4DA-72C2-4AB2-B821-12ABE44FC6F6}" presName="node" presStyleLbl="node1" presStyleIdx="1" presStyleCnt="2">
        <dgm:presLayoutVars>
          <dgm:bulletEnabled val="1"/>
        </dgm:presLayoutVars>
      </dgm:prSet>
      <dgm:spPr/>
    </dgm:pt>
  </dgm:ptLst>
  <dgm:cxnLst>
    <dgm:cxn modelId="{FF64A31E-2638-4D04-80C3-6B94DADEFBB4}" type="presOf" srcId="{EDBB6CF9-8D67-410D-916C-1360A6FF172A}" destId="{F8346656-BC98-4EAC-98F8-98917B2C9B2F}" srcOrd="1" destOrd="0" presId="urn:microsoft.com/office/officeart/2005/8/layout/process1"/>
    <dgm:cxn modelId="{540BDB5B-978F-4412-A86B-67AA87D990F2}" type="presOf" srcId="{24DAECF7-CAD5-4F87-8576-56056A4E6A7F}" destId="{B7BC9B9A-98C9-4C5D-A66A-B4423D4E5CD5}" srcOrd="0" destOrd="0" presId="urn:microsoft.com/office/officeart/2005/8/layout/process1"/>
    <dgm:cxn modelId="{1E984674-B1E1-4AC1-A88E-49DF63556EF9}" srcId="{BF5DDE2C-B8B8-4748-A4BD-D4F3D51E2CD1}" destId="{025EE4DA-72C2-4AB2-B821-12ABE44FC6F6}" srcOrd="1" destOrd="0" parTransId="{1B6F4169-6790-4918-8976-459BE6882E56}" sibTransId="{6E5B563E-C83E-4AF2-BAE0-A91AD36F214D}"/>
    <dgm:cxn modelId="{6CD96D7F-EBC1-4EE5-BE77-A17310DD19A7}" type="presOf" srcId="{EDBB6CF9-8D67-410D-916C-1360A6FF172A}" destId="{C3045A6D-3743-4950-A02E-09F417E1B60E}" srcOrd="0" destOrd="0" presId="urn:microsoft.com/office/officeart/2005/8/layout/process1"/>
    <dgm:cxn modelId="{AF943289-6D75-4ACD-8ABB-0812F4B7E2AC}" srcId="{BF5DDE2C-B8B8-4748-A4BD-D4F3D51E2CD1}" destId="{24DAECF7-CAD5-4F87-8576-56056A4E6A7F}" srcOrd="0" destOrd="0" parTransId="{A6CD6895-6D05-4B3D-9B10-68B12363C73E}" sibTransId="{EDBB6CF9-8D67-410D-916C-1360A6FF172A}"/>
    <dgm:cxn modelId="{A7279DE3-3A0C-451D-9944-6B7EFB2020D7}" type="presOf" srcId="{BF5DDE2C-B8B8-4748-A4BD-D4F3D51E2CD1}" destId="{E5D3580E-190F-4320-A5AF-686EA16ADF52}" srcOrd="0" destOrd="0" presId="urn:microsoft.com/office/officeart/2005/8/layout/process1"/>
    <dgm:cxn modelId="{1D2B8EEB-EDD6-42CB-A1F2-1486460F4061}" type="presOf" srcId="{025EE4DA-72C2-4AB2-B821-12ABE44FC6F6}" destId="{6C455B0F-BA5D-412B-8990-4659810CDAF3}" srcOrd="0" destOrd="0" presId="urn:microsoft.com/office/officeart/2005/8/layout/process1"/>
    <dgm:cxn modelId="{1EB5FECB-E9BE-49D9-8EF3-25B4A4D420E2}" type="presParOf" srcId="{E5D3580E-190F-4320-A5AF-686EA16ADF52}" destId="{B7BC9B9A-98C9-4C5D-A66A-B4423D4E5CD5}" srcOrd="0" destOrd="0" presId="urn:microsoft.com/office/officeart/2005/8/layout/process1"/>
    <dgm:cxn modelId="{C3F36F15-27CA-4455-8281-5CD96B215716}" type="presParOf" srcId="{E5D3580E-190F-4320-A5AF-686EA16ADF52}" destId="{C3045A6D-3743-4950-A02E-09F417E1B60E}" srcOrd="1" destOrd="0" presId="urn:microsoft.com/office/officeart/2005/8/layout/process1"/>
    <dgm:cxn modelId="{F13F401C-DE09-40F1-8D41-0E560EC56263}" type="presParOf" srcId="{C3045A6D-3743-4950-A02E-09F417E1B60E}" destId="{F8346656-BC98-4EAC-98F8-98917B2C9B2F}" srcOrd="0" destOrd="0" presId="urn:microsoft.com/office/officeart/2005/8/layout/process1"/>
    <dgm:cxn modelId="{BB5DA33F-47D8-4E68-9630-EDBB22E686D1}" type="presParOf" srcId="{E5D3580E-190F-4320-A5AF-686EA16ADF52}" destId="{6C455B0F-BA5D-412B-8990-4659810CDAF3}"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F94D72-49F3-4A68-8224-C5C33828AE09}" type="doc">
      <dgm:prSet loTypeId="urn:microsoft.com/office/officeart/2005/8/layout/chevron1" loCatId="process" qsTypeId="urn:microsoft.com/office/officeart/2005/8/quickstyle/simple1" qsCatId="simple" csTypeId="urn:microsoft.com/office/officeart/2005/8/colors/colorful2" csCatId="colorful" phldr="1"/>
      <dgm:spPr/>
    </dgm:pt>
    <dgm:pt modelId="{806A9BF7-9422-424E-967C-2D270DA61D51}">
      <dgm:prSet/>
      <dgm:spPr/>
      <dgm:t>
        <a:bodyPr/>
        <a:lstStyle/>
        <a:p>
          <a:r>
            <a:rPr lang="en-US" altLang="zh-CN">
              <a:latin typeface="Arial" panose="020B0604020202020204" pitchFamily="34" charset="0"/>
              <a:ea typeface="微软雅黑" panose="020B0503020204020204" pitchFamily="34" charset="-122"/>
            </a:rPr>
            <a:t>1. </a:t>
          </a:r>
          <a:r>
            <a:rPr lang="zh-CN" altLang="en-US">
              <a:latin typeface="Arial" panose="020B0604020202020204" pitchFamily="34" charset="0"/>
              <a:ea typeface="微软雅黑" panose="020B0503020204020204" pitchFamily="34" charset="-122"/>
            </a:rPr>
            <a:t>言语信息</a:t>
          </a:r>
          <a:endParaRPr lang="zh-CN" altLang="en-US" dirty="0">
            <a:latin typeface="Arial" panose="020B0604020202020204" pitchFamily="34" charset="0"/>
            <a:ea typeface="微软雅黑" panose="020B0503020204020204" pitchFamily="34" charset="-122"/>
          </a:endParaRPr>
        </a:p>
      </dgm:t>
    </dgm:pt>
    <dgm:pt modelId="{233FE270-F2AA-476C-835A-13170F545F9A}" type="parTrans" cxnId="{674A76E3-2A68-4381-9309-320233F8782F}">
      <dgm:prSet/>
      <dgm:spPr/>
      <dgm:t>
        <a:bodyPr/>
        <a:lstStyle/>
        <a:p>
          <a:endParaRPr lang="zh-CN" altLang="en-US"/>
        </a:p>
      </dgm:t>
    </dgm:pt>
    <dgm:pt modelId="{BF3060E9-3B42-4C79-A7AB-B4A23066F411}" type="sibTrans" cxnId="{674A76E3-2A68-4381-9309-320233F8782F}">
      <dgm:prSet/>
      <dgm:spPr/>
      <dgm:t>
        <a:bodyPr/>
        <a:lstStyle/>
        <a:p>
          <a:endParaRPr lang="zh-CN" altLang="en-US"/>
        </a:p>
      </dgm:t>
    </dgm:pt>
    <dgm:pt modelId="{C765B083-FA05-46FA-8916-50D5D342B1F1}">
      <dgm:prSet/>
      <dgm:spPr/>
      <dgm:t>
        <a:bodyPr/>
        <a:lstStyle/>
        <a:p>
          <a:r>
            <a:rPr lang="en-US" altLang="zh-CN">
              <a:latin typeface="Arial" panose="020B0604020202020204" pitchFamily="34" charset="0"/>
              <a:ea typeface="微软雅黑" panose="020B0503020204020204" pitchFamily="34" charset="-122"/>
            </a:rPr>
            <a:t>2. </a:t>
          </a:r>
          <a:r>
            <a:rPr lang="zh-CN" altLang="en-US">
              <a:latin typeface="Arial" panose="020B0604020202020204" pitchFamily="34" charset="0"/>
              <a:ea typeface="微软雅黑" panose="020B0503020204020204" pitchFamily="34" charset="-122"/>
            </a:rPr>
            <a:t>智慧技能</a:t>
          </a:r>
          <a:endParaRPr lang="zh-CN" altLang="en-US" dirty="0">
            <a:latin typeface="Arial" panose="020B0604020202020204" pitchFamily="34" charset="0"/>
            <a:ea typeface="微软雅黑" panose="020B0503020204020204" pitchFamily="34" charset="-122"/>
          </a:endParaRPr>
        </a:p>
      </dgm:t>
    </dgm:pt>
    <dgm:pt modelId="{E0D6BC67-8629-40EF-B9EB-E3338AA387D4}" type="parTrans" cxnId="{8EC32211-483D-44F0-AD71-989A587D093F}">
      <dgm:prSet/>
      <dgm:spPr/>
      <dgm:t>
        <a:bodyPr/>
        <a:lstStyle/>
        <a:p>
          <a:endParaRPr lang="zh-CN" altLang="en-US"/>
        </a:p>
      </dgm:t>
    </dgm:pt>
    <dgm:pt modelId="{A1C3C1F0-E030-4FA8-84DA-E924591C79E9}" type="sibTrans" cxnId="{8EC32211-483D-44F0-AD71-989A587D093F}">
      <dgm:prSet/>
      <dgm:spPr/>
      <dgm:t>
        <a:bodyPr/>
        <a:lstStyle/>
        <a:p>
          <a:endParaRPr lang="zh-CN" altLang="en-US"/>
        </a:p>
      </dgm:t>
    </dgm:pt>
    <dgm:pt modelId="{9FCC6122-92C7-4938-9DCF-AACD730C25E6}">
      <dgm:prSet/>
      <dgm:spPr/>
      <dgm:t>
        <a:bodyPr/>
        <a:lstStyle/>
        <a:p>
          <a:r>
            <a:rPr lang="en-US" altLang="zh-CN">
              <a:latin typeface="Arial" panose="020B0604020202020204" pitchFamily="34" charset="0"/>
              <a:ea typeface="微软雅黑" panose="020B0503020204020204" pitchFamily="34" charset="-122"/>
            </a:rPr>
            <a:t>3. </a:t>
          </a:r>
          <a:r>
            <a:rPr lang="zh-CN" altLang="en-US">
              <a:latin typeface="Arial" panose="020B0604020202020204" pitchFamily="34" charset="0"/>
              <a:ea typeface="微软雅黑" panose="020B0503020204020204" pitchFamily="34" charset="-122"/>
            </a:rPr>
            <a:t>认知策略</a:t>
          </a:r>
          <a:endParaRPr lang="zh-CN" altLang="en-US" dirty="0">
            <a:latin typeface="Arial" panose="020B0604020202020204" pitchFamily="34" charset="0"/>
            <a:ea typeface="微软雅黑" panose="020B0503020204020204" pitchFamily="34" charset="-122"/>
          </a:endParaRPr>
        </a:p>
      </dgm:t>
    </dgm:pt>
    <dgm:pt modelId="{56E24505-2088-491D-8A7B-687A7971CF85}" type="parTrans" cxnId="{1B21FC9C-A0C2-4E41-BDFF-5389EDF7C811}">
      <dgm:prSet/>
      <dgm:spPr/>
      <dgm:t>
        <a:bodyPr/>
        <a:lstStyle/>
        <a:p>
          <a:endParaRPr lang="zh-CN" altLang="en-US"/>
        </a:p>
      </dgm:t>
    </dgm:pt>
    <dgm:pt modelId="{C976C6CF-FBB8-4DB8-9D95-B60A78C712C9}" type="sibTrans" cxnId="{1B21FC9C-A0C2-4E41-BDFF-5389EDF7C811}">
      <dgm:prSet/>
      <dgm:spPr/>
      <dgm:t>
        <a:bodyPr/>
        <a:lstStyle/>
        <a:p>
          <a:endParaRPr lang="zh-CN" altLang="en-US"/>
        </a:p>
      </dgm:t>
    </dgm:pt>
    <dgm:pt modelId="{17F38803-1DCF-44A9-A22F-4DA8F97A41C5}" type="pres">
      <dgm:prSet presAssocID="{B0F94D72-49F3-4A68-8224-C5C33828AE09}" presName="Name0" presStyleCnt="0">
        <dgm:presLayoutVars>
          <dgm:dir/>
          <dgm:animLvl val="lvl"/>
          <dgm:resizeHandles val="exact"/>
        </dgm:presLayoutVars>
      </dgm:prSet>
      <dgm:spPr/>
    </dgm:pt>
    <dgm:pt modelId="{88CA69CE-D45B-444D-AE93-FCFCA8B57A2D}" type="pres">
      <dgm:prSet presAssocID="{806A9BF7-9422-424E-967C-2D270DA61D51}" presName="parTxOnly" presStyleLbl="node1" presStyleIdx="0" presStyleCnt="3">
        <dgm:presLayoutVars>
          <dgm:chMax val="0"/>
          <dgm:chPref val="0"/>
          <dgm:bulletEnabled val="1"/>
        </dgm:presLayoutVars>
      </dgm:prSet>
      <dgm:spPr/>
    </dgm:pt>
    <dgm:pt modelId="{89DA14EE-C2B1-453B-95D0-40532AA8E273}" type="pres">
      <dgm:prSet presAssocID="{BF3060E9-3B42-4C79-A7AB-B4A23066F411}" presName="parTxOnlySpace" presStyleCnt="0"/>
      <dgm:spPr/>
    </dgm:pt>
    <dgm:pt modelId="{665B9FFB-32C2-4178-9D4A-662A072B52D9}" type="pres">
      <dgm:prSet presAssocID="{C765B083-FA05-46FA-8916-50D5D342B1F1}" presName="parTxOnly" presStyleLbl="node1" presStyleIdx="1" presStyleCnt="3">
        <dgm:presLayoutVars>
          <dgm:chMax val="0"/>
          <dgm:chPref val="0"/>
          <dgm:bulletEnabled val="1"/>
        </dgm:presLayoutVars>
      </dgm:prSet>
      <dgm:spPr/>
    </dgm:pt>
    <dgm:pt modelId="{D05B695C-93C1-444B-89B2-E8E9149CA95C}" type="pres">
      <dgm:prSet presAssocID="{A1C3C1F0-E030-4FA8-84DA-E924591C79E9}" presName="parTxOnlySpace" presStyleCnt="0"/>
      <dgm:spPr/>
    </dgm:pt>
    <dgm:pt modelId="{F91D8C62-85C5-4AB1-8817-83A33467BBA7}" type="pres">
      <dgm:prSet presAssocID="{9FCC6122-92C7-4938-9DCF-AACD730C25E6}" presName="parTxOnly" presStyleLbl="node1" presStyleIdx="2" presStyleCnt="3">
        <dgm:presLayoutVars>
          <dgm:chMax val="0"/>
          <dgm:chPref val="0"/>
          <dgm:bulletEnabled val="1"/>
        </dgm:presLayoutVars>
      </dgm:prSet>
      <dgm:spPr/>
    </dgm:pt>
  </dgm:ptLst>
  <dgm:cxnLst>
    <dgm:cxn modelId="{8EC32211-483D-44F0-AD71-989A587D093F}" srcId="{B0F94D72-49F3-4A68-8224-C5C33828AE09}" destId="{C765B083-FA05-46FA-8916-50D5D342B1F1}" srcOrd="1" destOrd="0" parTransId="{E0D6BC67-8629-40EF-B9EB-E3338AA387D4}" sibTransId="{A1C3C1F0-E030-4FA8-84DA-E924591C79E9}"/>
    <dgm:cxn modelId="{8CFB7F37-173D-44BC-9BB2-129F2B4C1F85}" type="presOf" srcId="{9FCC6122-92C7-4938-9DCF-AACD730C25E6}" destId="{F91D8C62-85C5-4AB1-8817-83A33467BBA7}" srcOrd="0" destOrd="0" presId="urn:microsoft.com/office/officeart/2005/8/layout/chevron1"/>
    <dgm:cxn modelId="{E6DF223D-EA4A-44BF-B5F8-A05C1CE2A73D}" type="presOf" srcId="{B0F94D72-49F3-4A68-8224-C5C33828AE09}" destId="{17F38803-1DCF-44A9-A22F-4DA8F97A41C5}" srcOrd="0" destOrd="0" presId="urn:microsoft.com/office/officeart/2005/8/layout/chevron1"/>
    <dgm:cxn modelId="{BFA7FB7B-16CE-48F3-8C4D-A5C8B4FA967E}" type="presOf" srcId="{806A9BF7-9422-424E-967C-2D270DA61D51}" destId="{88CA69CE-D45B-444D-AE93-FCFCA8B57A2D}" srcOrd="0" destOrd="0" presId="urn:microsoft.com/office/officeart/2005/8/layout/chevron1"/>
    <dgm:cxn modelId="{1B21FC9C-A0C2-4E41-BDFF-5389EDF7C811}" srcId="{B0F94D72-49F3-4A68-8224-C5C33828AE09}" destId="{9FCC6122-92C7-4938-9DCF-AACD730C25E6}" srcOrd="2" destOrd="0" parTransId="{56E24505-2088-491D-8A7B-687A7971CF85}" sibTransId="{C976C6CF-FBB8-4DB8-9D95-B60A78C712C9}"/>
    <dgm:cxn modelId="{D973E4D7-3619-418A-85CE-85E329E09155}" type="presOf" srcId="{C765B083-FA05-46FA-8916-50D5D342B1F1}" destId="{665B9FFB-32C2-4178-9D4A-662A072B52D9}" srcOrd="0" destOrd="0" presId="urn:microsoft.com/office/officeart/2005/8/layout/chevron1"/>
    <dgm:cxn modelId="{674A76E3-2A68-4381-9309-320233F8782F}" srcId="{B0F94D72-49F3-4A68-8224-C5C33828AE09}" destId="{806A9BF7-9422-424E-967C-2D270DA61D51}" srcOrd="0" destOrd="0" parTransId="{233FE270-F2AA-476C-835A-13170F545F9A}" sibTransId="{BF3060E9-3B42-4C79-A7AB-B4A23066F411}"/>
    <dgm:cxn modelId="{62B22783-F1DC-461D-91E2-846298E095F9}" type="presParOf" srcId="{17F38803-1DCF-44A9-A22F-4DA8F97A41C5}" destId="{88CA69CE-D45B-444D-AE93-FCFCA8B57A2D}" srcOrd="0" destOrd="0" presId="urn:microsoft.com/office/officeart/2005/8/layout/chevron1"/>
    <dgm:cxn modelId="{238EAACD-DFE3-4699-8F18-DE63D04B7B7B}" type="presParOf" srcId="{17F38803-1DCF-44A9-A22F-4DA8F97A41C5}" destId="{89DA14EE-C2B1-453B-95D0-40532AA8E273}" srcOrd="1" destOrd="0" presId="urn:microsoft.com/office/officeart/2005/8/layout/chevron1"/>
    <dgm:cxn modelId="{A0BADEBD-2DB0-4A68-85D7-650D3D613DAA}" type="presParOf" srcId="{17F38803-1DCF-44A9-A22F-4DA8F97A41C5}" destId="{665B9FFB-32C2-4178-9D4A-662A072B52D9}" srcOrd="2" destOrd="0" presId="urn:microsoft.com/office/officeart/2005/8/layout/chevron1"/>
    <dgm:cxn modelId="{BE8A9EC6-72F7-47EB-9F3D-053F51BBFFE1}" type="presParOf" srcId="{17F38803-1DCF-44A9-A22F-4DA8F97A41C5}" destId="{D05B695C-93C1-444B-89B2-E8E9149CA95C}" srcOrd="3" destOrd="0" presId="urn:microsoft.com/office/officeart/2005/8/layout/chevron1"/>
    <dgm:cxn modelId="{ABC7AEC4-396A-4F55-B4A6-5CEA7CC306F3}" type="presParOf" srcId="{17F38803-1DCF-44A9-A22F-4DA8F97A41C5}" destId="{F91D8C62-85C5-4AB1-8817-83A33467BBA7}"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CF2A3D-8EC4-4F8D-B575-81FE021E1F2F}"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zh-CN" altLang="en-US"/>
        </a:p>
      </dgm:t>
    </dgm:pt>
    <dgm:pt modelId="{8AEA2848-996F-4E7E-9AA9-993AA623011A}">
      <dgm:prSet custT="1"/>
      <dgm:spPr/>
      <dgm:t>
        <a:bodyPr/>
        <a:lstStyle/>
        <a:p>
          <a:r>
            <a:rPr lang="zh-CN" altLang="en-US" sz="1600" dirty="0">
              <a:latin typeface="Arial" panose="020B0604020202020204" pitchFamily="34" charset="0"/>
              <a:ea typeface="微软雅黑" panose="020B0503020204020204" pitchFamily="34" charset="-122"/>
            </a:rPr>
            <a:t>布鲁纳曾领导美国</a:t>
          </a:r>
          <a:r>
            <a:rPr lang="en-US" altLang="zh-CN" sz="1600" dirty="0">
              <a:latin typeface="Arial" panose="020B0604020202020204" pitchFamily="34" charset="0"/>
              <a:ea typeface="微软雅黑" panose="020B0503020204020204" pitchFamily="34" charset="-122"/>
            </a:rPr>
            <a:t>20</a:t>
          </a:r>
          <a:r>
            <a:rPr lang="zh-CN" altLang="en-US" sz="1600" dirty="0">
              <a:latin typeface="Arial" panose="020B0604020202020204" pitchFamily="34" charset="0"/>
              <a:ea typeface="微软雅黑" panose="020B0503020204020204" pitchFamily="34" charset="-122"/>
            </a:rPr>
            <a:t>世纪</a:t>
          </a:r>
          <a:r>
            <a:rPr lang="en-US" altLang="zh-CN" sz="1600" dirty="0">
              <a:latin typeface="Arial" panose="020B0604020202020204" pitchFamily="34" charset="0"/>
              <a:ea typeface="微软雅黑" panose="020B0503020204020204" pitchFamily="34" charset="-122"/>
            </a:rPr>
            <a:t>60</a:t>
          </a:r>
          <a:r>
            <a:rPr lang="zh-CN" altLang="en-US" sz="1600" dirty="0">
              <a:latin typeface="Arial" panose="020B0604020202020204" pitchFamily="34" charset="0"/>
              <a:ea typeface="微软雅黑" panose="020B0503020204020204" pitchFamily="34" charset="-122"/>
            </a:rPr>
            <a:t>年代初的课程改革，对教材组织有独到的见解。他认为，教学不只是为了促进学生目前的学习，还应该帮助学生掌握主动地选择知识、记住知识和改造知识的技能，从而促进今后的学习。</a:t>
          </a:r>
          <a:endParaRPr lang="en-US" altLang="zh-CN" sz="1600" dirty="0">
            <a:latin typeface="Arial" panose="020B0604020202020204" pitchFamily="34" charset="0"/>
            <a:ea typeface="微软雅黑" panose="020B0503020204020204" pitchFamily="34" charset="-122"/>
          </a:endParaRPr>
        </a:p>
      </dgm:t>
    </dgm:pt>
    <dgm:pt modelId="{A78D709F-E0E2-40D9-83EE-3139EAC475F9}" type="parTrans" cxnId="{2B3B00E4-ADA0-4F4A-8379-D960C7D6DBA8}">
      <dgm:prSet/>
      <dgm:spPr/>
      <dgm:t>
        <a:bodyPr/>
        <a:lstStyle/>
        <a:p>
          <a:endParaRPr lang="zh-CN" altLang="en-US"/>
        </a:p>
      </dgm:t>
    </dgm:pt>
    <dgm:pt modelId="{704D0902-E3F8-438A-9252-1E84BCC4AF0A}" type="sibTrans" cxnId="{2B3B00E4-ADA0-4F4A-8379-D960C7D6DBA8}">
      <dgm:prSet/>
      <dgm:spPr/>
      <dgm:t>
        <a:bodyPr/>
        <a:lstStyle/>
        <a:p>
          <a:endParaRPr lang="zh-CN" altLang="en-US"/>
        </a:p>
      </dgm:t>
    </dgm:pt>
    <dgm:pt modelId="{63F42AB9-8F30-4138-A5E4-840FEF9829C9}">
      <dgm:prSet custT="1"/>
      <dgm:spPr/>
      <dgm:t>
        <a:bodyPr/>
        <a:lstStyle/>
        <a:p>
          <a:r>
            <a:rPr lang="zh-CN" altLang="en-US" sz="1600" dirty="0">
              <a:latin typeface="Arial" panose="020B0604020202020204" pitchFamily="34" charset="0"/>
              <a:ea typeface="微软雅黑" panose="020B0503020204020204" pitchFamily="34" charset="-122"/>
            </a:rPr>
            <a:t>布鲁纳指出，教材的组织呈现须与智慧发展相匹配。儿童的智慧发展有三种水平或阶段： </a:t>
          </a:r>
          <a:r>
            <a:rPr lang="zh-CN" altLang="en-US" sz="1600" b="1" dirty="0">
              <a:latin typeface="Arial" panose="020B0604020202020204" pitchFamily="34" charset="0"/>
              <a:ea typeface="微软雅黑" panose="020B0503020204020204" pitchFamily="34" charset="-122"/>
            </a:rPr>
            <a:t>表演式再现表象阶段</a:t>
          </a:r>
          <a:r>
            <a:rPr lang="zh-CN" altLang="en-US" sz="1600" dirty="0">
              <a:latin typeface="Arial" panose="020B0604020202020204" pitchFamily="34" charset="0"/>
              <a:ea typeface="微软雅黑" panose="020B0503020204020204" pitchFamily="34" charset="-122"/>
            </a:rPr>
            <a:t>，指运用适当的动作反应去体现过去的经验，具有操作性的特点；</a:t>
          </a:r>
          <a:r>
            <a:rPr lang="zh-CN" altLang="en-US" sz="1600" b="1" dirty="0">
              <a:latin typeface="Arial" panose="020B0604020202020204" pitchFamily="34" charset="0"/>
              <a:ea typeface="微软雅黑" panose="020B0503020204020204" pitchFamily="34" charset="-122"/>
            </a:rPr>
            <a:t>映象式再现表象阶段</a:t>
          </a:r>
          <a:r>
            <a:rPr lang="zh-CN" altLang="en-US" sz="1600" dirty="0">
              <a:latin typeface="Arial" panose="020B0604020202020204" pitchFamily="34" charset="0"/>
              <a:ea typeface="微软雅黑" panose="020B0503020204020204" pitchFamily="34" charset="-122"/>
            </a:rPr>
            <a:t>，指以表象或图解来反映或表示的个体认识；</a:t>
          </a:r>
          <a:r>
            <a:rPr lang="zh-CN" altLang="en-US" sz="1600" b="1" dirty="0">
              <a:latin typeface="Arial" panose="020B0604020202020204" pitchFamily="34" charset="0"/>
              <a:ea typeface="微软雅黑" panose="020B0503020204020204" pitchFamily="34" charset="-122"/>
            </a:rPr>
            <a:t>象征式再现表象阶段</a:t>
          </a:r>
          <a:r>
            <a:rPr lang="zh-CN" altLang="en-US" sz="1600" dirty="0">
              <a:latin typeface="Arial" panose="020B0604020202020204" pitchFamily="34" charset="0"/>
              <a:ea typeface="微软雅黑" panose="020B0503020204020204" pitchFamily="34" charset="-122"/>
            </a:rPr>
            <a:t>，指以抽象的符号如语言来反映经验内容。</a:t>
          </a:r>
        </a:p>
      </dgm:t>
    </dgm:pt>
    <dgm:pt modelId="{834FA4BE-6EA8-4C91-81A9-AEA4CD9043E4}" type="parTrans" cxnId="{FB98E8A5-3DA6-4042-9E26-21E80C929A47}">
      <dgm:prSet/>
      <dgm:spPr/>
      <dgm:t>
        <a:bodyPr/>
        <a:lstStyle/>
        <a:p>
          <a:endParaRPr lang="zh-CN" altLang="en-US"/>
        </a:p>
      </dgm:t>
    </dgm:pt>
    <dgm:pt modelId="{79C469C1-E528-4578-910D-D1C1E518F782}" type="sibTrans" cxnId="{FB98E8A5-3DA6-4042-9E26-21E80C929A47}">
      <dgm:prSet/>
      <dgm:spPr/>
      <dgm:t>
        <a:bodyPr/>
        <a:lstStyle/>
        <a:p>
          <a:endParaRPr lang="zh-CN" altLang="en-US"/>
        </a:p>
      </dgm:t>
    </dgm:pt>
    <dgm:pt modelId="{9BEF9C11-DB5B-4DA8-9D29-86473405E643}" type="pres">
      <dgm:prSet presAssocID="{8ECF2A3D-8EC4-4F8D-B575-81FE021E1F2F}" presName="Name0" presStyleCnt="0">
        <dgm:presLayoutVars>
          <dgm:chMax val="7"/>
          <dgm:chPref val="7"/>
          <dgm:dir/>
        </dgm:presLayoutVars>
      </dgm:prSet>
      <dgm:spPr/>
    </dgm:pt>
    <dgm:pt modelId="{47531E60-8174-4F0B-9260-64AC9F9704A5}" type="pres">
      <dgm:prSet presAssocID="{8ECF2A3D-8EC4-4F8D-B575-81FE021E1F2F}" presName="Name1" presStyleCnt="0"/>
      <dgm:spPr/>
    </dgm:pt>
    <dgm:pt modelId="{8204CF79-FA87-424D-B86F-345EA34745B5}" type="pres">
      <dgm:prSet presAssocID="{8ECF2A3D-8EC4-4F8D-B575-81FE021E1F2F}" presName="cycle" presStyleCnt="0"/>
      <dgm:spPr/>
    </dgm:pt>
    <dgm:pt modelId="{372FB5AD-F5B8-429E-A6FF-991F1D25F2C8}" type="pres">
      <dgm:prSet presAssocID="{8ECF2A3D-8EC4-4F8D-B575-81FE021E1F2F}" presName="srcNode" presStyleLbl="node1" presStyleIdx="0" presStyleCnt="2"/>
      <dgm:spPr/>
    </dgm:pt>
    <dgm:pt modelId="{DB92C6F7-1884-45C3-89B3-190D529F59D6}" type="pres">
      <dgm:prSet presAssocID="{8ECF2A3D-8EC4-4F8D-B575-81FE021E1F2F}" presName="conn" presStyleLbl="parChTrans1D2" presStyleIdx="0" presStyleCnt="1"/>
      <dgm:spPr/>
    </dgm:pt>
    <dgm:pt modelId="{774E565F-4EA7-4624-BD41-D088DBA4A1D3}" type="pres">
      <dgm:prSet presAssocID="{8ECF2A3D-8EC4-4F8D-B575-81FE021E1F2F}" presName="extraNode" presStyleLbl="node1" presStyleIdx="0" presStyleCnt="2"/>
      <dgm:spPr/>
    </dgm:pt>
    <dgm:pt modelId="{02DCE0BA-536F-482A-80EE-D00D4E453C97}" type="pres">
      <dgm:prSet presAssocID="{8ECF2A3D-8EC4-4F8D-B575-81FE021E1F2F}" presName="dstNode" presStyleLbl="node1" presStyleIdx="0" presStyleCnt="2"/>
      <dgm:spPr/>
    </dgm:pt>
    <dgm:pt modelId="{42A431EF-721C-4B44-9CF1-6FED04DDB510}" type="pres">
      <dgm:prSet presAssocID="{8AEA2848-996F-4E7E-9AA9-993AA623011A}" presName="text_1" presStyleLbl="node1" presStyleIdx="0" presStyleCnt="2">
        <dgm:presLayoutVars>
          <dgm:bulletEnabled val="1"/>
        </dgm:presLayoutVars>
      </dgm:prSet>
      <dgm:spPr/>
    </dgm:pt>
    <dgm:pt modelId="{4F5B8356-86E5-4D70-ABEC-58F01DED39CA}" type="pres">
      <dgm:prSet presAssocID="{8AEA2848-996F-4E7E-9AA9-993AA623011A}" presName="accent_1" presStyleCnt="0"/>
      <dgm:spPr/>
    </dgm:pt>
    <dgm:pt modelId="{4E9081AD-C20B-46B6-81EF-9D64B9560046}" type="pres">
      <dgm:prSet presAssocID="{8AEA2848-996F-4E7E-9AA9-993AA623011A}" presName="accentRepeatNode" presStyleLbl="solidFgAcc1" presStyleIdx="0" presStyleCnt="2"/>
      <dgm:spPr/>
    </dgm:pt>
    <dgm:pt modelId="{B1790433-2D68-4DBF-8DAB-F7B9E71659CD}" type="pres">
      <dgm:prSet presAssocID="{63F42AB9-8F30-4138-A5E4-840FEF9829C9}" presName="text_2" presStyleLbl="node1" presStyleIdx="1" presStyleCnt="2">
        <dgm:presLayoutVars>
          <dgm:bulletEnabled val="1"/>
        </dgm:presLayoutVars>
      </dgm:prSet>
      <dgm:spPr/>
    </dgm:pt>
    <dgm:pt modelId="{3AAA5F5F-0DB0-41C1-993E-98525C0020DE}" type="pres">
      <dgm:prSet presAssocID="{63F42AB9-8F30-4138-A5E4-840FEF9829C9}" presName="accent_2" presStyleCnt="0"/>
      <dgm:spPr/>
    </dgm:pt>
    <dgm:pt modelId="{2F4AFE64-2DDB-427F-BB65-2B8111C8026F}" type="pres">
      <dgm:prSet presAssocID="{63F42AB9-8F30-4138-A5E4-840FEF9829C9}" presName="accentRepeatNode" presStyleLbl="solidFgAcc1" presStyleIdx="1" presStyleCnt="2"/>
      <dgm:spPr/>
    </dgm:pt>
  </dgm:ptLst>
  <dgm:cxnLst>
    <dgm:cxn modelId="{CFB1690D-EEEE-43B2-B121-9349BD2A5EF6}" type="presOf" srcId="{704D0902-E3F8-438A-9252-1E84BCC4AF0A}" destId="{DB92C6F7-1884-45C3-89B3-190D529F59D6}" srcOrd="0" destOrd="0" presId="urn:microsoft.com/office/officeart/2008/layout/VerticalCurvedList"/>
    <dgm:cxn modelId="{10366C15-9186-44A3-A04B-FD8664D1BD71}" type="presOf" srcId="{8ECF2A3D-8EC4-4F8D-B575-81FE021E1F2F}" destId="{9BEF9C11-DB5B-4DA8-9D29-86473405E643}" srcOrd="0" destOrd="0" presId="urn:microsoft.com/office/officeart/2008/layout/VerticalCurvedList"/>
    <dgm:cxn modelId="{12791318-DA67-4900-9156-21BD3A72E362}" type="presOf" srcId="{8AEA2848-996F-4E7E-9AA9-993AA623011A}" destId="{42A431EF-721C-4B44-9CF1-6FED04DDB510}" srcOrd="0" destOrd="0" presId="urn:microsoft.com/office/officeart/2008/layout/VerticalCurvedList"/>
    <dgm:cxn modelId="{FB98E8A5-3DA6-4042-9E26-21E80C929A47}" srcId="{8ECF2A3D-8EC4-4F8D-B575-81FE021E1F2F}" destId="{63F42AB9-8F30-4138-A5E4-840FEF9829C9}" srcOrd="1" destOrd="0" parTransId="{834FA4BE-6EA8-4C91-81A9-AEA4CD9043E4}" sibTransId="{79C469C1-E528-4578-910D-D1C1E518F782}"/>
    <dgm:cxn modelId="{D9CEF8DE-3062-466A-8001-21713AE87033}" type="presOf" srcId="{63F42AB9-8F30-4138-A5E4-840FEF9829C9}" destId="{B1790433-2D68-4DBF-8DAB-F7B9E71659CD}" srcOrd="0" destOrd="0" presId="urn:microsoft.com/office/officeart/2008/layout/VerticalCurvedList"/>
    <dgm:cxn modelId="{2B3B00E4-ADA0-4F4A-8379-D960C7D6DBA8}" srcId="{8ECF2A3D-8EC4-4F8D-B575-81FE021E1F2F}" destId="{8AEA2848-996F-4E7E-9AA9-993AA623011A}" srcOrd="0" destOrd="0" parTransId="{A78D709F-E0E2-40D9-83EE-3139EAC475F9}" sibTransId="{704D0902-E3F8-438A-9252-1E84BCC4AF0A}"/>
    <dgm:cxn modelId="{428A5EC0-B311-442E-9DC9-EA9C629B6258}" type="presParOf" srcId="{9BEF9C11-DB5B-4DA8-9D29-86473405E643}" destId="{47531E60-8174-4F0B-9260-64AC9F9704A5}" srcOrd="0" destOrd="0" presId="urn:microsoft.com/office/officeart/2008/layout/VerticalCurvedList"/>
    <dgm:cxn modelId="{D44A59C8-7CEF-4F69-8C33-A6EE5BCE4D81}" type="presParOf" srcId="{47531E60-8174-4F0B-9260-64AC9F9704A5}" destId="{8204CF79-FA87-424D-B86F-345EA34745B5}" srcOrd="0" destOrd="0" presId="urn:microsoft.com/office/officeart/2008/layout/VerticalCurvedList"/>
    <dgm:cxn modelId="{E0096F29-27A7-4C37-95DC-6C1DCDA067A0}" type="presParOf" srcId="{8204CF79-FA87-424D-B86F-345EA34745B5}" destId="{372FB5AD-F5B8-429E-A6FF-991F1D25F2C8}" srcOrd="0" destOrd="0" presId="urn:microsoft.com/office/officeart/2008/layout/VerticalCurvedList"/>
    <dgm:cxn modelId="{0E697086-0597-446C-AD04-B5E2C9D0E930}" type="presParOf" srcId="{8204CF79-FA87-424D-B86F-345EA34745B5}" destId="{DB92C6F7-1884-45C3-89B3-190D529F59D6}" srcOrd="1" destOrd="0" presId="urn:microsoft.com/office/officeart/2008/layout/VerticalCurvedList"/>
    <dgm:cxn modelId="{5497D4A9-CA39-4414-9894-FF7DDA193AE1}" type="presParOf" srcId="{8204CF79-FA87-424D-B86F-345EA34745B5}" destId="{774E565F-4EA7-4624-BD41-D088DBA4A1D3}" srcOrd="2" destOrd="0" presId="urn:microsoft.com/office/officeart/2008/layout/VerticalCurvedList"/>
    <dgm:cxn modelId="{356A9FB1-D3A9-4407-955A-1952AA72CE99}" type="presParOf" srcId="{8204CF79-FA87-424D-B86F-345EA34745B5}" destId="{02DCE0BA-536F-482A-80EE-D00D4E453C97}" srcOrd="3" destOrd="0" presId="urn:microsoft.com/office/officeart/2008/layout/VerticalCurvedList"/>
    <dgm:cxn modelId="{2FFE52F0-733A-48D5-B5D9-80E914CC8249}" type="presParOf" srcId="{47531E60-8174-4F0B-9260-64AC9F9704A5}" destId="{42A431EF-721C-4B44-9CF1-6FED04DDB510}" srcOrd="1" destOrd="0" presId="urn:microsoft.com/office/officeart/2008/layout/VerticalCurvedList"/>
    <dgm:cxn modelId="{DB5BB241-30AD-42EF-AFEE-CB56F2EEC29F}" type="presParOf" srcId="{47531E60-8174-4F0B-9260-64AC9F9704A5}" destId="{4F5B8356-86E5-4D70-ABEC-58F01DED39CA}" srcOrd="2" destOrd="0" presId="urn:microsoft.com/office/officeart/2008/layout/VerticalCurvedList"/>
    <dgm:cxn modelId="{85FDDA51-B52F-4963-8BBF-DB34AE993B67}" type="presParOf" srcId="{4F5B8356-86E5-4D70-ABEC-58F01DED39CA}" destId="{4E9081AD-C20B-46B6-81EF-9D64B9560046}" srcOrd="0" destOrd="0" presId="urn:microsoft.com/office/officeart/2008/layout/VerticalCurvedList"/>
    <dgm:cxn modelId="{DAEA7791-EA61-44AB-8DAB-877E156CAB90}" type="presParOf" srcId="{47531E60-8174-4F0B-9260-64AC9F9704A5}" destId="{B1790433-2D68-4DBF-8DAB-F7B9E71659CD}" srcOrd="3" destOrd="0" presId="urn:microsoft.com/office/officeart/2008/layout/VerticalCurvedList"/>
    <dgm:cxn modelId="{6F3C2AFC-DB13-4450-822D-74BF9EB382D4}" type="presParOf" srcId="{47531E60-8174-4F0B-9260-64AC9F9704A5}" destId="{3AAA5F5F-0DB0-41C1-993E-98525C0020DE}" srcOrd="4" destOrd="0" presId="urn:microsoft.com/office/officeart/2008/layout/VerticalCurvedList"/>
    <dgm:cxn modelId="{143D4C78-4173-4E17-AC0D-BDB19290636D}" type="presParOf" srcId="{3AAA5F5F-0DB0-41C1-993E-98525C0020DE}" destId="{2F4AFE64-2DDB-427F-BB65-2B8111C8026F}"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pPr algn="l"/>
          <a:r>
            <a:rPr lang="zh-CN" altLang="zh-CN" dirty="0">
              <a:latin typeface="Arial" panose="020B0604020202020204" pitchFamily="34" charset="0"/>
              <a:ea typeface="微软雅黑" panose="020B0503020204020204" pitchFamily="34" charset="-122"/>
            </a:rPr>
            <a:t>陈述性知识，是关于世界“是什么”的知识。它有以下三种： ① 关于事物的名称或符号的知识，如关于“</a:t>
          </a:r>
          <a:r>
            <a:rPr lang="en-US" altLang="zh-CN" dirty="0">
              <a:latin typeface="Arial" panose="020B0604020202020204" pitchFamily="34" charset="0"/>
              <a:ea typeface="微软雅黑" panose="020B0503020204020204" pitchFamily="34" charset="-122"/>
            </a:rPr>
            <a:t>π”“DNA”“</a:t>
          </a:r>
          <a:r>
            <a:rPr lang="zh-CN" altLang="zh-CN" dirty="0">
              <a:latin typeface="Arial" panose="020B0604020202020204" pitchFamily="34" charset="0"/>
              <a:ea typeface="微软雅黑" panose="020B0503020204020204" pitchFamily="34" charset="-122"/>
            </a:rPr>
            <a:t>亚热带”的知识</a:t>
          </a:r>
          <a:r>
            <a:rPr lang="en-US" altLang="zh-CN" dirty="0">
              <a:latin typeface="Arial" panose="020B0604020202020204" pitchFamily="34" charset="0"/>
              <a:ea typeface="微软雅黑" panose="020B0503020204020204" pitchFamily="34" charset="-122"/>
            </a:rPr>
            <a:t>;② </a:t>
          </a:r>
          <a:r>
            <a:rPr lang="zh-CN" altLang="zh-CN" dirty="0">
              <a:latin typeface="Arial" panose="020B0604020202020204" pitchFamily="34" charset="0"/>
              <a:ea typeface="微软雅黑" panose="020B0503020204020204" pitchFamily="34" charset="-122"/>
            </a:rPr>
            <a:t>简单的命题知识或事实知识，如“北京是中国的首都”</a:t>
          </a:r>
          <a:r>
            <a:rPr lang="en-US" altLang="zh-CN" dirty="0">
              <a:latin typeface="Arial" panose="020B0604020202020204" pitchFamily="34" charset="0"/>
              <a:ea typeface="微软雅黑" panose="020B0503020204020204" pitchFamily="34" charset="-122"/>
            </a:rPr>
            <a:t>;③ </a:t>
          </a:r>
          <a:r>
            <a:rPr lang="zh-CN" altLang="zh-CN" dirty="0">
              <a:latin typeface="Arial" panose="020B0604020202020204" pitchFamily="34" charset="0"/>
              <a:ea typeface="微软雅黑" panose="020B0503020204020204" pitchFamily="34" charset="-122"/>
            </a:rPr>
            <a:t>有意义命题的组合知识，即经过组织的上述两种知识，如“太平天国运动失败的原因” 。</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陈述性知识的教学组织过程是： 首先，应明确学生能否回答“是什么”的问题，这是判定其教学效果的依据；其次，教学内容应按上述三种知识的顺序予以安排，且在安排时注意新旧知识的联系；再次，组织教学时既要确保对用于同化新知识的原有知识的巩固，又要找准新旧知识的联系点，还要考虑寻求新知识的生长点；最后，要注意教学媒体的选择，及时反馈教学效果。</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EFCE721-8A4D-4EA4-8AD0-A5BFECD50468}" type="doc">
      <dgm:prSet loTypeId="urn:microsoft.com/office/officeart/2009/3/layout/IncreasingArrowsProcess" loCatId="process" qsTypeId="urn:microsoft.com/office/officeart/2005/8/quickstyle/simple1" qsCatId="simple" csTypeId="urn:microsoft.com/office/officeart/2005/8/colors/colorful2" csCatId="colorful" phldr="1"/>
      <dgm:spPr/>
      <dgm:t>
        <a:bodyPr/>
        <a:lstStyle/>
        <a:p>
          <a:endParaRPr lang="zh-CN" altLang="en-US"/>
        </a:p>
      </dgm:t>
    </dgm:pt>
    <dgm:pt modelId="{DA7D498C-5BDD-4C75-B655-AEC2AFCE6A5C}">
      <dgm:prSet phldrT="[文本]" phldr="1"/>
      <dgm:spPr/>
      <dgm:t>
        <a:bodyPr/>
        <a:lstStyle/>
        <a:p>
          <a:endParaRPr lang="zh-CN" altLang="en-US"/>
        </a:p>
      </dgm:t>
    </dgm:pt>
    <dgm:pt modelId="{5EFD113A-55DE-4CAC-88B8-856448BAC8FE}" type="parTrans" cxnId="{2BB7F8D3-5D95-4084-8F94-C43CE2C3795B}">
      <dgm:prSet/>
      <dgm:spPr/>
      <dgm:t>
        <a:bodyPr/>
        <a:lstStyle/>
        <a:p>
          <a:endParaRPr lang="zh-CN" altLang="en-US"/>
        </a:p>
      </dgm:t>
    </dgm:pt>
    <dgm:pt modelId="{C3908761-9A11-4815-872C-DC7F9924636B}" type="sibTrans" cxnId="{2BB7F8D3-5D95-4084-8F94-C43CE2C3795B}">
      <dgm:prSet/>
      <dgm:spPr/>
      <dgm:t>
        <a:bodyPr/>
        <a:lstStyle/>
        <a:p>
          <a:endParaRPr lang="zh-CN" altLang="en-US"/>
        </a:p>
      </dgm:t>
    </dgm:pt>
    <dgm:pt modelId="{8CF9B821-54CA-4961-9670-5EAE0811DBE5}">
      <dgm:prSet phldrT="[文本]" custT="1"/>
      <dgm:spPr/>
      <dgm:t>
        <a:bodyPr/>
        <a:lstStyle/>
        <a:p>
          <a:r>
            <a:rPr lang="zh-CN" altLang="en-US" sz="1600" dirty="0">
              <a:latin typeface="Arial" panose="020B0604020202020204" pitchFamily="34" charset="0"/>
              <a:ea typeface="微软雅黑" panose="020B0503020204020204" pitchFamily="34" charset="-122"/>
            </a:rPr>
            <a:t>一是在新内容教学前，学习者已通过某种途径获得了非科学的日常概念。如，学生对鸟按“会不会飞”来判别，认为鸭不是鸟类而蜜蜂才是。</a:t>
          </a:r>
          <a:endParaRPr lang="zh-CN" altLang="en-US" sz="1600" dirty="0"/>
        </a:p>
      </dgm:t>
    </dgm:pt>
    <dgm:pt modelId="{902AAA5B-BDE1-49AF-A900-6D10C911A9BF}" type="parTrans" cxnId="{FC8B4E42-738A-4E5A-BF15-207C1551632C}">
      <dgm:prSet/>
      <dgm:spPr/>
      <dgm:t>
        <a:bodyPr/>
        <a:lstStyle/>
        <a:p>
          <a:endParaRPr lang="zh-CN" altLang="en-US"/>
        </a:p>
      </dgm:t>
    </dgm:pt>
    <dgm:pt modelId="{9E9E8E59-9952-412D-8186-440E74F1AD36}" type="sibTrans" cxnId="{FC8B4E42-738A-4E5A-BF15-207C1551632C}">
      <dgm:prSet/>
      <dgm:spPr/>
      <dgm:t>
        <a:bodyPr/>
        <a:lstStyle/>
        <a:p>
          <a:endParaRPr lang="zh-CN" altLang="en-US"/>
        </a:p>
      </dgm:t>
    </dgm:pt>
    <dgm:pt modelId="{45820843-8DB1-4566-8758-D90935450213}">
      <dgm:prSet phldrT="[文本]" phldr="1"/>
      <dgm:spPr/>
      <dgm:t>
        <a:bodyPr/>
        <a:lstStyle/>
        <a:p>
          <a:endParaRPr lang="zh-CN" altLang="en-US"/>
        </a:p>
      </dgm:t>
    </dgm:pt>
    <dgm:pt modelId="{ED42BB16-D588-465A-801F-52FC21EC6752}" type="parTrans" cxnId="{0101FF34-432A-40EF-AF96-B5178B1AF7DC}">
      <dgm:prSet/>
      <dgm:spPr/>
      <dgm:t>
        <a:bodyPr/>
        <a:lstStyle/>
        <a:p>
          <a:endParaRPr lang="zh-CN" altLang="en-US"/>
        </a:p>
      </dgm:t>
    </dgm:pt>
    <dgm:pt modelId="{D9E0B261-DC13-4B48-A697-15F5E0E7428F}" type="sibTrans" cxnId="{0101FF34-432A-40EF-AF96-B5178B1AF7DC}">
      <dgm:prSet/>
      <dgm:spPr/>
      <dgm:t>
        <a:bodyPr/>
        <a:lstStyle/>
        <a:p>
          <a:endParaRPr lang="zh-CN" altLang="en-US"/>
        </a:p>
      </dgm:t>
    </dgm:pt>
    <dgm:pt modelId="{FDB0971B-0C16-44BC-9EC1-B49FE28E50BC}">
      <dgm:prSet phldrT="[文本]" custT="1"/>
      <dgm:spPr/>
      <dgm:t>
        <a:bodyPr/>
        <a:lstStyle/>
        <a:p>
          <a:r>
            <a:rPr lang="zh-CN" altLang="en-US" sz="1600" kern="1200" dirty="0">
              <a:solidFill>
                <a:prstClr val="black">
                  <a:hueOff val="0"/>
                  <a:satOff val="0"/>
                  <a:lumOff val="0"/>
                  <a:alphaOff val="0"/>
                </a:prstClr>
              </a:solidFill>
              <a:latin typeface="Arial" panose="020B0604020202020204" pitchFamily="34" charset="0"/>
              <a:ea typeface="微软雅黑" panose="020B0503020204020204" pitchFamily="34" charset="-122"/>
              <a:cs typeface="+mn-cs"/>
            </a:rPr>
            <a:t>二是接受科学教育后，学习者头脑中仍保留着与科学概念不一致的日常概念。</a:t>
          </a:r>
        </a:p>
      </dgm:t>
    </dgm:pt>
    <dgm:pt modelId="{FE1502EA-12C9-44E6-88DC-0C82FB90D60C}" type="parTrans" cxnId="{803414F6-F7EE-4E67-B551-2C53E1F48E3A}">
      <dgm:prSet/>
      <dgm:spPr/>
      <dgm:t>
        <a:bodyPr/>
        <a:lstStyle/>
        <a:p>
          <a:endParaRPr lang="zh-CN" altLang="en-US"/>
        </a:p>
      </dgm:t>
    </dgm:pt>
    <dgm:pt modelId="{8DA518B5-F5F0-4D02-81BC-C0368B31904C}" type="sibTrans" cxnId="{803414F6-F7EE-4E67-B551-2C53E1F48E3A}">
      <dgm:prSet/>
      <dgm:spPr/>
      <dgm:t>
        <a:bodyPr/>
        <a:lstStyle/>
        <a:p>
          <a:endParaRPr lang="zh-CN" altLang="en-US"/>
        </a:p>
      </dgm:t>
    </dgm:pt>
    <dgm:pt modelId="{A2DCB6AD-E49C-4DB6-9643-E349F35FE4E0}">
      <dgm:prSet phldrT="[文本]" phldr="1"/>
      <dgm:spPr/>
      <dgm:t>
        <a:bodyPr/>
        <a:lstStyle/>
        <a:p>
          <a:endParaRPr lang="zh-CN" altLang="en-US"/>
        </a:p>
      </dgm:t>
    </dgm:pt>
    <dgm:pt modelId="{ECBB6410-7575-4A58-BF0A-7240A225A4C7}" type="parTrans" cxnId="{46DE9D21-81FD-4B8F-A581-51AD0039DFCD}">
      <dgm:prSet/>
      <dgm:spPr/>
      <dgm:t>
        <a:bodyPr/>
        <a:lstStyle/>
        <a:p>
          <a:endParaRPr lang="zh-CN" altLang="en-US"/>
        </a:p>
      </dgm:t>
    </dgm:pt>
    <dgm:pt modelId="{ADD8643E-78D1-4E77-AD9F-0226772DA1E0}" type="sibTrans" cxnId="{46DE9D21-81FD-4B8F-A581-51AD0039DFCD}">
      <dgm:prSet/>
      <dgm:spPr/>
      <dgm:t>
        <a:bodyPr/>
        <a:lstStyle/>
        <a:p>
          <a:endParaRPr lang="zh-CN" altLang="en-US"/>
        </a:p>
      </dgm:t>
    </dgm:pt>
    <dgm:pt modelId="{855253BE-3E26-4D67-8524-9B3069A96002}">
      <dgm:prSet phldrT="[文本]" custT="1"/>
      <dgm:spPr/>
      <dgm:t>
        <a:bodyPr/>
        <a:lstStyle/>
        <a:p>
          <a:pPr marL="0" lvl="0" indent="0" algn="l" defTabSz="711200">
            <a:lnSpc>
              <a:spcPct val="90000"/>
            </a:lnSpc>
            <a:spcBef>
              <a:spcPct val="0"/>
            </a:spcBef>
            <a:spcAft>
              <a:spcPct val="35000"/>
            </a:spcAft>
            <a:buNone/>
          </a:pPr>
          <a:r>
            <a:rPr lang="zh-CN" altLang="en-US" sz="1600" kern="1200" dirty="0">
              <a:solidFill>
                <a:prstClr val="black">
                  <a:hueOff val="0"/>
                  <a:satOff val="0"/>
                  <a:lumOff val="0"/>
                  <a:alphaOff val="0"/>
                </a:prstClr>
              </a:solidFill>
              <a:latin typeface="Arial" panose="020B0604020202020204" pitchFamily="34" charset="0"/>
              <a:ea typeface="微软雅黑" panose="020B0503020204020204" pitchFamily="34" charset="-122"/>
              <a:cs typeface="+mn-cs"/>
            </a:rPr>
            <a:t>三是新知识的教学没有达到预期要求，学习者重构新材料意义时，却在它与原有观念中不科学的内容之间建立了联系。</a:t>
          </a:r>
        </a:p>
      </dgm:t>
    </dgm:pt>
    <dgm:pt modelId="{69E85302-7FF5-411D-91C9-9C221BBD7B6D}" type="parTrans" cxnId="{8B2C0525-4D96-4F78-BDE7-0CD393B52320}">
      <dgm:prSet/>
      <dgm:spPr/>
      <dgm:t>
        <a:bodyPr/>
        <a:lstStyle/>
        <a:p>
          <a:endParaRPr lang="zh-CN" altLang="en-US"/>
        </a:p>
      </dgm:t>
    </dgm:pt>
    <dgm:pt modelId="{C7BB624F-2281-49C8-AA82-7DCB5D5ECDE8}" type="sibTrans" cxnId="{8B2C0525-4D96-4F78-BDE7-0CD393B52320}">
      <dgm:prSet/>
      <dgm:spPr/>
      <dgm:t>
        <a:bodyPr/>
        <a:lstStyle/>
        <a:p>
          <a:endParaRPr lang="zh-CN" altLang="en-US"/>
        </a:p>
      </dgm:t>
    </dgm:pt>
    <dgm:pt modelId="{E1F055BF-CA2A-4B4A-A889-CF592E1A37AE}" type="pres">
      <dgm:prSet presAssocID="{FEFCE721-8A4D-4EA4-8AD0-A5BFECD50468}" presName="Name0" presStyleCnt="0">
        <dgm:presLayoutVars>
          <dgm:chMax val="5"/>
          <dgm:chPref val="5"/>
          <dgm:dir/>
          <dgm:animLvl val="lvl"/>
        </dgm:presLayoutVars>
      </dgm:prSet>
      <dgm:spPr/>
    </dgm:pt>
    <dgm:pt modelId="{EB1EBEDF-0BD7-401A-8B05-E1F9E7FDA53A}" type="pres">
      <dgm:prSet presAssocID="{DA7D498C-5BDD-4C75-B655-AEC2AFCE6A5C}" presName="parentText1" presStyleLbl="node1" presStyleIdx="0" presStyleCnt="3">
        <dgm:presLayoutVars>
          <dgm:chMax/>
          <dgm:chPref val="3"/>
          <dgm:bulletEnabled val="1"/>
        </dgm:presLayoutVars>
      </dgm:prSet>
      <dgm:spPr/>
    </dgm:pt>
    <dgm:pt modelId="{4844AD1C-2F9C-453D-9014-99C046E33C9C}" type="pres">
      <dgm:prSet presAssocID="{DA7D498C-5BDD-4C75-B655-AEC2AFCE6A5C}" presName="childText1" presStyleLbl="solidAlignAcc1" presStyleIdx="0" presStyleCnt="3">
        <dgm:presLayoutVars>
          <dgm:chMax val="0"/>
          <dgm:chPref val="0"/>
          <dgm:bulletEnabled val="1"/>
        </dgm:presLayoutVars>
      </dgm:prSet>
      <dgm:spPr/>
    </dgm:pt>
    <dgm:pt modelId="{961C08CE-A0E2-4801-90C7-B5937FC89460}" type="pres">
      <dgm:prSet presAssocID="{45820843-8DB1-4566-8758-D90935450213}" presName="parentText2" presStyleLbl="node1" presStyleIdx="1" presStyleCnt="3">
        <dgm:presLayoutVars>
          <dgm:chMax/>
          <dgm:chPref val="3"/>
          <dgm:bulletEnabled val="1"/>
        </dgm:presLayoutVars>
      </dgm:prSet>
      <dgm:spPr/>
    </dgm:pt>
    <dgm:pt modelId="{109BD436-14FB-4A15-B88A-24C3C9769EF5}" type="pres">
      <dgm:prSet presAssocID="{45820843-8DB1-4566-8758-D90935450213}" presName="childText2" presStyleLbl="solidAlignAcc1" presStyleIdx="1" presStyleCnt="3">
        <dgm:presLayoutVars>
          <dgm:chMax val="0"/>
          <dgm:chPref val="0"/>
          <dgm:bulletEnabled val="1"/>
        </dgm:presLayoutVars>
      </dgm:prSet>
      <dgm:spPr/>
    </dgm:pt>
    <dgm:pt modelId="{3D1A7393-467B-471F-BF97-E7B0A719AD4C}" type="pres">
      <dgm:prSet presAssocID="{A2DCB6AD-E49C-4DB6-9643-E349F35FE4E0}" presName="parentText3" presStyleLbl="node1" presStyleIdx="2" presStyleCnt="3">
        <dgm:presLayoutVars>
          <dgm:chMax/>
          <dgm:chPref val="3"/>
          <dgm:bulletEnabled val="1"/>
        </dgm:presLayoutVars>
      </dgm:prSet>
      <dgm:spPr/>
    </dgm:pt>
    <dgm:pt modelId="{D7B10792-07E2-4053-ABC5-C09914E4E4D9}" type="pres">
      <dgm:prSet presAssocID="{A2DCB6AD-E49C-4DB6-9643-E349F35FE4E0}" presName="childText3" presStyleLbl="solidAlignAcc1" presStyleIdx="2" presStyleCnt="3">
        <dgm:presLayoutVars>
          <dgm:chMax val="0"/>
          <dgm:chPref val="0"/>
          <dgm:bulletEnabled val="1"/>
        </dgm:presLayoutVars>
      </dgm:prSet>
      <dgm:spPr/>
    </dgm:pt>
  </dgm:ptLst>
  <dgm:cxnLst>
    <dgm:cxn modelId="{CEADEE03-2F08-4DFE-A08E-3B09C3AA658A}" type="presOf" srcId="{FEFCE721-8A4D-4EA4-8AD0-A5BFECD50468}" destId="{E1F055BF-CA2A-4B4A-A889-CF592E1A37AE}" srcOrd="0" destOrd="0" presId="urn:microsoft.com/office/officeart/2009/3/layout/IncreasingArrowsProcess"/>
    <dgm:cxn modelId="{46DE9D21-81FD-4B8F-A581-51AD0039DFCD}" srcId="{FEFCE721-8A4D-4EA4-8AD0-A5BFECD50468}" destId="{A2DCB6AD-E49C-4DB6-9643-E349F35FE4E0}" srcOrd="2" destOrd="0" parTransId="{ECBB6410-7575-4A58-BF0A-7240A225A4C7}" sibTransId="{ADD8643E-78D1-4E77-AD9F-0226772DA1E0}"/>
    <dgm:cxn modelId="{8B2C0525-4D96-4F78-BDE7-0CD393B52320}" srcId="{A2DCB6AD-E49C-4DB6-9643-E349F35FE4E0}" destId="{855253BE-3E26-4D67-8524-9B3069A96002}" srcOrd="0" destOrd="0" parTransId="{69E85302-7FF5-411D-91C9-9C221BBD7B6D}" sibTransId="{C7BB624F-2281-49C8-AA82-7DCB5D5ECDE8}"/>
    <dgm:cxn modelId="{0101FF34-432A-40EF-AF96-B5178B1AF7DC}" srcId="{FEFCE721-8A4D-4EA4-8AD0-A5BFECD50468}" destId="{45820843-8DB1-4566-8758-D90935450213}" srcOrd="1" destOrd="0" parTransId="{ED42BB16-D588-465A-801F-52FC21EC6752}" sibTransId="{D9E0B261-DC13-4B48-A697-15F5E0E7428F}"/>
    <dgm:cxn modelId="{FC8B4E42-738A-4E5A-BF15-207C1551632C}" srcId="{DA7D498C-5BDD-4C75-B655-AEC2AFCE6A5C}" destId="{8CF9B821-54CA-4961-9670-5EAE0811DBE5}" srcOrd="0" destOrd="0" parTransId="{902AAA5B-BDE1-49AF-A900-6D10C911A9BF}" sibTransId="{9E9E8E59-9952-412D-8186-440E74F1AD36}"/>
    <dgm:cxn modelId="{7335BB85-B638-46FC-A894-4161FE04B7FA}" type="presOf" srcId="{8CF9B821-54CA-4961-9670-5EAE0811DBE5}" destId="{4844AD1C-2F9C-453D-9014-99C046E33C9C}" srcOrd="0" destOrd="0" presId="urn:microsoft.com/office/officeart/2009/3/layout/IncreasingArrowsProcess"/>
    <dgm:cxn modelId="{AC1CF19B-A2FE-495D-B4F5-6716BCE95682}" type="presOf" srcId="{A2DCB6AD-E49C-4DB6-9643-E349F35FE4E0}" destId="{3D1A7393-467B-471F-BF97-E7B0A719AD4C}" srcOrd="0" destOrd="0" presId="urn:microsoft.com/office/officeart/2009/3/layout/IncreasingArrowsProcess"/>
    <dgm:cxn modelId="{075C68B8-41B8-400C-9CA0-B9CD8000CC75}" type="presOf" srcId="{DA7D498C-5BDD-4C75-B655-AEC2AFCE6A5C}" destId="{EB1EBEDF-0BD7-401A-8B05-E1F9E7FDA53A}" srcOrd="0" destOrd="0" presId="urn:microsoft.com/office/officeart/2009/3/layout/IncreasingArrowsProcess"/>
    <dgm:cxn modelId="{B037DECF-ABF1-452E-B4D0-07A8B4DB5D18}" type="presOf" srcId="{FDB0971B-0C16-44BC-9EC1-B49FE28E50BC}" destId="{109BD436-14FB-4A15-B88A-24C3C9769EF5}" srcOrd="0" destOrd="0" presId="urn:microsoft.com/office/officeart/2009/3/layout/IncreasingArrowsProcess"/>
    <dgm:cxn modelId="{2BB7F8D3-5D95-4084-8F94-C43CE2C3795B}" srcId="{FEFCE721-8A4D-4EA4-8AD0-A5BFECD50468}" destId="{DA7D498C-5BDD-4C75-B655-AEC2AFCE6A5C}" srcOrd="0" destOrd="0" parTransId="{5EFD113A-55DE-4CAC-88B8-856448BAC8FE}" sibTransId="{C3908761-9A11-4815-872C-DC7F9924636B}"/>
    <dgm:cxn modelId="{7B512BD8-3483-4107-838F-256699374885}" type="presOf" srcId="{45820843-8DB1-4566-8758-D90935450213}" destId="{961C08CE-A0E2-4801-90C7-B5937FC89460}" srcOrd="0" destOrd="0" presId="urn:microsoft.com/office/officeart/2009/3/layout/IncreasingArrowsProcess"/>
    <dgm:cxn modelId="{79BFBCE9-9B81-4A20-BA13-2A13EC296977}" type="presOf" srcId="{855253BE-3E26-4D67-8524-9B3069A96002}" destId="{D7B10792-07E2-4053-ABC5-C09914E4E4D9}" srcOrd="0" destOrd="0" presId="urn:microsoft.com/office/officeart/2009/3/layout/IncreasingArrowsProcess"/>
    <dgm:cxn modelId="{803414F6-F7EE-4E67-B551-2C53E1F48E3A}" srcId="{45820843-8DB1-4566-8758-D90935450213}" destId="{FDB0971B-0C16-44BC-9EC1-B49FE28E50BC}" srcOrd="0" destOrd="0" parTransId="{FE1502EA-12C9-44E6-88DC-0C82FB90D60C}" sibTransId="{8DA518B5-F5F0-4D02-81BC-C0368B31904C}"/>
    <dgm:cxn modelId="{160D9AB1-ADF9-4EAA-89B0-D3A7F6B1512C}" type="presParOf" srcId="{E1F055BF-CA2A-4B4A-A889-CF592E1A37AE}" destId="{EB1EBEDF-0BD7-401A-8B05-E1F9E7FDA53A}" srcOrd="0" destOrd="0" presId="urn:microsoft.com/office/officeart/2009/3/layout/IncreasingArrowsProcess"/>
    <dgm:cxn modelId="{D9110089-6741-4334-B89D-9C98D7EA54D5}" type="presParOf" srcId="{E1F055BF-CA2A-4B4A-A889-CF592E1A37AE}" destId="{4844AD1C-2F9C-453D-9014-99C046E33C9C}" srcOrd="1" destOrd="0" presId="urn:microsoft.com/office/officeart/2009/3/layout/IncreasingArrowsProcess"/>
    <dgm:cxn modelId="{CBCD4FBA-FB33-46FD-8CFD-1FA9FAA2D91B}" type="presParOf" srcId="{E1F055BF-CA2A-4B4A-A889-CF592E1A37AE}" destId="{961C08CE-A0E2-4801-90C7-B5937FC89460}" srcOrd="2" destOrd="0" presId="urn:microsoft.com/office/officeart/2009/3/layout/IncreasingArrowsProcess"/>
    <dgm:cxn modelId="{330C567E-F63C-4053-A37D-EA0E9C8A0DB0}" type="presParOf" srcId="{E1F055BF-CA2A-4B4A-A889-CF592E1A37AE}" destId="{109BD436-14FB-4A15-B88A-24C3C9769EF5}" srcOrd="3" destOrd="0" presId="urn:microsoft.com/office/officeart/2009/3/layout/IncreasingArrowsProcess"/>
    <dgm:cxn modelId="{07BD0F28-8330-4421-9DED-80B484855128}" type="presParOf" srcId="{E1F055BF-CA2A-4B4A-A889-CF592E1A37AE}" destId="{3D1A7393-467B-471F-BF97-E7B0A719AD4C}" srcOrd="4" destOrd="0" presId="urn:microsoft.com/office/officeart/2009/3/layout/IncreasingArrowsProcess"/>
    <dgm:cxn modelId="{8EC58CCA-C6CB-40F9-8CD2-D14626619C77}" type="presParOf" srcId="{E1F055BF-CA2A-4B4A-A889-CF592E1A37AE}" destId="{D7B10792-07E2-4053-ABC5-C09914E4E4D9}"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72E142C-781A-4FFE-A9C9-228AFF160F7F}"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0E353EA8-5ADC-4EB6-A2C7-EDD8D885A971}">
      <dgm:prSet/>
      <dgm:spPr/>
      <dgm:t>
        <a:bodyPr/>
        <a:lstStyle/>
        <a:p>
          <a:r>
            <a:rPr lang="zh-CN" altLang="en-US" dirty="0">
              <a:latin typeface="Arial" panose="020B0604020202020204" pitchFamily="34" charset="0"/>
              <a:ea typeface="微软雅黑" panose="020B0503020204020204" pitchFamily="34" charset="-122"/>
            </a:rPr>
            <a:t>第一，学生年龄较小、年级较低或所教的概念、公式和原理本身较为抽象时，教学应考虑用归纳法，同时引导学生不只是观察对象的现象，更要看其本质属性和联系。</a:t>
          </a:r>
        </a:p>
      </dgm:t>
    </dgm:pt>
    <dgm:pt modelId="{D37626EE-9588-4F1E-A0F5-6523A7804DA0}" type="parTrans" cxnId="{BBA4A716-5F9D-4931-88C5-DB57AF68252C}">
      <dgm:prSet/>
      <dgm:spPr/>
      <dgm:t>
        <a:bodyPr/>
        <a:lstStyle/>
        <a:p>
          <a:endParaRPr lang="zh-CN" altLang="en-US"/>
        </a:p>
      </dgm:t>
    </dgm:pt>
    <dgm:pt modelId="{9FAF230E-3705-4F92-8C6C-89379F91F919}" type="sibTrans" cxnId="{BBA4A716-5F9D-4931-88C5-DB57AF68252C}">
      <dgm:prSet/>
      <dgm:spPr/>
      <dgm:t>
        <a:bodyPr/>
        <a:lstStyle/>
        <a:p>
          <a:endParaRPr lang="zh-CN" altLang="en-US"/>
        </a:p>
      </dgm:t>
    </dgm:pt>
    <dgm:pt modelId="{53DE8654-A50E-457E-8AA7-3C24301DF9C2}">
      <dgm:prSet/>
      <dgm:spPr/>
      <dgm:t>
        <a:bodyPr/>
        <a:lstStyle/>
        <a:p>
          <a:r>
            <a:rPr lang="zh-CN" altLang="en-US">
              <a:latin typeface="Arial" panose="020B0604020202020204" pitchFamily="34" charset="0"/>
              <a:ea typeface="微软雅黑" panose="020B0503020204020204" pitchFamily="34" charset="-122"/>
            </a:rPr>
            <a:t>第二，学生年龄较大、年级较高或所教内容较为具体时，教学则应考虑用演绎法，同时引导学生必须按定义、公式或原理中的语词及符号之内涵来进行分析和理解。</a:t>
          </a:r>
          <a:endParaRPr lang="zh-CN" altLang="en-US" dirty="0">
            <a:latin typeface="Arial" panose="020B0604020202020204" pitchFamily="34" charset="0"/>
            <a:ea typeface="微软雅黑" panose="020B0503020204020204" pitchFamily="34" charset="-122"/>
          </a:endParaRPr>
        </a:p>
      </dgm:t>
    </dgm:pt>
    <dgm:pt modelId="{BA968B82-1146-4499-8336-7198409EC760}" type="parTrans" cxnId="{1E6D0295-2E93-4365-8BB8-A44638D49F3E}">
      <dgm:prSet/>
      <dgm:spPr/>
      <dgm:t>
        <a:bodyPr/>
        <a:lstStyle/>
        <a:p>
          <a:endParaRPr lang="zh-CN" altLang="en-US"/>
        </a:p>
      </dgm:t>
    </dgm:pt>
    <dgm:pt modelId="{D2853965-59BF-49D9-BEDA-D970DC2ED1D1}" type="sibTrans" cxnId="{1E6D0295-2E93-4365-8BB8-A44638D49F3E}">
      <dgm:prSet/>
      <dgm:spPr/>
      <dgm:t>
        <a:bodyPr/>
        <a:lstStyle/>
        <a:p>
          <a:endParaRPr lang="zh-CN" altLang="en-US"/>
        </a:p>
      </dgm:t>
    </dgm:pt>
    <dgm:pt modelId="{E4AF6E22-D283-4760-A8CA-EE81153C42E9}">
      <dgm:prSet/>
      <dgm:spPr/>
      <dgm:t>
        <a:bodyPr/>
        <a:lstStyle/>
        <a:p>
          <a:r>
            <a:rPr lang="zh-CN" altLang="en-US">
              <a:latin typeface="Arial" panose="020B0604020202020204" pitchFamily="34" charset="0"/>
              <a:ea typeface="微软雅黑" panose="020B0503020204020204" pitchFamily="34" charset="-122"/>
            </a:rPr>
            <a:t>第三，随着学生知识经验的扩展、生活经历的丰富以及智力水平的提高，教学应尽可能从归纳法过渡到演绎法上，以促进学生思维能力和创造性的发展。</a:t>
          </a:r>
          <a:endParaRPr lang="zh-CN" altLang="en-US" dirty="0">
            <a:latin typeface="Arial" panose="020B0604020202020204" pitchFamily="34" charset="0"/>
            <a:ea typeface="微软雅黑" panose="020B0503020204020204" pitchFamily="34" charset="-122"/>
          </a:endParaRPr>
        </a:p>
      </dgm:t>
    </dgm:pt>
    <dgm:pt modelId="{27116006-CE10-492D-9596-A808321E4B62}" type="parTrans" cxnId="{A19A4B29-98FF-4157-80F9-9C56F75DDDF0}">
      <dgm:prSet/>
      <dgm:spPr/>
      <dgm:t>
        <a:bodyPr/>
        <a:lstStyle/>
        <a:p>
          <a:endParaRPr lang="zh-CN" altLang="en-US"/>
        </a:p>
      </dgm:t>
    </dgm:pt>
    <dgm:pt modelId="{15C12F35-8BA0-4109-9C52-7915C696B23A}" type="sibTrans" cxnId="{A19A4B29-98FF-4157-80F9-9C56F75DDDF0}">
      <dgm:prSet/>
      <dgm:spPr/>
      <dgm:t>
        <a:bodyPr/>
        <a:lstStyle/>
        <a:p>
          <a:endParaRPr lang="zh-CN" altLang="en-US"/>
        </a:p>
      </dgm:t>
    </dgm:pt>
    <dgm:pt modelId="{E97B1CDA-B7B6-4FE3-8188-1B8FCE04416C}" type="pres">
      <dgm:prSet presAssocID="{372E142C-781A-4FFE-A9C9-228AFF160F7F}" presName="Name0" presStyleCnt="0">
        <dgm:presLayoutVars>
          <dgm:chMax val="7"/>
          <dgm:chPref val="7"/>
          <dgm:dir/>
        </dgm:presLayoutVars>
      </dgm:prSet>
      <dgm:spPr/>
    </dgm:pt>
    <dgm:pt modelId="{C81E133F-3D22-4B23-9BA3-B81D9A5D5F9D}" type="pres">
      <dgm:prSet presAssocID="{372E142C-781A-4FFE-A9C9-228AFF160F7F}" presName="Name1" presStyleCnt="0"/>
      <dgm:spPr/>
    </dgm:pt>
    <dgm:pt modelId="{9D1A6488-7AC0-4BC6-8E55-B734DDA80784}" type="pres">
      <dgm:prSet presAssocID="{372E142C-781A-4FFE-A9C9-228AFF160F7F}" presName="cycle" presStyleCnt="0"/>
      <dgm:spPr/>
    </dgm:pt>
    <dgm:pt modelId="{ADE3AE96-0A59-46FF-8322-9077CE346FAE}" type="pres">
      <dgm:prSet presAssocID="{372E142C-781A-4FFE-A9C9-228AFF160F7F}" presName="srcNode" presStyleLbl="node1" presStyleIdx="0" presStyleCnt="3"/>
      <dgm:spPr/>
    </dgm:pt>
    <dgm:pt modelId="{728E71A0-7122-417F-AB31-8AE6C38E10FA}" type="pres">
      <dgm:prSet presAssocID="{372E142C-781A-4FFE-A9C9-228AFF160F7F}" presName="conn" presStyleLbl="parChTrans1D2" presStyleIdx="0" presStyleCnt="1"/>
      <dgm:spPr/>
    </dgm:pt>
    <dgm:pt modelId="{2F353910-9114-4E1D-9E3A-6C6AFD780ECC}" type="pres">
      <dgm:prSet presAssocID="{372E142C-781A-4FFE-A9C9-228AFF160F7F}" presName="extraNode" presStyleLbl="node1" presStyleIdx="0" presStyleCnt="3"/>
      <dgm:spPr/>
    </dgm:pt>
    <dgm:pt modelId="{DB44D596-A7D2-4ED3-9A82-0C9778957487}" type="pres">
      <dgm:prSet presAssocID="{372E142C-781A-4FFE-A9C9-228AFF160F7F}" presName="dstNode" presStyleLbl="node1" presStyleIdx="0" presStyleCnt="3"/>
      <dgm:spPr/>
    </dgm:pt>
    <dgm:pt modelId="{F9547537-FE0A-4A28-8697-2456A33CB966}" type="pres">
      <dgm:prSet presAssocID="{0E353EA8-5ADC-4EB6-A2C7-EDD8D885A971}" presName="text_1" presStyleLbl="node1" presStyleIdx="0" presStyleCnt="3">
        <dgm:presLayoutVars>
          <dgm:bulletEnabled val="1"/>
        </dgm:presLayoutVars>
      </dgm:prSet>
      <dgm:spPr/>
    </dgm:pt>
    <dgm:pt modelId="{531B46A2-F46C-4FE1-BFFF-069EB7926965}" type="pres">
      <dgm:prSet presAssocID="{0E353EA8-5ADC-4EB6-A2C7-EDD8D885A971}" presName="accent_1" presStyleCnt="0"/>
      <dgm:spPr/>
    </dgm:pt>
    <dgm:pt modelId="{16057035-9DA5-4C09-9ADB-BEB6BF76AE89}" type="pres">
      <dgm:prSet presAssocID="{0E353EA8-5ADC-4EB6-A2C7-EDD8D885A971}" presName="accentRepeatNode" presStyleLbl="solidFgAcc1" presStyleIdx="0" presStyleCnt="3"/>
      <dgm:spPr/>
    </dgm:pt>
    <dgm:pt modelId="{7AE9D443-26BD-4197-8E40-7F78BA6962D5}" type="pres">
      <dgm:prSet presAssocID="{53DE8654-A50E-457E-8AA7-3C24301DF9C2}" presName="text_2" presStyleLbl="node1" presStyleIdx="1" presStyleCnt="3">
        <dgm:presLayoutVars>
          <dgm:bulletEnabled val="1"/>
        </dgm:presLayoutVars>
      </dgm:prSet>
      <dgm:spPr/>
    </dgm:pt>
    <dgm:pt modelId="{122B1388-7436-4565-9789-DDF8BE832611}" type="pres">
      <dgm:prSet presAssocID="{53DE8654-A50E-457E-8AA7-3C24301DF9C2}" presName="accent_2" presStyleCnt="0"/>
      <dgm:spPr/>
    </dgm:pt>
    <dgm:pt modelId="{54741C05-23EE-4EBB-8499-4FA21F0F2153}" type="pres">
      <dgm:prSet presAssocID="{53DE8654-A50E-457E-8AA7-3C24301DF9C2}" presName="accentRepeatNode" presStyleLbl="solidFgAcc1" presStyleIdx="1" presStyleCnt="3"/>
      <dgm:spPr/>
    </dgm:pt>
    <dgm:pt modelId="{0A4DBBFB-A4C4-4CE7-9241-425257AF3B50}" type="pres">
      <dgm:prSet presAssocID="{E4AF6E22-D283-4760-A8CA-EE81153C42E9}" presName="text_3" presStyleLbl="node1" presStyleIdx="2" presStyleCnt="3">
        <dgm:presLayoutVars>
          <dgm:bulletEnabled val="1"/>
        </dgm:presLayoutVars>
      </dgm:prSet>
      <dgm:spPr/>
    </dgm:pt>
    <dgm:pt modelId="{F6419C22-5445-4CD5-8316-FCA45F21EDCB}" type="pres">
      <dgm:prSet presAssocID="{E4AF6E22-D283-4760-A8CA-EE81153C42E9}" presName="accent_3" presStyleCnt="0"/>
      <dgm:spPr/>
    </dgm:pt>
    <dgm:pt modelId="{172F00ED-3C21-4FD7-9440-6A48A73071AA}" type="pres">
      <dgm:prSet presAssocID="{E4AF6E22-D283-4760-A8CA-EE81153C42E9}" presName="accentRepeatNode" presStyleLbl="solidFgAcc1" presStyleIdx="2" presStyleCnt="3"/>
      <dgm:spPr/>
    </dgm:pt>
  </dgm:ptLst>
  <dgm:cxnLst>
    <dgm:cxn modelId="{BBA4A716-5F9D-4931-88C5-DB57AF68252C}" srcId="{372E142C-781A-4FFE-A9C9-228AFF160F7F}" destId="{0E353EA8-5ADC-4EB6-A2C7-EDD8D885A971}" srcOrd="0" destOrd="0" parTransId="{D37626EE-9588-4F1E-A0F5-6523A7804DA0}" sibTransId="{9FAF230E-3705-4F92-8C6C-89379F91F919}"/>
    <dgm:cxn modelId="{1408B71C-137C-4697-A5DE-D4E3C66A39E5}" type="presOf" srcId="{0E353EA8-5ADC-4EB6-A2C7-EDD8D885A971}" destId="{F9547537-FE0A-4A28-8697-2456A33CB966}" srcOrd="0" destOrd="0" presId="urn:microsoft.com/office/officeart/2008/layout/VerticalCurvedList"/>
    <dgm:cxn modelId="{A19A4B29-98FF-4157-80F9-9C56F75DDDF0}" srcId="{372E142C-781A-4FFE-A9C9-228AFF160F7F}" destId="{E4AF6E22-D283-4760-A8CA-EE81153C42E9}" srcOrd="2" destOrd="0" parTransId="{27116006-CE10-492D-9596-A808321E4B62}" sibTransId="{15C12F35-8BA0-4109-9C52-7915C696B23A}"/>
    <dgm:cxn modelId="{ADD3995A-9185-4BBB-A1D5-70DD69195A74}" type="presOf" srcId="{372E142C-781A-4FFE-A9C9-228AFF160F7F}" destId="{E97B1CDA-B7B6-4FE3-8188-1B8FCE04416C}" srcOrd="0" destOrd="0" presId="urn:microsoft.com/office/officeart/2008/layout/VerticalCurvedList"/>
    <dgm:cxn modelId="{6905C289-A151-4F6E-BFDC-6CB019188E7D}" type="presOf" srcId="{E4AF6E22-D283-4760-A8CA-EE81153C42E9}" destId="{0A4DBBFB-A4C4-4CE7-9241-425257AF3B50}" srcOrd="0" destOrd="0" presId="urn:microsoft.com/office/officeart/2008/layout/VerticalCurvedList"/>
    <dgm:cxn modelId="{1E6D0295-2E93-4365-8BB8-A44638D49F3E}" srcId="{372E142C-781A-4FFE-A9C9-228AFF160F7F}" destId="{53DE8654-A50E-457E-8AA7-3C24301DF9C2}" srcOrd="1" destOrd="0" parTransId="{BA968B82-1146-4499-8336-7198409EC760}" sibTransId="{D2853965-59BF-49D9-BEDA-D970DC2ED1D1}"/>
    <dgm:cxn modelId="{2FC76396-D2F7-4B6B-857C-5B10C4B695BC}" type="presOf" srcId="{53DE8654-A50E-457E-8AA7-3C24301DF9C2}" destId="{7AE9D443-26BD-4197-8E40-7F78BA6962D5}" srcOrd="0" destOrd="0" presId="urn:microsoft.com/office/officeart/2008/layout/VerticalCurvedList"/>
    <dgm:cxn modelId="{456297C1-0C1C-4D32-B04E-9921749CBA04}" type="presOf" srcId="{9FAF230E-3705-4F92-8C6C-89379F91F919}" destId="{728E71A0-7122-417F-AB31-8AE6C38E10FA}" srcOrd="0" destOrd="0" presId="urn:microsoft.com/office/officeart/2008/layout/VerticalCurvedList"/>
    <dgm:cxn modelId="{F7031519-2F68-4522-B1C2-6C8DE1A6BF86}" type="presParOf" srcId="{E97B1CDA-B7B6-4FE3-8188-1B8FCE04416C}" destId="{C81E133F-3D22-4B23-9BA3-B81D9A5D5F9D}" srcOrd="0" destOrd="0" presId="urn:microsoft.com/office/officeart/2008/layout/VerticalCurvedList"/>
    <dgm:cxn modelId="{2B70320B-EF3B-4D64-BDD7-E7CF56C41C8E}" type="presParOf" srcId="{C81E133F-3D22-4B23-9BA3-B81D9A5D5F9D}" destId="{9D1A6488-7AC0-4BC6-8E55-B734DDA80784}" srcOrd="0" destOrd="0" presId="urn:microsoft.com/office/officeart/2008/layout/VerticalCurvedList"/>
    <dgm:cxn modelId="{03CA9011-8134-46E0-8FEB-2A33955C6DFB}" type="presParOf" srcId="{9D1A6488-7AC0-4BC6-8E55-B734DDA80784}" destId="{ADE3AE96-0A59-46FF-8322-9077CE346FAE}" srcOrd="0" destOrd="0" presId="urn:microsoft.com/office/officeart/2008/layout/VerticalCurvedList"/>
    <dgm:cxn modelId="{73C470F8-1C68-44A5-8F59-44DBEC70AD1F}" type="presParOf" srcId="{9D1A6488-7AC0-4BC6-8E55-B734DDA80784}" destId="{728E71A0-7122-417F-AB31-8AE6C38E10FA}" srcOrd="1" destOrd="0" presId="urn:microsoft.com/office/officeart/2008/layout/VerticalCurvedList"/>
    <dgm:cxn modelId="{C8A5258A-57BE-4D4C-8107-7FEE7DFAC3D8}" type="presParOf" srcId="{9D1A6488-7AC0-4BC6-8E55-B734DDA80784}" destId="{2F353910-9114-4E1D-9E3A-6C6AFD780ECC}" srcOrd="2" destOrd="0" presId="urn:microsoft.com/office/officeart/2008/layout/VerticalCurvedList"/>
    <dgm:cxn modelId="{50D18846-A4AB-4702-B8BD-F087F31BBED1}" type="presParOf" srcId="{9D1A6488-7AC0-4BC6-8E55-B734DDA80784}" destId="{DB44D596-A7D2-4ED3-9A82-0C9778957487}" srcOrd="3" destOrd="0" presId="urn:microsoft.com/office/officeart/2008/layout/VerticalCurvedList"/>
    <dgm:cxn modelId="{AF1E3E6C-F8E6-4462-9AC4-013FFAAF3B4A}" type="presParOf" srcId="{C81E133F-3D22-4B23-9BA3-B81D9A5D5F9D}" destId="{F9547537-FE0A-4A28-8697-2456A33CB966}" srcOrd="1" destOrd="0" presId="urn:microsoft.com/office/officeart/2008/layout/VerticalCurvedList"/>
    <dgm:cxn modelId="{4D2C9CB1-40B7-4EFB-8603-4993F82743DD}" type="presParOf" srcId="{C81E133F-3D22-4B23-9BA3-B81D9A5D5F9D}" destId="{531B46A2-F46C-4FE1-BFFF-069EB7926965}" srcOrd="2" destOrd="0" presId="urn:microsoft.com/office/officeart/2008/layout/VerticalCurvedList"/>
    <dgm:cxn modelId="{E522527A-63CD-437F-89E6-ACF1AEE0A816}" type="presParOf" srcId="{531B46A2-F46C-4FE1-BFFF-069EB7926965}" destId="{16057035-9DA5-4C09-9ADB-BEB6BF76AE89}" srcOrd="0" destOrd="0" presId="urn:microsoft.com/office/officeart/2008/layout/VerticalCurvedList"/>
    <dgm:cxn modelId="{DE416D31-7A07-42E6-A189-5E73BE481BA0}" type="presParOf" srcId="{C81E133F-3D22-4B23-9BA3-B81D9A5D5F9D}" destId="{7AE9D443-26BD-4197-8E40-7F78BA6962D5}" srcOrd="3" destOrd="0" presId="urn:microsoft.com/office/officeart/2008/layout/VerticalCurvedList"/>
    <dgm:cxn modelId="{0997D46A-A8AA-49EF-B9A5-9560FD596D3F}" type="presParOf" srcId="{C81E133F-3D22-4B23-9BA3-B81D9A5D5F9D}" destId="{122B1388-7436-4565-9789-DDF8BE832611}" srcOrd="4" destOrd="0" presId="urn:microsoft.com/office/officeart/2008/layout/VerticalCurvedList"/>
    <dgm:cxn modelId="{FC373F89-3DAC-4F81-B3BB-2F09DA177858}" type="presParOf" srcId="{122B1388-7436-4565-9789-DDF8BE832611}" destId="{54741C05-23EE-4EBB-8499-4FA21F0F2153}" srcOrd="0" destOrd="0" presId="urn:microsoft.com/office/officeart/2008/layout/VerticalCurvedList"/>
    <dgm:cxn modelId="{7F4763E4-C424-4890-9374-88D86F0D3FD8}" type="presParOf" srcId="{C81E133F-3D22-4B23-9BA3-B81D9A5D5F9D}" destId="{0A4DBBFB-A4C4-4CE7-9241-425257AF3B50}" srcOrd="5" destOrd="0" presId="urn:microsoft.com/office/officeart/2008/layout/VerticalCurvedList"/>
    <dgm:cxn modelId="{94811B26-EDA2-4D57-997D-46F45CA6B7BA}" type="presParOf" srcId="{C81E133F-3D22-4B23-9BA3-B81D9A5D5F9D}" destId="{F6419C22-5445-4CD5-8316-FCA45F21EDCB}" srcOrd="6" destOrd="0" presId="urn:microsoft.com/office/officeart/2008/layout/VerticalCurvedList"/>
    <dgm:cxn modelId="{2BD619BD-5DB3-47BB-8B6E-F45409F16BE1}" type="presParOf" srcId="{F6419C22-5445-4CD5-8316-FCA45F21EDCB}" destId="{172F00ED-3C21-4FD7-9440-6A48A73071AA}"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253B1C9-8FFA-4FDC-9A0C-BD2723934D25}" type="doc">
      <dgm:prSet loTypeId="urn:microsoft.com/office/officeart/2005/8/layout/chevron1" loCatId="process" qsTypeId="urn:microsoft.com/office/officeart/2005/8/quickstyle/simple1" qsCatId="simple" csTypeId="urn:microsoft.com/office/officeart/2005/8/colors/colorful2" csCatId="colorful" phldr="1"/>
      <dgm:spPr/>
    </dgm:pt>
    <dgm:pt modelId="{371BFD36-1255-474B-90E2-550B9731A30B}">
      <dgm:prSet/>
      <dgm:spPr/>
      <dgm:t>
        <a:bodyPr/>
        <a:lstStyle/>
        <a:p>
          <a:r>
            <a:rPr lang="zh-CN" altLang="en-US">
              <a:latin typeface="Arial" panose="020B0604020202020204" pitchFamily="34" charset="0"/>
              <a:ea typeface="微软雅黑" panose="020B0503020204020204" pitchFamily="34" charset="-122"/>
            </a:rPr>
            <a:t>① 知觉、认知的定向活动与媒体的新奇和复杂性。</a:t>
          </a:r>
          <a:endParaRPr lang="zh-CN" altLang="en-US" dirty="0">
            <a:latin typeface="Arial" panose="020B0604020202020204" pitchFamily="34" charset="0"/>
            <a:ea typeface="微软雅黑" panose="020B0503020204020204" pitchFamily="34" charset="-122"/>
          </a:endParaRPr>
        </a:p>
      </dgm:t>
    </dgm:pt>
    <dgm:pt modelId="{C63005F8-563B-4965-9473-5F6FE2C3516D}" type="parTrans" cxnId="{23D0377A-875F-4AEB-AFFC-3DCB178BC4AF}">
      <dgm:prSet/>
      <dgm:spPr/>
      <dgm:t>
        <a:bodyPr/>
        <a:lstStyle/>
        <a:p>
          <a:endParaRPr lang="zh-CN" altLang="en-US"/>
        </a:p>
      </dgm:t>
    </dgm:pt>
    <dgm:pt modelId="{13EBA8A4-D3A1-412B-A65F-25CD2EB074B8}" type="sibTrans" cxnId="{23D0377A-875F-4AEB-AFFC-3DCB178BC4AF}">
      <dgm:prSet/>
      <dgm:spPr/>
      <dgm:t>
        <a:bodyPr/>
        <a:lstStyle/>
        <a:p>
          <a:endParaRPr lang="zh-CN" altLang="en-US"/>
        </a:p>
      </dgm:t>
    </dgm:pt>
    <dgm:pt modelId="{DFB08E27-51D2-44EE-A41A-2F0A8A4113FC}">
      <dgm:prSet/>
      <dgm:spPr/>
      <dgm:t>
        <a:bodyPr/>
        <a:lstStyle/>
        <a:p>
          <a:r>
            <a:rPr lang="zh-CN" altLang="en-US">
              <a:latin typeface="Arial" panose="020B0604020202020204" pitchFamily="34" charset="0"/>
              <a:ea typeface="微软雅黑" panose="020B0503020204020204" pitchFamily="34" charset="-122"/>
            </a:rPr>
            <a:t>② 知觉、认知的辨别活动与媒体的区分性。</a:t>
          </a:r>
          <a:endParaRPr lang="zh-CN" altLang="en-US" dirty="0">
            <a:latin typeface="Arial" panose="020B0604020202020204" pitchFamily="34" charset="0"/>
            <a:ea typeface="微软雅黑" panose="020B0503020204020204" pitchFamily="34" charset="-122"/>
          </a:endParaRPr>
        </a:p>
      </dgm:t>
    </dgm:pt>
    <dgm:pt modelId="{21282945-B5A1-4DD6-A1C8-48B2A1C89E76}" type="parTrans" cxnId="{79BD7658-5D4E-402A-B059-14F1269B857F}">
      <dgm:prSet/>
      <dgm:spPr/>
      <dgm:t>
        <a:bodyPr/>
        <a:lstStyle/>
        <a:p>
          <a:endParaRPr lang="zh-CN" altLang="en-US"/>
        </a:p>
      </dgm:t>
    </dgm:pt>
    <dgm:pt modelId="{AD3D85DC-18FB-4D05-92B0-622E25DEA774}" type="sibTrans" cxnId="{79BD7658-5D4E-402A-B059-14F1269B857F}">
      <dgm:prSet/>
      <dgm:spPr/>
      <dgm:t>
        <a:bodyPr/>
        <a:lstStyle/>
        <a:p>
          <a:endParaRPr lang="zh-CN" altLang="en-US"/>
        </a:p>
      </dgm:t>
    </dgm:pt>
    <dgm:pt modelId="{72D28ED8-E0AA-431A-BC1C-A9F89C90742A}">
      <dgm:prSet/>
      <dgm:spPr/>
      <dgm:t>
        <a:bodyPr/>
        <a:lstStyle/>
        <a:p>
          <a:r>
            <a:rPr lang="zh-CN" altLang="en-US">
              <a:latin typeface="Arial" panose="020B0604020202020204" pitchFamily="34" charset="0"/>
              <a:ea typeface="微软雅黑" panose="020B0503020204020204" pitchFamily="34" charset="-122"/>
            </a:rPr>
            <a:t>③ 知觉、认知的整合活动与媒体的冗余度。</a:t>
          </a:r>
          <a:endParaRPr lang="zh-CN" altLang="en-US" dirty="0">
            <a:latin typeface="Arial" panose="020B0604020202020204" pitchFamily="34" charset="0"/>
            <a:ea typeface="微软雅黑" panose="020B0503020204020204" pitchFamily="34" charset="-122"/>
          </a:endParaRPr>
        </a:p>
      </dgm:t>
    </dgm:pt>
    <dgm:pt modelId="{E1F3624C-3B15-469B-AE01-0A6901F3241C}" type="parTrans" cxnId="{6D19DF69-3922-476D-92F2-DC52E5F8D92D}">
      <dgm:prSet/>
      <dgm:spPr/>
      <dgm:t>
        <a:bodyPr/>
        <a:lstStyle/>
        <a:p>
          <a:endParaRPr lang="zh-CN" altLang="en-US"/>
        </a:p>
      </dgm:t>
    </dgm:pt>
    <dgm:pt modelId="{850055CB-34DD-4EDD-B6F1-5DE655446943}" type="sibTrans" cxnId="{6D19DF69-3922-476D-92F2-DC52E5F8D92D}">
      <dgm:prSet/>
      <dgm:spPr/>
      <dgm:t>
        <a:bodyPr/>
        <a:lstStyle/>
        <a:p>
          <a:endParaRPr lang="zh-CN" altLang="en-US"/>
        </a:p>
      </dgm:t>
    </dgm:pt>
    <dgm:pt modelId="{DC68CDAA-1F5D-444F-99A2-8B5DAEB218CC}" type="pres">
      <dgm:prSet presAssocID="{5253B1C9-8FFA-4FDC-9A0C-BD2723934D25}" presName="Name0" presStyleCnt="0">
        <dgm:presLayoutVars>
          <dgm:dir/>
          <dgm:animLvl val="lvl"/>
          <dgm:resizeHandles val="exact"/>
        </dgm:presLayoutVars>
      </dgm:prSet>
      <dgm:spPr/>
    </dgm:pt>
    <dgm:pt modelId="{CE03C018-3A14-4C85-8626-40768A25ED48}" type="pres">
      <dgm:prSet presAssocID="{371BFD36-1255-474B-90E2-550B9731A30B}" presName="parTxOnly" presStyleLbl="node1" presStyleIdx="0" presStyleCnt="3">
        <dgm:presLayoutVars>
          <dgm:chMax val="0"/>
          <dgm:chPref val="0"/>
          <dgm:bulletEnabled val="1"/>
        </dgm:presLayoutVars>
      </dgm:prSet>
      <dgm:spPr/>
    </dgm:pt>
    <dgm:pt modelId="{5ADE0CA6-FBDE-4853-89FA-61BDEEAF4569}" type="pres">
      <dgm:prSet presAssocID="{13EBA8A4-D3A1-412B-A65F-25CD2EB074B8}" presName="parTxOnlySpace" presStyleCnt="0"/>
      <dgm:spPr/>
    </dgm:pt>
    <dgm:pt modelId="{5F4C7457-3A53-46F3-BD0A-0A715A6B07E6}" type="pres">
      <dgm:prSet presAssocID="{DFB08E27-51D2-44EE-A41A-2F0A8A4113FC}" presName="parTxOnly" presStyleLbl="node1" presStyleIdx="1" presStyleCnt="3">
        <dgm:presLayoutVars>
          <dgm:chMax val="0"/>
          <dgm:chPref val="0"/>
          <dgm:bulletEnabled val="1"/>
        </dgm:presLayoutVars>
      </dgm:prSet>
      <dgm:spPr/>
    </dgm:pt>
    <dgm:pt modelId="{951E9969-B5A8-4AA8-A68A-B9F0252075A2}" type="pres">
      <dgm:prSet presAssocID="{AD3D85DC-18FB-4D05-92B0-622E25DEA774}" presName="parTxOnlySpace" presStyleCnt="0"/>
      <dgm:spPr/>
    </dgm:pt>
    <dgm:pt modelId="{50BB1219-F555-4051-B5C0-C3C765A4CC32}" type="pres">
      <dgm:prSet presAssocID="{72D28ED8-E0AA-431A-BC1C-A9F89C90742A}" presName="parTxOnly" presStyleLbl="node1" presStyleIdx="2" presStyleCnt="3">
        <dgm:presLayoutVars>
          <dgm:chMax val="0"/>
          <dgm:chPref val="0"/>
          <dgm:bulletEnabled val="1"/>
        </dgm:presLayoutVars>
      </dgm:prSet>
      <dgm:spPr/>
    </dgm:pt>
  </dgm:ptLst>
  <dgm:cxnLst>
    <dgm:cxn modelId="{FEDA1F47-683C-4462-A721-256AEA38B2AC}" type="presOf" srcId="{72D28ED8-E0AA-431A-BC1C-A9F89C90742A}" destId="{50BB1219-F555-4051-B5C0-C3C765A4CC32}" srcOrd="0" destOrd="0" presId="urn:microsoft.com/office/officeart/2005/8/layout/chevron1"/>
    <dgm:cxn modelId="{6D19DF69-3922-476D-92F2-DC52E5F8D92D}" srcId="{5253B1C9-8FFA-4FDC-9A0C-BD2723934D25}" destId="{72D28ED8-E0AA-431A-BC1C-A9F89C90742A}" srcOrd="2" destOrd="0" parTransId="{E1F3624C-3B15-469B-AE01-0A6901F3241C}" sibTransId="{850055CB-34DD-4EDD-B6F1-5DE655446943}"/>
    <dgm:cxn modelId="{79BD7658-5D4E-402A-B059-14F1269B857F}" srcId="{5253B1C9-8FFA-4FDC-9A0C-BD2723934D25}" destId="{DFB08E27-51D2-44EE-A41A-2F0A8A4113FC}" srcOrd="1" destOrd="0" parTransId="{21282945-B5A1-4DD6-A1C8-48B2A1C89E76}" sibTransId="{AD3D85DC-18FB-4D05-92B0-622E25DEA774}"/>
    <dgm:cxn modelId="{23D0377A-875F-4AEB-AFFC-3DCB178BC4AF}" srcId="{5253B1C9-8FFA-4FDC-9A0C-BD2723934D25}" destId="{371BFD36-1255-474B-90E2-550B9731A30B}" srcOrd="0" destOrd="0" parTransId="{C63005F8-563B-4965-9473-5F6FE2C3516D}" sibTransId="{13EBA8A4-D3A1-412B-A65F-25CD2EB074B8}"/>
    <dgm:cxn modelId="{9DF6E4B1-B1C9-46F6-A7E5-9F0370AE02DB}" type="presOf" srcId="{DFB08E27-51D2-44EE-A41A-2F0A8A4113FC}" destId="{5F4C7457-3A53-46F3-BD0A-0A715A6B07E6}" srcOrd="0" destOrd="0" presId="urn:microsoft.com/office/officeart/2005/8/layout/chevron1"/>
    <dgm:cxn modelId="{C5C7CDB4-98B7-4A20-9422-45BDCD90384F}" type="presOf" srcId="{371BFD36-1255-474B-90E2-550B9731A30B}" destId="{CE03C018-3A14-4C85-8626-40768A25ED48}" srcOrd="0" destOrd="0" presId="urn:microsoft.com/office/officeart/2005/8/layout/chevron1"/>
    <dgm:cxn modelId="{090AA5CF-78AD-4696-B691-3205B52E3A8E}" type="presOf" srcId="{5253B1C9-8FFA-4FDC-9A0C-BD2723934D25}" destId="{DC68CDAA-1F5D-444F-99A2-8B5DAEB218CC}" srcOrd="0" destOrd="0" presId="urn:microsoft.com/office/officeart/2005/8/layout/chevron1"/>
    <dgm:cxn modelId="{95688C12-87BD-4874-AE63-AD1FEF117654}" type="presParOf" srcId="{DC68CDAA-1F5D-444F-99A2-8B5DAEB218CC}" destId="{CE03C018-3A14-4C85-8626-40768A25ED48}" srcOrd="0" destOrd="0" presId="urn:microsoft.com/office/officeart/2005/8/layout/chevron1"/>
    <dgm:cxn modelId="{4D06D505-01CB-448E-AED8-843F9AB781FB}" type="presParOf" srcId="{DC68CDAA-1F5D-444F-99A2-8B5DAEB218CC}" destId="{5ADE0CA6-FBDE-4853-89FA-61BDEEAF4569}" srcOrd="1" destOrd="0" presId="urn:microsoft.com/office/officeart/2005/8/layout/chevron1"/>
    <dgm:cxn modelId="{00013E9C-09D3-4D3C-A90D-661F23A4D1E6}" type="presParOf" srcId="{DC68CDAA-1F5D-444F-99A2-8B5DAEB218CC}" destId="{5F4C7457-3A53-46F3-BD0A-0A715A6B07E6}" srcOrd="2" destOrd="0" presId="urn:microsoft.com/office/officeart/2005/8/layout/chevron1"/>
    <dgm:cxn modelId="{319C1064-6C69-4E05-9418-662D8728592C}" type="presParOf" srcId="{DC68CDAA-1F5D-444F-99A2-8B5DAEB218CC}" destId="{951E9969-B5A8-4AA8-A68A-B9F0252075A2}" srcOrd="3" destOrd="0" presId="urn:microsoft.com/office/officeart/2005/8/layout/chevron1"/>
    <dgm:cxn modelId="{C5745EA8-9323-4866-B085-DE9AD85858F5}" type="presParOf" srcId="{DC68CDAA-1F5D-444F-99A2-8B5DAEB218CC}" destId="{50BB1219-F555-4051-B5C0-C3C765A4CC32}"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BC9B9A-98C9-4C5D-A66A-B4423D4E5CD5}">
      <dsp:nvSpPr>
        <dsp:cNvPr id="0" name=""/>
        <dsp:cNvSpPr/>
      </dsp:nvSpPr>
      <dsp:spPr>
        <a:xfrm>
          <a:off x="1254" y="576076"/>
          <a:ext cx="2675467" cy="160528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altLang="zh-CN" sz="3100" kern="1200">
              <a:latin typeface="Arial" panose="020B0604020202020204" pitchFamily="34" charset="0"/>
              <a:ea typeface="微软雅黑" panose="020B0503020204020204" pitchFamily="34" charset="-122"/>
            </a:rPr>
            <a:t>1. “</a:t>
          </a:r>
          <a:r>
            <a:rPr lang="zh-CN" altLang="en-US" sz="3100" kern="1200">
              <a:latin typeface="Arial" panose="020B0604020202020204" pitchFamily="34" charset="0"/>
              <a:ea typeface="微软雅黑" panose="020B0503020204020204" pitchFamily="34" charset="-122"/>
            </a:rPr>
            <a:t>结构</a:t>
          </a:r>
          <a:r>
            <a:rPr lang="en-US" altLang="zh-CN" sz="3100" kern="1200">
              <a:latin typeface="Arial" panose="020B0604020202020204" pitchFamily="34" charset="0"/>
              <a:ea typeface="微软雅黑" panose="020B0503020204020204" pitchFamily="34" charset="-122"/>
            </a:rPr>
            <a:t>—</a:t>
          </a:r>
          <a:r>
            <a:rPr lang="zh-CN" altLang="en-US" sz="3100" kern="1200">
              <a:latin typeface="Arial" panose="020B0604020202020204" pitchFamily="34" charset="0"/>
              <a:ea typeface="微软雅黑" panose="020B0503020204020204" pitchFamily="34" charset="-122"/>
            </a:rPr>
            <a:t>定向”观</a:t>
          </a:r>
          <a:endParaRPr lang="zh-CN" altLang="en-US" sz="3100" kern="1200" dirty="0">
            <a:latin typeface="Arial" panose="020B0604020202020204" pitchFamily="34" charset="0"/>
            <a:ea typeface="微软雅黑" panose="020B0503020204020204" pitchFamily="34" charset="-122"/>
          </a:endParaRPr>
        </a:p>
      </dsp:txBody>
      <dsp:txXfrm>
        <a:off x="48271" y="623093"/>
        <a:ext cx="2581433" cy="1511246"/>
      </dsp:txXfrm>
    </dsp:sp>
    <dsp:sp modelId="{C3045A6D-3743-4950-A02E-09F417E1B60E}">
      <dsp:nvSpPr>
        <dsp:cNvPr id="0" name=""/>
        <dsp:cNvSpPr/>
      </dsp:nvSpPr>
      <dsp:spPr>
        <a:xfrm>
          <a:off x="2944268" y="1046958"/>
          <a:ext cx="567199" cy="66351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a:off x="2944268" y="1179661"/>
        <a:ext cx="397039" cy="398109"/>
      </dsp:txXfrm>
    </dsp:sp>
    <dsp:sp modelId="{6C455B0F-BA5D-412B-8990-4659810CDAF3}">
      <dsp:nvSpPr>
        <dsp:cNvPr id="0" name=""/>
        <dsp:cNvSpPr/>
      </dsp:nvSpPr>
      <dsp:spPr>
        <a:xfrm>
          <a:off x="3746908" y="576076"/>
          <a:ext cx="2675467" cy="160528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en-US" altLang="zh-CN" sz="3100" kern="1200">
              <a:latin typeface="Arial" panose="020B0604020202020204" pitchFamily="34" charset="0"/>
              <a:ea typeface="微软雅黑" panose="020B0503020204020204" pitchFamily="34" charset="-122"/>
            </a:rPr>
            <a:t>2. “</a:t>
          </a:r>
          <a:r>
            <a:rPr lang="zh-CN" altLang="en-US" sz="3100" kern="1200">
              <a:latin typeface="Arial" panose="020B0604020202020204" pitchFamily="34" charset="0"/>
              <a:ea typeface="微软雅黑" panose="020B0503020204020204" pitchFamily="34" charset="-122"/>
            </a:rPr>
            <a:t>目标</a:t>
          </a:r>
          <a:r>
            <a:rPr lang="en-US" altLang="zh-CN" sz="3100" kern="1200">
              <a:latin typeface="Arial" panose="020B0604020202020204" pitchFamily="34" charset="0"/>
              <a:ea typeface="微软雅黑" panose="020B0503020204020204" pitchFamily="34" charset="-122"/>
            </a:rPr>
            <a:t>—</a:t>
          </a:r>
          <a:r>
            <a:rPr lang="zh-CN" altLang="en-US" sz="3100" kern="1200">
              <a:latin typeface="Arial" panose="020B0604020202020204" pitchFamily="34" charset="0"/>
              <a:ea typeface="微软雅黑" panose="020B0503020204020204" pitchFamily="34" charset="-122"/>
            </a:rPr>
            <a:t>定向”观</a:t>
          </a:r>
          <a:endParaRPr lang="zh-CN" altLang="en-US" sz="3100" kern="1200" dirty="0">
            <a:latin typeface="Arial" panose="020B0604020202020204" pitchFamily="34" charset="0"/>
            <a:ea typeface="微软雅黑" panose="020B0503020204020204" pitchFamily="34" charset="-122"/>
          </a:endParaRPr>
        </a:p>
      </dsp:txBody>
      <dsp:txXfrm>
        <a:off x="3793925" y="623093"/>
        <a:ext cx="2581433" cy="15112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A69CE-D45B-444D-AE93-FCFCA8B57A2D}">
      <dsp:nvSpPr>
        <dsp:cNvPr id="0" name=""/>
        <dsp:cNvSpPr/>
      </dsp:nvSpPr>
      <dsp:spPr>
        <a:xfrm>
          <a:off x="2381" y="2129102"/>
          <a:ext cx="2901156" cy="1160462"/>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US" altLang="zh-CN" sz="2700" kern="1200">
              <a:latin typeface="Arial" panose="020B0604020202020204" pitchFamily="34" charset="0"/>
              <a:ea typeface="微软雅黑" panose="020B0503020204020204" pitchFamily="34" charset="-122"/>
            </a:rPr>
            <a:t>1. </a:t>
          </a:r>
          <a:r>
            <a:rPr lang="zh-CN" altLang="en-US" sz="2700" kern="1200">
              <a:latin typeface="Arial" panose="020B0604020202020204" pitchFamily="34" charset="0"/>
              <a:ea typeface="微软雅黑" panose="020B0503020204020204" pitchFamily="34" charset="-122"/>
            </a:rPr>
            <a:t>言语信息</a:t>
          </a:r>
          <a:endParaRPr lang="zh-CN" altLang="en-US" sz="2700" kern="1200" dirty="0">
            <a:latin typeface="Arial" panose="020B0604020202020204" pitchFamily="34" charset="0"/>
            <a:ea typeface="微软雅黑" panose="020B0503020204020204" pitchFamily="34" charset="-122"/>
          </a:endParaRPr>
        </a:p>
      </dsp:txBody>
      <dsp:txXfrm>
        <a:off x="582612" y="2129102"/>
        <a:ext cx="1740694" cy="1160462"/>
      </dsp:txXfrm>
    </dsp:sp>
    <dsp:sp modelId="{665B9FFB-32C2-4178-9D4A-662A072B52D9}">
      <dsp:nvSpPr>
        <dsp:cNvPr id="0" name=""/>
        <dsp:cNvSpPr/>
      </dsp:nvSpPr>
      <dsp:spPr>
        <a:xfrm>
          <a:off x="2613421" y="2129102"/>
          <a:ext cx="2901156" cy="1160462"/>
        </a:xfrm>
        <a:prstGeom prst="chevron">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US" altLang="zh-CN" sz="2700" kern="1200">
              <a:latin typeface="Arial" panose="020B0604020202020204" pitchFamily="34" charset="0"/>
              <a:ea typeface="微软雅黑" panose="020B0503020204020204" pitchFamily="34" charset="-122"/>
            </a:rPr>
            <a:t>2. </a:t>
          </a:r>
          <a:r>
            <a:rPr lang="zh-CN" altLang="en-US" sz="2700" kern="1200">
              <a:latin typeface="Arial" panose="020B0604020202020204" pitchFamily="34" charset="0"/>
              <a:ea typeface="微软雅黑" panose="020B0503020204020204" pitchFamily="34" charset="-122"/>
            </a:rPr>
            <a:t>智慧技能</a:t>
          </a:r>
          <a:endParaRPr lang="zh-CN" altLang="en-US" sz="2700" kern="1200" dirty="0">
            <a:latin typeface="Arial" panose="020B0604020202020204" pitchFamily="34" charset="0"/>
            <a:ea typeface="微软雅黑" panose="020B0503020204020204" pitchFamily="34" charset="-122"/>
          </a:endParaRPr>
        </a:p>
      </dsp:txBody>
      <dsp:txXfrm>
        <a:off x="3193652" y="2129102"/>
        <a:ext cx="1740694" cy="1160462"/>
      </dsp:txXfrm>
    </dsp:sp>
    <dsp:sp modelId="{F91D8C62-85C5-4AB1-8817-83A33467BBA7}">
      <dsp:nvSpPr>
        <dsp:cNvPr id="0" name=""/>
        <dsp:cNvSpPr/>
      </dsp:nvSpPr>
      <dsp:spPr>
        <a:xfrm>
          <a:off x="5224462" y="2129102"/>
          <a:ext cx="2901156" cy="1160462"/>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8014" tIns="36005" rIns="36005" bIns="36005" numCol="1" spcCol="1270" anchor="ctr" anchorCtr="0">
          <a:noAutofit/>
        </a:bodyPr>
        <a:lstStyle/>
        <a:p>
          <a:pPr marL="0" lvl="0" indent="0" algn="ctr" defTabSz="1200150">
            <a:lnSpc>
              <a:spcPct val="90000"/>
            </a:lnSpc>
            <a:spcBef>
              <a:spcPct val="0"/>
            </a:spcBef>
            <a:spcAft>
              <a:spcPct val="35000"/>
            </a:spcAft>
            <a:buNone/>
          </a:pPr>
          <a:r>
            <a:rPr lang="en-US" altLang="zh-CN" sz="2700" kern="1200">
              <a:latin typeface="Arial" panose="020B0604020202020204" pitchFamily="34" charset="0"/>
              <a:ea typeface="微软雅黑" panose="020B0503020204020204" pitchFamily="34" charset="-122"/>
            </a:rPr>
            <a:t>3. </a:t>
          </a:r>
          <a:r>
            <a:rPr lang="zh-CN" altLang="en-US" sz="2700" kern="1200">
              <a:latin typeface="Arial" panose="020B0604020202020204" pitchFamily="34" charset="0"/>
              <a:ea typeface="微软雅黑" panose="020B0503020204020204" pitchFamily="34" charset="-122"/>
            </a:rPr>
            <a:t>认知策略</a:t>
          </a:r>
          <a:endParaRPr lang="zh-CN" altLang="en-US" sz="2700" kern="1200" dirty="0">
            <a:latin typeface="Arial" panose="020B0604020202020204" pitchFamily="34" charset="0"/>
            <a:ea typeface="微软雅黑" panose="020B0503020204020204" pitchFamily="34" charset="-122"/>
          </a:endParaRPr>
        </a:p>
      </dsp:txBody>
      <dsp:txXfrm>
        <a:off x="5804693" y="2129102"/>
        <a:ext cx="1740694" cy="11604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2C6F7-1884-45C3-89B3-190D529F59D6}">
      <dsp:nvSpPr>
        <dsp:cNvPr id="0" name=""/>
        <dsp:cNvSpPr/>
      </dsp:nvSpPr>
      <dsp:spPr>
        <a:xfrm>
          <a:off x="-4789731" y="-739570"/>
          <a:ext cx="5747577" cy="5747577"/>
        </a:xfrm>
        <a:prstGeom prst="blockArc">
          <a:avLst>
            <a:gd name="adj1" fmla="val 18900000"/>
            <a:gd name="adj2" fmla="val 2700000"/>
            <a:gd name="adj3" fmla="val 376"/>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A431EF-721C-4B44-9CF1-6FED04DDB510}">
      <dsp:nvSpPr>
        <dsp:cNvPr id="0" name=""/>
        <dsp:cNvSpPr/>
      </dsp:nvSpPr>
      <dsp:spPr>
        <a:xfrm>
          <a:off x="784645" y="609788"/>
          <a:ext cx="8503508" cy="121940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7904"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布鲁纳曾领导美国</a:t>
          </a:r>
          <a:r>
            <a:rPr lang="en-US" altLang="zh-CN" sz="1600" kern="1200" dirty="0">
              <a:latin typeface="Arial" panose="020B0604020202020204" pitchFamily="34" charset="0"/>
              <a:ea typeface="微软雅黑" panose="020B0503020204020204" pitchFamily="34" charset="-122"/>
            </a:rPr>
            <a:t>20</a:t>
          </a:r>
          <a:r>
            <a:rPr lang="zh-CN" altLang="en-US" sz="1600" kern="1200" dirty="0">
              <a:latin typeface="Arial" panose="020B0604020202020204" pitchFamily="34" charset="0"/>
              <a:ea typeface="微软雅黑" panose="020B0503020204020204" pitchFamily="34" charset="-122"/>
            </a:rPr>
            <a:t>世纪</a:t>
          </a:r>
          <a:r>
            <a:rPr lang="en-US" altLang="zh-CN" sz="1600" kern="1200" dirty="0">
              <a:latin typeface="Arial" panose="020B0604020202020204" pitchFamily="34" charset="0"/>
              <a:ea typeface="微软雅黑" panose="020B0503020204020204" pitchFamily="34" charset="-122"/>
            </a:rPr>
            <a:t>60</a:t>
          </a:r>
          <a:r>
            <a:rPr lang="zh-CN" altLang="en-US" sz="1600" kern="1200" dirty="0">
              <a:latin typeface="Arial" panose="020B0604020202020204" pitchFamily="34" charset="0"/>
              <a:ea typeface="微软雅黑" panose="020B0503020204020204" pitchFamily="34" charset="-122"/>
            </a:rPr>
            <a:t>年代初的课程改革，对教材组织有独到的见解。他认为，教学不只是为了促进学生目前的学习，还应该帮助学生掌握主动地选择知识、记住知识和改造知识的技能，从而促进今后的学习。</a:t>
          </a:r>
          <a:endParaRPr lang="en-US" altLang="zh-CN" sz="1600" kern="1200" dirty="0">
            <a:latin typeface="Arial" panose="020B0604020202020204" pitchFamily="34" charset="0"/>
            <a:ea typeface="微软雅黑" panose="020B0503020204020204" pitchFamily="34" charset="-122"/>
          </a:endParaRPr>
        </a:p>
      </dsp:txBody>
      <dsp:txXfrm>
        <a:off x="784645" y="609788"/>
        <a:ext cx="8503508" cy="1219406"/>
      </dsp:txXfrm>
    </dsp:sp>
    <dsp:sp modelId="{4E9081AD-C20B-46B6-81EF-9D64B9560046}">
      <dsp:nvSpPr>
        <dsp:cNvPr id="0" name=""/>
        <dsp:cNvSpPr/>
      </dsp:nvSpPr>
      <dsp:spPr>
        <a:xfrm>
          <a:off x="22515" y="457362"/>
          <a:ext cx="1524258" cy="1524258"/>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1790433-2D68-4DBF-8DAB-F7B9E71659CD}">
      <dsp:nvSpPr>
        <dsp:cNvPr id="0" name=""/>
        <dsp:cNvSpPr/>
      </dsp:nvSpPr>
      <dsp:spPr>
        <a:xfrm>
          <a:off x="784645" y="2439240"/>
          <a:ext cx="8503508" cy="121940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7904"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布鲁纳指出，教材的组织呈现须与智慧发展相匹配。儿童的智慧发展有三种水平或阶段： </a:t>
          </a:r>
          <a:r>
            <a:rPr lang="zh-CN" altLang="en-US" sz="1600" b="1" kern="1200" dirty="0">
              <a:latin typeface="Arial" panose="020B0604020202020204" pitchFamily="34" charset="0"/>
              <a:ea typeface="微软雅黑" panose="020B0503020204020204" pitchFamily="34" charset="-122"/>
            </a:rPr>
            <a:t>表演式再现表象阶段</a:t>
          </a:r>
          <a:r>
            <a:rPr lang="zh-CN" altLang="en-US" sz="1600" kern="1200" dirty="0">
              <a:latin typeface="Arial" panose="020B0604020202020204" pitchFamily="34" charset="0"/>
              <a:ea typeface="微软雅黑" panose="020B0503020204020204" pitchFamily="34" charset="-122"/>
            </a:rPr>
            <a:t>，指运用适当的动作反应去体现过去的经验，具有操作性的特点；</a:t>
          </a:r>
          <a:r>
            <a:rPr lang="zh-CN" altLang="en-US" sz="1600" b="1" kern="1200" dirty="0">
              <a:latin typeface="Arial" panose="020B0604020202020204" pitchFamily="34" charset="0"/>
              <a:ea typeface="微软雅黑" panose="020B0503020204020204" pitchFamily="34" charset="-122"/>
            </a:rPr>
            <a:t>映象式再现表象阶段</a:t>
          </a:r>
          <a:r>
            <a:rPr lang="zh-CN" altLang="en-US" sz="1600" kern="1200" dirty="0">
              <a:latin typeface="Arial" panose="020B0604020202020204" pitchFamily="34" charset="0"/>
              <a:ea typeface="微软雅黑" panose="020B0503020204020204" pitchFamily="34" charset="-122"/>
            </a:rPr>
            <a:t>，指以表象或图解来反映或表示的个体认识；</a:t>
          </a:r>
          <a:r>
            <a:rPr lang="zh-CN" altLang="en-US" sz="1600" b="1" kern="1200" dirty="0">
              <a:latin typeface="Arial" panose="020B0604020202020204" pitchFamily="34" charset="0"/>
              <a:ea typeface="微软雅黑" panose="020B0503020204020204" pitchFamily="34" charset="-122"/>
            </a:rPr>
            <a:t>象征式再现表象阶段</a:t>
          </a:r>
          <a:r>
            <a:rPr lang="zh-CN" altLang="en-US" sz="1600" kern="1200" dirty="0">
              <a:latin typeface="Arial" panose="020B0604020202020204" pitchFamily="34" charset="0"/>
              <a:ea typeface="微软雅黑" panose="020B0503020204020204" pitchFamily="34" charset="-122"/>
            </a:rPr>
            <a:t>，指以抽象的符号如语言来反映经验内容。</a:t>
          </a:r>
        </a:p>
      </dsp:txBody>
      <dsp:txXfrm>
        <a:off x="784645" y="2439240"/>
        <a:ext cx="8503508" cy="1219406"/>
      </dsp:txXfrm>
    </dsp:sp>
    <dsp:sp modelId="{2F4AFE64-2DDB-427F-BB65-2B8111C8026F}">
      <dsp:nvSpPr>
        <dsp:cNvPr id="0" name=""/>
        <dsp:cNvSpPr/>
      </dsp:nvSpPr>
      <dsp:spPr>
        <a:xfrm>
          <a:off x="22515" y="2286814"/>
          <a:ext cx="1524258" cy="152425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795164"/>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34016" y="1438549"/>
          <a:ext cx="5095547" cy="191806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zh-CN" altLang="zh-CN" sz="1300" kern="1200" dirty="0">
              <a:latin typeface="Arial" panose="020B0604020202020204" pitchFamily="34" charset="0"/>
              <a:ea typeface="微软雅黑" panose="020B0503020204020204" pitchFamily="34" charset="-122"/>
            </a:rPr>
            <a:t>陈述性知识，是关于世界“是什么”的知识。它有以下三种： ① 关于事物的名称或符号的知识，如关于“</a:t>
          </a:r>
          <a:r>
            <a:rPr lang="en-US" altLang="zh-CN" sz="1300" kern="1200" dirty="0">
              <a:latin typeface="Arial" panose="020B0604020202020204" pitchFamily="34" charset="0"/>
              <a:ea typeface="微软雅黑" panose="020B0503020204020204" pitchFamily="34" charset="-122"/>
            </a:rPr>
            <a:t>π”“DNA”“</a:t>
          </a:r>
          <a:r>
            <a:rPr lang="zh-CN" altLang="zh-CN" sz="1300" kern="1200" dirty="0">
              <a:latin typeface="Arial" panose="020B0604020202020204" pitchFamily="34" charset="0"/>
              <a:ea typeface="微软雅黑" panose="020B0503020204020204" pitchFamily="34" charset="-122"/>
            </a:rPr>
            <a:t>亚热带”的知识</a:t>
          </a:r>
          <a:r>
            <a:rPr lang="en-US" altLang="zh-CN" sz="1300" kern="1200" dirty="0">
              <a:latin typeface="Arial" panose="020B0604020202020204" pitchFamily="34" charset="0"/>
              <a:ea typeface="微软雅黑" panose="020B0503020204020204" pitchFamily="34" charset="-122"/>
            </a:rPr>
            <a:t>;② </a:t>
          </a:r>
          <a:r>
            <a:rPr lang="zh-CN" altLang="zh-CN" sz="1300" kern="1200" dirty="0">
              <a:latin typeface="Arial" panose="020B0604020202020204" pitchFamily="34" charset="0"/>
              <a:ea typeface="微软雅黑" panose="020B0503020204020204" pitchFamily="34" charset="-122"/>
            </a:rPr>
            <a:t>简单的命题知识或事实知识，如“北京是中国的首都”</a:t>
          </a:r>
          <a:r>
            <a:rPr lang="en-US" altLang="zh-CN" sz="1300" kern="1200" dirty="0">
              <a:latin typeface="Arial" panose="020B0604020202020204" pitchFamily="34" charset="0"/>
              <a:ea typeface="微软雅黑" panose="020B0503020204020204" pitchFamily="34" charset="-122"/>
            </a:rPr>
            <a:t>;③ </a:t>
          </a:r>
          <a:r>
            <a:rPr lang="zh-CN" altLang="zh-CN" sz="1300" kern="1200" dirty="0">
              <a:latin typeface="Arial" panose="020B0604020202020204" pitchFamily="34" charset="0"/>
              <a:ea typeface="微软雅黑" panose="020B0503020204020204" pitchFamily="34" charset="-122"/>
            </a:rPr>
            <a:t>有意义命题的组合知识，即经过组织的上述两种知识，如“太平天国运动失败的原因” 。</a:t>
          </a:r>
        </a:p>
      </dsp:txBody>
      <dsp:txXfrm>
        <a:off x="127648" y="1532181"/>
        <a:ext cx="4908283" cy="1730801"/>
      </dsp:txXfrm>
    </dsp:sp>
    <dsp:sp modelId="{13648A15-7827-4543-B9F2-4B7C3EC19164}">
      <dsp:nvSpPr>
        <dsp:cNvPr id="0" name=""/>
        <dsp:cNvSpPr/>
      </dsp:nvSpPr>
      <dsp:spPr>
        <a:xfrm>
          <a:off x="5386035" y="1438549"/>
          <a:ext cx="5095547" cy="191806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zh-CN" altLang="en-US" sz="1300" kern="1200" dirty="0">
              <a:latin typeface="Arial" panose="020B0604020202020204" pitchFamily="34" charset="0"/>
              <a:ea typeface="微软雅黑" panose="020B0503020204020204" pitchFamily="34" charset="-122"/>
            </a:rPr>
            <a:t>陈述性知识的教学组织过程是： 首先，应明确学生能否回答“是什么”的问题，这是判定其教学效果的依据；其次，教学内容应按上述三种知识的顺序予以安排，且在安排时注意新旧知识的联系；再次，组织教学时既要确保对用于同化新知识的原有知识的巩固，又要找准新旧知识的联系点，还要考虑寻求新知识的生长点；最后，要注意教学媒体的选择，及时反馈教学效果。</a:t>
          </a:r>
        </a:p>
      </dsp:txBody>
      <dsp:txXfrm>
        <a:off x="5479667" y="1532181"/>
        <a:ext cx="4908283" cy="173080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EBEDF-0BD7-401A-8B05-E1F9E7FDA53A}">
      <dsp:nvSpPr>
        <dsp:cNvPr id="0" name=""/>
        <dsp:cNvSpPr/>
      </dsp:nvSpPr>
      <dsp:spPr>
        <a:xfrm>
          <a:off x="0" y="734852"/>
          <a:ext cx="8128000" cy="1183746"/>
        </a:xfrm>
        <a:prstGeom prst="rightArrow">
          <a:avLst>
            <a:gd name="adj1" fmla="val 50000"/>
            <a:gd name="adj2" fmla="val 5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254000" bIns="187920" numCol="1" spcCol="1270" anchor="ctr" anchorCtr="0">
          <a:noAutofit/>
        </a:bodyPr>
        <a:lstStyle/>
        <a:p>
          <a:pPr marL="0" lvl="0" indent="0" algn="l" defTabSz="933450">
            <a:lnSpc>
              <a:spcPct val="90000"/>
            </a:lnSpc>
            <a:spcBef>
              <a:spcPct val="0"/>
            </a:spcBef>
            <a:spcAft>
              <a:spcPct val="35000"/>
            </a:spcAft>
            <a:buNone/>
          </a:pPr>
          <a:endParaRPr lang="zh-CN" altLang="en-US" sz="2100" kern="1200"/>
        </a:p>
      </dsp:txBody>
      <dsp:txXfrm>
        <a:off x="0" y="1030789"/>
        <a:ext cx="7832064" cy="591873"/>
      </dsp:txXfrm>
    </dsp:sp>
    <dsp:sp modelId="{4844AD1C-2F9C-453D-9014-99C046E33C9C}">
      <dsp:nvSpPr>
        <dsp:cNvPr id="0" name=""/>
        <dsp:cNvSpPr/>
      </dsp:nvSpPr>
      <dsp:spPr>
        <a:xfrm>
          <a:off x="0" y="1647691"/>
          <a:ext cx="2503424" cy="2280331"/>
        </a:xfrm>
        <a:prstGeom prst="re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一是在新内容教学前，学习者已通过某种途径获得了非科学的日常概念。如，学生对鸟按“会不会飞”来判别，认为鸭不是鸟类而蜜蜂才是。</a:t>
          </a:r>
          <a:endParaRPr lang="zh-CN" altLang="en-US" sz="1600" kern="1200" dirty="0"/>
        </a:p>
      </dsp:txBody>
      <dsp:txXfrm>
        <a:off x="0" y="1647691"/>
        <a:ext cx="2503424" cy="2280331"/>
      </dsp:txXfrm>
    </dsp:sp>
    <dsp:sp modelId="{961C08CE-A0E2-4801-90C7-B5937FC89460}">
      <dsp:nvSpPr>
        <dsp:cNvPr id="0" name=""/>
        <dsp:cNvSpPr/>
      </dsp:nvSpPr>
      <dsp:spPr>
        <a:xfrm>
          <a:off x="2503423" y="1129434"/>
          <a:ext cx="5624576" cy="1183746"/>
        </a:xfrm>
        <a:prstGeom prst="rightArrow">
          <a:avLst>
            <a:gd name="adj1" fmla="val 50000"/>
            <a:gd name="adj2" fmla="val 50000"/>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254000" bIns="187920" numCol="1" spcCol="1270" anchor="ctr" anchorCtr="0">
          <a:noAutofit/>
        </a:bodyPr>
        <a:lstStyle/>
        <a:p>
          <a:pPr marL="0" lvl="0" indent="0" algn="l" defTabSz="933450">
            <a:lnSpc>
              <a:spcPct val="90000"/>
            </a:lnSpc>
            <a:spcBef>
              <a:spcPct val="0"/>
            </a:spcBef>
            <a:spcAft>
              <a:spcPct val="35000"/>
            </a:spcAft>
            <a:buNone/>
          </a:pPr>
          <a:endParaRPr lang="zh-CN" altLang="en-US" sz="2100" kern="1200"/>
        </a:p>
      </dsp:txBody>
      <dsp:txXfrm>
        <a:off x="2503423" y="1425371"/>
        <a:ext cx="5328640" cy="591873"/>
      </dsp:txXfrm>
    </dsp:sp>
    <dsp:sp modelId="{109BD436-14FB-4A15-B88A-24C3C9769EF5}">
      <dsp:nvSpPr>
        <dsp:cNvPr id="0" name=""/>
        <dsp:cNvSpPr/>
      </dsp:nvSpPr>
      <dsp:spPr>
        <a:xfrm>
          <a:off x="2503423" y="2042273"/>
          <a:ext cx="2503424" cy="2280331"/>
        </a:xfrm>
        <a:prstGeom prst="rect">
          <a:avLst/>
        </a:prstGeom>
        <a:solidFill>
          <a:schemeClr val="lt1">
            <a:hueOff val="0"/>
            <a:satOff val="0"/>
            <a:lumOff val="0"/>
            <a:alphaOff val="0"/>
          </a:schemeClr>
        </a:solidFill>
        <a:ln w="12700" cap="flat" cmpd="sng" algn="ctr">
          <a:solidFill>
            <a:schemeClr val="accent2">
              <a:hueOff val="-419062"/>
              <a:satOff val="-4829"/>
              <a:lumOff val="1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zh-CN" altLang="en-US" sz="1600" kern="1200" dirty="0">
              <a:solidFill>
                <a:prstClr val="black">
                  <a:hueOff val="0"/>
                  <a:satOff val="0"/>
                  <a:lumOff val="0"/>
                  <a:alphaOff val="0"/>
                </a:prstClr>
              </a:solidFill>
              <a:latin typeface="Arial" panose="020B0604020202020204" pitchFamily="34" charset="0"/>
              <a:ea typeface="微软雅黑" panose="020B0503020204020204" pitchFamily="34" charset="-122"/>
              <a:cs typeface="+mn-cs"/>
            </a:rPr>
            <a:t>二是接受科学教育后，学习者头脑中仍保留着与科学概念不一致的日常概念。</a:t>
          </a:r>
        </a:p>
      </dsp:txBody>
      <dsp:txXfrm>
        <a:off x="2503423" y="2042273"/>
        <a:ext cx="2503424" cy="2280331"/>
      </dsp:txXfrm>
    </dsp:sp>
    <dsp:sp modelId="{3D1A7393-467B-471F-BF97-E7B0A719AD4C}">
      <dsp:nvSpPr>
        <dsp:cNvPr id="0" name=""/>
        <dsp:cNvSpPr/>
      </dsp:nvSpPr>
      <dsp:spPr>
        <a:xfrm>
          <a:off x="5006848" y="1524016"/>
          <a:ext cx="3121152" cy="1183746"/>
        </a:xfrm>
        <a:prstGeom prst="rightArrow">
          <a:avLst>
            <a:gd name="adj1" fmla="val 50000"/>
            <a:gd name="adj2" fmla="val 5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254000" bIns="187920" numCol="1" spcCol="1270" anchor="ctr" anchorCtr="0">
          <a:noAutofit/>
        </a:bodyPr>
        <a:lstStyle/>
        <a:p>
          <a:pPr marL="0" lvl="0" indent="0" algn="l" defTabSz="933450">
            <a:lnSpc>
              <a:spcPct val="90000"/>
            </a:lnSpc>
            <a:spcBef>
              <a:spcPct val="0"/>
            </a:spcBef>
            <a:spcAft>
              <a:spcPct val="35000"/>
            </a:spcAft>
            <a:buNone/>
          </a:pPr>
          <a:endParaRPr lang="zh-CN" altLang="en-US" sz="2100" kern="1200"/>
        </a:p>
      </dsp:txBody>
      <dsp:txXfrm>
        <a:off x="5006848" y="1819953"/>
        <a:ext cx="2825216" cy="591873"/>
      </dsp:txXfrm>
    </dsp:sp>
    <dsp:sp modelId="{D7B10792-07E2-4053-ABC5-C09914E4E4D9}">
      <dsp:nvSpPr>
        <dsp:cNvPr id="0" name=""/>
        <dsp:cNvSpPr/>
      </dsp:nvSpPr>
      <dsp:spPr>
        <a:xfrm>
          <a:off x="5006848" y="2436855"/>
          <a:ext cx="2503424" cy="2246958"/>
        </a:xfrm>
        <a:prstGeom prst="rect">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zh-CN" altLang="en-US" sz="1600" kern="1200" dirty="0">
              <a:solidFill>
                <a:prstClr val="black">
                  <a:hueOff val="0"/>
                  <a:satOff val="0"/>
                  <a:lumOff val="0"/>
                  <a:alphaOff val="0"/>
                </a:prstClr>
              </a:solidFill>
              <a:latin typeface="Arial" panose="020B0604020202020204" pitchFamily="34" charset="0"/>
              <a:ea typeface="微软雅黑" panose="020B0503020204020204" pitchFamily="34" charset="-122"/>
              <a:cs typeface="+mn-cs"/>
            </a:rPr>
            <a:t>三是新知识的教学没有达到预期要求，学习者重构新材料意义时，却在它与原有观念中不科学的内容之间建立了联系。</a:t>
          </a:r>
        </a:p>
      </dsp:txBody>
      <dsp:txXfrm>
        <a:off x="5006848" y="2436855"/>
        <a:ext cx="2503424" cy="224695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E71A0-7122-417F-AB31-8AE6C38E10FA}">
      <dsp:nvSpPr>
        <dsp:cNvPr id="0" name=""/>
        <dsp:cNvSpPr/>
      </dsp:nvSpPr>
      <dsp:spPr>
        <a:xfrm>
          <a:off x="-4500159" y="-690090"/>
          <a:ext cx="5360941" cy="5360941"/>
        </a:xfrm>
        <a:prstGeom prst="blockArc">
          <a:avLst>
            <a:gd name="adj1" fmla="val 18900000"/>
            <a:gd name="adj2" fmla="val 2700000"/>
            <a:gd name="adj3" fmla="val 403"/>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547537-FE0A-4A28-8697-2456A33CB966}">
      <dsp:nvSpPr>
        <dsp:cNvPr id="0" name=""/>
        <dsp:cNvSpPr/>
      </dsp:nvSpPr>
      <dsp:spPr>
        <a:xfrm>
          <a:off x="553592" y="398076"/>
          <a:ext cx="8672383" cy="79615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1946" tIns="43180" rIns="43180" bIns="43180"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第一，学生年龄较小、年级较低或所教的概念、公式和原理本身较为抽象时，教学应考虑用归纳法，同时引导学生不只是观察对象的现象，更要看其本质属性和联系。</a:t>
          </a:r>
        </a:p>
      </dsp:txBody>
      <dsp:txXfrm>
        <a:off x="553592" y="398076"/>
        <a:ext cx="8672383" cy="796152"/>
      </dsp:txXfrm>
    </dsp:sp>
    <dsp:sp modelId="{16057035-9DA5-4C09-9ADB-BEB6BF76AE89}">
      <dsp:nvSpPr>
        <dsp:cNvPr id="0" name=""/>
        <dsp:cNvSpPr/>
      </dsp:nvSpPr>
      <dsp:spPr>
        <a:xfrm>
          <a:off x="55997" y="298557"/>
          <a:ext cx="995190" cy="99519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E9D443-26BD-4197-8E40-7F78BA6962D5}">
      <dsp:nvSpPr>
        <dsp:cNvPr id="0" name=""/>
        <dsp:cNvSpPr/>
      </dsp:nvSpPr>
      <dsp:spPr>
        <a:xfrm>
          <a:off x="842993" y="1592304"/>
          <a:ext cx="8382981" cy="796152"/>
        </a:xfrm>
        <a:prstGeom prst="rect">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1946" tIns="43180" rIns="43180" bIns="43180" numCol="1" spcCol="1270" anchor="ctr" anchorCtr="0">
          <a:noAutofit/>
        </a:bodyPr>
        <a:lstStyle/>
        <a:p>
          <a:pPr marL="0" lvl="0" indent="0" algn="l" defTabSz="755650">
            <a:lnSpc>
              <a:spcPct val="90000"/>
            </a:lnSpc>
            <a:spcBef>
              <a:spcPct val="0"/>
            </a:spcBef>
            <a:spcAft>
              <a:spcPct val="35000"/>
            </a:spcAft>
            <a:buNone/>
          </a:pPr>
          <a:r>
            <a:rPr lang="zh-CN" altLang="en-US" sz="1700" kern="1200">
              <a:latin typeface="Arial" panose="020B0604020202020204" pitchFamily="34" charset="0"/>
              <a:ea typeface="微软雅黑" panose="020B0503020204020204" pitchFamily="34" charset="-122"/>
            </a:rPr>
            <a:t>第二，学生年龄较大、年级较高或所教内容较为具体时，教学则应考虑用演绎法，同时引导学生必须按定义、公式或原理中的语词及符号之内涵来进行分析和理解。</a:t>
          </a:r>
          <a:endParaRPr lang="zh-CN" altLang="en-US" sz="1700" kern="1200" dirty="0">
            <a:latin typeface="Arial" panose="020B0604020202020204" pitchFamily="34" charset="0"/>
            <a:ea typeface="微软雅黑" panose="020B0503020204020204" pitchFamily="34" charset="-122"/>
          </a:endParaRPr>
        </a:p>
      </dsp:txBody>
      <dsp:txXfrm>
        <a:off x="842993" y="1592304"/>
        <a:ext cx="8382981" cy="796152"/>
      </dsp:txXfrm>
    </dsp:sp>
    <dsp:sp modelId="{54741C05-23EE-4EBB-8499-4FA21F0F2153}">
      <dsp:nvSpPr>
        <dsp:cNvPr id="0" name=""/>
        <dsp:cNvSpPr/>
      </dsp:nvSpPr>
      <dsp:spPr>
        <a:xfrm>
          <a:off x="345398" y="1492785"/>
          <a:ext cx="995190" cy="995190"/>
        </a:xfrm>
        <a:prstGeom prst="ellipse">
          <a:avLst/>
        </a:prstGeom>
        <a:solidFill>
          <a:schemeClr val="lt1">
            <a:hueOff val="0"/>
            <a:satOff val="0"/>
            <a:lumOff val="0"/>
            <a:alphaOff val="0"/>
          </a:schemeClr>
        </a:solidFill>
        <a:ln w="12700" cap="flat" cmpd="sng" algn="ctr">
          <a:solidFill>
            <a:schemeClr val="accent2">
              <a:hueOff val="-419062"/>
              <a:satOff val="-4829"/>
              <a:lumOff val="1079"/>
              <a:alphaOff val="0"/>
            </a:schemeClr>
          </a:solidFill>
          <a:prstDash val="solid"/>
        </a:ln>
        <a:effectLst/>
      </dsp:spPr>
      <dsp:style>
        <a:lnRef idx="2">
          <a:scrgbClr r="0" g="0" b="0"/>
        </a:lnRef>
        <a:fillRef idx="1">
          <a:scrgbClr r="0" g="0" b="0"/>
        </a:fillRef>
        <a:effectRef idx="0">
          <a:scrgbClr r="0" g="0" b="0"/>
        </a:effectRef>
        <a:fontRef idx="minor"/>
      </dsp:style>
    </dsp:sp>
    <dsp:sp modelId="{0A4DBBFB-A4C4-4CE7-9241-425257AF3B50}">
      <dsp:nvSpPr>
        <dsp:cNvPr id="0" name=""/>
        <dsp:cNvSpPr/>
      </dsp:nvSpPr>
      <dsp:spPr>
        <a:xfrm>
          <a:off x="553592" y="2786532"/>
          <a:ext cx="8672383" cy="796152"/>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1946" tIns="43180" rIns="43180" bIns="43180" numCol="1" spcCol="1270" anchor="ctr" anchorCtr="0">
          <a:noAutofit/>
        </a:bodyPr>
        <a:lstStyle/>
        <a:p>
          <a:pPr marL="0" lvl="0" indent="0" algn="l" defTabSz="755650">
            <a:lnSpc>
              <a:spcPct val="90000"/>
            </a:lnSpc>
            <a:spcBef>
              <a:spcPct val="0"/>
            </a:spcBef>
            <a:spcAft>
              <a:spcPct val="35000"/>
            </a:spcAft>
            <a:buNone/>
          </a:pPr>
          <a:r>
            <a:rPr lang="zh-CN" altLang="en-US" sz="1700" kern="1200">
              <a:latin typeface="Arial" panose="020B0604020202020204" pitchFamily="34" charset="0"/>
              <a:ea typeface="微软雅黑" panose="020B0503020204020204" pitchFamily="34" charset="-122"/>
            </a:rPr>
            <a:t>第三，随着学生知识经验的扩展、生活经历的丰富以及智力水平的提高，教学应尽可能从归纳法过渡到演绎法上，以促进学生思维能力和创造性的发展。</a:t>
          </a:r>
          <a:endParaRPr lang="zh-CN" altLang="en-US" sz="1700" kern="1200" dirty="0">
            <a:latin typeface="Arial" panose="020B0604020202020204" pitchFamily="34" charset="0"/>
            <a:ea typeface="微软雅黑" panose="020B0503020204020204" pitchFamily="34" charset="-122"/>
          </a:endParaRPr>
        </a:p>
      </dsp:txBody>
      <dsp:txXfrm>
        <a:off x="553592" y="2786532"/>
        <a:ext cx="8672383" cy="796152"/>
      </dsp:txXfrm>
    </dsp:sp>
    <dsp:sp modelId="{172F00ED-3C21-4FD7-9440-6A48A73071AA}">
      <dsp:nvSpPr>
        <dsp:cNvPr id="0" name=""/>
        <dsp:cNvSpPr/>
      </dsp:nvSpPr>
      <dsp:spPr>
        <a:xfrm>
          <a:off x="55997" y="2687013"/>
          <a:ext cx="995190" cy="995190"/>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03C018-3A14-4C85-8626-40768A25ED48}">
      <dsp:nvSpPr>
        <dsp:cNvPr id="0" name=""/>
        <dsp:cNvSpPr/>
      </dsp:nvSpPr>
      <dsp:spPr>
        <a:xfrm>
          <a:off x="2381" y="2129102"/>
          <a:ext cx="2901156" cy="1160462"/>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zh-CN" altLang="en-US" sz="1700" kern="1200">
              <a:latin typeface="Arial" panose="020B0604020202020204" pitchFamily="34" charset="0"/>
              <a:ea typeface="微软雅黑" panose="020B0503020204020204" pitchFamily="34" charset="-122"/>
            </a:rPr>
            <a:t>① 知觉、认知的定向活动与媒体的新奇和复杂性。</a:t>
          </a:r>
          <a:endParaRPr lang="zh-CN" altLang="en-US" sz="1700" kern="1200" dirty="0">
            <a:latin typeface="Arial" panose="020B0604020202020204" pitchFamily="34" charset="0"/>
            <a:ea typeface="微软雅黑" panose="020B0503020204020204" pitchFamily="34" charset="-122"/>
          </a:endParaRPr>
        </a:p>
      </dsp:txBody>
      <dsp:txXfrm>
        <a:off x="582612" y="2129102"/>
        <a:ext cx="1740694" cy="1160462"/>
      </dsp:txXfrm>
    </dsp:sp>
    <dsp:sp modelId="{5F4C7457-3A53-46F3-BD0A-0A715A6B07E6}">
      <dsp:nvSpPr>
        <dsp:cNvPr id="0" name=""/>
        <dsp:cNvSpPr/>
      </dsp:nvSpPr>
      <dsp:spPr>
        <a:xfrm>
          <a:off x="2613421" y="2129102"/>
          <a:ext cx="2901156" cy="1160462"/>
        </a:xfrm>
        <a:prstGeom prst="chevron">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zh-CN" altLang="en-US" sz="1700" kern="1200">
              <a:latin typeface="Arial" panose="020B0604020202020204" pitchFamily="34" charset="0"/>
              <a:ea typeface="微软雅黑" panose="020B0503020204020204" pitchFamily="34" charset="-122"/>
            </a:rPr>
            <a:t>② 知觉、认知的辨别活动与媒体的区分性。</a:t>
          </a:r>
          <a:endParaRPr lang="zh-CN" altLang="en-US" sz="1700" kern="1200" dirty="0">
            <a:latin typeface="Arial" panose="020B0604020202020204" pitchFamily="34" charset="0"/>
            <a:ea typeface="微软雅黑" panose="020B0503020204020204" pitchFamily="34" charset="-122"/>
          </a:endParaRPr>
        </a:p>
      </dsp:txBody>
      <dsp:txXfrm>
        <a:off x="3193652" y="2129102"/>
        <a:ext cx="1740694" cy="1160462"/>
      </dsp:txXfrm>
    </dsp:sp>
    <dsp:sp modelId="{50BB1219-F555-4051-B5C0-C3C765A4CC32}">
      <dsp:nvSpPr>
        <dsp:cNvPr id="0" name=""/>
        <dsp:cNvSpPr/>
      </dsp:nvSpPr>
      <dsp:spPr>
        <a:xfrm>
          <a:off x="5224462" y="2129102"/>
          <a:ext cx="2901156" cy="1160462"/>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22670" rIns="22670" bIns="22670" numCol="1" spcCol="1270" anchor="ctr" anchorCtr="0">
          <a:noAutofit/>
        </a:bodyPr>
        <a:lstStyle/>
        <a:p>
          <a:pPr marL="0" lvl="0" indent="0" algn="ctr" defTabSz="755650">
            <a:lnSpc>
              <a:spcPct val="90000"/>
            </a:lnSpc>
            <a:spcBef>
              <a:spcPct val="0"/>
            </a:spcBef>
            <a:spcAft>
              <a:spcPct val="35000"/>
            </a:spcAft>
            <a:buNone/>
          </a:pPr>
          <a:r>
            <a:rPr lang="zh-CN" altLang="en-US" sz="1700" kern="1200">
              <a:latin typeface="Arial" panose="020B0604020202020204" pitchFamily="34" charset="0"/>
              <a:ea typeface="微软雅黑" panose="020B0503020204020204" pitchFamily="34" charset="-122"/>
            </a:rPr>
            <a:t>③ 知觉、认知的整合活动与媒体的冗余度。</a:t>
          </a:r>
          <a:endParaRPr lang="zh-CN" altLang="en-US" sz="1700" kern="1200" dirty="0">
            <a:latin typeface="Arial" panose="020B0604020202020204" pitchFamily="34" charset="0"/>
            <a:ea typeface="微软雅黑" panose="020B0503020204020204" pitchFamily="34" charset="-122"/>
          </a:endParaRPr>
        </a:p>
      </dsp:txBody>
      <dsp:txXfrm>
        <a:off x="5804693" y="2129102"/>
        <a:ext cx="1740694" cy="116046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337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教学设计观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教学设计的操作思路</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514D360A-0F10-4762-A6DA-540D5E50C75F}"/>
              </a:ext>
            </a:extLst>
          </p:cNvPr>
          <p:cNvGraphicFramePr/>
          <p:nvPr>
            <p:extLst>
              <p:ext uri="{D42A27DB-BD31-4B8C-83A1-F6EECF244321}">
                <p14:modId xmlns:p14="http://schemas.microsoft.com/office/powerpoint/2010/main" val="1484039954"/>
              </p:ext>
            </p:extLst>
          </p:nvPr>
        </p:nvGraphicFramePr>
        <p:xfrm>
          <a:off x="2165564" y="2674499"/>
          <a:ext cx="6423631" cy="27574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0894500"/>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确定教学目标</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教学目标的分析</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布卢姆的教学目标分类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布卢姆曾领导一个委员会进行有关的分类研究，指出教育目标有</a:t>
            </a:r>
            <a:r>
              <a:rPr lang="zh-CN" altLang="en-US" b="1" dirty="0">
                <a:solidFill>
                  <a:srgbClr val="FF0000"/>
                </a:solidFill>
                <a:latin typeface="Arial" panose="020B0604020202020204" pitchFamily="34" charset="0"/>
                <a:ea typeface="微软雅黑" panose="020B0503020204020204" pitchFamily="34" charset="-122"/>
              </a:rPr>
              <a:t>认知的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情感的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动作技能的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三类，并产生了重大影响。他对认知领域的教学目标的分析为教学设计提供了重要的参照框架。在认知领域，他把教学目标划分为六个等级，如表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14-1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该分类其实是一个层级系统，后一层级的目标必须以前面的为基础。教学设计就应该把教学任务具体落实到某一层级上，并以此作为具体的教学目标，而落实的前提则是对前一层级的目标是否达到加以分析和判断。</a:t>
            </a:r>
          </a:p>
        </p:txBody>
      </p:sp>
    </p:spTree>
    <p:extLst>
      <p:ext uri="{BB962C8B-B14F-4D97-AF65-F5344CB8AC3E}">
        <p14:creationId xmlns:p14="http://schemas.microsoft.com/office/powerpoint/2010/main" val="1721370681"/>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7E58FEB0-AD6E-406E-8241-0C932DD99919}"/>
              </a:ext>
            </a:extLst>
          </p:cNvPr>
          <p:cNvPicPr>
            <a:picLocks noChangeAspect="1"/>
          </p:cNvPicPr>
          <p:nvPr/>
        </p:nvPicPr>
        <p:blipFill>
          <a:blip r:embed="rId2"/>
          <a:stretch>
            <a:fillRect/>
          </a:stretch>
        </p:blipFill>
        <p:spPr>
          <a:xfrm>
            <a:off x="1679849" y="185737"/>
            <a:ext cx="9210675" cy="6486525"/>
          </a:xfrm>
          <a:prstGeom prst="rect">
            <a:avLst/>
          </a:prstGeom>
        </p:spPr>
      </p:pic>
    </p:spTree>
    <p:extLst>
      <p:ext uri="{BB962C8B-B14F-4D97-AF65-F5344CB8AC3E}">
        <p14:creationId xmlns:p14="http://schemas.microsoft.com/office/powerpoint/2010/main" val="6645285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666592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教学目标的分析</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布卢姆的教学目标分类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等级目标心理意义具体表现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对已学过的材料的保持记忆，是最低水平的认知学习能回忆具体事实、过程、方法、理论等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领会</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把握所学材料的意义超越了记忆，但仍是较低水平的理解能解释，即能够概述和说明所学的材料；能转换，即能够用自己的话或方式表达已学的内容；能推断，即能够估计预期的后果</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运用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将学习所得应用于新的情境已达到较高水平的理解能应用概念、方法、规则、规律、观点、理论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分析</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既理解材料内容，又理解材料结构是一种比运用更高的智能水平能从整体出发把握材料的组成要素及其彼此的联系</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综合</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能将先前所学的材料或所得的经验组合成新的整体产生新的认知结构，故特别需要有一定的创造能力能制订一项操作计划，能概括一些抽象关系，能（口头或用文字）表明新的见解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评价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评定所学材料的合理性（如材料本身组织是否合乎逻辑）和意义（如材料对社会的价值）最高水平的认知学习能对有关材料，如记叙文、小说、诗歌、报告等作出价值判断通常，并不是每次教学都能达到上述所有目标；基于学科特点和学生的年龄特征，有时教学只要求达到其中某一层次；完全达到六级水平需要精心组织一系列的课堂教学。明确上述教学目标需要结合具体的教学形式考虑。</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4283647"/>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教学目标的分析</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加涅对教学结果的分析</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047953C2-0BA7-4EBE-94AD-3209C4094449}"/>
              </a:ext>
            </a:extLst>
          </p:cNvPr>
          <p:cNvGraphicFramePr/>
          <p:nvPr>
            <p:extLst>
              <p:ext uri="{D42A27DB-BD31-4B8C-83A1-F6EECF244321}">
                <p14:modId xmlns:p14="http://schemas.microsoft.com/office/powerpoint/2010/main" val="210168535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2787708"/>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教学目标的表述</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行为观的教学目标表述</a:t>
            </a: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马杰（</a:t>
            </a:r>
            <a:r>
              <a:rPr lang="en-US" altLang="zh-CN" b="1" dirty="0">
                <a:solidFill>
                  <a:srgbClr val="FF0000"/>
                </a:solidFill>
                <a:latin typeface="Arial" panose="020B0604020202020204" pitchFamily="34" charset="0"/>
                <a:ea typeface="微软雅黑" panose="020B0503020204020204" pitchFamily="34" charset="-122"/>
              </a:rPr>
              <a:t>R</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err="1">
                <a:solidFill>
                  <a:srgbClr val="FF0000"/>
                </a:solidFill>
                <a:latin typeface="Arial" panose="020B0604020202020204" pitchFamily="34" charset="0"/>
                <a:ea typeface="微软雅黑" panose="020B0503020204020204" pitchFamily="34" charset="-122"/>
              </a:rPr>
              <a:t>Mager</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是行为观的代表人物，他提出用行为术语来表述教学目标，主张表述应该指明“学生做什么能证明他的成绩，同时教师知道学生做了什么”。这种表述观主要包含三个方面： </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行为的表述</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条件的表述</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标准的表述</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7C728EEB-3F08-4AAC-8C3A-753E9FC08C6B}"/>
              </a:ext>
            </a:extLst>
          </p:cNvPr>
          <p:cNvPicPr>
            <a:picLocks noChangeAspect="1"/>
          </p:cNvPicPr>
          <p:nvPr/>
        </p:nvPicPr>
        <p:blipFill>
          <a:blip r:embed="rId2"/>
          <a:stretch>
            <a:fillRect/>
          </a:stretch>
        </p:blipFill>
        <p:spPr>
          <a:xfrm>
            <a:off x="1590675" y="3965848"/>
            <a:ext cx="9010650" cy="2352675"/>
          </a:xfrm>
          <a:prstGeom prst="rect">
            <a:avLst/>
          </a:prstGeom>
        </p:spPr>
      </p:pic>
    </p:spTree>
    <p:extLst>
      <p:ext uri="{BB962C8B-B14F-4D97-AF65-F5344CB8AC3E}">
        <p14:creationId xmlns:p14="http://schemas.microsoft.com/office/powerpoint/2010/main" val="2417486927"/>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教学目标的表述</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结合观的教学目标表述</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观的表述固然避免了心理过程表述教学目标造成的笼统和含糊的弊端，但却有导致教学目标描述机械化、过于看重行为训练的倾向，且许多心理过程无法行为化而不得不使用描述内部心理过程的术语，结合观的教学目标表述由此产生，并获广泛支持。结合观的代表人物</a:t>
            </a:r>
            <a:r>
              <a:rPr lang="zh-CN" altLang="en-US" b="1" dirty="0">
                <a:solidFill>
                  <a:srgbClr val="FF0000"/>
                </a:solidFill>
                <a:latin typeface="Arial" panose="020B0604020202020204" pitchFamily="34" charset="0"/>
                <a:ea typeface="微软雅黑" panose="020B0503020204020204" pitchFamily="34" charset="-122"/>
              </a:rPr>
              <a:t>格伦兰德（</a:t>
            </a:r>
            <a:r>
              <a:rPr lang="en-US" altLang="zh-CN" b="1" dirty="0">
                <a:solidFill>
                  <a:srgbClr val="FF0000"/>
                </a:solidFill>
                <a:latin typeface="Arial" panose="020B0604020202020204" pitchFamily="34" charset="0"/>
                <a:ea typeface="微软雅黑" panose="020B0503020204020204" pitchFamily="34" charset="-122"/>
              </a:rPr>
              <a:t>N</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a:solidFill>
                  <a:srgbClr val="FF0000"/>
                </a:solidFill>
                <a:latin typeface="Arial" panose="020B0604020202020204" pitchFamily="34" charset="0"/>
                <a:ea typeface="微软雅黑" panose="020B0503020204020204" pitchFamily="34" charset="-122"/>
              </a:rPr>
              <a:t>E</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err="1">
                <a:solidFill>
                  <a:srgbClr val="FF0000"/>
                </a:solidFill>
                <a:latin typeface="Arial" panose="020B0604020202020204" pitchFamily="34" charset="0"/>
                <a:ea typeface="微软雅黑" panose="020B0503020204020204" pitchFamily="34" charset="-122"/>
              </a:rPr>
              <a:t>Gronland</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提出，可以先用描述内部心理过程的术语，如理解、赞赏等来表述基本的教学目标，然后用一些可观察的样例行为来使这一目标变得明确和具体。</a:t>
            </a:r>
          </a:p>
        </p:txBody>
      </p:sp>
      <p:pic>
        <p:nvPicPr>
          <p:cNvPr id="4" name="图片 3">
            <a:extLst>
              <a:ext uri="{FF2B5EF4-FFF2-40B4-BE49-F238E27FC236}">
                <a16:creationId xmlns:a16="http://schemas.microsoft.com/office/drawing/2014/main" id="{30DCC0A1-37AC-40DA-9F4E-BD9619560C85}"/>
              </a:ext>
            </a:extLst>
          </p:cNvPr>
          <p:cNvPicPr>
            <a:picLocks noChangeAspect="1"/>
          </p:cNvPicPr>
          <p:nvPr/>
        </p:nvPicPr>
        <p:blipFill>
          <a:blip r:embed="rId2"/>
          <a:stretch>
            <a:fillRect/>
          </a:stretch>
        </p:blipFill>
        <p:spPr>
          <a:xfrm>
            <a:off x="1604962" y="3795539"/>
            <a:ext cx="8982075" cy="2667000"/>
          </a:xfrm>
          <a:prstGeom prst="rect">
            <a:avLst/>
          </a:prstGeom>
        </p:spPr>
      </p:pic>
    </p:spTree>
    <p:extLst>
      <p:ext uri="{BB962C8B-B14F-4D97-AF65-F5344CB8AC3E}">
        <p14:creationId xmlns:p14="http://schemas.microsoft.com/office/powerpoint/2010/main" val="155892547"/>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组织教学内容</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关于教材的组织呈现</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布鲁纳的“螺旋”式组织</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2D051A2A-91B1-40CE-9BC8-307E930A3A2B}"/>
              </a:ext>
            </a:extLst>
          </p:cNvPr>
          <p:cNvGraphicFramePr/>
          <p:nvPr>
            <p:extLst>
              <p:ext uri="{D42A27DB-BD31-4B8C-83A1-F6EECF244321}">
                <p14:modId xmlns:p14="http://schemas.microsoft.com/office/powerpoint/2010/main" val="1545889098"/>
              </p:ext>
            </p:extLst>
          </p:nvPr>
        </p:nvGraphicFramePr>
        <p:xfrm>
          <a:off x="1440665" y="1818527"/>
          <a:ext cx="9310670" cy="4268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7516963"/>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a:solidFill>
                  <a:srgbClr val="79A9D2"/>
                </a:solidFill>
                <a:latin typeface="微软雅黑" panose="020B0503020204020204" pitchFamily="34" charset="-122"/>
                <a:ea typeface="微软雅黑" panose="020B0503020204020204" pitchFamily="34" charset="-122"/>
              </a:rPr>
              <a:t>第三编  </a:t>
            </a:r>
            <a:r>
              <a:rPr lang="zh-CN" altLang="en-US" sz="4400" b="1" dirty="0">
                <a:latin typeface="微软雅黑" panose="020B0503020204020204" pitchFamily="34" charset="-122"/>
                <a:ea typeface="微软雅黑" panose="020B0503020204020204" pitchFamily="34" charset="-122"/>
              </a:rPr>
              <a:t>教学心理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500585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关于教材的组织呈现</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加涅的“层级”式组织</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加涅认为： 个体的学习活动可概括为八类。</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信号学习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刺激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反应学习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连锁学习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言语联结学习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多重辨别学习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6.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概念学习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7.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原理学习</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8.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问题解决学习</a:t>
            </a:r>
          </a:p>
        </p:txBody>
      </p:sp>
    </p:spTree>
    <p:extLst>
      <p:ext uri="{BB962C8B-B14F-4D97-AF65-F5344CB8AC3E}">
        <p14:creationId xmlns:p14="http://schemas.microsoft.com/office/powerpoint/2010/main" val="419844512"/>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关于教材的组织呈现</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奥苏伯尔的“先行组织者”组织</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奥苏伯尔的同化理论是当代教学心理学的一个重要理论。他指出，让学生</a:t>
            </a:r>
            <a:r>
              <a:rPr lang="zh-CN" altLang="en-US" b="1" dirty="0">
                <a:solidFill>
                  <a:srgbClr val="FF0000"/>
                </a:solidFill>
                <a:latin typeface="Arial" panose="020B0604020202020204" pitchFamily="34" charset="0"/>
                <a:ea typeface="微软雅黑" panose="020B0503020204020204" pitchFamily="34" charset="-122"/>
              </a:rPr>
              <a:t>进行有意义即有心理意义的学习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是教学的首要任务。因为，有意义的学习才能使新知识、新观念与头脑中已有的知识经验建立起实质性的、非人为的联系。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有意义学习的提出与奥苏伯尔对学习分类的见解有关。他按“意义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机械”与“发现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接受”两个独立的维度，对学习类型作了独到的分析，参见图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有意义学习需要一定的主客观条件。 “组织者”组织呈现形式就是在新材料教学之前，先向学习者呈现某种能起引导性作用的材料。</a:t>
            </a:r>
          </a:p>
        </p:txBody>
      </p:sp>
    </p:spTree>
    <p:extLst>
      <p:ext uri="{BB962C8B-B14F-4D97-AF65-F5344CB8AC3E}">
        <p14:creationId xmlns:p14="http://schemas.microsoft.com/office/powerpoint/2010/main" val="1614331266"/>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关于不同知识类型的教学组织</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陈述性知识的教学组织</a:t>
            </a:r>
          </a:p>
        </p:txBody>
      </p:sp>
      <p:graphicFrame>
        <p:nvGraphicFramePr>
          <p:cNvPr id="3" name="内容占位符 3">
            <a:extLst>
              <a:ext uri="{FF2B5EF4-FFF2-40B4-BE49-F238E27FC236}">
                <a16:creationId xmlns:a16="http://schemas.microsoft.com/office/drawing/2014/main" id="{55A7EA97-F30A-4E3F-9E1A-0644C93E1321}"/>
              </a:ext>
            </a:extLst>
          </p:cNvPr>
          <p:cNvGraphicFramePr>
            <a:graphicFrameLocks/>
          </p:cNvGraphicFramePr>
          <p:nvPr>
            <p:extLst>
              <p:ext uri="{D42A27DB-BD31-4B8C-83A1-F6EECF244321}">
                <p14:modId xmlns:p14="http://schemas.microsoft.com/office/powerpoint/2010/main" val="2606689836"/>
              </p:ext>
            </p:extLst>
          </p:nvPr>
        </p:nvGraphicFramePr>
        <p:xfrm>
          <a:off x="970914" y="1585088"/>
          <a:ext cx="10515600" cy="4795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78947603"/>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58368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关于不同知识类型的教学组织</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程序性知识的教学组织</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程序性知识，是关于</a:t>
            </a:r>
            <a:r>
              <a:rPr lang="zh-CN" altLang="en-US" b="1" dirty="0">
                <a:solidFill>
                  <a:srgbClr val="FF0000"/>
                </a:solidFill>
                <a:latin typeface="Arial" panose="020B0604020202020204" pitchFamily="34" charset="0"/>
                <a:ea typeface="微软雅黑" panose="020B0503020204020204" pitchFamily="34" charset="-122"/>
              </a:rPr>
              <a:t>“怎么办”的知识</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，如要求学生论证一个错误的命题、要求他们从各种动物中挑出哺乳动物。这种知识在头脑中是以产生式为表征的，其形式是“如果</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则</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程序性知识的教学组织过程是：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首先，应明确判定教学效果的标志是学生能否运用概念或规则解决问题；</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其次，应把作为教学内容的概念或规则组织进相应的知识网络中进行教学；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再次，概念的教学组织要重视运用正例和反例，用正例有助于概括和迁移，但要避免不当的泛化，用反例有助于辨别并更准确地把握概念；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又次，规则的教学组织要重视把它们运用于各种新情境，做到面对适当条件（“如果”）就能立即作出反应（“则”）；</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最后，如果是由一系列产生式组成的较长的程序性知识，组织教学时应注意把握分散与集中、局部与整体的关系。</a:t>
            </a:r>
          </a:p>
        </p:txBody>
      </p:sp>
    </p:spTree>
    <p:extLst>
      <p:ext uri="{BB962C8B-B14F-4D97-AF65-F5344CB8AC3E}">
        <p14:creationId xmlns:p14="http://schemas.microsoft.com/office/powerpoint/2010/main" val="718830620"/>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关于不同知识类型的教学组织</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策略性知识的教学组织</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策略性知识是关于</a:t>
            </a:r>
            <a:r>
              <a:rPr lang="zh-CN" altLang="en-US" b="1" dirty="0">
                <a:solidFill>
                  <a:srgbClr val="FF0000"/>
                </a:solidFill>
                <a:latin typeface="Arial" panose="020B0604020202020204" pitchFamily="34" charset="0"/>
                <a:ea typeface="微软雅黑" panose="020B0503020204020204" pitchFamily="34" charset="-122"/>
              </a:rPr>
              <a:t>“如何学习”的知识</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，如复习有机化学可用哪些方法、如何记忆中国近代史上的重大事件。如果说程序性知识涉及的对象是客观事物，那么策略性知识处理的则是学习者自身的认知活动。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策略性知识的教学组织过程是： 首先，应明确其效果是根据“学生会学习”的情况，传统教学常未对此予以重视甚至忽视；其次，既可专门组织学习方法的教学，教学生如何复习、记笔记、进行反思等，更要把思维方法渗透到上述两类知识的教学组织中；最后，教师要善于将自己内隐的对思维活动的监控和调节的过程展示给学生，使学生能加以仿效。</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此外，教学设计还有从新授、讨论、复习等诸多不同课程类型来阐述如何组织教学内容的。</a:t>
            </a:r>
          </a:p>
        </p:txBody>
      </p:sp>
    </p:spTree>
    <p:extLst>
      <p:ext uri="{BB962C8B-B14F-4D97-AF65-F5344CB8AC3E}">
        <p14:creationId xmlns:p14="http://schemas.microsoft.com/office/powerpoint/2010/main" val="4241564025"/>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分析教学对象</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分析学习者的学习态度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态度，是个体对特定对象所持有的、较为持久的、有组织的内在反应倾向，由</a:t>
            </a:r>
            <a:r>
              <a:rPr lang="zh-CN" altLang="en-US" b="1" dirty="0">
                <a:solidFill>
                  <a:srgbClr val="FF0000"/>
                </a:solidFill>
                <a:latin typeface="Arial" panose="020B0604020202020204" pitchFamily="34" charset="0"/>
                <a:ea typeface="微软雅黑" panose="020B0503020204020204" pitchFamily="34" charset="-122"/>
              </a:rPr>
              <a:t>认知、情感</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行为倾向</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三种成分构成，能解释和预测一个人拥护或反对、主动或被动等反应。</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学习者的学习态度，也有认知、情感和行为倾向三种成分。学习态度的认知成分，是学习者对教学活动的认识和理解，并由此产生一定的评价。</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在教学设计中，了解学习者的学习态度一般有以下途径： ① 查阅文献资料或凭借教育教学经验，对学习者的一般特点和学习态度作出基本或大概的估计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召开座谈会，听取有关人员主要是有关教师对学习者情况的介绍，据此对学习者的学习态度作出分析和了解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运用问卷调查法，了解学习者对教学设计中涉及的内容、目标、教材、组织、方法、媒体等的看法、喜好和选择。</a:t>
            </a:r>
          </a:p>
        </p:txBody>
      </p:sp>
    </p:spTree>
    <p:extLst>
      <p:ext uri="{BB962C8B-B14F-4D97-AF65-F5344CB8AC3E}">
        <p14:creationId xmlns:p14="http://schemas.microsoft.com/office/powerpoint/2010/main" val="2621372797"/>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分析学习者的起始能力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学习者的起始能力是教学设计的一项重要依据。加涅的学习结果分类和教学任务分析为把握学习者的起始能力提供了基本思路。</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关于学习结果分类，前面的“确定教学目标”中已有介绍。需要指出的是，这一分类也是一个层级结构，具有层次性、累积性、独立性的特点，即后继的学习既包含了习得的先前内容，又增加了新的内容，因而更为复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加涅基于学习结果的层级结构的特点指出，教学前首先须进行任务分析来明确教学目标，即明确学生要获得哪一层级的教学结果，然后确定为得到这样的结果学生须具备哪些次一级的构成能力，若要获得这些次一级的能力，学生又该具有哪些更次一级的能力，如此层层递进，直至把所需各层次所有的从属能力及其关系都分析清楚。这样的分析能把教学目标与应该先行具备的知识技能之间的关系梳理清楚，对学习者的起始能力的要求，即当前教学的起点随之也就会变得一目了然。两例分析学习者起始能力例一是“解一般长除法”的主要技能分析，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14-2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spTree>
    <p:extLst>
      <p:ext uri="{BB962C8B-B14F-4D97-AF65-F5344CB8AC3E}">
        <p14:creationId xmlns:p14="http://schemas.microsoft.com/office/powerpoint/2010/main" val="828322424"/>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分析学习者的知识背景</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非正规途径获得的错误知识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这类知识主要有三种情况：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p>
        </p:txBody>
      </p:sp>
      <p:graphicFrame>
        <p:nvGraphicFramePr>
          <p:cNvPr id="2" name="图示 1">
            <a:extLst>
              <a:ext uri="{FF2B5EF4-FFF2-40B4-BE49-F238E27FC236}">
                <a16:creationId xmlns:a16="http://schemas.microsoft.com/office/drawing/2014/main" id="{EF149B59-DEC7-443F-94D4-2150B41DD947}"/>
              </a:ext>
            </a:extLst>
          </p:cNvPr>
          <p:cNvGraphicFramePr/>
          <p:nvPr>
            <p:extLst>
              <p:ext uri="{D42A27DB-BD31-4B8C-83A1-F6EECF244321}">
                <p14:modId xmlns:p14="http://schemas.microsoft.com/office/powerpoint/2010/main" val="914338295"/>
              </p:ext>
            </p:extLst>
          </p:nvPr>
        </p:nvGraphicFramePr>
        <p:xfrm>
          <a:off x="1879030" y="1385674"/>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39159"/>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分析学习者的知识背景</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正规途径获得的有关知识的遗忘</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新知识的学习需要以学习者具有的下属知识、技能为基础。因此，如果遗忘了通过正规教学途径获得的有关知识、技能，学习者仍会难以学习新的知识和技能。</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如已经讲授了圆的周长、面积的涵义及计算方式，但学生忘了计算方式，那么要学习圆柱的体积和表面积的计算就会发生困难，要学习圆锥的体积计算就更困难了。</a:t>
            </a:r>
          </a:p>
        </p:txBody>
      </p:sp>
    </p:spTree>
    <p:extLst>
      <p:ext uri="{BB962C8B-B14F-4D97-AF65-F5344CB8AC3E}">
        <p14:creationId xmlns:p14="http://schemas.microsoft.com/office/powerpoint/2010/main" val="1039388968"/>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第十四章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500585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分析学习者的知识背景</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正规途径获得的有关知识不清晰、未分化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现代认知心理学指出，如果认知结构中与新知识相联系的原有知识不清晰、不稳定，就难以同化新知识，即难以为认知结构获得、接纳新知识提供适当的联系和支点、泊位，甚至会使新知识与原有知识产生混淆。基于以上分析，教学设计中应注意三点。</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第一，全面了解学习者有哪些有关知识是通过非正规途径获得的，其中又有哪些与科学概念相悖，它们会对新知识的教学造成怎样不当甚至错误的理解。教学时要注意防止此类知识的干扰。</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第二，重视那些与新内容紧密相关的原有观念。教学前适当复习相关的旧观念，避免原观念的不清晰、未分化带来的对同化新观念的干扰，同时防止这些原有观念的可利用性的下降，排除同化新观念的障碍。</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第三，重视对奥苏伯尔提倡的“先行组织者”的运用。</a:t>
            </a:r>
          </a:p>
        </p:txBody>
      </p:sp>
    </p:spTree>
    <p:extLst>
      <p:ext uri="{BB962C8B-B14F-4D97-AF65-F5344CB8AC3E}">
        <p14:creationId xmlns:p14="http://schemas.microsoft.com/office/powerpoint/2010/main" val="622988644"/>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第五节  选择教学的方法、策略、媒体</a:t>
            </a:r>
          </a:p>
        </p:txBody>
      </p:sp>
    </p:spTree>
    <p:extLst>
      <p:ext uri="{BB962C8B-B14F-4D97-AF65-F5344CB8AC3E}">
        <p14:creationId xmlns:p14="http://schemas.microsoft.com/office/powerpoint/2010/main" val="425324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27648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归纳的与演绎的教学方法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归纳法，是按教学要求先为学生提供所教概念、公式或原理的具体实例，让学生观察或操作，在比较和分析之后得出有关概念的名称、定义或相应的公式、原理。演绎法则相反，教学时先按要求对有关的概念下定义或陈述有关的公式和原理，然后举证或让学生举例来加以说明。</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对上述两种教学方法的选择应该考虑以下几点： </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AC3452C1-9987-4534-8DC8-5048755FEE43}"/>
              </a:ext>
            </a:extLst>
          </p:cNvPr>
          <p:cNvGraphicFramePr/>
          <p:nvPr>
            <p:extLst>
              <p:ext uri="{D42A27DB-BD31-4B8C-83A1-F6EECF244321}">
                <p14:modId xmlns:p14="http://schemas.microsoft.com/office/powerpoint/2010/main" val="2005754165"/>
              </p:ext>
            </p:extLst>
          </p:nvPr>
        </p:nvGraphicFramePr>
        <p:xfrm>
          <a:off x="1179244" y="2539288"/>
          <a:ext cx="9279847" cy="3980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68149983"/>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86831" y="916021"/>
            <a:ext cx="10690255" cy="27648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指导的与发现的教学策略</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教学方法的使用中有</a:t>
            </a:r>
            <a:r>
              <a:rPr lang="zh-CN" altLang="en-US" b="1" dirty="0">
                <a:solidFill>
                  <a:srgbClr val="FF0000"/>
                </a:solidFill>
                <a:latin typeface="Arial" panose="020B0604020202020204" pitchFamily="34" charset="0"/>
                <a:ea typeface="微软雅黑" panose="020B0503020204020204" pitchFamily="34" charset="-122"/>
              </a:rPr>
              <a:t>指导的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发现的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两大教学策略之分。前者，教师按教学要求事先制定教学程序，学生在教师的系统讲授和直接指导下学习；后者，让学生自己去观察、操作、比较有关的学习材料，自己去发现知识，获得概念、公式和原理。要对这两种教学策略作出恰当的选择，就需要对它们的特点及长短处作分析和了解（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14-4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392237978"/>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指导的与发现的教学策略</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8BFDB9C2-6205-4797-985C-C47435FA41DC}"/>
              </a:ext>
            </a:extLst>
          </p:cNvPr>
          <p:cNvPicPr>
            <a:picLocks noChangeAspect="1"/>
          </p:cNvPicPr>
          <p:nvPr/>
        </p:nvPicPr>
        <p:blipFill>
          <a:blip r:embed="rId2"/>
          <a:stretch>
            <a:fillRect/>
          </a:stretch>
        </p:blipFill>
        <p:spPr>
          <a:xfrm>
            <a:off x="1758328" y="1440818"/>
            <a:ext cx="9115425" cy="4714875"/>
          </a:xfrm>
          <a:prstGeom prst="rect">
            <a:avLst/>
          </a:prstGeom>
        </p:spPr>
      </p:pic>
    </p:spTree>
    <p:extLst>
      <p:ext uri="{BB962C8B-B14F-4D97-AF65-F5344CB8AC3E}">
        <p14:creationId xmlns:p14="http://schemas.microsoft.com/office/powerpoint/2010/main" val="1431096702"/>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指导的与发现的教学策略</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发现的教学策略的主要优点是： ① 学习者自己动手动脑，所学知识一般更为巩固、更能促进应用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学习后懂得怎样思考、怎样获取知识和解决问题，使学习者能掌握一定的认知策略</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教学无固定程式而显得生动活泼，易于激发学生的好奇心、探究心理和学习兴趣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除了逻辑思维能力，形象的、直觉的思维能力都能得到锻炼，有助于发展学习者的智力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减少对教师的依赖和对书本的迷信，有助于培养学习者的独立性和创造性。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发现的教学策略的不足或问题主要是： ① 发现的策略要随情境的千变万化而加以灵活运用，一般教师会感到难以把控；② 有失控的风险，即实践中难免会驾驭不当而“放野马”，造成学习低效并打击学生的学习积极性</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因学生在智力水平和个性特点上的差异，教学中先发现者常常会干扰其他同学的思考</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发现过程中会因纠缠于细节问题而大大减缓教学进度。</a:t>
            </a:r>
          </a:p>
        </p:txBody>
      </p:sp>
    </p:spTree>
    <p:extLst>
      <p:ext uri="{BB962C8B-B14F-4D97-AF65-F5344CB8AC3E}">
        <p14:creationId xmlns:p14="http://schemas.microsoft.com/office/powerpoint/2010/main" val="2305196834"/>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教学媒体</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分析教学媒体的特性</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从提供信息及引起的反应来考察媒体</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分析感觉形态。</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分析符号形态。</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分析控制程度。</a:t>
            </a:r>
          </a:p>
        </p:txBody>
      </p:sp>
      <p:pic>
        <p:nvPicPr>
          <p:cNvPr id="3" name="图片 2">
            <a:extLst>
              <a:ext uri="{FF2B5EF4-FFF2-40B4-BE49-F238E27FC236}">
                <a16:creationId xmlns:a16="http://schemas.microsoft.com/office/drawing/2014/main" id="{88966042-01F3-40D0-BFC9-7B5E97A8CBD7}"/>
              </a:ext>
            </a:extLst>
          </p:cNvPr>
          <p:cNvPicPr>
            <a:picLocks noChangeAspect="1"/>
          </p:cNvPicPr>
          <p:nvPr/>
        </p:nvPicPr>
        <p:blipFill>
          <a:blip r:embed="rId2"/>
          <a:stretch>
            <a:fillRect/>
          </a:stretch>
        </p:blipFill>
        <p:spPr>
          <a:xfrm>
            <a:off x="1676400" y="3429000"/>
            <a:ext cx="8839200" cy="2514600"/>
          </a:xfrm>
          <a:prstGeom prst="rect">
            <a:avLst/>
          </a:prstGeom>
        </p:spPr>
      </p:pic>
    </p:spTree>
    <p:extLst>
      <p:ext uri="{BB962C8B-B14F-4D97-AF65-F5344CB8AC3E}">
        <p14:creationId xmlns:p14="http://schemas.microsoft.com/office/powerpoint/2010/main" val="997747853"/>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168187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教学媒体</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分析教学媒体的特性</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从知觉、认知活动来分析媒体</a:t>
            </a:r>
          </a:p>
        </p:txBody>
      </p:sp>
      <p:graphicFrame>
        <p:nvGraphicFramePr>
          <p:cNvPr id="2" name="图示 1">
            <a:extLst>
              <a:ext uri="{FF2B5EF4-FFF2-40B4-BE49-F238E27FC236}">
                <a16:creationId xmlns:a16="http://schemas.microsoft.com/office/drawing/2014/main" id="{01FD660A-D7EC-4B36-A9D8-DBEF21FCF59D}"/>
              </a:ext>
            </a:extLst>
          </p:cNvPr>
          <p:cNvGraphicFramePr/>
          <p:nvPr>
            <p:extLst>
              <p:ext uri="{D42A27DB-BD31-4B8C-83A1-F6EECF244321}">
                <p14:modId xmlns:p14="http://schemas.microsoft.com/office/powerpoint/2010/main" val="3314099709"/>
              </p:ext>
            </p:extLst>
          </p:nvPr>
        </p:nvGraphicFramePr>
        <p:xfrm>
          <a:off x="2032000" y="92514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2888156"/>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337952"/>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教学媒体</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把握教学媒体选择的影响因素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教学任务方面的因素，如教学目标、教学内容、刺激的类型、学习的结果等。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学习者方面的因素，如感知和接受的能力、知识水平、智力水平、认知风格、先前的经验、兴趣爱好及年龄等。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③ 教学管理方面的因素，如教学的地点和空间、是否分组或分组的大小、对学生的反应要求、获取和控制教学媒体资源的程度等。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经济方面的因素，如硬件的费用、软件开发费用、媒体维修的费用、教辅人员培训的费用等。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⑤ 技术方面的因素，如媒体的质量、操作媒体的难易程度、媒体对环境的要求、媒体使用的灵活性和耐久性等。</a:t>
            </a:r>
          </a:p>
        </p:txBody>
      </p:sp>
    </p:spTree>
    <p:extLst>
      <p:ext uri="{BB962C8B-B14F-4D97-AF65-F5344CB8AC3E}">
        <p14:creationId xmlns:p14="http://schemas.microsoft.com/office/powerpoint/2010/main" val="3372922599"/>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84427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某学校对年级、班级的教学考核做了调整，原来只看各门学科的总成绩和均分以及有关的等第和名次，现在调整为在德、智、体、美、劳诸方面教学所花费的时间占比、学校资源、教师和学生付出的时间和精力，以及家长在家庭辅导方面的投入。从本章所述最优化的视角，试对此种调整予以简析。</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中小学的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课程教学中： 开始，教师提供真实的自然物，如某种动物或植物、空气、水、岩石等实物，让学生直接通过自己的感官来感知它们的外部形态特征，并用语言予以描述。接着，就某种动物或植物、空气、水、岩石等，教师提供具体的图片、模型、标本、示意图等进行讲解，并让学生观察、想象，在理解后要求学生用文字予以清晰描述。继而，就某种动物或植物、空气、水、岩石等，教师给出概念和命题以及提供背景和条件，要求通过逻辑推理推断出某种结果或结论。请指出上述安排属于何种教学内容的组织。</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0070C0"/>
                </a:solidFill>
                <a:latin typeface="微软雅黑" panose="020B0503020204020204" pitchFamily="34" charset="-122"/>
                <a:ea typeface="微软雅黑" panose="020B0503020204020204" pitchFamily="34" charset="-122"/>
              </a:rPr>
              <a:t>教学设计</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为了达到一定的教学目的，就教什么（课程、内容等）和怎么教（组织、方法、传媒的使用等）进行设计。前者又称课程决策，后者又称教学决策。</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教学最优化</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意为教学以最小代价的投入（如资源、时间等）获得最令人满意的效益（如产量、质量等）产出。</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智慧技能</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指具有运用符号来组织和操纵环境的能力。</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认知策略</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指能学会控制和管理自己的认知学习过程，如感知、注意、记忆、思维等，即学会了如何学习。</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有意义学习</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即有心理意义的学习，有意义的学习能使新知识、新观念与头脑中已有的知识经验建立起实质性的、非人为的联系。</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0070C0"/>
                </a:solidFill>
                <a:latin typeface="微软雅黑" panose="020B0503020204020204" pitchFamily="34" charset="-122"/>
                <a:ea typeface="微软雅黑" panose="020B0503020204020204" pitchFamily="34" charset="-122"/>
              </a:rPr>
              <a:t>先行组织者</a:t>
            </a:r>
            <a:r>
              <a:rPr lang="zh-CN" altLang="en-US" dirty="0">
                <a:latin typeface="微软雅黑" panose="020B0503020204020204" pitchFamily="34" charset="-122"/>
                <a:ea typeface="微软雅黑" panose="020B0503020204020204" pitchFamily="34" charset="-122"/>
              </a:rPr>
              <a:t>： 或叫“组织者”，是先于正式教学材料呈现的引导性材料，它既与将要教学的新材料，又与认知结构中已有观念有着明确而清晰的联系。</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84427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某职业培训机构对某门技能课程的最终考核含有如下要求： 考察回答“是什么”的概念性知识类试题占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，考察运用基本概念和原理回答解决问题之步骤或程序的操作类试题占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，考察能否回顾自己学习知识和技能的方式方法、并能分析和总结经验教训的策略性试题占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。按教学大纲规定，技能课程有三类教学内容，试分析上述三方面考察对应了什么知识内容。</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位新教师刚入职于某中学，任教某课程的教学。对课程每一单元的教学，她都能先熟悉大纲要求，再收集大量有关资料，然后对教材和参考资料从文字到要义做到了然于胸，还认真参加了学科组和年级组的备课组活动，但几周下来，教学效果还是不甚理想。在反思中，她想起了一位优秀教师曾经说过的话，“良好的教学效果需要老师吃透两头，一头教材、一头学生”。按本章第四节的内容，请说说这位新教师该如何“吃透学生”。</a:t>
            </a:r>
          </a:p>
        </p:txBody>
      </p:sp>
    </p:spTree>
    <p:extLst>
      <p:ext uri="{BB962C8B-B14F-4D97-AF65-F5344CB8AC3E}">
        <p14:creationId xmlns:p14="http://schemas.microsoft.com/office/powerpoint/2010/main" val="267619892"/>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920EC1F-51AD-4E69-9533-61B3DC2D57B2}"/>
              </a:ext>
            </a:extLst>
          </p:cNvPr>
          <p:cNvSpPr>
            <a:spLocks noGrp="1"/>
          </p:cNvSpPr>
          <p:nvPr>
            <p:ph type="title"/>
          </p:nvPr>
        </p:nvSpPr>
        <p:spPr>
          <a:xfrm>
            <a:off x="846083" y="2250677"/>
            <a:ext cx="10058400" cy="1371600"/>
          </a:xfrm>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02FF366E-94FB-4633-8F21-AE7702ADD91B}"/>
              </a:ext>
            </a:extLst>
          </p:cNvPr>
          <p:cNvPicPr>
            <a:picLocks noGrp="1" noChangeAspect="1"/>
          </p:cNvPicPr>
          <p:nvPr>
            <p:ph idx="1"/>
          </p:nvPr>
        </p:nvPicPr>
        <p:blipFill>
          <a:blip r:embed="rId2"/>
          <a:stretch>
            <a:fillRect/>
          </a:stretch>
        </p:blipFill>
        <p:spPr>
          <a:xfrm>
            <a:off x="4615499" y="611969"/>
            <a:ext cx="6730418" cy="56340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62892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a:xfrm>
            <a:off x="1066800" y="2092846"/>
            <a:ext cx="10058400" cy="3931920"/>
          </a:xfrm>
        </p:spPr>
        <p:txBody>
          <a:bodyPr>
            <a:normAutofit/>
          </a:bodyPr>
          <a:lstStyle/>
          <a:p>
            <a:pPr>
              <a:lnSpc>
                <a:spcPct val="200000"/>
              </a:lnSpc>
            </a:pPr>
            <a:r>
              <a:rPr lang="en-US" altLang="zh-CN" sz="2400" dirty="0">
                <a:effectLst/>
                <a:ea typeface="等线" panose="02010600030101010101" pitchFamily="2" charset="-122"/>
                <a:cs typeface="Times New Roman" panose="02020603050405020304" pitchFamily="18" charset="0"/>
              </a:rPr>
              <a:t>01  </a:t>
            </a:r>
            <a:r>
              <a:rPr lang="zh-CN" altLang="en-US" sz="2400" dirty="0">
                <a:effectLst/>
                <a:ea typeface="等线" panose="02010600030101010101" pitchFamily="2" charset="-122"/>
                <a:cs typeface="Times New Roman" panose="02020603050405020304" pitchFamily="18" charset="0"/>
              </a:rPr>
              <a:t>教学设计概述</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02  </a:t>
            </a:r>
            <a:r>
              <a:rPr lang="zh-CN" altLang="en-US" sz="2400" dirty="0">
                <a:effectLst/>
                <a:ea typeface="等线" panose="02010600030101010101" pitchFamily="2" charset="-122"/>
                <a:cs typeface="Times New Roman" panose="02020603050405020304" pitchFamily="18" charset="0"/>
              </a:rPr>
              <a:t>确定教学目标</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组织教学内容</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分析教学对象</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05  </a:t>
            </a:r>
            <a:r>
              <a:rPr lang="zh-CN" altLang="en-US" sz="2400" dirty="0">
                <a:effectLst/>
                <a:ea typeface="等线" panose="02010600030101010101" pitchFamily="2" charset="-122"/>
                <a:cs typeface="Times New Roman" panose="02020603050405020304" pitchFamily="18" charset="0"/>
              </a:rPr>
              <a:t>选择教学的方法、策略、媒体</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  教学设计概述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教学设计的涵义、意义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所谓</a:t>
            </a:r>
            <a:r>
              <a:rPr lang="zh-CN" altLang="en-US" b="1" dirty="0">
                <a:solidFill>
                  <a:srgbClr val="FF0000"/>
                </a:solidFill>
                <a:latin typeface="Arial" panose="020B0604020202020204" pitchFamily="34" charset="0"/>
                <a:ea typeface="微软雅黑" panose="020B0503020204020204" pitchFamily="34" charset="-122"/>
              </a:rPr>
              <a:t>教学设计</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，就是为了达到一定的教学目的，就教什么（课程、内容等）和怎么教（组织、方法、媒体的使用等）进行设计。前者又称课程决策，后者又称教学决策。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教学设计可由专业工作者或专家来进行，也可由从事教学一线工作的教师来承担，他们的备课和授课工作其实就是教学设计的一个有机组成部分。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教学设计会在不同的层次上介入学校的教学活动： ① 在课堂教学中，针对一个班级就某一内容的教学所作的设计和准备</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学科教研组就某门学科进行教学设计和准备，然后由若干位教师执行</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学校管理层为一套课程的诸学科进行设计和协调，或对上述①②两项中所制订的计划以及执行和评估的情况进行干预，从而间接地影响教学设计。</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教学设计的意义与教学最优化有密切联系。</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41943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教学设计观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教学设计的基本理念</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方面主要有艺术的、科学的、工程的、问题解决的、人员因素的、系统论的诸多基本观点。他们把教学设计或视为一种艺术，要求设计者除了知识经验，还要具有一定的艺术素养和创造性；或视为一门科学，要求在科学研究的基础上，为教学设计既在宏观层面上提供一套准则，又在微观层面上提供具体的教学方法；或视为如同拟定工程计划，要求掌握一套对教学材料能加以说明、安排、实施、测试和修正的技术；或视为解决问题的过程，要求发挥创造性思维去找出教学中的重点、难点等问题，并予以解决；或重视人员因素的地位和作用，要求提高有关人员和教育机构的水平；或突出系统论观点的指导意义，要求在教学设计中予以贯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需要指出，在教学设计发展过程中先后出现的上述各种基本理念彼此并不矛盾，今天系统观占着主导地位，对其他各种观点起着统整的作用。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9854760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594</TotalTime>
  <Words>4660</Words>
  <Application>Microsoft Office PowerPoint</Application>
  <PresentationFormat>宽屏</PresentationFormat>
  <Paragraphs>160</Paragraphs>
  <Slides>41</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41</vt:i4>
      </vt:variant>
    </vt:vector>
  </HeadingPairs>
  <TitlesOfParts>
    <vt:vector size="50"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第三编  教学心理</vt:lpstr>
      <vt:lpstr>第十四章   教学设计</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32</cp:revision>
  <dcterms:created xsi:type="dcterms:W3CDTF">2023-07-29T06:13:37Z</dcterms:created>
  <dcterms:modified xsi:type="dcterms:W3CDTF">2024-09-02T02:34:01Z</dcterms:modified>
</cp:coreProperties>
</file>