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0" r:id="rId4"/>
    <p:sldId id="290" r:id="rId5"/>
    <p:sldId id="261" r:id="rId6"/>
    <p:sldId id="296" r:id="rId7"/>
    <p:sldId id="291" r:id="rId8"/>
    <p:sldId id="292" r:id="rId9"/>
    <p:sldId id="294" r:id="rId10"/>
    <p:sldId id="295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28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菜菜 Mandy" initials="菜菜" lastIdx="1" clrIdx="0">
    <p:extLst>
      <p:ext uri="{19B8F6BF-5375-455C-9EA6-DF929625EA0E}">
        <p15:presenceInfo xmlns:p15="http://schemas.microsoft.com/office/powerpoint/2012/main" userId="c73d59186e4f2f6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49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54" y="54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16EA-0D99-40F8-B5FA-F777CCBF7E9F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3DB9F-F804-4351-B565-428BC0417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59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4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19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942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44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515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597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042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0574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52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86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61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932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379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0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8917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386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7006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286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863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952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863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2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32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27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2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36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819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346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017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1"/>
            <a:ext cx="12193057" cy="6858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microsoft.com/office/2007/relationships/media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0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15.png"/><Relationship Id="rId10" Type="http://schemas.openxmlformats.org/officeDocument/2006/relationships/image" Target="../media/image51.png"/><Relationship Id="rId4" Type="http://schemas.openxmlformats.org/officeDocument/2006/relationships/image" Target="../media/image32.png"/><Relationship Id="rId9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15.png"/><Relationship Id="rId10" Type="http://schemas.openxmlformats.org/officeDocument/2006/relationships/image" Target="../media/image56.png"/><Relationship Id="rId4" Type="http://schemas.openxmlformats.org/officeDocument/2006/relationships/image" Target="../media/image32.png"/><Relationship Id="rId9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9706" y="1330284"/>
            <a:ext cx="8242506" cy="35847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74089" y="2299921"/>
            <a:ext cx="6721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altLang="zh-CN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0—3</a:t>
            </a:r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岁婴幼儿</a:t>
            </a:r>
            <a:endParaRPr lang="en-US" altLang="zh-CN" sz="4800" b="1" dirty="0">
              <a:latin typeface="+mj-lt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  <a:p>
            <a:pPr algn="ctr"/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家庭教育与指导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903280" y="5752431"/>
            <a:ext cx="2540916" cy="951230"/>
          </a:xfrm>
          <a:prstGeom prst="rect">
            <a:avLst/>
          </a:prstGeom>
        </p:spPr>
      </p:pic>
      <p:pic>
        <p:nvPicPr>
          <p:cNvPr id="150" name="Fujiya &amp; Miyagi - UH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7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921279" y="-1315926"/>
            <a:ext cx="609600" cy="609600"/>
          </a:xfrm>
          <a:prstGeom prst="rect">
            <a:avLst/>
          </a:prstGeom>
        </p:spPr>
      </p:pic>
      <p:pic>
        <p:nvPicPr>
          <p:cNvPr id="28" name="图片 6">
            <a:extLst>
              <a:ext uri="{FF2B5EF4-FFF2-40B4-BE49-F238E27FC236}">
                <a16:creationId xmlns="" xmlns:a16="http://schemas.microsoft.com/office/drawing/2014/main" id="{E35220B9-4560-E345-8846-F83A9DA6E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589" y="6098967"/>
            <a:ext cx="21240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500">
        <p:dissolve/>
      </p:transition>
    </mc:Choice>
    <mc:Fallback xmlns="">
      <p:transition spd="slow" advTm="45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0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284257" y="2932968"/>
            <a:ext cx="5674269" cy="268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1. </a:t>
            </a:r>
            <a:r>
              <a:rPr lang="zh-CN" altLang="zh-CN" dirty="0"/>
              <a:t>提高生活自理能力</a:t>
            </a:r>
            <a:endParaRPr lang="en-US" altLang="zh-CN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 2—3</a:t>
            </a:r>
            <a:r>
              <a:rPr lang="zh-CN" altLang="zh-CN" dirty="0"/>
              <a:t>岁幼儿的自理能力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en-US" altLang="zh-CN" dirty="0"/>
              <a:t>①</a:t>
            </a:r>
            <a:r>
              <a:rPr lang="zh-CN" altLang="zh-CN" dirty="0"/>
              <a:t>穿脱衣服 </a:t>
            </a:r>
            <a:r>
              <a:rPr lang="en-US" altLang="zh-CN" dirty="0"/>
              <a:t>②</a:t>
            </a:r>
            <a:r>
              <a:rPr lang="zh-CN" altLang="zh-CN" dirty="0"/>
              <a:t>刷牙 </a:t>
            </a:r>
            <a:r>
              <a:rPr lang="en-US" altLang="zh-CN" dirty="0"/>
              <a:t>③</a:t>
            </a:r>
            <a:r>
              <a:rPr lang="zh-CN" altLang="zh-CN" dirty="0"/>
              <a:t>喝水 </a:t>
            </a:r>
            <a:r>
              <a:rPr lang="en-US" altLang="zh-CN" dirty="0"/>
              <a:t>④</a:t>
            </a:r>
            <a:r>
              <a:rPr lang="zh-CN" altLang="zh-CN" dirty="0"/>
              <a:t>吃饭 </a:t>
            </a:r>
            <a:r>
              <a:rPr lang="en-US" altLang="zh-CN" dirty="0"/>
              <a:t>⑤</a:t>
            </a:r>
            <a:r>
              <a:rPr lang="zh-CN" altLang="zh-CN" dirty="0"/>
              <a:t>如厕 </a:t>
            </a:r>
            <a:r>
              <a:rPr lang="en-US" altLang="zh-CN" dirty="0"/>
              <a:t>⑥</a:t>
            </a:r>
            <a:r>
              <a:rPr lang="zh-CN" altLang="zh-CN" dirty="0"/>
              <a:t>睡觉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指导策略 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① </a:t>
            </a:r>
            <a:r>
              <a:rPr lang="zh-CN" altLang="zh-CN" dirty="0"/>
              <a:t>游戏法 </a:t>
            </a:r>
            <a:r>
              <a:rPr lang="en-US" altLang="zh-CN" dirty="0"/>
              <a:t>② </a:t>
            </a:r>
            <a:r>
              <a:rPr lang="zh-CN" altLang="zh-CN" dirty="0"/>
              <a:t>儿歌法 </a:t>
            </a:r>
            <a:r>
              <a:rPr lang="en-US" altLang="zh-CN" dirty="0"/>
              <a:t>③ </a:t>
            </a:r>
            <a:r>
              <a:rPr lang="zh-CN" altLang="zh-CN" dirty="0"/>
              <a:t>故事法 </a:t>
            </a:r>
            <a:r>
              <a:rPr lang="en-US" altLang="zh-CN" dirty="0"/>
              <a:t>④ </a:t>
            </a:r>
            <a:r>
              <a:rPr lang="zh-CN" altLang="zh-CN" dirty="0"/>
              <a:t>奖励法 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2—3</a:t>
            </a:r>
            <a:r>
              <a:rPr lang="zh-CN" altLang="zh-CN" dirty="0"/>
              <a:t>岁幼儿家庭教育指导的重点内容</a:t>
            </a:r>
          </a:p>
        </p:txBody>
      </p:sp>
    </p:spTree>
    <p:extLst>
      <p:ext uri="{BB962C8B-B14F-4D97-AF65-F5344CB8AC3E}">
        <p14:creationId xmlns:p14="http://schemas.microsoft.com/office/powerpoint/2010/main" val="74233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711859" y="2794579"/>
            <a:ext cx="5674269" cy="3097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zh-CN" dirty="0"/>
              <a:t>关注有效的语言沟通</a:t>
            </a:r>
            <a:endParaRPr lang="en-US" altLang="zh-CN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有效的语言沟通的含义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指导策略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① </a:t>
            </a:r>
            <a:r>
              <a:rPr lang="zh-CN" altLang="zh-CN" dirty="0"/>
              <a:t>有效运用</a:t>
            </a:r>
            <a:r>
              <a:rPr lang="en-US" altLang="zh-CN" dirty="0"/>
              <a:t>“3A</a:t>
            </a:r>
            <a:r>
              <a:rPr lang="zh-CN" altLang="zh-CN" dirty="0"/>
              <a:t>法则</a:t>
            </a:r>
            <a:r>
              <a:rPr lang="en-US" altLang="zh-CN" dirty="0"/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② </a:t>
            </a:r>
            <a:r>
              <a:rPr lang="zh-CN" altLang="zh-CN" dirty="0"/>
              <a:t>积极提供语言学习机会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③ </a:t>
            </a:r>
            <a:r>
              <a:rPr lang="zh-CN" altLang="zh-CN" dirty="0"/>
              <a:t>借助绘本进行对话交流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④ </a:t>
            </a:r>
            <a:r>
              <a:rPr lang="zh-CN" altLang="zh-CN" dirty="0"/>
              <a:t>尽量减少</a:t>
            </a:r>
            <a:r>
              <a:rPr lang="en-US" altLang="zh-CN" dirty="0"/>
              <a:t>“</a:t>
            </a:r>
            <a:r>
              <a:rPr lang="zh-CN" altLang="zh-CN" dirty="0"/>
              <a:t>屏幕暴露</a:t>
            </a:r>
            <a:r>
              <a:rPr lang="en-US" altLang="zh-CN" dirty="0"/>
              <a:t>”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2—3</a:t>
            </a:r>
            <a:r>
              <a:rPr lang="zh-CN" altLang="zh-CN" dirty="0"/>
              <a:t>岁幼儿家庭教育指导的重点内容</a:t>
            </a:r>
          </a:p>
        </p:txBody>
      </p:sp>
    </p:spTree>
    <p:extLst>
      <p:ext uri="{BB962C8B-B14F-4D97-AF65-F5344CB8AC3E}">
        <p14:creationId xmlns:p14="http://schemas.microsoft.com/office/powerpoint/2010/main" val="72160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711859" y="2794579"/>
            <a:ext cx="4072715" cy="268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3. </a:t>
            </a:r>
            <a:r>
              <a:rPr lang="zh-CN" altLang="zh-CN" dirty="0"/>
              <a:t>重视兴趣及专注力的培养</a:t>
            </a:r>
            <a:endParaRPr lang="en-US" altLang="zh-CN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 2—3</a:t>
            </a:r>
            <a:r>
              <a:rPr lang="zh-CN" altLang="zh-CN" dirty="0"/>
              <a:t>岁幼儿的专注力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培养幼儿专注力的最佳时间是从</a:t>
            </a:r>
            <a:r>
              <a:rPr lang="en-US" altLang="zh-CN" dirty="0"/>
              <a:t>2</a:t>
            </a:r>
            <a:r>
              <a:rPr lang="zh-CN" altLang="zh-CN" dirty="0"/>
              <a:t>岁开始。一般来说，</a:t>
            </a:r>
            <a:r>
              <a:rPr lang="en-US" altLang="zh-CN" dirty="0"/>
              <a:t>2</a:t>
            </a:r>
            <a:r>
              <a:rPr lang="zh-CN" altLang="zh-CN" dirty="0"/>
              <a:t>岁幼儿的专注时间平均为</a:t>
            </a:r>
            <a:r>
              <a:rPr lang="en-US" altLang="zh-CN" dirty="0"/>
              <a:t>7</a:t>
            </a:r>
            <a:r>
              <a:rPr lang="zh-CN" altLang="zh-CN" dirty="0"/>
              <a:t>分钟，</a:t>
            </a:r>
            <a:r>
              <a:rPr lang="en-US" altLang="zh-CN" dirty="0"/>
              <a:t>3</a:t>
            </a:r>
            <a:r>
              <a:rPr lang="zh-CN" altLang="zh-CN" dirty="0"/>
              <a:t>岁孩子的专注时间约为</a:t>
            </a:r>
            <a:r>
              <a:rPr lang="en-US" altLang="zh-CN" dirty="0"/>
              <a:t>9</a:t>
            </a:r>
            <a:r>
              <a:rPr lang="zh-CN" altLang="zh-CN" dirty="0"/>
              <a:t>分钟。  </a:t>
            </a:r>
            <a:endParaRPr lang="en-US" altLang="zh-CN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2—3</a:t>
            </a:r>
            <a:r>
              <a:rPr lang="zh-CN" altLang="zh-CN" dirty="0"/>
              <a:t>岁幼儿家庭教育指导的重点内容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9B74244-74FD-914B-872F-CE5DF188E9A0}"/>
              </a:ext>
            </a:extLst>
          </p:cNvPr>
          <p:cNvSpPr/>
          <p:nvPr/>
        </p:nvSpPr>
        <p:spPr>
          <a:xfrm>
            <a:off x="7106552" y="3304366"/>
            <a:ext cx="3574625" cy="2958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指导策略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① </a:t>
            </a:r>
            <a:r>
              <a:rPr lang="zh-CN" altLang="zh-CN" dirty="0"/>
              <a:t>创设单纯的活动环境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② </a:t>
            </a:r>
            <a:r>
              <a:rPr lang="zh-CN" altLang="zh-CN" dirty="0"/>
              <a:t>建立有规律的生活作息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③ </a:t>
            </a:r>
            <a:r>
              <a:rPr lang="zh-CN" altLang="zh-CN" dirty="0"/>
              <a:t>充分利用幼儿的好奇心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④ </a:t>
            </a:r>
            <a:r>
              <a:rPr lang="zh-CN" altLang="zh-CN" dirty="0"/>
              <a:t>培养幼儿广泛的兴趣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⑤ </a:t>
            </a:r>
            <a:r>
              <a:rPr lang="zh-CN" altLang="zh-CN" dirty="0"/>
              <a:t>提供简单明了的指令 </a:t>
            </a:r>
            <a:r>
              <a:rPr lang="en-US" altLang="zh-CN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⑥ </a:t>
            </a:r>
            <a:r>
              <a:rPr lang="zh-CN" altLang="zh-CN" dirty="0"/>
              <a:t>利用游戏培养专注力 </a:t>
            </a:r>
            <a:endParaRPr lang="zh-CN" altLang="en-US" dirty="0"/>
          </a:p>
        </p:txBody>
      </p:sp>
      <p:pic>
        <p:nvPicPr>
          <p:cNvPr id="3073" name="Picture 1" descr="page140image17221872">
            <a:extLst>
              <a:ext uri="{FF2B5EF4-FFF2-40B4-BE49-F238E27FC236}">
                <a16:creationId xmlns="" xmlns:a16="http://schemas.microsoft.com/office/drawing/2014/main" id="{B2EECB49-204A-6140-AC16-4DBD71FB9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166" y="1125547"/>
            <a:ext cx="2517552" cy="189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35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711859" y="2794579"/>
            <a:ext cx="4072715" cy="2127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制定规律的作息计划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创设有序的生活环境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进餐环境。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游戏环境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睡觉环境  </a:t>
            </a:r>
            <a:endParaRPr lang="en-US" altLang="zh-CN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岁幼儿家庭教育指导的策略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(</a:t>
            </a:r>
            <a:r>
              <a:rPr lang="zh-CN" altLang="zh-CN" dirty="0"/>
              <a:t>一</a:t>
            </a:r>
            <a:r>
              <a:rPr lang="en-US" altLang="zh-CN" dirty="0"/>
              <a:t>)</a:t>
            </a:r>
            <a:r>
              <a:rPr lang="zh-CN" altLang="zh-CN" dirty="0"/>
              <a:t>建立良好的生活作息规律 </a:t>
            </a:r>
          </a:p>
        </p:txBody>
      </p:sp>
      <p:pic>
        <p:nvPicPr>
          <p:cNvPr id="4099" name="Picture 3" descr="page142image17098704">
            <a:extLst>
              <a:ext uri="{FF2B5EF4-FFF2-40B4-BE49-F238E27FC236}">
                <a16:creationId xmlns="" xmlns:a16="http://schemas.microsoft.com/office/drawing/2014/main" id="{062BDD06-A76A-1642-B235-B4834CE0B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871" y="1660903"/>
            <a:ext cx="4965867" cy="3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53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629742" y="2717810"/>
            <a:ext cx="4072715" cy="2958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别与独立期的幼儿较劲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制定符合实际情况的规则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规则需要有弹性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规则并非越多越好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允许并尊重幼儿说</a:t>
            </a:r>
            <a:r>
              <a:rPr lang="en-US" altLang="zh-CN" dirty="0"/>
              <a:t>“</a:t>
            </a:r>
            <a:r>
              <a:rPr lang="zh-CN" altLang="zh-CN" dirty="0"/>
              <a:t>不</a:t>
            </a:r>
            <a:r>
              <a:rPr lang="en-US" altLang="zh-CN" dirty="0"/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zh-CN" altLang="zh-CN" dirty="0"/>
              <a:t>正面告知幼儿具体规则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5. </a:t>
            </a:r>
            <a:r>
              <a:rPr lang="zh-CN" altLang="zh-CN" dirty="0"/>
              <a:t>让幼儿做有限的选择 </a:t>
            </a:r>
            <a:endParaRPr lang="en-US" altLang="zh-CN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岁幼儿家庭教育指导的策略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 培养初步的规则意识</a:t>
            </a:r>
          </a:p>
        </p:txBody>
      </p:sp>
    </p:spTree>
    <p:extLst>
      <p:ext uri="{BB962C8B-B14F-4D97-AF65-F5344CB8AC3E}">
        <p14:creationId xmlns:p14="http://schemas.microsoft.com/office/powerpoint/2010/main" val="324973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548735" y="2911580"/>
            <a:ext cx="4072715" cy="1296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鼓励幼儿参与简单的家务劳动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提供更多的自然探索机会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尽情分享亲子互动时光</a:t>
            </a:r>
            <a:endParaRPr lang="en-US" altLang="zh-CN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岁幼儿家庭教育指导的策略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（三） 提供动手操作的机会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2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548735" y="2911580"/>
            <a:ext cx="4072715" cy="1296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寻找交往伙伴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解尊重孩子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丰富交往技巧</a:t>
            </a:r>
            <a:endParaRPr lang="en-US" altLang="zh-CN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岁幼儿家庭教育指导的策略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（四） 帮助幼儿建立交往能力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873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5E24DA3-08AF-4740-9B6F-151A6460597A}"/>
              </a:ext>
            </a:extLst>
          </p:cNvPr>
          <p:cNvSpPr/>
          <p:nvPr/>
        </p:nvSpPr>
        <p:spPr>
          <a:xfrm>
            <a:off x="1548735" y="2911580"/>
            <a:ext cx="4072715" cy="2543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教养观念呈现功利性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养方式缺乏科学性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过分溺爱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命令性引导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哄骗打骂常见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7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不放手，包办代替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 隔代教养存在的问题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4898AD2-68F3-FC48-B60F-756D4EE9864E}"/>
              </a:ext>
            </a:extLst>
          </p:cNvPr>
          <p:cNvSpPr/>
          <p:nvPr/>
        </p:nvSpPr>
        <p:spPr>
          <a:xfrm>
            <a:off x="6291470" y="2911580"/>
            <a:ext cx="4452730" cy="17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 startAt="3"/>
            </a:pPr>
            <a:r>
              <a:rPr lang="zh-CN" altLang="zh-CN" dirty="0"/>
              <a:t>教养内容凸显片面性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缺少心理健康教育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忽略兴趣爱好培养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忽视生活习惯和动作技能的训练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2669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7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不放手，包办代替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 理性应对隔代教养问题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7A1D637-8F4A-1748-8D1D-1F9C7665F50C}"/>
              </a:ext>
            </a:extLst>
          </p:cNvPr>
          <p:cNvSpPr/>
          <p:nvPr/>
        </p:nvSpPr>
        <p:spPr>
          <a:xfrm>
            <a:off x="1548735" y="2911580"/>
            <a:ext cx="4072715" cy="2127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多方支持，共同推进 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增强意识，加强学习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增强责任意识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加强自身学习 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637FC14-4788-424E-9764-922ADF9D2A5F}"/>
              </a:ext>
            </a:extLst>
          </p:cNvPr>
          <p:cNvSpPr/>
          <p:nvPr/>
        </p:nvSpPr>
        <p:spPr>
          <a:xfrm>
            <a:off x="6697205" y="2911580"/>
            <a:ext cx="4072715" cy="2543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更新观念，转变方式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更新教养观念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转变教养方式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 </a:t>
            </a:r>
            <a:r>
              <a:rPr lang="zh-CN" altLang="zh-CN" dirty="0"/>
              <a:t>优势互补，保持统一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优势互补，形成教育合力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互相协助，做到各司其职 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84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不理解，盲目制止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505462"/>
            <a:ext cx="5674269" cy="2543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（一） 第一反抗期的表现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（二） 产生的原因</a:t>
            </a:r>
            <a:r>
              <a:rPr lang="en-US" altLang="zh-CN" dirty="0"/>
              <a:t>——</a:t>
            </a:r>
            <a:r>
              <a:rPr lang="zh-CN" altLang="zh-CN" dirty="0"/>
              <a:t>权利争夺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活动能力增强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自我意识发展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发展不成熟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3D7BAA-6478-A34B-8CF3-ECA9DC01F7CE}"/>
              </a:ext>
            </a:extLst>
          </p:cNvPr>
          <p:cNvSpPr/>
          <p:nvPr/>
        </p:nvSpPr>
        <p:spPr>
          <a:xfrm>
            <a:off x="6096000" y="2505462"/>
            <a:ext cx="5208105" cy="2127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（三） 沉着应对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理解幼儿，尊重幼儿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提出合理要求，符合实际情况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相信幼儿，满足其好奇心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不能娇惯、放纵孩子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890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991365" y="234817"/>
            <a:ext cx="2203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目录</a:t>
            </a:r>
            <a:endParaRPr lang="en-US" altLang="zh-CN" sz="4800" b="1" dirty="0">
              <a:latin typeface="+mj-lt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40" y="5545583"/>
            <a:ext cx="1249788" cy="10851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8169" y="5633338"/>
            <a:ext cx="1140051" cy="853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876" y="360730"/>
            <a:ext cx="566977" cy="579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9655" y="3707338"/>
            <a:ext cx="396274" cy="47552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90F4194-6DA0-894B-84A8-C98E5596519E}"/>
              </a:ext>
            </a:extLst>
          </p:cNvPr>
          <p:cNvGrpSpPr/>
          <p:nvPr/>
        </p:nvGrpSpPr>
        <p:grpSpPr>
          <a:xfrm>
            <a:off x="2505849" y="4572778"/>
            <a:ext cx="5538008" cy="597268"/>
            <a:chOff x="2504402" y="1580530"/>
            <a:chExt cx="5538008" cy="59726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Cutout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04402" y="1580530"/>
              <a:ext cx="827859" cy="597268"/>
            </a:xfrm>
            <a:prstGeom prst="rect">
              <a:avLst/>
            </a:prstGeom>
          </p:spPr>
        </p:pic>
        <p:sp>
          <p:nvSpPr>
            <p:cNvPr id="40" name="任意多边形: 形状 5"/>
            <p:cNvSpPr/>
            <p:nvPr/>
          </p:nvSpPr>
          <p:spPr>
            <a:xfrm>
              <a:off x="3177668" y="1879164"/>
              <a:ext cx="4864742" cy="115119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35700" y="1509832"/>
            <a:ext cx="4341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第一章： </a:t>
            </a:r>
            <a:r>
              <a:rPr lang="en-US" altLang="zh-CN" dirty="0"/>
              <a:t>0—3</a:t>
            </a:r>
            <a:r>
              <a:rPr lang="zh-CN" altLang="en-US" dirty="0"/>
              <a:t>岁婴幼儿家庭教育概述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535700" y="2257894"/>
            <a:ext cx="492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第二章： </a:t>
            </a:r>
            <a:r>
              <a:rPr lang="en-US" altLang="zh-CN" dirty="0"/>
              <a:t>0—3</a:t>
            </a:r>
            <a:r>
              <a:rPr lang="zh-CN" altLang="en-US" dirty="0"/>
              <a:t>岁婴幼儿家庭教育指导概述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35700" y="3005956"/>
            <a:ext cx="435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第三章：</a:t>
            </a:r>
            <a:r>
              <a:rPr lang="en-US" altLang="zh-CN" dirty="0"/>
              <a:t>0—1</a:t>
            </a:r>
            <a:r>
              <a:rPr lang="zh-CN" altLang="en-US" dirty="0"/>
              <a:t>岁婴幼儿的家庭教育与指导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35700" y="3754018"/>
            <a:ext cx="435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第四章：</a:t>
            </a:r>
            <a:r>
              <a:rPr lang="en-US" altLang="zh-CN" dirty="0"/>
              <a:t>1—2</a:t>
            </a:r>
            <a:r>
              <a:rPr lang="zh-CN" altLang="en-US" dirty="0"/>
              <a:t>岁婴幼儿的家庭教育与指导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535700" y="4502080"/>
            <a:ext cx="435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第五章：</a:t>
            </a:r>
            <a:r>
              <a:rPr lang="en-US" altLang="zh-CN" dirty="0"/>
              <a:t>2—3</a:t>
            </a:r>
            <a:r>
              <a:rPr lang="zh-CN" altLang="en-US" dirty="0"/>
              <a:t>岁幼儿的家庭教育与指导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535699" y="5250142"/>
            <a:ext cx="492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第六章：</a:t>
            </a:r>
            <a:r>
              <a:rPr lang="en-US" altLang="zh-CN" dirty="0"/>
              <a:t>0—3</a:t>
            </a:r>
            <a:r>
              <a:rPr lang="zh-CN" altLang="en-US" dirty="0"/>
              <a:t>岁特殊儿童的家庭教育与指导 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535700" y="5998203"/>
            <a:ext cx="622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第七章：</a:t>
            </a:r>
            <a:r>
              <a:rPr lang="en-US" altLang="zh-CN" dirty="0"/>
              <a:t>0—3</a:t>
            </a:r>
            <a:r>
              <a:rPr lang="zh-CN" altLang="en-US" dirty="0"/>
              <a:t>岁婴幼儿家园、社区共育工作的指导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4697" y="776229"/>
            <a:ext cx="573074" cy="579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00">
        <p:random/>
      </p:transition>
    </mc:Choice>
    <mc:Fallback xmlns="">
      <p:transition spd="slow" advTm="72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三、 不放心，入园焦虑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312892"/>
            <a:ext cx="10139117" cy="351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 分离焦虑</a:t>
            </a:r>
            <a:endParaRPr lang="en-US" altLang="zh-CN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1. </a:t>
            </a:r>
            <a:r>
              <a:rPr lang="zh-CN" altLang="zh-CN" dirty="0"/>
              <a:t>分离焦虑的阶段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① </a:t>
            </a:r>
            <a:r>
              <a:rPr lang="zh-CN" altLang="zh-CN" dirty="0"/>
              <a:t>反抗阶段，号啕大哭。又踢又闹。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② </a:t>
            </a:r>
            <a:r>
              <a:rPr lang="zh-CN" altLang="zh-CN" dirty="0"/>
              <a:t>失望阶段。仍然断续哭泣，动作、吵闹减少，不理他人，表情迟钝。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③ </a:t>
            </a:r>
            <a:r>
              <a:rPr lang="zh-CN" altLang="zh-CN" dirty="0"/>
              <a:t>超脱阶段。接受外人的照料，开始正常的活动，但是想起家人时又会出现悲伤的表情或者哭泣。 </a:t>
            </a:r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2. </a:t>
            </a:r>
            <a:r>
              <a:rPr lang="zh-CN" altLang="zh-CN" dirty="0"/>
              <a:t>产生的原因 </a:t>
            </a:r>
            <a:r>
              <a:rPr lang="en-US" altLang="zh-CN" dirty="0"/>
              <a:t> 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环境变化 （</a:t>
            </a:r>
            <a:r>
              <a:rPr lang="en-US" altLang="zh-CN" dirty="0"/>
              <a:t>2</a:t>
            </a:r>
            <a:r>
              <a:rPr lang="zh-CN" altLang="zh-CN" dirty="0"/>
              <a:t>） 家庭因素 （</a:t>
            </a:r>
            <a:r>
              <a:rPr lang="en-US" altLang="zh-CN" dirty="0"/>
              <a:t>3</a:t>
            </a:r>
            <a:r>
              <a:rPr lang="zh-CN" altLang="zh-CN" dirty="0"/>
              <a:t>） 自身个性与经验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658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三、 不放心，入园焦虑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231248" y="2312892"/>
            <a:ext cx="6372187" cy="2404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 分离焦虑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zh-CN" altLang="en-US" dirty="0"/>
              <a:t>   </a:t>
            </a:r>
            <a:r>
              <a:rPr lang="en-US" altLang="zh-CN" dirty="0"/>
              <a:t>1. </a:t>
            </a:r>
            <a:r>
              <a:rPr lang="zh-CN" altLang="zh-CN" dirty="0"/>
              <a:t>分离焦虑的阶段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</a:t>
            </a:r>
            <a:r>
              <a:rPr lang="en-US" altLang="zh-CN" dirty="0"/>
              <a:t>① </a:t>
            </a:r>
            <a:r>
              <a:rPr lang="zh-CN" altLang="zh-CN" dirty="0"/>
              <a:t>反抗阶段</a:t>
            </a:r>
            <a:r>
              <a:rPr lang="zh-CN" altLang="en-US" dirty="0"/>
              <a:t> </a:t>
            </a:r>
            <a:r>
              <a:rPr lang="en-US" altLang="zh-CN" dirty="0"/>
              <a:t>② </a:t>
            </a:r>
            <a:r>
              <a:rPr lang="zh-CN" altLang="zh-CN" dirty="0"/>
              <a:t>失望阶段</a:t>
            </a:r>
            <a:r>
              <a:rPr lang="zh-CN" altLang="en-US" dirty="0"/>
              <a:t> </a:t>
            </a:r>
            <a:r>
              <a:rPr lang="en-US" altLang="zh-CN" dirty="0"/>
              <a:t>③ </a:t>
            </a:r>
            <a:r>
              <a:rPr lang="zh-CN" altLang="zh-CN" dirty="0"/>
              <a:t>超脱阶段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</a:t>
            </a:r>
            <a:r>
              <a:rPr lang="en-US" altLang="zh-CN" dirty="0"/>
              <a:t> 2. </a:t>
            </a:r>
            <a:r>
              <a:rPr lang="zh-CN" altLang="zh-CN" dirty="0"/>
              <a:t>产生的原因 </a:t>
            </a:r>
            <a:r>
              <a:rPr lang="en-US" altLang="zh-CN" dirty="0"/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  </a:t>
            </a: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）环境变化</a:t>
            </a:r>
            <a:r>
              <a:rPr lang="zh-CN" altLang="en-US" dirty="0"/>
              <a:t> </a:t>
            </a: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）家庭因素 （</a:t>
            </a:r>
            <a:r>
              <a:rPr lang="en-US" altLang="zh-CN" dirty="0"/>
              <a:t>3</a:t>
            </a:r>
            <a:r>
              <a:rPr lang="zh-CN" altLang="zh-CN" dirty="0"/>
              <a:t>）自身个性与经验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08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三、 不放心，入园焦虑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040512" y="2371275"/>
            <a:ext cx="11199389" cy="3147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/>
              <a:t>（二） 分离焦虑的表现</a:t>
            </a:r>
          </a:p>
          <a:p>
            <a:pPr>
              <a:lnSpc>
                <a:spcPct val="150000"/>
              </a:lnSpc>
            </a:pPr>
            <a:r>
              <a:rPr lang="zh-CN" altLang="zh-CN" sz="1600" dirty="0"/>
              <a:t>（三） 轻松度过 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sz="1600" dirty="0"/>
              <a:t>1. </a:t>
            </a:r>
            <a:r>
              <a:rPr lang="zh-CN" altLang="zh-CN" sz="1600" dirty="0"/>
              <a:t>学会分离 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 提前分离 （</a:t>
            </a:r>
            <a:r>
              <a:rPr lang="en-US" altLang="zh-CN" sz="1600" dirty="0"/>
              <a:t>2</a:t>
            </a:r>
            <a:r>
              <a:rPr lang="zh-CN" altLang="zh-CN" sz="1600" dirty="0"/>
              <a:t>） 习惯分离 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 2. </a:t>
            </a:r>
            <a:r>
              <a:rPr lang="zh-CN" altLang="zh-CN" sz="1600" dirty="0"/>
              <a:t>做好孩子的心理准备 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 使幼儿对早教机构产生期待 （</a:t>
            </a:r>
            <a:r>
              <a:rPr lang="en-US" altLang="zh-CN" sz="1600" dirty="0"/>
              <a:t>2</a:t>
            </a:r>
            <a:r>
              <a:rPr lang="zh-CN" altLang="zh-CN" sz="1600" dirty="0"/>
              <a:t>） 让幼儿做到心里有数 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3. </a:t>
            </a:r>
            <a:r>
              <a:rPr lang="zh-CN" altLang="zh-CN" sz="1600" dirty="0"/>
              <a:t>学会自理</a:t>
            </a:r>
          </a:p>
          <a:p>
            <a:pPr>
              <a:lnSpc>
                <a:spcPct val="150000"/>
              </a:lnSpc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 掌握基本的生活自理能力 （</a:t>
            </a:r>
            <a:r>
              <a:rPr lang="en-US" altLang="zh-CN" sz="1600" dirty="0"/>
              <a:t>2</a:t>
            </a:r>
            <a:r>
              <a:rPr lang="zh-CN" altLang="zh-CN" sz="1600" dirty="0"/>
              <a:t>） 调整作息时间与生活习惯  （</a:t>
            </a:r>
            <a:r>
              <a:rPr lang="en-US" altLang="zh-CN" sz="1600" dirty="0"/>
              <a:t>3</a:t>
            </a:r>
            <a:r>
              <a:rPr lang="zh-CN" altLang="zh-CN" sz="1600" dirty="0"/>
              <a:t>） 掌握基本的交往能力 （</a:t>
            </a:r>
            <a:r>
              <a:rPr lang="en-US" altLang="zh-CN" sz="1600" dirty="0"/>
              <a:t>4</a:t>
            </a:r>
            <a:r>
              <a:rPr lang="zh-CN" altLang="zh-CN" sz="1600" dirty="0"/>
              <a:t>） 备齐入园物品 </a:t>
            </a:r>
            <a:endParaRPr lang="en-US" altLang="zh-CN" sz="1600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13317" name="Picture 5" descr="page160image17227072">
            <a:extLst>
              <a:ext uri="{FF2B5EF4-FFF2-40B4-BE49-F238E27FC236}">
                <a16:creationId xmlns="" xmlns:a16="http://schemas.microsoft.com/office/drawing/2014/main" id="{0BBCF7A2-791E-D94B-9F69-835D9AD90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664" y="1311373"/>
            <a:ext cx="2522794" cy="33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97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三、 不放心，入园焦虑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040512" y="2371275"/>
            <a:ext cx="11199389" cy="17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 </a:t>
            </a:r>
            <a:r>
              <a:rPr lang="zh-CN" altLang="zh-CN" dirty="0"/>
              <a:t>家长的心理准备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克服自身焦虑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不要把幼儿入托当成解脱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相信孩子，相信早教机构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65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四、 不会玩，玩具开发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040512" y="2371275"/>
            <a:ext cx="11199389" cy="3374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（一）</a:t>
            </a:r>
            <a:r>
              <a:rPr lang="en-US" altLang="zh-CN" dirty="0"/>
              <a:t> 0—3</a:t>
            </a:r>
            <a:r>
              <a:rPr lang="zh-CN" altLang="zh-CN" dirty="0"/>
              <a:t>岁婴幼儿的家庭玩具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婴幼儿的家庭玩具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（二） 婴幼儿家庭玩具使用中存在的问题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商品玩具使用中存在的问题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玩具选择具有功利性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价值认识凸显片面性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玩具玩法呈现单一性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3B287AB-4C60-D54F-B99F-5E5AAD344CBC}"/>
              </a:ext>
            </a:extLst>
          </p:cNvPr>
          <p:cNvSpPr txBox="1"/>
          <p:nvPr/>
        </p:nvSpPr>
        <p:spPr>
          <a:xfrm>
            <a:off x="18500832" y="83289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17409" name="Picture 1" descr="page162image17129600">
            <a:extLst>
              <a:ext uri="{FF2B5EF4-FFF2-40B4-BE49-F238E27FC236}">
                <a16:creationId xmlns="" xmlns:a16="http://schemas.microsoft.com/office/drawing/2014/main" id="{EA568504-22DA-EF45-B15D-D1581E4E4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64" y="1520374"/>
            <a:ext cx="3070087" cy="229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page162image17129808">
            <a:extLst>
              <a:ext uri="{FF2B5EF4-FFF2-40B4-BE49-F238E27FC236}">
                <a16:creationId xmlns="" xmlns:a16="http://schemas.microsoft.com/office/drawing/2014/main" id="{E0A124C8-3FD8-7E43-8E94-0700506B0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008" y="3971660"/>
            <a:ext cx="3386484" cy="253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28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四、 不会玩，玩具开发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040512" y="2371275"/>
            <a:ext cx="11199389" cy="17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环境材料利用中存在的问题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自然物的选择存在局限性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日常物品的使用缺乏渗透性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废旧物品的开发存在缺失性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3B287AB-4C60-D54F-B99F-5E5AAD344CBC}"/>
              </a:ext>
            </a:extLst>
          </p:cNvPr>
          <p:cNvSpPr txBox="1"/>
          <p:nvPr/>
        </p:nvSpPr>
        <p:spPr>
          <a:xfrm>
            <a:off x="18500832" y="83289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A3DB920-7B41-0A4F-A13A-138CB2486527}"/>
              </a:ext>
            </a:extLst>
          </p:cNvPr>
          <p:cNvSpPr txBox="1"/>
          <p:nvPr/>
        </p:nvSpPr>
        <p:spPr>
          <a:xfrm>
            <a:off x="8289235" y="50192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18433" name="Picture 1" descr="page163image17227904">
            <a:extLst>
              <a:ext uri="{FF2B5EF4-FFF2-40B4-BE49-F238E27FC236}">
                <a16:creationId xmlns="" xmlns:a16="http://schemas.microsoft.com/office/drawing/2014/main" id="{0BCA8C53-551F-2242-8BC9-2BE7C1F3E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65" y="2961860"/>
            <a:ext cx="891128" cy="13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page163image17227696">
            <a:extLst>
              <a:ext uri="{FF2B5EF4-FFF2-40B4-BE49-F238E27FC236}">
                <a16:creationId xmlns="" xmlns:a16="http://schemas.microsoft.com/office/drawing/2014/main" id="{114285BD-AC62-BA43-9673-0D8535EA8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65" y="2961860"/>
            <a:ext cx="891128" cy="13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page163image17229152">
            <a:extLst>
              <a:ext uri="{FF2B5EF4-FFF2-40B4-BE49-F238E27FC236}">
                <a16:creationId xmlns="" xmlns:a16="http://schemas.microsoft.com/office/drawing/2014/main" id="{C7AD0027-9D40-684B-892F-11FBFDA53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65" y="2961860"/>
            <a:ext cx="891128" cy="13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page163image17229360">
            <a:extLst>
              <a:ext uri="{FF2B5EF4-FFF2-40B4-BE49-F238E27FC236}">
                <a16:creationId xmlns="" xmlns:a16="http://schemas.microsoft.com/office/drawing/2014/main" id="{6BD5CE1B-87FE-5B4B-9190-3AF9F8866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65" y="2961860"/>
            <a:ext cx="3467652" cy="259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page163image17229568">
            <a:extLst>
              <a:ext uri="{FF2B5EF4-FFF2-40B4-BE49-F238E27FC236}">
                <a16:creationId xmlns="" xmlns:a16="http://schemas.microsoft.com/office/drawing/2014/main" id="{040C0BBE-29A9-8742-935A-3729BE1C9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65" y="2961860"/>
            <a:ext cx="891128" cy="11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84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四、 不会玩，玩具开发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040512" y="2371275"/>
            <a:ext cx="11199389" cy="15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（三） 巧妙开发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商品玩具的有效使用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多角度解读功能价值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多途径延长使用时间</a:t>
            </a:r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3B287AB-4C60-D54F-B99F-5E5AAD344CBC}"/>
              </a:ext>
            </a:extLst>
          </p:cNvPr>
          <p:cNvSpPr txBox="1"/>
          <p:nvPr/>
        </p:nvSpPr>
        <p:spPr>
          <a:xfrm>
            <a:off x="18500832" y="83289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22CB9C4-E5ED-0A4A-9101-F68BFD1E1A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8792" y="1597764"/>
            <a:ext cx="3554415" cy="32409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166F669-A2FF-174B-A98A-8AC84ACA4D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0207" y="4980728"/>
            <a:ext cx="3554415" cy="177599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7C2C771-112B-D145-B7D3-AAF2CE6801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30207" y="3075656"/>
            <a:ext cx="3563086" cy="177599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7DEDD94-62F9-EE4D-80F6-95F8A197FE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18792" y="4980728"/>
            <a:ext cx="3568793" cy="169836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60A9E735-0871-0B47-9178-3E14884D9B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21600" y="1054254"/>
            <a:ext cx="2820623" cy="183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7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四、 不会玩，玩具开发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040512" y="2371275"/>
            <a:ext cx="3730271" cy="17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环境材料的有机渗透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逐步关注自然物。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随机渗透日常物品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创新使用废旧物品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3B287AB-4C60-D54F-B99F-5E5AAD344CBC}"/>
              </a:ext>
            </a:extLst>
          </p:cNvPr>
          <p:cNvSpPr txBox="1"/>
          <p:nvPr/>
        </p:nvSpPr>
        <p:spPr>
          <a:xfrm>
            <a:off x="18500832" y="83289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20481" name="Picture 1" descr="page167image17134800">
            <a:extLst>
              <a:ext uri="{FF2B5EF4-FFF2-40B4-BE49-F238E27FC236}">
                <a16:creationId xmlns="" xmlns:a16="http://schemas.microsoft.com/office/drawing/2014/main" id="{707659D9-751D-DD4B-AFA0-1654C5491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551" y="1499471"/>
            <a:ext cx="3730270" cy="221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4309A03-F9C9-584B-BC8E-93F551B09E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2729" y="4127189"/>
            <a:ext cx="7382289" cy="18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2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岁幼儿家庭教育的常见误区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35BCB7-8776-6F4C-89D5-75FAC7D510DF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AAEE4B-9457-BB46-8F0E-E58E1EAE0443}"/>
              </a:ext>
            </a:extLst>
          </p:cNvPr>
          <p:cNvSpPr/>
          <p:nvPr/>
        </p:nvSpPr>
        <p:spPr>
          <a:xfrm>
            <a:off x="1440043" y="1763366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四、 不会玩，玩具开发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4A396A-D00C-664C-849E-25D5ED30FDF3}"/>
              </a:ext>
            </a:extLst>
          </p:cNvPr>
          <p:cNvSpPr/>
          <p:nvPr/>
        </p:nvSpPr>
        <p:spPr>
          <a:xfrm>
            <a:off x="1040512" y="2371275"/>
            <a:ext cx="3730271" cy="17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3. </a:t>
            </a:r>
            <a:r>
              <a:rPr lang="zh-CN" altLang="zh-CN" dirty="0"/>
              <a:t>家庭玩具的合理选择与投放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 （</a:t>
            </a:r>
            <a:r>
              <a:rPr lang="en-US" altLang="zh-CN" dirty="0"/>
              <a:t>1</a:t>
            </a:r>
            <a:r>
              <a:rPr lang="zh-CN" altLang="zh-CN" dirty="0"/>
              <a:t>） 具有探索性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 （</a:t>
            </a:r>
            <a:r>
              <a:rPr lang="en-US" altLang="zh-CN" dirty="0"/>
              <a:t>2</a:t>
            </a:r>
            <a:r>
              <a:rPr lang="zh-CN" altLang="zh-CN" dirty="0"/>
              <a:t>） 体现趣味性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凸显适宜性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023BB05-4B6D-BD47-A899-485CC066BCB5}"/>
              </a:ext>
            </a:extLst>
          </p:cNvPr>
          <p:cNvSpPr txBox="1"/>
          <p:nvPr/>
        </p:nvSpPr>
        <p:spPr>
          <a:xfrm>
            <a:off x="9193696" y="2186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3B287AB-4C60-D54F-B99F-5E5AAD344CBC}"/>
              </a:ext>
            </a:extLst>
          </p:cNvPr>
          <p:cNvSpPr txBox="1"/>
          <p:nvPr/>
        </p:nvSpPr>
        <p:spPr>
          <a:xfrm>
            <a:off x="18500832" y="83289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21505" name="Picture 1" descr="page168image17216304">
            <a:extLst>
              <a:ext uri="{FF2B5EF4-FFF2-40B4-BE49-F238E27FC236}">
                <a16:creationId xmlns="" xmlns:a16="http://schemas.microsoft.com/office/drawing/2014/main" id="{2D05C6DC-09B1-9147-8514-C5F15A8A3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266" y="1390601"/>
            <a:ext cx="2926891" cy="164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page168image17216512">
            <a:extLst>
              <a:ext uri="{FF2B5EF4-FFF2-40B4-BE49-F238E27FC236}">
                <a16:creationId xmlns="" xmlns:a16="http://schemas.microsoft.com/office/drawing/2014/main" id="{EFAF9E94-7C8D-634A-B139-6EE2F24C3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260" y="3945836"/>
            <a:ext cx="3404821" cy="193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6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821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思考与练习</a:t>
            </a:r>
            <a:r>
              <a:rPr lang="en-US" altLang="zh-CN" sz="2400" b="1" dirty="0"/>
              <a:t>:</a:t>
            </a:r>
            <a:endParaRPr lang="zh-CN" altLang="en-US" sz="24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07508C9-061E-B340-A1CD-BBAA07D15245}"/>
              </a:ext>
            </a:extLst>
          </p:cNvPr>
          <p:cNvSpPr/>
          <p:nvPr/>
        </p:nvSpPr>
        <p:spPr>
          <a:xfrm>
            <a:off x="1629742" y="1713530"/>
            <a:ext cx="9167959" cy="2969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1. 2—3</a:t>
            </a:r>
            <a:r>
              <a:rPr lang="zh-CN" altLang="en-US" sz="2000" dirty="0"/>
              <a:t>岁幼儿家庭教育指导的重点内容及实施策略是什么？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2. 2—3</a:t>
            </a:r>
            <a:r>
              <a:rPr lang="zh-CN" altLang="en-US" sz="2000" dirty="0"/>
              <a:t>岁幼儿隔代教养中存在的问题有哪些？应该如何应对？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3. </a:t>
            </a:r>
            <a:r>
              <a:rPr lang="zh-CN" altLang="en-US" sz="2000" dirty="0"/>
              <a:t>导致“第一反抗期”行为产生的原因是什么？应该如何应对？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4. </a:t>
            </a:r>
            <a:r>
              <a:rPr lang="zh-CN" altLang="en-US" sz="2000" dirty="0"/>
              <a:t>幼儿产生分离焦虑的原因是什么？应该怎样缓解？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5. </a:t>
            </a:r>
            <a:r>
              <a:rPr lang="zh-CN" altLang="en-US" sz="2000" dirty="0"/>
              <a:t>结合</a:t>
            </a:r>
            <a:r>
              <a:rPr lang="en-US" altLang="zh-CN" sz="2000" dirty="0"/>
              <a:t>2—3</a:t>
            </a:r>
            <a:r>
              <a:rPr lang="zh-CN" altLang="en-US" sz="2000" dirty="0"/>
              <a:t>岁幼儿的发展特点，说说他们可以使用哪些玩具。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47521C0-ACED-1A46-AE7C-EA2819901CDB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37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75746" y="2012132"/>
            <a:ext cx="6675360" cy="725579"/>
            <a:chOff x="560327" y="368019"/>
            <a:chExt cx="6675360" cy="725579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737351"/>
              <a:ext cx="5737913" cy="92352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0327" y="368019"/>
              <a:ext cx="1005708" cy="725579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0417" y="470592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072" y="5671913"/>
            <a:ext cx="969348" cy="95105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C4E839E-7A6C-DA42-AF2F-684B2EAB4CDA}"/>
              </a:ext>
            </a:extLst>
          </p:cNvPr>
          <p:cNvGrpSpPr/>
          <p:nvPr/>
        </p:nvGrpSpPr>
        <p:grpSpPr>
          <a:xfrm>
            <a:off x="286199" y="193179"/>
            <a:ext cx="8242506" cy="1385834"/>
            <a:chOff x="1949706" y="1330285"/>
            <a:chExt cx="8242506" cy="1385834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39AB19B-44F9-AD46-80B5-F70FE1194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49706" y="1330285"/>
              <a:ext cx="8242506" cy="138583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144760" y="1726945"/>
              <a:ext cx="65004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/>
                <a:t>第五章 </a:t>
              </a:r>
              <a:r>
                <a:rPr lang="en-US" altLang="zh-CN" sz="2800" b="1" dirty="0"/>
                <a:t>2—3</a:t>
              </a:r>
              <a:r>
                <a:rPr lang="zh-CN" altLang="en-US" sz="2800" b="1" dirty="0"/>
                <a:t>岁幼儿的家庭教育与指导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7B67061-95E3-5F49-9689-2BC019E2556D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B189FB-1F23-8941-9B24-C2C57DFF5091}"/>
              </a:ext>
            </a:extLst>
          </p:cNvPr>
          <p:cNvSpPr/>
          <p:nvPr/>
        </p:nvSpPr>
        <p:spPr>
          <a:xfrm>
            <a:off x="2083292" y="1998589"/>
            <a:ext cx="3323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第一节</a:t>
            </a:r>
            <a:r>
              <a:rPr lang="en-US" altLang="zh-CN" dirty="0"/>
              <a:t> 2—3</a:t>
            </a:r>
            <a:r>
              <a:rPr lang="zh-CN" altLang="zh-CN" dirty="0"/>
              <a:t>岁幼儿的家庭教育 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7A75E85-FE62-B744-B1EF-E3900D3D1029}"/>
              </a:ext>
            </a:extLst>
          </p:cNvPr>
          <p:cNvSpPr/>
          <p:nvPr/>
        </p:nvSpPr>
        <p:spPr>
          <a:xfrm>
            <a:off x="4557621" y="2707364"/>
            <a:ext cx="4246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第二节</a:t>
            </a:r>
            <a:r>
              <a:rPr lang="en-US" altLang="zh-CN" dirty="0"/>
              <a:t> 2—3</a:t>
            </a:r>
            <a:r>
              <a:rPr lang="zh-CN" altLang="en-US" dirty="0"/>
              <a:t>岁幼儿家庭教育的常见误区 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2—3</a:t>
            </a:r>
            <a:r>
              <a:rPr lang="zh-CN" altLang="zh-CN" dirty="0"/>
              <a:t>岁幼儿的发展特点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60D3BED-FC25-D644-AFFD-6595357859BD}"/>
              </a:ext>
            </a:extLst>
          </p:cNvPr>
          <p:cNvSpPr/>
          <p:nvPr/>
        </p:nvSpPr>
        <p:spPr>
          <a:xfrm>
            <a:off x="1451356" y="2840432"/>
            <a:ext cx="42384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1600" dirty="0"/>
              <a:t>身体动作  </a:t>
            </a:r>
            <a:endParaRPr lang="en-US" altLang="zh-CN" sz="1600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19E528A-A7AC-1448-826E-31C1969838C6}"/>
              </a:ext>
            </a:extLst>
          </p:cNvPr>
          <p:cNvSpPr/>
          <p:nvPr/>
        </p:nvSpPr>
        <p:spPr>
          <a:xfrm>
            <a:off x="1299100" y="3311395"/>
            <a:ext cx="17283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1600" dirty="0">
                <a:solidFill>
                  <a:prstClr val="black"/>
                </a:solidFill>
              </a:rPr>
              <a:t>（</a:t>
            </a:r>
            <a:r>
              <a:rPr lang="en-US" altLang="zh-CN" sz="1600" dirty="0">
                <a:solidFill>
                  <a:prstClr val="black"/>
                </a:solidFill>
              </a:rPr>
              <a:t>1</a:t>
            </a:r>
            <a:r>
              <a:rPr lang="zh-CN" altLang="zh-CN" sz="1600" dirty="0">
                <a:solidFill>
                  <a:prstClr val="black"/>
                </a:solidFill>
              </a:rPr>
              <a:t>）粗大动作</a:t>
            </a:r>
            <a:r>
              <a:rPr lang="zh-CN" altLang="en-US" sz="1600" dirty="0">
                <a:solidFill>
                  <a:prstClr val="black"/>
                </a:solidFill>
              </a:rPr>
              <a:t>：</a:t>
            </a:r>
            <a:endParaRPr lang="en-US" altLang="zh-CN" sz="1600" dirty="0">
              <a:solidFill>
                <a:prstClr val="black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DFACD3E-B630-744B-84F1-B0ED3E527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6115" y="2842936"/>
            <a:ext cx="4435106" cy="27741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DF035491-657A-C246-BBEF-A9014383B7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1428" y="2912165"/>
            <a:ext cx="4273126" cy="270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6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</a:t>
            </a:r>
            <a:r>
              <a:rPr lang="zh-CN" altLang="zh-CN" dirty="0"/>
              <a:t>一）</a:t>
            </a:r>
            <a:r>
              <a:rPr lang="en-US" altLang="zh-CN" dirty="0"/>
              <a:t> 2—3</a:t>
            </a:r>
            <a:r>
              <a:rPr lang="zh-CN" altLang="zh-CN" dirty="0"/>
              <a:t>岁幼儿的发展特点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55DF908-CA34-E040-B9AF-55D78114D999}"/>
              </a:ext>
            </a:extLst>
          </p:cNvPr>
          <p:cNvSpPr/>
          <p:nvPr/>
        </p:nvSpPr>
        <p:spPr>
          <a:xfrm>
            <a:off x="1231248" y="3333292"/>
            <a:ext cx="42384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 </a:t>
            </a:r>
            <a:r>
              <a:rPr lang="zh-CN" altLang="en-US" sz="1600" dirty="0"/>
              <a:t>精细</a:t>
            </a:r>
            <a:r>
              <a:rPr lang="zh-CN" altLang="zh-CN" sz="1600" dirty="0"/>
              <a:t>动作</a:t>
            </a:r>
            <a:r>
              <a:rPr lang="zh-CN" altLang="en-US" sz="1600" dirty="0"/>
              <a:t>：</a:t>
            </a:r>
            <a:endParaRPr lang="en-US" altLang="zh-CN" sz="1600" dirty="0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097D27B2-D62C-AC45-9A61-8EEFC4AEDF73}"/>
              </a:ext>
            </a:extLst>
          </p:cNvPr>
          <p:cNvSpPr/>
          <p:nvPr/>
        </p:nvSpPr>
        <p:spPr>
          <a:xfrm>
            <a:off x="1393138" y="2854140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/>
              <a:t>身体动作  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1391036-ABAE-0642-8ACE-EBBBED891F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4787" y="2127507"/>
            <a:ext cx="5811467" cy="443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2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55DF908-CA34-E040-B9AF-55D78114D999}"/>
              </a:ext>
            </a:extLst>
          </p:cNvPr>
          <p:cNvSpPr/>
          <p:nvPr/>
        </p:nvSpPr>
        <p:spPr>
          <a:xfrm>
            <a:off x="1231248" y="3333292"/>
            <a:ext cx="42384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 </a:t>
            </a:r>
            <a:r>
              <a:rPr lang="zh-CN" altLang="en-US" sz="1600" dirty="0"/>
              <a:t>动手能力：</a:t>
            </a:r>
            <a:endParaRPr lang="en-US" altLang="zh-CN" sz="1600" dirty="0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097D27B2-D62C-AC45-9A61-8EEFC4AEDF73}"/>
              </a:ext>
            </a:extLst>
          </p:cNvPr>
          <p:cNvSpPr/>
          <p:nvPr/>
        </p:nvSpPr>
        <p:spPr>
          <a:xfrm>
            <a:off x="1393138" y="2854140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/>
              <a:t>身体动作  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BBF40E2-6608-F240-A9A7-D32DB5C144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731" y="3781666"/>
            <a:ext cx="5674269" cy="19704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014FE1F-555D-0943-9010-59E769B7D0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7606" y="3815001"/>
            <a:ext cx="5773622" cy="193710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8D987AF-3BEC-CA48-822F-B77B0E95CE00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4BF6D35-595C-2C41-A0B5-E3BB53F20FC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2—3</a:t>
            </a:r>
            <a:r>
              <a:rPr lang="zh-CN" altLang="zh-CN" dirty="0"/>
              <a:t>岁幼儿的发展特点</a:t>
            </a:r>
          </a:p>
        </p:txBody>
      </p:sp>
    </p:spTree>
    <p:extLst>
      <p:ext uri="{BB962C8B-B14F-4D97-AF65-F5344CB8AC3E}">
        <p14:creationId xmlns:p14="http://schemas.microsoft.com/office/powerpoint/2010/main" val="381883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6DF2830-0367-6241-80A2-12A8754A10A2}"/>
              </a:ext>
            </a:extLst>
          </p:cNvPr>
          <p:cNvSpPr/>
          <p:nvPr/>
        </p:nvSpPr>
        <p:spPr>
          <a:xfrm>
            <a:off x="1393138" y="2854140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 语言发展</a:t>
            </a:r>
            <a:endParaRPr lang="en-US" altLang="zh-CN" dirty="0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CF5CEC3-4A1E-E548-8E23-4A21FCA19D94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8E9B5EA-2ACE-844B-9BFD-2E03A769F723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2—3</a:t>
            </a:r>
            <a:r>
              <a:rPr lang="zh-CN" altLang="zh-CN" dirty="0"/>
              <a:t>岁幼儿的发展特点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EBE102D-B5A7-CE4F-BD96-9DB4C720E5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3493" y="2216669"/>
            <a:ext cx="5437259" cy="425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7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6DF2830-0367-6241-80A2-12A8754A10A2}"/>
              </a:ext>
            </a:extLst>
          </p:cNvPr>
          <p:cNvSpPr/>
          <p:nvPr/>
        </p:nvSpPr>
        <p:spPr>
          <a:xfrm>
            <a:off x="1393138" y="2854140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 认知发展</a:t>
            </a:r>
            <a:endParaRPr lang="en-US" altLang="zh-CN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994D89E-A9EE-2D4C-878B-D9FFFFC8EB02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8B76329-0557-9E41-BA8B-D6C9124A44C6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58BBA7D-1028-3E45-AC28-7BE09CEF1FF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2—3</a:t>
            </a:r>
            <a:r>
              <a:rPr lang="zh-CN" altLang="zh-CN" dirty="0"/>
              <a:t>岁幼儿的发展特点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AA78751-0737-3241-A304-AF1314287F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216221"/>
            <a:ext cx="4549262" cy="546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6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</a:t>
            </a:r>
            <a:r>
              <a:rPr lang="en-US" altLang="zh-CN" sz="2400" b="1" dirty="0"/>
              <a:t>2—3</a:t>
            </a:r>
            <a:r>
              <a:rPr lang="zh-CN" altLang="en-US" sz="2400" b="1" dirty="0"/>
              <a:t>岁幼儿的家庭教育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6DF2830-0367-6241-80A2-12A8754A10A2}"/>
              </a:ext>
            </a:extLst>
          </p:cNvPr>
          <p:cNvSpPr/>
          <p:nvPr/>
        </p:nvSpPr>
        <p:spPr>
          <a:xfrm>
            <a:off x="1393138" y="2854140"/>
            <a:ext cx="2266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</a:t>
            </a:r>
            <a:r>
              <a:rPr lang="zh-CN" altLang="en-US" dirty="0"/>
              <a:t>情感和社会性发展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7069401-C571-A340-B8BA-3E35E67ED23B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Five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A06E1DD-3400-3A4F-AE3B-A0A1892BC26D}"/>
              </a:ext>
            </a:extLst>
          </p:cNvPr>
          <p:cNvSpPr/>
          <p:nvPr/>
        </p:nvSpPr>
        <p:spPr>
          <a:xfrm>
            <a:off x="1440043" y="1763366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2—3</a:t>
            </a:r>
            <a:r>
              <a:rPr lang="zh-CN" altLang="en-US" b="1" dirty="0"/>
              <a:t>岁幼儿家庭教育的内容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4116082-83EF-9D45-9F34-9C3D054A9E3E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2—3</a:t>
            </a:r>
            <a:r>
              <a:rPr lang="zh-CN" altLang="zh-CN" dirty="0"/>
              <a:t>岁幼儿的发展特点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3FDB45D-6CF0-D04D-B177-0BABA45847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9742" y="3427765"/>
            <a:ext cx="4583143" cy="25368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57474C6-208C-0F4C-A7A4-D5B7BA17F6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4624" y="970468"/>
            <a:ext cx="4236128" cy="561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1736</Words>
  <Application>Microsoft Office PowerPoint</Application>
  <PresentationFormat>宽屏</PresentationFormat>
  <Paragraphs>272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等线</vt:lpstr>
      <vt:lpstr>等线 Light</vt:lpstr>
      <vt:lpstr>萝莉体 第二版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创意手绘风ｐｐｔ模板</dc:title>
  <dc:creator>铭店</dc:creator>
  <cp:keywords>www.51pptmoban.com</cp:keywords>
  <cp:lastModifiedBy>余思洋</cp:lastModifiedBy>
  <cp:revision>348</cp:revision>
  <dcterms:created xsi:type="dcterms:W3CDTF">2017-07-27T08:46:00Z</dcterms:created>
  <dcterms:modified xsi:type="dcterms:W3CDTF">2020-05-11T02:56:02Z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