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57" r:id="rId3"/>
    <p:sldId id="260"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289"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p15:clr>
            <a:srgbClr val="A4A3A4"/>
          </p15:clr>
        </p15:guide>
        <p15:guide id="2" pos="381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菜菜 Mandy" initials="菜菜" lastIdx="1" clrIdx="0">
    <p:extLst>
      <p:ext uri="{19B8F6BF-5375-455C-9EA6-DF929625EA0E}">
        <p15:presenceInfo xmlns:p15="http://schemas.microsoft.com/office/powerpoint/2012/main" userId="c73d59186e4f2f6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2A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49" autoAdjust="0"/>
    <p:restoredTop sz="94660"/>
  </p:normalViewPr>
  <p:slideViewPr>
    <p:cSldViewPr snapToGrid="0" showGuides="1">
      <p:cViewPr varScale="1">
        <p:scale>
          <a:sx n="74" d="100"/>
          <a:sy n="74" d="100"/>
        </p:scale>
        <p:origin x="384" y="66"/>
      </p:cViewPr>
      <p:guideLst>
        <p:guide orient="horz" pos="2228"/>
        <p:guide pos="3817"/>
      </p:guideLst>
    </p:cSldViewPr>
  </p:slideViewPr>
  <p:notesTextViewPr>
    <p:cViewPr>
      <p:scale>
        <a:sx n="1" d="1"/>
        <a:sy n="1" d="1"/>
      </p:scale>
      <p:origin x="0" y="0"/>
    </p:cViewPr>
  </p:notesTextViewPr>
  <p:sorterViewPr>
    <p:cViewPr>
      <p:scale>
        <a:sx n="50" d="100"/>
        <a:sy n="50"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616EA-0D99-40F8-B5FA-F777CCBF7E9F}" type="datetimeFigureOut">
              <a:rPr lang="zh-CN" altLang="en-US" smtClean="0"/>
              <a:t>2020/5/11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83DB9F-F804-4351-B565-428BC0417852}" type="slidenum">
              <a:rPr lang="zh-CN" altLang="en-US" smtClean="0"/>
              <a:t>‹#›</a:t>
            </a:fld>
            <a:endParaRPr lang="zh-CN" altLang="en-US"/>
          </a:p>
        </p:txBody>
      </p:sp>
    </p:spTree>
    <p:extLst>
      <p:ext uri="{BB962C8B-B14F-4D97-AF65-F5344CB8AC3E}">
        <p14:creationId xmlns:p14="http://schemas.microsoft.com/office/powerpoint/2010/main" val="2214590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a:t>
            </a:fld>
            <a:endParaRPr lang="zh-CN" altLang="en-US"/>
          </a:p>
        </p:txBody>
      </p:sp>
    </p:spTree>
    <p:extLst>
      <p:ext uri="{BB962C8B-B14F-4D97-AF65-F5344CB8AC3E}">
        <p14:creationId xmlns:p14="http://schemas.microsoft.com/office/powerpoint/2010/main" val="202394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10</a:t>
            </a:fld>
            <a:endParaRPr lang="zh-CN" altLang="en-US"/>
          </a:p>
        </p:txBody>
      </p:sp>
    </p:spTree>
    <p:extLst>
      <p:ext uri="{BB962C8B-B14F-4D97-AF65-F5344CB8AC3E}">
        <p14:creationId xmlns:p14="http://schemas.microsoft.com/office/powerpoint/2010/main" val="2102147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11</a:t>
            </a:fld>
            <a:endParaRPr lang="zh-CN" altLang="en-US"/>
          </a:p>
        </p:txBody>
      </p:sp>
    </p:spTree>
    <p:extLst>
      <p:ext uri="{BB962C8B-B14F-4D97-AF65-F5344CB8AC3E}">
        <p14:creationId xmlns:p14="http://schemas.microsoft.com/office/powerpoint/2010/main" val="543189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12</a:t>
            </a:fld>
            <a:endParaRPr lang="zh-CN" altLang="en-US"/>
          </a:p>
        </p:txBody>
      </p:sp>
    </p:spTree>
    <p:extLst>
      <p:ext uri="{BB962C8B-B14F-4D97-AF65-F5344CB8AC3E}">
        <p14:creationId xmlns:p14="http://schemas.microsoft.com/office/powerpoint/2010/main" val="570763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13</a:t>
            </a:fld>
            <a:endParaRPr lang="zh-CN" altLang="en-US"/>
          </a:p>
        </p:txBody>
      </p:sp>
    </p:spTree>
    <p:extLst>
      <p:ext uri="{BB962C8B-B14F-4D97-AF65-F5344CB8AC3E}">
        <p14:creationId xmlns:p14="http://schemas.microsoft.com/office/powerpoint/2010/main" val="3136276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14</a:t>
            </a:fld>
            <a:endParaRPr lang="zh-CN" altLang="en-US"/>
          </a:p>
        </p:txBody>
      </p:sp>
    </p:spTree>
    <p:extLst>
      <p:ext uri="{BB962C8B-B14F-4D97-AF65-F5344CB8AC3E}">
        <p14:creationId xmlns:p14="http://schemas.microsoft.com/office/powerpoint/2010/main" val="911322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15</a:t>
            </a:fld>
            <a:endParaRPr lang="zh-CN" altLang="en-US"/>
          </a:p>
        </p:txBody>
      </p:sp>
    </p:spTree>
    <p:extLst>
      <p:ext uri="{BB962C8B-B14F-4D97-AF65-F5344CB8AC3E}">
        <p14:creationId xmlns:p14="http://schemas.microsoft.com/office/powerpoint/2010/main" val="4013508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16</a:t>
            </a:fld>
            <a:endParaRPr lang="zh-CN" altLang="en-US"/>
          </a:p>
        </p:txBody>
      </p:sp>
    </p:spTree>
    <p:extLst>
      <p:ext uri="{BB962C8B-B14F-4D97-AF65-F5344CB8AC3E}">
        <p14:creationId xmlns:p14="http://schemas.microsoft.com/office/powerpoint/2010/main" val="2052976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17</a:t>
            </a:fld>
            <a:endParaRPr lang="zh-CN" altLang="en-US"/>
          </a:p>
        </p:txBody>
      </p:sp>
    </p:spTree>
    <p:extLst>
      <p:ext uri="{BB962C8B-B14F-4D97-AF65-F5344CB8AC3E}">
        <p14:creationId xmlns:p14="http://schemas.microsoft.com/office/powerpoint/2010/main" val="2547603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18</a:t>
            </a:fld>
            <a:endParaRPr lang="zh-CN" altLang="en-US"/>
          </a:p>
        </p:txBody>
      </p:sp>
    </p:spTree>
    <p:extLst>
      <p:ext uri="{BB962C8B-B14F-4D97-AF65-F5344CB8AC3E}">
        <p14:creationId xmlns:p14="http://schemas.microsoft.com/office/powerpoint/2010/main" val="6720878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19</a:t>
            </a:fld>
            <a:endParaRPr lang="zh-CN" altLang="en-US"/>
          </a:p>
        </p:txBody>
      </p:sp>
    </p:spTree>
    <p:extLst>
      <p:ext uri="{BB962C8B-B14F-4D97-AF65-F5344CB8AC3E}">
        <p14:creationId xmlns:p14="http://schemas.microsoft.com/office/powerpoint/2010/main" val="1528398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a:t>
            </a:fld>
            <a:endParaRPr lang="zh-CN" altLang="en-US"/>
          </a:p>
        </p:txBody>
      </p:sp>
    </p:spTree>
    <p:extLst>
      <p:ext uri="{BB962C8B-B14F-4D97-AF65-F5344CB8AC3E}">
        <p14:creationId xmlns:p14="http://schemas.microsoft.com/office/powerpoint/2010/main" val="1369893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20</a:t>
            </a:fld>
            <a:endParaRPr lang="zh-CN" altLang="en-US"/>
          </a:p>
        </p:txBody>
      </p:sp>
    </p:spTree>
    <p:extLst>
      <p:ext uri="{BB962C8B-B14F-4D97-AF65-F5344CB8AC3E}">
        <p14:creationId xmlns:p14="http://schemas.microsoft.com/office/powerpoint/2010/main" val="1264214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21</a:t>
            </a:fld>
            <a:endParaRPr lang="zh-CN" altLang="en-US"/>
          </a:p>
        </p:txBody>
      </p:sp>
    </p:spTree>
    <p:extLst>
      <p:ext uri="{BB962C8B-B14F-4D97-AF65-F5344CB8AC3E}">
        <p14:creationId xmlns:p14="http://schemas.microsoft.com/office/powerpoint/2010/main" val="34387433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22</a:t>
            </a:fld>
            <a:endParaRPr lang="zh-CN" altLang="en-US"/>
          </a:p>
        </p:txBody>
      </p:sp>
    </p:spTree>
    <p:extLst>
      <p:ext uri="{BB962C8B-B14F-4D97-AF65-F5344CB8AC3E}">
        <p14:creationId xmlns:p14="http://schemas.microsoft.com/office/powerpoint/2010/main" val="2001432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23</a:t>
            </a:fld>
            <a:endParaRPr lang="zh-CN" altLang="en-US"/>
          </a:p>
        </p:txBody>
      </p:sp>
    </p:spTree>
    <p:extLst>
      <p:ext uri="{BB962C8B-B14F-4D97-AF65-F5344CB8AC3E}">
        <p14:creationId xmlns:p14="http://schemas.microsoft.com/office/powerpoint/2010/main" val="7750974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24</a:t>
            </a:fld>
            <a:endParaRPr lang="zh-CN" altLang="en-US"/>
          </a:p>
        </p:txBody>
      </p:sp>
    </p:spTree>
    <p:extLst>
      <p:ext uri="{BB962C8B-B14F-4D97-AF65-F5344CB8AC3E}">
        <p14:creationId xmlns:p14="http://schemas.microsoft.com/office/powerpoint/2010/main" val="33839890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25</a:t>
            </a:fld>
            <a:endParaRPr lang="zh-CN" altLang="en-US"/>
          </a:p>
        </p:txBody>
      </p:sp>
    </p:spTree>
    <p:extLst>
      <p:ext uri="{BB962C8B-B14F-4D97-AF65-F5344CB8AC3E}">
        <p14:creationId xmlns:p14="http://schemas.microsoft.com/office/powerpoint/2010/main" val="919038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26</a:t>
            </a:fld>
            <a:endParaRPr lang="zh-CN" altLang="en-US"/>
          </a:p>
        </p:txBody>
      </p:sp>
    </p:spTree>
    <p:extLst>
      <p:ext uri="{BB962C8B-B14F-4D97-AF65-F5344CB8AC3E}">
        <p14:creationId xmlns:p14="http://schemas.microsoft.com/office/powerpoint/2010/main" val="237847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27</a:t>
            </a:fld>
            <a:endParaRPr lang="zh-CN" altLang="en-US"/>
          </a:p>
        </p:txBody>
      </p:sp>
    </p:spTree>
    <p:extLst>
      <p:ext uri="{BB962C8B-B14F-4D97-AF65-F5344CB8AC3E}">
        <p14:creationId xmlns:p14="http://schemas.microsoft.com/office/powerpoint/2010/main" val="3374141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28</a:t>
            </a:fld>
            <a:endParaRPr lang="zh-CN" altLang="en-US"/>
          </a:p>
        </p:txBody>
      </p:sp>
    </p:spTree>
    <p:extLst>
      <p:ext uri="{BB962C8B-B14F-4D97-AF65-F5344CB8AC3E}">
        <p14:creationId xmlns:p14="http://schemas.microsoft.com/office/powerpoint/2010/main" val="16089891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29</a:t>
            </a:fld>
            <a:endParaRPr lang="zh-CN" altLang="en-US"/>
          </a:p>
        </p:txBody>
      </p:sp>
    </p:spTree>
    <p:extLst>
      <p:ext uri="{BB962C8B-B14F-4D97-AF65-F5344CB8AC3E}">
        <p14:creationId xmlns:p14="http://schemas.microsoft.com/office/powerpoint/2010/main" val="3301024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3</a:t>
            </a:fld>
            <a:endParaRPr lang="zh-CN" altLang="en-US"/>
          </a:p>
        </p:txBody>
      </p:sp>
    </p:spTree>
    <p:extLst>
      <p:ext uri="{BB962C8B-B14F-4D97-AF65-F5344CB8AC3E}">
        <p14:creationId xmlns:p14="http://schemas.microsoft.com/office/powerpoint/2010/main" val="2104932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4</a:t>
            </a:fld>
            <a:endParaRPr lang="zh-CN" altLang="en-US"/>
          </a:p>
        </p:txBody>
      </p:sp>
    </p:spTree>
    <p:extLst>
      <p:ext uri="{BB962C8B-B14F-4D97-AF65-F5344CB8AC3E}">
        <p14:creationId xmlns:p14="http://schemas.microsoft.com/office/powerpoint/2010/main" val="1816827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5</a:t>
            </a:fld>
            <a:endParaRPr lang="zh-CN" altLang="en-US"/>
          </a:p>
        </p:txBody>
      </p:sp>
    </p:spTree>
    <p:extLst>
      <p:ext uri="{BB962C8B-B14F-4D97-AF65-F5344CB8AC3E}">
        <p14:creationId xmlns:p14="http://schemas.microsoft.com/office/powerpoint/2010/main" val="976579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6</a:t>
            </a:fld>
            <a:endParaRPr lang="zh-CN" altLang="en-US"/>
          </a:p>
        </p:txBody>
      </p:sp>
    </p:spTree>
    <p:extLst>
      <p:ext uri="{BB962C8B-B14F-4D97-AF65-F5344CB8AC3E}">
        <p14:creationId xmlns:p14="http://schemas.microsoft.com/office/powerpoint/2010/main" val="1046349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7</a:t>
            </a:fld>
            <a:endParaRPr lang="zh-CN" altLang="en-US"/>
          </a:p>
        </p:txBody>
      </p:sp>
    </p:spTree>
    <p:extLst>
      <p:ext uri="{BB962C8B-B14F-4D97-AF65-F5344CB8AC3E}">
        <p14:creationId xmlns:p14="http://schemas.microsoft.com/office/powerpoint/2010/main" val="846510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8</a:t>
            </a:fld>
            <a:endParaRPr lang="zh-CN" altLang="en-US"/>
          </a:p>
        </p:txBody>
      </p:sp>
    </p:spTree>
    <p:extLst>
      <p:ext uri="{BB962C8B-B14F-4D97-AF65-F5344CB8AC3E}">
        <p14:creationId xmlns:p14="http://schemas.microsoft.com/office/powerpoint/2010/main" val="3985567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9</a:t>
            </a:fld>
            <a:endParaRPr lang="zh-CN" altLang="en-US"/>
          </a:p>
        </p:txBody>
      </p:sp>
    </p:spTree>
    <p:extLst>
      <p:ext uri="{BB962C8B-B14F-4D97-AF65-F5344CB8AC3E}">
        <p14:creationId xmlns:p14="http://schemas.microsoft.com/office/powerpoint/2010/main" val="3584589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A15595-03B3-4E33-A4B8-3BB2F5143223}" type="slidenum">
              <a:rPr lang="zh-CN" altLang="en-US" smtClean="0"/>
              <a:t>‹#›</a:t>
            </a:fld>
            <a:endParaRPr lang="zh-CN" altLang="en-US"/>
          </a:p>
        </p:txBody>
      </p:sp>
      <p:pic>
        <p:nvPicPr>
          <p:cNvPr id="8" name="图片 7"/>
          <p:cNvPicPr>
            <a:picLocks noChangeAspect="1"/>
          </p:cNvPicPr>
          <p:nvPr userDrawn="1"/>
        </p:nvPicPr>
        <p:blipFill>
          <a:blip r:embed="rId13">
            <a:extLst>
              <a:ext uri="{BEBA8EAE-BF5A-486C-A8C5-ECC9F3942E4B}">
                <a14:imgProps xmlns:a14="http://schemas.microsoft.com/office/drawing/2010/main">
                  <a14:imgLayer r:embed="rId14">
                    <a14:imgEffect>
                      <a14:artisticTexturizer/>
                    </a14:imgEffect>
                  </a14:imgLayer>
                </a14:imgProps>
              </a:ext>
            </a:extLst>
          </a:blip>
          <a:stretch>
            <a:fillRect/>
          </a:stretch>
        </p:blipFill>
        <p:spPr>
          <a:xfrm>
            <a:off x="-529" y="-1"/>
            <a:ext cx="12193057" cy="685800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26" Type="http://schemas.openxmlformats.org/officeDocument/2006/relationships/image" Target="../media/image23.png"/><Relationship Id="rId3" Type="http://schemas.openxmlformats.org/officeDocument/2006/relationships/slideLayout" Target="../slideLayouts/slideLayout1.xml"/><Relationship Id="rId21" Type="http://schemas.openxmlformats.org/officeDocument/2006/relationships/image" Target="../media/image18.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5" Type="http://schemas.openxmlformats.org/officeDocument/2006/relationships/image" Target="../media/image22.png"/><Relationship Id="rId2" Type="http://schemas.microsoft.com/office/2007/relationships/media" Target="../media/media1.mp3"/><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audio" Target="NULL" TargetMode="External"/><Relationship Id="rId6" Type="http://schemas.openxmlformats.org/officeDocument/2006/relationships/image" Target="../media/image3.png"/><Relationship Id="rId11" Type="http://schemas.openxmlformats.org/officeDocument/2006/relationships/image" Target="../media/image8.png"/><Relationship Id="rId24" Type="http://schemas.openxmlformats.org/officeDocument/2006/relationships/image" Target="../media/image21.png"/><Relationship Id="rId5" Type="http://schemas.openxmlformats.org/officeDocument/2006/relationships/image" Target="../media/image2.png"/><Relationship Id="rId15" Type="http://schemas.openxmlformats.org/officeDocument/2006/relationships/image" Target="../media/image12.png"/><Relationship Id="rId23" Type="http://schemas.openxmlformats.org/officeDocument/2006/relationships/image" Target="../media/image20.png"/><Relationship Id="rId10" Type="http://schemas.openxmlformats.org/officeDocument/2006/relationships/image" Target="../media/image7.png"/><Relationship Id="rId19" Type="http://schemas.openxmlformats.org/officeDocument/2006/relationships/image" Target="../media/image16.png"/><Relationship Id="rId4" Type="http://schemas.openxmlformats.org/officeDocument/2006/relationships/notesSlide" Target="../notesSlides/notesSlide1.xml"/><Relationship Id="rId9" Type="http://schemas.openxmlformats.org/officeDocument/2006/relationships/image" Target="../media/image6.png"/><Relationship Id="rId14" Type="http://schemas.openxmlformats.org/officeDocument/2006/relationships/image" Target="../media/image11.png"/><Relationship Id="rId22" Type="http://schemas.openxmlformats.org/officeDocument/2006/relationships/image" Target="../media/image19.png"/><Relationship Id="rId27" Type="http://schemas.openxmlformats.org/officeDocument/2006/relationships/image" Target="../media/image24.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15.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5.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15.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2.pn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图片 132"/>
          <p:cNvPicPr>
            <a:picLocks noChangeAspect="1"/>
          </p:cNvPicPr>
          <p:nvPr/>
        </p:nvPicPr>
        <p:blipFill>
          <a:blip r:embed="rId5"/>
          <a:stretch>
            <a:fillRect/>
          </a:stretch>
        </p:blipFill>
        <p:spPr>
          <a:xfrm>
            <a:off x="1949706" y="1330284"/>
            <a:ext cx="8242506" cy="3584759"/>
          </a:xfrm>
          <a:prstGeom prst="rect">
            <a:avLst/>
          </a:prstGeom>
        </p:spPr>
      </p:pic>
      <p:sp>
        <p:nvSpPr>
          <p:cNvPr id="13" name="文本框 12"/>
          <p:cNvSpPr txBox="1"/>
          <p:nvPr/>
        </p:nvSpPr>
        <p:spPr>
          <a:xfrm>
            <a:off x="2574089" y="2299921"/>
            <a:ext cx="6721280" cy="1569660"/>
          </a:xfrm>
          <a:prstGeom prst="rect">
            <a:avLst/>
          </a:prstGeom>
          <a:noFill/>
        </p:spPr>
        <p:txBody>
          <a:bodyPr wrap="square" rtlCol="0">
            <a:spAutoFit/>
          </a:bodyPr>
          <a:lstStyle/>
          <a:p>
            <a:pPr algn="ctr"/>
            <a:r>
              <a:rPr lang="zh-CN" altLang="en-US" sz="4800" b="1" dirty="0">
                <a:latin typeface="+mj-lt"/>
                <a:ea typeface="萝莉体 第二版" panose="02000500000000000000" pitchFamily="2" charset="-122"/>
                <a:cs typeface="萝莉体 第二版" panose="02000500000000000000" pitchFamily="2" charset="-122"/>
              </a:rPr>
              <a:t> </a:t>
            </a:r>
            <a:r>
              <a:rPr lang="en-US" altLang="zh-CN" sz="4800" b="1" dirty="0">
                <a:latin typeface="+mj-lt"/>
                <a:ea typeface="萝莉体 第二版" panose="02000500000000000000" pitchFamily="2" charset="-122"/>
                <a:cs typeface="萝莉体 第二版" panose="02000500000000000000" pitchFamily="2" charset="-122"/>
              </a:rPr>
              <a:t>0—3</a:t>
            </a:r>
            <a:r>
              <a:rPr lang="zh-CN" altLang="en-US" sz="4800" b="1" dirty="0">
                <a:latin typeface="+mj-lt"/>
                <a:ea typeface="萝莉体 第二版" panose="02000500000000000000" pitchFamily="2" charset="-122"/>
                <a:cs typeface="萝莉体 第二版" panose="02000500000000000000" pitchFamily="2" charset="-122"/>
              </a:rPr>
              <a:t>岁婴幼儿</a:t>
            </a:r>
            <a:endParaRPr lang="en-US" altLang="zh-CN" sz="4800" b="1" dirty="0">
              <a:latin typeface="+mj-lt"/>
              <a:ea typeface="萝莉体 第二版" panose="02000500000000000000" pitchFamily="2" charset="-122"/>
              <a:cs typeface="萝莉体 第二版" panose="02000500000000000000" pitchFamily="2" charset="-122"/>
            </a:endParaRPr>
          </a:p>
          <a:p>
            <a:pPr algn="ctr"/>
            <a:r>
              <a:rPr lang="zh-CN" altLang="en-US" sz="4800" b="1" dirty="0">
                <a:latin typeface="+mj-lt"/>
                <a:ea typeface="萝莉体 第二版" panose="02000500000000000000" pitchFamily="2" charset="-122"/>
                <a:cs typeface="萝莉体 第二版" panose="02000500000000000000" pitchFamily="2" charset="-122"/>
              </a:rPr>
              <a:t>家庭教育与指导</a:t>
            </a:r>
          </a:p>
        </p:txBody>
      </p:sp>
      <p:grpSp>
        <p:nvGrpSpPr>
          <p:cNvPr id="147" name="组合 146"/>
          <p:cNvGrpSpPr/>
          <p:nvPr/>
        </p:nvGrpSpPr>
        <p:grpSpPr>
          <a:xfrm>
            <a:off x="2916484" y="4316938"/>
            <a:ext cx="1000050" cy="707197"/>
            <a:chOff x="2916484" y="4316938"/>
            <a:chExt cx="1000050" cy="707197"/>
          </a:xfrm>
        </p:grpSpPr>
        <p:pic>
          <p:nvPicPr>
            <p:cNvPr id="134" name="图片 133"/>
            <p:cNvPicPr>
              <a:picLocks noChangeAspect="1"/>
            </p:cNvPicPr>
            <p:nvPr/>
          </p:nvPicPr>
          <p:blipFill>
            <a:blip r:embed="rId6"/>
            <a:stretch>
              <a:fillRect/>
            </a:stretch>
          </p:blipFill>
          <p:spPr>
            <a:xfrm>
              <a:off x="3123985" y="4316938"/>
              <a:ext cx="792549" cy="707197"/>
            </a:xfrm>
            <a:prstGeom prst="rect">
              <a:avLst/>
            </a:prstGeom>
          </p:spPr>
        </p:pic>
        <p:pic>
          <p:nvPicPr>
            <p:cNvPr id="135" name="图片 134"/>
            <p:cNvPicPr>
              <a:picLocks noChangeAspect="1"/>
            </p:cNvPicPr>
            <p:nvPr/>
          </p:nvPicPr>
          <p:blipFill>
            <a:blip r:embed="rId7"/>
            <a:stretch>
              <a:fillRect/>
            </a:stretch>
          </p:blipFill>
          <p:spPr>
            <a:xfrm>
              <a:off x="2916484" y="4500183"/>
              <a:ext cx="432854" cy="457240"/>
            </a:xfrm>
            <a:prstGeom prst="rect">
              <a:avLst/>
            </a:prstGeom>
          </p:spPr>
        </p:pic>
      </p:grpSp>
      <p:pic>
        <p:nvPicPr>
          <p:cNvPr id="136" name="图片 135"/>
          <p:cNvPicPr>
            <a:picLocks noChangeAspect="1"/>
          </p:cNvPicPr>
          <p:nvPr/>
        </p:nvPicPr>
        <p:blipFill>
          <a:blip r:embed="rId8"/>
          <a:stretch>
            <a:fillRect/>
          </a:stretch>
        </p:blipFill>
        <p:spPr>
          <a:xfrm>
            <a:off x="9577056" y="3895372"/>
            <a:ext cx="676715" cy="573074"/>
          </a:xfrm>
          <a:prstGeom prst="rect">
            <a:avLst/>
          </a:prstGeom>
        </p:spPr>
      </p:pic>
      <p:grpSp>
        <p:nvGrpSpPr>
          <p:cNvPr id="146" name="组合 145"/>
          <p:cNvGrpSpPr/>
          <p:nvPr/>
        </p:nvGrpSpPr>
        <p:grpSpPr>
          <a:xfrm>
            <a:off x="5986871" y="4695632"/>
            <a:ext cx="859611" cy="650622"/>
            <a:chOff x="5986871" y="4695632"/>
            <a:chExt cx="859611" cy="650622"/>
          </a:xfrm>
        </p:grpSpPr>
        <p:pic>
          <p:nvPicPr>
            <p:cNvPr id="137" name="图片 136"/>
            <p:cNvPicPr>
              <a:picLocks noChangeAspect="1"/>
            </p:cNvPicPr>
            <p:nvPr/>
          </p:nvPicPr>
          <p:blipFill>
            <a:blip r:embed="rId9"/>
            <a:stretch>
              <a:fillRect/>
            </a:stretch>
          </p:blipFill>
          <p:spPr>
            <a:xfrm>
              <a:off x="5986871" y="4695632"/>
              <a:ext cx="859611" cy="542591"/>
            </a:xfrm>
            <a:prstGeom prst="rect">
              <a:avLst/>
            </a:prstGeom>
          </p:spPr>
        </p:pic>
        <p:pic>
          <p:nvPicPr>
            <p:cNvPr id="138" name="图片 137"/>
            <p:cNvPicPr>
              <a:picLocks noChangeAspect="1"/>
            </p:cNvPicPr>
            <p:nvPr/>
          </p:nvPicPr>
          <p:blipFill>
            <a:blip r:embed="rId10"/>
            <a:stretch>
              <a:fillRect/>
            </a:stretch>
          </p:blipFill>
          <p:spPr>
            <a:xfrm>
              <a:off x="6655353" y="5151165"/>
              <a:ext cx="170703" cy="195089"/>
            </a:xfrm>
            <a:prstGeom prst="rect">
              <a:avLst/>
            </a:prstGeom>
          </p:spPr>
        </p:pic>
      </p:grpSp>
      <p:pic>
        <p:nvPicPr>
          <p:cNvPr id="139" name="图片 138"/>
          <p:cNvPicPr>
            <a:picLocks noChangeAspect="1"/>
          </p:cNvPicPr>
          <p:nvPr/>
        </p:nvPicPr>
        <p:blipFill>
          <a:blip r:embed="rId11"/>
          <a:stretch>
            <a:fillRect/>
          </a:stretch>
        </p:blipFill>
        <p:spPr>
          <a:xfrm>
            <a:off x="1649440" y="2046181"/>
            <a:ext cx="384081" cy="987638"/>
          </a:xfrm>
          <a:prstGeom prst="rect">
            <a:avLst/>
          </a:prstGeom>
        </p:spPr>
      </p:pic>
      <p:pic>
        <p:nvPicPr>
          <p:cNvPr id="140" name="图片 139"/>
          <p:cNvPicPr>
            <a:picLocks noChangeAspect="1"/>
          </p:cNvPicPr>
          <p:nvPr/>
        </p:nvPicPr>
        <p:blipFill>
          <a:blip r:embed="rId12"/>
          <a:stretch>
            <a:fillRect/>
          </a:stretch>
        </p:blipFill>
        <p:spPr>
          <a:xfrm>
            <a:off x="10004188" y="1323437"/>
            <a:ext cx="597460" cy="737680"/>
          </a:xfrm>
          <a:prstGeom prst="rect">
            <a:avLst/>
          </a:prstGeom>
        </p:spPr>
      </p:pic>
      <p:pic>
        <p:nvPicPr>
          <p:cNvPr id="121" name="图片 120"/>
          <p:cNvPicPr>
            <a:picLocks noChangeAspect="1"/>
          </p:cNvPicPr>
          <p:nvPr/>
        </p:nvPicPr>
        <p:blipFill>
          <a:blip r:embed="rId13"/>
          <a:stretch>
            <a:fillRect/>
          </a:stretch>
        </p:blipFill>
        <p:spPr>
          <a:xfrm>
            <a:off x="7631711" y="736416"/>
            <a:ext cx="1518036" cy="688908"/>
          </a:xfrm>
          <a:prstGeom prst="rect">
            <a:avLst/>
          </a:prstGeom>
        </p:spPr>
      </p:pic>
      <p:pic>
        <p:nvPicPr>
          <p:cNvPr id="122" name="图片 121"/>
          <p:cNvPicPr>
            <a:picLocks noChangeAspect="1"/>
          </p:cNvPicPr>
          <p:nvPr/>
        </p:nvPicPr>
        <p:blipFill>
          <a:blip r:embed="rId14"/>
          <a:stretch>
            <a:fillRect/>
          </a:stretch>
        </p:blipFill>
        <p:spPr>
          <a:xfrm>
            <a:off x="9412445" y="4179476"/>
            <a:ext cx="2932430" cy="2700762"/>
          </a:xfrm>
          <a:prstGeom prst="rect">
            <a:avLst/>
          </a:prstGeom>
        </p:spPr>
      </p:pic>
      <p:pic>
        <p:nvPicPr>
          <p:cNvPr id="123" name="图片 122"/>
          <p:cNvPicPr>
            <a:picLocks noChangeAspect="1"/>
          </p:cNvPicPr>
          <p:nvPr/>
        </p:nvPicPr>
        <p:blipFill>
          <a:blip r:embed="rId15"/>
          <a:stretch>
            <a:fillRect/>
          </a:stretch>
        </p:blipFill>
        <p:spPr>
          <a:xfrm>
            <a:off x="293846" y="291513"/>
            <a:ext cx="1646063" cy="1194920"/>
          </a:xfrm>
          <a:prstGeom prst="rect">
            <a:avLst/>
          </a:prstGeom>
        </p:spPr>
      </p:pic>
      <p:pic>
        <p:nvPicPr>
          <p:cNvPr id="124" name="图片 123"/>
          <p:cNvPicPr>
            <a:picLocks noChangeAspect="1"/>
          </p:cNvPicPr>
          <p:nvPr/>
        </p:nvPicPr>
        <p:blipFill>
          <a:blip r:embed="rId16"/>
          <a:stretch>
            <a:fillRect/>
          </a:stretch>
        </p:blipFill>
        <p:spPr>
          <a:xfrm>
            <a:off x="10606798" y="504948"/>
            <a:ext cx="1444877" cy="914479"/>
          </a:xfrm>
          <a:prstGeom prst="rect">
            <a:avLst/>
          </a:prstGeom>
        </p:spPr>
      </p:pic>
      <p:pic>
        <p:nvPicPr>
          <p:cNvPr id="125" name="图片 124"/>
          <p:cNvPicPr>
            <a:picLocks noChangeAspect="1"/>
          </p:cNvPicPr>
          <p:nvPr/>
        </p:nvPicPr>
        <p:blipFill>
          <a:blip r:embed="rId17"/>
          <a:stretch>
            <a:fillRect/>
          </a:stretch>
        </p:blipFill>
        <p:spPr>
          <a:xfrm>
            <a:off x="297566" y="4024459"/>
            <a:ext cx="1140051" cy="1505843"/>
          </a:xfrm>
          <a:prstGeom prst="rect">
            <a:avLst/>
          </a:prstGeom>
        </p:spPr>
      </p:pic>
      <p:pic>
        <p:nvPicPr>
          <p:cNvPr id="126" name="图片 125"/>
          <p:cNvPicPr>
            <a:picLocks noChangeAspect="1"/>
          </p:cNvPicPr>
          <p:nvPr/>
        </p:nvPicPr>
        <p:blipFill>
          <a:blip r:embed="rId18"/>
          <a:stretch>
            <a:fillRect/>
          </a:stretch>
        </p:blipFill>
        <p:spPr>
          <a:xfrm>
            <a:off x="8051555" y="5809757"/>
            <a:ext cx="573074" cy="579170"/>
          </a:xfrm>
          <a:prstGeom prst="rect">
            <a:avLst/>
          </a:prstGeom>
        </p:spPr>
      </p:pic>
      <p:pic>
        <p:nvPicPr>
          <p:cNvPr id="127" name="图片 126"/>
          <p:cNvPicPr>
            <a:picLocks noChangeAspect="1"/>
          </p:cNvPicPr>
          <p:nvPr/>
        </p:nvPicPr>
        <p:blipFill>
          <a:blip r:embed="rId19"/>
          <a:stretch>
            <a:fillRect/>
          </a:stretch>
        </p:blipFill>
        <p:spPr>
          <a:xfrm>
            <a:off x="1949706" y="5792469"/>
            <a:ext cx="1377815" cy="969348"/>
          </a:xfrm>
          <a:prstGeom prst="rect">
            <a:avLst/>
          </a:prstGeom>
        </p:spPr>
      </p:pic>
      <p:grpSp>
        <p:nvGrpSpPr>
          <p:cNvPr id="144" name="组合 143"/>
          <p:cNvGrpSpPr/>
          <p:nvPr/>
        </p:nvGrpSpPr>
        <p:grpSpPr>
          <a:xfrm>
            <a:off x="2780534" y="709981"/>
            <a:ext cx="1716575" cy="1048603"/>
            <a:chOff x="2780534" y="709981"/>
            <a:chExt cx="1716575" cy="1048603"/>
          </a:xfrm>
        </p:grpSpPr>
        <p:pic>
          <p:nvPicPr>
            <p:cNvPr id="128" name="图片 127"/>
            <p:cNvPicPr>
              <a:picLocks noChangeAspect="1"/>
            </p:cNvPicPr>
            <p:nvPr/>
          </p:nvPicPr>
          <p:blipFill>
            <a:blip r:embed="rId20"/>
            <a:stretch>
              <a:fillRect/>
            </a:stretch>
          </p:blipFill>
          <p:spPr>
            <a:xfrm>
              <a:off x="2780534" y="709981"/>
              <a:ext cx="1566808" cy="1048603"/>
            </a:xfrm>
            <a:prstGeom prst="rect">
              <a:avLst/>
            </a:prstGeom>
          </p:spPr>
        </p:pic>
        <p:pic>
          <p:nvPicPr>
            <p:cNvPr id="129" name="图片 128"/>
            <p:cNvPicPr>
              <a:picLocks noChangeAspect="1"/>
            </p:cNvPicPr>
            <p:nvPr/>
          </p:nvPicPr>
          <p:blipFill>
            <a:blip r:embed="rId21"/>
            <a:stretch>
              <a:fillRect/>
            </a:stretch>
          </p:blipFill>
          <p:spPr>
            <a:xfrm>
              <a:off x="2832408" y="1103620"/>
              <a:ext cx="243861" cy="243861"/>
            </a:xfrm>
            <a:prstGeom prst="rect">
              <a:avLst/>
            </a:prstGeom>
          </p:spPr>
        </p:pic>
        <p:pic>
          <p:nvPicPr>
            <p:cNvPr id="130" name="图片 129"/>
            <p:cNvPicPr>
              <a:picLocks noChangeAspect="1"/>
            </p:cNvPicPr>
            <p:nvPr/>
          </p:nvPicPr>
          <p:blipFill>
            <a:blip r:embed="rId22"/>
            <a:stretch>
              <a:fillRect/>
            </a:stretch>
          </p:blipFill>
          <p:spPr>
            <a:xfrm>
              <a:off x="2806441" y="1075779"/>
              <a:ext cx="140220" cy="164606"/>
            </a:xfrm>
            <a:prstGeom prst="rect">
              <a:avLst/>
            </a:prstGeom>
          </p:spPr>
        </p:pic>
        <p:pic>
          <p:nvPicPr>
            <p:cNvPr id="131" name="图片 130"/>
            <p:cNvPicPr>
              <a:picLocks noChangeAspect="1"/>
            </p:cNvPicPr>
            <p:nvPr/>
          </p:nvPicPr>
          <p:blipFill>
            <a:blip r:embed="rId23"/>
            <a:stretch>
              <a:fillRect/>
            </a:stretch>
          </p:blipFill>
          <p:spPr>
            <a:xfrm>
              <a:off x="4369082" y="1304753"/>
              <a:ext cx="128027" cy="335309"/>
            </a:xfrm>
            <a:prstGeom prst="rect">
              <a:avLst/>
            </a:prstGeom>
          </p:spPr>
        </p:pic>
      </p:grpSp>
      <p:pic>
        <p:nvPicPr>
          <p:cNvPr id="132" name="图片 131"/>
          <p:cNvPicPr>
            <a:picLocks noChangeAspect="1"/>
          </p:cNvPicPr>
          <p:nvPr/>
        </p:nvPicPr>
        <p:blipFill>
          <a:blip r:embed="rId24"/>
          <a:stretch>
            <a:fillRect/>
          </a:stretch>
        </p:blipFill>
        <p:spPr>
          <a:xfrm>
            <a:off x="5972553" y="629954"/>
            <a:ext cx="402371" cy="469433"/>
          </a:xfrm>
          <a:prstGeom prst="rect">
            <a:avLst/>
          </a:prstGeom>
        </p:spPr>
      </p:pic>
      <p:pic>
        <p:nvPicPr>
          <p:cNvPr id="141" name="图片 140"/>
          <p:cNvPicPr>
            <a:picLocks noChangeAspect="1"/>
          </p:cNvPicPr>
          <p:nvPr/>
        </p:nvPicPr>
        <p:blipFill>
          <a:blip r:embed="rId25"/>
          <a:stretch>
            <a:fillRect/>
          </a:stretch>
        </p:blipFill>
        <p:spPr>
          <a:xfrm>
            <a:off x="4903280" y="5752431"/>
            <a:ext cx="2540916" cy="951230"/>
          </a:xfrm>
          <a:prstGeom prst="rect">
            <a:avLst/>
          </a:prstGeom>
        </p:spPr>
      </p:pic>
      <p:pic>
        <p:nvPicPr>
          <p:cNvPr id="150" name="Fujiya &amp; Miyagi - UH">
            <a:hlinkClick r:id="" action="ppaction://media"/>
          </p:cNvPr>
          <p:cNvPicPr>
            <a:picLocks noChangeAspect="1"/>
          </p:cNvPicPr>
          <p:nvPr>
            <a:audioFile r:link="rId1"/>
            <p:extLst>
              <p:ext uri="{DAA4B4D4-6D71-4841-9C94-3DE7FCFB9230}">
                <p14:media xmlns:p14="http://schemas.microsoft.com/office/powerpoint/2010/main" r:embed="rId2">
                  <p14:trim st="8170"/>
                </p14:media>
              </p:ext>
            </p:extLst>
          </p:nvPr>
        </p:nvPicPr>
        <p:blipFill>
          <a:blip r:embed="rId26"/>
          <a:stretch>
            <a:fillRect/>
          </a:stretch>
        </p:blipFill>
        <p:spPr>
          <a:xfrm>
            <a:off x="5921279" y="-1315926"/>
            <a:ext cx="609600" cy="609600"/>
          </a:xfrm>
          <a:prstGeom prst="rect">
            <a:avLst/>
          </a:prstGeom>
        </p:spPr>
      </p:pic>
      <p:pic>
        <p:nvPicPr>
          <p:cNvPr id="28" name="图片 6">
            <a:extLst>
              <a:ext uri="{FF2B5EF4-FFF2-40B4-BE49-F238E27FC236}">
                <a16:creationId xmlns:a16="http://schemas.microsoft.com/office/drawing/2014/main" xmlns="" id="{E35220B9-4560-E345-8846-F83A9DA6E62F}"/>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101589" y="6098967"/>
            <a:ext cx="212407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advTm="4500">
        <p:dissolve/>
      </p:transition>
    </mc:Choice>
    <mc:Fallback xmlns="">
      <p:transition spd="slow" advTm="4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0"/>
                                        </p:tgtEl>
                                      </p:cBhvr>
                                    </p:cmd>
                                  </p:childTnLst>
                                </p:cTn>
                              </p:par>
                              <p:par>
                                <p:cTn id="7" presetID="2" presetClass="entr" presetSubtype="1" fill="hold" nodeType="withEffect">
                                  <p:stCondLst>
                                    <p:cond delay="250"/>
                                  </p:stCondLst>
                                  <p:childTnLst>
                                    <p:set>
                                      <p:cBhvr>
                                        <p:cTn id="8" dur="1" fill="hold">
                                          <p:stCondLst>
                                            <p:cond delay="0"/>
                                          </p:stCondLst>
                                        </p:cTn>
                                        <p:tgtEl>
                                          <p:spTgt spid="121"/>
                                        </p:tgtEl>
                                        <p:attrNameLst>
                                          <p:attrName>style.visibility</p:attrName>
                                        </p:attrNameLst>
                                      </p:cBhvr>
                                      <p:to>
                                        <p:strVal val="visible"/>
                                      </p:to>
                                    </p:set>
                                    <p:anim calcmode="lin" valueType="num">
                                      <p:cBhvr additive="base">
                                        <p:cTn id="9" dur="500" fill="hold"/>
                                        <p:tgtEl>
                                          <p:spTgt spid="121"/>
                                        </p:tgtEl>
                                        <p:attrNameLst>
                                          <p:attrName>ppt_x</p:attrName>
                                        </p:attrNameLst>
                                      </p:cBhvr>
                                      <p:tavLst>
                                        <p:tav tm="0">
                                          <p:val>
                                            <p:strVal val="#ppt_x"/>
                                          </p:val>
                                        </p:tav>
                                        <p:tav tm="100000">
                                          <p:val>
                                            <p:strVal val="#ppt_x"/>
                                          </p:val>
                                        </p:tav>
                                      </p:tavLst>
                                    </p:anim>
                                    <p:anim calcmode="lin" valueType="num">
                                      <p:cBhvr additive="base">
                                        <p:cTn id="10" dur="500" fill="hold"/>
                                        <p:tgtEl>
                                          <p:spTgt spid="121"/>
                                        </p:tgtEl>
                                        <p:attrNameLst>
                                          <p:attrName>ppt_y</p:attrName>
                                        </p:attrNameLst>
                                      </p:cBhvr>
                                      <p:tavLst>
                                        <p:tav tm="0">
                                          <p:val>
                                            <p:strVal val="0-#ppt_h/2"/>
                                          </p:val>
                                        </p:tav>
                                        <p:tav tm="100000">
                                          <p:val>
                                            <p:strVal val="#ppt_y"/>
                                          </p:val>
                                        </p:tav>
                                      </p:tavLst>
                                    </p:anim>
                                  </p:childTnLst>
                                </p:cTn>
                              </p:par>
                              <p:par>
                                <p:cTn id="11" presetID="2" presetClass="entr" presetSubtype="6" fill="hold" nodeType="withEffect">
                                  <p:stCondLst>
                                    <p:cond delay="0"/>
                                  </p:stCondLst>
                                  <p:childTnLst>
                                    <p:set>
                                      <p:cBhvr>
                                        <p:cTn id="12" dur="1" fill="hold">
                                          <p:stCondLst>
                                            <p:cond delay="0"/>
                                          </p:stCondLst>
                                        </p:cTn>
                                        <p:tgtEl>
                                          <p:spTgt spid="122"/>
                                        </p:tgtEl>
                                        <p:attrNameLst>
                                          <p:attrName>style.visibility</p:attrName>
                                        </p:attrNameLst>
                                      </p:cBhvr>
                                      <p:to>
                                        <p:strVal val="visible"/>
                                      </p:to>
                                    </p:set>
                                    <p:anim calcmode="lin" valueType="num">
                                      <p:cBhvr additive="base">
                                        <p:cTn id="13" dur="500" fill="hold"/>
                                        <p:tgtEl>
                                          <p:spTgt spid="122"/>
                                        </p:tgtEl>
                                        <p:attrNameLst>
                                          <p:attrName>ppt_x</p:attrName>
                                        </p:attrNameLst>
                                      </p:cBhvr>
                                      <p:tavLst>
                                        <p:tav tm="0">
                                          <p:val>
                                            <p:strVal val="1+#ppt_w/2"/>
                                          </p:val>
                                        </p:tav>
                                        <p:tav tm="100000">
                                          <p:val>
                                            <p:strVal val="#ppt_x"/>
                                          </p:val>
                                        </p:tav>
                                      </p:tavLst>
                                    </p:anim>
                                    <p:anim calcmode="lin" valueType="num">
                                      <p:cBhvr additive="base">
                                        <p:cTn id="14" dur="500" fill="hold"/>
                                        <p:tgtEl>
                                          <p:spTgt spid="122"/>
                                        </p:tgtEl>
                                        <p:attrNameLst>
                                          <p:attrName>ppt_y</p:attrName>
                                        </p:attrNameLst>
                                      </p:cBhvr>
                                      <p:tavLst>
                                        <p:tav tm="0">
                                          <p:val>
                                            <p:strVal val="1+#ppt_h/2"/>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123"/>
                                        </p:tgtEl>
                                        <p:attrNameLst>
                                          <p:attrName>style.visibility</p:attrName>
                                        </p:attrNameLst>
                                      </p:cBhvr>
                                      <p:to>
                                        <p:strVal val="visible"/>
                                      </p:to>
                                    </p:set>
                                    <p:anim calcmode="lin" valueType="num">
                                      <p:cBhvr additive="base">
                                        <p:cTn id="17" dur="500" fill="hold"/>
                                        <p:tgtEl>
                                          <p:spTgt spid="123"/>
                                        </p:tgtEl>
                                        <p:attrNameLst>
                                          <p:attrName>ppt_x</p:attrName>
                                        </p:attrNameLst>
                                      </p:cBhvr>
                                      <p:tavLst>
                                        <p:tav tm="0">
                                          <p:val>
                                            <p:strVal val="0-#ppt_w/2"/>
                                          </p:val>
                                        </p:tav>
                                        <p:tav tm="100000">
                                          <p:val>
                                            <p:strVal val="#ppt_x"/>
                                          </p:val>
                                        </p:tav>
                                      </p:tavLst>
                                    </p:anim>
                                    <p:anim calcmode="lin" valueType="num">
                                      <p:cBhvr additive="base">
                                        <p:cTn id="18" dur="500" fill="hold"/>
                                        <p:tgtEl>
                                          <p:spTgt spid="123"/>
                                        </p:tgtEl>
                                        <p:attrNameLst>
                                          <p:attrName>ppt_y</p:attrName>
                                        </p:attrNameLst>
                                      </p:cBhvr>
                                      <p:tavLst>
                                        <p:tav tm="0">
                                          <p:val>
                                            <p:strVal val="#ppt_y"/>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24"/>
                                        </p:tgtEl>
                                        <p:attrNameLst>
                                          <p:attrName>style.visibility</p:attrName>
                                        </p:attrNameLst>
                                      </p:cBhvr>
                                      <p:to>
                                        <p:strVal val="visible"/>
                                      </p:to>
                                    </p:set>
                                    <p:anim calcmode="lin" valueType="num">
                                      <p:cBhvr additive="base">
                                        <p:cTn id="21" dur="500" fill="hold"/>
                                        <p:tgtEl>
                                          <p:spTgt spid="124"/>
                                        </p:tgtEl>
                                        <p:attrNameLst>
                                          <p:attrName>ppt_x</p:attrName>
                                        </p:attrNameLst>
                                      </p:cBhvr>
                                      <p:tavLst>
                                        <p:tav tm="0">
                                          <p:val>
                                            <p:strVal val="1+#ppt_w/2"/>
                                          </p:val>
                                        </p:tav>
                                        <p:tav tm="100000">
                                          <p:val>
                                            <p:strVal val="#ppt_x"/>
                                          </p:val>
                                        </p:tav>
                                      </p:tavLst>
                                    </p:anim>
                                    <p:anim calcmode="lin" valueType="num">
                                      <p:cBhvr additive="base">
                                        <p:cTn id="22" dur="500" fill="hold"/>
                                        <p:tgtEl>
                                          <p:spTgt spid="124"/>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125"/>
                                        </p:tgtEl>
                                        <p:attrNameLst>
                                          <p:attrName>style.visibility</p:attrName>
                                        </p:attrNameLst>
                                      </p:cBhvr>
                                      <p:to>
                                        <p:strVal val="visible"/>
                                      </p:to>
                                    </p:set>
                                    <p:anim calcmode="lin" valueType="num">
                                      <p:cBhvr additive="base">
                                        <p:cTn id="25" dur="500" fill="hold"/>
                                        <p:tgtEl>
                                          <p:spTgt spid="125"/>
                                        </p:tgtEl>
                                        <p:attrNameLst>
                                          <p:attrName>ppt_x</p:attrName>
                                        </p:attrNameLst>
                                      </p:cBhvr>
                                      <p:tavLst>
                                        <p:tav tm="0">
                                          <p:val>
                                            <p:strVal val="#ppt_x"/>
                                          </p:val>
                                        </p:tav>
                                        <p:tav tm="100000">
                                          <p:val>
                                            <p:strVal val="#ppt_x"/>
                                          </p:val>
                                        </p:tav>
                                      </p:tavLst>
                                    </p:anim>
                                    <p:anim calcmode="lin" valueType="num">
                                      <p:cBhvr additive="base">
                                        <p:cTn id="26" dur="500" fill="hold"/>
                                        <p:tgtEl>
                                          <p:spTgt spid="12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250"/>
                                  </p:stCondLst>
                                  <p:childTnLst>
                                    <p:set>
                                      <p:cBhvr>
                                        <p:cTn id="28" dur="1" fill="hold">
                                          <p:stCondLst>
                                            <p:cond delay="0"/>
                                          </p:stCondLst>
                                        </p:cTn>
                                        <p:tgtEl>
                                          <p:spTgt spid="126"/>
                                        </p:tgtEl>
                                        <p:attrNameLst>
                                          <p:attrName>style.visibility</p:attrName>
                                        </p:attrNameLst>
                                      </p:cBhvr>
                                      <p:to>
                                        <p:strVal val="visible"/>
                                      </p:to>
                                    </p:set>
                                    <p:anim calcmode="lin" valueType="num">
                                      <p:cBhvr additive="base">
                                        <p:cTn id="29" dur="500" fill="hold"/>
                                        <p:tgtEl>
                                          <p:spTgt spid="126"/>
                                        </p:tgtEl>
                                        <p:attrNameLst>
                                          <p:attrName>ppt_x</p:attrName>
                                        </p:attrNameLst>
                                      </p:cBhvr>
                                      <p:tavLst>
                                        <p:tav tm="0">
                                          <p:val>
                                            <p:strVal val="#ppt_x"/>
                                          </p:val>
                                        </p:tav>
                                        <p:tav tm="100000">
                                          <p:val>
                                            <p:strVal val="#ppt_x"/>
                                          </p:val>
                                        </p:tav>
                                      </p:tavLst>
                                    </p:anim>
                                    <p:anim calcmode="lin" valueType="num">
                                      <p:cBhvr additive="base">
                                        <p:cTn id="30" dur="500" fill="hold"/>
                                        <p:tgtEl>
                                          <p:spTgt spid="126"/>
                                        </p:tgtEl>
                                        <p:attrNameLst>
                                          <p:attrName>ppt_y</p:attrName>
                                        </p:attrNameLst>
                                      </p:cBhvr>
                                      <p:tavLst>
                                        <p:tav tm="0">
                                          <p:val>
                                            <p:strVal val="1+#ppt_h/2"/>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27"/>
                                        </p:tgtEl>
                                        <p:attrNameLst>
                                          <p:attrName>style.visibility</p:attrName>
                                        </p:attrNameLst>
                                      </p:cBhvr>
                                      <p:to>
                                        <p:strVal val="visible"/>
                                      </p:to>
                                    </p:set>
                                    <p:anim calcmode="lin" valueType="num">
                                      <p:cBhvr additive="base">
                                        <p:cTn id="33" dur="500" fill="hold"/>
                                        <p:tgtEl>
                                          <p:spTgt spid="127"/>
                                        </p:tgtEl>
                                        <p:attrNameLst>
                                          <p:attrName>ppt_x</p:attrName>
                                        </p:attrNameLst>
                                      </p:cBhvr>
                                      <p:tavLst>
                                        <p:tav tm="0">
                                          <p:val>
                                            <p:strVal val="0-#ppt_w/2"/>
                                          </p:val>
                                        </p:tav>
                                        <p:tav tm="100000">
                                          <p:val>
                                            <p:strVal val="#ppt_x"/>
                                          </p:val>
                                        </p:tav>
                                      </p:tavLst>
                                    </p:anim>
                                    <p:anim calcmode="lin" valueType="num">
                                      <p:cBhvr additive="base">
                                        <p:cTn id="34" dur="500" fill="hold"/>
                                        <p:tgtEl>
                                          <p:spTgt spid="127"/>
                                        </p:tgtEl>
                                        <p:attrNameLst>
                                          <p:attrName>ppt_y</p:attrName>
                                        </p:attrNameLst>
                                      </p:cBhvr>
                                      <p:tavLst>
                                        <p:tav tm="0">
                                          <p:val>
                                            <p:strVal val="#ppt_y"/>
                                          </p:val>
                                        </p:tav>
                                        <p:tav tm="100000">
                                          <p:val>
                                            <p:strVal val="#ppt_y"/>
                                          </p:val>
                                        </p:tav>
                                      </p:tavLst>
                                    </p:anim>
                                  </p:childTnLst>
                                </p:cTn>
                              </p:par>
                              <p:par>
                                <p:cTn id="35" presetID="2" presetClass="entr" presetSubtype="1" fill="hold" nodeType="withEffect">
                                  <p:stCondLst>
                                    <p:cond delay="250"/>
                                  </p:stCondLst>
                                  <p:childTnLst>
                                    <p:set>
                                      <p:cBhvr>
                                        <p:cTn id="36" dur="1" fill="hold">
                                          <p:stCondLst>
                                            <p:cond delay="0"/>
                                          </p:stCondLst>
                                        </p:cTn>
                                        <p:tgtEl>
                                          <p:spTgt spid="132"/>
                                        </p:tgtEl>
                                        <p:attrNameLst>
                                          <p:attrName>style.visibility</p:attrName>
                                        </p:attrNameLst>
                                      </p:cBhvr>
                                      <p:to>
                                        <p:strVal val="visible"/>
                                      </p:to>
                                    </p:set>
                                    <p:anim calcmode="lin" valueType="num">
                                      <p:cBhvr additive="base">
                                        <p:cTn id="37" dur="500" fill="hold"/>
                                        <p:tgtEl>
                                          <p:spTgt spid="132"/>
                                        </p:tgtEl>
                                        <p:attrNameLst>
                                          <p:attrName>ppt_x</p:attrName>
                                        </p:attrNameLst>
                                      </p:cBhvr>
                                      <p:tavLst>
                                        <p:tav tm="0">
                                          <p:val>
                                            <p:strVal val="#ppt_x"/>
                                          </p:val>
                                        </p:tav>
                                        <p:tav tm="100000">
                                          <p:val>
                                            <p:strVal val="#ppt_x"/>
                                          </p:val>
                                        </p:tav>
                                      </p:tavLst>
                                    </p:anim>
                                    <p:anim calcmode="lin" valueType="num">
                                      <p:cBhvr additive="base">
                                        <p:cTn id="38" dur="500" fill="hold"/>
                                        <p:tgtEl>
                                          <p:spTgt spid="132"/>
                                        </p:tgtEl>
                                        <p:attrNameLst>
                                          <p:attrName>ppt_y</p:attrName>
                                        </p:attrNameLst>
                                      </p:cBhvr>
                                      <p:tavLst>
                                        <p:tav tm="0">
                                          <p:val>
                                            <p:strVal val="0-#ppt_h/2"/>
                                          </p:val>
                                        </p:tav>
                                        <p:tav tm="100000">
                                          <p:val>
                                            <p:strVal val="#ppt_y"/>
                                          </p:val>
                                        </p:tav>
                                      </p:tavLst>
                                    </p:anim>
                                  </p:childTnLst>
                                </p:cTn>
                              </p:par>
                            </p:childTnLst>
                          </p:cTn>
                        </p:par>
                        <p:par>
                          <p:cTn id="39" fill="hold">
                            <p:stCondLst>
                              <p:cond delay="0"/>
                            </p:stCondLst>
                            <p:childTnLst>
                              <p:par>
                                <p:cTn id="40" presetID="6" presetClass="entr" presetSubtype="16" fill="hold" nodeType="afterEffect">
                                  <p:stCondLst>
                                    <p:cond delay="0"/>
                                  </p:stCondLst>
                                  <p:childTnLst>
                                    <p:set>
                                      <p:cBhvr>
                                        <p:cTn id="41" dur="1" fill="hold">
                                          <p:stCondLst>
                                            <p:cond delay="0"/>
                                          </p:stCondLst>
                                        </p:cTn>
                                        <p:tgtEl>
                                          <p:spTgt spid="133"/>
                                        </p:tgtEl>
                                        <p:attrNameLst>
                                          <p:attrName>style.visibility</p:attrName>
                                        </p:attrNameLst>
                                      </p:cBhvr>
                                      <p:to>
                                        <p:strVal val="visible"/>
                                      </p:to>
                                    </p:set>
                                    <p:animEffect transition="in" filter="circle(in)">
                                      <p:cBhvr>
                                        <p:cTn id="42" dur="750"/>
                                        <p:tgtEl>
                                          <p:spTgt spid="133"/>
                                        </p:tgtEl>
                                      </p:cBhvr>
                                    </p:animEffect>
                                  </p:childTnLst>
                                </p:cTn>
                              </p:par>
                            </p:childTnLst>
                          </p:cTn>
                        </p:par>
                        <p:par>
                          <p:cTn id="43" fill="hold">
                            <p:stCondLst>
                              <p:cond delay="1000"/>
                            </p:stCondLst>
                            <p:childTnLst>
                              <p:par>
                                <p:cTn id="44" presetID="12" presetClass="entr" presetSubtype="4" fill="hold" nodeType="afterEffect">
                                  <p:stCondLst>
                                    <p:cond delay="0"/>
                                  </p:stCondLst>
                                  <p:childTnLst>
                                    <p:set>
                                      <p:cBhvr>
                                        <p:cTn id="45" dur="1" fill="hold">
                                          <p:stCondLst>
                                            <p:cond delay="0"/>
                                          </p:stCondLst>
                                        </p:cTn>
                                        <p:tgtEl>
                                          <p:spTgt spid="144"/>
                                        </p:tgtEl>
                                        <p:attrNameLst>
                                          <p:attrName>style.visibility</p:attrName>
                                        </p:attrNameLst>
                                      </p:cBhvr>
                                      <p:to>
                                        <p:strVal val="visible"/>
                                      </p:to>
                                    </p:set>
                                    <p:anim calcmode="lin" valueType="num">
                                      <p:cBhvr additive="base">
                                        <p:cTn id="46" dur="500"/>
                                        <p:tgtEl>
                                          <p:spTgt spid="144"/>
                                        </p:tgtEl>
                                        <p:attrNameLst>
                                          <p:attrName>ppt_y</p:attrName>
                                        </p:attrNameLst>
                                      </p:cBhvr>
                                      <p:tavLst>
                                        <p:tav tm="0">
                                          <p:val>
                                            <p:strVal val="#ppt_y+#ppt_h*1.125000"/>
                                          </p:val>
                                        </p:tav>
                                        <p:tav tm="100000">
                                          <p:val>
                                            <p:strVal val="#ppt_y"/>
                                          </p:val>
                                        </p:tav>
                                      </p:tavLst>
                                    </p:anim>
                                    <p:animEffect transition="in" filter="wipe(up)">
                                      <p:cBhvr>
                                        <p:cTn id="47" dur="500"/>
                                        <p:tgtEl>
                                          <p:spTgt spid="144"/>
                                        </p:tgtEl>
                                      </p:cBhvr>
                                    </p:animEffect>
                                  </p:childTnLst>
                                </p:cTn>
                              </p:par>
                            </p:childTnLst>
                          </p:cTn>
                        </p:par>
                        <p:par>
                          <p:cTn id="48" fill="hold">
                            <p:stCondLst>
                              <p:cond delay="1500"/>
                            </p:stCondLst>
                            <p:childTnLst>
                              <p:par>
                                <p:cTn id="49" presetID="53" presetClass="entr" presetSubtype="16" fill="hold" nodeType="afterEffect">
                                  <p:stCondLst>
                                    <p:cond delay="0"/>
                                  </p:stCondLst>
                                  <p:childTnLst>
                                    <p:set>
                                      <p:cBhvr>
                                        <p:cTn id="50" dur="1" fill="hold">
                                          <p:stCondLst>
                                            <p:cond delay="0"/>
                                          </p:stCondLst>
                                        </p:cTn>
                                        <p:tgtEl>
                                          <p:spTgt spid="140"/>
                                        </p:tgtEl>
                                        <p:attrNameLst>
                                          <p:attrName>style.visibility</p:attrName>
                                        </p:attrNameLst>
                                      </p:cBhvr>
                                      <p:to>
                                        <p:strVal val="visible"/>
                                      </p:to>
                                    </p:set>
                                    <p:anim calcmode="lin" valueType="num">
                                      <p:cBhvr>
                                        <p:cTn id="51" dur="500" fill="hold"/>
                                        <p:tgtEl>
                                          <p:spTgt spid="140"/>
                                        </p:tgtEl>
                                        <p:attrNameLst>
                                          <p:attrName>ppt_w</p:attrName>
                                        </p:attrNameLst>
                                      </p:cBhvr>
                                      <p:tavLst>
                                        <p:tav tm="0">
                                          <p:val>
                                            <p:fltVal val="0"/>
                                          </p:val>
                                        </p:tav>
                                        <p:tav tm="100000">
                                          <p:val>
                                            <p:strVal val="#ppt_w"/>
                                          </p:val>
                                        </p:tav>
                                      </p:tavLst>
                                    </p:anim>
                                    <p:anim calcmode="lin" valueType="num">
                                      <p:cBhvr>
                                        <p:cTn id="52" dur="500" fill="hold"/>
                                        <p:tgtEl>
                                          <p:spTgt spid="140"/>
                                        </p:tgtEl>
                                        <p:attrNameLst>
                                          <p:attrName>ppt_h</p:attrName>
                                        </p:attrNameLst>
                                      </p:cBhvr>
                                      <p:tavLst>
                                        <p:tav tm="0">
                                          <p:val>
                                            <p:fltVal val="0"/>
                                          </p:val>
                                        </p:tav>
                                        <p:tav tm="100000">
                                          <p:val>
                                            <p:strVal val="#ppt_h"/>
                                          </p:val>
                                        </p:tav>
                                      </p:tavLst>
                                    </p:anim>
                                    <p:animEffect transition="in" filter="fade">
                                      <p:cBhvr>
                                        <p:cTn id="53" dur="500"/>
                                        <p:tgtEl>
                                          <p:spTgt spid="140"/>
                                        </p:tgtEl>
                                      </p:cBhvr>
                                    </p:animEffect>
                                  </p:childTnLst>
                                </p:cTn>
                              </p:par>
                              <p:par>
                                <p:cTn id="54" presetID="53" presetClass="entr" presetSubtype="16" fill="hold" nodeType="withEffect">
                                  <p:stCondLst>
                                    <p:cond delay="0"/>
                                  </p:stCondLst>
                                  <p:childTnLst>
                                    <p:set>
                                      <p:cBhvr>
                                        <p:cTn id="55" dur="1" fill="hold">
                                          <p:stCondLst>
                                            <p:cond delay="0"/>
                                          </p:stCondLst>
                                        </p:cTn>
                                        <p:tgtEl>
                                          <p:spTgt spid="136"/>
                                        </p:tgtEl>
                                        <p:attrNameLst>
                                          <p:attrName>style.visibility</p:attrName>
                                        </p:attrNameLst>
                                      </p:cBhvr>
                                      <p:to>
                                        <p:strVal val="visible"/>
                                      </p:to>
                                    </p:set>
                                    <p:anim calcmode="lin" valueType="num">
                                      <p:cBhvr>
                                        <p:cTn id="56" dur="500" fill="hold"/>
                                        <p:tgtEl>
                                          <p:spTgt spid="136"/>
                                        </p:tgtEl>
                                        <p:attrNameLst>
                                          <p:attrName>ppt_w</p:attrName>
                                        </p:attrNameLst>
                                      </p:cBhvr>
                                      <p:tavLst>
                                        <p:tav tm="0">
                                          <p:val>
                                            <p:fltVal val="0"/>
                                          </p:val>
                                        </p:tav>
                                        <p:tav tm="100000">
                                          <p:val>
                                            <p:strVal val="#ppt_w"/>
                                          </p:val>
                                        </p:tav>
                                      </p:tavLst>
                                    </p:anim>
                                    <p:anim calcmode="lin" valueType="num">
                                      <p:cBhvr>
                                        <p:cTn id="57" dur="500" fill="hold"/>
                                        <p:tgtEl>
                                          <p:spTgt spid="136"/>
                                        </p:tgtEl>
                                        <p:attrNameLst>
                                          <p:attrName>ppt_h</p:attrName>
                                        </p:attrNameLst>
                                      </p:cBhvr>
                                      <p:tavLst>
                                        <p:tav tm="0">
                                          <p:val>
                                            <p:fltVal val="0"/>
                                          </p:val>
                                        </p:tav>
                                        <p:tav tm="100000">
                                          <p:val>
                                            <p:strVal val="#ppt_h"/>
                                          </p:val>
                                        </p:tav>
                                      </p:tavLst>
                                    </p:anim>
                                    <p:animEffect transition="in" filter="fade">
                                      <p:cBhvr>
                                        <p:cTn id="58" dur="500"/>
                                        <p:tgtEl>
                                          <p:spTgt spid="136"/>
                                        </p:tgtEl>
                                      </p:cBhvr>
                                    </p:animEffect>
                                  </p:childTnLst>
                                </p:cTn>
                              </p:par>
                              <p:par>
                                <p:cTn id="59" presetID="53" presetClass="entr" presetSubtype="16" fill="hold" nodeType="withEffect">
                                  <p:stCondLst>
                                    <p:cond delay="0"/>
                                  </p:stCondLst>
                                  <p:childTnLst>
                                    <p:set>
                                      <p:cBhvr>
                                        <p:cTn id="60" dur="1" fill="hold">
                                          <p:stCondLst>
                                            <p:cond delay="0"/>
                                          </p:stCondLst>
                                        </p:cTn>
                                        <p:tgtEl>
                                          <p:spTgt spid="139"/>
                                        </p:tgtEl>
                                        <p:attrNameLst>
                                          <p:attrName>style.visibility</p:attrName>
                                        </p:attrNameLst>
                                      </p:cBhvr>
                                      <p:to>
                                        <p:strVal val="visible"/>
                                      </p:to>
                                    </p:set>
                                    <p:anim calcmode="lin" valueType="num">
                                      <p:cBhvr>
                                        <p:cTn id="61" dur="500" fill="hold"/>
                                        <p:tgtEl>
                                          <p:spTgt spid="139"/>
                                        </p:tgtEl>
                                        <p:attrNameLst>
                                          <p:attrName>ppt_w</p:attrName>
                                        </p:attrNameLst>
                                      </p:cBhvr>
                                      <p:tavLst>
                                        <p:tav tm="0">
                                          <p:val>
                                            <p:fltVal val="0"/>
                                          </p:val>
                                        </p:tav>
                                        <p:tav tm="100000">
                                          <p:val>
                                            <p:strVal val="#ppt_w"/>
                                          </p:val>
                                        </p:tav>
                                      </p:tavLst>
                                    </p:anim>
                                    <p:anim calcmode="lin" valueType="num">
                                      <p:cBhvr>
                                        <p:cTn id="62" dur="500" fill="hold"/>
                                        <p:tgtEl>
                                          <p:spTgt spid="139"/>
                                        </p:tgtEl>
                                        <p:attrNameLst>
                                          <p:attrName>ppt_h</p:attrName>
                                        </p:attrNameLst>
                                      </p:cBhvr>
                                      <p:tavLst>
                                        <p:tav tm="0">
                                          <p:val>
                                            <p:fltVal val="0"/>
                                          </p:val>
                                        </p:tav>
                                        <p:tav tm="100000">
                                          <p:val>
                                            <p:strVal val="#ppt_h"/>
                                          </p:val>
                                        </p:tav>
                                      </p:tavLst>
                                    </p:anim>
                                    <p:animEffect transition="in" filter="fade">
                                      <p:cBhvr>
                                        <p:cTn id="63" dur="500"/>
                                        <p:tgtEl>
                                          <p:spTgt spid="139"/>
                                        </p:tgtEl>
                                      </p:cBhvr>
                                    </p:animEffect>
                                  </p:childTnLst>
                                </p:cTn>
                              </p:par>
                              <p:par>
                                <p:cTn id="64" presetID="53" presetClass="entr" presetSubtype="16" fill="hold" nodeType="withEffect">
                                  <p:stCondLst>
                                    <p:cond delay="0"/>
                                  </p:stCondLst>
                                  <p:childTnLst>
                                    <p:set>
                                      <p:cBhvr>
                                        <p:cTn id="65" dur="1" fill="hold">
                                          <p:stCondLst>
                                            <p:cond delay="0"/>
                                          </p:stCondLst>
                                        </p:cTn>
                                        <p:tgtEl>
                                          <p:spTgt spid="146"/>
                                        </p:tgtEl>
                                        <p:attrNameLst>
                                          <p:attrName>style.visibility</p:attrName>
                                        </p:attrNameLst>
                                      </p:cBhvr>
                                      <p:to>
                                        <p:strVal val="visible"/>
                                      </p:to>
                                    </p:set>
                                    <p:anim calcmode="lin" valueType="num">
                                      <p:cBhvr>
                                        <p:cTn id="66" dur="500" fill="hold"/>
                                        <p:tgtEl>
                                          <p:spTgt spid="146"/>
                                        </p:tgtEl>
                                        <p:attrNameLst>
                                          <p:attrName>ppt_w</p:attrName>
                                        </p:attrNameLst>
                                      </p:cBhvr>
                                      <p:tavLst>
                                        <p:tav tm="0">
                                          <p:val>
                                            <p:fltVal val="0"/>
                                          </p:val>
                                        </p:tav>
                                        <p:tav tm="100000">
                                          <p:val>
                                            <p:strVal val="#ppt_w"/>
                                          </p:val>
                                        </p:tav>
                                      </p:tavLst>
                                    </p:anim>
                                    <p:anim calcmode="lin" valueType="num">
                                      <p:cBhvr>
                                        <p:cTn id="67" dur="500" fill="hold"/>
                                        <p:tgtEl>
                                          <p:spTgt spid="146"/>
                                        </p:tgtEl>
                                        <p:attrNameLst>
                                          <p:attrName>ppt_h</p:attrName>
                                        </p:attrNameLst>
                                      </p:cBhvr>
                                      <p:tavLst>
                                        <p:tav tm="0">
                                          <p:val>
                                            <p:fltVal val="0"/>
                                          </p:val>
                                        </p:tav>
                                        <p:tav tm="100000">
                                          <p:val>
                                            <p:strVal val="#ppt_h"/>
                                          </p:val>
                                        </p:tav>
                                      </p:tavLst>
                                    </p:anim>
                                    <p:animEffect transition="in" filter="fade">
                                      <p:cBhvr>
                                        <p:cTn id="68" dur="500"/>
                                        <p:tgtEl>
                                          <p:spTgt spid="146"/>
                                        </p:tgtEl>
                                      </p:cBhvr>
                                    </p:animEffect>
                                  </p:childTnLst>
                                </p:cTn>
                              </p:par>
                              <p:par>
                                <p:cTn id="69" presetID="53" presetClass="entr" presetSubtype="16" fill="hold" nodeType="withEffect">
                                  <p:stCondLst>
                                    <p:cond delay="0"/>
                                  </p:stCondLst>
                                  <p:childTnLst>
                                    <p:set>
                                      <p:cBhvr>
                                        <p:cTn id="70" dur="1" fill="hold">
                                          <p:stCondLst>
                                            <p:cond delay="0"/>
                                          </p:stCondLst>
                                        </p:cTn>
                                        <p:tgtEl>
                                          <p:spTgt spid="147"/>
                                        </p:tgtEl>
                                        <p:attrNameLst>
                                          <p:attrName>style.visibility</p:attrName>
                                        </p:attrNameLst>
                                      </p:cBhvr>
                                      <p:to>
                                        <p:strVal val="visible"/>
                                      </p:to>
                                    </p:set>
                                    <p:anim calcmode="lin" valueType="num">
                                      <p:cBhvr>
                                        <p:cTn id="71" dur="500" fill="hold"/>
                                        <p:tgtEl>
                                          <p:spTgt spid="147"/>
                                        </p:tgtEl>
                                        <p:attrNameLst>
                                          <p:attrName>ppt_w</p:attrName>
                                        </p:attrNameLst>
                                      </p:cBhvr>
                                      <p:tavLst>
                                        <p:tav tm="0">
                                          <p:val>
                                            <p:fltVal val="0"/>
                                          </p:val>
                                        </p:tav>
                                        <p:tav tm="100000">
                                          <p:val>
                                            <p:strVal val="#ppt_w"/>
                                          </p:val>
                                        </p:tav>
                                      </p:tavLst>
                                    </p:anim>
                                    <p:anim calcmode="lin" valueType="num">
                                      <p:cBhvr>
                                        <p:cTn id="72" dur="500" fill="hold"/>
                                        <p:tgtEl>
                                          <p:spTgt spid="147"/>
                                        </p:tgtEl>
                                        <p:attrNameLst>
                                          <p:attrName>ppt_h</p:attrName>
                                        </p:attrNameLst>
                                      </p:cBhvr>
                                      <p:tavLst>
                                        <p:tav tm="0">
                                          <p:val>
                                            <p:fltVal val="0"/>
                                          </p:val>
                                        </p:tav>
                                        <p:tav tm="100000">
                                          <p:val>
                                            <p:strVal val="#ppt_h"/>
                                          </p:val>
                                        </p:tav>
                                      </p:tavLst>
                                    </p:anim>
                                    <p:animEffect transition="in" filter="fade">
                                      <p:cBhvr>
                                        <p:cTn id="73" dur="500"/>
                                        <p:tgtEl>
                                          <p:spTgt spid="147"/>
                                        </p:tgtEl>
                                      </p:cBhvr>
                                    </p:animEffect>
                                  </p:childTnLst>
                                </p:cTn>
                              </p:par>
                            </p:childTnLst>
                          </p:cTn>
                        </p:par>
                        <p:par>
                          <p:cTn id="74" fill="hold">
                            <p:stCondLst>
                              <p:cond delay="2000"/>
                            </p:stCondLst>
                            <p:childTnLst>
                              <p:par>
                                <p:cTn id="75" presetID="26" presetClass="emph" presetSubtype="0" repeatCount="indefinite" fill="hold" nodeType="afterEffect">
                                  <p:stCondLst>
                                    <p:cond delay="0"/>
                                  </p:stCondLst>
                                  <p:endCondLst>
                                    <p:cond evt="onNext" delay="0">
                                      <p:tgtEl>
                                        <p:sldTgt/>
                                      </p:tgtEl>
                                    </p:cond>
                                  </p:endCondLst>
                                  <p:childTnLst>
                                    <p:animEffect transition="out" filter="fade">
                                      <p:cBhvr>
                                        <p:cTn id="76" dur="500" tmFilter="0, 0; .2, .5; .8, .5; 1, 0"/>
                                        <p:tgtEl>
                                          <p:spTgt spid="140"/>
                                        </p:tgtEl>
                                      </p:cBhvr>
                                    </p:animEffect>
                                    <p:animScale>
                                      <p:cBhvr>
                                        <p:cTn id="77" dur="250" autoRev="1" fill="hold"/>
                                        <p:tgtEl>
                                          <p:spTgt spid="140"/>
                                        </p:tgtEl>
                                      </p:cBhvr>
                                      <p:by x="105000" y="105000"/>
                                    </p:animScale>
                                  </p:childTnLst>
                                </p:cTn>
                              </p:par>
                              <p:par>
                                <p:cTn id="78" presetID="26" presetClass="emph" presetSubtype="0" repeatCount="indefinite" fill="hold" nodeType="withEffect">
                                  <p:stCondLst>
                                    <p:cond delay="0"/>
                                  </p:stCondLst>
                                  <p:endCondLst>
                                    <p:cond evt="onNext" delay="0">
                                      <p:tgtEl>
                                        <p:sldTgt/>
                                      </p:tgtEl>
                                    </p:cond>
                                  </p:endCondLst>
                                  <p:childTnLst>
                                    <p:animEffect transition="out" filter="fade">
                                      <p:cBhvr>
                                        <p:cTn id="79" dur="500" tmFilter="0, 0; .2, .5; .8, .5; 1, 0"/>
                                        <p:tgtEl>
                                          <p:spTgt spid="136"/>
                                        </p:tgtEl>
                                      </p:cBhvr>
                                    </p:animEffect>
                                    <p:animScale>
                                      <p:cBhvr>
                                        <p:cTn id="80" dur="250" autoRev="1" fill="hold"/>
                                        <p:tgtEl>
                                          <p:spTgt spid="136"/>
                                        </p:tgtEl>
                                      </p:cBhvr>
                                      <p:by x="105000" y="105000"/>
                                    </p:animScale>
                                  </p:childTnLst>
                                </p:cTn>
                              </p:par>
                              <p:par>
                                <p:cTn id="81" presetID="26" presetClass="emph" presetSubtype="0" repeatCount="indefinite" fill="hold" nodeType="withEffect">
                                  <p:stCondLst>
                                    <p:cond delay="0"/>
                                  </p:stCondLst>
                                  <p:endCondLst>
                                    <p:cond evt="onNext" delay="0">
                                      <p:tgtEl>
                                        <p:sldTgt/>
                                      </p:tgtEl>
                                    </p:cond>
                                  </p:endCondLst>
                                  <p:childTnLst>
                                    <p:animEffect transition="out" filter="fade">
                                      <p:cBhvr>
                                        <p:cTn id="82" dur="500" tmFilter="0, 0; .2, .5; .8, .5; 1, 0"/>
                                        <p:tgtEl>
                                          <p:spTgt spid="139"/>
                                        </p:tgtEl>
                                      </p:cBhvr>
                                    </p:animEffect>
                                    <p:animScale>
                                      <p:cBhvr>
                                        <p:cTn id="83" dur="250" autoRev="1" fill="hold"/>
                                        <p:tgtEl>
                                          <p:spTgt spid="139"/>
                                        </p:tgtEl>
                                      </p:cBhvr>
                                      <p:by x="105000" y="105000"/>
                                    </p:animScale>
                                  </p:childTnLst>
                                </p:cTn>
                              </p:par>
                              <p:par>
                                <p:cTn id="84" presetID="26" presetClass="emph" presetSubtype="0" repeatCount="indefinite" fill="hold" nodeType="withEffect">
                                  <p:stCondLst>
                                    <p:cond delay="0"/>
                                  </p:stCondLst>
                                  <p:endCondLst>
                                    <p:cond evt="onNext" delay="0">
                                      <p:tgtEl>
                                        <p:sldTgt/>
                                      </p:tgtEl>
                                    </p:cond>
                                  </p:endCondLst>
                                  <p:childTnLst>
                                    <p:animEffect transition="out" filter="fade">
                                      <p:cBhvr>
                                        <p:cTn id="85" dur="500" tmFilter="0, 0; .2, .5; .8, .5; 1, 0"/>
                                        <p:tgtEl>
                                          <p:spTgt spid="146"/>
                                        </p:tgtEl>
                                      </p:cBhvr>
                                    </p:animEffect>
                                    <p:animScale>
                                      <p:cBhvr>
                                        <p:cTn id="86" dur="250" autoRev="1" fill="hold"/>
                                        <p:tgtEl>
                                          <p:spTgt spid="146"/>
                                        </p:tgtEl>
                                      </p:cBhvr>
                                      <p:by x="105000" y="105000"/>
                                    </p:animScale>
                                  </p:childTnLst>
                                </p:cTn>
                              </p:par>
                              <p:par>
                                <p:cTn id="87" presetID="26" presetClass="emph" presetSubtype="0" repeatCount="indefinite" fill="hold" nodeType="withEffect">
                                  <p:stCondLst>
                                    <p:cond delay="0"/>
                                  </p:stCondLst>
                                  <p:endCondLst>
                                    <p:cond evt="onNext" delay="0">
                                      <p:tgtEl>
                                        <p:sldTgt/>
                                      </p:tgtEl>
                                    </p:cond>
                                  </p:endCondLst>
                                  <p:childTnLst>
                                    <p:animEffect transition="out" filter="fade">
                                      <p:cBhvr>
                                        <p:cTn id="88" dur="500" tmFilter="0, 0; .2, .5; .8, .5; 1, 0"/>
                                        <p:tgtEl>
                                          <p:spTgt spid="147"/>
                                        </p:tgtEl>
                                      </p:cBhvr>
                                    </p:animEffect>
                                    <p:animScale>
                                      <p:cBhvr>
                                        <p:cTn id="89" dur="250" autoRev="1" fill="hold"/>
                                        <p:tgtEl>
                                          <p:spTgt spid="147"/>
                                        </p:tgtEl>
                                      </p:cBhvr>
                                      <p:by x="105000" y="105000"/>
                                    </p:animScale>
                                  </p:childTnLst>
                                </p:cTn>
                              </p:par>
                              <p:par>
                                <p:cTn id="90" presetID="41" presetClass="entr" presetSubtype="0" fill="hold" grpId="0" nodeType="withEffect">
                                  <p:stCondLst>
                                    <p:cond delay="0"/>
                                  </p:stCondLst>
                                  <p:iterate type="lt">
                                    <p:tmPct val="10000"/>
                                  </p:iterate>
                                  <p:childTnLst>
                                    <p:set>
                                      <p:cBhvr>
                                        <p:cTn id="91" dur="1" fill="hold">
                                          <p:stCondLst>
                                            <p:cond delay="0"/>
                                          </p:stCondLst>
                                        </p:cTn>
                                        <p:tgtEl>
                                          <p:spTgt spid="13"/>
                                        </p:tgtEl>
                                        <p:attrNameLst>
                                          <p:attrName>style.visibility</p:attrName>
                                        </p:attrNameLst>
                                      </p:cBhvr>
                                      <p:to>
                                        <p:strVal val="visible"/>
                                      </p:to>
                                    </p:set>
                                    <p:anim calcmode="lin" valueType="num">
                                      <p:cBhvr>
                                        <p:cTn id="9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13"/>
                                        </p:tgtEl>
                                        <p:attrNameLst>
                                          <p:attrName>ppt_y</p:attrName>
                                        </p:attrNameLst>
                                      </p:cBhvr>
                                      <p:tavLst>
                                        <p:tav tm="0">
                                          <p:val>
                                            <p:strVal val="#ppt_y"/>
                                          </p:val>
                                        </p:tav>
                                        <p:tav tm="100000">
                                          <p:val>
                                            <p:strVal val="#ppt_y"/>
                                          </p:val>
                                        </p:tav>
                                      </p:tavLst>
                                    </p:anim>
                                    <p:anim calcmode="lin" valueType="num">
                                      <p:cBhvr>
                                        <p:cTn id="9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7" repeatCount="indefinite" fill="hold" display="0">
                  <p:stCondLst>
                    <p:cond delay="indefinite"/>
                  </p:stCondLst>
                  <p:endCondLst>
                    <p:cond evt="onStopAudio" delay="0">
                      <p:tgtEl>
                        <p:sldTgt/>
                      </p:tgtEl>
                    </p:cond>
                  </p:endCondLst>
                </p:cTn>
                <p:tgtEl>
                  <p:spTgt spid="150"/>
                </p:tgtEl>
              </p:cMediaNode>
            </p:audio>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一、 </a:t>
            </a:r>
            <a:r>
              <a:rPr lang="en-US" altLang="zh-CN" b="1" dirty="0"/>
              <a:t>0—3</a:t>
            </a:r>
            <a:r>
              <a:rPr lang="zh-CN" altLang="en-US" b="1" dirty="0"/>
              <a:t>岁特殊儿童的家庭早期预防与发现</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（一） 早期预防与发现的概念</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31248" y="2722097"/>
            <a:ext cx="10288204" cy="881075"/>
          </a:xfrm>
          <a:prstGeom prst="rect">
            <a:avLst/>
          </a:prstGeom>
        </p:spPr>
        <p:txBody>
          <a:bodyPr wrap="square">
            <a:spAutoFit/>
          </a:bodyPr>
          <a:lstStyle/>
          <a:p>
            <a:pPr>
              <a:lnSpc>
                <a:spcPct val="150000"/>
              </a:lnSpc>
            </a:pPr>
            <a:r>
              <a:rPr lang="zh-CN" altLang="zh-CN" dirty="0"/>
              <a:t>早期预防主要是指控制可能产生残障或高危的各种因素，防止残障的出现或残障的进一步发展，使特殊儿童的发生或其残障的发展降到最低限度。</a:t>
            </a:r>
            <a:endParaRPr lang="zh-CN" altLang="en-US" sz="1400" dirty="0"/>
          </a:p>
        </p:txBody>
      </p:sp>
      <p:sp>
        <p:nvSpPr>
          <p:cNvPr id="14" name="矩形 13">
            <a:extLst>
              <a:ext uri="{FF2B5EF4-FFF2-40B4-BE49-F238E27FC236}">
                <a16:creationId xmlns:a16="http://schemas.microsoft.com/office/drawing/2014/main" xmlns="" id="{C09C7C84-DFE4-794C-B6DA-0296AAB89CD1}"/>
              </a:ext>
            </a:extLst>
          </p:cNvPr>
          <p:cNvSpPr/>
          <p:nvPr/>
        </p:nvSpPr>
        <p:spPr>
          <a:xfrm>
            <a:off x="1231248" y="3971625"/>
            <a:ext cx="5674269" cy="369332"/>
          </a:xfrm>
          <a:prstGeom prst="rect">
            <a:avLst/>
          </a:prstGeom>
        </p:spPr>
        <p:txBody>
          <a:bodyPr wrap="square">
            <a:spAutoFit/>
          </a:bodyPr>
          <a:lstStyle/>
          <a:p>
            <a:r>
              <a:rPr lang="zh-CN" altLang="zh-CN" dirty="0"/>
              <a:t>（二） 早期预防与发现的意义</a:t>
            </a:r>
          </a:p>
        </p:txBody>
      </p:sp>
      <p:sp>
        <p:nvSpPr>
          <p:cNvPr id="15" name="矩形 14">
            <a:extLst>
              <a:ext uri="{FF2B5EF4-FFF2-40B4-BE49-F238E27FC236}">
                <a16:creationId xmlns:a16="http://schemas.microsoft.com/office/drawing/2014/main" xmlns="" id="{F6E84DAD-DB73-A242-B35B-C99A802B14EB}"/>
              </a:ext>
            </a:extLst>
          </p:cNvPr>
          <p:cNvSpPr/>
          <p:nvPr/>
        </p:nvSpPr>
        <p:spPr>
          <a:xfrm>
            <a:off x="1231248" y="4413207"/>
            <a:ext cx="10288204" cy="881075"/>
          </a:xfrm>
          <a:prstGeom prst="rect">
            <a:avLst/>
          </a:prstGeom>
        </p:spPr>
        <p:txBody>
          <a:bodyPr wrap="square">
            <a:spAutoFit/>
          </a:bodyPr>
          <a:lstStyle/>
          <a:p>
            <a:pPr>
              <a:lnSpc>
                <a:spcPct val="150000"/>
              </a:lnSpc>
            </a:pPr>
            <a:r>
              <a:rPr lang="zh-CN" altLang="zh-CN" dirty="0"/>
              <a:t>早期预防能够防止残障的发生或者预防致残性伤害和疾病的发生，也能够在残障出现后防止早期残障发展成严重残障或尽可能防止残疾发展成障碍。而早期发现是早期诊断、早期治疗的前提条件。</a:t>
            </a:r>
          </a:p>
        </p:txBody>
      </p:sp>
    </p:spTree>
    <p:extLst>
      <p:ext uri="{BB962C8B-B14F-4D97-AF65-F5344CB8AC3E}">
        <p14:creationId xmlns:p14="http://schemas.microsoft.com/office/powerpoint/2010/main" val="279628199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一、 </a:t>
            </a:r>
            <a:r>
              <a:rPr lang="en-US" altLang="zh-CN" b="1" dirty="0"/>
              <a:t>0—3</a:t>
            </a:r>
            <a:r>
              <a:rPr lang="zh-CN" altLang="en-US" b="1" dirty="0"/>
              <a:t>岁特殊儿童的家庭早期预防与发现</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（三） 指导家庭早期预防与发现的内容及策略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31248" y="2722097"/>
            <a:ext cx="10288204" cy="1296573"/>
          </a:xfrm>
          <a:prstGeom prst="rect">
            <a:avLst/>
          </a:prstGeom>
        </p:spPr>
        <p:txBody>
          <a:bodyPr wrap="square">
            <a:spAutoFit/>
          </a:bodyPr>
          <a:lstStyle/>
          <a:p>
            <a:pPr>
              <a:lnSpc>
                <a:spcPct val="150000"/>
              </a:lnSpc>
            </a:pPr>
            <a:r>
              <a:rPr lang="en-US" altLang="zh-CN" dirty="0"/>
              <a:t> 1. </a:t>
            </a:r>
            <a:r>
              <a:rPr lang="zh-CN" altLang="zh-CN" dirty="0"/>
              <a:t>利用医疗部门大力宣传早期预防</a:t>
            </a:r>
            <a:endParaRPr lang="en-US" altLang="zh-CN" dirty="0"/>
          </a:p>
          <a:p>
            <a:pPr>
              <a:lnSpc>
                <a:spcPct val="150000"/>
              </a:lnSpc>
            </a:pPr>
            <a:r>
              <a:rPr lang="en-US" altLang="zh-CN" dirty="0"/>
              <a:t> 2. </a:t>
            </a:r>
            <a:r>
              <a:rPr lang="zh-CN" altLang="zh-CN" dirty="0"/>
              <a:t>指导家长明确早期发现中的职责 </a:t>
            </a:r>
            <a:endParaRPr lang="en-US" altLang="zh-CN" dirty="0"/>
          </a:p>
          <a:p>
            <a:pPr>
              <a:lnSpc>
                <a:spcPct val="150000"/>
              </a:lnSpc>
            </a:pPr>
            <a:r>
              <a:rPr lang="en-US" altLang="zh-CN" dirty="0"/>
              <a:t> 3. </a:t>
            </a:r>
            <a:r>
              <a:rPr lang="zh-CN" altLang="zh-CN" dirty="0"/>
              <a:t>指导家长了解和学习早期发现的方法</a:t>
            </a:r>
          </a:p>
        </p:txBody>
      </p:sp>
    </p:spTree>
    <p:extLst>
      <p:ext uri="{BB962C8B-B14F-4D97-AF65-F5344CB8AC3E}">
        <p14:creationId xmlns:p14="http://schemas.microsoft.com/office/powerpoint/2010/main" val="362390019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二、 </a:t>
            </a:r>
            <a:r>
              <a:rPr lang="en-US" altLang="zh-CN" b="1" dirty="0"/>
              <a:t>0—3</a:t>
            </a:r>
            <a:r>
              <a:rPr lang="zh-CN" altLang="en-US" b="1" dirty="0"/>
              <a:t>岁特殊儿童的家庭康复护理</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（一） 家庭康复护理的概念</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31248" y="2722097"/>
            <a:ext cx="7306465" cy="881075"/>
          </a:xfrm>
          <a:prstGeom prst="rect">
            <a:avLst/>
          </a:prstGeom>
        </p:spPr>
        <p:txBody>
          <a:bodyPr wrap="square">
            <a:spAutoFit/>
          </a:bodyPr>
          <a:lstStyle/>
          <a:p>
            <a:pPr>
              <a:lnSpc>
                <a:spcPct val="150000"/>
              </a:lnSpc>
            </a:pPr>
            <a:r>
              <a:rPr lang="zh-CN" altLang="en-US" dirty="0"/>
              <a:t>家庭康复护理是康复护理的一个重要组成部分，是指家属或护理人员在特殊儿童回到社区家庭后给予的心理、日常生活等方面的支持与</a:t>
            </a:r>
          </a:p>
        </p:txBody>
      </p:sp>
      <p:sp>
        <p:nvSpPr>
          <p:cNvPr id="14" name="矩形 13">
            <a:extLst>
              <a:ext uri="{FF2B5EF4-FFF2-40B4-BE49-F238E27FC236}">
                <a16:creationId xmlns:a16="http://schemas.microsoft.com/office/drawing/2014/main" xmlns="" id="{B2611437-1BFA-DC46-A88B-F1DB947ECCA9}"/>
              </a:ext>
            </a:extLst>
          </p:cNvPr>
          <p:cNvSpPr/>
          <p:nvPr/>
        </p:nvSpPr>
        <p:spPr>
          <a:xfrm>
            <a:off x="1231248" y="4047862"/>
            <a:ext cx="5674269" cy="369332"/>
          </a:xfrm>
          <a:prstGeom prst="rect">
            <a:avLst/>
          </a:prstGeom>
        </p:spPr>
        <p:txBody>
          <a:bodyPr wrap="square">
            <a:spAutoFit/>
          </a:bodyPr>
          <a:lstStyle/>
          <a:p>
            <a:r>
              <a:rPr lang="zh-CN" altLang="zh-CN" dirty="0"/>
              <a:t>（二） 家庭康复护理的意义</a:t>
            </a:r>
          </a:p>
        </p:txBody>
      </p:sp>
      <p:sp>
        <p:nvSpPr>
          <p:cNvPr id="15" name="矩形 14">
            <a:extLst>
              <a:ext uri="{FF2B5EF4-FFF2-40B4-BE49-F238E27FC236}">
                <a16:creationId xmlns:a16="http://schemas.microsoft.com/office/drawing/2014/main" xmlns="" id="{74483455-2872-E74E-873D-4EE0BF78CAD4}"/>
              </a:ext>
            </a:extLst>
          </p:cNvPr>
          <p:cNvSpPr/>
          <p:nvPr/>
        </p:nvSpPr>
        <p:spPr>
          <a:xfrm>
            <a:off x="1231248" y="4489444"/>
            <a:ext cx="10288204" cy="881075"/>
          </a:xfrm>
          <a:prstGeom prst="rect">
            <a:avLst/>
          </a:prstGeom>
        </p:spPr>
        <p:txBody>
          <a:bodyPr wrap="square">
            <a:spAutoFit/>
          </a:bodyPr>
          <a:lstStyle/>
          <a:p>
            <a:pPr>
              <a:lnSpc>
                <a:spcPct val="150000"/>
              </a:lnSpc>
            </a:pPr>
            <a:r>
              <a:rPr lang="zh-CN" altLang="zh-CN" dirty="0"/>
              <a:t>由于我国现有的医疗条件有限，特殊儿童在医院接受治疗的时间较短，这使得家庭成为低幼特殊儿童的成长摇篮，家长可以在一日生活中随时实施适当的护理措施。</a:t>
            </a:r>
            <a:endParaRPr lang="zh-CN" altLang="en-US" dirty="0"/>
          </a:p>
        </p:txBody>
      </p:sp>
      <p:pic>
        <p:nvPicPr>
          <p:cNvPr id="7169" name="Picture 1" descr="page179image17197632">
            <a:extLst>
              <a:ext uri="{FF2B5EF4-FFF2-40B4-BE49-F238E27FC236}">
                <a16:creationId xmlns:a16="http://schemas.microsoft.com/office/drawing/2014/main" xmlns="" id="{5A06A9C1-7844-A942-9461-B1FB551C22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93695" y="1600200"/>
            <a:ext cx="2143780" cy="2305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46101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二、 </a:t>
            </a:r>
            <a:r>
              <a:rPr lang="en-US" altLang="zh-CN" b="1" dirty="0"/>
              <a:t>0—3</a:t>
            </a:r>
            <a:r>
              <a:rPr lang="zh-CN" altLang="en-US" b="1" dirty="0"/>
              <a:t>岁特殊儿童的家庭康复护理</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（三） 家庭康复护理指导的内容及策略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31248" y="2722097"/>
            <a:ext cx="10288204" cy="1296573"/>
          </a:xfrm>
          <a:prstGeom prst="rect">
            <a:avLst/>
          </a:prstGeom>
        </p:spPr>
        <p:txBody>
          <a:bodyPr wrap="square">
            <a:spAutoFit/>
          </a:bodyPr>
          <a:lstStyle/>
          <a:p>
            <a:pPr marL="342900" indent="-342900">
              <a:lnSpc>
                <a:spcPct val="150000"/>
              </a:lnSpc>
              <a:buAutoNum type="arabicPeriod"/>
            </a:pPr>
            <a:r>
              <a:rPr lang="zh-CN" altLang="zh-CN" dirty="0"/>
              <a:t>多方密切合作进行生理康复训练</a:t>
            </a:r>
            <a:endParaRPr lang="en-US" altLang="zh-CN" dirty="0"/>
          </a:p>
          <a:p>
            <a:pPr marL="342900" indent="-342900">
              <a:lnSpc>
                <a:spcPct val="150000"/>
              </a:lnSpc>
              <a:buAutoNum type="arabicPeriod"/>
            </a:pPr>
            <a:r>
              <a:rPr lang="zh-CN" altLang="zh-CN" dirty="0"/>
              <a:t>强调自我护理与功能训练</a:t>
            </a:r>
            <a:endParaRPr lang="en-US" altLang="zh-CN" dirty="0"/>
          </a:p>
          <a:p>
            <a:pPr marL="342900" indent="-342900">
              <a:lnSpc>
                <a:spcPct val="150000"/>
              </a:lnSpc>
              <a:buAutoNum type="arabicPeriod"/>
            </a:pPr>
            <a:r>
              <a:rPr lang="zh-CN" altLang="zh-CN" dirty="0"/>
              <a:t>树立坚持不懈的意志力</a:t>
            </a:r>
            <a:endParaRPr lang="zh-CN" altLang="en-US" dirty="0"/>
          </a:p>
        </p:txBody>
      </p:sp>
    </p:spTree>
    <p:extLst>
      <p:ext uri="{BB962C8B-B14F-4D97-AF65-F5344CB8AC3E}">
        <p14:creationId xmlns:p14="http://schemas.microsoft.com/office/powerpoint/2010/main" val="263856735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三、 </a:t>
            </a:r>
            <a:r>
              <a:rPr lang="en-US" altLang="zh-CN" b="1" dirty="0"/>
              <a:t>0—3</a:t>
            </a:r>
            <a:r>
              <a:rPr lang="zh-CN" altLang="en-US" b="1" dirty="0"/>
              <a:t>岁特殊儿童的家庭融合教育</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（一） 融合教育的概念</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350517" y="2920322"/>
            <a:ext cx="8628369" cy="1296573"/>
          </a:xfrm>
          <a:prstGeom prst="rect">
            <a:avLst/>
          </a:prstGeom>
        </p:spPr>
        <p:txBody>
          <a:bodyPr wrap="square">
            <a:spAutoFit/>
          </a:bodyPr>
          <a:lstStyle/>
          <a:p>
            <a:pPr>
              <a:lnSpc>
                <a:spcPct val="150000"/>
              </a:lnSpc>
            </a:pPr>
            <a:r>
              <a:rPr lang="zh-CN" altLang="zh-CN" dirty="0"/>
              <a:t>融合教育</a:t>
            </a:r>
            <a:r>
              <a:rPr lang="en-US" altLang="zh-CN" dirty="0"/>
              <a:t>,</a:t>
            </a:r>
            <a:r>
              <a:rPr lang="zh-CN" altLang="zh-CN" dirty="0"/>
              <a:t>简单来说</a:t>
            </a:r>
            <a:r>
              <a:rPr lang="en-US" altLang="zh-CN" dirty="0"/>
              <a:t>,</a:t>
            </a:r>
            <a:r>
              <a:rPr lang="zh-CN" altLang="zh-CN" dirty="0"/>
              <a:t>就是有特殊教育需要的学生在普通学校的普通班级中与同龄人一起接受教育的一种形式，即</a:t>
            </a:r>
            <a:r>
              <a:rPr lang="en-US" altLang="zh-CN" dirty="0"/>
              <a:t>“</a:t>
            </a:r>
            <a:r>
              <a:rPr lang="zh-CN" altLang="zh-CN" dirty="0"/>
              <a:t>在普通学校的普通班级内教育所有学生，无论他们何种残疾，也无论他们的残疾程度如何，他们都必须在正常班级内接受所有的教育</a:t>
            </a:r>
            <a:r>
              <a:rPr lang="en-US" altLang="zh-CN" dirty="0"/>
              <a:t>”</a:t>
            </a:r>
            <a:r>
              <a:rPr lang="zh-CN" altLang="zh-CN" dirty="0"/>
              <a:t>。</a:t>
            </a:r>
          </a:p>
        </p:txBody>
      </p:sp>
    </p:spTree>
    <p:extLst>
      <p:ext uri="{BB962C8B-B14F-4D97-AF65-F5344CB8AC3E}">
        <p14:creationId xmlns:p14="http://schemas.microsoft.com/office/powerpoint/2010/main" val="35217004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三、 </a:t>
            </a:r>
            <a:r>
              <a:rPr lang="en-US" altLang="zh-CN" b="1" dirty="0"/>
              <a:t>0—3</a:t>
            </a:r>
            <a:r>
              <a:rPr lang="zh-CN" altLang="en-US" b="1" dirty="0"/>
              <a:t>岁特殊儿童的家庭融合教育</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（二） 融合教育的意义</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93647" y="2766886"/>
            <a:ext cx="7600218" cy="881075"/>
          </a:xfrm>
          <a:prstGeom prst="rect">
            <a:avLst/>
          </a:prstGeom>
        </p:spPr>
        <p:txBody>
          <a:bodyPr wrap="square">
            <a:spAutoFit/>
          </a:bodyPr>
          <a:lstStyle/>
          <a:p>
            <a:pPr>
              <a:lnSpc>
                <a:spcPct val="150000"/>
              </a:lnSpc>
            </a:pPr>
            <a:r>
              <a:rPr lang="zh-CN" altLang="zh-CN" dirty="0"/>
              <a:t>融合教育是</a:t>
            </a:r>
            <a:r>
              <a:rPr lang="en-US" altLang="zh-CN" dirty="0"/>
              <a:t>20</a:t>
            </a:r>
            <a:r>
              <a:rPr lang="zh-CN" altLang="zh-CN" dirty="0"/>
              <a:t>世纪</a:t>
            </a:r>
            <a:r>
              <a:rPr lang="en-US" altLang="zh-CN" dirty="0"/>
              <a:t>90</a:t>
            </a:r>
            <a:r>
              <a:rPr lang="zh-CN" altLang="zh-CN" dirty="0"/>
              <a:t>年代兴起的国际教育思潮，在当代教育发展的潮流中已经成为了一项必不可少的教育模式。 </a:t>
            </a:r>
          </a:p>
        </p:txBody>
      </p:sp>
    </p:spTree>
    <p:extLst>
      <p:ext uri="{BB962C8B-B14F-4D97-AF65-F5344CB8AC3E}">
        <p14:creationId xmlns:p14="http://schemas.microsoft.com/office/powerpoint/2010/main" val="427766087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三、 </a:t>
            </a:r>
            <a:r>
              <a:rPr lang="en-US" altLang="zh-CN" b="1" dirty="0"/>
              <a:t>0—3</a:t>
            </a:r>
            <a:r>
              <a:rPr lang="zh-CN" altLang="en-US" b="1" dirty="0"/>
              <a:t>岁特殊儿童的家庭融合教育</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（三） 家庭融合教育指导的内容及策略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93647" y="2766886"/>
            <a:ext cx="7600218" cy="1712072"/>
          </a:xfrm>
          <a:prstGeom prst="rect">
            <a:avLst/>
          </a:prstGeom>
        </p:spPr>
        <p:txBody>
          <a:bodyPr wrap="square">
            <a:spAutoFit/>
          </a:bodyPr>
          <a:lstStyle/>
          <a:p>
            <a:pPr marL="342900" indent="-342900">
              <a:lnSpc>
                <a:spcPct val="150000"/>
              </a:lnSpc>
              <a:buAutoNum type="arabicPeriod"/>
            </a:pPr>
            <a:r>
              <a:rPr lang="zh-CN" altLang="zh-CN" dirty="0"/>
              <a:t>指导家长树立融合教育的理念</a:t>
            </a:r>
            <a:endParaRPr lang="en-US" altLang="zh-CN" dirty="0"/>
          </a:p>
          <a:p>
            <a:pPr marL="342900" indent="-342900">
              <a:lnSpc>
                <a:spcPct val="150000"/>
              </a:lnSpc>
              <a:buAutoNum type="arabicPeriod"/>
            </a:pPr>
            <a:r>
              <a:rPr lang="zh-CN" altLang="zh-CN" dirty="0"/>
              <a:t>指导家长抓住生活中的契机</a:t>
            </a:r>
            <a:endParaRPr lang="en-US" altLang="zh-CN" dirty="0"/>
          </a:p>
          <a:p>
            <a:pPr marL="342900" indent="-342900">
              <a:lnSpc>
                <a:spcPct val="150000"/>
              </a:lnSpc>
              <a:buAutoNum type="arabicPeriod"/>
            </a:pPr>
            <a:r>
              <a:rPr lang="zh-CN" altLang="zh-CN" dirty="0"/>
              <a:t>指导家长了解融合教育对自己的要求</a:t>
            </a:r>
            <a:endParaRPr lang="en-US" altLang="zh-CN" dirty="0"/>
          </a:p>
          <a:p>
            <a:pPr marL="342900" indent="-342900">
              <a:lnSpc>
                <a:spcPct val="150000"/>
              </a:lnSpc>
              <a:buAutoNum type="arabicPeriod"/>
            </a:pPr>
            <a:r>
              <a:rPr lang="zh-CN" altLang="zh-CN" dirty="0"/>
              <a:t>提供无障碍的、适宜的融合教育资源</a:t>
            </a:r>
          </a:p>
        </p:txBody>
      </p:sp>
    </p:spTree>
    <p:extLst>
      <p:ext uri="{BB962C8B-B14F-4D97-AF65-F5344CB8AC3E}">
        <p14:creationId xmlns:p14="http://schemas.microsoft.com/office/powerpoint/2010/main" val="177473640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四、 </a:t>
            </a:r>
            <a:r>
              <a:rPr lang="en-US" altLang="zh-CN" b="1" dirty="0"/>
              <a:t>0—3</a:t>
            </a:r>
            <a:r>
              <a:rPr lang="zh-CN" altLang="en-US" b="1" dirty="0"/>
              <a:t>岁特殊儿童的家庭心理调适</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（一） 家庭心理调适的概念</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7" y="2882074"/>
            <a:ext cx="5950323" cy="2127570"/>
          </a:xfrm>
          <a:prstGeom prst="rect">
            <a:avLst/>
          </a:prstGeom>
        </p:spPr>
        <p:txBody>
          <a:bodyPr wrap="square">
            <a:spAutoFit/>
          </a:bodyPr>
          <a:lstStyle/>
          <a:p>
            <a:pPr>
              <a:lnSpc>
                <a:spcPct val="150000"/>
              </a:lnSpc>
            </a:pPr>
            <a:r>
              <a:rPr lang="zh-CN" altLang="zh-CN" dirty="0"/>
              <a:t>心理调适是指用心理技巧改变个体心理活动绝对强度，减低或加强心理力量，改变心理状态性质的过程。心理调适分自我调适与他人调适两种，其方法有认知结构调节、情绪调节、意志调节、个体调节以及注意记忆调节等，其目的是维护心理平衡、消除心理问题。</a:t>
            </a:r>
          </a:p>
        </p:txBody>
      </p:sp>
      <p:pic>
        <p:nvPicPr>
          <p:cNvPr id="9217" name="Picture 1" descr="page182image17170432">
            <a:extLst>
              <a:ext uri="{FF2B5EF4-FFF2-40B4-BE49-F238E27FC236}">
                <a16:creationId xmlns:a16="http://schemas.microsoft.com/office/drawing/2014/main" xmlns="" id="{2428467B-8516-6C42-8385-B341B86669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1496" y="2579628"/>
            <a:ext cx="3286598" cy="2732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36404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四、 </a:t>
            </a:r>
            <a:r>
              <a:rPr lang="en-US" altLang="zh-CN" b="1" dirty="0"/>
              <a:t>0—3</a:t>
            </a:r>
            <a:r>
              <a:rPr lang="zh-CN" altLang="en-US" b="1" dirty="0"/>
              <a:t>岁特殊儿童的家庭心理调适</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（二） 家庭心理调适的意义</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7" y="2882074"/>
            <a:ext cx="10225805" cy="2127570"/>
          </a:xfrm>
          <a:prstGeom prst="rect">
            <a:avLst/>
          </a:prstGeom>
        </p:spPr>
        <p:txBody>
          <a:bodyPr wrap="square">
            <a:spAutoFit/>
          </a:bodyPr>
          <a:lstStyle/>
          <a:p>
            <a:pPr>
              <a:lnSpc>
                <a:spcPct val="150000"/>
              </a:lnSpc>
            </a:pPr>
            <a:r>
              <a:rPr lang="zh-CN" altLang="zh-CN" dirty="0"/>
              <a:t>心理调适具有预防功能、恢复功能以及激发功能。特殊儿童家长的内心深处时刻承受着对孩子一生的担忧。一方面，由于整个家庭都要承受来自社会、经济等多方面的压力，家长（特别是母亲）的心理压力可想而知；另一方面，家长如何调适自己的心理常常被忽视，或者求助无门。长期保持这样的压抑状态，不但不利于家长自己的身心健康（出现早衰、生理机能减退、人际关系和社会适应障碍、家庭问题等），也不利于特殊儿童的干预与康复。 </a:t>
            </a:r>
          </a:p>
        </p:txBody>
      </p:sp>
    </p:spTree>
    <p:extLst>
      <p:ext uri="{BB962C8B-B14F-4D97-AF65-F5344CB8AC3E}">
        <p14:creationId xmlns:p14="http://schemas.microsoft.com/office/powerpoint/2010/main" val="69142877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四、 </a:t>
            </a:r>
            <a:r>
              <a:rPr lang="en-US" altLang="zh-CN" b="1" dirty="0"/>
              <a:t>0—3</a:t>
            </a:r>
            <a:r>
              <a:rPr lang="zh-CN" altLang="en-US" b="1" dirty="0"/>
              <a:t>岁特殊儿童的家庭心理调适</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（三） 家庭心理调适指导的内容及策略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7" y="2882074"/>
            <a:ext cx="10225805" cy="1712072"/>
          </a:xfrm>
          <a:prstGeom prst="rect">
            <a:avLst/>
          </a:prstGeom>
        </p:spPr>
        <p:txBody>
          <a:bodyPr wrap="square">
            <a:spAutoFit/>
          </a:bodyPr>
          <a:lstStyle/>
          <a:p>
            <a:pPr marL="342900" indent="-342900">
              <a:lnSpc>
                <a:spcPct val="150000"/>
              </a:lnSpc>
              <a:buAutoNum type="arabicPeriod"/>
            </a:pPr>
            <a:r>
              <a:rPr lang="zh-CN" altLang="zh-CN" dirty="0"/>
              <a:t>创设接纳与平等的教育环境</a:t>
            </a:r>
            <a:endParaRPr lang="en-US" altLang="zh-CN" dirty="0"/>
          </a:p>
          <a:p>
            <a:pPr marL="342900" indent="-342900">
              <a:lnSpc>
                <a:spcPct val="150000"/>
              </a:lnSpc>
              <a:buAutoNum type="arabicPeriod"/>
            </a:pPr>
            <a:r>
              <a:rPr lang="zh-CN" altLang="zh-CN" dirty="0"/>
              <a:t>促进家庭的完整与和谐</a:t>
            </a:r>
            <a:endParaRPr lang="en-US" altLang="zh-CN" dirty="0"/>
          </a:p>
          <a:p>
            <a:pPr marL="342900" indent="-342900">
              <a:lnSpc>
                <a:spcPct val="150000"/>
              </a:lnSpc>
              <a:buAutoNum type="arabicPeriod"/>
            </a:pPr>
            <a:r>
              <a:rPr lang="zh-CN" altLang="zh-CN" dirty="0"/>
              <a:t>帮助家庭应对挑战性行为</a:t>
            </a:r>
            <a:endParaRPr lang="en-US" altLang="zh-CN" dirty="0"/>
          </a:p>
          <a:p>
            <a:pPr marL="342900" indent="-342900">
              <a:lnSpc>
                <a:spcPct val="150000"/>
              </a:lnSpc>
              <a:buAutoNum type="arabicPeriod"/>
            </a:pPr>
            <a:r>
              <a:rPr lang="zh-CN" altLang="zh-CN" dirty="0"/>
              <a:t>指导家长提升自我调适能力</a:t>
            </a:r>
            <a:endParaRPr lang="en-US" altLang="zh-CN" dirty="0"/>
          </a:p>
        </p:txBody>
      </p:sp>
    </p:spTree>
    <p:extLst>
      <p:ext uri="{BB962C8B-B14F-4D97-AF65-F5344CB8AC3E}">
        <p14:creationId xmlns:p14="http://schemas.microsoft.com/office/powerpoint/2010/main" val="365814583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991365" y="234817"/>
            <a:ext cx="2203980" cy="830997"/>
          </a:xfrm>
          <a:prstGeom prst="rect">
            <a:avLst/>
          </a:prstGeom>
          <a:noFill/>
        </p:spPr>
        <p:txBody>
          <a:bodyPr wrap="square" rtlCol="0">
            <a:spAutoFit/>
          </a:bodyPr>
          <a:lstStyle/>
          <a:p>
            <a:pPr algn="ctr"/>
            <a:r>
              <a:rPr lang="zh-CN" altLang="en-US" sz="4800" b="1" dirty="0">
                <a:latin typeface="+mj-lt"/>
                <a:ea typeface="萝莉体 第二版" panose="02000500000000000000" pitchFamily="2" charset="-122"/>
                <a:cs typeface="萝莉体 第二版" panose="02000500000000000000" pitchFamily="2" charset="-122"/>
              </a:rPr>
              <a:t>目录</a:t>
            </a:r>
            <a:endParaRPr lang="en-US" altLang="zh-CN" sz="4800" b="1" dirty="0">
              <a:latin typeface="+mj-lt"/>
              <a:ea typeface="萝莉体 第二版" panose="02000500000000000000" pitchFamily="2" charset="-122"/>
              <a:cs typeface="萝莉体 第二版" panose="02000500000000000000" pitchFamily="2" charset="-122"/>
            </a:endParaRPr>
          </a:p>
        </p:txBody>
      </p:sp>
      <p:pic>
        <p:nvPicPr>
          <p:cNvPr id="16" name="图片 15"/>
          <p:cNvPicPr>
            <a:picLocks noChangeAspect="1"/>
          </p:cNvPicPr>
          <p:nvPr/>
        </p:nvPicPr>
        <p:blipFill>
          <a:blip r:embed="rId3"/>
          <a:stretch>
            <a:fillRect/>
          </a:stretch>
        </p:blipFill>
        <p:spPr>
          <a:xfrm>
            <a:off x="266340" y="5545583"/>
            <a:ext cx="1249788" cy="1085182"/>
          </a:xfrm>
          <a:prstGeom prst="rect">
            <a:avLst/>
          </a:prstGeom>
        </p:spPr>
      </p:pic>
      <p:pic>
        <p:nvPicPr>
          <p:cNvPr id="17" name="图片 16"/>
          <p:cNvPicPr>
            <a:picLocks noChangeAspect="1"/>
          </p:cNvPicPr>
          <p:nvPr/>
        </p:nvPicPr>
        <p:blipFill>
          <a:blip r:embed="rId4"/>
          <a:stretch>
            <a:fillRect/>
          </a:stretch>
        </p:blipFill>
        <p:spPr>
          <a:xfrm>
            <a:off x="10748169" y="5633338"/>
            <a:ext cx="1140051" cy="853514"/>
          </a:xfrm>
          <a:prstGeom prst="rect">
            <a:avLst/>
          </a:prstGeom>
        </p:spPr>
      </p:pic>
      <p:pic>
        <p:nvPicPr>
          <p:cNvPr id="18" name="图片 17"/>
          <p:cNvPicPr>
            <a:picLocks noChangeAspect="1"/>
          </p:cNvPicPr>
          <p:nvPr/>
        </p:nvPicPr>
        <p:blipFill>
          <a:blip r:embed="rId5"/>
          <a:stretch>
            <a:fillRect/>
          </a:stretch>
        </p:blipFill>
        <p:spPr>
          <a:xfrm>
            <a:off x="4707876" y="360730"/>
            <a:ext cx="566977" cy="579170"/>
          </a:xfrm>
          <a:prstGeom prst="rect">
            <a:avLst/>
          </a:prstGeom>
        </p:spPr>
      </p:pic>
      <p:pic>
        <p:nvPicPr>
          <p:cNvPr id="19" name="图片 18"/>
          <p:cNvPicPr>
            <a:picLocks noChangeAspect="1"/>
          </p:cNvPicPr>
          <p:nvPr/>
        </p:nvPicPr>
        <p:blipFill>
          <a:blip r:embed="rId6"/>
          <a:stretch>
            <a:fillRect/>
          </a:stretch>
        </p:blipFill>
        <p:spPr>
          <a:xfrm>
            <a:off x="8979655" y="3707338"/>
            <a:ext cx="396274" cy="475529"/>
          </a:xfrm>
          <a:prstGeom prst="rect">
            <a:avLst/>
          </a:prstGeom>
        </p:spPr>
      </p:pic>
      <p:grpSp>
        <p:nvGrpSpPr>
          <p:cNvPr id="3" name="组合 2">
            <a:extLst>
              <a:ext uri="{FF2B5EF4-FFF2-40B4-BE49-F238E27FC236}">
                <a16:creationId xmlns:a16="http://schemas.microsoft.com/office/drawing/2014/main" xmlns="" id="{E90F4194-6DA0-894B-84A8-C98E5596519E}"/>
              </a:ext>
            </a:extLst>
          </p:cNvPr>
          <p:cNvGrpSpPr/>
          <p:nvPr/>
        </p:nvGrpSpPr>
        <p:grpSpPr>
          <a:xfrm>
            <a:off x="2505849" y="5400935"/>
            <a:ext cx="5538008" cy="597268"/>
            <a:chOff x="2504402" y="1580530"/>
            <a:chExt cx="5538008" cy="597268"/>
          </a:xfrm>
        </p:grpSpPr>
        <p:pic>
          <p:nvPicPr>
            <p:cNvPr id="27" name="图片 26"/>
            <p:cNvPicPr>
              <a:picLocks noChangeAspect="1"/>
            </p:cNvPicPr>
            <p:nvPr/>
          </p:nvPicPr>
          <p:blipFill>
            <a:blip r:embed="rId7">
              <a:duotone>
                <a:prstClr val="black"/>
                <a:schemeClr val="tx2">
                  <a:tint val="45000"/>
                  <a:satMod val="400000"/>
                </a:schemeClr>
              </a:duotone>
              <a:extLst>
                <a:ext uri="{BEBA8EAE-BF5A-486C-A8C5-ECC9F3942E4B}">
                  <a14:imgProps xmlns:a14="http://schemas.microsoft.com/office/drawing/2010/main">
                    <a14:imgLayer r:embed="rId8">
                      <a14:imgEffect>
                        <a14:artisticCutout/>
                      </a14:imgEffect>
                    </a14:imgLayer>
                  </a14:imgProps>
                </a:ext>
              </a:extLst>
            </a:blip>
            <a:stretch>
              <a:fillRect/>
            </a:stretch>
          </p:blipFill>
          <p:spPr>
            <a:xfrm>
              <a:off x="2504402" y="1580530"/>
              <a:ext cx="827859" cy="597268"/>
            </a:xfrm>
            <a:prstGeom prst="rect">
              <a:avLst/>
            </a:prstGeom>
          </p:spPr>
        </p:pic>
        <p:sp>
          <p:nvSpPr>
            <p:cNvPr id="40" name="任意多边形: 形状 5"/>
            <p:cNvSpPr/>
            <p:nvPr/>
          </p:nvSpPr>
          <p:spPr>
            <a:xfrm>
              <a:off x="3177668" y="1879164"/>
              <a:ext cx="4864742" cy="115119"/>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535700" y="1509832"/>
            <a:ext cx="4341091" cy="369332"/>
          </a:xfrm>
          <a:prstGeom prst="rect">
            <a:avLst/>
          </a:prstGeom>
          <a:noFill/>
        </p:spPr>
        <p:txBody>
          <a:bodyPr wrap="square" rtlCol="0">
            <a:spAutoFit/>
          </a:bodyPr>
          <a:lstStyle/>
          <a:p>
            <a:r>
              <a:rPr lang="zh-CN" altLang="en-US" dirty="0"/>
              <a:t>第一章： </a:t>
            </a:r>
            <a:r>
              <a:rPr lang="en-US" altLang="zh-CN" dirty="0"/>
              <a:t>0—3</a:t>
            </a:r>
            <a:r>
              <a:rPr lang="zh-CN" altLang="en-US" dirty="0"/>
              <a:t>岁婴幼儿家庭教育概述</a:t>
            </a:r>
          </a:p>
        </p:txBody>
      </p:sp>
      <p:sp>
        <p:nvSpPr>
          <p:cNvPr id="41" name="文本框 40"/>
          <p:cNvSpPr txBox="1"/>
          <p:nvPr/>
        </p:nvSpPr>
        <p:spPr>
          <a:xfrm>
            <a:off x="3535700" y="2257894"/>
            <a:ext cx="4926235" cy="369332"/>
          </a:xfrm>
          <a:prstGeom prst="rect">
            <a:avLst/>
          </a:prstGeom>
          <a:noFill/>
        </p:spPr>
        <p:txBody>
          <a:bodyPr wrap="square" rtlCol="0">
            <a:spAutoFit/>
          </a:bodyPr>
          <a:lstStyle/>
          <a:p>
            <a:r>
              <a:rPr lang="zh-CN" altLang="en-US" dirty="0"/>
              <a:t>第二章： </a:t>
            </a:r>
            <a:r>
              <a:rPr lang="en-US" altLang="zh-CN" dirty="0"/>
              <a:t>0—3</a:t>
            </a:r>
            <a:r>
              <a:rPr lang="zh-CN" altLang="en-US" dirty="0"/>
              <a:t>岁婴幼儿家庭教育指导概述 </a:t>
            </a:r>
          </a:p>
        </p:txBody>
      </p:sp>
      <p:sp>
        <p:nvSpPr>
          <p:cNvPr id="42" name="文本框 41"/>
          <p:cNvSpPr txBox="1"/>
          <p:nvPr/>
        </p:nvSpPr>
        <p:spPr>
          <a:xfrm>
            <a:off x="3535700" y="3005956"/>
            <a:ext cx="4353580" cy="369332"/>
          </a:xfrm>
          <a:prstGeom prst="rect">
            <a:avLst/>
          </a:prstGeom>
          <a:noFill/>
        </p:spPr>
        <p:txBody>
          <a:bodyPr wrap="square" rtlCol="0">
            <a:spAutoFit/>
          </a:bodyPr>
          <a:lstStyle/>
          <a:p>
            <a:r>
              <a:rPr lang="zh-CN" altLang="en-US" dirty="0"/>
              <a:t>第三章：</a:t>
            </a:r>
            <a:r>
              <a:rPr lang="en-US" altLang="zh-CN" dirty="0"/>
              <a:t>0—1</a:t>
            </a:r>
            <a:r>
              <a:rPr lang="zh-CN" altLang="en-US" dirty="0"/>
              <a:t>岁婴幼儿的家庭教育与指导</a:t>
            </a:r>
          </a:p>
        </p:txBody>
      </p:sp>
      <p:sp>
        <p:nvSpPr>
          <p:cNvPr id="43" name="文本框 42"/>
          <p:cNvSpPr txBox="1"/>
          <p:nvPr/>
        </p:nvSpPr>
        <p:spPr>
          <a:xfrm>
            <a:off x="3535700" y="3754018"/>
            <a:ext cx="4353580" cy="369332"/>
          </a:xfrm>
          <a:prstGeom prst="rect">
            <a:avLst/>
          </a:prstGeom>
          <a:noFill/>
        </p:spPr>
        <p:txBody>
          <a:bodyPr wrap="square" rtlCol="0">
            <a:spAutoFit/>
          </a:bodyPr>
          <a:lstStyle/>
          <a:p>
            <a:r>
              <a:rPr lang="zh-CN" altLang="en-US" dirty="0"/>
              <a:t>第四章：</a:t>
            </a:r>
            <a:r>
              <a:rPr lang="en-US" altLang="zh-CN" dirty="0"/>
              <a:t>1—2</a:t>
            </a:r>
            <a:r>
              <a:rPr lang="zh-CN" altLang="en-US" dirty="0"/>
              <a:t>岁婴幼儿的家庭教育与指导</a:t>
            </a:r>
          </a:p>
        </p:txBody>
      </p:sp>
      <p:sp>
        <p:nvSpPr>
          <p:cNvPr id="46" name="文本框 45"/>
          <p:cNvSpPr txBox="1"/>
          <p:nvPr/>
        </p:nvSpPr>
        <p:spPr>
          <a:xfrm>
            <a:off x="3535700" y="4502080"/>
            <a:ext cx="4353580" cy="369332"/>
          </a:xfrm>
          <a:prstGeom prst="rect">
            <a:avLst/>
          </a:prstGeom>
          <a:noFill/>
        </p:spPr>
        <p:txBody>
          <a:bodyPr wrap="square" rtlCol="0">
            <a:spAutoFit/>
          </a:bodyPr>
          <a:lstStyle/>
          <a:p>
            <a:r>
              <a:rPr lang="zh-CN" altLang="en-US" dirty="0"/>
              <a:t>第五章：</a:t>
            </a:r>
            <a:r>
              <a:rPr lang="en-US" altLang="zh-CN" dirty="0"/>
              <a:t>2—3</a:t>
            </a:r>
            <a:r>
              <a:rPr lang="zh-CN" altLang="en-US" dirty="0"/>
              <a:t>岁幼儿的家庭教育与指导</a:t>
            </a:r>
          </a:p>
        </p:txBody>
      </p:sp>
      <p:sp>
        <p:nvSpPr>
          <p:cNvPr id="47" name="文本框 46"/>
          <p:cNvSpPr txBox="1"/>
          <p:nvPr/>
        </p:nvSpPr>
        <p:spPr>
          <a:xfrm>
            <a:off x="3535699" y="5250142"/>
            <a:ext cx="4926235" cy="369332"/>
          </a:xfrm>
          <a:prstGeom prst="rect">
            <a:avLst/>
          </a:prstGeom>
          <a:noFill/>
        </p:spPr>
        <p:txBody>
          <a:bodyPr wrap="square" rtlCol="0">
            <a:spAutoFit/>
          </a:bodyPr>
          <a:lstStyle/>
          <a:p>
            <a:r>
              <a:rPr lang="zh-CN" altLang="en-US" dirty="0"/>
              <a:t>第六章：</a:t>
            </a:r>
            <a:r>
              <a:rPr lang="en-US" altLang="zh-CN" dirty="0"/>
              <a:t>0—3</a:t>
            </a:r>
            <a:r>
              <a:rPr lang="zh-CN" altLang="en-US" dirty="0"/>
              <a:t>岁特殊儿童的家庭教育与指导 </a:t>
            </a:r>
          </a:p>
        </p:txBody>
      </p:sp>
      <p:sp>
        <p:nvSpPr>
          <p:cNvPr id="48" name="文本框 47"/>
          <p:cNvSpPr txBox="1"/>
          <p:nvPr/>
        </p:nvSpPr>
        <p:spPr>
          <a:xfrm>
            <a:off x="3535700" y="5998203"/>
            <a:ext cx="6224194" cy="369332"/>
          </a:xfrm>
          <a:prstGeom prst="rect">
            <a:avLst/>
          </a:prstGeom>
          <a:noFill/>
        </p:spPr>
        <p:txBody>
          <a:bodyPr wrap="square" rtlCol="0">
            <a:spAutoFit/>
          </a:bodyPr>
          <a:lstStyle/>
          <a:p>
            <a:r>
              <a:rPr lang="zh-CN" altLang="en-US" dirty="0"/>
              <a:t>第七章：</a:t>
            </a:r>
            <a:r>
              <a:rPr lang="en-US" altLang="zh-CN" dirty="0"/>
              <a:t>0—3</a:t>
            </a:r>
            <a:r>
              <a:rPr lang="zh-CN" altLang="en-US" dirty="0"/>
              <a:t>岁婴幼儿家园、社区共育工作的指导</a:t>
            </a:r>
          </a:p>
        </p:txBody>
      </p:sp>
      <p:pic>
        <p:nvPicPr>
          <p:cNvPr id="50" name="图片 49"/>
          <p:cNvPicPr>
            <a:picLocks noChangeAspect="1"/>
          </p:cNvPicPr>
          <p:nvPr/>
        </p:nvPicPr>
        <p:blipFill>
          <a:blip r:embed="rId9"/>
          <a:stretch>
            <a:fillRect/>
          </a:stretch>
        </p:blipFill>
        <p:spPr>
          <a:xfrm>
            <a:off x="604697" y="776229"/>
            <a:ext cx="573074" cy="5791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7200">
        <p:random/>
      </p:transition>
    </mc:Choice>
    <mc:Fallback xmlns="">
      <p:transition spd="slow" advTm="72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50"/>
                                        <p:tgtEl>
                                          <p:spTgt spid="17"/>
                                        </p:tgtEl>
                                      </p:cBhvr>
                                    </p:animEffect>
                                    <p:anim calcmode="lin" valueType="num">
                                      <p:cBhvr>
                                        <p:cTn id="13" dur="750" fill="hold"/>
                                        <p:tgtEl>
                                          <p:spTgt spid="17"/>
                                        </p:tgtEl>
                                        <p:attrNameLst>
                                          <p:attrName>ppt_x</p:attrName>
                                        </p:attrNameLst>
                                      </p:cBhvr>
                                      <p:tavLst>
                                        <p:tav tm="0">
                                          <p:val>
                                            <p:strVal val="#ppt_x"/>
                                          </p:val>
                                        </p:tav>
                                        <p:tav tm="100000">
                                          <p:val>
                                            <p:strVal val="#ppt_x"/>
                                          </p:val>
                                        </p:tav>
                                      </p:tavLst>
                                    </p:anim>
                                    <p:anim calcmode="lin" valueType="num">
                                      <p:cBhvr>
                                        <p:cTn id="14" dur="75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4"/>
                                        </p:tgtEl>
                                        <p:attrNameLst>
                                          <p:attrName>ppt_y</p:attrName>
                                        </p:attrNameLst>
                                      </p:cBhvr>
                                      <p:tavLst>
                                        <p:tav tm="0">
                                          <p:val>
                                            <p:strVal val="#ppt_y"/>
                                          </p:val>
                                        </p:tav>
                                        <p:tav tm="100000">
                                          <p:val>
                                            <p:strVal val="#ppt_y"/>
                                          </p:val>
                                        </p:tav>
                                      </p:tavLst>
                                    </p:anim>
                                    <p:anim calcmode="lin" valueType="num">
                                      <p:cBhvr>
                                        <p:cTn id="2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2" presetClass="entr" presetSubtype="4" fill="hold" nodeType="withEffect">
                                  <p:stCondLst>
                                    <p:cond delay="25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fill="hold"/>
                                        <p:tgtEl>
                                          <p:spTgt spid="50"/>
                                        </p:tgtEl>
                                        <p:attrNameLst>
                                          <p:attrName>ppt_x</p:attrName>
                                        </p:attrNameLst>
                                      </p:cBhvr>
                                      <p:tavLst>
                                        <p:tav tm="0">
                                          <p:val>
                                            <p:strVal val="#ppt_x"/>
                                          </p:val>
                                        </p:tav>
                                        <p:tav tm="100000">
                                          <p:val>
                                            <p:strVal val="#ppt_x"/>
                                          </p:val>
                                        </p:tav>
                                      </p:tavLst>
                                    </p:anim>
                                    <p:anim calcmode="lin" valueType="num">
                                      <p:cBhvr additive="base">
                                        <p:cTn id="3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五、 </a:t>
            </a:r>
            <a:r>
              <a:rPr lang="en-US" altLang="zh-CN" b="1" dirty="0"/>
              <a:t>0—3</a:t>
            </a:r>
            <a:r>
              <a:rPr lang="zh-CN" altLang="en-US" b="1" dirty="0"/>
              <a:t>岁各类特殊儿童的特点及家庭教育指导</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335377"/>
            <a:ext cx="5674269" cy="369332"/>
          </a:xfrm>
          <a:prstGeom prst="rect">
            <a:avLst/>
          </a:prstGeom>
        </p:spPr>
        <p:txBody>
          <a:bodyPr wrap="square">
            <a:spAutoFit/>
          </a:bodyPr>
          <a:lstStyle/>
          <a:p>
            <a:r>
              <a:rPr lang="zh-CN" altLang="zh-CN" dirty="0"/>
              <a:t>（一） 听障儿童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7" y="2882074"/>
            <a:ext cx="10225805" cy="2543068"/>
          </a:xfrm>
          <a:prstGeom prst="rect">
            <a:avLst/>
          </a:prstGeom>
        </p:spPr>
        <p:txBody>
          <a:bodyPr wrap="square">
            <a:spAutoFit/>
          </a:bodyPr>
          <a:lstStyle/>
          <a:p>
            <a:pPr marL="342900" indent="-342900">
              <a:lnSpc>
                <a:spcPct val="150000"/>
              </a:lnSpc>
              <a:buAutoNum type="arabicPeriod"/>
            </a:pPr>
            <a:r>
              <a:rPr lang="zh-CN" altLang="zh-CN" dirty="0"/>
              <a:t>听觉障碍的定义</a:t>
            </a:r>
            <a:endParaRPr lang="en-US" altLang="zh-CN" dirty="0"/>
          </a:p>
          <a:p>
            <a:pPr marL="342900" indent="-342900">
              <a:lnSpc>
                <a:spcPct val="150000"/>
              </a:lnSpc>
              <a:buAutoNum type="arabicPeriod"/>
            </a:pPr>
            <a:r>
              <a:rPr lang="zh-CN" altLang="zh-CN" dirty="0"/>
              <a:t>听觉障碍的分级</a:t>
            </a:r>
            <a:endParaRPr lang="en-US" altLang="zh-CN" dirty="0"/>
          </a:p>
          <a:p>
            <a:pPr marL="342900" indent="-342900">
              <a:lnSpc>
                <a:spcPct val="150000"/>
              </a:lnSpc>
              <a:buAutoNum type="arabicPeriod"/>
            </a:pPr>
            <a:r>
              <a:rPr lang="zh-CN" altLang="zh-CN" dirty="0"/>
              <a:t>听障儿童的特点</a:t>
            </a:r>
            <a:endParaRPr lang="en-US" altLang="zh-CN" dirty="0"/>
          </a:p>
          <a:p>
            <a:pPr>
              <a:lnSpc>
                <a:spcPct val="150000"/>
              </a:lnSpc>
            </a:pPr>
            <a:r>
              <a:rPr lang="zh-CN" altLang="zh-CN" dirty="0"/>
              <a:t>（</a:t>
            </a:r>
            <a:r>
              <a:rPr lang="en-US" altLang="zh-CN" dirty="0"/>
              <a:t>1</a:t>
            </a:r>
            <a:r>
              <a:rPr lang="zh-CN" altLang="zh-CN" dirty="0"/>
              <a:t>） 语言特点（</a:t>
            </a:r>
            <a:r>
              <a:rPr lang="en-US" altLang="zh-CN" dirty="0"/>
              <a:t>2</a:t>
            </a:r>
            <a:r>
              <a:rPr lang="zh-CN" altLang="zh-CN" dirty="0"/>
              <a:t>） 感知觉特点 （</a:t>
            </a:r>
            <a:r>
              <a:rPr lang="en-US" altLang="zh-CN" dirty="0"/>
              <a:t>3</a:t>
            </a:r>
            <a:r>
              <a:rPr lang="zh-CN" altLang="zh-CN" dirty="0"/>
              <a:t>） 注意特点 （</a:t>
            </a:r>
            <a:r>
              <a:rPr lang="en-US" altLang="zh-CN" dirty="0"/>
              <a:t>4</a:t>
            </a:r>
            <a:r>
              <a:rPr lang="zh-CN" altLang="zh-CN" dirty="0"/>
              <a:t>） 记忆特点 （</a:t>
            </a:r>
            <a:r>
              <a:rPr lang="en-US" altLang="zh-CN" dirty="0"/>
              <a:t>5</a:t>
            </a:r>
            <a:r>
              <a:rPr lang="zh-CN" altLang="zh-CN" dirty="0"/>
              <a:t>） 思维特点 </a:t>
            </a:r>
            <a:endParaRPr lang="en-US" altLang="zh-CN" dirty="0"/>
          </a:p>
          <a:p>
            <a:pPr marL="342900" indent="-342900">
              <a:lnSpc>
                <a:spcPct val="150000"/>
              </a:lnSpc>
              <a:buAutoNum type="arabicPeriod" startAt="4"/>
            </a:pPr>
            <a:r>
              <a:rPr lang="zh-CN" altLang="zh-CN" dirty="0"/>
              <a:t>家庭教育训练指导的内容及策略</a:t>
            </a:r>
            <a:endParaRPr lang="en-US" altLang="zh-CN" dirty="0"/>
          </a:p>
          <a:p>
            <a:pPr>
              <a:lnSpc>
                <a:spcPct val="150000"/>
              </a:lnSpc>
            </a:pPr>
            <a:r>
              <a:rPr lang="zh-CN" altLang="zh-CN" dirty="0"/>
              <a:t>（</a:t>
            </a:r>
            <a:r>
              <a:rPr lang="en-US" altLang="zh-CN" dirty="0"/>
              <a:t>1</a:t>
            </a:r>
            <a:r>
              <a:rPr lang="zh-CN" altLang="zh-CN" dirty="0"/>
              <a:t>） 根据家长特点开展指导（</a:t>
            </a:r>
            <a:r>
              <a:rPr lang="en-US" altLang="zh-CN" dirty="0"/>
              <a:t>2</a:t>
            </a:r>
            <a:r>
              <a:rPr lang="zh-CN" altLang="zh-CN" dirty="0"/>
              <a:t>） 着力在沟通问题上开展指导 </a:t>
            </a:r>
            <a:endParaRPr lang="en-US" altLang="zh-CN" dirty="0"/>
          </a:p>
        </p:txBody>
      </p:sp>
    </p:spTree>
    <p:extLst>
      <p:ext uri="{BB962C8B-B14F-4D97-AF65-F5344CB8AC3E}">
        <p14:creationId xmlns:p14="http://schemas.microsoft.com/office/powerpoint/2010/main" val="94323847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五、 </a:t>
            </a:r>
            <a:r>
              <a:rPr lang="en-US" altLang="zh-CN" b="1" dirty="0"/>
              <a:t>0—3</a:t>
            </a:r>
            <a:r>
              <a:rPr lang="zh-CN" altLang="en-US" b="1" dirty="0"/>
              <a:t>岁各类特殊儿童的特点及家庭教育指导</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366155"/>
            <a:ext cx="5674269" cy="369332"/>
          </a:xfrm>
          <a:prstGeom prst="rect">
            <a:avLst/>
          </a:prstGeom>
        </p:spPr>
        <p:txBody>
          <a:bodyPr wrap="square">
            <a:spAutoFit/>
          </a:bodyPr>
          <a:lstStyle/>
          <a:p>
            <a:r>
              <a:rPr lang="zh-CN" altLang="zh-CN" dirty="0"/>
              <a:t>（二） 视障儿童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7" y="2882074"/>
            <a:ext cx="10225805" cy="2543068"/>
          </a:xfrm>
          <a:prstGeom prst="rect">
            <a:avLst/>
          </a:prstGeom>
        </p:spPr>
        <p:txBody>
          <a:bodyPr wrap="square">
            <a:spAutoFit/>
          </a:bodyPr>
          <a:lstStyle/>
          <a:p>
            <a:pPr marL="342900" indent="-342900">
              <a:lnSpc>
                <a:spcPct val="150000"/>
              </a:lnSpc>
              <a:buAutoNum type="arabicPeriod"/>
            </a:pPr>
            <a:r>
              <a:rPr lang="zh-CN" altLang="zh-CN" dirty="0"/>
              <a:t>视觉障碍的定义</a:t>
            </a:r>
            <a:endParaRPr lang="en-US" altLang="zh-CN" dirty="0"/>
          </a:p>
          <a:p>
            <a:pPr marL="342900" indent="-342900">
              <a:lnSpc>
                <a:spcPct val="150000"/>
              </a:lnSpc>
              <a:buAutoNum type="arabicPeriod"/>
            </a:pPr>
            <a:r>
              <a:rPr lang="zh-CN" altLang="zh-CN" dirty="0"/>
              <a:t>视觉障碍的分级</a:t>
            </a:r>
            <a:endParaRPr lang="en-US" altLang="zh-CN" dirty="0"/>
          </a:p>
          <a:p>
            <a:pPr marL="342900" indent="-342900">
              <a:lnSpc>
                <a:spcPct val="150000"/>
              </a:lnSpc>
              <a:buAutoNum type="arabicPeriod"/>
            </a:pPr>
            <a:r>
              <a:rPr lang="zh-CN" altLang="zh-CN" dirty="0"/>
              <a:t>视障儿童的特点 </a:t>
            </a:r>
            <a:endParaRPr lang="en-US" altLang="zh-CN" dirty="0"/>
          </a:p>
          <a:p>
            <a:pPr>
              <a:lnSpc>
                <a:spcPct val="150000"/>
              </a:lnSpc>
            </a:pPr>
            <a:r>
              <a:rPr lang="zh-CN" altLang="zh-CN" dirty="0"/>
              <a:t>（</a:t>
            </a:r>
            <a:r>
              <a:rPr lang="en-US" altLang="zh-CN" dirty="0"/>
              <a:t>1</a:t>
            </a:r>
            <a:r>
              <a:rPr lang="zh-CN" altLang="zh-CN" dirty="0"/>
              <a:t>） 认知特点（</a:t>
            </a:r>
            <a:r>
              <a:rPr lang="en-US" altLang="zh-CN" dirty="0"/>
              <a:t>2</a:t>
            </a:r>
            <a:r>
              <a:rPr lang="zh-CN" altLang="zh-CN" dirty="0"/>
              <a:t>） 感知觉特点 （</a:t>
            </a:r>
            <a:r>
              <a:rPr lang="en-US" altLang="zh-CN" dirty="0"/>
              <a:t>3</a:t>
            </a:r>
            <a:r>
              <a:rPr lang="zh-CN" altLang="zh-CN" dirty="0"/>
              <a:t>） 语言特点 （</a:t>
            </a:r>
            <a:r>
              <a:rPr lang="en-US" altLang="zh-CN" dirty="0"/>
              <a:t>4</a:t>
            </a:r>
            <a:r>
              <a:rPr lang="zh-CN" altLang="zh-CN" dirty="0"/>
              <a:t>） 个性特点 </a:t>
            </a:r>
            <a:endParaRPr lang="en-US" altLang="zh-CN" dirty="0"/>
          </a:p>
          <a:p>
            <a:pPr>
              <a:lnSpc>
                <a:spcPct val="150000"/>
              </a:lnSpc>
            </a:pPr>
            <a:r>
              <a:rPr lang="en-US" altLang="zh-CN" dirty="0"/>
              <a:t>4. </a:t>
            </a:r>
            <a:r>
              <a:rPr lang="zh-CN" altLang="en-US" dirty="0"/>
              <a:t>  </a:t>
            </a:r>
            <a:r>
              <a:rPr lang="zh-CN" altLang="zh-CN" dirty="0"/>
              <a:t>家庭教育训练指导的内容及策略 </a:t>
            </a:r>
            <a:endParaRPr lang="en-US" altLang="zh-CN" dirty="0"/>
          </a:p>
          <a:p>
            <a:pPr>
              <a:lnSpc>
                <a:spcPct val="150000"/>
              </a:lnSpc>
            </a:pPr>
            <a:r>
              <a:rPr lang="zh-CN" altLang="zh-CN" dirty="0"/>
              <a:t>（</a:t>
            </a:r>
            <a:r>
              <a:rPr lang="en-US" altLang="zh-CN" dirty="0"/>
              <a:t>1</a:t>
            </a:r>
            <a:r>
              <a:rPr lang="zh-CN" altLang="zh-CN" dirty="0"/>
              <a:t>） 家长心理层面建设需求的指导 （</a:t>
            </a:r>
            <a:r>
              <a:rPr lang="en-US" altLang="zh-CN" dirty="0"/>
              <a:t>2</a:t>
            </a:r>
            <a:r>
              <a:rPr lang="zh-CN" altLang="zh-CN" dirty="0"/>
              <a:t>） 家长教育与服务需求的指导 </a:t>
            </a:r>
            <a:endParaRPr lang="en-US" altLang="zh-CN" dirty="0"/>
          </a:p>
        </p:txBody>
      </p:sp>
    </p:spTree>
    <p:extLst>
      <p:ext uri="{BB962C8B-B14F-4D97-AF65-F5344CB8AC3E}">
        <p14:creationId xmlns:p14="http://schemas.microsoft.com/office/powerpoint/2010/main" val="421719902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五、 </a:t>
            </a:r>
            <a:r>
              <a:rPr lang="en-US" altLang="zh-CN" b="1" dirty="0"/>
              <a:t>0—3</a:t>
            </a:r>
            <a:r>
              <a:rPr lang="zh-CN" altLang="en-US" b="1" dirty="0"/>
              <a:t>岁各类特殊儿童的特点及家庭教育指导</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366155"/>
            <a:ext cx="5674269" cy="369332"/>
          </a:xfrm>
          <a:prstGeom prst="rect">
            <a:avLst/>
          </a:prstGeom>
        </p:spPr>
        <p:txBody>
          <a:bodyPr wrap="square">
            <a:spAutoFit/>
          </a:bodyPr>
          <a:lstStyle/>
          <a:p>
            <a:r>
              <a:rPr lang="zh-CN" altLang="zh-CN" dirty="0"/>
              <a:t>（三） 肢体障碍儿童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7" y="2882074"/>
            <a:ext cx="10225805" cy="2450736"/>
          </a:xfrm>
          <a:prstGeom prst="rect">
            <a:avLst/>
          </a:prstGeom>
        </p:spPr>
        <p:txBody>
          <a:bodyPr wrap="square">
            <a:spAutoFit/>
          </a:bodyPr>
          <a:lstStyle/>
          <a:p>
            <a:pPr marL="342900" indent="-342900">
              <a:lnSpc>
                <a:spcPct val="150000"/>
              </a:lnSpc>
              <a:buAutoNum type="arabicPeriod"/>
            </a:pPr>
            <a:r>
              <a:rPr lang="zh-CN" altLang="zh-CN" dirty="0"/>
              <a:t>肢体障碍的定义</a:t>
            </a:r>
            <a:endParaRPr lang="en-US" altLang="zh-CN" dirty="0"/>
          </a:p>
          <a:p>
            <a:pPr marL="342900" indent="-342900">
              <a:lnSpc>
                <a:spcPct val="150000"/>
              </a:lnSpc>
              <a:buAutoNum type="arabicPeriod"/>
            </a:pPr>
            <a:r>
              <a:rPr lang="zh-CN" altLang="zh-CN" dirty="0"/>
              <a:t>肢体障碍的分级</a:t>
            </a:r>
            <a:endParaRPr lang="en-US" altLang="zh-CN" dirty="0"/>
          </a:p>
          <a:p>
            <a:pPr marL="342900" indent="-342900">
              <a:lnSpc>
                <a:spcPct val="150000"/>
              </a:lnSpc>
              <a:buAutoNum type="arabicPeriod"/>
            </a:pPr>
            <a:r>
              <a:rPr lang="zh-CN" altLang="zh-CN" dirty="0"/>
              <a:t>肢体障碍儿童的特点 </a:t>
            </a:r>
            <a:r>
              <a:rPr lang="zh-CN" altLang="en-US" dirty="0"/>
              <a:t>：</a:t>
            </a:r>
            <a:r>
              <a:rPr lang="zh-CN" altLang="en-US" sz="1400" dirty="0"/>
              <a:t>对外界刺激敏感，遭受挫折时，易产生自卑感；学习生活上面临较多的困难，因长期受到照顾而养成依赖心理，成就动机不足；因人际交往受限、行动不便，易产生焦虑、孤僻等心理问题 </a:t>
            </a:r>
            <a:endParaRPr lang="en-US" altLang="zh-CN" sz="1400" dirty="0"/>
          </a:p>
          <a:p>
            <a:pPr marL="342900" indent="-342900">
              <a:lnSpc>
                <a:spcPct val="150000"/>
              </a:lnSpc>
              <a:buAutoNum type="arabicPeriod"/>
            </a:pPr>
            <a:r>
              <a:rPr lang="zh-CN" altLang="zh-CN" dirty="0"/>
              <a:t>家庭教育训练指导的内容及策略 </a:t>
            </a:r>
            <a:endParaRPr lang="en-US" altLang="zh-CN" dirty="0"/>
          </a:p>
          <a:p>
            <a:pPr>
              <a:lnSpc>
                <a:spcPct val="150000"/>
              </a:lnSpc>
            </a:pPr>
            <a:r>
              <a:rPr lang="zh-CN" altLang="zh-CN" dirty="0"/>
              <a:t>（</a:t>
            </a:r>
            <a:r>
              <a:rPr lang="en-US" altLang="zh-CN" dirty="0"/>
              <a:t>1</a:t>
            </a:r>
            <a:r>
              <a:rPr lang="zh-CN" altLang="zh-CN" dirty="0"/>
              <a:t>） 指导家长树立医教结合的理念（</a:t>
            </a:r>
            <a:r>
              <a:rPr lang="en-US" altLang="zh-CN" dirty="0"/>
              <a:t>2</a:t>
            </a:r>
            <a:r>
              <a:rPr lang="zh-CN" altLang="zh-CN" dirty="0"/>
              <a:t>） 指导家长实施多重干预的原则 </a:t>
            </a:r>
            <a:endParaRPr lang="en-US" altLang="zh-CN" dirty="0"/>
          </a:p>
        </p:txBody>
      </p:sp>
    </p:spTree>
    <p:extLst>
      <p:ext uri="{BB962C8B-B14F-4D97-AF65-F5344CB8AC3E}">
        <p14:creationId xmlns:p14="http://schemas.microsoft.com/office/powerpoint/2010/main" val="288514959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五、 </a:t>
            </a:r>
            <a:r>
              <a:rPr lang="en-US" altLang="zh-CN" b="1" dirty="0"/>
              <a:t>0—3</a:t>
            </a:r>
            <a:r>
              <a:rPr lang="zh-CN" altLang="en-US" b="1" dirty="0"/>
              <a:t>岁各类特殊儿童的特点及家庭教育指导</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366155"/>
            <a:ext cx="5674269" cy="369332"/>
          </a:xfrm>
          <a:prstGeom prst="rect">
            <a:avLst/>
          </a:prstGeom>
        </p:spPr>
        <p:txBody>
          <a:bodyPr wrap="square">
            <a:spAutoFit/>
          </a:bodyPr>
          <a:lstStyle/>
          <a:p>
            <a:r>
              <a:rPr lang="zh-CN" altLang="zh-CN" dirty="0"/>
              <a:t>（四） 发育迟缓儿童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7" y="2882074"/>
            <a:ext cx="10225805" cy="2958567"/>
          </a:xfrm>
          <a:prstGeom prst="rect">
            <a:avLst/>
          </a:prstGeom>
        </p:spPr>
        <p:txBody>
          <a:bodyPr wrap="square">
            <a:spAutoFit/>
          </a:bodyPr>
          <a:lstStyle/>
          <a:p>
            <a:pPr marL="342900" indent="-342900">
              <a:lnSpc>
                <a:spcPct val="150000"/>
              </a:lnSpc>
              <a:buAutoNum type="arabicPeriod"/>
            </a:pPr>
            <a:r>
              <a:rPr lang="zh-CN" altLang="zh-CN" dirty="0"/>
              <a:t>发育迟缓的定义</a:t>
            </a:r>
            <a:endParaRPr lang="en-US" altLang="zh-CN" dirty="0"/>
          </a:p>
          <a:p>
            <a:pPr marL="342900" indent="-342900">
              <a:lnSpc>
                <a:spcPct val="150000"/>
              </a:lnSpc>
              <a:buAutoNum type="arabicPeriod"/>
            </a:pPr>
            <a:r>
              <a:rPr lang="zh-CN" altLang="zh-CN" dirty="0"/>
              <a:t>发育迟缓的分级</a:t>
            </a:r>
            <a:endParaRPr lang="en-US" altLang="zh-CN" dirty="0"/>
          </a:p>
          <a:p>
            <a:pPr marL="342900" indent="-342900">
              <a:lnSpc>
                <a:spcPct val="150000"/>
              </a:lnSpc>
              <a:buAutoNum type="arabicPeriod"/>
            </a:pPr>
            <a:r>
              <a:rPr lang="zh-CN" altLang="zh-CN" dirty="0"/>
              <a:t>发育迟缓儿童的特点 </a:t>
            </a:r>
            <a:r>
              <a:rPr lang="zh-CN" altLang="en-US" dirty="0"/>
              <a:t>：</a:t>
            </a:r>
            <a:endParaRPr lang="en-US" altLang="zh-CN" sz="1400" dirty="0"/>
          </a:p>
          <a:p>
            <a:pPr>
              <a:lnSpc>
                <a:spcPct val="150000"/>
              </a:lnSpc>
            </a:pPr>
            <a:r>
              <a:rPr lang="zh-CN" altLang="zh-CN" dirty="0"/>
              <a:t>（</a:t>
            </a:r>
            <a:r>
              <a:rPr lang="en-US" altLang="zh-CN" dirty="0"/>
              <a:t>1</a:t>
            </a:r>
            <a:r>
              <a:rPr lang="zh-CN" altLang="zh-CN" dirty="0"/>
              <a:t>） 语言特点（</a:t>
            </a:r>
            <a:r>
              <a:rPr lang="en-US" altLang="zh-CN" dirty="0"/>
              <a:t>2</a:t>
            </a:r>
            <a:r>
              <a:rPr lang="zh-CN" altLang="zh-CN" dirty="0"/>
              <a:t>） 体格特点</a:t>
            </a:r>
            <a:r>
              <a:rPr lang="zh-CN" altLang="zh-CN" sz="1400" dirty="0"/>
              <a:t> </a:t>
            </a:r>
            <a:r>
              <a:rPr lang="zh-CN" altLang="zh-CN" dirty="0"/>
              <a:t>（</a:t>
            </a:r>
            <a:r>
              <a:rPr lang="en-US" altLang="zh-CN" dirty="0"/>
              <a:t>3</a:t>
            </a:r>
            <a:r>
              <a:rPr lang="zh-CN" altLang="zh-CN" dirty="0"/>
              <a:t>） 智力特点</a:t>
            </a:r>
            <a:r>
              <a:rPr lang="zh-CN" altLang="zh-CN" sz="1400" dirty="0"/>
              <a:t> </a:t>
            </a:r>
            <a:endParaRPr lang="en-US" altLang="zh-CN" sz="1400" dirty="0"/>
          </a:p>
          <a:p>
            <a:pPr>
              <a:lnSpc>
                <a:spcPct val="150000"/>
              </a:lnSpc>
            </a:pPr>
            <a:r>
              <a:rPr lang="en-US" altLang="zh-CN" dirty="0"/>
              <a:t>4.</a:t>
            </a:r>
            <a:r>
              <a:rPr lang="zh-CN" altLang="en-US" dirty="0"/>
              <a:t>  </a:t>
            </a:r>
            <a:r>
              <a:rPr lang="zh-CN" altLang="zh-CN" dirty="0"/>
              <a:t>家庭教育训练指导的内容及策略 </a:t>
            </a:r>
            <a:endParaRPr lang="en-US" altLang="zh-CN" dirty="0"/>
          </a:p>
          <a:p>
            <a:pPr>
              <a:lnSpc>
                <a:spcPct val="150000"/>
              </a:lnSpc>
            </a:pPr>
            <a:r>
              <a:rPr lang="zh-CN" altLang="zh-CN" dirty="0"/>
              <a:t>（</a:t>
            </a:r>
            <a:r>
              <a:rPr lang="en-US" altLang="zh-CN" dirty="0"/>
              <a:t>1</a:t>
            </a:r>
            <a:r>
              <a:rPr lang="zh-CN" altLang="zh-CN" dirty="0"/>
              <a:t>） 三种危机阶段的指导（</a:t>
            </a:r>
            <a:r>
              <a:rPr lang="en-US" altLang="zh-CN" dirty="0"/>
              <a:t>2</a:t>
            </a:r>
            <a:r>
              <a:rPr lang="zh-CN" altLang="zh-CN" dirty="0"/>
              <a:t>） 家长主观因素的指导 （</a:t>
            </a:r>
            <a:r>
              <a:rPr lang="en-US" altLang="zh-CN" dirty="0"/>
              <a:t>3</a:t>
            </a:r>
            <a:r>
              <a:rPr lang="zh-CN" altLang="zh-CN" dirty="0"/>
              <a:t>） 家长客观因素的指导 （</a:t>
            </a:r>
            <a:r>
              <a:rPr lang="en-US" altLang="zh-CN" dirty="0"/>
              <a:t>4</a:t>
            </a:r>
            <a:r>
              <a:rPr lang="zh-CN" altLang="zh-CN" dirty="0"/>
              <a:t>） 团体与个别指导结合 </a:t>
            </a:r>
            <a:endParaRPr lang="en-US" altLang="zh-CN" dirty="0"/>
          </a:p>
        </p:txBody>
      </p:sp>
    </p:spTree>
    <p:extLst>
      <p:ext uri="{BB962C8B-B14F-4D97-AF65-F5344CB8AC3E}">
        <p14:creationId xmlns:p14="http://schemas.microsoft.com/office/powerpoint/2010/main" val="408661962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五、 </a:t>
            </a:r>
            <a:r>
              <a:rPr lang="en-US" altLang="zh-CN" b="1" dirty="0"/>
              <a:t>0—3</a:t>
            </a:r>
            <a:r>
              <a:rPr lang="zh-CN" altLang="en-US" b="1" dirty="0"/>
              <a:t>岁各类特殊儿童的特点及家庭教育指导</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366155"/>
            <a:ext cx="5674269" cy="369332"/>
          </a:xfrm>
          <a:prstGeom prst="rect">
            <a:avLst/>
          </a:prstGeom>
        </p:spPr>
        <p:txBody>
          <a:bodyPr wrap="square">
            <a:spAutoFit/>
          </a:bodyPr>
          <a:lstStyle/>
          <a:p>
            <a:r>
              <a:rPr lang="zh-CN" altLang="zh-CN" dirty="0"/>
              <a:t>（四） 发育迟缓儿童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7" y="2882074"/>
            <a:ext cx="5831053" cy="2958567"/>
          </a:xfrm>
          <a:prstGeom prst="rect">
            <a:avLst/>
          </a:prstGeom>
        </p:spPr>
        <p:txBody>
          <a:bodyPr wrap="square">
            <a:spAutoFit/>
          </a:bodyPr>
          <a:lstStyle/>
          <a:p>
            <a:pPr marL="342900" indent="-342900">
              <a:lnSpc>
                <a:spcPct val="150000"/>
              </a:lnSpc>
              <a:buAutoNum type="arabicPeriod"/>
            </a:pPr>
            <a:r>
              <a:rPr lang="zh-CN" altLang="zh-CN" dirty="0"/>
              <a:t>发育迟缓的定义</a:t>
            </a:r>
            <a:endParaRPr lang="en-US" altLang="zh-CN" dirty="0"/>
          </a:p>
          <a:p>
            <a:pPr marL="342900" indent="-342900">
              <a:lnSpc>
                <a:spcPct val="150000"/>
              </a:lnSpc>
              <a:buAutoNum type="arabicPeriod"/>
            </a:pPr>
            <a:r>
              <a:rPr lang="zh-CN" altLang="zh-CN" dirty="0"/>
              <a:t>发育迟缓的分级</a:t>
            </a:r>
            <a:endParaRPr lang="en-US" altLang="zh-CN" dirty="0"/>
          </a:p>
          <a:p>
            <a:pPr marL="342900" indent="-342900">
              <a:lnSpc>
                <a:spcPct val="150000"/>
              </a:lnSpc>
              <a:buAutoNum type="arabicPeriod"/>
            </a:pPr>
            <a:r>
              <a:rPr lang="zh-CN" altLang="zh-CN" dirty="0"/>
              <a:t>发育迟缓儿童的特点 </a:t>
            </a:r>
            <a:r>
              <a:rPr lang="zh-CN" altLang="en-US" dirty="0"/>
              <a:t>：</a:t>
            </a:r>
            <a:endParaRPr lang="en-US" altLang="zh-CN" sz="1400" dirty="0"/>
          </a:p>
          <a:p>
            <a:pPr>
              <a:lnSpc>
                <a:spcPct val="150000"/>
              </a:lnSpc>
            </a:pPr>
            <a:r>
              <a:rPr lang="zh-CN" altLang="zh-CN" dirty="0"/>
              <a:t>（</a:t>
            </a:r>
            <a:r>
              <a:rPr lang="en-US" altLang="zh-CN" dirty="0"/>
              <a:t>1</a:t>
            </a:r>
            <a:r>
              <a:rPr lang="zh-CN" altLang="zh-CN" dirty="0"/>
              <a:t>） 语言特点（</a:t>
            </a:r>
            <a:r>
              <a:rPr lang="en-US" altLang="zh-CN" dirty="0"/>
              <a:t>2</a:t>
            </a:r>
            <a:r>
              <a:rPr lang="zh-CN" altLang="zh-CN" dirty="0"/>
              <a:t>） 体格特点</a:t>
            </a:r>
            <a:r>
              <a:rPr lang="zh-CN" altLang="zh-CN" sz="1400" dirty="0"/>
              <a:t> </a:t>
            </a:r>
            <a:r>
              <a:rPr lang="zh-CN" altLang="zh-CN" dirty="0"/>
              <a:t>（</a:t>
            </a:r>
            <a:r>
              <a:rPr lang="en-US" altLang="zh-CN" dirty="0"/>
              <a:t>3</a:t>
            </a:r>
            <a:r>
              <a:rPr lang="zh-CN" altLang="zh-CN" dirty="0"/>
              <a:t>） 智力特点</a:t>
            </a:r>
            <a:r>
              <a:rPr lang="zh-CN" altLang="zh-CN" sz="1400" dirty="0"/>
              <a:t> </a:t>
            </a:r>
            <a:endParaRPr lang="en-US" altLang="zh-CN" sz="1400" dirty="0"/>
          </a:p>
          <a:p>
            <a:pPr>
              <a:lnSpc>
                <a:spcPct val="150000"/>
              </a:lnSpc>
            </a:pPr>
            <a:r>
              <a:rPr lang="en-US" altLang="zh-CN" dirty="0"/>
              <a:t>4.</a:t>
            </a:r>
            <a:r>
              <a:rPr lang="zh-CN" altLang="en-US" dirty="0"/>
              <a:t>  </a:t>
            </a:r>
            <a:r>
              <a:rPr lang="zh-CN" altLang="zh-CN" dirty="0"/>
              <a:t>家庭教育训练指导的内容及策略 </a:t>
            </a:r>
            <a:endParaRPr lang="en-US" altLang="zh-CN" dirty="0"/>
          </a:p>
          <a:p>
            <a:pPr>
              <a:lnSpc>
                <a:spcPct val="150000"/>
              </a:lnSpc>
            </a:pPr>
            <a:r>
              <a:rPr lang="zh-CN" altLang="zh-CN" dirty="0"/>
              <a:t>（</a:t>
            </a:r>
            <a:r>
              <a:rPr lang="en-US" altLang="zh-CN" dirty="0"/>
              <a:t>1</a:t>
            </a:r>
            <a:r>
              <a:rPr lang="zh-CN" altLang="zh-CN" dirty="0"/>
              <a:t>） 三种危机阶段的指导（</a:t>
            </a:r>
            <a:r>
              <a:rPr lang="en-US" altLang="zh-CN" dirty="0"/>
              <a:t>2</a:t>
            </a:r>
            <a:r>
              <a:rPr lang="zh-CN" altLang="zh-CN" dirty="0"/>
              <a:t>） 家长主观因素的指导 （</a:t>
            </a:r>
            <a:r>
              <a:rPr lang="en-US" altLang="zh-CN" dirty="0"/>
              <a:t>3</a:t>
            </a:r>
            <a:r>
              <a:rPr lang="zh-CN" altLang="zh-CN" dirty="0"/>
              <a:t>） 家长客观因素的指导 （</a:t>
            </a:r>
            <a:r>
              <a:rPr lang="en-US" altLang="zh-CN" dirty="0"/>
              <a:t>4</a:t>
            </a:r>
            <a:r>
              <a:rPr lang="zh-CN" altLang="zh-CN" dirty="0"/>
              <a:t>） 团体与个别指导结合 </a:t>
            </a:r>
            <a:endParaRPr lang="en-US" altLang="zh-CN" dirty="0"/>
          </a:p>
        </p:txBody>
      </p:sp>
      <p:pic>
        <p:nvPicPr>
          <p:cNvPr id="17409" name="Picture 1" descr="page190image17178752">
            <a:extLst>
              <a:ext uri="{FF2B5EF4-FFF2-40B4-BE49-F238E27FC236}">
                <a16:creationId xmlns:a16="http://schemas.microsoft.com/office/drawing/2014/main" xmlns="" id="{E2DAE2F3-B3A4-5A45-BCD7-702A5A9D5B9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95299" y="1632332"/>
            <a:ext cx="2794336" cy="2095752"/>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descr="page190image17178960">
            <a:extLst>
              <a:ext uri="{FF2B5EF4-FFF2-40B4-BE49-F238E27FC236}">
                <a16:creationId xmlns:a16="http://schemas.microsoft.com/office/drawing/2014/main" xmlns="" id="{FCF139F2-04CC-764E-8EC1-B95A6E94A7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90268" y="4152571"/>
            <a:ext cx="2885575" cy="2164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20416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五、 </a:t>
            </a:r>
            <a:r>
              <a:rPr lang="en-US" altLang="zh-CN" b="1" dirty="0"/>
              <a:t>0—3</a:t>
            </a:r>
            <a:r>
              <a:rPr lang="zh-CN" altLang="en-US" b="1" dirty="0"/>
              <a:t>岁各类特殊儿童的特点及家庭教育指导</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366155"/>
            <a:ext cx="5674269" cy="369332"/>
          </a:xfrm>
          <a:prstGeom prst="rect">
            <a:avLst/>
          </a:prstGeom>
        </p:spPr>
        <p:txBody>
          <a:bodyPr wrap="square">
            <a:spAutoFit/>
          </a:bodyPr>
          <a:lstStyle/>
          <a:p>
            <a:r>
              <a:rPr lang="zh-CN" altLang="zh-CN" dirty="0"/>
              <a:t>（五） 自闭症谱系障碍儿童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7" y="2882074"/>
            <a:ext cx="8305896" cy="2543068"/>
          </a:xfrm>
          <a:prstGeom prst="rect">
            <a:avLst/>
          </a:prstGeom>
        </p:spPr>
        <p:txBody>
          <a:bodyPr wrap="square">
            <a:spAutoFit/>
          </a:bodyPr>
          <a:lstStyle/>
          <a:p>
            <a:pPr marL="342900" indent="-342900">
              <a:lnSpc>
                <a:spcPct val="150000"/>
              </a:lnSpc>
              <a:buAutoNum type="arabicPeriod"/>
            </a:pPr>
            <a:r>
              <a:rPr lang="zh-CN" altLang="zh-CN" dirty="0"/>
              <a:t>自闭症谱系障的定义</a:t>
            </a:r>
            <a:endParaRPr lang="en-US" altLang="zh-CN" dirty="0"/>
          </a:p>
          <a:p>
            <a:pPr marL="342900" indent="-342900">
              <a:lnSpc>
                <a:spcPct val="150000"/>
              </a:lnSpc>
              <a:buAutoNum type="arabicPeriod"/>
            </a:pPr>
            <a:r>
              <a:rPr lang="zh-CN" altLang="zh-CN" dirty="0"/>
              <a:t>自闭症谱系障的分级</a:t>
            </a:r>
            <a:endParaRPr lang="en-US" altLang="zh-CN" dirty="0"/>
          </a:p>
          <a:p>
            <a:pPr marL="342900" indent="-342900">
              <a:lnSpc>
                <a:spcPct val="150000"/>
              </a:lnSpc>
              <a:buAutoNum type="arabicPeriod"/>
            </a:pPr>
            <a:r>
              <a:rPr lang="zh-CN" altLang="zh-CN" dirty="0"/>
              <a:t>自闭症谱系障碍儿童的特点 </a:t>
            </a:r>
            <a:r>
              <a:rPr lang="zh-CN" altLang="en-US" dirty="0"/>
              <a:t>：</a:t>
            </a:r>
            <a:endParaRPr lang="en-US" altLang="zh-CN" sz="1400" dirty="0"/>
          </a:p>
          <a:p>
            <a:pPr>
              <a:lnSpc>
                <a:spcPct val="150000"/>
              </a:lnSpc>
            </a:pPr>
            <a:r>
              <a:rPr lang="zh-CN" altLang="zh-CN" dirty="0"/>
              <a:t>（</a:t>
            </a:r>
            <a:r>
              <a:rPr lang="en-US" altLang="zh-CN" dirty="0"/>
              <a:t>1</a:t>
            </a:r>
            <a:r>
              <a:rPr lang="zh-CN" altLang="zh-CN" dirty="0"/>
              <a:t>） 社会交往障碍 （</a:t>
            </a:r>
            <a:r>
              <a:rPr lang="en-US" altLang="zh-CN" dirty="0"/>
              <a:t>2</a:t>
            </a:r>
            <a:r>
              <a:rPr lang="zh-CN" altLang="zh-CN" dirty="0"/>
              <a:t>） 语言交流障碍 （</a:t>
            </a:r>
            <a:r>
              <a:rPr lang="en-US" altLang="zh-CN" dirty="0"/>
              <a:t>3</a:t>
            </a:r>
            <a:r>
              <a:rPr lang="zh-CN" altLang="zh-CN" dirty="0"/>
              <a:t>） 重复刻板行为 </a:t>
            </a:r>
            <a:endParaRPr lang="en-US" altLang="zh-CN" dirty="0"/>
          </a:p>
          <a:p>
            <a:pPr>
              <a:lnSpc>
                <a:spcPct val="150000"/>
              </a:lnSpc>
            </a:pPr>
            <a:r>
              <a:rPr lang="en-US" altLang="zh-CN" dirty="0"/>
              <a:t>4.</a:t>
            </a:r>
            <a:r>
              <a:rPr lang="zh-CN" altLang="en-US" dirty="0"/>
              <a:t>  </a:t>
            </a:r>
            <a:r>
              <a:rPr lang="zh-CN" altLang="zh-CN" dirty="0"/>
              <a:t>家庭教育训练指导的内容及策略 </a:t>
            </a:r>
            <a:endParaRPr lang="en-US" altLang="zh-CN" dirty="0"/>
          </a:p>
          <a:p>
            <a:pPr>
              <a:lnSpc>
                <a:spcPct val="150000"/>
              </a:lnSpc>
            </a:pPr>
            <a:r>
              <a:rPr lang="zh-CN" altLang="zh-CN" dirty="0"/>
              <a:t>（</a:t>
            </a:r>
            <a:r>
              <a:rPr lang="en-US" altLang="zh-CN" dirty="0"/>
              <a:t>1</a:t>
            </a:r>
            <a:r>
              <a:rPr lang="zh-CN" altLang="zh-CN" dirty="0"/>
              <a:t>） 根据家长的需求进行指导（</a:t>
            </a:r>
            <a:r>
              <a:rPr lang="en-US" altLang="zh-CN" dirty="0"/>
              <a:t>2</a:t>
            </a:r>
            <a:r>
              <a:rPr lang="zh-CN" altLang="zh-CN" dirty="0"/>
              <a:t>） 根据家长的类型进行指导 </a:t>
            </a:r>
            <a:endParaRPr lang="en-US" altLang="zh-CN" dirty="0"/>
          </a:p>
        </p:txBody>
      </p:sp>
    </p:spTree>
    <p:extLst>
      <p:ext uri="{BB962C8B-B14F-4D97-AF65-F5344CB8AC3E}">
        <p14:creationId xmlns:p14="http://schemas.microsoft.com/office/powerpoint/2010/main" val="168200496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五、 </a:t>
            </a:r>
            <a:r>
              <a:rPr lang="en-US" altLang="zh-CN" b="1" dirty="0"/>
              <a:t>0—3</a:t>
            </a:r>
            <a:r>
              <a:rPr lang="zh-CN" altLang="en-US" b="1" dirty="0"/>
              <a:t>岁各类特殊儿童的特点及家庭教育指导</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366155"/>
            <a:ext cx="5674269" cy="369332"/>
          </a:xfrm>
          <a:prstGeom prst="rect">
            <a:avLst/>
          </a:prstGeom>
        </p:spPr>
        <p:txBody>
          <a:bodyPr wrap="square">
            <a:spAutoFit/>
          </a:bodyPr>
          <a:lstStyle/>
          <a:p>
            <a:r>
              <a:rPr lang="zh-CN" altLang="zh-CN" dirty="0"/>
              <a:t>（六） 多动及注意力缺失儿童 </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6" y="2882074"/>
            <a:ext cx="10721105" cy="2732479"/>
          </a:xfrm>
          <a:prstGeom prst="rect">
            <a:avLst/>
          </a:prstGeom>
        </p:spPr>
        <p:txBody>
          <a:bodyPr wrap="square">
            <a:spAutoFit/>
          </a:bodyPr>
          <a:lstStyle/>
          <a:p>
            <a:pPr marL="342900" indent="-342900">
              <a:lnSpc>
                <a:spcPct val="150000"/>
              </a:lnSpc>
              <a:buAutoNum type="arabicPeriod"/>
            </a:pPr>
            <a:r>
              <a:rPr lang="zh-CN" altLang="zh-CN" dirty="0"/>
              <a:t>多动及注意力缺失的定义</a:t>
            </a:r>
            <a:endParaRPr lang="en-US" altLang="zh-CN" dirty="0"/>
          </a:p>
          <a:p>
            <a:pPr marL="342900" indent="-342900">
              <a:lnSpc>
                <a:spcPct val="150000"/>
              </a:lnSpc>
              <a:buAutoNum type="arabicPeriod"/>
            </a:pPr>
            <a:r>
              <a:rPr lang="zh-CN" altLang="zh-CN" dirty="0"/>
              <a:t>多动及注意力缺失的分</a:t>
            </a:r>
            <a:r>
              <a:rPr lang="zh-CN" altLang="en-US" dirty="0"/>
              <a:t>类</a:t>
            </a:r>
            <a:endParaRPr lang="en-US" altLang="zh-CN" dirty="0"/>
          </a:p>
          <a:p>
            <a:pPr marL="342900" indent="-342900">
              <a:lnSpc>
                <a:spcPct val="150000"/>
              </a:lnSpc>
              <a:buAutoNum type="arabicPeriod"/>
            </a:pPr>
            <a:r>
              <a:rPr lang="zh-CN" altLang="zh-CN" dirty="0"/>
              <a:t>多动及注意力缺失</a:t>
            </a:r>
            <a:r>
              <a:rPr lang="zh-CN" altLang="en-US" dirty="0"/>
              <a:t>儿童</a:t>
            </a:r>
            <a:r>
              <a:rPr lang="zh-CN" altLang="zh-CN" dirty="0"/>
              <a:t>的特点 </a:t>
            </a:r>
            <a:r>
              <a:rPr lang="zh-CN" altLang="en-US" dirty="0"/>
              <a:t>：</a:t>
            </a:r>
            <a:r>
              <a:rPr lang="zh-CN" altLang="zh-CN" sz="1400" dirty="0"/>
              <a:t>注意分散、活动过度、任性冲动，同时伴有以下障碍： 学习困难、言语障碍、感知觉异常、品行障碍、社交问题。使用核磁共振与功能性扫描可帮助了解此类儿童和一般儿童脑部结构与功能性的相异处。目前最一致的资料是小脑中间及脑部中间区域（包括部分脑干）的大小缩减。</a:t>
            </a:r>
            <a:endParaRPr lang="en-US" altLang="zh-CN" sz="1400" dirty="0"/>
          </a:p>
          <a:p>
            <a:pPr>
              <a:lnSpc>
                <a:spcPct val="150000"/>
              </a:lnSpc>
            </a:pPr>
            <a:r>
              <a:rPr lang="zh-CN" altLang="zh-CN" sz="1400" dirty="0"/>
              <a:t> </a:t>
            </a:r>
            <a:r>
              <a:rPr lang="en-US" altLang="zh-CN" dirty="0"/>
              <a:t>4.</a:t>
            </a:r>
            <a:r>
              <a:rPr lang="zh-CN" altLang="en-US" dirty="0"/>
              <a:t>  </a:t>
            </a:r>
            <a:r>
              <a:rPr lang="zh-CN" altLang="zh-CN" dirty="0"/>
              <a:t>家庭教育训练指导的内容及策略 </a:t>
            </a:r>
            <a:endParaRPr lang="en-US" altLang="zh-CN" dirty="0"/>
          </a:p>
          <a:p>
            <a:pPr>
              <a:lnSpc>
                <a:spcPct val="150000"/>
              </a:lnSpc>
            </a:pPr>
            <a:r>
              <a:rPr lang="zh-CN" altLang="zh-CN" sz="1600" dirty="0"/>
              <a:t>（</a:t>
            </a:r>
            <a:r>
              <a:rPr lang="en-US" altLang="zh-CN" sz="1600" dirty="0"/>
              <a:t>1</a:t>
            </a:r>
            <a:r>
              <a:rPr lang="zh-CN" altLang="zh-CN" sz="1600" dirty="0"/>
              <a:t>） 帮助家长对障碍成因形成正确认识（</a:t>
            </a:r>
            <a:r>
              <a:rPr lang="en-US" altLang="zh-CN" sz="1600" dirty="0"/>
              <a:t>2</a:t>
            </a:r>
            <a:r>
              <a:rPr lang="zh-CN" altLang="zh-CN" sz="1600" dirty="0"/>
              <a:t>） 指导家长改善家庭养育环境 （</a:t>
            </a:r>
            <a:r>
              <a:rPr lang="en-US" altLang="zh-CN" sz="1600" dirty="0"/>
              <a:t>3</a:t>
            </a:r>
            <a:r>
              <a:rPr lang="zh-CN" altLang="zh-CN" sz="1600" dirty="0"/>
              <a:t>） 指导家长树立医教结合的理念 </a:t>
            </a:r>
            <a:endParaRPr lang="en-US" altLang="zh-CN" sz="1600" dirty="0"/>
          </a:p>
        </p:txBody>
      </p:sp>
    </p:spTree>
    <p:extLst>
      <p:ext uri="{BB962C8B-B14F-4D97-AF65-F5344CB8AC3E}">
        <p14:creationId xmlns:p14="http://schemas.microsoft.com/office/powerpoint/2010/main" val="343657686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五、 </a:t>
            </a:r>
            <a:r>
              <a:rPr lang="en-US" altLang="zh-CN" b="1" dirty="0"/>
              <a:t>0—3</a:t>
            </a:r>
            <a:r>
              <a:rPr lang="zh-CN" altLang="en-US" b="1" dirty="0"/>
              <a:t>岁各类特殊儿童的特点及家庭教育指导</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366155"/>
            <a:ext cx="5674269" cy="369332"/>
          </a:xfrm>
          <a:prstGeom prst="rect">
            <a:avLst/>
          </a:prstGeom>
        </p:spPr>
        <p:txBody>
          <a:bodyPr wrap="square">
            <a:spAutoFit/>
          </a:bodyPr>
          <a:lstStyle/>
          <a:p>
            <a:r>
              <a:rPr lang="zh-CN" altLang="zh-CN" dirty="0"/>
              <a:t>（七） 情绪和行为障碍儿童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6" y="2882074"/>
            <a:ext cx="10721105" cy="2543068"/>
          </a:xfrm>
          <a:prstGeom prst="rect">
            <a:avLst/>
          </a:prstGeom>
        </p:spPr>
        <p:txBody>
          <a:bodyPr wrap="square">
            <a:spAutoFit/>
          </a:bodyPr>
          <a:lstStyle/>
          <a:p>
            <a:pPr marL="342900" indent="-342900">
              <a:lnSpc>
                <a:spcPct val="150000"/>
              </a:lnSpc>
              <a:buAutoNum type="arabicPeriod"/>
            </a:pPr>
            <a:r>
              <a:rPr lang="zh-CN" altLang="zh-CN" dirty="0"/>
              <a:t>情绪和行为障碍的定义</a:t>
            </a:r>
            <a:endParaRPr lang="en-US" altLang="zh-CN" dirty="0"/>
          </a:p>
          <a:p>
            <a:pPr marL="342900" indent="-342900">
              <a:lnSpc>
                <a:spcPct val="150000"/>
              </a:lnSpc>
              <a:buAutoNum type="arabicPeriod"/>
            </a:pPr>
            <a:r>
              <a:rPr lang="zh-CN" altLang="zh-CN" dirty="0"/>
              <a:t>情绪和行为障碍的分</a:t>
            </a:r>
            <a:r>
              <a:rPr lang="zh-CN" altLang="en-US" dirty="0"/>
              <a:t>类</a:t>
            </a:r>
            <a:endParaRPr lang="en-US" altLang="zh-CN" dirty="0"/>
          </a:p>
          <a:p>
            <a:pPr marL="342900" indent="-342900">
              <a:lnSpc>
                <a:spcPct val="150000"/>
              </a:lnSpc>
              <a:buAutoNum type="arabicPeriod"/>
            </a:pPr>
            <a:r>
              <a:rPr lang="zh-CN" altLang="zh-CN" dirty="0"/>
              <a:t>情绪和行为障碍</a:t>
            </a:r>
            <a:r>
              <a:rPr lang="zh-CN" altLang="en-US" dirty="0"/>
              <a:t>儿童</a:t>
            </a:r>
            <a:r>
              <a:rPr lang="zh-CN" altLang="zh-CN" dirty="0"/>
              <a:t>的特点 </a:t>
            </a:r>
            <a:r>
              <a:rPr lang="zh-CN" altLang="en-US" dirty="0"/>
              <a:t>：</a:t>
            </a:r>
            <a:r>
              <a:rPr lang="zh-CN" altLang="zh-CN" dirty="0"/>
              <a:t> </a:t>
            </a:r>
            <a:endParaRPr lang="en-US" altLang="zh-CN" dirty="0"/>
          </a:p>
          <a:p>
            <a:pPr>
              <a:lnSpc>
                <a:spcPct val="150000"/>
              </a:lnSpc>
            </a:pPr>
            <a:r>
              <a:rPr lang="zh-CN" altLang="zh-CN" dirty="0"/>
              <a:t>（</a:t>
            </a:r>
            <a:r>
              <a:rPr lang="en-US" altLang="zh-CN" dirty="0"/>
              <a:t>1</a:t>
            </a:r>
            <a:r>
              <a:rPr lang="zh-CN" altLang="zh-CN" dirty="0"/>
              <a:t>） 认知特点</a:t>
            </a:r>
            <a:r>
              <a:rPr lang="zh-CN" altLang="en-US" dirty="0"/>
              <a:t> </a:t>
            </a:r>
            <a:r>
              <a:rPr lang="zh-CN" altLang="zh-CN" dirty="0"/>
              <a:t>（</a:t>
            </a:r>
            <a:r>
              <a:rPr lang="en-US" altLang="zh-CN" dirty="0"/>
              <a:t>2</a:t>
            </a:r>
            <a:r>
              <a:rPr lang="zh-CN" altLang="zh-CN" dirty="0"/>
              <a:t>） 社会性特点 </a:t>
            </a:r>
            <a:endParaRPr lang="en-US" altLang="zh-CN" dirty="0"/>
          </a:p>
          <a:p>
            <a:pPr>
              <a:lnSpc>
                <a:spcPct val="150000"/>
              </a:lnSpc>
            </a:pPr>
            <a:r>
              <a:rPr lang="zh-CN" altLang="zh-CN" sz="1400" dirty="0"/>
              <a:t> </a:t>
            </a:r>
            <a:r>
              <a:rPr lang="en-US" altLang="zh-CN" dirty="0"/>
              <a:t>4.</a:t>
            </a:r>
            <a:r>
              <a:rPr lang="zh-CN" altLang="en-US" dirty="0"/>
              <a:t>  </a:t>
            </a:r>
            <a:r>
              <a:rPr lang="zh-CN" altLang="zh-CN" dirty="0"/>
              <a:t>家庭教育训练指导的内容及策略 </a:t>
            </a:r>
            <a:endParaRPr lang="en-US" altLang="zh-CN" dirty="0"/>
          </a:p>
          <a:p>
            <a:pPr>
              <a:lnSpc>
                <a:spcPct val="150000"/>
              </a:lnSpc>
            </a:pPr>
            <a:r>
              <a:rPr lang="zh-CN" altLang="zh-CN" dirty="0"/>
              <a:t>（</a:t>
            </a:r>
            <a:r>
              <a:rPr lang="en-US" altLang="zh-CN" dirty="0"/>
              <a:t>1</a:t>
            </a:r>
            <a:r>
              <a:rPr lang="zh-CN" altLang="zh-CN" dirty="0"/>
              <a:t>） 放任型家长的指导（</a:t>
            </a:r>
            <a:r>
              <a:rPr lang="en-US" altLang="zh-CN" dirty="0"/>
              <a:t>2</a:t>
            </a:r>
            <a:r>
              <a:rPr lang="zh-CN" altLang="zh-CN" dirty="0"/>
              <a:t>） 迷茫型家长的指导</a:t>
            </a:r>
            <a:r>
              <a:rPr lang="zh-CN" altLang="zh-CN" sz="1600" dirty="0"/>
              <a:t> </a:t>
            </a:r>
            <a:r>
              <a:rPr lang="zh-CN" altLang="zh-CN" dirty="0"/>
              <a:t>（</a:t>
            </a:r>
            <a:r>
              <a:rPr lang="en-US" altLang="zh-CN" dirty="0"/>
              <a:t>3</a:t>
            </a:r>
            <a:r>
              <a:rPr lang="zh-CN" altLang="zh-CN" dirty="0"/>
              <a:t>） 完美型家长的指导</a:t>
            </a:r>
            <a:r>
              <a:rPr lang="zh-CN" altLang="zh-CN" sz="1600" dirty="0"/>
              <a:t> </a:t>
            </a:r>
            <a:r>
              <a:rPr lang="zh-CN" altLang="zh-CN" dirty="0"/>
              <a:t>（</a:t>
            </a:r>
            <a:r>
              <a:rPr lang="en-US" altLang="zh-CN" dirty="0"/>
              <a:t>4</a:t>
            </a:r>
            <a:r>
              <a:rPr lang="zh-CN" altLang="zh-CN" dirty="0"/>
              <a:t>） 高期待型家长的指导</a:t>
            </a:r>
            <a:r>
              <a:rPr lang="zh-CN" altLang="zh-CN" sz="1600" dirty="0"/>
              <a:t> </a:t>
            </a:r>
            <a:endParaRPr lang="en-US" altLang="zh-CN" sz="1600" dirty="0"/>
          </a:p>
        </p:txBody>
      </p:sp>
    </p:spTree>
    <p:extLst>
      <p:ext uri="{BB962C8B-B14F-4D97-AF65-F5344CB8AC3E}">
        <p14:creationId xmlns:p14="http://schemas.microsoft.com/office/powerpoint/2010/main" val="364292581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743474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岁特殊儿童家庭教育指导的内容与策略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5229114" cy="369332"/>
          </a:xfrm>
          <a:prstGeom prst="rect">
            <a:avLst/>
          </a:prstGeom>
        </p:spPr>
        <p:txBody>
          <a:bodyPr wrap="square">
            <a:spAutoFit/>
          </a:bodyPr>
          <a:lstStyle/>
          <a:p>
            <a:r>
              <a:rPr lang="zh-CN" altLang="en-US" b="1" dirty="0"/>
              <a:t>五、 </a:t>
            </a:r>
            <a:r>
              <a:rPr lang="en-US" altLang="zh-CN" b="1" dirty="0"/>
              <a:t>0—3</a:t>
            </a:r>
            <a:r>
              <a:rPr lang="zh-CN" altLang="en-US" b="1" dirty="0"/>
              <a:t>岁各类特殊儿童的特点及家庭教育指导</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366155"/>
            <a:ext cx="5674269" cy="369332"/>
          </a:xfrm>
          <a:prstGeom prst="rect">
            <a:avLst/>
          </a:prstGeom>
        </p:spPr>
        <p:txBody>
          <a:bodyPr wrap="square">
            <a:spAutoFit/>
          </a:bodyPr>
          <a:lstStyle/>
          <a:p>
            <a:r>
              <a:rPr lang="zh-CN" altLang="zh-CN" dirty="0"/>
              <a:t>（八） 感觉统合失调儿童</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55546" y="2882074"/>
            <a:ext cx="10721105" cy="2543068"/>
          </a:xfrm>
          <a:prstGeom prst="rect">
            <a:avLst/>
          </a:prstGeom>
        </p:spPr>
        <p:txBody>
          <a:bodyPr wrap="square">
            <a:spAutoFit/>
          </a:bodyPr>
          <a:lstStyle/>
          <a:p>
            <a:pPr marL="342900" indent="-342900">
              <a:lnSpc>
                <a:spcPct val="150000"/>
              </a:lnSpc>
              <a:buAutoNum type="arabicPeriod"/>
            </a:pPr>
            <a:r>
              <a:rPr lang="zh-CN" altLang="zh-CN" dirty="0"/>
              <a:t>感觉统合失调的定义</a:t>
            </a:r>
            <a:endParaRPr lang="en-US" altLang="zh-CN" dirty="0"/>
          </a:p>
          <a:p>
            <a:pPr marL="342900" indent="-342900">
              <a:lnSpc>
                <a:spcPct val="150000"/>
              </a:lnSpc>
              <a:buAutoNum type="arabicPeriod"/>
            </a:pPr>
            <a:r>
              <a:rPr lang="zh-CN" altLang="zh-CN" dirty="0"/>
              <a:t>感觉统合失调的分</a:t>
            </a:r>
            <a:r>
              <a:rPr lang="zh-CN" altLang="en-US" dirty="0"/>
              <a:t>类</a:t>
            </a:r>
            <a:endParaRPr lang="en-US" altLang="zh-CN" dirty="0"/>
          </a:p>
          <a:p>
            <a:pPr marL="342900" indent="-342900">
              <a:lnSpc>
                <a:spcPct val="150000"/>
              </a:lnSpc>
              <a:buAutoNum type="arabicPeriod"/>
            </a:pPr>
            <a:r>
              <a:rPr lang="zh-CN" altLang="zh-CN" dirty="0"/>
              <a:t>感觉统合失调</a:t>
            </a:r>
            <a:r>
              <a:rPr lang="zh-CN" altLang="en-US" dirty="0"/>
              <a:t>儿童</a:t>
            </a:r>
            <a:r>
              <a:rPr lang="zh-CN" altLang="zh-CN" dirty="0"/>
              <a:t>的特点 </a:t>
            </a:r>
            <a:r>
              <a:rPr lang="zh-CN" altLang="en-US" dirty="0"/>
              <a:t>：</a:t>
            </a:r>
            <a:r>
              <a:rPr lang="zh-CN" altLang="zh-CN" dirty="0"/>
              <a:t> </a:t>
            </a:r>
            <a:endParaRPr lang="en-US" altLang="zh-CN" dirty="0"/>
          </a:p>
          <a:p>
            <a:pPr>
              <a:lnSpc>
                <a:spcPct val="150000"/>
              </a:lnSpc>
            </a:pPr>
            <a:r>
              <a:rPr lang="zh-CN" altLang="en-US" dirty="0"/>
              <a:t>（</a:t>
            </a:r>
            <a:r>
              <a:rPr lang="en-US" altLang="zh-CN" dirty="0"/>
              <a:t>1</a:t>
            </a:r>
            <a:r>
              <a:rPr lang="zh-CN" altLang="zh-CN" dirty="0"/>
              <a:t>） 本体感觉失调（</a:t>
            </a:r>
            <a:r>
              <a:rPr lang="en-US" altLang="zh-CN" dirty="0"/>
              <a:t>2</a:t>
            </a:r>
            <a:r>
              <a:rPr lang="zh-CN" altLang="zh-CN" dirty="0"/>
              <a:t>） 前庭感觉失调 （</a:t>
            </a:r>
            <a:r>
              <a:rPr lang="en-US" altLang="zh-CN" dirty="0"/>
              <a:t>3</a:t>
            </a:r>
            <a:r>
              <a:rPr lang="zh-CN" altLang="zh-CN" dirty="0"/>
              <a:t>） 视觉系统失调 （</a:t>
            </a:r>
            <a:r>
              <a:rPr lang="en-US" altLang="zh-CN" dirty="0"/>
              <a:t>4</a:t>
            </a:r>
            <a:r>
              <a:rPr lang="zh-CN" altLang="zh-CN" dirty="0"/>
              <a:t>） 听觉系统失调 （</a:t>
            </a:r>
            <a:r>
              <a:rPr lang="en-US" altLang="zh-CN" dirty="0"/>
              <a:t>5</a:t>
            </a:r>
            <a:r>
              <a:rPr lang="zh-CN" altLang="zh-CN" dirty="0"/>
              <a:t>） 触觉系统失调 </a:t>
            </a:r>
            <a:endParaRPr lang="en-US" altLang="zh-CN" dirty="0"/>
          </a:p>
          <a:p>
            <a:pPr>
              <a:lnSpc>
                <a:spcPct val="150000"/>
              </a:lnSpc>
            </a:pPr>
            <a:r>
              <a:rPr lang="zh-CN" altLang="zh-CN" sz="1400" dirty="0"/>
              <a:t> </a:t>
            </a:r>
            <a:r>
              <a:rPr lang="en-US" altLang="zh-CN" dirty="0"/>
              <a:t>4.</a:t>
            </a:r>
            <a:r>
              <a:rPr lang="zh-CN" altLang="en-US" dirty="0"/>
              <a:t>  </a:t>
            </a:r>
            <a:r>
              <a:rPr lang="zh-CN" altLang="zh-CN" dirty="0"/>
              <a:t>家庭教育训练指导的内容及策略 </a:t>
            </a:r>
            <a:endParaRPr lang="en-US" altLang="zh-CN" dirty="0"/>
          </a:p>
          <a:p>
            <a:pPr>
              <a:lnSpc>
                <a:spcPct val="150000"/>
              </a:lnSpc>
            </a:pPr>
            <a:r>
              <a:rPr lang="zh-CN" altLang="zh-CN" dirty="0"/>
              <a:t>（</a:t>
            </a:r>
            <a:r>
              <a:rPr lang="en-US" altLang="zh-CN" dirty="0"/>
              <a:t>1</a:t>
            </a:r>
            <a:r>
              <a:rPr lang="zh-CN" altLang="zh-CN" dirty="0"/>
              <a:t>） 帮助家长形成对感觉统合的认识（</a:t>
            </a:r>
            <a:r>
              <a:rPr lang="en-US" altLang="zh-CN" dirty="0"/>
              <a:t>2</a:t>
            </a:r>
            <a:r>
              <a:rPr lang="zh-CN" altLang="zh-CN" dirty="0"/>
              <a:t>） 教家长利用居家环境开展训练</a:t>
            </a:r>
            <a:r>
              <a:rPr lang="zh-CN" altLang="zh-CN" sz="1600" dirty="0"/>
              <a:t> </a:t>
            </a:r>
            <a:endParaRPr lang="en-US" altLang="zh-CN" sz="1600" dirty="0"/>
          </a:p>
        </p:txBody>
      </p:sp>
    </p:spTree>
    <p:extLst>
      <p:ext uri="{BB962C8B-B14F-4D97-AF65-F5344CB8AC3E}">
        <p14:creationId xmlns:p14="http://schemas.microsoft.com/office/powerpoint/2010/main" val="397635524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219936" cy="461665"/>
          </a:xfrm>
          <a:prstGeom prst="rect">
            <a:avLst/>
          </a:prstGeom>
          <a:noFill/>
        </p:spPr>
        <p:txBody>
          <a:bodyPr wrap="square" rtlCol="0">
            <a:spAutoFit/>
          </a:bodyPr>
          <a:lstStyle/>
          <a:p>
            <a:r>
              <a:rPr lang="zh-CN" altLang="en-US" sz="2400" b="1" dirty="0"/>
              <a:t>思考与练习</a:t>
            </a:r>
            <a:r>
              <a:rPr lang="en-US" altLang="zh-CN" sz="2400" b="1" dirty="0"/>
              <a:t>:</a:t>
            </a:r>
            <a:endParaRPr lang="zh-CN" altLang="en-US" sz="2400" b="1" dirty="0"/>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D07508C9-061E-B340-A1CD-BBAA07D15245}"/>
              </a:ext>
            </a:extLst>
          </p:cNvPr>
          <p:cNvSpPr/>
          <p:nvPr/>
        </p:nvSpPr>
        <p:spPr>
          <a:xfrm>
            <a:off x="1629742" y="1713530"/>
            <a:ext cx="9167959" cy="2199833"/>
          </a:xfrm>
          <a:prstGeom prst="rect">
            <a:avLst/>
          </a:prstGeom>
        </p:spPr>
        <p:txBody>
          <a:bodyPr wrap="square">
            <a:spAutoFit/>
          </a:bodyPr>
          <a:lstStyle/>
          <a:p>
            <a:pPr>
              <a:lnSpc>
                <a:spcPct val="150000"/>
              </a:lnSpc>
              <a:spcAft>
                <a:spcPts val="1200"/>
              </a:spcAft>
            </a:pPr>
            <a:r>
              <a:rPr lang="en-US" altLang="zh-CN" sz="2000" dirty="0"/>
              <a:t>1. </a:t>
            </a:r>
            <a:r>
              <a:rPr lang="zh-CN" altLang="en-US" sz="2000" dirty="0"/>
              <a:t>当前，特殊儿童的障碍有什么发展趋势？你如何看待特殊儿童分类这个话题？</a:t>
            </a:r>
          </a:p>
          <a:p>
            <a:pPr>
              <a:lnSpc>
                <a:spcPct val="150000"/>
              </a:lnSpc>
              <a:spcAft>
                <a:spcPts val="1200"/>
              </a:spcAft>
            </a:pPr>
            <a:r>
              <a:rPr lang="en-US" altLang="zh-CN" sz="2000" dirty="0"/>
              <a:t>2. </a:t>
            </a:r>
            <a:r>
              <a:rPr lang="zh-CN" altLang="en-US" sz="2000" dirty="0"/>
              <a:t>运用适宜的研究方法对区域特殊儿童家庭早发现、早诊断、早干预的状况进行调查与分析，并提出自己的应对策略。</a:t>
            </a:r>
          </a:p>
          <a:p>
            <a:pPr>
              <a:lnSpc>
                <a:spcPct val="150000"/>
              </a:lnSpc>
              <a:spcAft>
                <a:spcPts val="1200"/>
              </a:spcAft>
            </a:pPr>
            <a:r>
              <a:rPr lang="en-US" altLang="zh-CN" sz="2000" dirty="0"/>
              <a:t>3. </a:t>
            </a:r>
            <a:r>
              <a:rPr lang="zh-CN" altLang="en-US" sz="2000" dirty="0"/>
              <a:t>为一名</a:t>
            </a:r>
            <a:r>
              <a:rPr lang="en-US" altLang="zh-CN" sz="2000" dirty="0"/>
              <a:t>0—3</a:t>
            </a:r>
            <a:r>
              <a:rPr lang="zh-CN" altLang="en-US" sz="2000" dirty="0"/>
              <a:t>岁的特殊儿童制定一份家庭教育指导方案。</a:t>
            </a:r>
          </a:p>
        </p:txBody>
      </p:sp>
      <p:sp>
        <p:nvSpPr>
          <p:cNvPr id="12" name="文本框 11">
            <a:extLst>
              <a:ext uri="{FF2B5EF4-FFF2-40B4-BE49-F238E27FC236}">
                <a16:creationId xmlns:a16="http://schemas.microsoft.com/office/drawing/2014/main" xmlns="" id="{447521C0-ACED-1A46-AE7C-EA2819901CDB}"/>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72037055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75746" y="2012132"/>
            <a:ext cx="6675360" cy="725579"/>
            <a:chOff x="560327" y="368019"/>
            <a:chExt cx="6675360" cy="725579"/>
          </a:xfrm>
        </p:grpSpPr>
        <p:sp>
          <p:nvSpPr>
            <p:cNvPr id="6" name="任意多边形: 形状 5"/>
            <p:cNvSpPr/>
            <p:nvPr/>
          </p:nvSpPr>
          <p:spPr>
            <a:xfrm>
              <a:off x="1497774" y="737351"/>
              <a:ext cx="5737913" cy="92352"/>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560327" y="368019"/>
              <a:ext cx="1005708" cy="725579"/>
            </a:xfrm>
            <a:prstGeom prst="rect">
              <a:avLst/>
            </a:prstGeom>
          </p:spPr>
        </p:pic>
      </p:grpSp>
      <p:pic>
        <p:nvPicPr>
          <p:cNvPr id="8" name="图片 7"/>
          <p:cNvPicPr>
            <a:picLocks noChangeAspect="1"/>
          </p:cNvPicPr>
          <p:nvPr/>
        </p:nvPicPr>
        <p:blipFill>
          <a:blip r:embed="rId4"/>
          <a:stretch>
            <a:fillRect/>
          </a:stretch>
        </p:blipFill>
        <p:spPr>
          <a:xfrm>
            <a:off x="9870417" y="4705925"/>
            <a:ext cx="2462997" cy="2152075"/>
          </a:xfrm>
          <a:prstGeom prst="rect">
            <a:avLst/>
          </a:prstGeom>
        </p:spPr>
      </p:pic>
      <p:pic>
        <p:nvPicPr>
          <p:cNvPr id="9" name="图片 8"/>
          <p:cNvPicPr>
            <a:picLocks noChangeAspect="1"/>
          </p:cNvPicPr>
          <p:nvPr/>
        </p:nvPicPr>
        <p:blipFill>
          <a:blip r:embed="rId5"/>
          <a:stretch>
            <a:fillRect/>
          </a:stretch>
        </p:blipFill>
        <p:spPr>
          <a:xfrm>
            <a:off x="191072" y="5671913"/>
            <a:ext cx="969348" cy="951058"/>
          </a:xfrm>
          <a:prstGeom prst="rect">
            <a:avLst/>
          </a:prstGeom>
        </p:spPr>
      </p:pic>
      <p:grpSp>
        <p:nvGrpSpPr>
          <p:cNvPr id="2" name="组合 1">
            <a:extLst>
              <a:ext uri="{FF2B5EF4-FFF2-40B4-BE49-F238E27FC236}">
                <a16:creationId xmlns:a16="http://schemas.microsoft.com/office/drawing/2014/main" xmlns="" id="{DC4E839E-7A6C-DA42-AF2F-684B2EAB4CDA}"/>
              </a:ext>
            </a:extLst>
          </p:cNvPr>
          <p:cNvGrpSpPr/>
          <p:nvPr/>
        </p:nvGrpSpPr>
        <p:grpSpPr>
          <a:xfrm>
            <a:off x="286199" y="193179"/>
            <a:ext cx="8242506" cy="1385834"/>
            <a:chOff x="1949706" y="1330285"/>
            <a:chExt cx="8242506" cy="1385834"/>
          </a:xfrm>
        </p:grpSpPr>
        <p:pic>
          <p:nvPicPr>
            <p:cNvPr id="10" name="图片 9">
              <a:extLst>
                <a:ext uri="{FF2B5EF4-FFF2-40B4-BE49-F238E27FC236}">
                  <a16:creationId xmlns:a16="http://schemas.microsoft.com/office/drawing/2014/main" xmlns="" id="{239AB19B-44F9-AD46-80B5-F70FE1194E5B}"/>
                </a:ext>
              </a:extLst>
            </p:cNvPr>
            <p:cNvPicPr>
              <a:picLocks noChangeAspect="1"/>
            </p:cNvPicPr>
            <p:nvPr/>
          </p:nvPicPr>
          <p:blipFill>
            <a:blip r:embed="rId6"/>
            <a:stretch>
              <a:fillRect/>
            </a:stretch>
          </p:blipFill>
          <p:spPr>
            <a:xfrm>
              <a:off x="1949706" y="1330285"/>
              <a:ext cx="8242506" cy="1385834"/>
            </a:xfrm>
            <a:prstGeom prst="rect">
              <a:avLst/>
            </a:prstGeom>
          </p:spPr>
        </p:pic>
        <p:sp>
          <p:nvSpPr>
            <p:cNvPr id="13" name="文本框 12"/>
            <p:cNvSpPr txBox="1"/>
            <p:nvPr/>
          </p:nvSpPr>
          <p:spPr>
            <a:xfrm>
              <a:off x="2995673" y="1761592"/>
              <a:ext cx="6768225" cy="523220"/>
            </a:xfrm>
            <a:prstGeom prst="rect">
              <a:avLst/>
            </a:prstGeom>
            <a:noFill/>
          </p:spPr>
          <p:txBody>
            <a:bodyPr wrap="square" rtlCol="0">
              <a:spAutoFit/>
            </a:bodyPr>
            <a:lstStyle/>
            <a:p>
              <a:r>
                <a:rPr lang="zh-CN" altLang="en-US" sz="2800" b="1" dirty="0"/>
                <a:t>第六章 </a:t>
              </a:r>
              <a:r>
                <a:rPr lang="en-US" altLang="zh-CN" sz="2800" b="1" dirty="0"/>
                <a:t>0—3</a:t>
              </a:r>
              <a:r>
                <a:rPr lang="zh-CN" altLang="en-US" sz="2800" b="1" dirty="0"/>
                <a:t>岁特殊儿童的家庭教育与指导 </a:t>
              </a:r>
            </a:p>
          </p:txBody>
        </p:sp>
      </p:grpSp>
      <p:sp>
        <p:nvSpPr>
          <p:cNvPr id="12" name="文本框 11">
            <a:extLst>
              <a:ext uri="{FF2B5EF4-FFF2-40B4-BE49-F238E27FC236}">
                <a16:creationId xmlns:a16="http://schemas.microsoft.com/office/drawing/2014/main" xmlns="" id="{E7B67061-95E3-5F49-9689-2BC019E2556D}"/>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3" name="矩形 2">
            <a:extLst>
              <a:ext uri="{FF2B5EF4-FFF2-40B4-BE49-F238E27FC236}">
                <a16:creationId xmlns:a16="http://schemas.microsoft.com/office/drawing/2014/main" xmlns="" id="{74B189FB-1F23-8941-9B24-C2C57DFF5091}"/>
              </a:ext>
            </a:extLst>
          </p:cNvPr>
          <p:cNvSpPr/>
          <p:nvPr/>
        </p:nvSpPr>
        <p:spPr>
          <a:xfrm>
            <a:off x="2083292" y="1998589"/>
            <a:ext cx="3785011" cy="369332"/>
          </a:xfrm>
          <a:prstGeom prst="rect">
            <a:avLst/>
          </a:prstGeom>
        </p:spPr>
        <p:txBody>
          <a:bodyPr wrap="none">
            <a:spAutoFit/>
          </a:bodyPr>
          <a:lstStyle/>
          <a:p>
            <a:r>
              <a:rPr lang="zh-CN" altLang="zh-CN" dirty="0"/>
              <a:t>第一节</a:t>
            </a:r>
            <a:r>
              <a:rPr lang="zh-CN" altLang="en-US" dirty="0"/>
              <a:t> </a:t>
            </a:r>
            <a:r>
              <a:rPr lang="zh-CN" altLang="zh-CN" dirty="0"/>
              <a:t>有关</a:t>
            </a:r>
            <a:r>
              <a:rPr lang="en-US" altLang="zh-CN" dirty="0"/>
              <a:t>0—3</a:t>
            </a:r>
            <a:r>
              <a:rPr lang="zh-CN" altLang="zh-CN" dirty="0"/>
              <a:t>岁特殊儿童的概述 </a:t>
            </a:r>
          </a:p>
        </p:txBody>
      </p:sp>
      <p:sp>
        <p:nvSpPr>
          <p:cNvPr id="14" name="矩形 13">
            <a:extLst>
              <a:ext uri="{FF2B5EF4-FFF2-40B4-BE49-F238E27FC236}">
                <a16:creationId xmlns:a16="http://schemas.microsoft.com/office/drawing/2014/main" xmlns="" id="{37A75E85-FE62-B744-B1EF-E3900D3D1029}"/>
              </a:ext>
            </a:extLst>
          </p:cNvPr>
          <p:cNvSpPr/>
          <p:nvPr/>
        </p:nvSpPr>
        <p:spPr>
          <a:xfrm>
            <a:off x="4557621" y="2707364"/>
            <a:ext cx="3785011" cy="369332"/>
          </a:xfrm>
          <a:prstGeom prst="rect">
            <a:avLst/>
          </a:prstGeom>
        </p:spPr>
        <p:txBody>
          <a:bodyPr wrap="none">
            <a:spAutoFit/>
          </a:bodyPr>
          <a:lstStyle/>
          <a:p>
            <a:r>
              <a:rPr lang="zh-CN" altLang="zh-CN" dirty="0"/>
              <a:t>第二节</a:t>
            </a:r>
            <a:r>
              <a:rPr lang="en-US" altLang="zh-CN" dirty="0"/>
              <a:t> 0—3</a:t>
            </a:r>
            <a:r>
              <a:rPr lang="zh-CN" altLang="zh-CN" dirty="0"/>
              <a:t>岁特殊儿童的家庭教育 </a:t>
            </a:r>
          </a:p>
        </p:txBody>
      </p:sp>
      <p:sp>
        <p:nvSpPr>
          <p:cNvPr id="15" name="矩形 14">
            <a:extLst>
              <a:ext uri="{FF2B5EF4-FFF2-40B4-BE49-F238E27FC236}">
                <a16:creationId xmlns:a16="http://schemas.microsoft.com/office/drawing/2014/main" xmlns="" id="{D489E3FD-7C70-8047-8F92-5D8F4C180F29}"/>
              </a:ext>
            </a:extLst>
          </p:cNvPr>
          <p:cNvSpPr/>
          <p:nvPr/>
        </p:nvSpPr>
        <p:spPr>
          <a:xfrm>
            <a:off x="2083292" y="3484707"/>
            <a:ext cx="5400837" cy="369332"/>
          </a:xfrm>
          <a:prstGeom prst="rect">
            <a:avLst/>
          </a:prstGeom>
        </p:spPr>
        <p:txBody>
          <a:bodyPr wrap="none">
            <a:spAutoFit/>
          </a:bodyPr>
          <a:lstStyle/>
          <a:p>
            <a:r>
              <a:rPr lang="zh-CN" altLang="zh-CN" dirty="0"/>
              <a:t>第</a:t>
            </a:r>
            <a:r>
              <a:rPr lang="zh-CN" altLang="en-US" dirty="0"/>
              <a:t>三</a:t>
            </a:r>
            <a:r>
              <a:rPr lang="zh-CN" altLang="zh-CN" dirty="0"/>
              <a:t>节</a:t>
            </a:r>
            <a:r>
              <a:rPr lang="zh-CN" altLang="en-US" dirty="0"/>
              <a:t> </a:t>
            </a:r>
            <a:r>
              <a:rPr lang="en-US" altLang="zh-CN" dirty="0"/>
              <a:t>0—3</a:t>
            </a:r>
            <a:r>
              <a:rPr lang="zh-CN" altLang="zh-CN" dirty="0"/>
              <a:t>岁特殊儿童家庭教育指导的内容与策略 </a:t>
            </a:r>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有关</a:t>
            </a:r>
            <a:r>
              <a:rPr lang="en-US" altLang="zh-CN" sz="2400" b="1" dirty="0"/>
              <a:t>0—3</a:t>
            </a:r>
            <a:r>
              <a:rPr lang="zh-CN" altLang="en-US" sz="2400" b="1" dirty="0"/>
              <a:t>岁特殊儿童的概述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一、 </a:t>
            </a:r>
            <a:r>
              <a:rPr lang="en-US" altLang="zh-CN" b="1" dirty="0"/>
              <a:t>0—3</a:t>
            </a:r>
            <a:r>
              <a:rPr lang="zh-CN" altLang="en-US" b="1" dirty="0"/>
              <a:t>岁特殊儿童的分类</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（一） 特殊儿童的概念</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31248" y="2722097"/>
            <a:ext cx="10288204" cy="3378810"/>
          </a:xfrm>
          <a:prstGeom prst="rect">
            <a:avLst/>
          </a:prstGeom>
        </p:spPr>
        <p:txBody>
          <a:bodyPr wrap="square">
            <a:spAutoFit/>
          </a:bodyPr>
          <a:lstStyle/>
          <a:p>
            <a:pPr>
              <a:lnSpc>
                <a:spcPct val="150000"/>
              </a:lnSpc>
            </a:pPr>
            <a:r>
              <a:rPr lang="zh-CN" altLang="zh-CN" sz="1600" dirty="0"/>
              <a:t>特殊儿童的定义是：</a:t>
            </a:r>
            <a:r>
              <a:rPr lang="en-US" altLang="zh-CN" sz="1600" dirty="0"/>
              <a:t>“</a:t>
            </a:r>
            <a:r>
              <a:rPr lang="zh-CN" altLang="zh-CN" sz="1600" dirty="0"/>
              <a:t>在智力、感官、情绪、身体、行为或沟通能力上与正常情况有明显差异的儿童。</a:t>
            </a:r>
            <a:r>
              <a:rPr lang="en-US" altLang="zh-CN" sz="1600" dirty="0"/>
              <a:t>”</a:t>
            </a:r>
          </a:p>
          <a:p>
            <a:pPr>
              <a:lnSpc>
                <a:spcPct val="150000"/>
              </a:lnSpc>
            </a:pPr>
            <a:endParaRPr lang="en-US" altLang="zh-CN" sz="1600" dirty="0"/>
          </a:p>
          <a:p>
            <a:pPr>
              <a:lnSpc>
                <a:spcPct val="150000"/>
              </a:lnSpc>
            </a:pPr>
            <a:r>
              <a:rPr lang="zh-CN" altLang="zh-CN" sz="1600" dirty="0"/>
              <a:t>特殊儿童的特殊或与一般儿童的差异可以从以下三个方面来理解： </a:t>
            </a:r>
            <a:endParaRPr lang="en-US" altLang="zh-CN" sz="1600" dirty="0"/>
          </a:p>
          <a:p>
            <a:pPr marL="285750" indent="-285750">
              <a:lnSpc>
                <a:spcPct val="150000"/>
              </a:lnSpc>
              <a:buFont typeface="Arial" panose="020B0604020202020204" pitchFamily="34" charset="0"/>
              <a:buChar char="•"/>
            </a:pPr>
            <a:r>
              <a:rPr lang="zh-CN" altLang="zh-CN" sz="1600" dirty="0"/>
              <a:t>第一，个别差异特别显著的儿童。</a:t>
            </a:r>
            <a:endParaRPr lang="en-US" altLang="zh-CN" sz="1600" dirty="0"/>
          </a:p>
          <a:p>
            <a:pPr marL="285750" indent="-285750">
              <a:lnSpc>
                <a:spcPct val="150000"/>
              </a:lnSpc>
              <a:buFont typeface="Arial" panose="020B0604020202020204" pitchFamily="34" charset="0"/>
              <a:buChar char="•"/>
            </a:pPr>
            <a:r>
              <a:rPr lang="zh-CN" altLang="zh-CN" sz="1600" dirty="0"/>
              <a:t>第二，有特殊困难或特殊需要的儿童。</a:t>
            </a:r>
            <a:endParaRPr lang="en-US" altLang="zh-CN" sz="1600" dirty="0"/>
          </a:p>
          <a:p>
            <a:pPr marL="285750" indent="-285750">
              <a:lnSpc>
                <a:spcPct val="150000"/>
              </a:lnSpc>
              <a:buFont typeface="Arial" panose="020B0604020202020204" pitchFamily="34" charset="0"/>
              <a:buChar char="•"/>
            </a:pPr>
            <a:r>
              <a:rPr lang="zh-CN" altLang="zh-CN" sz="1600" dirty="0"/>
              <a:t>第三，得天独厚或得天独薄的儿童。</a:t>
            </a:r>
            <a:endParaRPr lang="en-US" altLang="zh-CN" sz="1600" dirty="0"/>
          </a:p>
          <a:p>
            <a:pPr>
              <a:lnSpc>
                <a:spcPct val="150000"/>
              </a:lnSpc>
            </a:pPr>
            <a:endParaRPr lang="en-US" altLang="zh-CN" sz="1600" dirty="0"/>
          </a:p>
          <a:p>
            <a:pPr>
              <a:lnSpc>
                <a:spcPct val="150000"/>
              </a:lnSpc>
            </a:pPr>
            <a:r>
              <a:rPr lang="zh-CN" altLang="zh-CN" sz="1600" dirty="0"/>
              <a:t>狭义的特殊儿童</a:t>
            </a:r>
            <a:r>
              <a:rPr lang="zh-CN" altLang="en-US" sz="1600" dirty="0"/>
              <a:t>：</a:t>
            </a:r>
            <a:r>
              <a:rPr lang="zh-CN" altLang="zh-CN" sz="1600" dirty="0"/>
              <a:t>生理或心理上有缺陷的儿童，也称身心障碍儿童或者残疾儿童。</a:t>
            </a:r>
            <a:endParaRPr lang="en-US" altLang="zh-CN" sz="1600" dirty="0"/>
          </a:p>
          <a:p>
            <a:pPr>
              <a:lnSpc>
                <a:spcPct val="150000"/>
              </a:lnSpc>
            </a:pPr>
            <a:r>
              <a:rPr lang="zh-CN" altLang="zh-CN" sz="1600" dirty="0"/>
              <a:t>广义的特殊儿童</a:t>
            </a:r>
            <a:r>
              <a:rPr lang="zh-CN" altLang="en-US" sz="1600" dirty="0"/>
              <a:t>：</a:t>
            </a:r>
            <a:r>
              <a:rPr lang="zh-CN" altLang="zh-CN" sz="1600" dirty="0"/>
              <a:t>除残疾儿童外，还包括超常儿童。 </a:t>
            </a:r>
          </a:p>
        </p:txBody>
      </p:sp>
    </p:spTree>
    <p:extLst>
      <p:ext uri="{BB962C8B-B14F-4D97-AF65-F5344CB8AC3E}">
        <p14:creationId xmlns:p14="http://schemas.microsoft.com/office/powerpoint/2010/main" val="326096192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有关</a:t>
            </a:r>
            <a:r>
              <a:rPr lang="en-US" altLang="zh-CN" sz="2400" b="1" dirty="0"/>
              <a:t>0—3</a:t>
            </a:r>
            <a:r>
              <a:rPr lang="zh-CN" altLang="en-US" sz="2400" b="1" dirty="0"/>
              <a:t>岁特殊儿童的概述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一、 </a:t>
            </a:r>
            <a:r>
              <a:rPr lang="en-US" altLang="zh-CN" b="1" dirty="0"/>
              <a:t>0—3</a:t>
            </a:r>
            <a:r>
              <a:rPr lang="zh-CN" altLang="en-US" b="1" dirty="0"/>
              <a:t>岁特殊儿童的分类</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（二） 特殊儿童的分类</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31248" y="2722097"/>
            <a:ext cx="10288204" cy="3121880"/>
          </a:xfrm>
          <a:prstGeom prst="rect">
            <a:avLst/>
          </a:prstGeom>
        </p:spPr>
        <p:txBody>
          <a:bodyPr wrap="square">
            <a:spAutoFit/>
          </a:bodyPr>
          <a:lstStyle/>
          <a:p>
            <a:pPr>
              <a:lnSpc>
                <a:spcPct val="150000"/>
              </a:lnSpc>
            </a:pPr>
            <a:r>
              <a:rPr lang="zh-CN" altLang="en-US" sz="1400" b="1" dirty="0"/>
              <a:t>美国的特殊教育对象是比较广泛的</a:t>
            </a:r>
            <a:r>
              <a:rPr lang="zh-CN" altLang="en-US" sz="1400" dirty="0"/>
              <a:t>，包括学习障碍、言语及语言损害、弱智、严重情绪障碍、听力损害（重听和聋）、视力损害、盲聋、矫形损害、其他健康损害和多重障碍（以上为</a:t>
            </a:r>
            <a:r>
              <a:rPr lang="en-US" altLang="zh-CN" sz="1400" dirty="0"/>
              <a:t>1975</a:t>
            </a:r>
            <a:r>
              <a:rPr lang="zh-CN" altLang="en-US" sz="1400" dirty="0"/>
              <a:t>年美国通过的</a:t>
            </a:r>
            <a:r>
              <a:rPr lang="en-US" altLang="zh-CN" sz="1400" dirty="0"/>
              <a:t>《</a:t>
            </a:r>
            <a:r>
              <a:rPr lang="zh-CN" altLang="en-US" sz="1400" dirty="0"/>
              <a:t>全体残疾儿童教育法</a:t>
            </a:r>
            <a:r>
              <a:rPr lang="en-US" altLang="zh-CN" sz="1400" dirty="0"/>
              <a:t>》</a:t>
            </a:r>
            <a:r>
              <a:rPr lang="zh-CN" altLang="en-US" sz="1400" dirty="0"/>
              <a:t>中第</a:t>
            </a:r>
            <a:r>
              <a:rPr lang="en-US" altLang="zh-CN" sz="1400" dirty="0"/>
              <a:t>94—142</a:t>
            </a:r>
            <a:r>
              <a:rPr lang="zh-CN" altLang="en-US" sz="1400" dirty="0"/>
              <a:t>页中的规定）、自闭症、脑损伤（</a:t>
            </a:r>
            <a:r>
              <a:rPr lang="en-US" altLang="zh-CN" sz="1400" dirty="0"/>
              <a:t>1990</a:t>
            </a:r>
            <a:r>
              <a:rPr lang="zh-CN" altLang="en-US" sz="1400" dirty="0"/>
              <a:t>年修订了的</a:t>
            </a:r>
            <a:r>
              <a:rPr lang="en-US" altLang="zh-CN" sz="1400" dirty="0"/>
              <a:t>《</a:t>
            </a:r>
            <a:r>
              <a:rPr lang="zh-CN" altLang="en-US" sz="1400" dirty="0"/>
              <a:t>全体残疾儿童教育法</a:t>
            </a:r>
            <a:r>
              <a:rPr lang="en-US" altLang="zh-CN" sz="1400" dirty="0"/>
              <a:t>》</a:t>
            </a:r>
            <a:r>
              <a:rPr lang="zh-CN" altLang="en-US" sz="1400" dirty="0"/>
              <a:t>中第</a:t>
            </a:r>
            <a:r>
              <a:rPr lang="en-US" altLang="zh-CN" sz="1400" dirty="0"/>
              <a:t>101—476</a:t>
            </a:r>
            <a:r>
              <a:rPr lang="zh-CN" altLang="en-US" sz="1400" dirty="0"/>
              <a:t>页中增加的）、天才和有特殊才能的学生（</a:t>
            </a:r>
            <a:r>
              <a:rPr lang="en-US" altLang="zh-CN" sz="1400" dirty="0"/>
              <a:t>《</a:t>
            </a:r>
            <a:r>
              <a:rPr lang="zh-CN" altLang="en-US" sz="1400" dirty="0"/>
              <a:t>初等及中等教育法案</a:t>
            </a:r>
            <a:r>
              <a:rPr lang="en-US" altLang="zh-CN" sz="1400" dirty="0"/>
              <a:t>》</a:t>
            </a:r>
            <a:r>
              <a:rPr lang="zh-CN" altLang="en-US" sz="1400" dirty="0"/>
              <a:t>，</a:t>
            </a:r>
            <a:r>
              <a:rPr lang="en-US" altLang="zh-CN" sz="1400" dirty="0"/>
              <a:t>1988</a:t>
            </a:r>
            <a:r>
              <a:rPr lang="zh-CN" altLang="en-US" sz="1400" dirty="0"/>
              <a:t>年）、注意缺陷</a:t>
            </a:r>
            <a:r>
              <a:rPr lang="en-US" altLang="zh-CN" sz="1400" dirty="0"/>
              <a:t>/</a:t>
            </a:r>
            <a:r>
              <a:rPr lang="zh-CN" altLang="en-US" sz="1400" dirty="0"/>
              <a:t>多动障碍（</a:t>
            </a:r>
            <a:r>
              <a:rPr lang="en-US" altLang="zh-CN" sz="1400" dirty="0"/>
              <a:t>1973</a:t>
            </a:r>
            <a:r>
              <a:rPr lang="zh-CN" altLang="en-US" sz="1400" dirty="0"/>
              <a:t>年</a:t>
            </a:r>
            <a:r>
              <a:rPr lang="en-US" altLang="zh-CN" sz="1400" dirty="0"/>
              <a:t>《</a:t>
            </a:r>
            <a:r>
              <a:rPr lang="zh-CN" altLang="en-US" sz="1400" dirty="0"/>
              <a:t>职业康复法</a:t>
            </a:r>
            <a:r>
              <a:rPr lang="en-US" altLang="zh-CN" sz="1400" dirty="0"/>
              <a:t>》504</a:t>
            </a:r>
            <a:r>
              <a:rPr lang="zh-CN" altLang="en-US" sz="1400" dirty="0"/>
              <a:t>项中保护的学生）和风险学生（</a:t>
            </a:r>
            <a:r>
              <a:rPr lang="en" altLang="zh-CN" sz="1400" dirty="0"/>
              <a:t>Students at risk,</a:t>
            </a:r>
            <a:r>
              <a:rPr lang="zh-CN" altLang="en-US" sz="1400" dirty="0"/>
              <a:t>指慢学习者、处境不利或比其他学生更多体验到失败的学生等）。其他国家或地区的具体分类和名称虽不统一，但均未超出这一分类范围。</a:t>
            </a:r>
            <a:endParaRPr lang="en-US" altLang="zh-CN" sz="1400" dirty="0"/>
          </a:p>
          <a:p>
            <a:pPr>
              <a:lnSpc>
                <a:spcPct val="150000"/>
              </a:lnSpc>
              <a:spcBef>
                <a:spcPts val="600"/>
              </a:spcBef>
              <a:spcAft>
                <a:spcPts val="600"/>
              </a:spcAft>
            </a:pPr>
            <a:r>
              <a:rPr lang="zh-CN" altLang="en-US" sz="1400" b="1" dirty="0"/>
              <a:t>英国、瑞典等国</a:t>
            </a:r>
            <a:r>
              <a:rPr lang="zh-CN" altLang="zh-CN" sz="1400" dirty="0"/>
              <a:t>一些教育家、心理学家和法律工作者认为，在儿童发展早期就冠之以</a:t>
            </a:r>
            <a:r>
              <a:rPr lang="en-US" altLang="zh-CN" sz="1400" dirty="0"/>
              <a:t>“</a:t>
            </a:r>
            <a:r>
              <a:rPr lang="zh-CN" altLang="zh-CN" sz="1400" dirty="0"/>
              <a:t>智力落后</a:t>
            </a:r>
            <a:r>
              <a:rPr lang="en-US" altLang="zh-CN" sz="1400" dirty="0"/>
              <a:t>”“</a:t>
            </a:r>
            <a:r>
              <a:rPr lang="zh-CN" altLang="zh-CN" sz="1400" dirty="0"/>
              <a:t>聋</a:t>
            </a:r>
            <a:r>
              <a:rPr lang="en-US" altLang="zh-CN" sz="1400" dirty="0"/>
              <a:t>”“</a:t>
            </a:r>
            <a:r>
              <a:rPr lang="zh-CN" altLang="zh-CN" sz="1400" dirty="0"/>
              <a:t>盲</a:t>
            </a:r>
            <a:r>
              <a:rPr lang="en-US" altLang="zh-CN" sz="1400" dirty="0"/>
              <a:t>”</a:t>
            </a:r>
            <a:r>
              <a:rPr lang="zh-CN" altLang="zh-CN" sz="1400" dirty="0"/>
              <a:t>等名称，不利于其身心的健康成长和正常社会生活，故对特殊儿童不加分类而以</a:t>
            </a:r>
            <a:r>
              <a:rPr lang="en-US" altLang="zh-CN" sz="1400" dirty="0"/>
              <a:t>“</a:t>
            </a:r>
            <a:r>
              <a:rPr lang="zh-CN" altLang="zh-CN" sz="1400" dirty="0"/>
              <a:t>具有特殊需要的儿童</a:t>
            </a:r>
            <a:r>
              <a:rPr lang="en-US" altLang="zh-CN" sz="1400" dirty="0"/>
              <a:t>”</a:t>
            </a:r>
            <a:r>
              <a:rPr lang="zh-CN" altLang="zh-CN" sz="1400" dirty="0"/>
              <a:t>概括 </a:t>
            </a:r>
            <a:endParaRPr lang="en-US" altLang="zh-CN" sz="1400" dirty="0"/>
          </a:p>
          <a:p>
            <a:pPr>
              <a:lnSpc>
                <a:spcPct val="150000"/>
              </a:lnSpc>
            </a:pPr>
            <a:r>
              <a:rPr lang="zh-CN" altLang="en-US" sz="1400" b="1" dirty="0"/>
              <a:t>中国</a:t>
            </a:r>
            <a:r>
              <a:rPr lang="zh-CN" altLang="en-US" sz="1400" dirty="0"/>
              <a:t>在</a:t>
            </a:r>
            <a:r>
              <a:rPr lang="en-US" altLang="zh-CN" sz="1400" dirty="0"/>
              <a:t>1990</a:t>
            </a:r>
            <a:r>
              <a:rPr lang="zh-CN" altLang="en-US" sz="1400" dirty="0"/>
              <a:t>年</a:t>
            </a:r>
            <a:r>
              <a:rPr lang="en-US" altLang="zh-CN" sz="1400" dirty="0"/>
              <a:t>12</a:t>
            </a:r>
            <a:r>
              <a:rPr lang="zh-CN" altLang="en-US" sz="1400" dirty="0"/>
              <a:t>月颁布的</a:t>
            </a:r>
            <a:r>
              <a:rPr lang="en-US" altLang="zh-CN" sz="1400" dirty="0"/>
              <a:t>《</a:t>
            </a:r>
            <a:r>
              <a:rPr lang="zh-CN" altLang="en-US" sz="1400" dirty="0"/>
              <a:t>中华人民共和国残疾人保障法</a:t>
            </a:r>
            <a:r>
              <a:rPr lang="en-US" altLang="zh-CN" sz="1400" dirty="0"/>
              <a:t>》</a:t>
            </a:r>
            <a:r>
              <a:rPr lang="zh-CN" altLang="en-US" sz="1400" dirty="0"/>
              <a:t>中，将残疾儿童分为视力残疾、听力残疾、言语残疾、肢体残疾、智力残疾、精神残疾、多重残疾和其他残疾等</a:t>
            </a:r>
            <a:r>
              <a:rPr lang="en-US" altLang="zh-CN" sz="1400" dirty="0"/>
              <a:t>8</a:t>
            </a:r>
            <a:r>
              <a:rPr lang="zh-CN" altLang="en-US" sz="1400" dirty="0"/>
              <a:t>类 </a:t>
            </a:r>
          </a:p>
        </p:txBody>
      </p:sp>
    </p:spTree>
    <p:extLst>
      <p:ext uri="{BB962C8B-B14F-4D97-AF65-F5344CB8AC3E}">
        <p14:creationId xmlns:p14="http://schemas.microsoft.com/office/powerpoint/2010/main" val="424999967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有关</a:t>
            </a:r>
            <a:r>
              <a:rPr lang="en-US" altLang="zh-CN" sz="2400" b="1" dirty="0"/>
              <a:t>0—3</a:t>
            </a:r>
            <a:r>
              <a:rPr lang="zh-CN" altLang="en-US" sz="2400" b="1" dirty="0"/>
              <a:t>岁特殊儿童的概述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2" y="1763366"/>
            <a:ext cx="4891183" cy="369332"/>
          </a:xfrm>
          <a:prstGeom prst="rect">
            <a:avLst/>
          </a:prstGeom>
        </p:spPr>
        <p:txBody>
          <a:bodyPr wrap="square">
            <a:spAutoFit/>
          </a:bodyPr>
          <a:lstStyle/>
          <a:p>
            <a:r>
              <a:rPr lang="zh-CN" altLang="zh-CN" b="1" dirty="0"/>
              <a:t>二、 致使</a:t>
            </a:r>
            <a:r>
              <a:rPr lang="en-US" altLang="zh-CN" b="1" dirty="0"/>
              <a:t>0—3</a:t>
            </a:r>
            <a:r>
              <a:rPr lang="zh-CN" altLang="zh-CN" b="1" dirty="0"/>
              <a:t>岁特殊儿童出现的可能因素</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31248" y="2722097"/>
            <a:ext cx="10288204" cy="1532151"/>
          </a:xfrm>
          <a:prstGeom prst="rect">
            <a:avLst/>
          </a:prstGeom>
        </p:spPr>
        <p:txBody>
          <a:bodyPr wrap="square">
            <a:spAutoFit/>
          </a:bodyPr>
          <a:lstStyle/>
          <a:p>
            <a:pPr>
              <a:lnSpc>
                <a:spcPct val="150000"/>
              </a:lnSpc>
            </a:pPr>
            <a:r>
              <a:rPr lang="zh-CN" altLang="en-US" sz="1600" dirty="0"/>
              <a:t>从特殊儿童的成长过程来看，有以下几点因素可能导致他们产生特殊需要。</a:t>
            </a:r>
          </a:p>
          <a:p>
            <a:pPr>
              <a:lnSpc>
                <a:spcPct val="150000"/>
              </a:lnSpc>
            </a:pPr>
            <a:r>
              <a:rPr lang="zh-CN" altLang="en-US" sz="1600" dirty="0"/>
              <a:t>在出生前，胚胎期发育畸形、母亲妊娠早期重症感染</a:t>
            </a:r>
            <a:r>
              <a:rPr lang="en-US" altLang="zh-CN" sz="1600" dirty="0"/>
              <a:t>(</a:t>
            </a:r>
            <a:r>
              <a:rPr lang="zh-CN" altLang="en-US" sz="1600" dirty="0"/>
              <a:t>特别是病毒感染</a:t>
            </a:r>
            <a:r>
              <a:rPr lang="en-US" altLang="zh-CN" sz="1600" dirty="0"/>
              <a:t>)</a:t>
            </a:r>
            <a:r>
              <a:rPr lang="zh-CN" altLang="en-US" sz="1600" dirty="0"/>
              <a:t>、严重营养缺乏、外伤、中毒</a:t>
            </a:r>
            <a:r>
              <a:rPr lang="en-US" altLang="zh-CN" sz="1600" dirty="0"/>
              <a:t>(</a:t>
            </a:r>
            <a:r>
              <a:rPr lang="zh-CN" altLang="en-US" sz="1600" dirty="0"/>
              <a:t>如妊娠毒血症以及铅、汞等化学品和药物的毒性作用</a:t>
            </a:r>
            <a:r>
              <a:rPr lang="en-US" altLang="zh-CN" sz="1600" dirty="0"/>
              <a:t>)</a:t>
            </a:r>
            <a:r>
              <a:rPr lang="zh-CN" altLang="en-US" sz="1600" dirty="0"/>
              <a:t>、放射线照射、染色体异常（包括性染色体和常染色体畸变，后者畸变导致精神缺陷较前者更严重）、父母生育年龄偏大等，都可能导致婴幼儿出生后残障。</a:t>
            </a:r>
          </a:p>
        </p:txBody>
      </p:sp>
    </p:spTree>
    <p:extLst>
      <p:ext uri="{BB962C8B-B14F-4D97-AF65-F5344CB8AC3E}">
        <p14:creationId xmlns:p14="http://schemas.microsoft.com/office/powerpoint/2010/main" val="301023515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岁特殊儿童的家庭教育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一、 家庭教育的现象分析</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（一） 圈养现象严重</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31248" y="2722097"/>
            <a:ext cx="10288204" cy="1712072"/>
          </a:xfrm>
          <a:prstGeom prst="rect">
            <a:avLst/>
          </a:prstGeom>
        </p:spPr>
        <p:txBody>
          <a:bodyPr wrap="square">
            <a:spAutoFit/>
          </a:bodyPr>
          <a:lstStyle/>
          <a:p>
            <a:pPr>
              <a:lnSpc>
                <a:spcPct val="150000"/>
              </a:lnSpc>
            </a:pPr>
            <a:r>
              <a:rPr lang="zh-CN" altLang="zh-CN" dirty="0"/>
              <a:t>家长不能客观看待特殊儿童，而往往采取消极、回避、等待、隔离的应付方式。他们不愿意在亲朋好友面前谈及自己的孩子，把孩子封闭在家中，像小动物一样圈养起来</a:t>
            </a:r>
            <a:r>
              <a:rPr lang="zh-CN" altLang="zh-CN" sz="1400" dirty="0"/>
              <a:t> </a:t>
            </a:r>
            <a:r>
              <a:rPr lang="zh-CN" altLang="zh-CN" dirty="0"/>
              <a:t>： 在发展早期，不诊断、不干预，错过孩子的发展关键期；在学龄期，不入学、不交往，使孩子丧失了解与适应社会的机会。这些严重限制了特殊儿童的身心健康、未来发展以及生活质量</a:t>
            </a:r>
            <a:r>
              <a:rPr lang="zh-CN" altLang="zh-CN" sz="1400" dirty="0"/>
              <a:t> </a:t>
            </a:r>
            <a:endParaRPr lang="zh-CN" altLang="en-US" sz="1400" dirty="0"/>
          </a:p>
        </p:txBody>
      </p:sp>
    </p:spTree>
    <p:extLst>
      <p:ext uri="{BB962C8B-B14F-4D97-AF65-F5344CB8AC3E}">
        <p14:creationId xmlns:p14="http://schemas.microsoft.com/office/powerpoint/2010/main" val="206844789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岁特殊儿童的家庭教育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一、 家庭教育的现象分析</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（二） 淡出家庭教育</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31248" y="2722097"/>
            <a:ext cx="10288204" cy="881075"/>
          </a:xfrm>
          <a:prstGeom prst="rect">
            <a:avLst/>
          </a:prstGeom>
        </p:spPr>
        <p:txBody>
          <a:bodyPr wrap="square">
            <a:spAutoFit/>
          </a:bodyPr>
          <a:lstStyle/>
          <a:p>
            <a:pPr>
              <a:lnSpc>
                <a:spcPct val="150000"/>
              </a:lnSpc>
            </a:pPr>
            <a:r>
              <a:rPr lang="zh-CN" altLang="zh-CN" dirty="0"/>
              <a:t>父母应该是家庭教育的计划者、实施者、参与者，可特殊儿童教育的长期性、反复性、复杂性导致父母逐渐失去信心。</a:t>
            </a:r>
            <a:endParaRPr lang="zh-CN" altLang="en-US" sz="1400" dirty="0"/>
          </a:p>
        </p:txBody>
      </p:sp>
      <p:sp>
        <p:nvSpPr>
          <p:cNvPr id="14" name="矩形 13">
            <a:extLst>
              <a:ext uri="{FF2B5EF4-FFF2-40B4-BE49-F238E27FC236}">
                <a16:creationId xmlns:a16="http://schemas.microsoft.com/office/drawing/2014/main" xmlns="" id="{C09C7C84-DFE4-794C-B6DA-0296AAB89CD1}"/>
              </a:ext>
            </a:extLst>
          </p:cNvPr>
          <p:cNvSpPr/>
          <p:nvPr/>
        </p:nvSpPr>
        <p:spPr>
          <a:xfrm>
            <a:off x="1231248" y="3971625"/>
            <a:ext cx="5674269" cy="369332"/>
          </a:xfrm>
          <a:prstGeom prst="rect">
            <a:avLst/>
          </a:prstGeom>
        </p:spPr>
        <p:txBody>
          <a:bodyPr wrap="square">
            <a:spAutoFit/>
          </a:bodyPr>
          <a:lstStyle/>
          <a:p>
            <a:r>
              <a:rPr lang="zh-CN" altLang="zh-CN" dirty="0"/>
              <a:t>（三） 家庭教育失度</a:t>
            </a:r>
          </a:p>
        </p:txBody>
      </p:sp>
      <p:sp>
        <p:nvSpPr>
          <p:cNvPr id="15" name="矩形 14">
            <a:extLst>
              <a:ext uri="{FF2B5EF4-FFF2-40B4-BE49-F238E27FC236}">
                <a16:creationId xmlns:a16="http://schemas.microsoft.com/office/drawing/2014/main" xmlns="" id="{F6E84DAD-DB73-A242-B35B-C99A802B14EB}"/>
              </a:ext>
            </a:extLst>
          </p:cNvPr>
          <p:cNvSpPr/>
          <p:nvPr/>
        </p:nvSpPr>
        <p:spPr>
          <a:xfrm>
            <a:off x="1231248" y="4413207"/>
            <a:ext cx="10288204" cy="881075"/>
          </a:xfrm>
          <a:prstGeom prst="rect">
            <a:avLst/>
          </a:prstGeom>
        </p:spPr>
        <p:txBody>
          <a:bodyPr wrap="square">
            <a:spAutoFit/>
          </a:bodyPr>
          <a:lstStyle/>
          <a:p>
            <a:pPr>
              <a:lnSpc>
                <a:spcPct val="150000"/>
              </a:lnSpc>
            </a:pPr>
            <a:r>
              <a:rPr lang="zh-CN" altLang="zh-CN" dirty="0"/>
              <a:t>很多特殊儿童家长不正视孩子的发展缺陷和个体特点，忽视孩子的身心发展规律，不重视生活习惯与能力、兴趣、性格等非智力因素的培养，一味填鸭式地高强度灌输给孩子各种知识。</a:t>
            </a:r>
            <a:endParaRPr lang="zh-CN" altLang="en-US" sz="1400" dirty="0"/>
          </a:p>
        </p:txBody>
      </p:sp>
    </p:spTree>
    <p:extLst>
      <p:ext uri="{BB962C8B-B14F-4D97-AF65-F5344CB8AC3E}">
        <p14:creationId xmlns:p14="http://schemas.microsoft.com/office/powerpoint/2010/main" val="296031727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岁特殊儿童的家庭教育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3506088" cy="369332"/>
          </a:xfrm>
          <a:prstGeom prst="rect">
            <a:avLst/>
          </a:prstGeom>
        </p:spPr>
        <p:txBody>
          <a:bodyPr wrap="square">
            <a:spAutoFit/>
          </a:bodyPr>
          <a:lstStyle/>
          <a:p>
            <a:r>
              <a:rPr lang="zh-CN" altLang="en-US" b="1" dirty="0"/>
              <a:t>二、 家庭教育的影响因素</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31248" y="2280515"/>
            <a:ext cx="5674269" cy="369332"/>
          </a:xfrm>
          <a:prstGeom prst="rect">
            <a:avLst/>
          </a:prstGeom>
        </p:spPr>
        <p:txBody>
          <a:bodyPr wrap="square">
            <a:spAutoFit/>
          </a:bodyPr>
          <a:lstStyle/>
          <a:p>
            <a:r>
              <a:rPr lang="zh-CN" altLang="zh-CN" dirty="0"/>
              <a:t>（一） 家庭内部的限制</a:t>
            </a:r>
          </a:p>
        </p:txBody>
      </p:sp>
      <p:sp>
        <p:nvSpPr>
          <p:cNvPr id="12" name="文本框 11">
            <a:extLst>
              <a:ext uri="{FF2B5EF4-FFF2-40B4-BE49-F238E27FC236}">
                <a16:creationId xmlns:a16="http://schemas.microsoft.com/office/drawing/2014/main" xmlns="" id="{2FD14B98-2FC7-6047-BD2A-8A23F5B3AC1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Six</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4" name="矩形 3">
            <a:extLst>
              <a:ext uri="{FF2B5EF4-FFF2-40B4-BE49-F238E27FC236}">
                <a16:creationId xmlns:a16="http://schemas.microsoft.com/office/drawing/2014/main" xmlns="" id="{260D3BED-FC25-D644-AFFD-6595357859BD}"/>
              </a:ext>
            </a:extLst>
          </p:cNvPr>
          <p:cNvSpPr/>
          <p:nvPr/>
        </p:nvSpPr>
        <p:spPr>
          <a:xfrm>
            <a:off x="1231248" y="2722097"/>
            <a:ext cx="10288204" cy="881075"/>
          </a:xfrm>
          <a:prstGeom prst="rect">
            <a:avLst/>
          </a:prstGeom>
        </p:spPr>
        <p:txBody>
          <a:bodyPr wrap="square">
            <a:spAutoFit/>
          </a:bodyPr>
          <a:lstStyle/>
          <a:p>
            <a:pPr>
              <a:lnSpc>
                <a:spcPct val="150000"/>
              </a:lnSpc>
            </a:pPr>
            <a:r>
              <a:rPr lang="zh-CN" altLang="zh-CN" dirty="0"/>
              <a:t>家长缺乏正确的特殊儿童观。有的家长长期处在自卑、自责、震惊、无助、焦虑、担忧、抑郁等负面的心理状态中，无法积极面对孩子和担负起家庭教育的责任。 </a:t>
            </a:r>
            <a:endParaRPr lang="zh-CN" altLang="en-US" sz="1400" dirty="0"/>
          </a:p>
        </p:txBody>
      </p:sp>
      <p:sp>
        <p:nvSpPr>
          <p:cNvPr id="14" name="矩形 13">
            <a:extLst>
              <a:ext uri="{FF2B5EF4-FFF2-40B4-BE49-F238E27FC236}">
                <a16:creationId xmlns:a16="http://schemas.microsoft.com/office/drawing/2014/main" xmlns="" id="{C09C7C84-DFE4-794C-B6DA-0296AAB89CD1}"/>
              </a:ext>
            </a:extLst>
          </p:cNvPr>
          <p:cNvSpPr/>
          <p:nvPr/>
        </p:nvSpPr>
        <p:spPr>
          <a:xfrm>
            <a:off x="1231248" y="3971625"/>
            <a:ext cx="5674269" cy="369332"/>
          </a:xfrm>
          <a:prstGeom prst="rect">
            <a:avLst/>
          </a:prstGeom>
        </p:spPr>
        <p:txBody>
          <a:bodyPr wrap="square">
            <a:spAutoFit/>
          </a:bodyPr>
          <a:lstStyle/>
          <a:p>
            <a:r>
              <a:rPr lang="zh-CN" altLang="zh-CN" dirty="0"/>
              <a:t>（二） 社会支持的不力</a:t>
            </a:r>
          </a:p>
        </p:txBody>
      </p:sp>
      <p:sp>
        <p:nvSpPr>
          <p:cNvPr id="15" name="矩形 14">
            <a:extLst>
              <a:ext uri="{FF2B5EF4-FFF2-40B4-BE49-F238E27FC236}">
                <a16:creationId xmlns:a16="http://schemas.microsoft.com/office/drawing/2014/main" xmlns="" id="{F6E84DAD-DB73-A242-B35B-C99A802B14EB}"/>
              </a:ext>
            </a:extLst>
          </p:cNvPr>
          <p:cNvSpPr/>
          <p:nvPr/>
        </p:nvSpPr>
        <p:spPr>
          <a:xfrm>
            <a:off x="1231248" y="4413207"/>
            <a:ext cx="10288204" cy="881075"/>
          </a:xfrm>
          <a:prstGeom prst="rect">
            <a:avLst/>
          </a:prstGeom>
        </p:spPr>
        <p:txBody>
          <a:bodyPr wrap="square">
            <a:spAutoFit/>
          </a:bodyPr>
          <a:lstStyle/>
          <a:p>
            <a:pPr>
              <a:lnSpc>
                <a:spcPct val="150000"/>
              </a:lnSpc>
            </a:pPr>
            <a:r>
              <a:rPr lang="zh-CN" altLang="zh-CN" dirty="0"/>
              <a:t> 社会支持是指保护人们免受压力事件不良影响的有益人际交往。如果提供充分的社会支持，就能有效缓解特殊儿童家庭的压力，进而在一定程度上促进和提高其家庭教育的质量。</a:t>
            </a:r>
          </a:p>
        </p:txBody>
      </p:sp>
    </p:spTree>
    <p:extLst>
      <p:ext uri="{BB962C8B-B14F-4D97-AF65-F5344CB8AC3E}">
        <p14:creationId xmlns:p14="http://schemas.microsoft.com/office/powerpoint/2010/main" val="57403780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519</TotalTime>
  <Words>3009</Words>
  <Application>Microsoft Office PowerPoint</Application>
  <PresentationFormat>宽屏</PresentationFormat>
  <Paragraphs>245</Paragraphs>
  <Slides>29</Slides>
  <Notes>29</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29</vt:i4>
      </vt:variant>
    </vt:vector>
  </HeadingPairs>
  <TitlesOfParts>
    <vt:vector size="35" baseType="lpstr">
      <vt:lpstr>等线</vt:lpstr>
      <vt:lpstr>等线 Light</vt:lpstr>
      <vt:lpstr>萝莉体 第二版</vt:lpstr>
      <vt:lpstr>Arial</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创意手绘风ｐｐｔ模板</dc:title>
  <dc:creator>铭店</dc:creator>
  <cp:keywords>www.51pptmoban.com</cp:keywords>
  <cp:lastModifiedBy>余思洋</cp:lastModifiedBy>
  <cp:revision>351</cp:revision>
  <dcterms:created xsi:type="dcterms:W3CDTF">2017-07-27T08:46:00Z</dcterms:created>
  <dcterms:modified xsi:type="dcterms:W3CDTF">2020-05-11T02:56:32Z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