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60" r:id="rId4"/>
    <p:sldId id="290" r:id="rId5"/>
    <p:sldId id="291" r:id="rId6"/>
    <p:sldId id="292" r:id="rId7"/>
    <p:sldId id="293" r:id="rId8"/>
    <p:sldId id="295" r:id="rId9"/>
    <p:sldId id="294"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28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p15:clr>
            <a:srgbClr val="A4A3A4"/>
          </p15:clr>
        </p15:guide>
        <p15:guide id="2" pos="381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菜菜 Mandy" initials="菜菜" lastIdx="1" clrIdx="0">
    <p:extLst>
      <p:ext uri="{19B8F6BF-5375-455C-9EA6-DF929625EA0E}">
        <p15:presenceInfo xmlns:p15="http://schemas.microsoft.com/office/powerpoint/2012/main" userId="c73d59186e4f2f6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A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49" autoAdjust="0"/>
    <p:restoredTop sz="94660"/>
  </p:normalViewPr>
  <p:slideViewPr>
    <p:cSldViewPr snapToGrid="0" showGuides="1">
      <p:cViewPr>
        <p:scale>
          <a:sx n="101" d="100"/>
          <a:sy n="101" d="100"/>
        </p:scale>
        <p:origin x="1280" y="840"/>
      </p:cViewPr>
      <p:guideLst>
        <p:guide orient="horz" pos="2228"/>
        <p:guide pos="3817"/>
      </p:guideLst>
    </p:cSldViewPr>
  </p:slideViewPr>
  <p:notesTextViewPr>
    <p:cViewPr>
      <p:scale>
        <a:sx n="1" d="1"/>
        <a:sy n="1" d="1"/>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616EA-0D99-40F8-B5FA-F777CCBF7E9F}" type="datetimeFigureOut">
              <a:rPr lang="zh-CN" altLang="en-US" smtClean="0"/>
              <a:t>2020/5/10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83DB9F-F804-4351-B565-428BC0417852}" type="slidenum">
              <a:rPr lang="zh-CN" altLang="en-US" smtClean="0"/>
              <a:t>‹#›</a:t>
            </a:fld>
            <a:endParaRPr lang="zh-CN" altLang="en-US"/>
          </a:p>
        </p:txBody>
      </p:sp>
    </p:spTree>
    <p:extLst>
      <p:ext uri="{BB962C8B-B14F-4D97-AF65-F5344CB8AC3E}">
        <p14:creationId xmlns:p14="http://schemas.microsoft.com/office/powerpoint/2010/main" val="221459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a:t>
            </a:fld>
            <a:endParaRPr lang="zh-CN" altLang="en-US"/>
          </a:p>
        </p:txBody>
      </p:sp>
    </p:spTree>
    <p:extLst>
      <p:ext uri="{BB962C8B-B14F-4D97-AF65-F5344CB8AC3E}">
        <p14:creationId xmlns:p14="http://schemas.microsoft.com/office/powerpoint/2010/main" val="202394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10</a:t>
            </a:fld>
            <a:endParaRPr lang="zh-CN" altLang="en-US"/>
          </a:p>
        </p:txBody>
      </p:sp>
    </p:spTree>
    <p:extLst>
      <p:ext uri="{BB962C8B-B14F-4D97-AF65-F5344CB8AC3E}">
        <p14:creationId xmlns:p14="http://schemas.microsoft.com/office/powerpoint/2010/main" val="3906213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11</a:t>
            </a:fld>
            <a:endParaRPr lang="zh-CN" altLang="en-US"/>
          </a:p>
        </p:txBody>
      </p:sp>
    </p:spTree>
    <p:extLst>
      <p:ext uri="{BB962C8B-B14F-4D97-AF65-F5344CB8AC3E}">
        <p14:creationId xmlns:p14="http://schemas.microsoft.com/office/powerpoint/2010/main" val="3121852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12</a:t>
            </a:fld>
            <a:endParaRPr lang="zh-CN" altLang="en-US"/>
          </a:p>
        </p:txBody>
      </p:sp>
    </p:spTree>
    <p:extLst>
      <p:ext uri="{BB962C8B-B14F-4D97-AF65-F5344CB8AC3E}">
        <p14:creationId xmlns:p14="http://schemas.microsoft.com/office/powerpoint/2010/main" val="1366354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13</a:t>
            </a:fld>
            <a:endParaRPr lang="zh-CN" altLang="en-US"/>
          </a:p>
        </p:txBody>
      </p:sp>
    </p:spTree>
    <p:extLst>
      <p:ext uri="{BB962C8B-B14F-4D97-AF65-F5344CB8AC3E}">
        <p14:creationId xmlns:p14="http://schemas.microsoft.com/office/powerpoint/2010/main" val="2934508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14</a:t>
            </a:fld>
            <a:endParaRPr lang="zh-CN" altLang="en-US"/>
          </a:p>
        </p:txBody>
      </p:sp>
    </p:spTree>
    <p:extLst>
      <p:ext uri="{BB962C8B-B14F-4D97-AF65-F5344CB8AC3E}">
        <p14:creationId xmlns:p14="http://schemas.microsoft.com/office/powerpoint/2010/main" val="4066255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15</a:t>
            </a:fld>
            <a:endParaRPr lang="zh-CN" altLang="en-US"/>
          </a:p>
        </p:txBody>
      </p:sp>
    </p:spTree>
    <p:extLst>
      <p:ext uri="{BB962C8B-B14F-4D97-AF65-F5344CB8AC3E}">
        <p14:creationId xmlns:p14="http://schemas.microsoft.com/office/powerpoint/2010/main" val="3710703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16</a:t>
            </a:fld>
            <a:endParaRPr lang="zh-CN" altLang="en-US"/>
          </a:p>
        </p:txBody>
      </p:sp>
    </p:spTree>
    <p:extLst>
      <p:ext uri="{BB962C8B-B14F-4D97-AF65-F5344CB8AC3E}">
        <p14:creationId xmlns:p14="http://schemas.microsoft.com/office/powerpoint/2010/main" val="81479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17</a:t>
            </a:fld>
            <a:endParaRPr lang="zh-CN" altLang="en-US"/>
          </a:p>
        </p:txBody>
      </p:sp>
    </p:spTree>
    <p:extLst>
      <p:ext uri="{BB962C8B-B14F-4D97-AF65-F5344CB8AC3E}">
        <p14:creationId xmlns:p14="http://schemas.microsoft.com/office/powerpoint/2010/main" val="1988986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18</a:t>
            </a:fld>
            <a:endParaRPr lang="zh-CN" altLang="en-US"/>
          </a:p>
        </p:txBody>
      </p:sp>
    </p:spTree>
    <p:extLst>
      <p:ext uri="{BB962C8B-B14F-4D97-AF65-F5344CB8AC3E}">
        <p14:creationId xmlns:p14="http://schemas.microsoft.com/office/powerpoint/2010/main" val="313790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19</a:t>
            </a:fld>
            <a:endParaRPr lang="zh-CN" altLang="en-US"/>
          </a:p>
        </p:txBody>
      </p:sp>
    </p:spTree>
    <p:extLst>
      <p:ext uri="{BB962C8B-B14F-4D97-AF65-F5344CB8AC3E}">
        <p14:creationId xmlns:p14="http://schemas.microsoft.com/office/powerpoint/2010/main" val="3462512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a:t>
            </a:fld>
            <a:endParaRPr lang="zh-CN" altLang="en-US"/>
          </a:p>
        </p:txBody>
      </p:sp>
    </p:spTree>
    <p:extLst>
      <p:ext uri="{BB962C8B-B14F-4D97-AF65-F5344CB8AC3E}">
        <p14:creationId xmlns:p14="http://schemas.microsoft.com/office/powerpoint/2010/main" val="1369893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20</a:t>
            </a:fld>
            <a:endParaRPr lang="zh-CN" altLang="en-US"/>
          </a:p>
        </p:txBody>
      </p:sp>
    </p:spTree>
    <p:extLst>
      <p:ext uri="{BB962C8B-B14F-4D97-AF65-F5344CB8AC3E}">
        <p14:creationId xmlns:p14="http://schemas.microsoft.com/office/powerpoint/2010/main" val="3372060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21</a:t>
            </a:fld>
            <a:endParaRPr lang="zh-CN" altLang="en-US"/>
          </a:p>
        </p:txBody>
      </p:sp>
    </p:spTree>
    <p:extLst>
      <p:ext uri="{BB962C8B-B14F-4D97-AF65-F5344CB8AC3E}">
        <p14:creationId xmlns:p14="http://schemas.microsoft.com/office/powerpoint/2010/main" val="894200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22</a:t>
            </a:fld>
            <a:endParaRPr lang="zh-CN" altLang="en-US"/>
          </a:p>
        </p:txBody>
      </p:sp>
    </p:spTree>
    <p:extLst>
      <p:ext uri="{BB962C8B-B14F-4D97-AF65-F5344CB8AC3E}">
        <p14:creationId xmlns:p14="http://schemas.microsoft.com/office/powerpoint/2010/main" val="3498639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23</a:t>
            </a:fld>
            <a:endParaRPr lang="zh-CN" altLang="en-US"/>
          </a:p>
        </p:txBody>
      </p:sp>
    </p:spTree>
    <p:extLst>
      <p:ext uri="{BB962C8B-B14F-4D97-AF65-F5344CB8AC3E}">
        <p14:creationId xmlns:p14="http://schemas.microsoft.com/office/powerpoint/2010/main" val="935709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24</a:t>
            </a:fld>
            <a:endParaRPr lang="zh-CN" altLang="en-US"/>
          </a:p>
        </p:txBody>
      </p:sp>
    </p:spTree>
    <p:extLst>
      <p:ext uri="{BB962C8B-B14F-4D97-AF65-F5344CB8AC3E}">
        <p14:creationId xmlns:p14="http://schemas.microsoft.com/office/powerpoint/2010/main" val="3238852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25</a:t>
            </a:fld>
            <a:endParaRPr lang="zh-CN" altLang="en-US"/>
          </a:p>
        </p:txBody>
      </p:sp>
    </p:spTree>
    <p:extLst>
      <p:ext uri="{BB962C8B-B14F-4D97-AF65-F5344CB8AC3E}">
        <p14:creationId xmlns:p14="http://schemas.microsoft.com/office/powerpoint/2010/main" val="21486509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26</a:t>
            </a:fld>
            <a:endParaRPr lang="zh-CN" altLang="en-US"/>
          </a:p>
        </p:txBody>
      </p:sp>
    </p:spTree>
    <p:extLst>
      <p:ext uri="{BB962C8B-B14F-4D97-AF65-F5344CB8AC3E}">
        <p14:creationId xmlns:p14="http://schemas.microsoft.com/office/powerpoint/2010/main" val="40732800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27</a:t>
            </a:fld>
            <a:endParaRPr lang="zh-CN" altLang="en-US"/>
          </a:p>
        </p:txBody>
      </p:sp>
    </p:spTree>
    <p:extLst>
      <p:ext uri="{BB962C8B-B14F-4D97-AF65-F5344CB8AC3E}">
        <p14:creationId xmlns:p14="http://schemas.microsoft.com/office/powerpoint/2010/main" val="3301024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a:t>
            </a:fld>
            <a:endParaRPr lang="zh-CN" altLang="en-US"/>
          </a:p>
        </p:txBody>
      </p:sp>
    </p:spTree>
    <p:extLst>
      <p:ext uri="{BB962C8B-B14F-4D97-AF65-F5344CB8AC3E}">
        <p14:creationId xmlns:p14="http://schemas.microsoft.com/office/powerpoint/2010/main" val="2104932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4</a:t>
            </a:fld>
            <a:endParaRPr lang="zh-CN" altLang="en-US"/>
          </a:p>
        </p:txBody>
      </p:sp>
    </p:spTree>
    <p:extLst>
      <p:ext uri="{BB962C8B-B14F-4D97-AF65-F5344CB8AC3E}">
        <p14:creationId xmlns:p14="http://schemas.microsoft.com/office/powerpoint/2010/main" val="1816827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5</a:t>
            </a:fld>
            <a:endParaRPr lang="zh-CN" altLang="en-US"/>
          </a:p>
        </p:txBody>
      </p:sp>
    </p:spTree>
    <p:extLst>
      <p:ext uri="{BB962C8B-B14F-4D97-AF65-F5344CB8AC3E}">
        <p14:creationId xmlns:p14="http://schemas.microsoft.com/office/powerpoint/2010/main" val="63595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6</a:t>
            </a:fld>
            <a:endParaRPr lang="zh-CN" altLang="en-US"/>
          </a:p>
        </p:txBody>
      </p:sp>
    </p:spTree>
    <p:extLst>
      <p:ext uri="{BB962C8B-B14F-4D97-AF65-F5344CB8AC3E}">
        <p14:creationId xmlns:p14="http://schemas.microsoft.com/office/powerpoint/2010/main" val="2200232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7</a:t>
            </a:fld>
            <a:endParaRPr lang="zh-CN" altLang="en-US"/>
          </a:p>
        </p:txBody>
      </p:sp>
    </p:spTree>
    <p:extLst>
      <p:ext uri="{BB962C8B-B14F-4D97-AF65-F5344CB8AC3E}">
        <p14:creationId xmlns:p14="http://schemas.microsoft.com/office/powerpoint/2010/main" val="1646451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8</a:t>
            </a:fld>
            <a:endParaRPr lang="zh-CN" altLang="en-US"/>
          </a:p>
        </p:txBody>
      </p:sp>
    </p:spTree>
    <p:extLst>
      <p:ext uri="{BB962C8B-B14F-4D97-AF65-F5344CB8AC3E}">
        <p14:creationId xmlns:p14="http://schemas.microsoft.com/office/powerpoint/2010/main" val="3540553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9</a:t>
            </a:fld>
            <a:endParaRPr lang="zh-CN" altLang="en-US"/>
          </a:p>
        </p:txBody>
      </p:sp>
    </p:spTree>
    <p:extLst>
      <p:ext uri="{BB962C8B-B14F-4D97-AF65-F5344CB8AC3E}">
        <p14:creationId xmlns:p14="http://schemas.microsoft.com/office/powerpoint/2010/main" val="74894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338CD-5D4A-4C85-BC14-BE8187E39343}" type="datetimeFigureOut">
              <a:rPr lang="zh-CN" altLang="en-US" smtClean="0"/>
              <a:t>2020/5/10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15595-03B3-4E33-A4B8-3BB2F5143223}" type="slidenum">
              <a:rPr lang="zh-CN" altLang="en-US" smtClean="0"/>
              <a:t>‹#›</a:t>
            </a:fld>
            <a:endParaRPr lang="zh-CN" altLang="en-US"/>
          </a:p>
        </p:txBody>
      </p:sp>
      <p:pic>
        <p:nvPicPr>
          <p:cNvPr id="8" name="图片 7"/>
          <p:cNvPicPr>
            <a:picLocks noChangeAspect="1"/>
          </p:cNvPicPr>
          <p:nvPr userDrawn="1"/>
        </p:nvPicPr>
        <p:blipFill>
          <a:blip r:embed="rId13">
            <a:extLst>
              <a:ext uri="{BEBA8EAE-BF5A-486C-A8C5-ECC9F3942E4B}">
                <a14:imgProps xmlns:a14="http://schemas.microsoft.com/office/drawing/2010/main">
                  <a14:imgLayer r:embed="rId14">
                    <a14:imgEffect>
                      <a14:artisticTexturizer/>
                    </a14:imgEffect>
                  </a14:imgLayer>
                </a14:imgProps>
              </a:ext>
            </a:extLst>
          </a:blip>
          <a:stretch>
            <a:fillRect/>
          </a:stretch>
        </p:blipFill>
        <p:spPr>
          <a:xfrm>
            <a:off x="-529" y="-1"/>
            <a:ext cx="12193057" cy="68580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slideLayout" Target="../slideLayouts/slideLayout1.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2" Type="http://schemas.microsoft.com/office/2007/relationships/media" Target="../media/media1.mp3"/><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audio" Target="NULL" TargetMode="Externa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0.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15.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15.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5.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15.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15.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15.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15.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15.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0.png"/><Relationship Id="rId7"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15.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15.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15.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15.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5.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5.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15.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15.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图片 132"/>
          <p:cNvPicPr>
            <a:picLocks noChangeAspect="1"/>
          </p:cNvPicPr>
          <p:nvPr/>
        </p:nvPicPr>
        <p:blipFill>
          <a:blip r:embed="rId5"/>
          <a:stretch>
            <a:fillRect/>
          </a:stretch>
        </p:blipFill>
        <p:spPr>
          <a:xfrm>
            <a:off x="1949706" y="1330284"/>
            <a:ext cx="8242506" cy="3584759"/>
          </a:xfrm>
          <a:prstGeom prst="rect">
            <a:avLst/>
          </a:prstGeom>
        </p:spPr>
      </p:pic>
      <p:sp>
        <p:nvSpPr>
          <p:cNvPr id="13" name="文本框 12"/>
          <p:cNvSpPr txBox="1"/>
          <p:nvPr/>
        </p:nvSpPr>
        <p:spPr>
          <a:xfrm>
            <a:off x="2574089" y="2299921"/>
            <a:ext cx="6721280" cy="1569660"/>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 </a:t>
            </a:r>
            <a:r>
              <a:rPr lang="en-US" altLang="zh-CN" sz="4800" b="1" dirty="0">
                <a:latin typeface="+mj-lt"/>
                <a:ea typeface="萝莉体 第二版" panose="02000500000000000000" pitchFamily="2" charset="-122"/>
                <a:cs typeface="萝莉体 第二版" panose="02000500000000000000" pitchFamily="2" charset="-122"/>
              </a:rPr>
              <a:t>0—3</a:t>
            </a:r>
            <a:r>
              <a:rPr lang="zh-CN" altLang="en-US" sz="4800" b="1" dirty="0">
                <a:latin typeface="+mj-lt"/>
                <a:ea typeface="萝莉体 第二版" panose="02000500000000000000" pitchFamily="2" charset="-122"/>
                <a:cs typeface="萝莉体 第二版" panose="02000500000000000000" pitchFamily="2" charset="-122"/>
              </a:rPr>
              <a:t>岁婴幼儿</a:t>
            </a:r>
            <a:endParaRPr lang="en-US" altLang="zh-CN" sz="4800" b="1" dirty="0">
              <a:latin typeface="+mj-lt"/>
              <a:ea typeface="萝莉体 第二版" panose="02000500000000000000" pitchFamily="2" charset="-122"/>
              <a:cs typeface="萝莉体 第二版" panose="02000500000000000000" pitchFamily="2" charset="-122"/>
            </a:endParaRPr>
          </a:p>
          <a:p>
            <a:pPr algn="ctr"/>
            <a:r>
              <a:rPr lang="zh-CN" altLang="en-US" sz="4800" b="1" dirty="0">
                <a:latin typeface="+mj-lt"/>
                <a:ea typeface="萝莉体 第二版" panose="02000500000000000000" pitchFamily="2" charset="-122"/>
                <a:cs typeface="萝莉体 第二版" panose="02000500000000000000" pitchFamily="2" charset="-122"/>
              </a:rPr>
              <a:t>家庭教育与指导</a:t>
            </a:r>
          </a:p>
        </p:txBody>
      </p:sp>
      <p:grpSp>
        <p:nvGrpSpPr>
          <p:cNvPr id="147" name="组合 146"/>
          <p:cNvGrpSpPr/>
          <p:nvPr/>
        </p:nvGrpSpPr>
        <p:grpSpPr>
          <a:xfrm>
            <a:off x="2916484" y="4316938"/>
            <a:ext cx="1000050" cy="707197"/>
            <a:chOff x="2916484" y="4316938"/>
            <a:chExt cx="1000050" cy="707197"/>
          </a:xfrm>
        </p:grpSpPr>
        <p:pic>
          <p:nvPicPr>
            <p:cNvPr id="134" name="图片 133"/>
            <p:cNvPicPr>
              <a:picLocks noChangeAspect="1"/>
            </p:cNvPicPr>
            <p:nvPr/>
          </p:nvPicPr>
          <p:blipFill>
            <a:blip r:embed="rId6"/>
            <a:stretch>
              <a:fillRect/>
            </a:stretch>
          </p:blipFill>
          <p:spPr>
            <a:xfrm>
              <a:off x="3123985" y="4316938"/>
              <a:ext cx="792549" cy="707197"/>
            </a:xfrm>
            <a:prstGeom prst="rect">
              <a:avLst/>
            </a:prstGeom>
          </p:spPr>
        </p:pic>
        <p:pic>
          <p:nvPicPr>
            <p:cNvPr id="135" name="图片 134"/>
            <p:cNvPicPr>
              <a:picLocks noChangeAspect="1"/>
            </p:cNvPicPr>
            <p:nvPr/>
          </p:nvPicPr>
          <p:blipFill>
            <a:blip r:embed="rId7"/>
            <a:stretch>
              <a:fillRect/>
            </a:stretch>
          </p:blipFill>
          <p:spPr>
            <a:xfrm>
              <a:off x="2916484" y="4500183"/>
              <a:ext cx="432854" cy="457240"/>
            </a:xfrm>
            <a:prstGeom prst="rect">
              <a:avLst/>
            </a:prstGeom>
          </p:spPr>
        </p:pic>
      </p:grpSp>
      <p:pic>
        <p:nvPicPr>
          <p:cNvPr id="136" name="图片 135"/>
          <p:cNvPicPr>
            <a:picLocks noChangeAspect="1"/>
          </p:cNvPicPr>
          <p:nvPr/>
        </p:nvPicPr>
        <p:blipFill>
          <a:blip r:embed="rId8"/>
          <a:stretch>
            <a:fillRect/>
          </a:stretch>
        </p:blipFill>
        <p:spPr>
          <a:xfrm>
            <a:off x="9577056" y="3895372"/>
            <a:ext cx="676715" cy="573074"/>
          </a:xfrm>
          <a:prstGeom prst="rect">
            <a:avLst/>
          </a:prstGeom>
        </p:spPr>
      </p:pic>
      <p:grpSp>
        <p:nvGrpSpPr>
          <p:cNvPr id="146" name="组合 145"/>
          <p:cNvGrpSpPr/>
          <p:nvPr/>
        </p:nvGrpSpPr>
        <p:grpSpPr>
          <a:xfrm>
            <a:off x="5986871" y="4695632"/>
            <a:ext cx="859611" cy="650622"/>
            <a:chOff x="5986871" y="4695632"/>
            <a:chExt cx="859611" cy="650622"/>
          </a:xfrm>
        </p:grpSpPr>
        <p:pic>
          <p:nvPicPr>
            <p:cNvPr id="137" name="图片 136"/>
            <p:cNvPicPr>
              <a:picLocks noChangeAspect="1"/>
            </p:cNvPicPr>
            <p:nvPr/>
          </p:nvPicPr>
          <p:blipFill>
            <a:blip r:embed="rId9"/>
            <a:stretch>
              <a:fillRect/>
            </a:stretch>
          </p:blipFill>
          <p:spPr>
            <a:xfrm>
              <a:off x="5986871" y="4695632"/>
              <a:ext cx="859611" cy="542591"/>
            </a:xfrm>
            <a:prstGeom prst="rect">
              <a:avLst/>
            </a:prstGeom>
          </p:spPr>
        </p:pic>
        <p:pic>
          <p:nvPicPr>
            <p:cNvPr id="138" name="图片 137"/>
            <p:cNvPicPr>
              <a:picLocks noChangeAspect="1"/>
            </p:cNvPicPr>
            <p:nvPr/>
          </p:nvPicPr>
          <p:blipFill>
            <a:blip r:embed="rId10"/>
            <a:stretch>
              <a:fillRect/>
            </a:stretch>
          </p:blipFill>
          <p:spPr>
            <a:xfrm>
              <a:off x="6655353" y="5151165"/>
              <a:ext cx="170703" cy="195089"/>
            </a:xfrm>
            <a:prstGeom prst="rect">
              <a:avLst/>
            </a:prstGeom>
          </p:spPr>
        </p:pic>
      </p:grpSp>
      <p:pic>
        <p:nvPicPr>
          <p:cNvPr id="139" name="图片 138"/>
          <p:cNvPicPr>
            <a:picLocks noChangeAspect="1"/>
          </p:cNvPicPr>
          <p:nvPr/>
        </p:nvPicPr>
        <p:blipFill>
          <a:blip r:embed="rId11"/>
          <a:stretch>
            <a:fillRect/>
          </a:stretch>
        </p:blipFill>
        <p:spPr>
          <a:xfrm>
            <a:off x="1649440" y="2046181"/>
            <a:ext cx="384081" cy="987638"/>
          </a:xfrm>
          <a:prstGeom prst="rect">
            <a:avLst/>
          </a:prstGeom>
        </p:spPr>
      </p:pic>
      <p:pic>
        <p:nvPicPr>
          <p:cNvPr id="140" name="图片 139"/>
          <p:cNvPicPr>
            <a:picLocks noChangeAspect="1"/>
          </p:cNvPicPr>
          <p:nvPr/>
        </p:nvPicPr>
        <p:blipFill>
          <a:blip r:embed="rId12"/>
          <a:stretch>
            <a:fillRect/>
          </a:stretch>
        </p:blipFill>
        <p:spPr>
          <a:xfrm>
            <a:off x="10004188" y="1323437"/>
            <a:ext cx="597460" cy="737680"/>
          </a:xfrm>
          <a:prstGeom prst="rect">
            <a:avLst/>
          </a:prstGeom>
        </p:spPr>
      </p:pic>
      <p:pic>
        <p:nvPicPr>
          <p:cNvPr id="121" name="图片 120"/>
          <p:cNvPicPr>
            <a:picLocks noChangeAspect="1"/>
          </p:cNvPicPr>
          <p:nvPr/>
        </p:nvPicPr>
        <p:blipFill>
          <a:blip r:embed="rId13"/>
          <a:stretch>
            <a:fillRect/>
          </a:stretch>
        </p:blipFill>
        <p:spPr>
          <a:xfrm>
            <a:off x="7631711" y="736416"/>
            <a:ext cx="1518036" cy="688908"/>
          </a:xfrm>
          <a:prstGeom prst="rect">
            <a:avLst/>
          </a:prstGeom>
        </p:spPr>
      </p:pic>
      <p:pic>
        <p:nvPicPr>
          <p:cNvPr id="122" name="图片 121"/>
          <p:cNvPicPr>
            <a:picLocks noChangeAspect="1"/>
          </p:cNvPicPr>
          <p:nvPr/>
        </p:nvPicPr>
        <p:blipFill>
          <a:blip r:embed="rId14"/>
          <a:stretch>
            <a:fillRect/>
          </a:stretch>
        </p:blipFill>
        <p:spPr>
          <a:xfrm>
            <a:off x="9412445" y="4179476"/>
            <a:ext cx="2932430" cy="2700762"/>
          </a:xfrm>
          <a:prstGeom prst="rect">
            <a:avLst/>
          </a:prstGeom>
        </p:spPr>
      </p:pic>
      <p:pic>
        <p:nvPicPr>
          <p:cNvPr id="123" name="图片 122"/>
          <p:cNvPicPr>
            <a:picLocks noChangeAspect="1"/>
          </p:cNvPicPr>
          <p:nvPr/>
        </p:nvPicPr>
        <p:blipFill>
          <a:blip r:embed="rId15"/>
          <a:stretch>
            <a:fillRect/>
          </a:stretch>
        </p:blipFill>
        <p:spPr>
          <a:xfrm>
            <a:off x="293846" y="291513"/>
            <a:ext cx="1646063" cy="1194920"/>
          </a:xfrm>
          <a:prstGeom prst="rect">
            <a:avLst/>
          </a:prstGeom>
        </p:spPr>
      </p:pic>
      <p:pic>
        <p:nvPicPr>
          <p:cNvPr id="124" name="图片 123"/>
          <p:cNvPicPr>
            <a:picLocks noChangeAspect="1"/>
          </p:cNvPicPr>
          <p:nvPr/>
        </p:nvPicPr>
        <p:blipFill>
          <a:blip r:embed="rId16"/>
          <a:stretch>
            <a:fillRect/>
          </a:stretch>
        </p:blipFill>
        <p:spPr>
          <a:xfrm>
            <a:off x="10606798" y="504948"/>
            <a:ext cx="1444877" cy="914479"/>
          </a:xfrm>
          <a:prstGeom prst="rect">
            <a:avLst/>
          </a:prstGeom>
        </p:spPr>
      </p:pic>
      <p:pic>
        <p:nvPicPr>
          <p:cNvPr id="125" name="图片 124"/>
          <p:cNvPicPr>
            <a:picLocks noChangeAspect="1"/>
          </p:cNvPicPr>
          <p:nvPr/>
        </p:nvPicPr>
        <p:blipFill>
          <a:blip r:embed="rId17"/>
          <a:stretch>
            <a:fillRect/>
          </a:stretch>
        </p:blipFill>
        <p:spPr>
          <a:xfrm>
            <a:off x="297566" y="4024459"/>
            <a:ext cx="1140051" cy="1505843"/>
          </a:xfrm>
          <a:prstGeom prst="rect">
            <a:avLst/>
          </a:prstGeom>
        </p:spPr>
      </p:pic>
      <p:pic>
        <p:nvPicPr>
          <p:cNvPr id="126" name="图片 125"/>
          <p:cNvPicPr>
            <a:picLocks noChangeAspect="1"/>
          </p:cNvPicPr>
          <p:nvPr/>
        </p:nvPicPr>
        <p:blipFill>
          <a:blip r:embed="rId18"/>
          <a:stretch>
            <a:fillRect/>
          </a:stretch>
        </p:blipFill>
        <p:spPr>
          <a:xfrm>
            <a:off x="8051555" y="5809757"/>
            <a:ext cx="573074" cy="579170"/>
          </a:xfrm>
          <a:prstGeom prst="rect">
            <a:avLst/>
          </a:prstGeom>
        </p:spPr>
      </p:pic>
      <p:pic>
        <p:nvPicPr>
          <p:cNvPr id="127" name="图片 126"/>
          <p:cNvPicPr>
            <a:picLocks noChangeAspect="1"/>
          </p:cNvPicPr>
          <p:nvPr/>
        </p:nvPicPr>
        <p:blipFill>
          <a:blip r:embed="rId19"/>
          <a:stretch>
            <a:fillRect/>
          </a:stretch>
        </p:blipFill>
        <p:spPr>
          <a:xfrm>
            <a:off x="1949706" y="5792469"/>
            <a:ext cx="1377815" cy="969348"/>
          </a:xfrm>
          <a:prstGeom prst="rect">
            <a:avLst/>
          </a:prstGeom>
        </p:spPr>
      </p:pic>
      <p:grpSp>
        <p:nvGrpSpPr>
          <p:cNvPr id="144" name="组合 143"/>
          <p:cNvGrpSpPr/>
          <p:nvPr/>
        </p:nvGrpSpPr>
        <p:grpSpPr>
          <a:xfrm>
            <a:off x="2780534" y="709981"/>
            <a:ext cx="1716575" cy="1048603"/>
            <a:chOff x="2780534" y="709981"/>
            <a:chExt cx="1716575" cy="1048603"/>
          </a:xfrm>
        </p:grpSpPr>
        <p:pic>
          <p:nvPicPr>
            <p:cNvPr id="128" name="图片 127"/>
            <p:cNvPicPr>
              <a:picLocks noChangeAspect="1"/>
            </p:cNvPicPr>
            <p:nvPr/>
          </p:nvPicPr>
          <p:blipFill>
            <a:blip r:embed="rId20"/>
            <a:stretch>
              <a:fillRect/>
            </a:stretch>
          </p:blipFill>
          <p:spPr>
            <a:xfrm>
              <a:off x="2780534" y="709981"/>
              <a:ext cx="1566808" cy="1048603"/>
            </a:xfrm>
            <a:prstGeom prst="rect">
              <a:avLst/>
            </a:prstGeom>
          </p:spPr>
        </p:pic>
        <p:pic>
          <p:nvPicPr>
            <p:cNvPr id="129" name="图片 128"/>
            <p:cNvPicPr>
              <a:picLocks noChangeAspect="1"/>
            </p:cNvPicPr>
            <p:nvPr/>
          </p:nvPicPr>
          <p:blipFill>
            <a:blip r:embed="rId21"/>
            <a:stretch>
              <a:fillRect/>
            </a:stretch>
          </p:blipFill>
          <p:spPr>
            <a:xfrm>
              <a:off x="2832408" y="1103620"/>
              <a:ext cx="243861" cy="243861"/>
            </a:xfrm>
            <a:prstGeom prst="rect">
              <a:avLst/>
            </a:prstGeom>
          </p:spPr>
        </p:pic>
        <p:pic>
          <p:nvPicPr>
            <p:cNvPr id="130" name="图片 129"/>
            <p:cNvPicPr>
              <a:picLocks noChangeAspect="1"/>
            </p:cNvPicPr>
            <p:nvPr/>
          </p:nvPicPr>
          <p:blipFill>
            <a:blip r:embed="rId22"/>
            <a:stretch>
              <a:fillRect/>
            </a:stretch>
          </p:blipFill>
          <p:spPr>
            <a:xfrm>
              <a:off x="2806441" y="1075779"/>
              <a:ext cx="140220" cy="164606"/>
            </a:xfrm>
            <a:prstGeom prst="rect">
              <a:avLst/>
            </a:prstGeom>
          </p:spPr>
        </p:pic>
        <p:pic>
          <p:nvPicPr>
            <p:cNvPr id="131" name="图片 130"/>
            <p:cNvPicPr>
              <a:picLocks noChangeAspect="1"/>
            </p:cNvPicPr>
            <p:nvPr/>
          </p:nvPicPr>
          <p:blipFill>
            <a:blip r:embed="rId23"/>
            <a:stretch>
              <a:fillRect/>
            </a:stretch>
          </p:blipFill>
          <p:spPr>
            <a:xfrm>
              <a:off x="4369082" y="1304753"/>
              <a:ext cx="128027" cy="335309"/>
            </a:xfrm>
            <a:prstGeom prst="rect">
              <a:avLst/>
            </a:prstGeom>
          </p:spPr>
        </p:pic>
      </p:grpSp>
      <p:pic>
        <p:nvPicPr>
          <p:cNvPr id="132" name="图片 131"/>
          <p:cNvPicPr>
            <a:picLocks noChangeAspect="1"/>
          </p:cNvPicPr>
          <p:nvPr/>
        </p:nvPicPr>
        <p:blipFill>
          <a:blip r:embed="rId24"/>
          <a:stretch>
            <a:fillRect/>
          </a:stretch>
        </p:blipFill>
        <p:spPr>
          <a:xfrm>
            <a:off x="5972553" y="629954"/>
            <a:ext cx="402371" cy="469433"/>
          </a:xfrm>
          <a:prstGeom prst="rect">
            <a:avLst/>
          </a:prstGeom>
        </p:spPr>
      </p:pic>
      <p:pic>
        <p:nvPicPr>
          <p:cNvPr id="141" name="图片 140"/>
          <p:cNvPicPr>
            <a:picLocks noChangeAspect="1"/>
          </p:cNvPicPr>
          <p:nvPr/>
        </p:nvPicPr>
        <p:blipFill>
          <a:blip r:embed="rId25"/>
          <a:stretch>
            <a:fillRect/>
          </a:stretch>
        </p:blipFill>
        <p:spPr>
          <a:xfrm>
            <a:off x="4903280" y="5752431"/>
            <a:ext cx="2540916" cy="951230"/>
          </a:xfrm>
          <a:prstGeom prst="rect">
            <a:avLst/>
          </a:prstGeom>
        </p:spPr>
      </p:pic>
      <p:pic>
        <p:nvPicPr>
          <p:cNvPr id="150" name="Fujiya &amp; Miyagi - UH">
            <a:hlinkClick r:id="" action="ppaction://media"/>
          </p:cNvPr>
          <p:cNvPicPr>
            <a:picLocks noChangeAspect="1"/>
          </p:cNvPicPr>
          <p:nvPr>
            <a:audioFile r:link="rId1"/>
            <p:extLst>
              <p:ext uri="{DAA4B4D4-6D71-4841-9C94-3DE7FCFB9230}">
                <p14:media xmlns:p14="http://schemas.microsoft.com/office/powerpoint/2010/main" r:embed="rId2">
                  <p14:trim st="8170"/>
                </p14:media>
              </p:ext>
            </p:extLst>
          </p:nvPr>
        </p:nvPicPr>
        <p:blipFill>
          <a:blip r:embed="rId26"/>
          <a:stretch>
            <a:fillRect/>
          </a:stretch>
        </p:blipFill>
        <p:spPr>
          <a:xfrm>
            <a:off x="5921279" y="-1315926"/>
            <a:ext cx="609600" cy="609600"/>
          </a:xfrm>
          <a:prstGeom prst="rect">
            <a:avLst/>
          </a:prstGeom>
        </p:spPr>
      </p:pic>
      <p:pic>
        <p:nvPicPr>
          <p:cNvPr id="28" name="图片 6">
            <a:extLst>
              <a:ext uri="{FF2B5EF4-FFF2-40B4-BE49-F238E27FC236}">
                <a16:creationId xmlns:a16="http://schemas.microsoft.com/office/drawing/2014/main" id="{E35220B9-4560-E345-8846-F83A9DA6E62F}"/>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101589" y="6098967"/>
            <a:ext cx="21240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Tm="4500">
        <p:dissolve/>
      </p:transition>
    </mc:Choice>
    <mc:Fallback xmlns="">
      <p:transition spd="slow" advTm="4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0"/>
                                        </p:tgtEl>
                                      </p:cBhvr>
                                    </p:cmd>
                                  </p:childTnLst>
                                </p:cTn>
                              </p:par>
                              <p:par>
                                <p:cTn id="7" presetID="2" presetClass="entr" presetSubtype="1" fill="hold" nodeType="withEffect">
                                  <p:stCondLst>
                                    <p:cond delay="250"/>
                                  </p:stCondLst>
                                  <p:childTnLst>
                                    <p:set>
                                      <p:cBhvr>
                                        <p:cTn id="8" dur="1" fill="hold">
                                          <p:stCondLst>
                                            <p:cond delay="0"/>
                                          </p:stCondLst>
                                        </p:cTn>
                                        <p:tgtEl>
                                          <p:spTgt spid="121"/>
                                        </p:tgtEl>
                                        <p:attrNameLst>
                                          <p:attrName>style.visibility</p:attrName>
                                        </p:attrNameLst>
                                      </p:cBhvr>
                                      <p:to>
                                        <p:strVal val="visible"/>
                                      </p:to>
                                    </p:set>
                                    <p:anim calcmode="lin" valueType="num">
                                      <p:cBhvr additive="base">
                                        <p:cTn id="9" dur="500" fill="hold"/>
                                        <p:tgtEl>
                                          <p:spTgt spid="121"/>
                                        </p:tgtEl>
                                        <p:attrNameLst>
                                          <p:attrName>ppt_x</p:attrName>
                                        </p:attrNameLst>
                                      </p:cBhvr>
                                      <p:tavLst>
                                        <p:tav tm="0">
                                          <p:val>
                                            <p:strVal val="#ppt_x"/>
                                          </p:val>
                                        </p:tav>
                                        <p:tav tm="100000">
                                          <p:val>
                                            <p:strVal val="#ppt_x"/>
                                          </p:val>
                                        </p:tav>
                                      </p:tavLst>
                                    </p:anim>
                                    <p:anim calcmode="lin" valueType="num">
                                      <p:cBhvr additive="base">
                                        <p:cTn id="10" dur="500" fill="hold"/>
                                        <p:tgtEl>
                                          <p:spTgt spid="121"/>
                                        </p:tgtEl>
                                        <p:attrNameLst>
                                          <p:attrName>ppt_y</p:attrName>
                                        </p:attrNameLst>
                                      </p:cBhvr>
                                      <p:tavLst>
                                        <p:tav tm="0">
                                          <p:val>
                                            <p:strVal val="0-#ppt_h/2"/>
                                          </p:val>
                                        </p:tav>
                                        <p:tav tm="100000">
                                          <p:val>
                                            <p:strVal val="#ppt_y"/>
                                          </p:val>
                                        </p:tav>
                                      </p:tavLst>
                                    </p:anim>
                                  </p:childTnLst>
                                </p:cTn>
                              </p:par>
                              <p:par>
                                <p:cTn id="11" presetID="2" presetClass="entr" presetSubtype="6" fill="hold" nodeType="withEffect">
                                  <p:stCondLst>
                                    <p:cond delay="0"/>
                                  </p:stCondLst>
                                  <p:childTnLst>
                                    <p:set>
                                      <p:cBhvr>
                                        <p:cTn id="12" dur="1" fill="hold">
                                          <p:stCondLst>
                                            <p:cond delay="0"/>
                                          </p:stCondLst>
                                        </p:cTn>
                                        <p:tgtEl>
                                          <p:spTgt spid="122"/>
                                        </p:tgtEl>
                                        <p:attrNameLst>
                                          <p:attrName>style.visibility</p:attrName>
                                        </p:attrNameLst>
                                      </p:cBhvr>
                                      <p:to>
                                        <p:strVal val="visible"/>
                                      </p:to>
                                    </p:set>
                                    <p:anim calcmode="lin" valueType="num">
                                      <p:cBhvr additive="base">
                                        <p:cTn id="13" dur="500" fill="hold"/>
                                        <p:tgtEl>
                                          <p:spTgt spid="122"/>
                                        </p:tgtEl>
                                        <p:attrNameLst>
                                          <p:attrName>ppt_x</p:attrName>
                                        </p:attrNameLst>
                                      </p:cBhvr>
                                      <p:tavLst>
                                        <p:tav tm="0">
                                          <p:val>
                                            <p:strVal val="1+#ppt_w/2"/>
                                          </p:val>
                                        </p:tav>
                                        <p:tav tm="100000">
                                          <p:val>
                                            <p:strVal val="#ppt_x"/>
                                          </p:val>
                                        </p:tav>
                                      </p:tavLst>
                                    </p:anim>
                                    <p:anim calcmode="lin" valueType="num">
                                      <p:cBhvr additive="base">
                                        <p:cTn id="14" dur="500" fill="hold"/>
                                        <p:tgtEl>
                                          <p:spTgt spid="12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23"/>
                                        </p:tgtEl>
                                        <p:attrNameLst>
                                          <p:attrName>style.visibility</p:attrName>
                                        </p:attrNameLst>
                                      </p:cBhvr>
                                      <p:to>
                                        <p:strVal val="visible"/>
                                      </p:to>
                                    </p:set>
                                    <p:anim calcmode="lin" valueType="num">
                                      <p:cBhvr additive="base">
                                        <p:cTn id="17" dur="500" fill="hold"/>
                                        <p:tgtEl>
                                          <p:spTgt spid="123"/>
                                        </p:tgtEl>
                                        <p:attrNameLst>
                                          <p:attrName>ppt_x</p:attrName>
                                        </p:attrNameLst>
                                      </p:cBhvr>
                                      <p:tavLst>
                                        <p:tav tm="0">
                                          <p:val>
                                            <p:strVal val="0-#ppt_w/2"/>
                                          </p:val>
                                        </p:tav>
                                        <p:tav tm="100000">
                                          <p:val>
                                            <p:strVal val="#ppt_x"/>
                                          </p:val>
                                        </p:tav>
                                      </p:tavLst>
                                    </p:anim>
                                    <p:anim calcmode="lin" valueType="num">
                                      <p:cBhvr additive="base">
                                        <p:cTn id="18" dur="500" fill="hold"/>
                                        <p:tgtEl>
                                          <p:spTgt spid="123"/>
                                        </p:tgtEl>
                                        <p:attrNameLst>
                                          <p:attrName>ppt_y</p:attrName>
                                        </p:attrNameLst>
                                      </p:cBhvr>
                                      <p:tavLst>
                                        <p:tav tm="0">
                                          <p:val>
                                            <p:strVal val="#ppt_y"/>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1+#ppt_w/2"/>
                                          </p:val>
                                        </p:tav>
                                        <p:tav tm="100000">
                                          <p:val>
                                            <p:strVal val="#ppt_x"/>
                                          </p:val>
                                        </p:tav>
                                      </p:tavLst>
                                    </p:anim>
                                    <p:anim calcmode="lin" valueType="num">
                                      <p:cBhvr additive="base">
                                        <p:cTn id="22" dur="500" fill="hold"/>
                                        <p:tgtEl>
                                          <p:spTgt spid="12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25"/>
                                        </p:tgtEl>
                                        <p:attrNameLst>
                                          <p:attrName>style.visibility</p:attrName>
                                        </p:attrNameLst>
                                      </p:cBhvr>
                                      <p:to>
                                        <p:strVal val="visible"/>
                                      </p:to>
                                    </p:set>
                                    <p:anim calcmode="lin" valueType="num">
                                      <p:cBhvr additive="base">
                                        <p:cTn id="25" dur="500" fill="hold"/>
                                        <p:tgtEl>
                                          <p:spTgt spid="125"/>
                                        </p:tgtEl>
                                        <p:attrNameLst>
                                          <p:attrName>ppt_x</p:attrName>
                                        </p:attrNameLst>
                                      </p:cBhvr>
                                      <p:tavLst>
                                        <p:tav tm="0">
                                          <p:val>
                                            <p:strVal val="#ppt_x"/>
                                          </p:val>
                                        </p:tav>
                                        <p:tav tm="100000">
                                          <p:val>
                                            <p:strVal val="#ppt_x"/>
                                          </p:val>
                                        </p:tav>
                                      </p:tavLst>
                                    </p:anim>
                                    <p:anim calcmode="lin" valueType="num">
                                      <p:cBhvr additive="base">
                                        <p:cTn id="26" dur="500" fill="hold"/>
                                        <p:tgtEl>
                                          <p:spTgt spid="12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50"/>
                                  </p:stCondLst>
                                  <p:childTnLst>
                                    <p:set>
                                      <p:cBhvr>
                                        <p:cTn id="28" dur="1" fill="hold">
                                          <p:stCondLst>
                                            <p:cond delay="0"/>
                                          </p:stCondLst>
                                        </p:cTn>
                                        <p:tgtEl>
                                          <p:spTgt spid="126"/>
                                        </p:tgtEl>
                                        <p:attrNameLst>
                                          <p:attrName>style.visibility</p:attrName>
                                        </p:attrNameLst>
                                      </p:cBhvr>
                                      <p:to>
                                        <p:strVal val="visible"/>
                                      </p:to>
                                    </p:set>
                                    <p:anim calcmode="lin" valueType="num">
                                      <p:cBhvr additive="base">
                                        <p:cTn id="29" dur="500" fill="hold"/>
                                        <p:tgtEl>
                                          <p:spTgt spid="126"/>
                                        </p:tgtEl>
                                        <p:attrNameLst>
                                          <p:attrName>ppt_x</p:attrName>
                                        </p:attrNameLst>
                                      </p:cBhvr>
                                      <p:tavLst>
                                        <p:tav tm="0">
                                          <p:val>
                                            <p:strVal val="#ppt_x"/>
                                          </p:val>
                                        </p:tav>
                                        <p:tav tm="100000">
                                          <p:val>
                                            <p:strVal val="#ppt_x"/>
                                          </p:val>
                                        </p:tav>
                                      </p:tavLst>
                                    </p:anim>
                                    <p:anim calcmode="lin" valueType="num">
                                      <p:cBhvr additive="base">
                                        <p:cTn id="30" dur="500" fill="hold"/>
                                        <p:tgtEl>
                                          <p:spTgt spid="126"/>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7"/>
                                        </p:tgtEl>
                                        <p:attrNameLst>
                                          <p:attrName>style.visibility</p:attrName>
                                        </p:attrNameLst>
                                      </p:cBhvr>
                                      <p:to>
                                        <p:strVal val="visible"/>
                                      </p:to>
                                    </p:set>
                                    <p:anim calcmode="lin" valueType="num">
                                      <p:cBhvr additive="base">
                                        <p:cTn id="33" dur="500" fill="hold"/>
                                        <p:tgtEl>
                                          <p:spTgt spid="127"/>
                                        </p:tgtEl>
                                        <p:attrNameLst>
                                          <p:attrName>ppt_x</p:attrName>
                                        </p:attrNameLst>
                                      </p:cBhvr>
                                      <p:tavLst>
                                        <p:tav tm="0">
                                          <p:val>
                                            <p:strVal val="0-#ppt_w/2"/>
                                          </p:val>
                                        </p:tav>
                                        <p:tav tm="100000">
                                          <p:val>
                                            <p:strVal val="#ppt_x"/>
                                          </p:val>
                                        </p:tav>
                                      </p:tavLst>
                                    </p:anim>
                                    <p:anim calcmode="lin" valueType="num">
                                      <p:cBhvr additive="base">
                                        <p:cTn id="34" dur="500" fill="hold"/>
                                        <p:tgtEl>
                                          <p:spTgt spid="127"/>
                                        </p:tgtEl>
                                        <p:attrNameLst>
                                          <p:attrName>ppt_y</p:attrName>
                                        </p:attrNameLst>
                                      </p:cBhvr>
                                      <p:tavLst>
                                        <p:tav tm="0">
                                          <p:val>
                                            <p:strVal val="#ppt_y"/>
                                          </p:val>
                                        </p:tav>
                                        <p:tav tm="100000">
                                          <p:val>
                                            <p:strVal val="#ppt_y"/>
                                          </p:val>
                                        </p:tav>
                                      </p:tavLst>
                                    </p:anim>
                                  </p:childTnLst>
                                </p:cTn>
                              </p:par>
                              <p:par>
                                <p:cTn id="35" presetID="2" presetClass="entr" presetSubtype="1" fill="hold" nodeType="withEffect">
                                  <p:stCondLst>
                                    <p:cond delay="25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fill="hold"/>
                                        <p:tgtEl>
                                          <p:spTgt spid="132"/>
                                        </p:tgtEl>
                                        <p:attrNameLst>
                                          <p:attrName>ppt_x</p:attrName>
                                        </p:attrNameLst>
                                      </p:cBhvr>
                                      <p:tavLst>
                                        <p:tav tm="0">
                                          <p:val>
                                            <p:strVal val="#ppt_x"/>
                                          </p:val>
                                        </p:tav>
                                        <p:tav tm="100000">
                                          <p:val>
                                            <p:strVal val="#ppt_x"/>
                                          </p:val>
                                        </p:tav>
                                      </p:tavLst>
                                    </p:anim>
                                    <p:anim calcmode="lin" valueType="num">
                                      <p:cBhvr additive="base">
                                        <p:cTn id="38" dur="500" fill="hold"/>
                                        <p:tgtEl>
                                          <p:spTgt spid="132"/>
                                        </p:tgtEl>
                                        <p:attrNameLst>
                                          <p:attrName>ppt_y</p:attrName>
                                        </p:attrNameLst>
                                      </p:cBhvr>
                                      <p:tavLst>
                                        <p:tav tm="0">
                                          <p:val>
                                            <p:strVal val="0-#ppt_h/2"/>
                                          </p:val>
                                        </p:tav>
                                        <p:tav tm="100000">
                                          <p:val>
                                            <p:strVal val="#ppt_y"/>
                                          </p:val>
                                        </p:tav>
                                      </p:tavLst>
                                    </p:anim>
                                  </p:childTnLst>
                                </p:cTn>
                              </p:par>
                            </p:childTnLst>
                          </p:cTn>
                        </p:par>
                        <p:par>
                          <p:cTn id="39" fill="hold">
                            <p:stCondLst>
                              <p:cond delay="0"/>
                            </p:stCondLst>
                            <p:childTnLst>
                              <p:par>
                                <p:cTn id="40" presetID="6" presetClass="entr" presetSubtype="16" fill="hold" nodeType="after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circle(in)">
                                      <p:cBhvr>
                                        <p:cTn id="42" dur="750"/>
                                        <p:tgtEl>
                                          <p:spTgt spid="133"/>
                                        </p:tgtEl>
                                      </p:cBhvr>
                                    </p:animEffect>
                                  </p:childTnLst>
                                </p:cTn>
                              </p:par>
                            </p:childTnLst>
                          </p:cTn>
                        </p:par>
                        <p:par>
                          <p:cTn id="43" fill="hold">
                            <p:stCondLst>
                              <p:cond delay="1000"/>
                            </p:stCondLst>
                            <p:childTnLst>
                              <p:par>
                                <p:cTn id="44" presetID="12" presetClass="entr" presetSubtype="4" fill="hold" nodeType="after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additive="base">
                                        <p:cTn id="46" dur="500"/>
                                        <p:tgtEl>
                                          <p:spTgt spid="144"/>
                                        </p:tgtEl>
                                        <p:attrNameLst>
                                          <p:attrName>ppt_y</p:attrName>
                                        </p:attrNameLst>
                                      </p:cBhvr>
                                      <p:tavLst>
                                        <p:tav tm="0">
                                          <p:val>
                                            <p:strVal val="#ppt_y+#ppt_h*1.125000"/>
                                          </p:val>
                                        </p:tav>
                                        <p:tav tm="100000">
                                          <p:val>
                                            <p:strVal val="#ppt_y"/>
                                          </p:val>
                                        </p:tav>
                                      </p:tavLst>
                                    </p:anim>
                                    <p:animEffect transition="in" filter="wipe(up)">
                                      <p:cBhvr>
                                        <p:cTn id="47" dur="500"/>
                                        <p:tgtEl>
                                          <p:spTgt spid="144"/>
                                        </p:tgtEl>
                                      </p:cBhvr>
                                    </p:animEffect>
                                  </p:childTnLst>
                                </p:cTn>
                              </p:par>
                            </p:childTnLst>
                          </p:cTn>
                        </p:par>
                        <p:par>
                          <p:cTn id="48" fill="hold">
                            <p:stCondLst>
                              <p:cond delay="1500"/>
                            </p:stCondLst>
                            <p:childTnLst>
                              <p:par>
                                <p:cTn id="49" presetID="53" presetClass="entr" presetSubtype="16"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 calcmode="lin" valueType="num">
                                      <p:cBhvr>
                                        <p:cTn id="51" dur="500" fill="hold"/>
                                        <p:tgtEl>
                                          <p:spTgt spid="140"/>
                                        </p:tgtEl>
                                        <p:attrNameLst>
                                          <p:attrName>ppt_w</p:attrName>
                                        </p:attrNameLst>
                                      </p:cBhvr>
                                      <p:tavLst>
                                        <p:tav tm="0">
                                          <p:val>
                                            <p:fltVal val="0"/>
                                          </p:val>
                                        </p:tav>
                                        <p:tav tm="100000">
                                          <p:val>
                                            <p:strVal val="#ppt_w"/>
                                          </p:val>
                                        </p:tav>
                                      </p:tavLst>
                                    </p:anim>
                                    <p:anim calcmode="lin" valueType="num">
                                      <p:cBhvr>
                                        <p:cTn id="52" dur="500" fill="hold"/>
                                        <p:tgtEl>
                                          <p:spTgt spid="140"/>
                                        </p:tgtEl>
                                        <p:attrNameLst>
                                          <p:attrName>ppt_h</p:attrName>
                                        </p:attrNameLst>
                                      </p:cBhvr>
                                      <p:tavLst>
                                        <p:tav tm="0">
                                          <p:val>
                                            <p:fltVal val="0"/>
                                          </p:val>
                                        </p:tav>
                                        <p:tav tm="100000">
                                          <p:val>
                                            <p:strVal val="#ppt_h"/>
                                          </p:val>
                                        </p:tav>
                                      </p:tavLst>
                                    </p:anim>
                                    <p:animEffect transition="in" filter="fade">
                                      <p:cBhvr>
                                        <p:cTn id="53" dur="500"/>
                                        <p:tgtEl>
                                          <p:spTgt spid="140"/>
                                        </p:tgtEl>
                                      </p:cBhvr>
                                    </p:animEffect>
                                  </p:childTnLst>
                                </p:cTn>
                              </p:par>
                              <p:par>
                                <p:cTn id="54" presetID="53" presetClass="entr" presetSubtype="16" fill="hold"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 calcmode="lin" valueType="num">
                                      <p:cBhvr>
                                        <p:cTn id="61" dur="500" fill="hold"/>
                                        <p:tgtEl>
                                          <p:spTgt spid="139"/>
                                        </p:tgtEl>
                                        <p:attrNameLst>
                                          <p:attrName>ppt_w</p:attrName>
                                        </p:attrNameLst>
                                      </p:cBhvr>
                                      <p:tavLst>
                                        <p:tav tm="0">
                                          <p:val>
                                            <p:fltVal val="0"/>
                                          </p:val>
                                        </p:tav>
                                        <p:tav tm="100000">
                                          <p:val>
                                            <p:strVal val="#ppt_w"/>
                                          </p:val>
                                        </p:tav>
                                      </p:tavLst>
                                    </p:anim>
                                    <p:anim calcmode="lin" valueType="num">
                                      <p:cBhvr>
                                        <p:cTn id="62" dur="500" fill="hold"/>
                                        <p:tgtEl>
                                          <p:spTgt spid="139"/>
                                        </p:tgtEl>
                                        <p:attrNameLst>
                                          <p:attrName>ppt_h</p:attrName>
                                        </p:attrNameLst>
                                      </p:cBhvr>
                                      <p:tavLst>
                                        <p:tav tm="0">
                                          <p:val>
                                            <p:fltVal val="0"/>
                                          </p:val>
                                        </p:tav>
                                        <p:tav tm="100000">
                                          <p:val>
                                            <p:strVal val="#ppt_h"/>
                                          </p:val>
                                        </p:tav>
                                      </p:tavLst>
                                    </p:anim>
                                    <p:animEffect transition="in" filter="fade">
                                      <p:cBhvr>
                                        <p:cTn id="63" dur="500"/>
                                        <p:tgtEl>
                                          <p:spTgt spid="139"/>
                                        </p:tgtEl>
                                      </p:cBhvr>
                                    </p:animEffect>
                                  </p:childTnLst>
                                </p:cTn>
                              </p:par>
                              <p:par>
                                <p:cTn id="64" presetID="53" presetClass="entr" presetSubtype="16" fill="hold" nodeType="withEffect">
                                  <p:stCondLst>
                                    <p:cond delay="0"/>
                                  </p:stCondLst>
                                  <p:childTnLst>
                                    <p:set>
                                      <p:cBhvr>
                                        <p:cTn id="65" dur="1" fill="hold">
                                          <p:stCondLst>
                                            <p:cond delay="0"/>
                                          </p:stCondLst>
                                        </p:cTn>
                                        <p:tgtEl>
                                          <p:spTgt spid="146"/>
                                        </p:tgtEl>
                                        <p:attrNameLst>
                                          <p:attrName>style.visibility</p:attrName>
                                        </p:attrNameLst>
                                      </p:cBhvr>
                                      <p:to>
                                        <p:strVal val="visible"/>
                                      </p:to>
                                    </p:set>
                                    <p:anim calcmode="lin" valueType="num">
                                      <p:cBhvr>
                                        <p:cTn id="66" dur="500" fill="hold"/>
                                        <p:tgtEl>
                                          <p:spTgt spid="146"/>
                                        </p:tgtEl>
                                        <p:attrNameLst>
                                          <p:attrName>ppt_w</p:attrName>
                                        </p:attrNameLst>
                                      </p:cBhvr>
                                      <p:tavLst>
                                        <p:tav tm="0">
                                          <p:val>
                                            <p:fltVal val="0"/>
                                          </p:val>
                                        </p:tav>
                                        <p:tav tm="100000">
                                          <p:val>
                                            <p:strVal val="#ppt_w"/>
                                          </p:val>
                                        </p:tav>
                                      </p:tavLst>
                                    </p:anim>
                                    <p:anim calcmode="lin" valueType="num">
                                      <p:cBhvr>
                                        <p:cTn id="67" dur="500" fill="hold"/>
                                        <p:tgtEl>
                                          <p:spTgt spid="146"/>
                                        </p:tgtEl>
                                        <p:attrNameLst>
                                          <p:attrName>ppt_h</p:attrName>
                                        </p:attrNameLst>
                                      </p:cBhvr>
                                      <p:tavLst>
                                        <p:tav tm="0">
                                          <p:val>
                                            <p:fltVal val="0"/>
                                          </p:val>
                                        </p:tav>
                                        <p:tav tm="100000">
                                          <p:val>
                                            <p:strVal val="#ppt_h"/>
                                          </p:val>
                                        </p:tav>
                                      </p:tavLst>
                                    </p:anim>
                                    <p:animEffect transition="in" filter="fade">
                                      <p:cBhvr>
                                        <p:cTn id="68" dur="500"/>
                                        <p:tgtEl>
                                          <p:spTgt spid="146"/>
                                        </p:tgtEl>
                                      </p:cBhvr>
                                    </p:animEffect>
                                  </p:childTnLst>
                                </p:cTn>
                              </p:par>
                              <p:par>
                                <p:cTn id="69" presetID="53" presetClass="entr" presetSubtype="16" fill="hold" nodeType="with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2000"/>
                            </p:stCondLst>
                            <p:childTnLst>
                              <p:par>
                                <p:cTn id="75" presetID="26" presetClass="emph" presetSubtype="0" repeatCount="indefinite" fill="hold" nodeType="afterEffect">
                                  <p:stCondLst>
                                    <p:cond delay="0"/>
                                  </p:stCondLst>
                                  <p:endCondLst>
                                    <p:cond evt="onNext" delay="0">
                                      <p:tgtEl>
                                        <p:sldTgt/>
                                      </p:tgtEl>
                                    </p:cond>
                                  </p:endCondLst>
                                  <p:childTnLst>
                                    <p:animEffect transition="out" filter="fade">
                                      <p:cBhvr>
                                        <p:cTn id="76" dur="500" tmFilter="0, 0; .2, .5; .8, .5; 1, 0"/>
                                        <p:tgtEl>
                                          <p:spTgt spid="140"/>
                                        </p:tgtEl>
                                      </p:cBhvr>
                                    </p:animEffect>
                                    <p:animScale>
                                      <p:cBhvr>
                                        <p:cTn id="77" dur="250" autoRev="1" fill="hold"/>
                                        <p:tgtEl>
                                          <p:spTgt spid="140"/>
                                        </p:tgtEl>
                                      </p:cBhvr>
                                      <p:by x="105000" y="105000"/>
                                    </p:animScale>
                                  </p:childTnLst>
                                </p:cTn>
                              </p:par>
                              <p:par>
                                <p:cTn id="78" presetID="26" presetClass="emph" presetSubtype="0" repeatCount="indefinite" fill="hold" nodeType="withEffect">
                                  <p:stCondLst>
                                    <p:cond delay="0"/>
                                  </p:stCondLst>
                                  <p:endCondLst>
                                    <p:cond evt="onNext" delay="0">
                                      <p:tgtEl>
                                        <p:sldTgt/>
                                      </p:tgtEl>
                                    </p:cond>
                                  </p:endCondLst>
                                  <p:childTnLst>
                                    <p:animEffect transition="out" filter="fade">
                                      <p:cBhvr>
                                        <p:cTn id="79" dur="500" tmFilter="0, 0; .2, .5; .8, .5; 1, 0"/>
                                        <p:tgtEl>
                                          <p:spTgt spid="136"/>
                                        </p:tgtEl>
                                      </p:cBhvr>
                                    </p:animEffect>
                                    <p:animScale>
                                      <p:cBhvr>
                                        <p:cTn id="80" dur="250" autoRev="1" fill="hold"/>
                                        <p:tgtEl>
                                          <p:spTgt spid="136"/>
                                        </p:tgtEl>
                                      </p:cBhvr>
                                      <p:by x="105000" y="105000"/>
                                    </p:animScale>
                                  </p:childTnLst>
                                </p:cTn>
                              </p:par>
                              <p:par>
                                <p:cTn id="81" presetID="26" presetClass="emph" presetSubtype="0" repeatCount="indefinite" fill="hold" nodeType="withEffect">
                                  <p:stCondLst>
                                    <p:cond delay="0"/>
                                  </p:stCondLst>
                                  <p:endCondLst>
                                    <p:cond evt="onNext" delay="0">
                                      <p:tgtEl>
                                        <p:sldTgt/>
                                      </p:tgtEl>
                                    </p:cond>
                                  </p:endCondLst>
                                  <p:childTnLst>
                                    <p:animEffect transition="out" filter="fade">
                                      <p:cBhvr>
                                        <p:cTn id="82" dur="500" tmFilter="0, 0; .2, .5; .8, .5; 1, 0"/>
                                        <p:tgtEl>
                                          <p:spTgt spid="139"/>
                                        </p:tgtEl>
                                      </p:cBhvr>
                                    </p:animEffect>
                                    <p:animScale>
                                      <p:cBhvr>
                                        <p:cTn id="83" dur="250" autoRev="1" fill="hold"/>
                                        <p:tgtEl>
                                          <p:spTgt spid="139"/>
                                        </p:tgtEl>
                                      </p:cBhvr>
                                      <p:by x="105000" y="105000"/>
                                    </p:animScale>
                                  </p:childTnLst>
                                </p:cTn>
                              </p:par>
                              <p:par>
                                <p:cTn id="84" presetID="26" presetClass="emph" presetSubtype="0" repeatCount="indefinite" fill="hold" nodeType="withEffect">
                                  <p:stCondLst>
                                    <p:cond delay="0"/>
                                  </p:stCondLst>
                                  <p:endCondLst>
                                    <p:cond evt="onNext" delay="0">
                                      <p:tgtEl>
                                        <p:sldTgt/>
                                      </p:tgtEl>
                                    </p:cond>
                                  </p:endCondLst>
                                  <p:childTnLst>
                                    <p:animEffect transition="out" filter="fade">
                                      <p:cBhvr>
                                        <p:cTn id="85" dur="500" tmFilter="0, 0; .2, .5; .8, .5; 1, 0"/>
                                        <p:tgtEl>
                                          <p:spTgt spid="146"/>
                                        </p:tgtEl>
                                      </p:cBhvr>
                                    </p:animEffect>
                                    <p:animScale>
                                      <p:cBhvr>
                                        <p:cTn id="86" dur="250" autoRev="1" fill="hold"/>
                                        <p:tgtEl>
                                          <p:spTgt spid="146"/>
                                        </p:tgtEl>
                                      </p:cBhvr>
                                      <p:by x="105000" y="105000"/>
                                    </p:animScale>
                                  </p:childTnLst>
                                </p:cTn>
                              </p:par>
                              <p:par>
                                <p:cTn id="87" presetID="26" presetClass="emph" presetSubtype="0" repeatCount="indefinite" fill="hold" nodeType="withEffect">
                                  <p:stCondLst>
                                    <p:cond delay="0"/>
                                  </p:stCondLst>
                                  <p:endCondLst>
                                    <p:cond evt="onNext" delay="0">
                                      <p:tgtEl>
                                        <p:sldTgt/>
                                      </p:tgtEl>
                                    </p:cond>
                                  </p:endCondLst>
                                  <p:childTnLst>
                                    <p:animEffect transition="out" filter="fade">
                                      <p:cBhvr>
                                        <p:cTn id="88" dur="500" tmFilter="0, 0; .2, .5; .8, .5; 1, 0"/>
                                        <p:tgtEl>
                                          <p:spTgt spid="147"/>
                                        </p:tgtEl>
                                      </p:cBhvr>
                                    </p:animEffect>
                                    <p:animScale>
                                      <p:cBhvr>
                                        <p:cTn id="89" dur="250" autoRev="1" fill="hold"/>
                                        <p:tgtEl>
                                          <p:spTgt spid="147"/>
                                        </p:tgtEl>
                                      </p:cBhvr>
                                      <p:by x="105000" y="105000"/>
                                    </p:animScale>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3"/>
                                        </p:tgtEl>
                                        <p:attrNameLst>
                                          <p:attrName>ppt_y</p:attrName>
                                        </p:attrNameLst>
                                      </p:cBhvr>
                                      <p:tavLst>
                                        <p:tav tm="0">
                                          <p:val>
                                            <p:strVal val="#ppt_y"/>
                                          </p:val>
                                        </p:tav>
                                        <p:tav tm="100000">
                                          <p:val>
                                            <p:strVal val="#ppt_y"/>
                                          </p:val>
                                        </p:tav>
                                      </p:tavLst>
                                    </p:anim>
                                    <p:anim calcmode="lin" valueType="num">
                                      <p:cBhvr>
                                        <p:cTn id="9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150"/>
                </p:tgtEl>
              </p:cMediaNode>
            </p:audio>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三、 家园、社区共育的价值意义</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14" name="矩形 13">
            <a:extLst>
              <a:ext uri="{FF2B5EF4-FFF2-40B4-BE49-F238E27FC236}">
                <a16:creationId xmlns:a16="http://schemas.microsoft.com/office/drawing/2014/main" id="{6F2CC54D-495F-9B4B-B3A8-C2023A58874E}"/>
              </a:ext>
            </a:extLst>
          </p:cNvPr>
          <p:cNvSpPr/>
          <p:nvPr/>
        </p:nvSpPr>
        <p:spPr>
          <a:xfrm>
            <a:off x="1231248" y="2372466"/>
            <a:ext cx="5674269" cy="1712072"/>
          </a:xfrm>
          <a:prstGeom prst="rect">
            <a:avLst/>
          </a:prstGeom>
        </p:spPr>
        <p:txBody>
          <a:bodyPr wrap="square">
            <a:spAutoFit/>
          </a:bodyPr>
          <a:lstStyle/>
          <a:p>
            <a:pPr>
              <a:lnSpc>
                <a:spcPct val="150000"/>
              </a:lnSpc>
            </a:pPr>
            <a:r>
              <a:rPr lang="zh-CN" altLang="zh-CN" dirty="0"/>
              <a:t>（一） 有助于相关政策法规的贯彻执行</a:t>
            </a:r>
            <a:endParaRPr lang="en-US" altLang="zh-CN" dirty="0"/>
          </a:p>
          <a:p>
            <a:pPr>
              <a:lnSpc>
                <a:spcPct val="150000"/>
              </a:lnSpc>
            </a:pPr>
            <a:r>
              <a:rPr lang="zh-CN" altLang="zh-CN" dirty="0"/>
              <a:t>（二） 有助于与世界早期教育的接轨</a:t>
            </a:r>
            <a:endParaRPr lang="en-US" altLang="zh-CN" dirty="0"/>
          </a:p>
          <a:p>
            <a:pPr>
              <a:lnSpc>
                <a:spcPct val="150000"/>
              </a:lnSpc>
            </a:pPr>
            <a:r>
              <a:rPr lang="zh-CN" altLang="zh-CN" dirty="0"/>
              <a:t>（三） 有利于早期教育整体功能的发挥</a:t>
            </a:r>
          </a:p>
          <a:p>
            <a:pPr>
              <a:lnSpc>
                <a:spcPct val="150000"/>
              </a:lnSpc>
            </a:pPr>
            <a:r>
              <a:rPr lang="zh-CN" altLang="zh-CN" dirty="0"/>
              <a:t>（四） 基于婴幼儿身心全面和谐发展的需要</a:t>
            </a:r>
          </a:p>
        </p:txBody>
      </p:sp>
    </p:spTree>
    <p:extLst>
      <p:ext uri="{BB962C8B-B14F-4D97-AF65-F5344CB8AC3E}">
        <p14:creationId xmlns:p14="http://schemas.microsoft.com/office/powerpoint/2010/main" val="27052504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国外家园、社区共育的模式</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1712072"/>
          </a:xfrm>
          <a:prstGeom prst="rect">
            <a:avLst/>
          </a:prstGeom>
        </p:spPr>
        <p:txBody>
          <a:bodyPr wrap="square">
            <a:spAutoFit/>
          </a:bodyPr>
          <a:lstStyle/>
          <a:p>
            <a:pPr>
              <a:lnSpc>
                <a:spcPct val="150000"/>
              </a:lnSpc>
            </a:pPr>
            <a:r>
              <a:rPr lang="zh-CN" altLang="zh-CN" dirty="0"/>
              <a:t>（一） 美国家园、社区共育模式</a:t>
            </a:r>
            <a:endParaRPr lang="en-US" altLang="zh-CN" dirty="0"/>
          </a:p>
          <a:p>
            <a:pPr>
              <a:lnSpc>
                <a:spcPct val="150000"/>
              </a:lnSpc>
            </a:pPr>
            <a:r>
              <a:rPr lang="zh-CN" altLang="zh-CN" dirty="0"/>
              <a:t>（二） 德国家园、社区共育模式</a:t>
            </a:r>
          </a:p>
          <a:p>
            <a:pPr>
              <a:lnSpc>
                <a:spcPct val="150000"/>
              </a:lnSpc>
            </a:pPr>
            <a:r>
              <a:rPr lang="zh-CN" altLang="zh-CN" dirty="0"/>
              <a:t>（三） 英国家园、社区共育模式</a:t>
            </a:r>
          </a:p>
          <a:p>
            <a:pPr>
              <a:lnSpc>
                <a:spcPct val="150000"/>
              </a:lnSpc>
            </a:pPr>
            <a:r>
              <a:rPr lang="zh-CN" altLang="zh-CN" dirty="0"/>
              <a:t>（四） 其他国家家园、社区共育实践</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1025" name="Picture 1" descr="page207image17144736">
            <a:extLst>
              <a:ext uri="{FF2B5EF4-FFF2-40B4-BE49-F238E27FC236}">
                <a16:creationId xmlns:a16="http://schemas.microsoft.com/office/drawing/2014/main" id="{7B489294-72D2-0447-9728-9BE8A0C6E5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1023" y="1926550"/>
            <a:ext cx="3556000" cy="162560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CA474D7D-145B-D644-BF3A-5CBFE97BB487}"/>
              </a:ext>
            </a:extLst>
          </p:cNvPr>
          <p:cNvPicPr>
            <a:picLocks noChangeAspect="1"/>
          </p:cNvPicPr>
          <p:nvPr/>
        </p:nvPicPr>
        <p:blipFill>
          <a:blip r:embed="rId7"/>
          <a:stretch>
            <a:fillRect/>
          </a:stretch>
        </p:blipFill>
        <p:spPr>
          <a:xfrm>
            <a:off x="3193087" y="4176489"/>
            <a:ext cx="4731101" cy="1869852"/>
          </a:xfrm>
          <a:prstGeom prst="rect">
            <a:avLst/>
          </a:prstGeom>
        </p:spPr>
      </p:pic>
      <p:pic>
        <p:nvPicPr>
          <p:cNvPr id="8" name="图片 7">
            <a:extLst>
              <a:ext uri="{FF2B5EF4-FFF2-40B4-BE49-F238E27FC236}">
                <a16:creationId xmlns:a16="http://schemas.microsoft.com/office/drawing/2014/main" id="{0E20BB0A-E0BD-6D4B-88B5-3712E147A799}"/>
              </a:ext>
            </a:extLst>
          </p:cNvPr>
          <p:cNvPicPr>
            <a:picLocks noChangeAspect="1"/>
          </p:cNvPicPr>
          <p:nvPr/>
        </p:nvPicPr>
        <p:blipFill>
          <a:blip r:embed="rId8"/>
          <a:stretch>
            <a:fillRect/>
          </a:stretch>
        </p:blipFill>
        <p:spPr>
          <a:xfrm>
            <a:off x="8705216" y="3835400"/>
            <a:ext cx="3068136" cy="2627206"/>
          </a:xfrm>
          <a:prstGeom prst="rect">
            <a:avLst/>
          </a:prstGeom>
        </p:spPr>
      </p:pic>
    </p:spTree>
    <p:extLst>
      <p:ext uri="{BB962C8B-B14F-4D97-AF65-F5344CB8AC3E}">
        <p14:creationId xmlns:p14="http://schemas.microsoft.com/office/powerpoint/2010/main" val="30597404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8687452" cy="1712072"/>
          </a:xfrm>
          <a:prstGeom prst="rect">
            <a:avLst/>
          </a:prstGeom>
        </p:spPr>
        <p:txBody>
          <a:bodyPr wrap="square">
            <a:spAutoFit/>
          </a:bodyPr>
          <a:lstStyle/>
          <a:p>
            <a:pPr>
              <a:lnSpc>
                <a:spcPct val="150000"/>
              </a:lnSpc>
            </a:pPr>
            <a:r>
              <a:rPr lang="zh-CN" altLang="zh-CN" dirty="0"/>
              <a:t>（一） 上海市家园、社区共育公益项目模式</a:t>
            </a:r>
            <a:endParaRPr lang="en-US" altLang="zh-CN" dirty="0"/>
          </a:p>
          <a:p>
            <a:pPr marL="342900" indent="-342900">
              <a:lnSpc>
                <a:spcPct val="150000"/>
              </a:lnSpc>
              <a:buAutoNum type="arabicPeriod"/>
            </a:pPr>
            <a:r>
              <a:rPr lang="zh-CN" altLang="zh-CN" dirty="0"/>
              <a:t>上海市教委： 设置专业管理指导机构，推动家园社区共育项目落地</a:t>
            </a:r>
            <a:endParaRPr lang="en-US" altLang="zh-CN" dirty="0"/>
          </a:p>
          <a:p>
            <a:pPr marL="342900" indent="-342900">
              <a:lnSpc>
                <a:spcPct val="150000"/>
              </a:lnSpc>
              <a:buAutoNum type="arabicPeriod"/>
            </a:pPr>
            <a:r>
              <a:rPr lang="zh-CN" altLang="zh-CN" dirty="0"/>
              <a:t>上海市卫健委： 建设社区基层干部人才队伍，做实社区家庭指导服务</a:t>
            </a:r>
            <a:endParaRPr lang="en-US" altLang="zh-CN" dirty="0"/>
          </a:p>
          <a:p>
            <a:pPr marL="342900" indent="-342900">
              <a:lnSpc>
                <a:spcPct val="150000"/>
              </a:lnSpc>
              <a:buAutoNum type="arabicPeriod"/>
            </a:pPr>
            <a:r>
              <a:rPr lang="zh-CN" altLang="zh-CN" dirty="0"/>
              <a:t>街道社区： 以社区儿童中心为载体，探索形式多样的社区家庭共育形式</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7423DBF3-F509-2441-BC04-8A12E9E08FAF}"/>
              </a:ext>
            </a:extLst>
          </p:cNvPr>
          <p:cNvPicPr>
            <a:picLocks noChangeAspect="1"/>
          </p:cNvPicPr>
          <p:nvPr/>
        </p:nvPicPr>
        <p:blipFill>
          <a:blip r:embed="rId6"/>
          <a:stretch>
            <a:fillRect/>
          </a:stretch>
        </p:blipFill>
        <p:spPr>
          <a:xfrm>
            <a:off x="5952166" y="4144660"/>
            <a:ext cx="5564088" cy="2414938"/>
          </a:xfrm>
          <a:prstGeom prst="rect">
            <a:avLst/>
          </a:prstGeom>
        </p:spPr>
      </p:pic>
    </p:spTree>
    <p:extLst>
      <p:ext uri="{BB962C8B-B14F-4D97-AF65-F5344CB8AC3E}">
        <p14:creationId xmlns:p14="http://schemas.microsoft.com/office/powerpoint/2010/main" val="54951914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9" y="2280515"/>
            <a:ext cx="5868052" cy="3512565"/>
          </a:xfrm>
          <a:prstGeom prst="rect">
            <a:avLst/>
          </a:prstGeom>
        </p:spPr>
        <p:txBody>
          <a:bodyPr wrap="square">
            <a:spAutoFit/>
          </a:bodyPr>
          <a:lstStyle/>
          <a:p>
            <a:r>
              <a:rPr lang="zh-CN" altLang="zh-CN" dirty="0"/>
              <a:t>（二） 南京市家庭、社区、机构三位一体共育模式</a:t>
            </a:r>
            <a:endParaRPr lang="en-US" altLang="zh-CN" dirty="0"/>
          </a:p>
          <a:p>
            <a:endParaRPr lang="en-US" altLang="zh-CN" dirty="0"/>
          </a:p>
          <a:p>
            <a:pPr>
              <a:lnSpc>
                <a:spcPct val="150000"/>
              </a:lnSpc>
            </a:pPr>
            <a:r>
              <a:rPr lang="zh-CN" altLang="zh-CN" dirty="0"/>
              <a:t>南京市始终在探索建立理念领先、特色鲜明的婴幼儿早期发展服务管理模式，完善家庭、社区、机构三位一体的服务网络。</a:t>
            </a:r>
            <a:endParaRPr lang="en-US" altLang="zh-CN" dirty="0"/>
          </a:p>
          <a:p>
            <a:pPr>
              <a:lnSpc>
                <a:spcPct val="150000"/>
              </a:lnSpc>
            </a:pPr>
            <a:r>
              <a:rPr lang="zh-CN" altLang="zh-CN" dirty="0"/>
              <a:t>南京市三位一体家庭科学育儿指导服务模式整合社会资源，将家庭养育、社区支持、机构服务三方面有机结合，通过多元服务满足城乡不同需求，促进</a:t>
            </a:r>
            <a:r>
              <a:rPr lang="en-US" altLang="zh-CN" dirty="0"/>
              <a:t>0—3</a:t>
            </a:r>
            <a:r>
              <a:rPr lang="zh-CN" altLang="zh-CN" dirty="0"/>
              <a:t>岁婴幼儿全面发展。 </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7" name="图片 6">
            <a:extLst>
              <a:ext uri="{FF2B5EF4-FFF2-40B4-BE49-F238E27FC236}">
                <a16:creationId xmlns:a16="http://schemas.microsoft.com/office/drawing/2014/main" id="{C2F01CBD-929B-CF4D-97E5-123A6CECD274}"/>
              </a:ext>
            </a:extLst>
          </p:cNvPr>
          <p:cNvPicPr>
            <a:picLocks noChangeAspect="1"/>
          </p:cNvPicPr>
          <p:nvPr/>
        </p:nvPicPr>
        <p:blipFill>
          <a:blip r:embed="rId6"/>
          <a:stretch>
            <a:fillRect/>
          </a:stretch>
        </p:blipFill>
        <p:spPr>
          <a:xfrm>
            <a:off x="7308993" y="2769356"/>
            <a:ext cx="4350464" cy="2704343"/>
          </a:xfrm>
          <a:prstGeom prst="rect">
            <a:avLst/>
          </a:prstGeom>
        </p:spPr>
      </p:pic>
    </p:spTree>
    <p:extLst>
      <p:ext uri="{BB962C8B-B14F-4D97-AF65-F5344CB8AC3E}">
        <p14:creationId xmlns:p14="http://schemas.microsoft.com/office/powerpoint/2010/main" val="192476748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7074551" cy="3097066"/>
          </a:xfrm>
          <a:prstGeom prst="rect">
            <a:avLst/>
          </a:prstGeom>
        </p:spPr>
        <p:txBody>
          <a:bodyPr wrap="square">
            <a:spAutoFit/>
          </a:bodyPr>
          <a:lstStyle/>
          <a:p>
            <a:r>
              <a:rPr lang="zh-CN" altLang="zh-CN" dirty="0"/>
              <a:t>（三） 北京市</a:t>
            </a:r>
            <a:r>
              <a:rPr lang="en-US" altLang="zh-CN" dirty="0"/>
              <a:t>“</a:t>
            </a:r>
            <a:r>
              <a:rPr lang="zh-CN" altLang="zh-CN" dirty="0"/>
              <a:t>社区儿童早期教育基地</a:t>
            </a:r>
            <a:r>
              <a:rPr lang="en-US" altLang="zh-CN" dirty="0"/>
              <a:t>”</a:t>
            </a:r>
            <a:r>
              <a:rPr lang="zh-CN" altLang="zh-CN" dirty="0"/>
              <a:t>建设工程</a:t>
            </a:r>
          </a:p>
          <a:p>
            <a:endParaRPr lang="en-US" altLang="zh-CN" dirty="0"/>
          </a:p>
          <a:p>
            <a:pPr>
              <a:lnSpc>
                <a:spcPct val="150000"/>
              </a:lnSpc>
            </a:pPr>
            <a:r>
              <a:rPr lang="en-US" altLang="zh-CN" dirty="0"/>
              <a:t> </a:t>
            </a:r>
            <a:r>
              <a:rPr lang="zh-CN" altLang="zh-CN" dirty="0"/>
              <a:t>北京市教委于</a:t>
            </a:r>
            <a:r>
              <a:rPr lang="en-US" altLang="zh-CN" dirty="0"/>
              <a:t>2003</a:t>
            </a:r>
            <a:r>
              <a:rPr lang="zh-CN" altLang="zh-CN" dirty="0"/>
              <a:t>年颁布《北京市教育委员会关于加强社区儿童早期教育示范基地建设的通知》，以幼儿园为载体尝试开展早期教育，启动</a:t>
            </a:r>
            <a:r>
              <a:rPr lang="en-US" altLang="zh-CN" dirty="0"/>
              <a:t>“</a:t>
            </a:r>
            <a:r>
              <a:rPr lang="zh-CN" altLang="zh-CN" dirty="0"/>
              <a:t>社区儿童早期教育基地</a:t>
            </a:r>
            <a:r>
              <a:rPr lang="en-US" altLang="zh-CN" dirty="0"/>
              <a:t>”</a:t>
            </a:r>
            <a:r>
              <a:rPr lang="zh-CN" altLang="zh-CN" dirty="0"/>
              <a:t>建设工程，并被市政府列入实事项目。 </a:t>
            </a:r>
            <a:endParaRPr lang="en-US" altLang="zh-CN" dirty="0"/>
          </a:p>
          <a:p>
            <a:pPr>
              <a:lnSpc>
                <a:spcPct val="150000"/>
              </a:lnSpc>
            </a:pPr>
            <a:r>
              <a:rPr lang="zh-CN" altLang="zh-CN" dirty="0"/>
              <a:t> 其中，北京市海淀区在项目基础上，积极探索学前教育普及、优质、均衡发展的有效管理策略，在提升幼儿园办园质量的同时，着力推进了</a:t>
            </a:r>
            <a:r>
              <a:rPr lang="en-US" altLang="zh-CN" dirty="0"/>
              <a:t>0—3</a:t>
            </a:r>
            <a:r>
              <a:rPr lang="zh-CN" altLang="zh-CN" dirty="0"/>
              <a:t>岁婴幼儿早期教育的发展。 </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097" name="Picture 1" descr="page216image17147232">
            <a:extLst>
              <a:ext uri="{FF2B5EF4-FFF2-40B4-BE49-F238E27FC236}">
                <a16:creationId xmlns:a16="http://schemas.microsoft.com/office/drawing/2014/main" id="{6FB406C2-88E0-604B-8221-06547746D8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4852" y="2094204"/>
            <a:ext cx="2248513" cy="3469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32218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10960752" cy="3097066"/>
          </a:xfrm>
          <a:prstGeom prst="rect">
            <a:avLst/>
          </a:prstGeom>
        </p:spPr>
        <p:txBody>
          <a:bodyPr wrap="square">
            <a:spAutoFit/>
          </a:bodyPr>
          <a:lstStyle/>
          <a:p>
            <a:r>
              <a:rPr lang="zh-CN" altLang="zh-CN" dirty="0"/>
              <a:t>（四） 港台地区亲职教育的实践模式</a:t>
            </a:r>
          </a:p>
          <a:p>
            <a:endParaRPr lang="en-US" altLang="zh-CN" dirty="0"/>
          </a:p>
          <a:p>
            <a:pPr>
              <a:lnSpc>
                <a:spcPct val="150000"/>
              </a:lnSpc>
            </a:pPr>
            <a:r>
              <a:rPr lang="zh-CN" altLang="en-US" dirty="0"/>
              <a:t>在</a:t>
            </a:r>
            <a:r>
              <a:rPr lang="en-US" altLang="zh-CN" dirty="0"/>
              <a:t>0—3</a:t>
            </a:r>
            <a:r>
              <a:rPr lang="zh-CN" altLang="en-US" dirty="0"/>
              <a:t>岁婴幼儿早期发展方面，我国的台湾、香港地区以亲职教育角度切入，有效开展家园、社区合作共育，有一些经验值得借鉴。</a:t>
            </a:r>
          </a:p>
          <a:p>
            <a:pPr>
              <a:lnSpc>
                <a:spcPct val="150000"/>
              </a:lnSpc>
            </a:pPr>
            <a:r>
              <a:rPr lang="zh-CN" altLang="en-US" dirty="0"/>
              <a:t>自</a:t>
            </a:r>
            <a:r>
              <a:rPr lang="en-US" altLang="zh-CN" dirty="0"/>
              <a:t>20</a:t>
            </a:r>
            <a:r>
              <a:rPr lang="zh-CN" altLang="en-US" dirty="0"/>
              <a:t>世纪</a:t>
            </a:r>
            <a:r>
              <a:rPr lang="en-US" altLang="zh-CN" dirty="0"/>
              <a:t>90</a:t>
            </a:r>
            <a:r>
              <a:rPr lang="zh-CN" altLang="en-US" dirty="0"/>
              <a:t>年代至今，</a:t>
            </a:r>
            <a:r>
              <a:rPr lang="zh-CN" altLang="en-US" b="1" dirty="0"/>
              <a:t>台湾</a:t>
            </a:r>
            <a:r>
              <a:rPr lang="zh-CN" altLang="en-US" dirty="0"/>
              <a:t>就积极推动亲职教育，以机构和社区为载体，举办各种亲职教育活动，比如母职干部讲习班、父母管教问题座谈会、妈妈教室、亲职教育演讲与座谈、选拔亲职教育模范等。</a:t>
            </a:r>
            <a:endParaRPr lang="en-US" altLang="zh-CN" dirty="0"/>
          </a:p>
          <a:p>
            <a:pPr>
              <a:lnSpc>
                <a:spcPct val="150000"/>
              </a:lnSpc>
            </a:pPr>
            <a:r>
              <a:rPr lang="zh-CN" altLang="zh-CN" b="1" dirty="0"/>
              <a:t>香港地区</a:t>
            </a:r>
            <a:r>
              <a:rPr lang="zh-CN" altLang="zh-CN" dirty="0"/>
              <a:t>通过社区渠道，向家长免费提供</a:t>
            </a:r>
            <a:r>
              <a:rPr lang="en-US" altLang="zh-CN" dirty="0"/>
              <a:t>“</a:t>
            </a:r>
            <a:r>
              <a:rPr lang="zh-CN" altLang="zh-CN" dirty="0"/>
              <a:t>保护家庭及儿童服务课</a:t>
            </a:r>
            <a:r>
              <a:rPr lang="en-US" altLang="zh-CN" dirty="0"/>
              <a:t>”“</a:t>
            </a:r>
            <a:r>
              <a:rPr lang="zh-CN" altLang="zh-CN" dirty="0"/>
              <a:t>为祖父母而设的幼儿照顾训练课程试验计划</a:t>
            </a:r>
            <a:r>
              <a:rPr lang="en-US" altLang="zh-CN" dirty="0"/>
              <a:t>”“</a:t>
            </a:r>
            <a:r>
              <a:rPr lang="zh-CN" altLang="zh-CN" dirty="0"/>
              <a:t>亲子阅读乐趣多（给</a:t>
            </a:r>
            <a:r>
              <a:rPr lang="en-US" altLang="zh-CN" dirty="0"/>
              <a:t>0—3</a:t>
            </a:r>
            <a:r>
              <a:rPr lang="zh-CN" altLang="zh-CN" dirty="0"/>
              <a:t>岁孩子的家长）</a:t>
            </a:r>
            <a:r>
              <a:rPr lang="en-US" altLang="zh-CN" dirty="0"/>
              <a:t>”“</a:t>
            </a:r>
            <a:r>
              <a:rPr lang="zh-CN" altLang="zh-CN" dirty="0"/>
              <a:t>学前教育课程指引</a:t>
            </a:r>
            <a:r>
              <a:rPr lang="en-US" altLang="zh-CN" dirty="0"/>
              <a:t>——</a:t>
            </a:r>
            <a:r>
              <a:rPr lang="zh-CN" altLang="zh-CN" dirty="0"/>
              <a:t>家长版</a:t>
            </a:r>
            <a:r>
              <a:rPr lang="en-US" altLang="zh-CN" dirty="0"/>
              <a:t>”</a:t>
            </a:r>
            <a:r>
              <a:rPr lang="zh-CN" altLang="zh-CN" dirty="0"/>
              <a:t>等宣教资料。 </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7943475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849777" y="2280515"/>
            <a:ext cx="11227923" cy="2393925"/>
          </a:xfrm>
          <a:prstGeom prst="rect">
            <a:avLst/>
          </a:prstGeom>
        </p:spPr>
        <p:txBody>
          <a:bodyPr wrap="square">
            <a:spAutoFit/>
          </a:bodyPr>
          <a:lstStyle/>
          <a:p>
            <a:r>
              <a:rPr lang="zh-CN" altLang="zh-CN" sz="1600" dirty="0"/>
              <a:t>（四） 港台地区亲职教育的实践模式</a:t>
            </a:r>
          </a:p>
          <a:p>
            <a:endParaRPr lang="en-US" altLang="zh-CN" sz="1600" dirty="0"/>
          </a:p>
          <a:p>
            <a:pPr>
              <a:lnSpc>
                <a:spcPct val="150000"/>
              </a:lnSpc>
            </a:pPr>
            <a:r>
              <a:rPr lang="zh-CN" altLang="en-US" sz="1600" dirty="0"/>
              <a:t>在</a:t>
            </a:r>
            <a:r>
              <a:rPr lang="en-US" altLang="zh-CN" sz="1600" dirty="0"/>
              <a:t>0—3</a:t>
            </a:r>
            <a:r>
              <a:rPr lang="zh-CN" altLang="en-US" sz="1600" dirty="0"/>
              <a:t>岁婴幼儿早期发展方面，我国的台湾、香港地区以亲职教育角度切入，有效开展家园、社区合作共育，经验值得借鉴。</a:t>
            </a:r>
          </a:p>
          <a:p>
            <a:pPr>
              <a:lnSpc>
                <a:spcPct val="150000"/>
              </a:lnSpc>
            </a:pPr>
            <a:r>
              <a:rPr lang="zh-CN" altLang="en-US" sz="1600" dirty="0"/>
              <a:t>自</a:t>
            </a:r>
            <a:r>
              <a:rPr lang="en-US" altLang="zh-CN" sz="1600" dirty="0"/>
              <a:t>20</a:t>
            </a:r>
            <a:r>
              <a:rPr lang="zh-CN" altLang="en-US" sz="1600" dirty="0"/>
              <a:t>世纪</a:t>
            </a:r>
            <a:r>
              <a:rPr lang="en-US" altLang="zh-CN" sz="1600" dirty="0"/>
              <a:t>90</a:t>
            </a:r>
            <a:r>
              <a:rPr lang="zh-CN" altLang="en-US" sz="1600" dirty="0"/>
              <a:t>年代至今，</a:t>
            </a:r>
            <a:r>
              <a:rPr lang="zh-CN" altLang="en-US" sz="1600" b="1" dirty="0"/>
              <a:t>台湾</a:t>
            </a:r>
            <a:r>
              <a:rPr lang="zh-CN" altLang="en-US" sz="1600" dirty="0"/>
              <a:t>就积极推动亲职教育，以机构和社区为载体，举办各种亲职教育活动，比如母职干部讲习班、父母管教问题座谈会、妈妈教室、亲职教育演讲与座谈、选拔亲职教育模范等。</a:t>
            </a:r>
            <a:endParaRPr lang="en-US" altLang="zh-CN" sz="1600" dirty="0"/>
          </a:p>
          <a:p>
            <a:pPr>
              <a:lnSpc>
                <a:spcPct val="150000"/>
              </a:lnSpc>
            </a:pPr>
            <a:r>
              <a:rPr lang="zh-CN" altLang="zh-CN" sz="1600" b="1" dirty="0"/>
              <a:t>香港地区</a:t>
            </a:r>
            <a:r>
              <a:rPr lang="zh-CN" altLang="zh-CN" sz="1600" dirty="0"/>
              <a:t>通过社区渠道，向家长免费提供</a:t>
            </a:r>
            <a:r>
              <a:rPr lang="en-US" altLang="zh-CN" sz="1600" dirty="0"/>
              <a:t>“</a:t>
            </a:r>
            <a:r>
              <a:rPr lang="zh-CN" altLang="zh-CN" sz="1600" dirty="0"/>
              <a:t>保护家庭及儿童服务课</a:t>
            </a:r>
            <a:r>
              <a:rPr lang="en-US" altLang="zh-CN" sz="1600" dirty="0"/>
              <a:t>”“</a:t>
            </a:r>
            <a:r>
              <a:rPr lang="zh-CN" altLang="zh-CN" sz="1600" dirty="0"/>
              <a:t>为祖父母而设的幼儿照顾训练课程试验计划</a:t>
            </a:r>
            <a:r>
              <a:rPr lang="en-US" altLang="zh-CN" sz="1600" dirty="0"/>
              <a:t>”“</a:t>
            </a:r>
            <a:r>
              <a:rPr lang="zh-CN" altLang="zh-CN" sz="1600" dirty="0"/>
              <a:t>亲子阅读乐趣多（给</a:t>
            </a:r>
            <a:r>
              <a:rPr lang="en-US" altLang="zh-CN" sz="1600" dirty="0"/>
              <a:t>0—3</a:t>
            </a:r>
            <a:r>
              <a:rPr lang="zh-CN" altLang="zh-CN" sz="1600" dirty="0"/>
              <a:t>岁孩子的家长）</a:t>
            </a:r>
            <a:r>
              <a:rPr lang="en-US" altLang="zh-CN" sz="1600" dirty="0"/>
              <a:t>”“</a:t>
            </a:r>
            <a:r>
              <a:rPr lang="zh-CN" altLang="zh-CN" sz="1600" dirty="0"/>
              <a:t>学前教育课程指引</a:t>
            </a:r>
            <a:r>
              <a:rPr lang="en-US" altLang="zh-CN" sz="1600" dirty="0"/>
              <a:t>——</a:t>
            </a:r>
            <a:r>
              <a:rPr lang="zh-CN" altLang="zh-CN" sz="1600" dirty="0"/>
              <a:t>家长版</a:t>
            </a:r>
            <a:r>
              <a:rPr lang="en-US" altLang="zh-CN" sz="1600" dirty="0"/>
              <a:t>”</a:t>
            </a:r>
            <a:r>
              <a:rPr lang="zh-CN" altLang="zh-CN" sz="1600" dirty="0"/>
              <a:t>等宣教资料。 </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87F0D550-C84C-EA41-9A13-26857EE1E26A}"/>
              </a:ext>
            </a:extLst>
          </p:cNvPr>
          <p:cNvPicPr>
            <a:picLocks noChangeAspect="1"/>
          </p:cNvPicPr>
          <p:nvPr/>
        </p:nvPicPr>
        <p:blipFill>
          <a:blip r:embed="rId6"/>
          <a:stretch>
            <a:fillRect/>
          </a:stretch>
        </p:blipFill>
        <p:spPr>
          <a:xfrm>
            <a:off x="7591954" y="4822257"/>
            <a:ext cx="3924300" cy="1775424"/>
          </a:xfrm>
          <a:prstGeom prst="rect">
            <a:avLst/>
          </a:prstGeom>
        </p:spPr>
      </p:pic>
    </p:spTree>
    <p:extLst>
      <p:ext uri="{BB962C8B-B14F-4D97-AF65-F5344CB8AC3E}">
        <p14:creationId xmlns:p14="http://schemas.microsoft.com/office/powerpoint/2010/main" val="113256182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岁婴幼儿家园、社区共育的实践模式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国内家园、社区共育工作的实践和探索</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9627252" cy="1435073"/>
          </a:xfrm>
          <a:prstGeom prst="rect">
            <a:avLst/>
          </a:prstGeom>
        </p:spPr>
        <p:txBody>
          <a:bodyPr wrap="square">
            <a:spAutoFit/>
          </a:bodyPr>
          <a:lstStyle/>
          <a:p>
            <a:r>
              <a:rPr lang="zh-CN" altLang="zh-CN" dirty="0"/>
              <a:t>（五） 我国中西部地区的探索与实践</a:t>
            </a:r>
          </a:p>
          <a:p>
            <a:endParaRPr lang="en-US" altLang="zh-CN" dirty="0"/>
          </a:p>
          <a:p>
            <a:pPr>
              <a:lnSpc>
                <a:spcPct val="150000"/>
              </a:lnSpc>
            </a:pPr>
            <a:r>
              <a:rPr lang="zh-CN" altLang="en-US" dirty="0"/>
              <a:t>湖南、贵州、云南等中西部地区结合当地社会人口、经济、文化等实际情况，也因地制宜地尝试探索适合本地开展的</a:t>
            </a:r>
            <a:r>
              <a:rPr lang="en-US" altLang="zh-CN" dirty="0"/>
              <a:t>0—3</a:t>
            </a:r>
            <a:r>
              <a:rPr lang="zh-CN" altLang="en-US" dirty="0"/>
              <a:t>岁婴幼儿早期发展家园社区合作共育的经验模式。</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255C3DA5-386C-374D-863B-1D4D8C522349}"/>
              </a:ext>
            </a:extLst>
          </p:cNvPr>
          <p:cNvPicPr>
            <a:picLocks noChangeAspect="1"/>
          </p:cNvPicPr>
          <p:nvPr/>
        </p:nvPicPr>
        <p:blipFill>
          <a:blip r:embed="rId6"/>
          <a:stretch>
            <a:fillRect/>
          </a:stretch>
        </p:blipFill>
        <p:spPr>
          <a:xfrm>
            <a:off x="1506400" y="3973882"/>
            <a:ext cx="4053053" cy="1791028"/>
          </a:xfrm>
          <a:prstGeom prst="rect">
            <a:avLst/>
          </a:prstGeom>
        </p:spPr>
      </p:pic>
      <p:pic>
        <p:nvPicPr>
          <p:cNvPr id="7" name="图片 6">
            <a:extLst>
              <a:ext uri="{FF2B5EF4-FFF2-40B4-BE49-F238E27FC236}">
                <a16:creationId xmlns:a16="http://schemas.microsoft.com/office/drawing/2014/main" id="{3D6CFB44-E3ED-C747-9A66-B73FEB46119C}"/>
              </a:ext>
            </a:extLst>
          </p:cNvPr>
          <p:cNvPicPr>
            <a:picLocks noChangeAspect="1"/>
          </p:cNvPicPr>
          <p:nvPr/>
        </p:nvPicPr>
        <p:blipFill>
          <a:blip r:embed="rId7"/>
          <a:stretch>
            <a:fillRect/>
          </a:stretch>
        </p:blipFill>
        <p:spPr>
          <a:xfrm>
            <a:off x="6044874" y="3948270"/>
            <a:ext cx="4249460" cy="1982630"/>
          </a:xfrm>
          <a:prstGeom prst="rect">
            <a:avLst/>
          </a:prstGeom>
        </p:spPr>
      </p:pic>
    </p:spTree>
    <p:extLst>
      <p:ext uri="{BB962C8B-B14F-4D97-AF65-F5344CB8AC3E}">
        <p14:creationId xmlns:p14="http://schemas.microsoft.com/office/powerpoint/2010/main" val="26915394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第三节 </a:t>
            </a:r>
            <a:r>
              <a:rPr lang="en-US" altLang="zh-CN" sz="2200" b="1" dirty="0"/>
              <a:t>0—3</a:t>
            </a:r>
            <a:r>
              <a:rPr lang="zh-CN" altLang="en-US" sz="2200" b="1" dirty="0"/>
              <a:t>岁婴幼儿家园、社区共育工作的任务与内容</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一、 提高社会共同参与家庭育儿的意识</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82374" y="2424722"/>
            <a:ext cx="9627252" cy="2543068"/>
          </a:xfrm>
          <a:prstGeom prst="rect">
            <a:avLst/>
          </a:prstGeom>
        </p:spPr>
        <p:txBody>
          <a:bodyPr wrap="square">
            <a:spAutoFit/>
          </a:bodyPr>
          <a:lstStyle/>
          <a:p>
            <a:pPr>
              <a:lnSpc>
                <a:spcPct val="150000"/>
              </a:lnSpc>
            </a:pPr>
            <a:r>
              <a:rPr lang="zh-CN" altLang="en-US" dirty="0"/>
              <a:t>家庭、托幼机构和社区都是</a:t>
            </a:r>
            <a:r>
              <a:rPr lang="en-US" altLang="zh-CN" dirty="0"/>
              <a:t>0—3</a:t>
            </a:r>
            <a:r>
              <a:rPr lang="zh-CN" altLang="en-US" dirty="0"/>
              <a:t>岁婴幼儿早期教育不可缺少的外部环境，家长、教师和社区工作人员都应当成为研究和完善婴幼儿早期发展和早期教育的实施者、合作者，三方不仅要在教育内容和管理方法上相互沟通、相互配合，更应该在教育理念上达成一致，从而实现真正意义上的“合作”，达到“共育”的目标。为此，社会各方要真正理解合作共育的意义，提高对合作共育的认识，建立新型的家庭、托幼机构、社区合作关系，真正实现“教育社会化”和“教育社区化”。</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1117690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第三节 </a:t>
            </a:r>
            <a:r>
              <a:rPr lang="en-US" altLang="zh-CN" sz="2200" b="1" dirty="0"/>
              <a:t>0—3</a:t>
            </a:r>
            <a:r>
              <a:rPr lang="zh-CN" altLang="en-US" sz="2200" b="1" dirty="0"/>
              <a:t>岁婴幼儿家园、社区共育工作的任务与内容</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有效挖掘利用家园、社区育儿的资源</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82373" y="2424722"/>
            <a:ext cx="10623427" cy="3378810"/>
          </a:xfrm>
          <a:prstGeom prst="rect">
            <a:avLst/>
          </a:prstGeom>
        </p:spPr>
        <p:txBody>
          <a:bodyPr wrap="square">
            <a:spAutoFit/>
          </a:bodyPr>
          <a:lstStyle/>
          <a:p>
            <a:pPr>
              <a:lnSpc>
                <a:spcPct val="150000"/>
              </a:lnSpc>
            </a:pPr>
            <a:r>
              <a:rPr lang="zh-CN" altLang="zh-CN" sz="1600" dirty="0"/>
              <a:t>第一，是家庭资源。家长本身就是婴幼儿早期发展的重要教育力量和资源，他们不仅是早期教育活动的参与者，还是活动的组织者和实施者。</a:t>
            </a:r>
            <a:endParaRPr lang="en-US" altLang="zh-CN" sz="1600" dirty="0"/>
          </a:p>
          <a:p>
            <a:pPr>
              <a:lnSpc>
                <a:spcPct val="150000"/>
              </a:lnSpc>
            </a:pPr>
            <a:r>
              <a:rPr lang="zh-CN" altLang="zh-CN" sz="1600" dirty="0"/>
              <a:t>第二，是社区资源，包括自然资源、人文资源、生活设施资源和人力资源等。调查显示，用于家庭科学育儿支持的常见社区资源包括： </a:t>
            </a:r>
            <a:endParaRPr lang="en-US" altLang="zh-CN" sz="1600" dirty="0"/>
          </a:p>
          <a:p>
            <a:pPr>
              <a:lnSpc>
                <a:spcPct val="150000"/>
              </a:lnSpc>
            </a:pPr>
            <a:r>
              <a:rPr lang="zh-CN" altLang="zh-CN" sz="1600" dirty="0"/>
              <a:t>（</a:t>
            </a:r>
            <a:r>
              <a:rPr lang="en-US" altLang="zh-CN" sz="1600" dirty="0"/>
              <a:t>1</a:t>
            </a:r>
            <a:r>
              <a:rPr lang="zh-CN" altLang="zh-CN" sz="1600" dirty="0"/>
              <a:t>）公园、银行、图书馆、医院、超市等社会生活场所；</a:t>
            </a:r>
            <a:endParaRPr lang="en-US" altLang="zh-CN" sz="1600" dirty="0"/>
          </a:p>
          <a:p>
            <a:pPr>
              <a:lnSpc>
                <a:spcPct val="150000"/>
              </a:lnSpc>
            </a:pPr>
            <a:r>
              <a:rPr lang="zh-CN" altLang="zh-CN" sz="1600" dirty="0"/>
              <a:t>（</a:t>
            </a:r>
            <a:r>
              <a:rPr lang="en-US" altLang="zh-CN" sz="1600" dirty="0"/>
              <a:t>2</a:t>
            </a:r>
            <a:r>
              <a:rPr lang="zh-CN" altLang="zh-CN" sz="1600" dirty="0"/>
              <a:t>）提供育儿场地及设施设备的社区活动中心；</a:t>
            </a:r>
            <a:endParaRPr lang="en-US" altLang="zh-CN" sz="1600" dirty="0"/>
          </a:p>
          <a:p>
            <a:pPr>
              <a:lnSpc>
                <a:spcPct val="150000"/>
              </a:lnSpc>
            </a:pPr>
            <a:r>
              <a:rPr lang="zh-CN" altLang="zh-CN" sz="1600" dirty="0"/>
              <a:t>（</a:t>
            </a:r>
            <a:r>
              <a:rPr lang="en-US" altLang="zh-CN" sz="1600" dirty="0"/>
              <a:t>3</a:t>
            </a:r>
            <a:r>
              <a:rPr lang="zh-CN" altLang="zh-CN" sz="1600" dirty="0"/>
              <a:t>）提供家庭育儿支持的社区工作人员及志愿者们。</a:t>
            </a:r>
            <a:r>
              <a:rPr lang="en-US" altLang="zh-CN" sz="1600" dirty="0"/>
              <a:t>“</a:t>
            </a:r>
            <a:r>
              <a:rPr lang="zh-CN" altLang="zh-CN" sz="1600" dirty="0"/>
              <a:t>婴幼儿养育社区干预效果研究</a:t>
            </a:r>
            <a:r>
              <a:rPr lang="en-US" altLang="zh-CN" sz="1600" dirty="0"/>
              <a:t>”</a:t>
            </a:r>
          </a:p>
          <a:p>
            <a:pPr>
              <a:lnSpc>
                <a:spcPct val="150000"/>
              </a:lnSpc>
            </a:pPr>
            <a:r>
              <a:rPr lang="zh-CN" altLang="zh-CN" sz="1600" dirty="0"/>
              <a:t>第三，是托幼机构的教师教育资源。托幼机构是专业的机构，教师是专业的教育者，社区可以通过邀请托幼机构教师进社区开展育儿咨询、组织亲子活动、开展入户指导等形式，整合托幼机构专业的教育资源以支持家庭科学育儿。</a:t>
            </a: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6400816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991365" y="234817"/>
            <a:ext cx="2203980" cy="830997"/>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目录</a:t>
            </a:r>
            <a:endParaRPr lang="en-US" altLang="zh-CN" sz="4800" b="1" dirty="0">
              <a:latin typeface="+mj-lt"/>
              <a:ea typeface="萝莉体 第二版" panose="02000500000000000000" pitchFamily="2" charset="-122"/>
              <a:cs typeface="萝莉体 第二版" panose="02000500000000000000" pitchFamily="2" charset="-122"/>
            </a:endParaRPr>
          </a:p>
        </p:txBody>
      </p:sp>
      <p:pic>
        <p:nvPicPr>
          <p:cNvPr id="16" name="图片 15"/>
          <p:cNvPicPr>
            <a:picLocks noChangeAspect="1"/>
          </p:cNvPicPr>
          <p:nvPr/>
        </p:nvPicPr>
        <p:blipFill>
          <a:blip r:embed="rId3"/>
          <a:stretch>
            <a:fillRect/>
          </a:stretch>
        </p:blipFill>
        <p:spPr>
          <a:xfrm>
            <a:off x="266340" y="5545583"/>
            <a:ext cx="1249788" cy="1085182"/>
          </a:xfrm>
          <a:prstGeom prst="rect">
            <a:avLst/>
          </a:prstGeom>
        </p:spPr>
      </p:pic>
      <p:pic>
        <p:nvPicPr>
          <p:cNvPr id="17" name="图片 16"/>
          <p:cNvPicPr>
            <a:picLocks noChangeAspect="1"/>
          </p:cNvPicPr>
          <p:nvPr/>
        </p:nvPicPr>
        <p:blipFill>
          <a:blip r:embed="rId4"/>
          <a:stretch>
            <a:fillRect/>
          </a:stretch>
        </p:blipFill>
        <p:spPr>
          <a:xfrm>
            <a:off x="10748169" y="5633338"/>
            <a:ext cx="1140051" cy="853514"/>
          </a:xfrm>
          <a:prstGeom prst="rect">
            <a:avLst/>
          </a:prstGeom>
        </p:spPr>
      </p:pic>
      <p:pic>
        <p:nvPicPr>
          <p:cNvPr id="18" name="图片 17"/>
          <p:cNvPicPr>
            <a:picLocks noChangeAspect="1"/>
          </p:cNvPicPr>
          <p:nvPr/>
        </p:nvPicPr>
        <p:blipFill>
          <a:blip r:embed="rId5"/>
          <a:stretch>
            <a:fillRect/>
          </a:stretch>
        </p:blipFill>
        <p:spPr>
          <a:xfrm>
            <a:off x="4707876" y="360730"/>
            <a:ext cx="566977" cy="579170"/>
          </a:xfrm>
          <a:prstGeom prst="rect">
            <a:avLst/>
          </a:prstGeom>
        </p:spPr>
      </p:pic>
      <p:pic>
        <p:nvPicPr>
          <p:cNvPr id="19" name="图片 18"/>
          <p:cNvPicPr>
            <a:picLocks noChangeAspect="1"/>
          </p:cNvPicPr>
          <p:nvPr/>
        </p:nvPicPr>
        <p:blipFill>
          <a:blip r:embed="rId6"/>
          <a:stretch>
            <a:fillRect/>
          </a:stretch>
        </p:blipFill>
        <p:spPr>
          <a:xfrm>
            <a:off x="8979655" y="3707338"/>
            <a:ext cx="396274" cy="475529"/>
          </a:xfrm>
          <a:prstGeom prst="rect">
            <a:avLst/>
          </a:prstGeom>
        </p:spPr>
      </p:pic>
      <p:grpSp>
        <p:nvGrpSpPr>
          <p:cNvPr id="3" name="组合 2">
            <a:extLst>
              <a:ext uri="{FF2B5EF4-FFF2-40B4-BE49-F238E27FC236}">
                <a16:creationId xmlns:a16="http://schemas.microsoft.com/office/drawing/2014/main" id="{E90F4194-6DA0-894B-84A8-C98E5596519E}"/>
              </a:ext>
            </a:extLst>
          </p:cNvPr>
          <p:cNvGrpSpPr/>
          <p:nvPr/>
        </p:nvGrpSpPr>
        <p:grpSpPr>
          <a:xfrm>
            <a:off x="2505849" y="6089480"/>
            <a:ext cx="6190890" cy="597268"/>
            <a:chOff x="2504402" y="1580530"/>
            <a:chExt cx="6190890" cy="597268"/>
          </a:xfrm>
        </p:grpSpPr>
        <p:pic>
          <p:nvPicPr>
            <p:cNvPr id="27" name="图片 26"/>
            <p:cNvPicPr>
              <a:picLocks noChangeAspect="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artisticCutout/>
                      </a14:imgEffect>
                    </a14:imgLayer>
                  </a14:imgProps>
                </a:ext>
              </a:extLst>
            </a:blip>
            <a:stretch>
              <a:fillRect/>
            </a:stretch>
          </p:blipFill>
          <p:spPr>
            <a:xfrm>
              <a:off x="2504402" y="1580530"/>
              <a:ext cx="827859" cy="597268"/>
            </a:xfrm>
            <a:prstGeom prst="rect">
              <a:avLst/>
            </a:prstGeom>
          </p:spPr>
        </p:pic>
        <p:sp>
          <p:nvSpPr>
            <p:cNvPr id="40" name="任意多边形: 形状 5"/>
            <p:cNvSpPr/>
            <p:nvPr/>
          </p:nvSpPr>
          <p:spPr>
            <a:xfrm>
              <a:off x="3177668" y="1858586"/>
              <a:ext cx="5517624" cy="135698"/>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535700" y="1509832"/>
            <a:ext cx="4341091" cy="369332"/>
          </a:xfrm>
          <a:prstGeom prst="rect">
            <a:avLst/>
          </a:prstGeom>
          <a:noFill/>
        </p:spPr>
        <p:txBody>
          <a:bodyPr wrap="square" rtlCol="0">
            <a:spAutoFit/>
          </a:bodyPr>
          <a:lstStyle/>
          <a:p>
            <a:r>
              <a:rPr lang="zh-CN" altLang="en-US" dirty="0"/>
              <a:t>第一章： </a:t>
            </a:r>
            <a:r>
              <a:rPr lang="en-US" altLang="zh-CN" dirty="0"/>
              <a:t>0—3</a:t>
            </a:r>
            <a:r>
              <a:rPr lang="zh-CN" altLang="en-US" dirty="0"/>
              <a:t>岁婴幼儿家庭教育概述</a:t>
            </a:r>
          </a:p>
        </p:txBody>
      </p:sp>
      <p:sp>
        <p:nvSpPr>
          <p:cNvPr id="41" name="文本框 40"/>
          <p:cNvSpPr txBox="1"/>
          <p:nvPr/>
        </p:nvSpPr>
        <p:spPr>
          <a:xfrm>
            <a:off x="3535700" y="2257894"/>
            <a:ext cx="4926235" cy="369332"/>
          </a:xfrm>
          <a:prstGeom prst="rect">
            <a:avLst/>
          </a:prstGeom>
          <a:noFill/>
        </p:spPr>
        <p:txBody>
          <a:bodyPr wrap="square" rtlCol="0">
            <a:spAutoFit/>
          </a:bodyPr>
          <a:lstStyle/>
          <a:p>
            <a:r>
              <a:rPr lang="zh-CN" altLang="en-US" dirty="0"/>
              <a:t>第二章： </a:t>
            </a:r>
            <a:r>
              <a:rPr lang="en-US" altLang="zh-CN" dirty="0"/>
              <a:t>0—3</a:t>
            </a:r>
            <a:r>
              <a:rPr lang="zh-CN" altLang="en-US" dirty="0"/>
              <a:t>岁婴幼儿家庭教育指导概述 </a:t>
            </a:r>
          </a:p>
        </p:txBody>
      </p:sp>
      <p:sp>
        <p:nvSpPr>
          <p:cNvPr id="42" name="文本框 41"/>
          <p:cNvSpPr txBox="1"/>
          <p:nvPr/>
        </p:nvSpPr>
        <p:spPr>
          <a:xfrm>
            <a:off x="3535700" y="3005956"/>
            <a:ext cx="4353580" cy="369332"/>
          </a:xfrm>
          <a:prstGeom prst="rect">
            <a:avLst/>
          </a:prstGeom>
          <a:noFill/>
        </p:spPr>
        <p:txBody>
          <a:bodyPr wrap="square" rtlCol="0">
            <a:spAutoFit/>
          </a:bodyPr>
          <a:lstStyle/>
          <a:p>
            <a:r>
              <a:rPr lang="zh-CN" altLang="en-US" dirty="0"/>
              <a:t>第三章：</a:t>
            </a:r>
            <a:r>
              <a:rPr lang="en-US" altLang="zh-CN" dirty="0"/>
              <a:t>0—1</a:t>
            </a:r>
            <a:r>
              <a:rPr lang="zh-CN" altLang="en-US" dirty="0"/>
              <a:t>岁婴幼儿的家庭教育与指导</a:t>
            </a:r>
          </a:p>
        </p:txBody>
      </p:sp>
      <p:sp>
        <p:nvSpPr>
          <p:cNvPr id="43" name="文本框 42"/>
          <p:cNvSpPr txBox="1"/>
          <p:nvPr/>
        </p:nvSpPr>
        <p:spPr>
          <a:xfrm>
            <a:off x="3535700" y="3754018"/>
            <a:ext cx="4353580" cy="369332"/>
          </a:xfrm>
          <a:prstGeom prst="rect">
            <a:avLst/>
          </a:prstGeom>
          <a:noFill/>
        </p:spPr>
        <p:txBody>
          <a:bodyPr wrap="square" rtlCol="0">
            <a:spAutoFit/>
          </a:bodyPr>
          <a:lstStyle/>
          <a:p>
            <a:r>
              <a:rPr lang="zh-CN" altLang="en-US" dirty="0"/>
              <a:t>第四章：</a:t>
            </a:r>
            <a:r>
              <a:rPr lang="en-US" altLang="zh-CN" dirty="0"/>
              <a:t>1—2</a:t>
            </a:r>
            <a:r>
              <a:rPr lang="zh-CN" altLang="en-US" dirty="0"/>
              <a:t>岁婴幼儿的家庭教育与指导</a:t>
            </a:r>
          </a:p>
        </p:txBody>
      </p:sp>
      <p:sp>
        <p:nvSpPr>
          <p:cNvPr id="46" name="文本框 45"/>
          <p:cNvSpPr txBox="1"/>
          <p:nvPr/>
        </p:nvSpPr>
        <p:spPr>
          <a:xfrm>
            <a:off x="3535700" y="4502080"/>
            <a:ext cx="4353580" cy="369332"/>
          </a:xfrm>
          <a:prstGeom prst="rect">
            <a:avLst/>
          </a:prstGeom>
          <a:noFill/>
        </p:spPr>
        <p:txBody>
          <a:bodyPr wrap="square" rtlCol="0">
            <a:spAutoFit/>
          </a:bodyPr>
          <a:lstStyle/>
          <a:p>
            <a:r>
              <a:rPr lang="zh-CN" altLang="en-US" dirty="0"/>
              <a:t>第五章：</a:t>
            </a:r>
            <a:r>
              <a:rPr lang="en-US" altLang="zh-CN" dirty="0"/>
              <a:t>2—3</a:t>
            </a:r>
            <a:r>
              <a:rPr lang="zh-CN" altLang="en-US" dirty="0"/>
              <a:t>岁幼儿的家庭教育与指导</a:t>
            </a:r>
          </a:p>
        </p:txBody>
      </p:sp>
      <p:sp>
        <p:nvSpPr>
          <p:cNvPr id="47" name="文本框 46"/>
          <p:cNvSpPr txBox="1"/>
          <p:nvPr/>
        </p:nvSpPr>
        <p:spPr>
          <a:xfrm>
            <a:off x="3535699" y="5250142"/>
            <a:ext cx="4926235" cy="369332"/>
          </a:xfrm>
          <a:prstGeom prst="rect">
            <a:avLst/>
          </a:prstGeom>
          <a:noFill/>
        </p:spPr>
        <p:txBody>
          <a:bodyPr wrap="square" rtlCol="0">
            <a:spAutoFit/>
          </a:bodyPr>
          <a:lstStyle/>
          <a:p>
            <a:r>
              <a:rPr lang="zh-CN" altLang="en-US" dirty="0"/>
              <a:t>第六章：</a:t>
            </a:r>
            <a:r>
              <a:rPr lang="en-US" altLang="zh-CN" dirty="0"/>
              <a:t>0—3</a:t>
            </a:r>
            <a:r>
              <a:rPr lang="zh-CN" altLang="en-US" dirty="0"/>
              <a:t>岁特殊儿童的家庭教育与指导 </a:t>
            </a:r>
          </a:p>
        </p:txBody>
      </p:sp>
      <p:sp>
        <p:nvSpPr>
          <p:cNvPr id="48" name="文本框 47"/>
          <p:cNvSpPr txBox="1"/>
          <p:nvPr/>
        </p:nvSpPr>
        <p:spPr>
          <a:xfrm>
            <a:off x="3535700" y="5998203"/>
            <a:ext cx="6224194" cy="369332"/>
          </a:xfrm>
          <a:prstGeom prst="rect">
            <a:avLst/>
          </a:prstGeom>
          <a:noFill/>
        </p:spPr>
        <p:txBody>
          <a:bodyPr wrap="square" rtlCol="0">
            <a:spAutoFit/>
          </a:bodyPr>
          <a:lstStyle/>
          <a:p>
            <a:r>
              <a:rPr lang="zh-CN" altLang="en-US" dirty="0"/>
              <a:t>第七章：</a:t>
            </a:r>
            <a:r>
              <a:rPr lang="en-US" altLang="zh-CN" dirty="0"/>
              <a:t>0—3</a:t>
            </a:r>
            <a:r>
              <a:rPr lang="zh-CN" altLang="en-US" dirty="0"/>
              <a:t>岁婴幼儿家园、社区共育工作的指导</a:t>
            </a:r>
          </a:p>
        </p:txBody>
      </p:sp>
      <p:pic>
        <p:nvPicPr>
          <p:cNvPr id="50" name="图片 49"/>
          <p:cNvPicPr>
            <a:picLocks noChangeAspect="1"/>
          </p:cNvPicPr>
          <p:nvPr/>
        </p:nvPicPr>
        <p:blipFill>
          <a:blip r:embed="rId9"/>
          <a:stretch>
            <a:fillRect/>
          </a:stretch>
        </p:blipFill>
        <p:spPr>
          <a:xfrm>
            <a:off x="604697" y="776229"/>
            <a:ext cx="573074" cy="5791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7200">
        <p:random/>
      </p:transition>
    </mc:Choice>
    <mc:Fallback xmlns="">
      <p:transition spd="slow" advTm="72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2" presetClass="entr" presetSubtype="4" fill="hold" nodeType="withEffect">
                                  <p:stCondLst>
                                    <p:cond delay="2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第三节 </a:t>
            </a:r>
            <a:r>
              <a:rPr lang="en-US" altLang="zh-CN" sz="2200" b="1" dirty="0"/>
              <a:t>0—3</a:t>
            </a:r>
            <a:r>
              <a:rPr lang="zh-CN" altLang="en-US" sz="2200" b="1" dirty="0"/>
              <a:t>岁婴幼儿家园、社区共育工作的任务与内容</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三、 整合发动社会各方力量参与共育</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82373" y="2424722"/>
            <a:ext cx="5994727" cy="3748142"/>
          </a:xfrm>
          <a:prstGeom prst="rect">
            <a:avLst/>
          </a:prstGeom>
        </p:spPr>
        <p:txBody>
          <a:bodyPr wrap="square">
            <a:spAutoFit/>
          </a:bodyPr>
          <a:lstStyle/>
          <a:p>
            <a:pPr>
              <a:lnSpc>
                <a:spcPct val="150000"/>
              </a:lnSpc>
            </a:pPr>
            <a:r>
              <a:rPr lang="zh-CN" altLang="zh-CN" dirty="0"/>
              <a:t>家园、社区共育需要整合社会各方力量，形成合力，共同参与。从参与人员的角度来看，由社区牵头，通过发动各种形式的组织、志愿者队伍和个人，认真做好家庭育儿的助手，给予家庭具体的育儿支持。具体包括：</a:t>
            </a:r>
            <a:endParaRPr lang="en-US" altLang="zh-CN" dirty="0"/>
          </a:p>
          <a:p>
            <a:pPr>
              <a:lnSpc>
                <a:spcPct val="150000"/>
              </a:lnSpc>
            </a:pPr>
            <a:endParaRPr lang="en-US" altLang="zh-CN" dirty="0"/>
          </a:p>
          <a:p>
            <a:pPr>
              <a:lnSpc>
                <a:spcPct val="150000"/>
              </a:lnSpc>
            </a:pPr>
            <a:r>
              <a:rPr lang="zh-CN" altLang="zh-CN" dirty="0"/>
              <a:t>（一） 社区基层服务人员</a:t>
            </a:r>
          </a:p>
          <a:p>
            <a:pPr>
              <a:lnSpc>
                <a:spcPct val="150000"/>
              </a:lnSpc>
            </a:pPr>
            <a:r>
              <a:rPr lang="zh-CN" altLang="zh-CN" dirty="0"/>
              <a:t>（二） 社区早期教育专业工作者</a:t>
            </a:r>
          </a:p>
          <a:p>
            <a:pPr>
              <a:lnSpc>
                <a:spcPct val="150000"/>
              </a:lnSpc>
            </a:pPr>
            <a:r>
              <a:rPr lang="zh-CN" altLang="zh-CN" dirty="0"/>
              <a:t>（三） 社区其他志愿者</a:t>
            </a:r>
          </a:p>
          <a:p>
            <a:pPr>
              <a:lnSpc>
                <a:spcPct val="150000"/>
              </a:lnSpc>
            </a:pP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A3E7AC6E-5B2B-7047-BAC8-1CBB9276C4D8}"/>
              </a:ext>
            </a:extLst>
          </p:cNvPr>
          <p:cNvPicPr>
            <a:picLocks noChangeAspect="1"/>
          </p:cNvPicPr>
          <p:nvPr/>
        </p:nvPicPr>
        <p:blipFill>
          <a:blip r:embed="rId6"/>
          <a:stretch>
            <a:fillRect/>
          </a:stretch>
        </p:blipFill>
        <p:spPr>
          <a:xfrm>
            <a:off x="7303926" y="1971624"/>
            <a:ext cx="4556984" cy="2166768"/>
          </a:xfrm>
          <a:prstGeom prst="rect">
            <a:avLst/>
          </a:prstGeom>
        </p:spPr>
      </p:pic>
      <p:pic>
        <p:nvPicPr>
          <p:cNvPr id="7" name="图片 6">
            <a:extLst>
              <a:ext uri="{FF2B5EF4-FFF2-40B4-BE49-F238E27FC236}">
                <a16:creationId xmlns:a16="http://schemas.microsoft.com/office/drawing/2014/main" id="{A861B0F5-89ED-3945-BBD5-0B9323EADC79}"/>
              </a:ext>
            </a:extLst>
          </p:cNvPr>
          <p:cNvPicPr>
            <a:picLocks noChangeAspect="1"/>
          </p:cNvPicPr>
          <p:nvPr/>
        </p:nvPicPr>
        <p:blipFill>
          <a:blip r:embed="rId7"/>
          <a:stretch>
            <a:fillRect/>
          </a:stretch>
        </p:blipFill>
        <p:spPr>
          <a:xfrm>
            <a:off x="7303925" y="4398713"/>
            <a:ext cx="4504475" cy="2077495"/>
          </a:xfrm>
          <a:prstGeom prst="rect">
            <a:avLst/>
          </a:prstGeom>
        </p:spPr>
      </p:pic>
    </p:spTree>
    <p:extLst>
      <p:ext uri="{BB962C8B-B14F-4D97-AF65-F5344CB8AC3E}">
        <p14:creationId xmlns:p14="http://schemas.microsoft.com/office/powerpoint/2010/main" val="85537536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第三节 </a:t>
            </a:r>
            <a:r>
              <a:rPr lang="en-US" altLang="zh-CN" sz="2200" b="1" dirty="0"/>
              <a:t>0—3</a:t>
            </a:r>
            <a:r>
              <a:rPr lang="zh-CN" altLang="en-US" sz="2200" b="1" dirty="0"/>
              <a:t>岁婴幼儿家园、社区共育工作的任务与内容</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四、 开发拓展多样化的共育服务形式</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82373" y="2424722"/>
            <a:ext cx="5423227" cy="2958567"/>
          </a:xfrm>
          <a:prstGeom prst="rect">
            <a:avLst/>
          </a:prstGeom>
        </p:spPr>
        <p:txBody>
          <a:bodyPr wrap="square">
            <a:spAutoFit/>
          </a:bodyPr>
          <a:lstStyle/>
          <a:p>
            <a:pPr>
              <a:lnSpc>
                <a:spcPct val="150000"/>
              </a:lnSpc>
            </a:pPr>
            <a:r>
              <a:rPr lang="zh-CN" altLang="zh-CN" dirty="0"/>
              <a:t>具体来说，托幼机构拥有专业的教师和系统的早期教育理念方法，可以充分利用园本教育资源的优势，针对不同类型、不同层次、不同角色的家庭养育者进行科学育儿指导，逐步成为社区专业的早期教育基地。作为合作共育的专业力量，园所一般通过开展亲子指导活动、开展家长讲座与家长咨询、开发社区教育活动等方式实施共育。 </a:t>
            </a: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8" name="图片 7">
            <a:extLst>
              <a:ext uri="{FF2B5EF4-FFF2-40B4-BE49-F238E27FC236}">
                <a16:creationId xmlns:a16="http://schemas.microsoft.com/office/drawing/2014/main" id="{F27454BA-DF78-2F45-B6A4-C93C9054F81E}"/>
              </a:ext>
            </a:extLst>
          </p:cNvPr>
          <p:cNvPicPr>
            <a:picLocks noChangeAspect="1"/>
          </p:cNvPicPr>
          <p:nvPr/>
        </p:nvPicPr>
        <p:blipFill>
          <a:blip r:embed="rId6"/>
          <a:stretch>
            <a:fillRect/>
          </a:stretch>
        </p:blipFill>
        <p:spPr>
          <a:xfrm>
            <a:off x="7092194" y="2874854"/>
            <a:ext cx="4452508" cy="2058302"/>
          </a:xfrm>
          <a:prstGeom prst="rect">
            <a:avLst/>
          </a:prstGeom>
        </p:spPr>
      </p:pic>
    </p:spTree>
    <p:extLst>
      <p:ext uri="{BB962C8B-B14F-4D97-AF65-F5344CB8AC3E}">
        <p14:creationId xmlns:p14="http://schemas.microsoft.com/office/powerpoint/2010/main" val="13704925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第四节 </a:t>
            </a:r>
            <a:r>
              <a:rPr lang="en-US" altLang="zh-CN" sz="2200" b="1" dirty="0"/>
              <a:t>0—3</a:t>
            </a:r>
            <a:r>
              <a:rPr lang="zh-CN" altLang="en-US" sz="2200" b="1" dirty="0"/>
              <a:t>岁婴幼儿家园、社区共育工作的方法与途径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一、 实施家园、社区共育的宣传教育</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82373" y="2424722"/>
            <a:ext cx="10465127" cy="2127570"/>
          </a:xfrm>
          <a:prstGeom prst="rect">
            <a:avLst/>
          </a:prstGeom>
        </p:spPr>
        <p:txBody>
          <a:bodyPr wrap="square">
            <a:spAutoFit/>
          </a:bodyPr>
          <a:lstStyle/>
          <a:p>
            <a:pPr>
              <a:lnSpc>
                <a:spcPct val="150000"/>
              </a:lnSpc>
            </a:pPr>
            <a:r>
              <a:rPr lang="zh-CN" altLang="zh-CN" dirty="0"/>
              <a:t>宣传教育是指将科学育儿的理论知识、游戏方法、婴幼儿发展情况等内容用文字、视频等形式进行传播，因其具有面向的对象众多、形式多样、覆盖面广等特点，成为了家园、社区共育工作中最常见的方法之一。</a:t>
            </a:r>
            <a:endParaRPr lang="en-US" altLang="zh-CN" dirty="0"/>
          </a:p>
          <a:p>
            <a:pPr>
              <a:lnSpc>
                <a:spcPct val="150000"/>
              </a:lnSpc>
            </a:pPr>
            <a:r>
              <a:rPr lang="zh-CN" altLang="zh-CN" dirty="0"/>
              <a:t>具体宣教方法包括： 制作宣传手册向家长传播育儿知识；通过家园联系栏、幼儿成长档案等形式，帮助家长了解自己孩子的健康和发展状况。</a:t>
            </a: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C93B6830-3A2F-2349-ABFD-F3BB410D9D3D}"/>
              </a:ext>
            </a:extLst>
          </p:cNvPr>
          <p:cNvPicPr>
            <a:picLocks noChangeAspect="1"/>
          </p:cNvPicPr>
          <p:nvPr/>
        </p:nvPicPr>
        <p:blipFill>
          <a:blip r:embed="rId6"/>
          <a:stretch>
            <a:fillRect/>
          </a:stretch>
        </p:blipFill>
        <p:spPr>
          <a:xfrm>
            <a:off x="6388352" y="4319514"/>
            <a:ext cx="4435955" cy="2240084"/>
          </a:xfrm>
          <a:prstGeom prst="rect">
            <a:avLst/>
          </a:prstGeom>
        </p:spPr>
      </p:pic>
    </p:spTree>
    <p:extLst>
      <p:ext uri="{BB962C8B-B14F-4D97-AF65-F5344CB8AC3E}">
        <p14:creationId xmlns:p14="http://schemas.microsoft.com/office/powerpoint/2010/main" val="419206630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第四节 </a:t>
            </a:r>
            <a:r>
              <a:rPr lang="en-US" altLang="zh-CN" sz="2200" b="1" dirty="0"/>
              <a:t>0—3</a:t>
            </a:r>
            <a:r>
              <a:rPr lang="zh-CN" altLang="en-US" sz="2200" b="1" dirty="0"/>
              <a:t>岁婴幼儿家园、社区共育工作的方法与途径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一、 实施家园、社区共育的宣传教育</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651170" y="2350811"/>
            <a:ext cx="11071754" cy="1712072"/>
          </a:xfrm>
          <a:prstGeom prst="rect">
            <a:avLst/>
          </a:prstGeom>
        </p:spPr>
        <p:txBody>
          <a:bodyPr wrap="square">
            <a:spAutoFit/>
          </a:bodyPr>
          <a:lstStyle/>
          <a:p>
            <a:pPr>
              <a:lnSpc>
                <a:spcPct val="150000"/>
              </a:lnSpc>
            </a:pPr>
            <a:r>
              <a:rPr lang="zh-CN" altLang="zh-CN" dirty="0"/>
              <a:t>宣传教育是指将科学育儿的理论知识、游戏方法、婴幼儿发展情况等内容用文字、视频等形式进行传播，因其具有面向的对象众多、形式多样、覆盖面广等特点，成为了家园、社区共育工作中最常见的方法之一。</a:t>
            </a:r>
            <a:endParaRPr lang="en-US" altLang="zh-CN" dirty="0"/>
          </a:p>
          <a:p>
            <a:pPr>
              <a:lnSpc>
                <a:spcPct val="150000"/>
              </a:lnSpc>
            </a:pPr>
            <a:r>
              <a:rPr lang="zh-CN" altLang="zh-CN" dirty="0"/>
              <a:t>具体宣教方法包括： 制作宣传手册向家长传播育儿知识；通过家园联系栏、幼儿成长档案等形式，帮助家长了解自己孩子的健康和发展状况。</a:t>
            </a: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C93B6830-3A2F-2349-ABFD-F3BB410D9D3D}"/>
              </a:ext>
            </a:extLst>
          </p:cNvPr>
          <p:cNvPicPr>
            <a:picLocks noChangeAspect="1"/>
          </p:cNvPicPr>
          <p:nvPr/>
        </p:nvPicPr>
        <p:blipFill>
          <a:blip r:embed="rId6"/>
          <a:stretch>
            <a:fillRect/>
          </a:stretch>
        </p:blipFill>
        <p:spPr>
          <a:xfrm>
            <a:off x="1502392" y="4220349"/>
            <a:ext cx="3430753" cy="1732474"/>
          </a:xfrm>
          <a:prstGeom prst="rect">
            <a:avLst/>
          </a:prstGeom>
        </p:spPr>
      </p:pic>
      <p:pic>
        <p:nvPicPr>
          <p:cNvPr id="7" name="图片 6">
            <a:extLst>
              <a:ext uri="{FF2B5EF4-FFF2-40B4-BE49-F238E27FC236}">
                <a16:creationId xmlns:a16="http://schemas.microsoft.com/office/drawing/2014/main" id="{4AA53A45-0427-154C-9C64-8AAAAA360346}"/>
              </a:ext>
            </a:extLst>
          </p:cNvPr>
          <p:cNvPicPr>
            <a:picLocks noChangeAspect="1"/>
          </p:cNvPicPr>
          <p:nvPr/>
        </p:nvPicPr>
        <p:blipFill>
          <a:blip r:embed="rId7"/>
          <a:stretch>
            <a:fillRect/>
          </a:stretch>
        </p:blipFill>
        <p:spPr>
          <a:xfrm>
            <a:off x="5166002" y="4072503"/>
            <a:ext cx="3430753" cy="2298034"/>
          </a:xfrm>
          <a:prstGeom prst="rect">
            <a:avLst/>
          </a:prstGeom>
        </p:spPr>
      </p:pic>
      <p:pic>
        <p:nvPicPr>
          <p:cNvPr id="8" name="图片 7">
            <a:extLst>
              <a:ext uri="{FF2B5EF4-FFF2-40B4-BE49-F238E27FC236}">
                <a16:creationId xmlns:a16="http://schemas.microsoft.com/office/drawing/2014/main" id="{9006A6A8-054E-4C42-B511-C16FFFE350E0}"/>
              </a:ext>
            </a:extLst>
          </p:cNvPr>
          <p:cNvPicPr>
            <a:picLocks noChangeAspect="1"/>
          </p:cNvPicPr>
          <p:nvPr/>
        </p:nvPicPr>
        <p:blipFill>
          <a:blip r:embed="rId8"/>
          <a:stretch>
            <a:fillRect/>
          </a:stretch>
        </p:blipFill>
        <p:spPr>
          <a:xfrm>
            <a:off x="8924630" y="3915986"/>
            <a:ext cx="2616200" cy="2675360"/>
          </a:xfrm>
          <a:prstGeom prst="rect">
            <a:avLst/>
          </a:prstGeom>
        </p:spPr>
      </p:pic>
    </p:spTree>
    <p:extLst>
      <p:ext uri="{BB962C8B-B14F-4D97-AF65-F5344CB8AC3E}">
        <p14:creationId xmlns:p14="http://schemas.microsoft.com/office/powerpoint/2010/main" val="203974653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第四节 </a:t>
            </a:r>
            <a:r>
              <a:rPr lang="en-US" altLang="zh-CN" sz="2200" b="1" dirty="0"/>
              <a:t>0—3</a:t>
            </a:r>
            <a:r>
              <a:rPr lang="zh-CN" altLang="en-US" sz="2200" b="1" dirty="0"/>
              <a:t>岁婴幼儿家园、社区共育工作的方法与途径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二、 提供婴幼儿活动的场所和设施</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675747" y="2424722"/>
            <a:ext cx="11071754" cy="2732479"/>
          </a:xfrm>
          <a:prstGeom prst="rect">
            <a:avLst/>
          </a:prstGeom>
        </p:spPr>
        <p:txBody>
          <a:bodyPr wrap="square">
            <a:spAutoFit/>
          </a:bodyPr>
          <a:lstStyle/>
          <a:p>
            <a:pPr>
              <a:lnSpc>
                <a:spcPct val="150000"/>
              </a:lnSpc>
            </a:pPr>
            <a:r>
              <a:rPr lang="zh-CN" altLang="zh-CN" sz="1600" dirty="0"/>
              <a:t>在</a:t>
            </a:r>
            <a:r>
              <a:rPr lang="en-US" altLang="zh-CN" sz="1600" dirty="0"/>
              <a:t>0—3</a:t>
            </a:r>
            <a:r>
              <a:rPr lang="zh-CN" altLang="zh-CN" sz="1600" dirty="0"/>
              <a:t>岁早期发展阶段，婴幼儿往往是通过体验与感知来认识世界、促进能力发展的，因此家长应当多多走出家庭，走进社区、主动融入社区，拓宽婴幼儿生活的空间范围。</a:t>
            </a:r>
            <a:endParaRPr lang="en-US" altLang="zh-CN" sz="1600" dirty="0"/>
          </a:p>
          <a:p>
            <a:pPr>
              <a:lnSpc>
                <a:spcPct val="150000"/>
              </a:lnSpc>
            </a:pPr>
            <a:r>
              <a:rPr lang="zh-CN" altLang="en-US" sz="1600" dirty="0"/>
              <a:t>区中的其他场所则可以让家长带着孩子，通过参观、体验等活动形式开展早期教育启蒙，例如： 利用社区图书馆进行早期阅读启蒙；利用社区公园、婴幼儿活动场地，促进早期运动和社会性的发展；利用社区超市、菜场等，体验社会生活；利用银行、邮政局、医院、消防队等场所，提供社会实践情境教育等。</a:t>
            </a:r>
          </a:p>
          <a:p>
            <a:pPr>
              <a:lnSpc>
                <a:spcPct val="150000"/>
              </a:lnSpc>
            </a:pPr>
            <a:r>
              <a:rPr lang="zh-CN" altLang="en-US" sz="1600" dirty="0"/>
              <a:t>    </a:t>
            </a:r>
          </a:p>
          <a:p>
            <a:pPr>
              <a:lnSpc>
                <a:spcPct val="150000"/>
              </a:lnSpc>
            </a:pP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14" name="图片 13">
            <a:extLst>
              <a:ext uri="{FF2B5EF4-FFF2-40B4-BE49-F238E27FC236}">
                <a16:creationId xmlns:a16="http://schemas.microsoft.com/office/drawing/2014/main" id="{B42FC0BF-F80E-704C-BB9C-F0F819377DB0}"/>
              </a:ext>
            </a:extLst>
          </p:cNvPr>
          <p:cNvPicPr>
            <a:picLocks noChangeAspect="1"/>
          </p:cNvPicPr>
          <p:nvPr/>
        </p:nvPicPr>
        <p:blipFill>
          <a:blip r:embed="rId6"/>
          <a:stretch>
            <a:fillRect/>
          </a:stretch>
        </p:blipFill>
        <p:spPr>
          <a:xfrm>
            <a:off x="7061200" y="4220874"/>
            <a:ext cx="4559300" cy="2329989"/>
          </a:xfrm>
          <a:prstGeom prst="rect">
            <a:avLst/>
          </a:prstGeom>
        </p:spPr>
      </p:pic>
    </p:spTree>
    <p:extLst>
      <p:ext uri="{BB962C8B-B14F-4D97-AF65-F5344CB8AC3E}">
        <p14:creationId xmlns:p14="http://schemas.microsoft.com/office/powerpoint/2010/main" val="338117183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第四节 </a:t>
            </a:r>
            <a:r>
              <a:rPr lang="en-US" altLang="zh-CN" sz="2200" b="1" dirty="0"/>
              <a:t>0—3</a:t>
            </a:r>
            <a:r>
              <a:rPr lang="zh-CN" altLang="en-US" sz="2200" b="1" dirty="0"/>
              <a:t>岁婴幼儿家园、社区共育工作的方法与途径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三、 开展婴幼儿早期发展的游戏活动</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675747" y="2424722"/>
            <a:ext cx="11071754" cy="1901483"/>
          </a:xfrm>
          <a:prstGeom prst="rect">
            <a:avLst/>
          </a:prstGeom>
        </p:spPr>
        <p:txBody>
          <a:bodyPr wrap="square">
            <a:spAutoFit/>
          </a:bodyPr>
          <a:lstStyle/>
          <a:p>
            <a:pPr>
              <a:lnSpc>
                <a:spcPct val="150000"/>
              </a:lnSpc>
            </a:pPr>
            <a:r>
              <a:rPr lang="zh-CN" altLang="en-US" sz="1600" dirty="0"/>
              <a:t>常见的集体式游戏活动主要包括日常的亲子指导活动和不定期开展的节日活动、主题活动等。亲子指导活动是对婴幼儿和家长施加教育影响、进行早期教育指导的最主要途径，通常由专业教师通过有目的、有计划的亲子活动，在真实情境中进行示范指导，既能有效促进婴幼儿的能力发展，又能让家长学习掌握科学育儿的方法。其他集体式活动通常利用节假日或结合主题，比如社区开展“六一”儿童节庆祝活动，组织亲子运动会，举办“玩具分享会”等。</a:t>
            </a:r>
          </a:p>
          <a:p>
            <a:pPr>
              <a:lnSpc>
                <a:spcPct val="150000"/>
              </a:lnSpc>
            </a:pP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4" name="图片 3">
            <a:extLst>
              <a:ext uri="{FF2B5EF4-FFF2-40B4-BE49-F238E27FC236}">
                <a16:creationId xmlns:a16="http://schemas.microsoft.com/office/drawing/2014/main" id="{E4C4E3F5-64BA-0D4E-99DC-C296F345257C}"/>
              </a:ext>
            </a:extLst>
          </p:cNvPr>
          <p:cNvPicPr>
            <a:picLocks noChangeAspect="1"/>
          </p:cNvPicPr>
          <p:nvPr/>
        </p:nvPicPr>
        <p:blipFill>
          <a:blip r:embed="rId6"/>
          <a:stretch>
            <a:fillRect/>
          </a:stretch>
        </p:blipFill>
        <p:spPr>
          <a:xfrm>
            <a:off x="4682114" y="4115796"/>
            <a:ext cx="4502150" cy="2489057"/>
          </a:xfrm>
          <a:prstGeom prst="rect">
            <a:avLst/>
          </a:prstGeom>
        </p:spPr>
      </p:pic>
    </p:spTree>
    <p:extLst>
      <p:ext uri="{BB962C8B-B14F-4D97-AF65-F5344CB8AC3E}">
        <p14:creationId xmlns:p14="http://schemas.microsoft.com/office/powerpoint/2010/main" val="107846906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30887"/>
          </a:xfrm>
          <a:prstGeom prst="rect">
            <a:avLst/>
          </a:prstGeom>
          <a:noFill/>
        </p:spPr>
        <p:txBody>
          <a:bodyPr wrap="square" rtlCol="0">
            <a:spAutoFit/>
          </a:bodyPr>
          <a:lstStyle/>
          <a:p>
            <a:r>
              <a:rPr lang="zh-CN" altLang="en-US" sz="2200" b="1" dirty="0"/>
              <a:t>第四节 </a:t>
            </a:r>
            <a:r>
              <a:rPr lang="en-US" altLang="zh-CN" sz="2200" b="1" dirty="0"/>
              <a:t>0—3</a:t>
            </a:r>
            <a:r>
              <a:rPr lang="zh-CN" altLang="en-US" sz="2200" b="1" dirty="0"/>
              <a:t>岁婴幼儿家园、社区共育工作的方法与途径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2" y="1763366"/>
            <a:ext cx="6484145" cy="369332"/>
          </a:xfrm>
          <a:prstGeom prst="rect">
            <a:avLst/>
          </a:prstGeom>
        </p:spPr>
        <p:txBody>
          <a:bodyPr wrap="square">
            <a:spAutoFit/>
          </a:bodyPr>
          <a:lstStyle/>
          <a:p>
            <a:r>
              <a:rPr lang="zh-CN" altLang="en-US" b="1" dirty="0"/>
              <a:t>四、 开展家长教育指导的相关服务</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675748" y="2424722"/>
            <a:ext cx="6484146" cy="3840475"/>
          </a:xfrm>
          <a:prstGeom prst="rect">
            <a:avLst/>
          </a:prstGeom>
        </p:spPr>
        <p:txBody>
          <a:bodyPr wrap="square">
            <a:spAutoFit/>
          </a:bodyPr>
          <a:lstStyle/>
          <a:p>
            <a:pPr>
              <a:lnSpc>
                <a:spcPct val="150000"/>
              </a:lnSpc>
            </a:pPr>
            <a:r>
              <a:rPr lang="zh-CN" altLang="zh-CN" sz="1600" dirty="0"/>
              <a:t>第一，通过开设孕妇学校、家长学校、祖辈课堂等学习活动，组织家长进行科学育儿知识和方法的系统化学习</a:t>
            </a:r>
            <a:endParaRPr lang="en-US" altLang="zh-CN" sz="1600" dirty="0"/>
          </a:p>
          <a:p>
            <a:pPr>
              <a:lnSpc>
                <a:spcPct val="150000"/>
              </a:lnSpc>
            </a:pPr>
            <a:r>
              <a:rPr lang="zh-CN" altLang="en-US" sz="1600" dirty="0"/>
              <a:t>第二，开办专题讲座或专家育儿咨询活动，解决家庭育儿过程中的具体问题，如定期开展婴幼儿免费体格检查和生长发育评估，组织关于“玩具整理和收纳”“隔代养育”等话题的讲座。</a:t>
            </a:r>
          </a:p>
          <a:p>
            <a:pPr>
              <a:lnSpc>
                <a:spcPct val="150000"/>
              </a:lnSpc>
            </a:pPr>
            <a:r>
              <a:rPr lang="zh-CN" altLang="en-US" sz="1600" dirty="0"/>
              <a:t>第三，发动家庭之间的分享互助，如线下组织亲子俱乐部、家长沙龙等活动，线上搭建社区亲子微信群、社区亲子论坛等互动平台，促进家长之间的育儿经验交流分享。</a:t>
            </a:r>
          </a:p>
          <a:p>
            <a:pPr>
              <a:lnSpc>
                <a:spcPct val="150000"/>
              </a:lnSpc>
            </a:pPr>
            <a:r>
              <a:rPr lang="zh-CN" altLang="en-US" sz="1600" dirty="0"/>
              <a:t> </a:t>
            </a:r>
          </a:p>
          <a:p>
            <a:pPr>
              <a:lnSpc>
                <a:spcPct val="150000"/>
              </a:lnSpc>
            </a:pPr>
            <a:endParaRPr lang="zh-CN" altLang="en-US" sz="1600"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pic>
        <p:nvPicPr>
          <p:cNvPr id="7" name="图片 6">
            <a:extLst>
              <a:ext uri="{FF2B5EF4-FFF2-40B4-BE49-F238E27FC236}">
                <a16:creationId xmlns:a16="http://schemas.microsoft.com/office/drawing/2014/main" id="{09C74BE0-7E52-814E-8C2E-DE7C28DA247D}"/>
              </a:ext>
            </a:extLst>
          </p:cNvPr>
          <p:cNvPicPr>
            <a:picLocks noChangeAspect="1"/>
          </p:cNvPicPr>
          <p:nvPr/>
        </p:nvPicPr>
        <p:blipFill>
          <a:blip r:embed="rId6"/>
          <a:stretch>
            <a:fillRect/>
          </a:stretch>
        </p:blipFill>
        <p:spPr>
          <a:xfrm>
            <a:off x="7404100" y="2731257"/>
            <a:ext cx="4595034" cy="2324100"/>
          </a:xfrm>
          <a:prstGeom prst="rect">
            <a:avLst/>
          </a:prstGeom>
        </p:spPr>
      </p:pic>
    </p:spTree>
    <p:extLst>
      <p:ext uri="{BB962C8B-B14F-4D97-AF65-F5344CB8AC3E}">
        <p14:creationId xmlns:p14="http://schemas.microsoft.com/office/powerpoint/2010/main" val="234377010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2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思考与练习</a:t>
            </a:r>
            <a:r>
              <a:rPr lang="en-US" altLang="zh-CN" sz="2400" b="1" dirty="0"/>
              <a:t>:</a:t>
            </a:r>
            <a:endParaRPr lang="zh-CN" altLang="en-US" sz="2400" b="1" dirty="0"/>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id="{D07508C9-061E-B340-A1CD-BBAA07D15245}"/>
              </a:ext>
            </a:extLst>
          </p:cNvPr>
          <p:cNvSpPr/>
          <p:nvPr/>
        </p:nvSpPr>
        <p:spPr>
          <a:xfrm>
            <a:off x="1629742" y="1548549"/>
            <a:ext cx="10117758" cy="4200381"/>
          </a:xfrm>
          <a:prstGeom prst="rect">
            <a:avLst/>
          </a:prstGeom>
        </p:spPr>
        <p:txBody>
          <a:bodyPr wrap="square">
            <a:spAutoFit/>
          </a:bodyPr>
          <a:lstStyle/>
          <a:p>
            <a:pPr>
              <a:lnSpc>
                <a:spcPct val="150000"/>
              </a:lnSpc>
              <a:spcAft>
                <a:spcPts val="1200"/>
              </a:spcAft>
            </a:pPr>
            <a:r>
              <a:rPr lang="en-US" altLang="zh-CN" sz="2000" dirty="0"/>
              <a:t>1. </a:t>
            </a:r>
            <a:r>
              <a:rPr lang="zh-CN" altLang="en-US" sz="2000" dirty="0"/>
              <a:t>生物生态学理论在家园、社区共育工作的应用中，给我们的启示是什么？</a:t>
            </a:r>
          </a:p>
          <a:p>
            <a:pPr>
              <a:lnSpc>
                <a:spcPct val="150000"/>
              </a:lnSpc>
              <a:spcAft>
                <a:spcPts val="1200"/>
              </a:spcAft>
            </a:pPr>
            <a:r>
              <a:rPr lang="en-US" altLang="zh-CN" sz="2000" dirty="0"/>
              <a:t>2. 0—3</a:t>
            </a:r>
            <a:r>
              <a:rPr lang="zh-CN" altLang="en-US" sz="2000" dirty="0"/>
              <a:t>岁婴幼儿家园、社区共育工作的价值意义体现在哪几个方面？</a:t>
            </a:r>
          </a:p>
          <a:p>
            <a:pPr>
              <a:lnSpc>
                <a:spcPct val="150000"/>
              </a:lnSpc>
              <a:spcAft>
                <a:spcPts val="1200"/>
              </a:spcAft>
            </a:pPr>
            <a:r>
              <a:rPr lang="en-US" altLang="zh-CN" sz="2000" dirty="0"/>
              <a:t>3. </a:t>
            </a:r>
            <a:r>
              <a:rPr lang="zh-CN" altLang="en-US" sz="2000" dirty="0"/>
              <a:t>请简要介绍美国</a:t>
            </a:r>
            <a:r>
              <a:rPr lang="en-US" altLang="zh-CN" sz="2000" dirty="0"/>
              <a:t>PAT</a:t>
            </a:r>
            <a:r>
              <a:rPr lang="zh-CN" altLang="en-US" sz="2000" dirty="0"/>
              <a:t>国家中心项目的具体做法。</a:t>
            </a:r>
          </a:p>
          <a:p>
            <a:pPr>
              <a:lnSpc>
                <a:spcPct val="150000"/>
              </a:lnSpc>
              <a:spcAft>
                <a:spcPts val="1200"/>
              </a:spcAft>
            </a:pPr>
            <a:r>
              <a:rPr lang="en-US" altLang="zh-CN" sz="2000" dirty="0"/>
              <a:t>4. </a:t>
            </a:r>
            <a:r>
              <a:rPr lang="zh-CN" altLang="en-US" sz="2000" dirty="0"/>
              <a:t>在上海关于家园、社区共育模式的探索中，带给我们的工作启示是什么？</a:t>
            </a:r>
          </a:p>
          <a:p>
            <a:pPr>
              <a:lnSpc>
                <a:spcPct val="150000"/>
              </a:lnSpc>
              <a:spcAft>
                <a:spcPts val="1200"/>
              </a:spcAft>
            </a:pPr>
            <a:r>
              <a:rPr lang="en-US" altLang="zh-CN" sz="2000" dirty="0"/>
              <a:t>5. </a:t>
            </a:r>
            <a:r>
              <a:rPr lang="zh-CN" altLang="en-US" sz="2000" dirty="0"/>
              <a:t>在开展合作共育工作过程中，可以利用的家庭资源、机构资源、社区资源分别有哪些？</a:t>
            </a:r>
          </a:p>
          <a:p>
            <a:pPr>
              <a:lnSpc>
                <a:spcPct val="150000"/>
              </a:lnSpc>
              <a:spcAft>
                <a:spcPts val="1200"/>
              </a:spcAft>
            </a:pPr>
            <a:r>
              <a:rPr lang="en-US" altLang="zh-CN" sz="2000" dirty="0"/>
              <a:t>6. </a:t>
            </a:r>
            <a:r>
              <a:rPr lang="zh-CN" altLang="en-US" sz="2000" dirty="0"/>
              <a:t>社区开展家庭育儿指导的人力资源队伍，主要由哪些人员构成？</a:t>
            </a:r>
          </a:p>
          <a:p>
            <a:pPr>
              <a:lnSpc>
                <a:spcPct val="150000"/>
              </a:lnSpc>
              <a:spcAft>
                <a:spcPts val="1200"/>
              </a:spcAft>
            </a:pPr>
            <a:r>
              <a:rPr lang="en-US" altLang="zh-CN" sz="2000" dirty="0"/>
              <a:t>7. </a:t>
            </a:r>
            <a:r>
              <a:rPr lang="zh-CN" altLang="en-US" sz="2000" dirty="0"/>
              <a:t>请为社区儿童活动中心设计一个“六一”儿童节的亲子主题活动方案。</a:t>
            </a:r>
          </a:p>
        </p:txBody>
      </p:sp>
      <p:sp>
        <p:nvSpPr>
          <p:cNvPr id="12" name="文本框 11">
            <a:extLst>
              <a:ext uri="{FF2B5EF4-FFF2-40B4-BE49-F238E27FC236}">
                <a16:creationId xmlns:a16="http://schemas.microsoft.com/office/drawing/2014/main" id="{447521C0-ACED-1A46-AE7C-EA2819901CD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203705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5746" y="2012132"/>
            <a:ext cx="6675360" cy="725579"/>
            <a:chOff x="560327" y="368019"/>
            <a:chExt cx="6675360" cy="725579"/>
          </a:xfrm>
        </p:grpSpPr>
        <p:sp>
          <p:nvSpPr>
            <p:cNvPr id="6" name="任意多边形: 形状 5"/>
            <p:cNvSpPr/>
            <p:nvPr/>
          </p:nvSpPr>
          <p:spPr>
            <a:xfrm>
              <a:off x="1497774" y="737351"/>
              <a:ext cx="5737913" cy="92352"/>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560327" y="368019"/>
              <a:ext cx="1005708" cy="725579"/>
            </a:xfrm>
            <a:prstGeom prst="rect">
              <a:avLst/>
            </a:prstGeom>
          </p:spPr>
        </p:pic>
      </p:grpSp>
      <p:pic>
        <p:nvPicPr>
          <p:cNvPr id="8" name="图片 7"/>
          <p:cNvPicPr>
            <a:picLocks noChangeAspect="1"/>
          </p:cNvPicPr>
          <p:nvPr/>
        </p:nvPicPr>
        <p:blipFill>
          <a:blip r:embed="rId4"/>
          <a:stretch>
            <a:fillRect/>
          </a:stretch>
        </p:blipFill>
        <p:spPr>
          <a:xfrm>
            <a:off x="9870417" y="4705925"/>
            <a:ext cx="2462997" cy="2152075"/>
          </a:xfrm>
          <a:prstGeom prst="rect">
            <a:avLst/>
          </a:prstGeom>
        </p:spPr>
      </p:pic>
      <p:pic>
        <p:nvPicPr>
          <p:cNvPr id="9" name="图片 8"/>
          <p:cNvPicPr>
            <a:picLocks noChangeAspect="1"/>
          </p:cNvPicPr>
          <p:nvPr/>
        </p:nvPicPr>
        <p:blipFill>
          <a:blip r:embed="rId5"/>
          <a:stretch>
            <a:fillRect/>
          </a:stretch>
        </p:blipFill>
        <p:spPr>
          <a:xfrm>
            <a:off x="191072" y="5671913"/>
            <a:ext cx="969348" cy="951058"/>
          </a:xfrm>
          <a:prstGeom prst="rect">
            <a:avLst/>
          </a:prstGeom>
        </p:spPr>
      </p:pic>
      <p:grpSp>
        <p:nvGrpSpPr>
          <p:cNvPr id="2" name="组合 1">
            <a:extLst>
              <a:ext uri="{FF2B5EF4-FFF2-40B4-BE49-F238E27FC236}">
                <a16:creationId xmlns:a16="http://schemas.microsoft.com/office/drawing/2014/main" id="{DC4E839E-7A6C-DA42-AF2F-684B2EAB4CDA}"/>
              </a:ext>
            </a:extLst>
          </p:cNvPr>
          <p:cNvGrpSpPr/>
          <p:nvPr/>
        </p:nvGrpSpPr>
        <p:grpSpPr>
          <a:xfrm>
            <a:off x="286199" y="193179"/>
            <a:ext cx="8242506" cy="1385834"/>
            <a:chOff x="1949706" y="1330285"/>
            <a:chExt cx="8242506" cy="1385834"/>
          </a:xfrm>
        </p:grpSpPr>
        <p:pic>
          <p:nvPicPr>
            <p:cNvPr id="10" name="图片 9">
              <a:extLst>
                <a:ext uri="{FF2B5EF4-FFF2-40B4-BE49-F238E27FC236}">
                  <a16:creationId xmlns:a16="http://schemas.microsoft.com/office/drawing/2014/main" id="{239AB19B-44F9-AD46-80B5-F70FE1194E5B}"/>
                </a:ext>
              </a:extLst>
            </p:cNvPr>
            <p:cNvPicPr>
              <a:picLocks noChangeAspect="1"/>
            </p:cNvPicPr>
            <p:nvPr/>
          </p:nvPicPr>
          <p:blipFill>
            <a:blip r:embed="rId6"/>
            <a:stretch>
              <a:fillRect/>
            </a:stretch>
          </p:blipFill>
          <p:spPr>
            <a:xfrm>
              <a:off x="1949706" y="1330285"/>
              <a:ext cx="8242506" cy="1385834"/>
            </a:xfrm>
            <a:prstGeom prst="rect">
              <a:avLst/>
            </a:prstGeom>
          </p:spPr>
        </p:pic>
        <p:sp>
          <p:nvSpPr>
            <p:cNvPr id="13" name="文本框 12"/>
            <p:cNvSpPr txBox="1"/>
            <p:nvPr/>
          </p:nvSpPr>
          <p:spPr>
            <a:xfrm>
              <a:off x="2995673" y="1761592"/>
              <a:ext cx="6768225" cy="461665"/>
            </a:xfrm>
            <a:prstGeom prst="rect">
              <a:avLst/>
            </a:prstGeom>
            <a:noFill/>
          </p:spPr>
          <p:txBody>
            <a:bodyPr wrap="square" rtlCol="0">
              <a:spAutoFit/>
            </a:bodyPr>
            <a:lstStyle/>
            <a:p>
              <a:r>
                <a:rPr lang="zh-CN" altLang="en-US" sz="2400" b="1" dirty="0"/>
                <a:t>第七章 </a:t>
              </a:r>
              <a:r>
                <a:rPr lang="en-US" altLang="zh-CN" sz="2400" b="1" dirty="0"/>
                <a:t>0—3</a:t>
              </a:r>
              <a:r>
                <a:rPr lang="zh-CN" altLang="en-US" sz="2400" b="1" dirty="0"/>
                <a:t>岁婴幼儿家园、社区共育工作的指导</a:t>
              </a:r>
            </a:p>
          </p:txBody>
        </p:sp>
      </p:grpSp>
      <p:sp>
        <p:nvSpPr>
          <p:cNvPr id="12" name="文本框 11">
            <a:extLst>
              <a:ext uri="{FF2B5EF4-FFF2-40B4-BE49-F238E27FC236}">
                <a16:creationId xmlns:a16="http://schemas.microsoft.com/office/drawing/2014/main" id="{E7B67061-95E3-5F49-9689-2BC019E2556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3" name="矩形 2">
            <a:extLst>
              <a:ext uri="{FF2B5EF4-FFF2-40B4-BE49-F238E27FC236}">
                <a16:creationId xmlns:a16="http://schemas.microsoft.com/office/drawing/2014/main" id="{74B189FB-1F23-8941-9B24-C2C57DFF5091}"/>
              </a:ext>
            </a:extLst>
          </p:cNvPr>
          <p:cNvSpPr/>
          <p:nvPr/>
        </p:nvSpPr>
        <p:spPr>
          <a:xfrm>
            <a:off x="2083292" y="1998589"/>
            <a:ext cx="5170005" cy="369332"/>
          </a:xfrm>
          <a:prstGeom prst="rect">
            <a:avLst/>
          </a:prstGeom>
        </p:spPr>
        <p:txBody>
          <a:bodyPr wrap="none">
            <a:spAutoFit/>
          </a:bodyPr>
          <a:lstStyle/>
          <a:p>
            <a:r>
              <a:rPr lang="zh-CN" altLang="zh-CN" dirty="0"/>
              <a:t>第一节</a:t>
            </a:r>
            <a:r>
              <a:rPr lang="zh-CN" altLang="en-US" dirty="0"/>
              <a:t> </a:t>
            </a:r>
            <a:r>
              <a:rPr lang="en-US" altLang="zh-CN" dirty="0"/>
              <a:t>0—3</a:t>
            </a:r>
            <a:r>
              <a:rPr lang="zh-CN" altLang="zh-CN" dirty="0"/>
              <a:t>岁婴幼儿家园、社区共育工作的意义 </a:t>
            </a:r>
          </a:p>
        </p:txBody>
      </p:sp>
      <p:sp>
        <p:nvSpPr>
          <p:cNvPr id="14" name="矩形 13">
            <a:extLst>
              <a:ext uri="{FF2B5EF4-FFF2-40B4-BE49-F238E27FC236}">
                <a16:creationId xmlns:a16="http://schemas.microsoft.com/office/drawing/2014/main" id="{37A75E85-FE62-B744-B1EF-E3900D3D1029}"/>
              </a:ext>
            </a:extLst>
          </p:cNvPr>
          <p:cNvSpPr/>
          <p:nvPr/>
        </p:nvSpPr>
        <p:spPr>
          <a:xfrm>
            <a:off x="4557621" y="2707364"/>
            <a:ext cx="5170005" cy="369332"/>
          </a:xfrm>
          <a:prstGeom prst="rect">
            <a:avLst/>
          </a:prstGeom>
        </p:spPr>
        <p:txBody>
          <a:bodyPr wrap="none">
            <a:spAutoFit/>
          </a:bodyPr>
          <a:lstStyle/>
          <a:p>
            <a:r>
              <a:rPr lang="zh-CN" altLang="zh-CN" dirty="0"/>
              <a:t>第二节</a:t>
            </a:r>
            <a:r>
              <a:rPr lang="en-US" altLang="zh-CN" dirty="0"/>
              <a:t> 0—3</a:t>
            </a:r>
            <a:r>
              <a:rPr lang="zh-CN" altLang="zh-CN" dirty="0"/>
              <a:t>岁婴幼儿家园、社区共育的实践模式 </a:t>
            </a:r>
          </a:p>
        </p:txBody>
      </p:sp>
      <p:sp>
        <p:nvSpPr>
          <p:cNvPr id="15" name="矩形 14">
            <a:extLst>
              <a:ext uri="{FF2B5EF4-FFF2-40B4-BE49-F238E27FC236}">
                <a16:creationId xmlns:a16="http://schemas.microsoft.com/office/drawing/2014/main" id="{D489E3FD-7C70-8047-8F92-5D8F4C180F29}"/>
              </a:ext>
            </a:extLst>
          </p:cNvPr>
          <p:cNvSpPr/>
          <p:nvPr/>
        </p:nvSpPr>
        <p:spPr>
          <a:xfrm>
            <a:off x="2083292" y="3484707"/>
            <a:ext cx="5799986" cy="369332"/>
          </a:xfrm>
          <a:prstGeom prst="rect">
            <a:avLst/>
          </a:prstGeom>
        </p:spPr>
        <p:txBody>
          <a:bodyPr wrap="none">
            <a:spAutoFit/>
          </a:bodyPr>
          <a:lstStyle/>
          <a:p>
            <a:r>
              <a:rPr lang="zh-CN" altLang="zh-CN" dirty="0"/>
              <a:t>第</a:t>
            </a:r>
            <a:r>
              <a:rPr lang="zh-CN" altLang="en-US" dirty="0"/>
              <a:t>三</a:t>
            </a:r>
            <a:r>
              <a:rPr lang="zh-CN" altLang="zh-CN" dirty="0"/>
              <a:t>节</a:t>
            </a:r>
            <a:r>
              <a:rPr lang="zh-CN" altLang="en-US" dirty="0"/>
              <a:t> </a:t>
            </a:r>
            <a:r>
              <a:rPr lang="en-US" altLang="zh-CN" dirty="0"/>
              <a:t>0—3</a:t>
            </a:r>
            <a:r>
              <a:rPr lang="zh-CN" altLang="zh-CN" dirty="0"/>
              <a:t>岁婴幼儿家园、社区共育工作的任务与内容</a:t>
            </a:r>
          </a:p>
        </p:txBody>
      </p:sp>
      <p:sp>
        <p:nvSpPr>
          <p:cNvPr id="16" name="矩形 15">
            <a:extLst>
              <a:ext uri="{FF2B5EF4-FFF2-40B4-BE49-F238E27FC236}">
                <a16:creationId xmlns:a16="http://schemas.microsoft.com/office/drawing/2014/main" id="{4C5A1BE7-1FB3-EB45-85E5-CCE4039F6DE2}"/>
              </a:ext>
            </a:extLst>
          </p:cNvPr>
          <p:cNvSpPr/>
          <p:nvPr/>
        </p:nvSpPr>
        <p:spPr>
          <a:xfrm>
            <a:off x="4557621" y="4302311"/>
            <a:ext cx="5862502" cy="369332"/>
          </a:xfrm>
          <a:prstGeom prst="rect">
            <a:avLst/>
          </a:prstGeom>
        </p:spPr>
        <p:txBody>
          <a:bodyPr wrap="none">
            <a:spAutoFit/>
          </a:bodyPr>
          <a:lstStyle/>
          <a:p>
            <a:r>
              <a:rPr lang="zh-CN" altLang="zh-CN" dirty="0"/>
              <a:t>第</a:t>
            </a:r>
            <a:r>
              <a:rPr lang="zh-CN" altLang="en-US" dirty="0"/>
              <a:t>四</a:t>
            </a:r>
            <a:r>
              <a:rPr lang="zh-CN" altLang="zh-CN" dirty="0"/>
              <a:t>节</a:t>
            </a:r>
            <a:r>
              <a:rPr lang="en-US" altLang="zh-CN" dirty="0"/>
              <a:t> 0—3</a:t>
            </a:r>
            <a:r>
              <a:rPr lang="zh-CN" altLang="en-US" dirty="0"/>
              <a:t>岁婴幼儿家园、社区共育工作的方法与途径 </a:t>
            </a:r>
            <a:endParaRPr lang="zh-CN" altLang="zh-CN" dirty="0"/>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家园、社区共育的基本概念</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婴幼儿早期教育的主要构成</a:t>
            </a:r>
            <a:r>
              <a:rPr lang="en-US" altLang="zh-CN" dirty="0"/>
              <a:t>	</a:t>
            </a:r>
            <a:endParaRPr lang="zh-CN" altLang="zh-CN"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8" y="2722097"/>
            <a:ext cx="10288204" cy="2404569"/>
          </a:xfrm>
          <a:prstGeom prst="rect">
            <a:avLst/>
          </a:prstGeom>
        </p:spPr>
        <p:txBody>
          <a:bodyPr wrap="square">
            <a:spAutoFit/>
          </a:bodyPr>
          <a:lstStyle/>
          <a:p>
            <a:pPr>
              <a:lnSpc>
                <a:spcPct val="150000"/>
              </a:lnSpc>
            </a:pPr>
            <a:r>
              <a:rPr lang="zh-CN" altLang="en-US" sz="1600" dirty="0"/>
              <a:t>婴幼儿的早期发展依赖于其生存的环境，家庭、托幼机构和社区是影响婴幼儿发展的三大因素。对婴幼儿的早期教育行为不仅体现在家庭中、托幼机构中，而且体现在更为广阔的社区范围内，家庭、托幼机构、社区都是婴幼儿早期教育的重要人力资源和合作伙伴。</a:t>
            </a:r>
            <a:endParaRPr lang="en-US" altLang="zh-CN" sz="1600" dirty="0"/>
          </a:p>
          <a:p>
            <a:pPr>
              <a:lnSpc>
                <a:spcPct val="150000"/>
              </a:lnSpc>
            </a:pPr>
            <a:r>
              <a:rPr lang="en-US" altLang="zh-CN" dirty="0"/>
              <a:t>1. </a:t>
            </a:r>
            <a:r>
              <a:rPr lang="zh-CN" altLang="zh-CN" dirty="0"/>
              <a:t>家庭早期教育</a:t>
            </a:r>
          </a:p>
          <a:p>
            <a:pPr>
              <a:lnSpc>
                <a:spcPct val="150000"/>
              </a:lnSpc>
            </a:pPr>
            <a:r>
              <a:rPr lang="en-US" altLang="zh-CN" dirty="0"/>
              <a:t>2. </a:t>
            </a:r>
            <a:r>
              <a:rPr lang="zh-CN" altLang="zh-CN" dirty="0"/>
              <a:t>托幼机构早期教育</a:t>
            </a:r>
          </a:p>
          <a:p>
            <a:pPr>
              <a:lnSpc>
                <a:spcPct val="150000"/>
              </a:lnSpc>
            </a:pPr>
            <a:r>
              <a:rPr lang="en-US" altLang="zh-CN" dirty="0"/>
              <a:t>3. </a:t>
            </a:r>
            <a:r>
              <a:rPr lang="zh-CN" altLang="zh-CN" dirty="0"/>
              <a:t>社区早期教育</a:t>
            </a:r>
            <a:endParaRPr lang="zh-CN" altLang="zh-CN" sz="1600" dirty="0"/>
          </a:p>
        </p:txBody>
      </p:sp>
    </p:spTree>
    <p:extLst>
      <p:ext uri="{BB962C8B-B14F-4D97-AF65-F5344CB8AC3E}">
        <p14:creationId xmlns:p14="http://schemas.microsoft.com/office/powerpoint/2010/main" val="326096192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家园、社区共育的基本概念</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婴幼儿早期教育的主要构成</a:t>
            </a:r>
            <a:r>
              <a:rPr lang="en-US" altLang="zh-CN" dirty="0"/>
              <a:t>	</a:t>
            </a:r>
            <a:endParaRPr lang="zh-CN" altLang="zh-CN"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8" y="2722097"/>
            <a:ext cx="7197135" cy="2773901"/>
          </a:xfrm>
          <a:prstGeom prst="rect">
            <a:avLst/>
          </a:prstGeom>
        </p:spPr>
        <p:txBody>
          <a:bodyPr wrap="square">
            <a:spAutoFit/>
          </a:bodyPr>
          <a:lstStyle/>
          <a:p>
            <a:pPr>
              <a:lnSpc>
                <a:spcPct val="150000"/>
              </a:lnSpc>
            </a:pPr>
            <a:r>
              <a:rPr lang="zh-CN" altLang="en-US" sz="1600" dirty="0"/>
              <a:t>婴幼儿的早期发展依赖于其生存的环境，家庭、托幼机构和社区是影响婴幼儿发展的三大因素。对婴幼儿的早期教育行为不仅体现在家庭中、托幼机构中，而且体现在更为广阔的社区范围内，家庭、托幼机构、社区都是婴幼儿早期教育的重要人力资源和合作伙伴。</a:t>
            </a:r>
            <a:endParaRPr lang="en-US" altLang="zh-CN" sz="1600" dirty="0"/>
          </a:p>
          <a:p>
            <a:pPr>
              <a:lnSpc>
                <a:spcPct val="150000"/>
              </a:lnSpc>
            </a:pPr>
            <a:r>
              <a:rPr lang="en-US" altLang="zh-CN" dirty="0"/>
              <a:t>1. </a:t>
            </a:r>
            <a:r>
              <a:rPr lang="zh-CN" altLang="zh-CN" dirty="0"/>
              <a:t>家庭早期教育</a:t>
            </a:r>
          </a:p>
          <a:p>
            <a:pPr>
              <a:lnSpc>
                <a:spcPct val="150000"/>
              </a:lnSpc>
            </a:pPr>
            <a:r>
              <a:rPr lang="en-US" altLang="zh-CN" dirty="0"/>
              <a:t>2. </a:t>
            </a:r>
            <a:r>
              <a:rPr lang="zh-CN" altLang="zh-CN" dirty="0"/>
              <a:t>托幼机构早期教育</a:t>
            </a:r>
          </a:p>
          <a:p>
            <a:pPr>
              <a:lnSpc>
                <a:spcPct val="150000"/>
              </a:lnSpc>
            </a:pPr>
            <a:r>
              <a:rPr lang="en-US" altLang="zh-CN" dirty="0"/>
              <a:t>3. </a:t>
            </a:r>
            <a:r>
              <a:rPr lang="zh-CN" altLang="zh-CN" dirty="0"/>
              <a:t>社区早期教育</a:t>
            </a:r>
            <a:endParaRPr lang="zh-CN" altLang="zh-CN" sz="1600" dirty="0"/>
          </a:p>
        </p:txBody>
      </p:sp>
      <p:pic>
        <p:nvPicPr>
          <p:cNvPr id="7" name="图片 6">
            <a:extLst>
              <a:ext uri="{FF2B5EF4-FFF2-40B4-BE49-F238E27FC236}">
                <a16:creationId xmlns:a16="http://schemas.microsoft.com/office/drawing/2014/main" id="{7CCD18A3-129B-AA42-B6B0-35C0AAE313B1}"/>
              </a:ext>
            </a:extLst>
          </p:cNvPr>
          <p:cNvPicPr>
            <a:picLocks noChangeAspect="1"/>
          </p:cNvPicPr>
          <p:nvPr/>
        </p:nvPicPr>
        <p:blipFill>
          <a:blip r:embed="rId6"/>
          <a:stretch>
            <a:fillRect/>
          </a:stretch>
        </p:blipFill>
        <p:spPr>
          <a:xfrm>
            <a:off x="8557494" y="2722097"/>
            <a:ext cx="3181447" cy="3410741"/>
          </a:xfrm>
          <a:prstGeom prst="rect">
            <a:avLst/>
          </a:prstGeom>
        </p:spPr>
      </p:pic>
    </p:spTree>
    <p:extLst>
      <p:ext uri="{BB962C8B-B14F-4D97-AF65-F5344CB8AC3E}">
        <p14:creationId xmlns:p14="http://schemas.microsoft.com/office/powerpoint/2010/main" val="177342946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家园、社区共育的基本概念</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家园、社区合作共育的解读</a:t>
            </a:r>
            <a:r>
              <a:rPr lang="en-US" altLang="zh-CN" dirty="0"/>
              <a:t>	</a:t>
            </a:r>
            <a:endParaRPr lang="zh-CN" altLang="zh-CN" dirty="0"/>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8" y="2722097"/>
            <a:ext cx="9701795" cy="2270814"/>
          </a:xfrm>
          <a:prstGeom prst="rect">
            <a:avLst/>
          </a:prstGeom>
        </p:spPr>
        <p:txBody>
          <a:bodyPr wrap="square">
            <a:spAutoFit/>
          </a:bodyPr>
          <a:lstStyle/>
          <a:p>
            <a:pPr>
              <a:lnSpc>
                <a:spcPct val="150000"/>
              </a:lnSpc>
            </a:pPr>
            <a:r>
              <a:rPr lang="zh-CN" altLang="en-US" sz="1600" dirty="0"/>
              <a:t>共育的核心是强调三方的合作、配合，这里的“育”包含两方面的内容，即保育和教育，共育的内容既包括婴幼儿身体健康成长的内容，又包括有关婴幼儿早期学习与发展的内容。 </a:t>
            </a:r>
            <a:endParaRPr lang="en-US" altLang="zh-CN" sz="1600" dirty="0"/>
          </a:p>
          <a:p>
            <a:pPr>
              <a:lnSpc>
                <a:spcPct val="150000"/>
              </a:lnSpc>
            </a:pPr>
            <a:r>
              <a:rPr lang="zh-CN" altLang="en-US" sz="1600" dirty="0"/>
              <a:t>家庭、托幼机构和社区之间是平等的合作伙伴关系，既有彼此之间双向的相互影响、相互作用，即相互教育，又有包含在教育过程中所得到的自我教育 </a:t>
            </a:r>
            <a:endParaRPr lang="en-US" altLang="zh-CN" sz="1600" dirty="0"/>
          </a:p>
          <a:p>
            <a:pPr>
              <a:lnSpc>
                <a:spcPct val="150000"/>
              </a:lnSpc>
            </a:pPr>
            <a:r>
              <a:rPr lang="zh-CN" altLang="en-US" sz="1600" dirty="0"/>
              <a:t>家庭、托幼机构、社区合作共育是家长、教师、社区服务人员和婴幼儿各自人际合作共育系统中的一种特殊而又重要的形式。 </a:t>
            </a:r>
            <a:endParaRPr lang="zh-CN" altLang="zh-CN" sz="1600" dirty="0"/>
          </a:p>
        </p:txBody>
      </p:sp>
    </p:spTree>
    <p:extLst>
      <p:ext uri="{BB962C8B-B14F-4D97-AF65-F5344CB8AC3E}">
        <p14:creationId xmlns:p14="http://schemas.microsoft.com/office/powerpoint/2010/main" val="252969033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二、 家园、社区共育的理论依据</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生物生态学理论及其启示</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8" y="2722097"/>
            <a:ext cx="7366652" cy="3388172"/>
          </a:xfrm>
          <a:prstGeom prst="rect">
            <a:avLst/>
          </a:prstGeom>
        </p:spPr>
        <p:txBody>
          <a:bodyPr wrap="square">
            <a:spAutoFit/>
          </a:bodyPr>
          <a:lstStyle/>
          <a:p>
            <a:pPr>
              <a:lnSpc>
                <a:spcPct val="150000"/>
              </a:lnSpc>
            </a:pPr>
            <a:r>
              <a:rPr lang="zh-CN" altLang="en-US" sz="1200" dirty="0"/>
              <a:t>著名的人类学家、生态心理学家布朗芬布伦纳创立了生物生态学理论，研究了人类发展涉及的关键性环境</a:t>
            </a:r>
            <a:r>
              <a:rPr lang="en-US" altLang="zh-CN" sz="1200" dirty="0"/>
              <a:t>——</a:t>
            </a:r>
            <a:r>
              <a:rPr lang="zh-CN" altLang="en-US" sz="1200" dirty="0"/>
              <a:t>家庭、托幼机构、社区等。通过深入分析它们之间的关系，这一理论认为婴幼儿的早期发展受到与其直接或间接联系的生态环境的制约，这种生态环境由若干个系统组成，具体表现为一系列的同心圆，包括： 一是微观系统（</a:t>
            </a:r>
            <a:r>
              <a:rPr lang="en" altLang="zh-CN" sz="1200" dirty="0"/>
              <a:t>microsystem</a:t>
            </a:r>
            <a:r>
              <a:rPr lang="zh-CN" altLang="en" sz="1200" dirty="0"/>
              <a:t>），</a:t>
            </a:r>
            <a:r>
              <a:rPr lang="zh-CN" altLang="en-US" sz="1200" dirty="0"/>
              <a:t>是指发展中的个体在一个特定的环境中与周边环境相互作用的行为、角色和内部关系模式。这里是指婴幼儿生活的场所及其周边环境，如家庭、托幼机构、邻居和社区。二是中观系统（</a:t>
            </a:r>
            <a:r>
              <a:rPr lang="en" altLang="zh-CN" sz="1200" dirty="0"/>
              <a:t>mesosystem</a:t>
            </a:r>
            <a:r>
              <a:rPr lang="zh-CN" altLang="en" sz="1200" dirty="0"/>
              <a:t>），</a:t>
            </a:r>
            <a:r>
              <a:rPr lang="zh-CN" altLang="en-US" sz="1200" dirty="0"/>
              <a:t>是处于微观系统中的两个事物（如家庭与托幼机构、托幼机构与社区、家庭与社区）之间的关系或联系，包括发生在两个或两个以上环境之间的关系和发展过程。三是外层系统（</a:t>
            </a:r>
            <a:r>
              <a:rPr lang="en" altLang="zh-CN" sz="1200" dirty="0" err="1"/>
              <a:t>exosystem</a:t>
            </a:r>
            <a:r>
              <a:rPr lang="zh-CN" altLang="en" sz="1200" dirty="0"/>
              <a:t>），</a:t>
            </a:r>
            <a:r>
              <a:rPr lang="zh-CN" altLang="en-US" sz="1200" dirty="0"/>
              <a:t>对婴幼儿的发展只有间接的影响，包括了两个或两个以上环境之间的关系和发展过程，比如父母的工作场所、家庭生活条件、各种视听媒体等，这些都会渗透到成人和婴幼儿的相互作用中去。四是宏观系统（</a:t>
            </a:r>
            <a:r>
              <a:rPr lang="en" altLang="zh-CN" sz="1200" dirty="0"/>
              <a:t>macrosystem</a:t>
            </a:r>
            <a:r>
              <a:rPr lang="zh-CN" altLang="en" sz="1200" dirty="0"/>
              <a:t>），</a:t>
            </a:r>
            <a:r>
              <a:rPr lang="zh-CN" altLang="en-US" sz="1200" dirty="0"/>
              <a:t>是所处的社会文化背景，包括来自某种文化或亚文化的价值观念、信仰和信念、历史及其变化、政治和经济、社会机构等。五是时代系统（</a:t>
            </a:r>
            <a:r>
              <a:rPr lang="en" altLang="zh-CN" sz="1200" dirty="0"/>
              <a:t>chronosystem</a:t>
            </a:r>
            <a:r>
              <a:rPr lang="zh-CN" altLang="en" sz="1200" dirty="0"/>
              <a:t>），</a:t>
            </a:r>
            <a:r>
              <a:rPr lang="zh-CN" altLang="en-US" sz="1200" dirty="0"/>
              <a:t>是指婴幼儿所生活的时代及所发生的社会历史事件，如家庭结构的变化、社会经济地位的变化、父母职业的更改、居住地的变化等。</a:t>
            </a:r>
            <a:endParaRPr lang="zh-CN" altLang="zh-CN" sz="1200" dirty="0"/>
          </a:p>
        </p:txBody>
      </p:sp>
      <p:pic>
        <p:nvPicPr>
          <p:cNvPr id="14" name="图片 13">
            <a:extLst>
              <a:ext uri="{FF2B5EF4-FFF2-40B4-BE49-F238E27FC236}">
                <a16:creationId xmlns:a16="http://schemas.microsoft.com/office/drawing/2014/main" id="{A05365F3-9121-B343-B1FE-9C5FA86E825C}"/>
              </a:ext>
            </a:extLst>
          </p:cNvPr>
          <p:cNvPicPr>
            <a:picLocks noChangeAspect="1"/>
          </p:cNvPicPr>
          <p:nvPr/>
        </p:nvPicPr>
        <p:blipFill>
          <a:blip r:embed="rId6"/>
          <a:stretch>
            <a:fillRect/>
          </a:stretch>
        </p:blipFill>
        <p:spPr>
          <a:xfrm>
            <a:off x="8636000" y="2919558"/>
            <a:ext cx="3377181" cy="2993249"/>
          </a:xfrm>
          <a:prstGeom prst="rect">
            <a:avLst/>
          </a:prstGeom>
        </p:spPr>
      </p:pic>
    </p:spTree>
    <p:extLst>
      <p:ext uri="{BB962C8B-B14F-4D97-AF65-F5344CB8AC3E}">
        <p14:creationId xmlns:p14="http://schemas.microsoft.com/office/powerpoint/2010/main" val="208633661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二、 家园、社区共育的理论依据</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自我概念理论及其启示</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8" y="2722097"/>
            <a:ext cx="5850870" cy="2967992"/>
          </a:xfrm>
          <a:prstGeom prst="rect">
            <a:avLst/>
          </a:prstGeom>
        </p:spPr>
        <p:txBody>
          <a:bodyPr wrap="square">
            <a:spAutoFit/>
          </a:bodyPr>
          <a:lstStyle/>
          <a:p>
            <a:pPr>
              <a:lnSpc>
                <a:spcPct val="150000"/>
              </a:lnSpc>
            </a:pPr>
            <a:r>
              <a:rPr lang="zh-CN" altLang="en-US" sz="1400" dirty="0"/>
              <a:t>美国学前教育专家埃斯萨等人提出的自我概念理论认为，婴幼儿生活的环境由几个同心圆组成，分别是家庭、托幼机构和社区。最靠近婴幼儿的同心圆是他自己的家庭和家庭成员，第二个同心圆是托幼机构及同伴，最外面的一个同心圆是社区及社区帮手。埃斯萨认为，家庭、托幼机构、社区中的成人之间、成人与婴幼儿之间的关系对婴幼儿的早期发展至关重要。婴幼儿的发展是从自我（自己这一独立个体）、家庭（家庭成员）逐渐扩展到托幼机构（教师及同伴）、周围的社区环境（社区的工作人员、其他家庭及成员）的。家庭、托幼机构和社区的密切合作，有助于婴幼儿形成积极的自我概念。</a:t>
            </a:r>
          </a:p>
        </p:txBody>
      </p:sp>
      <p:pic>
        <p:nvPicPr>
          <p:cNvPr id="8" name="图片 7">
            <a:extLst>
              <a:ext uri="{FF2B5EF4-FFF2-40B4-BE49-F238E27FC236}">
                <a16:creationId xmlns:a16="http://schemas.microsoft.com/office/drawing/2014/main" id="{D7002470-7838-A74A-9C5A-FFBC3126ABC4}"/>
              </a:ext>
            </a:extLst>
          </p:cNvPr>
          <p:cNvPicPr>
            <a:picLocks noChangeAspect="1"/>
          </p:cNvPicPr>
          <p:nvPr/>
        </p:nvPicPr>
        <p:blipFill>
          <a:blip r:embed="rId6"/>
          <a:stretch>
            <a:fillRect/>
          </a:stretch>
        </p:blipFill>
        <p:spPr>
          <a:xfrm>
            <a:off x="7315970" y="2280515"/>
            <a:ext cx="4196579" cy="3548785"/>
          </a:xfrm>
          <a:prstGeom prst="rect">
            <a:avLst/>
          </a:prstGeom>
        </p:spPr>
      </p:pic>
    </p:spTree>
    <p:extLst>
      <p:ext uri="{BB962C8B-B14F-4D97-AF65-F5344CB8AC3E}">
        <p14:creationId xmlns:p14="http://schemas.microsoft.com/office/powerpoint/2010/main" val="104056813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375110"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岁婴幼儿家园、社区共育工作的意义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二、 家园、社区共育的理论依据</a:t>
            </a:r>
          </a:p>
        </p:txBody>
      </p:sp>
      <p:pic>
        <p:nvPicPr>
          <p:cNvPr id="10" name="图片 9">
            <a:extLst>
              <a:ext uri="{FF2B5EF4-FFF2-40B4-BE49-F238E27FC236}">
                <a16:creationId xmlns:a16="http://schemas.microsoft.com/office/drawing/2014/main"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（三） 多元智能理论及其启示 </a:t>
            </a:r>
          </a:p>
        </p:txBody>
      </p:sp>
      <p:sp>
        <p:nvSpPr>
          <p:cNvPr id="12" name="文本框 11">
            <a:extLst>
              <a:ext uri="{FF2B5EF4-FFF2-40B4-BE49-F238E27FC236}">
                <a16:creationId xmlns:a16="http://schemas.microsoft.com/office/drawing/2014/main"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Seven</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id="{260D3BED-FC25-D644-AFFD-6595357859BD}"/>
              </a:ext>
            </a:extLst>
          </p:cNvPr>
          <p:cNvSpPr/>
          <p:nvPr/>
        </p:nvSpPr>
        <p:spPr>
          <a:xfrm>
            <a:off x="1231247" y="2722097"/>
            <a:ext cx="6566553" cy="3291157"/>
          </a:xfrm>
          <a:prstGeom prst="rect">
            <a:avLst/>
          </a:prstGeom>
        </p:spPr>
        <p:txBody>
          <a:bodyPr wrap="square">
            <a:spAutoFit/>
          </a:bodyPr>
          <a:lstStyle/>
          <a:p>
            <a:pPr>
              <a:lnSpc>
                <a:spcPct val="150000"/>
              </a:lnSpc>
            </a:pPr>
            <a:r>
              <a:rPr lang="zh-CN" altLang="zh-CN" sz="1400" dirty="0"/>
              <a:t>美国哈佛大学的心理发展学家加德纳在著名的</a:t>
            </a:r>
            <a:r>
              <a:rPr lang="en-US" altLang="zh-CN" sz="1400" dirty="0"/>
              <a:t>“</a:t>
            </a:r>
            <a:r>
              <a:rPr lang="zh-CN" altLang="zh-CN" sz="1400" dirty="0"/>
              <a:t>多元智能理论</a:t>
            </a:r>
            <a:r>
              <a:rPr lang="en-US" altLang="zh-CN" sz="1400" dirty="0"/>
              <a:t>”</a:t>
            </a:r>
            <a:r>
              <a:rPr lang="zh-CN" altLang="zh-CN" sz="1400" dirty="0"/>
              <a:t>中提出，人的智能包括语言、数理逻辑、空间、身体运动、音乐、人际、内省、自然探索、存在等九个方面的智能，这九大智能在每一位婴幼儿身上都有不同程度的表现。为了给婴幼儿创建一个开放、支持的环境，家庭、学校和社区之间应当加强合作联系，共同促进婴幼儿多元智能全面、充分地发展。</a:t>
            </a:r>
            <a:endParaRPr lang="en-US" altLang="zh-CN" sz="1400" dirty="0"/>
          </a:p>
          <a:p>
            <a:pPr>
              <a:lnSpc>
                <a:spcPct val="150000"/>
              </a:lnSpc>
            </a:pPr>
            <a:r>
              <a:rPr lang="zh-CN" altLang="zh-CN" sz="1400" dirty="0"/>
              <a:t> 加德纳的多元智能理论被广泛应用于婴幼儿早期教育的实施过程中，其对家园、社区合作共育的启示主要体现在： （</a:t>
            </a:r>
            <a:r>
              <a:rPr lang="en-US" altLang="zh-CN" sz="1400" dirty="0"/>
              <a:t>1</a:t>
            </a:r>
            <a:r>
              <a:rPr lang="zh-CN" altLang="zh-CN" sz="1400" dirty="0"/>
              <a:t>）家庭、社区和托幼机构有着丰富的物质资源和人力资源，应注意挖掘相关教育资源，并将其充分应用于婴幼儿的早期教育中；（</a:t>
            </a:r>
            <a:r>
              <a:rPr lang="en-US" altLang="zh-CN" sz="1400" dirty="0"/>
              <a:t>2</a:t>
            </a:r>
            <a:r>
              <a:rPr lang="zh-CN" altLang="zh-CN" sz="1400" dirty="0"/>
              <a:t>）在家庭教育、学校教育和社区教育实施的过程中，应当加强互动合作，做到</a:t>
            </a:r>
            <a:r>
              <a:rPr lang="en-US" altLang="zh-CN" sz="1400" dirty="0"/>
              <a:t>“</a:t>
            </a:r>
            <a:r>
              <a:rPr lang="zh-CN" altLang="zh-CN" sz="1400" dirty="0"/>
              <a:t>走出去</a:t>
            </a:r>
            <a:r>
              <a:rPr lang="en-US" altLang="zh-CN" sz="1400" dirty="0"/>
              <a:t>”</a:t>
            </a:r>
            <a:r>
              <a:rPr lang="zh-CN" altLang="zh-CN" sz="1400" dirty="0"/>
              <a:t>和</a:t>
            </a:r>
            <a:r>
              <a:rPr lang="en-US" altLang="zh-CN" sz="1400" dirty="0"/>
              <a:t>“</a:t>
            </a:r>
            <a:r>
              <a:rPr lang="zh-CN" altLang="zh-CN" sz="1400" dirty="0"/>
              <a:t>请进来</a:t>
            </a:r>
            <a:r>
              <a:rPr lang="en-US" altLang="zh-CN" sz="1400" dirty="0"/>
              <a:t>”</a:t>
            </a:r>
            <a:r>
              <a:rPr lang="zh-CN" altLang="zh-CN" sz="1400" dirty="0"/>
              <a:t>相结合，共同促进婴幼儿的多元发展。</a:t>
            </a:r>
          </a:p>
        </p:txBody>
      </p:sp>
      <p:pic>
        <p:nvPicPr>
          <p:cNvPr id="8" name="图片 7">
            <a:extLst>
              <a:ext uri="{FF2B5EF4-FFF2-40B4-BE49-F238E27FC236}">
                <a16:creationId xmlns:a16="http://schemas.microsoft.com/office/drawing/2014/main" id="{60480532-1BF8-B448-A6EE-26F975D5AD26}"/>
              </a:ext>
            </a:extLst>
          </p:cNvPr>
          <p:cNvPicPr>
            <a:picLocks noChangeAspect="1"/>
          </p:cNvPicPr>
          <p:nvPr/>
        </p:nvPicPr>
        <p:blipFill>
          <a:blip r:embed="rId6"/>
          <a:stretch>
            <a:fillRect/>
          </a:stretch>
        </p:blipFill>
        <p:spPr>
          <a:xfrm>
            <a:off x="8343900" y="2465181"/>
            <a:ext cx="3238500" cy="3279108"/>
          </a:xfrm>
          <a:prstGeom prst="rect">
            <a:avLst/>
          </a:prstGeom>
        </p:spPr>
      </p:pic>
    </p:spTree>
    <p:extLst>
      <p:ext uri="{BB962C8B-B14F-4D97-AF65-F5344CB8AC3E}">
        <p14:creationId xmlns:p14="http://schemas.microsoft.com/office/powerpoint/2010/main" val="14359603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TotalTime>
  <Words>3790</Words>
  <Application>Microsoft Macintosh PowerPoint</Application>
  <PresentationFormat>宽屏</PresentationFormat>
  <Paragraphs>200</Paragraphs>
  <Slides>27</Slides>
  <Notes>27</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27</vt:i4>
      </vt:variant>
    </vt:vector>
  </HeadingPairs>
  <TitlesOfParts>
    <vt:vector size="32" baseType="lpstr">
      <vt:lpstr>等线</vt:lpstr>
      <vt:lpstr>等线 Light</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创意手绘风ｐｐｔ模板</dc:title>
  <dc:creator>铭店</dc:creator>
  <cp:keywords>www.51pptmoban.com</cp:keywords>
  <cp:lastModifiedBy>菜菜 Mandy</cp:lastModifiedBy>
  <cp:revision>354</cp:revision>
  <dcterms:created xsi:type="dcterms:W3CDTF">2017-07-27T08:46:00Z</dcterms:created>
  <dcterms:modified xsi:type="dcterms:W3CDTF">2020-05-10T10:16:01Z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