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6" r:id="rId2"/>
    <p:sldId id="257"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8">
          <p15:clr>
            <a:srgbClr val="A4A3A4"/>
          </p15:clr>
        </p15:guide>
        <p15:guide id="2" pos="381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菜菜 Mandy" initials="菜菜" lastIdx="1" clrIdx="0">
    <p:extLst>
      <p:ext uri="{19B8F6BF-5375-455C-9EA6-DF929625EA0E}">
        <p15:presenceInfo xmlns:p15="http://schemas.microsoft.com/office/powerpoint/2012/main" userId="c73d59186e4f2f6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2A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44" autoAdjust="0"/>
    <p:restoredTop sz="94660"/>
  </p:normalViewPr>
  <p:slideViewPr>
    <p:cSldViewPr snapToGrid="0" showGuides="1">
      <p:cViewPr varScale="1">
        <p:scale>
          <a:sx n="74" d="100"/>
          <a:sy n="74" d="100"/>
        </p:scale>
        <p:origin x="372" y="66"/>
      </p:cViewPr>
      <p:guideLst>
        <p:guide orient="horz" pos="2228"/>
        <p:guide pos="3817"/>
      </p:guideLst>
    </p:cSldViewPr>
  </p:slideViewPr>
  <p:notesTextViewPr>
    <p:cViewPr>
      <p:scale>
        <a:sx n="1" d="1"/>
        <a:sy n="1" d="1"/>
      </p:scale>
      <p:origin x="0" y="0"/>
    </p:cViewPr>
  </p:notesTextViewPr>
  <p:sorterViewPr>
    <p:cViewPr>
      <p:scale>
        <a:sx n="50" d="100"/>
        <a:sy n="50" d="100"/>
      </p:scale>
      <p:origin x="0" y="0"/>
    </p:cViewPr>
  </p:sorter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616EA-0D99-40F8-B5FA-F777CCBF7E9F}" type="datetimeFigureOut">
              <a:rPr lang="zh-CN" altLang="en-US" smtClean="0"/>
              <a:t>2020/5/11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83DB9F-F804-4351-B565-428BC0417852}" type="slidenum">
              <a:rPr lang="zh-CN" altLang="en-US" smtClean="0"/>
              <a:t>‹#›</a:t>
            </a:fld>
            <a:endParaRPr lang="zh-CN" altLang="en-US"/>
          </a:p>
        </p:txBody>
      </p:sp>
    </p:spTree>
    <p:extLst>
      <p:ext uri="{BB962C8B-B14F-4D97-AF65-F5344CB8AC3E}">
        <p14:creationId xmlns:p14="http://schemas.microsoft.com/office/powerpoint/2010/main" val="2214590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a:t>
            </a:fld>
            <a:endParaRPr lang="zh-CN" altLang="en-US"/>
          </a:p>
        </p:txBody>
      </p:sp>
    </p:spTree>
    <p:extLst>
      <p:ext uri="{BB962C8B-B14F-4D97-AF65-F5344CB8AC3E}">
        <p14:creationId xmlns:p14="http://schemas.microsoft.com/office/powerpoint/2010/main" val="2023947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10</a:t>
            </a:fld>
            <a:endParaRPr lang="zh-CN" altLang="en-US"/>
          </a:p>
        </p:txBody>
      </p:sp>
    </p:spTree>
    <p:extLst>
      <p:ext uri="{BB962C8B-B14F-4D97-AF65-F5344CB8AC3E}">
        <p14:creationId xmlns:p14="http://schemas.microsoft.com/office/powerpoint/2010/main" val="24424725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11</a:t>
            </a:fld>
            <a:endParaRPr lang="zh-CN" altLang="en-US"/>
          </a:p>
        </p:txBody>
      </p:sp>
    </p:spTree>
    <p:extLst>
      <p:ext uri="{BB962C8B-B14F-4D97-AF65-F5344CB8AC3E}">
        <p14:creationId xmlns:p14="http://schemas.microsoft.com/office/powerpoint/2010/main" val="16812182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12</a:t>
            </a:fld>
            <a:endParaRPr lang="zh-CN" altLang="en-US"/>
          </a:p>
        </p:txBody>
      </p:sp>
    </p:spTree>
    <p:extLst>
      <p:ext uri="{BB962C8B-B14F-4D97-AF65-F5344CB8AC3E}">
        <p14:creationId xmlns:p14="http://schemas.microsoft.com/office/powerpoint/2010/main" val="29504579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13</a:t>
            </a:fld>
            <a:endParaRPr lang="zh-CN" altLang="en-US"/>
          </a:p>
        </p:txBody>
      </p:sp>
    </p:spTree>
    <p:extLst>
      <p:ext uri="{BB962C8B-B14F-4D97-AF65-F5344CB8AC3E}">
        <p14:creationId xmlns:p14="http://schemas.microsoft.com/office/powerpoint/2010/main" val="23068588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14</a:t>
            </a:fld>
            <a:endParaRPr lang="zh-CN" altLang="en-US"/>
          </a:p>
        </p:txBody>
      </p:sp>
    </p:spTree>
    <p:extLst>
      <p:ext uri="{BB962C8B-B14F-4D97-AF65-F5344CB8AC3E}">
        <p14:creationId xmlns:p14="http://schemas.microsoft.com/office/powerpoint/2010/main" val="35085144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15</a:t>
            </a:fld>
            <a:endParaRPr lang="zh-CN" altLang="en-US"/>
          </a:p>
        </p:txBody>
      </p:sp>
    </p:spTree>
    <p:extLst>
      <p:ext uri="{BB962C8B-B14F-4D97-AF65-F5344CB8AC3E}">
        <p14:creationId xmlns:p14="http://schemas.microsoft.com/office/powerpoint/2010/main" val="784209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16</a:t>
            </a:fld>
            <a:endParaRPr lang="zh-CN" altLang="en-US"/>
          </a:p>
        </p:txBody>
      </p:sp>
    </p:spTree>
    <p:extLst>
      <p:ext uri="{BB962C8B-B14F-4D97-AF65-F5344CB8AC3E}">
        <p14:creationId xmlns:p14="http://schemas.microsoft.com/office/powerpoint/2010/main" val="16211621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17</a:t>
            </a:fld>
            <a:endParaRPr lang="zh-CN" altLang="en-US"/>
          </a:p>
        </p:txBody>
      </p:sp>
    </p:spTree>
    <p:extLst>
      <p:ext uri="{BB962C8B-B14F-4D97-AF65-F5344CB8AC3E}">
        <p14:creationId xmlns:p14="http://schemas.microsoft.com/office/powerpoint/2010/main" val="34330608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18</a:t>
            </a:fld>
            <a:endParaRPr lang="zh-CN" altLang="en-US"/>
          </a:p>
        </p:txBody>
      </p:sp>
    </p:spTree>
    <p:extLst>
      <p:ext uri="{BB962C8B-B14F-4D97-AF65-F5344CB8AC3E}">
        <p14:creationId xmlns:p14="http://schemas.microsoft.com/office/powerpoint/2010/main" val="26059810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19</a:t>
            </a:fld>
            <a:endParaRPr lang="zh-CN" altLang="en-US"/>
          </a:p>
        </p:txBody>
      </p:sp>
    </p:spTree>
    <p:extLst>
      <p:ext uri="{BB962C8B-B14F-4D97-AF65-F5344CB8AC3E}">
        <p14:creationId xmlns:p14="http://schemas.microsoft.com/office/powerpoint/2010/main" val="1336771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a:t>
            </a:fld>
            <a:endParaRPr lang="zh-CN" altLang="en-US"/>
          </a:p>
        </p:txBody>
      </p:sp>
    </p:spTree>
    <p:extLst>
      <p:ext uri="{BB962C8B-B14F-4D97-AF65-F5344CB8AC3E}">
        <p14:creationId xmlns:p14="http://schemas.microsoft.com/office/powerpoint/2010/main" val="1369893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20</a:t>
            </a:fld>
            <a:endParaRPr lang="zh-CN" altLang="en-US"/>
          </a:p>
        </p:txBody>
      </p:sp>
    </p:spTree>
    <p:extLst>
      <p:ext uri="{BB962C8B-B14F-4D97-AF65-F5344CB8AC3E}">
        <p14:creationId xmlns:p14="http://schemas.microsoft.com/office/powerpoint/2010/main" val="8309850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21</a:t>
            </a:fld>
            <a:endParaRPr lang="zh-CN" altLang="en-US"/>
          </a:p>
        </p:txBody>
      </p:sp>
    </p:spTree>
    <p:extLst>
      <p:ext uri="{BB962C8B-B14F-4D97-AF65-F5344CB8AC3E}">
        <p14:creationId xmlns:p14="http://schemas.microsoft.com/office/powerpoint/2010/main" val="21250134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22</a:t>
            </a:fld>
            <a:endParaRPr lang="zh-CN" altLang="en-US"/>
          </a:p>
        </p:txBody>
      </p:sp>
    </p:spTree>
    <p:extLst>
      <p:ext uri="{BB962C8B-B14F-4D97-AF65-F5344CB8AC3E}">
        <p14:creationId xmlns:p14="http://schemas.microsoft.com/office/powerpoint/2010/main" val="9897435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23</a:t>
            </a:fld>
            <a:endParaRPr lang="zh-CN" altLang="en-US"/>
          </a:p>
        </p:txBody>
      </p:sp>
    </p:spTree>
    <p:extLst>
      <p:ext uri="{BB962C8B-B14F-4D97-AF65-F5344CB8AC3E}">
        <p14:creationId xmlns:p14="http://schemas.microsoft.com/office/powerpoint/2010/main" val="31214944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24</a:t>
            </a:fld>
            <a:endParaRPr lang="zh-CN" altLang="en-US"/>
          </a:p>
        </p:txBody>
      </p:sp>
    </p:spTree>
    <p:extLst>
      <p:ext uri="{BB962C8B-B14F-4D97-AF65-F5344CB8AC3E}">
        <p14:creationId xmlns:p14="http://schemas.microsoft.com/office/powerpoint/2010/main" val="692590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25</a:t>
            </a:fld>
            <a:endParaRPr lang="zh-CN" altLang="en-US"/>
          </a:p>
        </p:txBody>
      </p:sp>
    </p:spTree>
    <p:extLst>
      <p:ext uri="{BB962C8B-B14F-4D97-AF65-F5344CB8AC3E}">
        <p14:creationId xmlns:p14="http://schemas.microsoft.com/office/powerpoint/2010/main" val="31161832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26</a:t>
            </a:fld>
            <a:endParaRPr lang="zh-CN" altLang="en-US"/>
          </a:p>
        </p:txBody>
      </p:sp>
    </p:spTree>
    <p:extLst>
      <p:ext uri="{BB962C8B-B14F-4D97-AF65-F5344CB8AC3E}">
        <p14:creationId xmlns:p14="http://schemas.microsoft.com/office/powerpoint/2010/main" val="41393334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27</a:t>
            </a:fld>
            <a:endParaRPr lang="zh-CN" altLang="en-US"/>
          </a:p>
        </p:txBody>
      </p:sp>
    </p:spTree>
    <p:extLst>
      <p:ext uri="{BB962C8B-B14F-4D97-AF65-F5344CB8AC3E}">
        <p14:creationId xmlns:p14="http://schemas.microsoft.com/office/powerpoint/2010/main" val="396308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28</a:t>
            </a:fld>
            <a:endParaRPr lang="zh-CN" altLang="en-US"/>
          </a:p>
        </p:txBody>
      </p:sp>
    </p:spTree>
    <p:extLst>
      <p:ext uri="{BB962C8B-B14F-4D97-AF65-F5344CB8AC3E}">
        <p14:creationId xmlns:p14="http://schemas.microsoft.com/office/powerpoint/2010/main" val="6499797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29</a:t>
            </a:fld>
            <a:endParaRPr lang="zh-CN" altLang="en-US"/>
          </a:p>
        </p:txBody>
      </p:sp>
    </p:spTree>
    <p:extLst>
      <p:ext uri="{BB962C8B-B14F-4D97-AF65-F5344CB8AC3E}">
        <p14:creationId xmlns:p14="http://schemas.microsoft.com/office/powerpoint/2010/main" val="1712208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3</a:t>
            </a:fld>
            <a:endParaRPr lang="zh-CN" altLang="en-US"/>
          </a:p>
        </p:txBody>
      </p:sp>
    </p:spTree>
    <p:extLst>
      <p:ext uri="{BB962C8B-B14F-4D97-AF65-F5344CB8AC3E}">
        <p14:creationId xmlns:p14="http://schemas.microsoft.com/office/powerpoint/2010/main" val="21049327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30</a:t>
            </a:fld>
            <a:endParaRPr lang="zh-CN" altLang="en-US"/>
          </a:p>
        </p:txBody>
      </p:sp>
    </p:spTree>
    <p:extLst>
      <p:ext uri="{BB962C8B-B14F-4D97-AF65-F5344CB8AC3E}">
        <p14:creationId xmlns:p14="http://schemas.microsoft.com/office/powerpoint/2010/main" val="22045271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31</a:t>
            </a:fld>
            <a:endParaRPr lang="zh-CN" altLang="en-US"/>
          </a:p>
        </p:txBody>
      </p:sp>
    </p:spTree>
    <p:extLst>
      <p:ext uri="{BB962C8B-B14F-4D97-AF65-F5344CB8AC3E}">
        <p14:creationId xmlns:p14="http://schemas.microsoft.com/office/powerpoint/2010/main" val="1225535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4</a:t>
            </a:fld>
            <a:endParaRPr lang="zh-CN" altLang="en-US"/>
          </a:p>
        </p:txBody>
      </p:sp>
    </p:spTree>
    <p:extLst>
      <p:ext uri="{BB962C8B-B14F-4D97-AF65-F5344CB8AC3E}">
        <p14:creationId xmlns:p14="http://schemas.microsoft.com/office/powerpoint/2010/main" val="867028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5</a:t>
            </a:fld>
            <a:endParaRPr lang="zh-CN" altLang="en-US"/>
          </a:p>
        </p:txBody>
      </p:sp>
    </p:spTree>
    <p:extLst>
      <p:ext uri="{BB962C8B-B14F-4D97-AF65-F5344CB8AC3E}">
        <p14:creationId xmlns:p14="http://schemas.microsoft.com/office/powerpoint/2010/main" val="815736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6</a:t>
            </a:fld>
            <a:endParaRPr lang="zh-CN" altLang="en-US"/>
          </a:p>
        </p:txBody>
      </p:sp>
    </p:spTree>
    <p:extLst>
      <p:ext uri="{BB962C8B-B14F-4D97-AF65-F5344CB8AC3E}">
        <p14:creationId xmlns:p14="http://schemas.microsoft.com/office/powerpoint/2010/main" val="28595951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7</a:t>
            </a:fld>
            <a:endParaRPr lang="zh-CN" altLang="en-US"/>
          </a:p>
        </p:txBody>
      </p:sp>
    </p:spTree>
    <p:extLst>
      <p:ext uri="{BB962C8B-B14F-4D97-AF65-F5344CB8AC3E}">
        <p14:creationId xmlns:p14="http://schemas.microsoft.com/office/powerpoint/2010/main" val="2268280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8</a:t>
            </a:fld>
            <a:endParaRPr lang="zh-CN" altLang="en-US"/>
          </a:p>
        </p:txBody>
      </p:sp>
    </p:spTree>
    <p:extLst>
      <p:ext uri="{BB962C8B-B14F-4D97-AF65-F5344CB8AC3E}">
        <p14:creationId xmlns:p14="http://schemas.microsoft.com/office/powerpoint/2010/main" val="3338611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9</a:t>
            </a:fld>
            <a:endParaRPr lang="zh-CN" altLang="en-US"/>
          </a:p>
        </p:txBody>
      </p:sp>
    </p:spTree>
    <p:extLst>
      <p:ext uri="{BB962C8B-B14F-4D97-AF65-F5344CB8AC3E}">
        <p14:creationId xmlns:p14="http://schemas.microsoft.com/office/powerpoint/2010/main" val="1180852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A15595-03B3-4E33-A4B8-3BB2F5143223}" type="slidenum">
              <a:rPr lang="zh-CN" altLang="en-US" smtClean="0"/>
              <a:t>‹#›</a:t>
            </a:fld>
            <a:endParaRPr lang="zh-CN" altLang="en-US"/>
          </a:p>
        </p:txBody>
      </p:sp>
      <p:pic>
        <p:nvPicPr>
          <p:cNvPr id="8" name="图片 7"/>
          <p:cNvPicPr>
            <a:picLocks noChangeAspect="1"/>
          </p:cNvPicPr>
          <p:nvPr userDrawn="1"/>
        </p:nvPicPr>
        <p:blipFill>
          <a:blip r:embed="rId13">
            <a:extLst>
              <a:ext uri="{BEBA8EAE-BF5A-486C-A8C5-ECC9F3942E4B}">
                <a14:imgProps xmlns:a14="http://schemas.microsoft.com/office/drawing/2010/main">
                  <a14:imgLayer r:embed="rId14">
                    <a14:imgEffect>
                      <a14:artisticTexturizer/>
                    </a14:imgEffect>
                  </a14:imgLayer>
                </a14:imgProps>
              </a:ext>
            </a:extLst>
          </a:blip>
          <a:stretch>
            <a:fillRect/>
          </a:stretch>
        </p:blipFill>
        <p:spPr>
          <a:xfrm>
            <a:off x="-529" y="-1"/>
            <a:ext cx="12193057" cy="685800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openxmlformats.org/officeDocument/2006/relationships/image" Target="../media/image15.png"/><Relationship Id="rId26" Type="http://schemas.openxmlformats.org/officeDocument/2006/relationships/image" Target="../media/image23.png"/><Relationship Id="rId3" Type="http://schemas.openxmlformats.org/officeDocument/2006/relationships/slideLayout" Target="../slideLayouts/slideLayout1.xml"/><Relationship Id="rId21" Type="http://schemas.openxmlformats.org/officeDocument/2006/relationships/image" Target="../media/image18.png"/><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png"/><Relationship Id="rId25" Type="http://schemas.openxmlformats.org/officeDocument/2006/relationships/image" Target="../media/image22.png"/><Relationship Id="rId2" Type="http://schemas.microsoft.com/office/2007/relationships/media" Target="../media/media1.mp3"/><Relationship Id="rId16" Type="http://schemas.openxmlformats.org/officeDocument/2006/relationships/image" Target="../media/image13.png"/><Relationship Id="rId20" Type="http://schemas.openxmlformats.org/officeDocument/2006/relationships/image" Target="../media/image17.png"/><Relationship Id="rId1" Type="http://schemas.openxmlformats.org/officeDocument/2006/relationships/audio" Target="NULL" TargetMode="External"/><Relationship Id="rId6" Type="http://schemas.openxmlformats.org/officeDocument/2006/relationships/image" Target="../media/image3.png"/><Relationship Id="rId11" Type="http://schemas.openxmlformats.org/officeDocument/2006/relationships/image" Target="../media/image8.png"/><Relationship Id="rId24" Type="http://schemas.openxmlformats.org/officeDocument/2006/relationships/image" Target="../media/image21.png"/><Relationship Id="rId5" Type="http://schemas.openxmlformats.org/officeDocument/2006/relationships/image" Target="../media/image2.png"/><Relationship Id="rId15" Type="http://schemas.openxmlformats.org/officeDocument/2006/relationships/image" Target="../media/image12.png"/><Relationship Id="rId23" Type="http://schemas.openxmlformats.org/officeDocument/2006/relationships/image" Target="../media/image20.png"/><Relationship Id="rId10" Type="http://schemas.openxmlformats.org/officeDocument/2006/relationships/image" Target="../media/image7.png"/><Relationship Id="rId19" Type="http://schemas.openxmlformats.org/officeDocument/2006/relationships/image" Target="../media/image16.png"/><Relationship Id="rId4" Type="http://schemas.openxmlformats.org/officeDocument/2006/relationships/notesSlide" Target="../notesSlides/notesSlide1.xml"/><Relationship Id="rId9" Type="http://schemas.openxmlformats.org/officeDocument/2006/relationships/image" Target="../media/image6.png"/><Relationship Id="rId14" Type="http://schemas.openxmlformats.org/officeDocument/2006/relationships/image" Target="../media/image11.png"/><Relationship Id="rId22" Type="http://schemas.openxmlformats.org/officeDocument/2006/relationships/image" Target="../media/image19.png"/><Relationship Id="rId27" Type="http://schemas.openxmlformats.org/officeDocument/2006/relationships/image" Target="../media/image24.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15.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15.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3" Type="http://schemas.openxmlformats.org/officeDocument/2006/relationships/image" Target="../media/image30.png"/><Relationship Id="rId7" Type="http://schemas.openxmlformats.org/officeDocument/2006/relationships/image" Target="../media/image43.png"/><Relationship Id="rId12"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15.png"/><Relationship Id="rId10" Type="http://schemas.openxmlformats.org/officeDocument/2006/relationships/image" Target="../media/image46.png"/><Relationship Id="rId4" Type="http://schemas.openxmlformats.org/officeDocument/2006/relationships/image" Target="../media/image32.png"/><Relationship Id="rId9"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15.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2.tiff"/><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32.png"/><Relationship Id="rId4" Type="http://schemas.openxmlformats.org/officeDocument/2006/relationships/image" Target="../media/image31.png"/></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图片 132"/>
          <p:cNvPicPr>
            <a:picLocks noChangeAspect="1"/>
          </p:cNvPicPr>
          <p:nvPr/>
        </p:nvPicPr>
        <p:blipFill>
          <a:blip r:embed="rId5"/>
          <a:stretch>
            <a:fillRect/>
          </a:stretch>
        </p:blipFill>
        <p:spPr>
          <a:xfrm>
            <a:off x="1949706" y="1330284"/>
            <a:ext cx="8242506" cy="3584759"/>
          </a:xfrm>
          <a:prstGeom prst="rect">
            <a:avLst/>
          </a:prstGeom>
        </p:spPr>
      </p:pic>
      <p:sp>
        <p:nvSpPr>
          <p:cNvPr id="13" name="文本框 12"/>
          <p:cNvSpPr txBox="1"/>
          <p:nvPr/>
        </p:nvSpPr>
        <p:spPr>
          <a:xfrm>
            <a:off x="2574089" y="2299921"/>
            <a:ext cx="6721280" cy="1569660"/>
          </a:xfrm>
          <a:prstGeom prst="rect">
            <a:avLst/>
          </a:prstGeom>
          <a:noFill/>
        </p:spPr>
        <p:txBody>
          <a:bodyPr wrap="square" rtlCol="0">
            <a:spAutoFit/>
          </a:bodyPr>
          <a:lstStyle/>
          <a:p>
            <a:pPr algn="ctr"/>
            <a:r>
              <a:rPr lang="zh-CN" altLang="en-US" sz="4800" b="1" dirty="0">
                <a:latin typeface="+mj-lt"/>
                <a:ea typeface="萝莉体 第二版" panose="02000500000000000000" pitchFamily="2" charset="-122"/>
                <a:cs typeface="萝莉体 第二版" panose="02000500000000000000" pitchFamily="2" charset="-122"/>
              </a:rPr>
              <a:t> </a:t>
            </a:r>
            <a:r>
              <a:rPr lang="en-US" altLang="zh-CN" sz="4800" b="1" dirty="0">
                <a:latin typeface="+mj-lt"/>
                <a:ea typeface="萝莉体 第二版" panose="02000500000000000000" pitchFamily="2" charset="-122"/>
                <a:cs typeface="萝莉体 第二版" panose="02000500000000000000" pitchFamily="2" charset="-122"/>
              </a:rPr>
              <a:t>0—3</a:t>
            </a:r>
            <a:r>
              <a:rPr lang="zh-CN" altLang="en-US" sz="4800" b="1" dirty="0">
                <a:latin typeface="+mj-lt"/>
                <a:ea typeface="萝莉体 第二版" panose="02000500000000000000" pitchFamily="2" charset="-122"/>
                <a:cs typeface="萝莉体 第二版" panose="02000500000000000000" pitchFamily="2" charset="-122"/>
              </a:rPr>
              <a:t>岁婴幼儿</a:t>
            </a:r>
            <a:endParaRPr lang="en-US" altLang="zh-CN" sz="4800" b="1" dirty="0">
              <a:latin typeface="+mj-lt"/>
              <a:ea typeface="萝莉体 第二版" panose="02000500000000000000" pitchFamily="2" charset="-122"/>
              <a:cs typeface="萝莉体 第二版" panose="02000500000000000000" pitchFamily="2" charset="-122"/>
            </a:endParaRPr>
          </a:p>
          <a:p>
            <a:pPr algn="ctr"/>
            <a:r>
              <a:rPr lang="zh-CN" altLang="en-US" sz="4800" b="1" dirty="0">
                <a:latin typeface="+mj-lt"/>
                <a:ea typeface="萝莉体 第二版" panose="02000500000000000000" pitchFamily="2" charset="-122"/>
                <a:cs typeface="萝莉体 第二版" panose="02000500000000000000" pitchFamily="2" charset="-122"/>
              </a:rPr>
              <a:t>家庭教育与指导</a:t>
            </a:r>
          </a:p>
        </p:txBody>
      </p:sp>
      <p:grpSp>
        <p:nvGrpSpPr>
          <p:cNvPr id="147" name="组合 146"/>
          <p:cNvGrpSpPr/>
          <p:nvPr/>
        </p:nvGrpSpPr>
        <p:grpSpPr>
          <a:xfrm>
            <a:off x="2916484" y="4316938"/>
            <a:ext cx="1000050" cy="707197"/>
            <a:chOff x="2916484" y="4316938"/>
            <a:chExt cx="1000050" cy="707197"/>
          </a:xfrm>
        </p:grpSpPr>
        <p:pic>
          <p:nvPicPr>
            <p:cNvPr id="134" name="图片 133"/>
            <p:cNvPicPr>
              <a:picLocks noChangeAspect="1"/>
            </p:cNvPicPr>
            <p:nvPr/>
          </p:nvPicPr>
          <p:blipFill>
            <a:blip r:embed="rId6"/>
            <a:stretch>
              <a:fillRect/>
            </a:stretch>
          </p:blipFill>
          <p:spPr>
            <a:xfrm>
              <a:off x="3123985" y="4316938"/>
              <a:ext cx="792549" cy="707197"/>
            </a:xfrm>
            <a:prstGeom prst="rect">
              <a:avLst/>
            </a:prstGeom>
          </p:spPr>
        </p:pic>
        <p:pic>
          <p:nvPicPr>
            <p:cNvPr id="135" name="图片 134"/>
            <p:cNvPicPr>
              <a:picLocks noChangeAspect="1"/>
            </p:cNvPicPr>
            <p:nvPr/>
          </p:nvPicPr>
          <p:blipFill>
            <a:blip r:embed="rId7"/>
            <a:stretch>
              <a:fillRect/>
            </a:stretch>
          </p:blipFill>
          <p:spPr>
            <a:xfrm>
              <a:off x="2916484" y="4500183"/>
              <a:ext cx="432854" cy="457240"/>
            </a:xfrm>
            <a:prstGeom prst="rect">
              <a:avLst/>
            </a:prstGeom>
          </p:spPr>
        </p:pic>
      </p:grpSp>
      <p:pic>
        <p:nvPicPr>
          <p:cNvPr id="136" name="图片 135"/>
          <p:cNvPicPr>
            <a:picLocks noChangeAspect="1"/>
          </p:cNvPicPr>
          <p:nvPr/>
        </p:nvPicPr>
        <p:blipFill>
          <a:blip r:embed="rId8"/>
          <a:stretch>
            <a:fillRect/>
          </a:stretch>
        </p:blipFill>
        <p:spPr>
          <a:xfrm>
            <a:off x="9577056" y="3895372"/>
            <a:ext cx="676715" cy="573074"/>
          </a:xfrm>
          <a:prstGeom prst="rect">
            <a:avLst/>
          </a:prstGeom>
        </p:spPr>
      </p:pic>
      <p:grpSp>
        <p:nvGrpSpPr>
          <p:cNvPr id="146" name="组合 145"/>
          <p:cNvGrpSpPr/>
          <p:nvPr/>
        </p:nvGrpSpPr>
        <p:grpSpPr>
          <a:xfrm>
            <a:off x="5986871" y="4695632"/>
            <a:ext cx="859611" cy="650622"/>
            <a:chOff x="5986871" y="4695632"/>
            <a:chExt cx="859611" cy="650622"/>
          </a:xfrm>
        </p:grpSpPr>
        <p:pic>
          <p:nvPicPr>
            <p:cNvPr id="137" name="图片 136"/>
            <p:cNvPicPr>
              <a:picLocks noChangeAspect="1"/>
            </p:cNvPicPr>
            <p:nvPr/>
          </p:nvPicPr>
          <p:blipFill>
            <a:blip r:embed="rId9"/>
            <a:stretch>
              <a:fillRect/>
            </a:stretch>
          </p:blipFill>
          <p:spPr>
            <a:xfrm>
              <a:off x="5986871" y="4695632"/>
              <a:ext cx="859611" cy="542591"/>
            </a:xfrm>
            <a:prstGeom prst="rect">
              <a:avLst/>
            </a:prstGeom>
          </p:spPr>
        </p:pic>
        <p:pic>
          <p:nvPicPr>
            <p:cNvPr id="138" name="图片 137"/>
            <p:cNvPicPr>
              <a:picLocks noChangeAspect="1"/>
            </p:cNvPicPr>
            <p:nvPr/>
          </p:nvPicPr>
          <p:blipFill>
            <a:blip r:embed="rId10"/>
            <a:stretch>
              <a:fillRect/>
            </a:stretch>
          </p:blipFill>
          <p:spPr>
            <a:xfrm>
              <a:off x="6655353" y="5151165"/>
              <a:ext cx="170703" cy="195089"/>
            </a:xfrm>
            <a:prstGeom prst="rect">
              <a:avLst/>
            </a:prstGeom>
          </p:spPr>
        </p:pic>
      </p:grpSp>
      <p:pic>
        <p:nvPicPr>
          <p:cNvPr id="139" name="图片 138"/>
          <p:cNvPicPr>
            <a:picLocks noChangeAspect="1"/>
          </p:cNvPicPr>
          <p:nvPr/>
        </p:nvPicPr>
        <p:blipFill>
          <a:blip r:embed="rId11"/>
          <a:stretch>
            <a:fillRect/>
          </a:stretch>
        </p:blipFill>
        <p:spPr>
          <a:xfrm>
            <a:off x="1649440" y="2046181"/>
            <a:ext cx="384081" cy="987638"/>
          </a:xfrm>
          <a:prstGeom prst="rect">
            <a:avLst/>
          </a:prstGeom>
        </p:spPr>
      </p:pic>
      <p:pic>
        <p:nvPicPr>
          <p:cNvPr id="140" name="图片 139"/>
          <p:cNvPicPr>
            <a:picLocks noChangeAspect="1"/>
          </p:cNvPicPr>
          <p:nvPr/>
        </p:nvPicPr>
        <p:blipFill>
          <a:blip r:embed="rId12"/>
          <a:stretch>
            <a:fillRect/>
          </a:stretch>
        </p:blipFill>
        <p:spPr>
          <a:xfrm>
            <a:off x="10004188" y="1323437"/>
            <a:ext cx="597460" cy="737680"/>
          </a:xfrm>
          <a:prstGeom prst="rect">
            <a:avLst/>
          </a:prstGeom>
        </p:spPr>
      </p:pic>
      <p:pic>
        <p:nvPicPr>
          <p:cNvPr id="121" name="图片 120"/>
          <p:cNvPicPr>
            <a:picLocks noChangeAspect="1"/>
          </p:cNvPicPr>
          <p:nvPr/>
        </p:nvPicPr>
        <p:blipFill>
          <a:blip r:embed="rId13"/>
          <a:stretch>
            <a:fillRect/>
          </a:stretch>
        </p:blipFill>
        <p:spPr>
          <a:xfrm>
            <a:off x="7631711" y="736416"/>
            <a:ext cx="1518036" cy="688908"/>
          </a:xfrm>
          <a:prstGeom prst="rect">
            <a:avLst/>
          </a:prstGeom>
        </p:spPr>
      </p:pic>
      <p:pic>
        <p:nvPicPr>
          <p:cNvPr id="122" name="图片 121"/>
          <p:cNvPicPr>
            <a:picLocks noChangeAspect="1"/>
          </p:cNvPicPr>
          <p:nvPr/>
        </p:nvPicPr>
        <p:blipFill>
          <a:blip r:embed="rId14"/>
          <a:stretch>
            <a:fillRect/>
          </a:stretch>
        </p:blipFill>
        <p:spPr>
          <a:xfrm>
            <a:off x="9412445" y="4179476"/>
            <a:ext cx="2932430" cy="2700762"/>
          </a:xfrm>
          <a:prstGeom prst="rect">
            <a:avLst/>
          </a:prstGeom>
        </p:spPr>
      </p:pic>
      <p:pic>
        <p:nvPicPr>
          <p:cNvPr id="123" name="图片 122"/>
          <p:cNvPicPr>
            <a:picLocks noChangeAspect="1"/>
          </p:cNvPicPr>
          <p:nvPr/>
        </p:nvPicPr>
        <p:blipFill>
          <a:blip r:embed="rId15"/>
          <a:stretch>
            <a:fillRect/>
          </a:stretch>
        </p:blipFill>
        <p:spPr>
          <a:xfrm>
            <a:off x="293846" y="291513"/>
            <a:ext cx="1646063" cy="1194920"/>
          </a:xfrm>
          <a:prstGeom prst="rect">
            <a:avLst/>
          </a:prstGeom>
        </p:spPr>
      </p:pic>
      <p:pic>
        <p:nvPicPr>
          <p:cNvPr id="124" name="图片 123"/>
          <p:cNvPicPr>
            <a:picLocks noChangeAspect="1"/>
          </p:cNvPicPr>
          <p:nvPr/>
        </p:nvPicPr>
        <p:blipFill>
          <a:blip r:embed="rId16"/>
          <a:stretch>
            <a:fillRect/>
          </a:stretch>
        </p:blipFill>
        <p:spPr>
          <a:xfrm>
            <a:off x="10606798" y="504948"/>
            <a:ext cx="1444877" cy="914479"/>
          </a:xfrm>
          <a:prstGeom prst="rect">
            <a:avLst/>
          </a:prstGeom>
        </p:spPr>
      </p:pic>
      <p:pic>
        <p:nvPicPr>
          <p:cNvPr id="125" name="图片 124"/>
          <p:cNvPicPr>
            <a:picLocks noChangeAspect="1"/>
          </p:cNvPicPr>
          <p:nvPr/>
        </p:nvPicPr>
        <p:blipFill>
          <a:blip r:embed="rId17"/>
          <a:stretch>
            <a:fillRect/>
          </a:stretch>
        </p:blipFill>
        <p:spPr>
          <a:xfrm>
            <a:off x="297566" y="4024459"/>
            <a:ext cx="1140051" cy="1505843"/>
          </a:xfrm>
          <a:prstGeom prst="rect">
            <a:avLst/>
          </a:prstGeom>
        </p:spPr>
      </p:pic>
      <p:pic>
        <p:nvPicPr>
          <p:cNvPr id="126" name="图片 125"/>
          <p:cNvPicPr>
            <a:picLocks noChangeAspect="1"/>
          </p:cNvPicPr>
          <p:nvPr/>
        </p:nvPicPr>
        <p:blipFill>
          <a:blip r:embed="rId18"/>
          <a:stretch>
            <a:fillRect/>
          </a:stretch>
        </p:blipFill>
        <p:spPr>
          <a:xfrm>
            <a:off x="8051555" y="5809757"/>
            <a:ext cx="573074" cy="579170"/>
          </a:xfrm>
          <a:prstGeom prst="rect">
            <a:avLst/>
          </a:prstGeom>
        </p:spPr>
      </p:pic>
      <p:pic>
        <p:nvPicPr>
          <p:cNvPr id="127" name="图片 126"/>
          <p:cNvPicPr>
            <a:picLocks noChangeAspect="1"/>
          </p:cNvPicPr>
          <p:nvPr/>
        </p:nvPicPr>
        <p:blipFill>
          <a:blip r:embed="rId19"/>
          <a:stretch>
            <a:fillRect/>
          </a:stretch>
        </p:blipFill>
        <p:spPr>
          <a:xfrm>
            <a:off x="1949706" y="5792469"/>
            <a:ext cx="1377815" cy="969348"/>
          </a:xfrm>
          <a:prstGeom prst="rect">
            <a:avLst/>
          </a:prstGeom>
        </p:spPr>
      </p:pic>
      <p:grpSp>
        <p:nvGrpSpPr>
          <p:cNvPr id="144" name="组合 143"/>
          <p:cNvGrpSpPr/>
          <p:nvPr/>
        </p:nvGrpSpPr>
        <p:grpSpPr>
          <a:xfrm>
            <a:off x="2780534" y="709981"/>
            <a:ext cx="1716575" cy="1048603"/>
            <a:chOff x="2780534" y="709981"/>
            <a:chExt cx="1716575" cy="1048603"/>
          </a:xfrm>
        </p:grpSpPr>
        <p:pic>
          <p:nvPicPr>
            <p:cNvPr id="128" name="图片 127"/>
            <p:cNvPicPr>
              <a:picLocks noChangeAspect="1"/>
            </p:cNvPicPr>
            <p:nvPr/>
          </p:nvPicPr>
          <p:blipFill>
            <a:blip r:embed="rId20"/>
            <a:stretch>
              <a:fillRect/>
            </a:stretch>
          </p:blipFill>
          <p:spPr>
            <a:xfrm>
              <a:off x="2780534" y="709981"/>
              <a:ext cx="1566808" cy="1048603"/>
            </a:xfrm>
            <a:prstGeom prst="rect">
              <a:avLst/>
            </a:prstGeom>
          </p:spPr>
        </p:pic>
        <p:pic>
          <p:nvPicPr>
            <p:cNvPr id="129" name="图片 128"/>
            <p:cNvPicPr>
              <a:picLocks noChangeAspect="1"/>
            </p:cNvPicPr>
            <p:nvPr/>
          </p:nvPicPr>
          <p:blipFill>
            <a:blip r:embed="rId21"/>
            <a:stretch>
              <a:fillRect/>
            </a:stretch>
          </p:blipFill>
          <p:spPr>
            <a:xfrm>
              <a:off x="2832408" y="1103620"/>
              <a:ext cx="243861" cy="243861"/>
            </a:xfrm>
            <a:prstGeom prst="rect">
              <a:avLst/>
            </a:prstGeom>
          </p:spPr>
        </p:pic>
        <p:pic>
          <p:nvPicPr>
            <p:cNvPr id="130" name="图片 129"/>
            <p:cNvPicPr>
              <a:picLocks noChangeAspect="1"/>
            </p:cNvPicPr>
            <p:nvPr/>
          </p:nvPicPr>
          <p:blipFill>
            <a:blip r:embed="rId22"/>
            <a:stretch>
              <a:fillRect/>
            </a:stretch>
          </p:blipFill>
          <p:spPr>
            <a:xfrm>
              <a:off x="2806441" y="1075779"/>
              <a:ext cx="140220" cy="164606"/>
            </a:xfrm>
            <a:prstGeom prst="rect">
              <a:avLst/>
            </a:prstGeom>
          </p:spPr>
        </p:pic>
        <p:pic>
          <p:nvPicPr>
            <p:cNvPr id="131" name="图片 130"/>
            <p:cNvPicPr>
              <a:picLocks noChangeAspect="1"/>
            </p:cNvPicPr>
            <p:nvPr/>
          </p:nvPicPr>
          <p:blipFill>
            <a:blip r:embed="rId23"/>
            <a:stretch>
              <a:fillRect/>
            </a:stretch>
          </p:blipFill>
          <p:spPr>
            <a:xfrm>
              <a:off x="4369082" y="1304753"/>
              <a:ext cx="128027" cy="335309"/>
            </a:xfrm>
            <a:prstGeom prst="rect">
              <a:avLst/>
            </a:prstGeom>
          </p:spPr>
        </p:pic>
      </p:grpSp>
      <p:pic>
        <p:nvPicPr>
          <p:cNvPr id="132" name="图片 131"/>
          <p:cNvPicPr>
            <a:picLocks noChangeAspect="1"/>
          </p:cNvPicPr>
          <p:nvPr/>
        </p:nvPicPr>
        <p:blipFill>
          <a:blip r:embed="rId24"/>
          <a:stretch>
            <a:fillRect/>
          </a:stretch>
        </p:blipFill>
        <p:spPr>
          <a:xfrm>
            <a:off x="5972553" y="629954"/>
            <a:ext cx="402371" cy="469433"/>
          </a:xfrm>
          <a:prstGeom prst="rect">
            <a:avLst/>
          </a:prstGeom>
        </p:spPr>
      </p:pic>
      <p:pic>
        <p:nvPicPr>
          <p:cNvPr id="141" name="图片 140"/>
          <p:cNvPicPr>
            <a:picLocks noChangeAspect="1"/>
          </p:cNvPicPr>
          <p:nvPr/>
        </p:nvPicPr>
        <p:blipFill>
          <a:blip r:embed="rId25"/>
          <a:stretch>
            <a:fillRect/>
          </a:stretch>
        </p:blipFill>
        <p:spPr>
          <a:xfrm>
            <a:off x="4903280" y="5752431"/>
            <a:ext cx="2540916" cy="951230"/>
          </a:xfrm>
          <a:prstGeom prst="rect">
            <a:avLst/>
          </a:prstGeom>
        </p:spPr>
      </p:pic>
      <p:pic>
        <p:nvPicPr>
          <p:cNvPr id="150" name="Fujiya &amp; Miyagi - UH">
            <a:hlinkClick r:id="" action="ppaction://media"/>
          </p:cNvPr>
          <p:cNvPicPr>
            <a:picLocks noChangeAspect="1"/>
          </p:cNvPicPr>
          <p:nvPr>
            <a:audioFile r:link="rId1"/>
            <p:extLst>
              <p:ext uri="{DAA4B4D4-6D71-4841-9C94-3DE7FCFB9230}">
                <p14:media xmlns:p14="http://schemas.microsoft.com/office/powerpoint/2010/main" r:embed="rId2">
                  <p14:trim st="8170"/>
                </p14:media>
              </p:ext>
            </p:extLst>
          </p:nvPr>
        </p:nvPicPr>
        <p:blipFill>
          <a:blip r:embed="rId26"/>
          <a:stretch>
            <a:fillRect/>
          </a:stretch>
        </p:blipFill>
        <p:spPr>
          <a:xfrm>
            <a:off x="5921279" y="-1315926"/>
            <a:ext cx="609600" cy="609600"/>
          </a:xfrm>
          <a:prstGeom prst="rect">
            <a:avLst/>
          </a:prstGeom>
        </p:spPr>
      </p:pic>
      <p:pic>
        <p:nvPicPr>
          <p:cNvPr id="28" name="图片 6">
            <a:extLst>
              <a:ext uri="{FF2B5EF4-FFF2-40B4-BE49-F238E27FC236}">
                <a16:creationId xmlns:a16="http://schemas.microsoft.com/office/drawing/2014/main" xmlns="" id="{E35220B9-4560-E345-8846-F83A9DA6E62F}"/>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101589" y="6098967"/>
            <a:ext cx="212407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advTm="4500">
        <p:dissolve/>
      </p:transition>
    </mc:Choice>
    <mc:Fallback xmlns="">
      <p:transition spd="slow" advTm="45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0"/>
                                        </p:tgtEl>
                                      </p:cBhvr>
                                    </p:cmd>
                                  </p:childTnLst>
                                </p:cTn>
                              </p:par>
                              <p:par>
                                <p:cTn id="7" presetID="2" presetClass="entr" presetSubtype="1" fill="hold" nodeType="withEffect">
                                  <p:stCondLst>
                                    <p:cond delay="250"/>
                                  </p:stCondLst>
                                  <p:childTnLst>
                                    <p:set>
                                      <p:cBhvr>
                                        <p:cTn id="8" dur="1" fill="hold">
                                          <p:stCondLst>
                                            <p:cond delay="0"/>
                                          </p:stCondLst>
                                        </p:cTn>
                                        <p:tgtEl>
                                          <p:spTgt spid="121"/>
                                        </p:tgtEl>
                                        <p:attrNameLst>
                                          <p:attrName>style.visibility</p:attrName>
                                        </p:attrNameLst>
                                      </p:cBhvr>
                                      <p:to>
                                        <p:strVal val="visible"/>
                                      </p:to>
                                    </p:set>
                                    <p:anim calcmode="lin" valueType="num">
                                      <p:cBhvr additive="base">
                                        <p:cTn id="9" dur="500" fill="hold"/>
                                        <p:tgtEl>
                                          <p:spTgt spid="121"/>
                                        </p:tgtEl>
                                        <p:attrNameLst>
                                          <p:attrName>ppt_x</p:attrName>
                                        </p:attrNameLst>
                                      </p:cBhvr>
                                      <p:tavLst>
                                        <p:tav tm="0">
                                          <p:val>
                                            <p:strVal val="#ppt_x"/>
                                          </p:val>
                                        </p:tav>
                                        <p:tav tm="100000">
                                          <p:val>
                                            <p:strVal val="#ppt_x"/>
                                          </p:val>
                                        </p:tav>
                                      </p:tavLst>
                                    </p:anim>
                                    <p:anim calcmode="lin" valueType="num">
                                      <p:cBhvr additive="base">
                                        <p:cTn id="10" dur="500" fill="hold"/>
                                        <p:tgtEl>
                                          <p:spTgt spid="121"/>
                                        </p:tgtEl>
                                        <p:attrNameLst>
                                          <p:attrName>ppt_y</p:attrName>
                                        </p:attrNameLst>
                                      </p:cBhvr>
                                      <p:tavLst>
                                        <p:tav tm="0">
                                          <p:val>
                                            <p:strVal val="0-#ppt_h/2"/>
                                          </p:val>
                                        </p:tav>
                                        <p:tav tm="100000">
                                          <p:val>
                                            <p:strVal val="#ppt_y"/>
                                          </p:val>
                                        </p:tav>
                                      </p:tavLst>
                                    </p:anim>
                                  </p:childTnLst>
                                </p:cTn>
                              </p:par>
                              <p:par>
                                <p:cTn id="11" presetID="2" presetClass="entr" presetSubtype="6" fill="hold" nodeType="withEffect">
                                  <p:stCondLst>
                                    <p:cond delay="0"/>
                                  </p:stCondLst>
                                  <p:childTnLst>
                                    <p:set>
                                      <p:cBhvr>
                                        <p:cTn id="12" dur="1" fill="hold">
                                          <p:stCondLst>
                                            <p:cond delay="0"/>
                                          </p:stCondLst>
                                        </p:cTn>
                                        <p:tgtEl>
                                          <p:spTgt spid="122"/>
                                        </p:tgtEl>
                                        <p:attrNameLst>
                                          <p:attrName>style.visibility</p:attrName>
                                        </p:attrNameLst>
                                      </p:cBhvr>
                                      <p:to>
                                        <p:strVal val="visible"/>
                                      </p:to>
                                    </p:set>
                                    <p:anim calcmode="lin" valueType="num">
                                      <p:cBhvr additive="base">
                                        <p:cTn id="13" dur="500" fill="hold"/>
                                        <p:tgtEl>
                                          <p:spTgt spid="122"/>
                                        </p:tgtEl>
                                        <p:attrNameLst>
                                          <p:attrName>ppt_x</p:attrName>
                                        </p:attrNameLst>
                                      </p:cBhvr>
                                      <p:tavLst>
                                        <p:tav tm="0">
                                          <p:val>
                                            <p:strVal val="1+#ppt_w/2"/>
                                          </p:val>
                                        </p:tav>
                                        <p:tav tm="100000">
                                          <p:val>
                                            <p:strVal val="#ppt_x"/>
                                          </p:val>
                                        </p:tav>
                                      </p:tavLst>
                                    </p:anim>
                                    <p:anim calcmode="lin" valueType="num">
                                      <p:cBhvr additive="base">
                                        <p:cTn id="14" dur="500" fill="hold"/>
                                        <p:tgtEl>
                                          <p:spTgt spid="122"/>
                                        </p:tgtEl>
                                        <p:attrNameLst>
                                          <p:attrName>ppt_y</p:attrName>
                                        </p:attrNameLst>
                                      </p:cBhvr>
                                      <p:tavLst>
                                        <p:tav tm="0">
                                          <p:val>
                                            <p:strVal val="1+#ppt_h/2"/>
                                          </p:val>
                                        </p:tav>
                                        <p:tav tm="100000">
                                          <p:val>
                                            <p:strVal val="#ppt_y"/>
                                          </p:val>
                                        </p:tav>
                                      </p:tavLst>
                                    </p:anim>
                                  </p:childTnLst>
                                </p:cTn>
                              </p:par>
                              <p:par>
                                <p:cTn id="15" presetID="2" presetClass="entr" presetSubtype="8" fill="hold" nodeType="withEffect">
                                  <p:stCondLst>
                                    <p:cond delay="250"/>
                                  </p:stCondLst>
                                  <p:childTnLst>
                                    <p:set>
                                      <p:cBhvr>
                                        <p:cTn id="16" dur="1" fill="hold">
                                          <p:stCondLst>
                                            <p:cond delay="0"/>
                                          </p:stCondLst>
                                        </p:cTn>
                                        <p:tgtEl>
                                          <p:spTgt spid="123"/>
                                        </p:tgtEl>
                                        <p:attrNameLst>
                                          <p:attrName>style.visibility</p:attrName>
                                        </p:attrNameLst>
                                      </p:cBhvr>
                                      <p:to>
                                        <p:strVal val="visible"/>
                                      </p:to>
                                    </p:set>
                                    <p:anim calcmode="lin" valueType="num">
                                      <p:cBhvr additive="base">
                                        <p:cTn id="17" dur="500" fill="hold"/>
                                        <p:tgtEl>
                                          <p:spTgt spid="123"/>
                                        </p:tgtEl>
                                        <p:attrNameLst>
                                          <p:attrName>ppt_x</p:attrName>
                                        </p:attrNameLst>
                                      </p:cBhvr>
                                      <p:tavLst>
                                        <p:tav tm="0">
                                          <p:val>
                                            <p:strVal val="0-#ppt_w/2"/>
                                          </p:val>
                                        </p:tav>
                                        <p:tav tm="100000">
                                          <p:val>
                                            <p:strVal val="#ppt_x"/>
                                          </p:val>
                                        </p:tav>
                                      </p:tavLst>
                                    </p:anim>
                                    <p:anim calcmode="lin" valueType="num">
                                      <p:cBhvr additive="base">
                                        <p:cTn id="18" dur="500" fill="hold"/>
                                        <p:tgtEl>
                                          <p:spTgt spid="123"/>
                                        </p:tgtEl>
                                        <p:attrNameLst>
                                          <p:attrName>ppt_y</p:attrName>
                                        </p:attrNameLst>
                                      </p:cBhvr>
                                      <p:tavLst>
                                        <p:tav tm="0">
                                          <p:val>
                                            <p:strVal val="#ppt_y"/>
                                          </p:val>
                                        </p:tav>
                                        <p:tav tm="100000">
                                          <p:val>
                                            <p:strVal val="#ppt_y"/>
                                          </p:val>
                                        </p:tav>
                                      </p:tavLst>
                                    </p:anim>
                                  </p:childTnLst>
                                </p:cTn>
                              </p:par>
                              <p:par>
                                <p:cTn id="19" presetID="2" presetClass="entr" presetSubtype="3" fill="hold" nodeType="withEffect">
                                  <p:stCondLst>
                                    <p:cond delay="0"/>
                                  </p:stCondLst>
                                  <p:childTnLst>
                                    <p:set>
                                      <p:cBhvr>
                                        <p:cTn id="20" dur="1" fill="hold">
                                          <p:stCondLst>
                                            <p:cond delay="0"/>
                                          </p:stCondLst>
                                        </p:cTn>
                                        <p:tgtEl>
                                          <p:spTgt spid="124"/>
                                        </p:tgtEl>
                                        <p:attrNameLst>
                                          <p:attrName>style.visibility</p:attrName>
                                        </p:attrNameLst>
                                      </p:cBhvr>
                                      <p:to>
                                        <p:strVal val="visible"/>
                                      </p:to>
                                    </p:set>
                                    <p:anim calcmode="lin" valueType="num">
                                      <p:cBhvr additive="base">
                                        <p:cTn id="21" dur="500" fill="hold"/>
                                        <p:tgtEl>
                                          <p:spTgt spid="124"/>
                                        </p:tgtEl>
                                        <p:attrNameLst>
                                          <p:attrName>ppt_x</p:attrName>
                                        </p:attrNameLst>
                                      </p:cBhvr>
                                      <p:tavLst>
                                        <p:tav tm="0">
                                          <p:val>
                                            <p:strVal val="1+#ppt_w/2"/>
                                          </p:val>
                                        </p:tav>
                                        <p:tav tm="100000">
                                          <p:val>
                                            <p:strVal val="#ppt_x"/>
                                          </p:val>
                                        </p:tav>
                                      </p:tavLst>
                                    </p:anim>
                                    <p:anim calcmode="lin" valueType="num">
                                      <p:cBhvr additive="base">
                                        <p:cTn id="22" dur="500" fill="hold"/>
                                        <p:tgtEl>
                                          <p:spTgt spid="124"/>
                                        </p:tgtEl>
                                        <p:attrNameLst>
                                          <p:attrName>ppt_y</p:attrName>
                                        </p:attrNameLst>
                                      </p:cBhvr>
                                      <p:tavLst>
                                        <p:tav tm="0">
                                          <p:val>
                                            <p:strVal val="0-#ppt_h/2"/>
                                          </p:val>
                                        </p:tav>
                                        <p:tav tm="100000">
                                          <p:val>
                                            <p:strVal val="#ppt_y"/>
                                          </p:val>
                                        </p:tav>
                                      </p:tavLst>
                                    </p:anim>
                                  </p:childTnLst>
                                </p:cTn>
                              </p:par>
                              <p:par>
                                <p:cTn id="23" presetID="2" presetClass="entr" presetSubtype="4" fill="hold" nodeType="withEffect">
                                  <p:stCondLst>
                                    <p:cond delay="500"/>
                                  </p:stCondLst>
                                  <p:childTnLst>
                                    <p:set>
                                      <p:cBhvr>
                                        <p:cTn id="24" dur="1" fill="hold">
                                          <p:stCondLst>
                                            <p:cond delay="0"/>
                                          </p:stCondLst>
                                        </p:cTn>
                                        <p:tgtEl>
                                          <p:spTgt spid="125"/>
                                        </p:tgtEl>
                                        <p:attrNameLst>
                                          <p:attrName>style.visibility</p:attrName>
                                        </p:attrNameLst>
                                      </p:cBhvr>
                                      <p:to>
                                        <p:strVal val="visible"/>
                                      </p:to>
                                    </p:set>
                                    <p:anim calcmode="lin" valueType="num">
                                      <p:cBhvr additive="base">
                                        <p:cTn id="25" dur="500" fill="hold"/>
                                        <p:tgtEl>
                                          <p:spTgt spid="125"/>
                                        </p:tgtEl>
                                        <p:attrNameLst>
                                          <p:attrName>ppt_x</p:attrName>
                                        </p:attrNameLst>
                                      </p:cBhvr>
                                      <p:tavLst>
                                        <p:tav tm="0">
                                          <p:val>
                                            <p:strVal val="#ppt_x"/>
                                          </p:val>
                                        </p:tav>
                                        <p:tav tm="100000">
                                          <p:val>
                                            <p:strVal val="#ppt_x"/>
                                          </p:val>
                                        </p:tav>
                                      </p:tavLst>
                                    </p:anim>
                                    <p:anim calcmode="lin" valueType="num">
                                      <p:cBhvr additive="base">
                                        <p:cTn id="26" dur="500" fill="hold"/>
                                        <p:tgtEl>
                                          <p:spTgt spid="12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250"/>
                                  </p:stCondLst>
                                  <p:childTnLst>
                                    <p:set>
                                      <p:cBhvr>
                                        <p:cTn id="28" dur="1" fill="hold">
                                          <p:stCondLst>
                                            <p:cond delay="0"/>
                                          </p:stCondLst>
                                        </p:cTn>
                                        <p:tgtEl>
                                          <p:spTgt spid="126"/>
                                        </p:tgtEl>
                                        <p:attrNameLst>
                                          <p:attrName>style.visibility</p:attrName>
                                        </p:attrNameLst>
                                      </p:cBhvr>
                                      <p:to>
                                        <p:strVal val="visible"/>
                                      </p:to>
                                    </p:set>
                                    <p:anim calcmode="lin" valueType="num">
                                      <p:cBhvr additive="base">
                                        <p:cTn id="29" dur="500" fill="hold"/>
                                        <p:tgtEl>
                                          <p:spTgt spid="126"/>
                                        </p:tgtEl>
                                        <p:attrNameLst>
                                          <p:attrName>ppt_x</p:attrName>
                                        </p:attrNameLst>
                                      </p:cBhvr>
                                      <p:tavLst>
                                        <p:tav tm="0">
                                          <p:val>
                                            <p:strVal val="#ppt_x"/>
                                          </p:val>
                                        </p:tav>
                                        <p:tav tm="100000">
                                          <p:val>
                                            <p:strVal val="#ppt_x"/>
                                          </p:val>
                                        </p:tav>
                                      </p:tavLst>
                                    </p:anim>
                                    <p:anim calcmode="lin" valueType="num">
                                      <p:cBhvr additive="base">
                                        <p:cTn id="30" dur="500" fill="hold"/>
                                        <p:tgtEl>
                                          <p:spTgt spid="126"/>
                                        </p:tgtEl>
                                        <p:attrNameLst>
                                          <p:attrName>ppt_y</p:attrName>
                                        </p:attrNameLst>
                                      </p:cBhvr>
                                      <p:tavLst>
                                        <p:tav tm="0">
                                          <p:val>
                                            <p:strVal val="1+#ppt_h/2"/>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27"/>
                                        </p:tgtEl>
                                        <p:attrNameLst>
                                          <p:attrName>style.visibility</p:attrName>
                                        </p:attrNameLst>
                                      </p:cBhvr>
                                      <p:to>
                                        <p:strVal val="visible"/>
                                      </p:to>
                                    </p:set>
                                    <p:anim calcmode="lin" valueType="num">
                                      <p:cBhvr additive="base">
                                        <p:cTn id="33" dur="500" fill="hold"/>
                                        <p:tgtEl>
                                          <p:spTgt spid="127"/>
                                        </p:tgtEl>
                                        <p:attrNameLst>
                                          <p:attrName>ppt_x</p:attrName>
                                        </p:attrNameLst>
                                      </p:cBhvr>
                                      <p:tavLst>
                                        <p:tav tm="0">
                                          <p:val>
                                            <p:strVal val="0-#ppt_w/2"/>
                                          </p:val>
                                        </p:tav>
                                        <p:tav tm="100000">
                                          <p:val>
                                            <p:strVal val="#ppt_x"/>
                                          </p:val>
                                        </p:tav>
                                      </p:tavLst>
                                    </p:anim>
                                    <p:anim calcmode="lin" valueType="num">
                                      <p:cBhvr additive="base">
                                        <p:cTn id="34" dur="500" fill="hold"/>
                                        <p:tgtEl>
                                          <p:spTgt spid="127"/>
                                        </p:tgtEl>
                                        <p:attrNameLst>
                                          <p:attrName>ppt_y</p:attrName>
                                        </p:attrNameLst>
                                      </p:cBhvr>
                                      <p:tavLst>
                                        <p:tav tm="0">
                                          <p:val>
                                            <p:strVal val="#ppt_y"/>
                                          </p:val>
                                        </p:tav>
                                        <p:tav tm="100000">
                                          <p:val>
                                            <p:strVal val="#ppt_y"/>
                                          </p:val>
                                        </p:tav>
                                      </p:tavLst>
                                    </p:anim>
                                  </p:childTnLst>
                                </p:cTn>
                              </p:par>
                              <p:par>
                                <p:cTn id="35" presetID="2" presetClass="entr" presetSubtype="1" fill="hold" nodeType="withEffect">
                                  <p:stCondLst>
                                    <p:cond delay="250"/>
                                  </p:stCondLst>
                                  <p:childTnLst>
                                    <p:set>
                                      <p:cBhvr>
                                        <p:cTn id="36" dur="1" fill="hold">
                                          <p:stCondLst>
                                            <p:cond delay="0"/>
                                          </p:stCondLst>
                                        </p:cTn>
                                        <p:tgtEl>
                                          <p:spTgt spid="132"/>
                                        </p:tgtEl>
                                        <p:attrNameLst>
                                          <p:attrName>style.visibility</p:attrName>
                                        </p:attrNameLst>
                                      </p:cBhvr>
                                      <p:to>
                                        <p:strVal val="visible"/>
                                      </p:to>
                                    </p:set>
                                    <p:anim calcmode="lin" valueType="num">
                                      <p:cBhvr additive="base">
                                        <p:cTn id="37" dur="500" fill="hold"/>
                                        <p:tgtEl>
                                          <p:spTgt spid="132"/>
                                        </p:tgtEl>
                                        <p:attrNameLst>
                                          <p:attrName>ppt_x</p:attrName>
                                        </p:attrNameLst>
                                      </p:cBhvr>
                                      <p:tavLst>
                                        <p:tav tm="0">
                                          <p:val>
                                            <p:strVal val="#ppt_x"/>
                                          </p:val>
                                        </p:tav>
                                        <p:tav tm="100000">
                                          <p:val>
                                            <p:strVal val="#ppt_x"/>
                                          </p:val>
                                        </p:tav>
                                      </p:tavLst>
                                    </p:anim>
                                    <p:anim calcmode="lin" valueType="num">
                                      <p:cBhvr additive="base">
                                        <p:cTn id="38" dur="500" fill="hold"/>
                                        <p:tgtEl>
                                          <p:spTgt spid="132"/>
                                        </p:tgtEl>
                                        <p:attrNameLst>
                                          <p:attrName>ppt_y</p:attrName>
                                        </p:attrNameLst>
                                      </p:cBhvr>
                                      <p:tavLst>
                                        <p:tav tm="0">
                                          <p:val>
                                            <p:strVal val="0-#ppt_h/2"/>
                                          </p:val>
                                        </p:tav>
                                        <p:tav tm="100000">
                                          <p:val>
                                            <p:strVal val="#ppt_y"/>
                                          </p:val>
                                        </p:tav>
                                      </p:tavLst>
                                    </p:anim>
                                  </p:childTnLst>
                                </p:cTn>
                              </p:par>
                            </p:childTnLst>
                          </p:cTn>
                        </p:par>
                        <p:par>
                          <p:cTn id="39" fill="hold">
                            <p:stCondLst>
                              <p:cond delay="0"/>
                            </p:stCondLst>
                            <p:childTnLst>
                              <p:par>
                                <p:cTn id="40" presetID="6" presetClass="entr" presetSubtype="16" fill="hold" nodeType="afterEffect">
                                  <p:stCondLst>
                                    <p:cond delay="0"/>
                                  </p:stCondLst>
                                  <p:childTnLst>
                                    <p:set>
                                      <p:cBhvr>
                                        <p:cTn id="41" dur="1" fill="hold">
                                          <p:stCondLst>
                                            <p:cond delay="0"/>
                                          </p:stCondLst>
                                        </p:cTn>
                                        <p:tgtEl>
                                          <p:spTgt spid="133"/>
                                        </p:tgtEl>
                                        <p:attrNameLst>
                                          <p:attrName>style.visibility</p:attrName>
                                        </p:attrNameLst>
                                      </p:cBhvr>
                                      <p:to>
                                        <p:strVal val="visible"/>
                                      </p:to>
                                    </p:set>
                                    <p:animEffect transition="in" filter="circle(in)">
                                      <p:cBhvr>
                                        <p:cTn id="42" dur="750"/>
                                        <p:tgtEl>
                                          <p:spTgt spid="133"/>
                                        </p:tgtEl>
                                      </p:cBhvr>
                                    </p:animEffect>
                                  </p:childTnLst>
                                </p:cTn>
                              </p:par>
                            </p:childTnLst>
                          </p:cTn>
                        </p:par>
                        <p:par>
                          <p:cTn id="43" fill="hold">
                            <p:stCondLst>
                              <p:cond delay="1000"/>
                            </p:stCondLst>
                            <p:childTnLst>
                              <p:par>
                                <p:cTn id="44" presetID="12" presetClass="entr" presetSubtype="4" fill="hold" nodeType="afterEffect">
                                  <p:stCondLst>
                                    <p:cond delay="0"/>
                                  </p:stCondLst>
                                  <p:childTnLst>
                                    <p:set>
                                      <p:cBhvr>
                                        <p:cTn id="45" dur="1" fill="hold">
                                          <p:stCondLst>
                                            <p:cond delay="0"/>
                                          </p:stCondLst>
                                        </p:cTn>
                                        <p:tgtEl>
                                          <p:spTgt spid="144"/>
                                        </p:tgtEl>
                                        <p:attrNameLst>
                                          <p:attrName>style.visibility</p:attrName>
                                        </p:attrNameLst>
                                      </p:cBhvr>
                                      <p:to>
                                        <p:strVal val="visible"/>
                                      </p:to>
                                    </p:set>
                                    <p:anim calcmode="lin" valueType="num">
                                      <p:cBhvr additive="base">
                                        <p:cTn id="46" dur="500"/>
                                        <p:tgtEl>
                                          <p:spTgt spid="144"/>
                                        </p:tgtEl>
                                        <p:attrNameLst>
                                          <p:attrName>ppt_y</p:attrName>
                                        </p:attrNameLst>
                                      </p:cBhvr>
                                      <p:tavLst>
                                        <p:tav tm="0">
                                          <p:val>
                                            <p:strVal val="#ppt_y+#ppt_h*1.125000"/>
                                          </p:val>
                                        </p:tav>
                                        <p:tav tm="100000">
                                          <p:val>
                                            <p:strVal val="#ppt_y"/>
                                          </p:val>
                                        </p:tav>
                                      </p:tavLst>
                                    </p:anim>
                                    <p:animEffect transition="in" filter="wipe(up)">
                                      <p:cBhvr>
                                        <p:cTn id="47" dur="500"/>
                                        <p:tgtEl>
                                          <p:spTgt spid="144"/>
                                        </p:tgtEl>
                                      </p:cBhvr>
                                    </p:animEffect>
                                  </p:childTnLst>
                                </p:cTn>
                              </p:par>
                            </p:childTnLst>
                          </p:cTn>
                        </p:par>
                        <p:par>
                          <p:cTn id="48" fill="hold">
                            <p:stCondLst>
                              <p:cond delay="1500"/>
                            </p:stCondLst>
                            <p:childTnLst>
                              <p:par>
                                <p:cTn id="49" presetID="53" presetClass="entr" presetSubtype="16" fill="hold" nodeType="afterEffect">
                                  <p:stCondLst>
                                    <p:cond delay="0"/>
                                  </p:stCondLst>
                                  <p:childTnLst>
                                    <p:set>
                                      <p:cBhvr>
                                        <p:cTn id="50" dur="1" fill="hold">
                                          <p:stCondLst>
                                            <p:cond delay="0"/>
                                          </p:stCondLst>
                                        </p:cTn>
                                        <p:tgtEl>
                                          <p:spTgt spid="140"/>
                                        </p:tgtEl>
                                        <p:attrNameLst>
                                          <p:attrName>style.visibility</p:attrName>
                                        </p:attrNameLst>
                                      </p:cBhvr>
                                      <p:to>
                                        <p:strVal val="visible"/>
                                      </p:to>
                                    </p:set>
                                    <p:anim calcmode="lin" valueType="num">
                                      <p:cBhvr>
                                        <p:cTn id="51" dur="500" fill="hold"/>
                                        <p:tgtEl>
                                          <p:spTgt spid="140"/>
                                        </p:tgtEl>
                                        <p:attrNameLst>
                                          <p:attrName>ppt_w</p:attrName>
                                        </p:attrNameLst>
                                      </p:cBhvr>
                                      <p:tavLst>
                                        <p:tav tm="0">
                                          <p:val>
                                            <p:fltVal val="0"/>
                                          </p:val>
                                        </p:tav>
                                        <p:tav tm="100000">
                                          <p:val>
                                            <p:strVal val="#ppt_w"/>
                                          </p:val>
                                        </p:tav>
                                      </p:tavLst>
                                    </p:anim>
                                    <p:anim calcmode="lin" valueType="num">
                                      <p:cBhvr>
                                        <p:cTn id="52" dur="500" fill="hold"/>
                                        <p:tgtEl>
                                          <p:spTgt spid="140"/>
                                        </p:tgtEl>
                                        <p:attrNameLst>
                                          <p:attrName>ppt_h</p:attrName>
                                        </p:attrNameLst>
                                      </p:cBhvr>
                                      <p:tavLst>
                                        <p:tav tm="0">
                                          <p:val>
                                            <p:fltVal val="0"/>
                                          </p:val>
                                        </p:tav>
                                        <p:tav tm="100000">
                                          <p:val>
                                            <p:strVal val="#ppt_h"/>
                                          </p:val>
                                        </p:tav>
                                      </p:tavLst>
                                    </p:anim>
                                    <p:animEffect transition="in" filter="fade">
                                      <p:cBhvr>
                                        <p:cTn id="53" dur="500"/>
                                        <p:tgtEl>
                                          <p:spTgt spid="140"/>
                                        </p:tgtEl>
                                      </p:cBhvr>
                                    </p:animEffect>
                                  </p:childTnLst>
                                </p:cTn>
                              </p:par>
                              <p:par>
                                <p:cTn id="54" presetID="53" presetClass="entr" presetSubtype="16" fill="hold" nodeType="withEffect">
                                  <p:stCondLst>
                                    <p:cond delay="0"/>
                                  </p:stCondLst>
                                  <p:childTnLst>
                                    <p:set>
                                      <p:cBhvr>
                                        <p:cTn id="55" dur="1" fill="hold">
                                          <p:stCondLst>
                                            <p:cond delay="0"/>
                                          </p:stCondLst>
                                        </p:cTn>
                                        <p:tgtEl>
                                          <p:spTgt spid="136"/>
                                        </p:tgtEl>
                                        <p:attrNameLst>
                                          <p:attrName>style.visibility</p:attrName>
                                        </p:attrNameLst>
                                      </p:cBhvr>
                                      <p:to>
                                        <p:strVal val="visible"/>
                                      </p:to>
                                    </p:set>
                                    <p:anim calcmode="lin" valueType="num">
                                      <p:cBhvr>
                                        <p:cTn id="56" dur="500" fill="hold"/>
                                        <p:tgtEl>
                                          <p:spTgt spid="136"/>
                                        </p:tgtEl>
                                        <p:attrNameLst>
                                          <p:attrName>ppt_w</p:attrName>
                                        </p:attrNameLst>
                                      </p:cBhvr>
                                      <p:tavLst>
                                        <p:tav tm="0">
                                          <p:val>
                                            <p:fltVal val="0"/>
                                          </p:val>
                                        </p:tav>
                                        <p:tav tm="100000">
                                          <p:val>
                                            <p:strVal val="#ppt_w"/>
                                          </p:val>
                                        </p:tav>
                                      </p:tavLst>
                                    </p:anim>
                                    <p:anim calcmode="lin" valueType="num">
                                      <p:cBhvr>
                                        <p:cTn id="57" dur="500" fill="hold"/>
                                        <p:tgtEl>
                                          <p:spTgt spid="136"/>
                                        </p:tgtEl>
                                        <p:attrNameLst>
                                          <p:attrName>ppt_h</p:attrName>
                                        </p:attrNameLst>
                                      </p:cBhvr>
                                      <p:tavLst>
                                        <p:tav tm="0">
                                          <p:val>
                                            <p:fltVal val="0"/>
                                          </p:val>
                                        </p:tav>
                                        <p:tav tm="100000">
                                          <p:val>
                                            <p:strVal val="#ppt_h"/>
                                          </p:val>
                                        </p:tav>
                                      </p:tavLst>
                                    </p:anim>
                                    <p:animEffect transition="in" filter="fade">
                                      <p:cBhvr>
                                        <p:cTn id="58" dur="500"/>
                                        <p:tgtEl>
                                          <p:spTgt spid="136"/>
                                        </p:tgtEl>
                                      </p:cBhvr>
                                    </p:animEffect>
                                  </p:childTnLst>
                                </p:cTn>
                              </p:par>
                              <p:par>
                                <p:cTn id="59" presetID="53" presetClass="entr" presetSubtype="16" fill="hold" nodeType="withEffect">
                                  <p:stCondLst>
                                    <p:cond delay="0"/>
                                  </p:stCondLst>
                                  <p:childTnLst>
                                    <p:set>
                                      <p:cBhvr>
                                        <p:cTn id="60" dur="1" fill="hold">
                                          <p:stCondLst>
                                            <p:cond delay="0"/>
                                          </p:stCondLst>
                                        </p:cTn>
                                        <p:tgtEl>
                                          <p:spTgt spid="139"/>
                                        </p:tgtEl>
                                        <p:attrNameLst>
                                          <p:attrName>style.visibility</p:attrName>
                                        </p:attrNameLst>
                                      </p:cBhvr>
                                      <p:to>
                                        <p:strVal val="visible"/>
                                      </p:to>
                                    </p:set>
                                    <p:anim calcmode="lin" valueType="num">
                                      <p:cBhvr>
                                        <p:cTn id="61" dur="500" fill="hold"/>
                                        <p:tgtEl>
                                          <p:spTgt spid="139"/>
                                        </p:tgtEl>
                                        <p:attrNameLst>
                                          <p:attrName>ppt_w</p:attrName>
                                        </p:attrNameLst>
                                      </p:cBhvr>
                                      <p:tavLst>
                                        <p:tav tm="0">
                                          <p:val>
                                            <p:fltVal val="0"/>
                                          </p:val>
                                        </p:tav>
                                        <p:tav tm="100000">
                                          <p:val>
                                            <p:strVal val="#ppt_w"/>
                                          </p:val>
                                        </p:tav>
                                      </p:tavLst>
                                    </p:anim>
                                    <p:anim calcmode="lin" valueType="num">
                                      <p:cBhvr>
                                        <p:cTn id="62" dur="500" fill="hold"/>
                                        <p:tgtEl>
                                          <p:spTgt spid="139"/>
                                        </p:tgtEl>
                                        <p:attrNameLst>
                                          <p:attrName>ppt_h</p:attrName>
                                        </p:attrNameLst>
                                      </p:cBhvr>
                                      <p:tavLst>
                                        <p:tav tm="0">
                                          <p:val>
                                            <p:fltVal val="0"/>
                                          </p:val>
                                        </p:tav>
                                        <p:tav tm="100000">
                                          <p:val>
                                            <p:strVal val="#ppt_h"/>
                                          </p:val>
                                        </p:tav>
                                      </p:tavLst>
                                    </p:anim>
                                    <p:animEffect transition="in" filter="fade">
                                      <p:cBhvr>
                                        <p:cTn id="63" dur="500"/>
                                        <p:tgtEl>
                                          <p:spTgt spid="139"/>
                                        </p:tgtEl>
                                      </p:cBhvr>
                                    </p:animEffect>
                                  </p:childTnLst>
                                </p:cTn>
                              </p:par>
                              <p:par>
                                <p:cTn id="64" presetID="53" presetClass="entr" presetSubtype="16" fill="hold" nodeType="withEffect">
                                  <p:stCondLst>
                                    <p:cond delay="0"/>
                                  </p:stCondLst>
                                  <p:childTnLst>
                                    <p:set>
                                      <p:cBhvr>
                                        <p:cTn id="65" dur="1" fill="hold">
                                          <p:stCondLst>
                                            <p:cond delay="0"/>
                                          </p:stCondLst>
                                        </p:cTn>
                                        <p:tgtEl>
                                          <p:spTgt spid="146"/>
                                        </p:tgtEl>
                                        <p:attrNameLst>
                                          <p:attrName>style.visibility</p:attrName>
                                        </p:attrNameLst>
                                      </p:cBhvr>
                                      <p:to>
                                        <p:strVal val="visible"/>
                                      </p:to>
                                    </p:set>
                                    <p:anim calcmode="lin" valueType="num">
                                      <p:cBhvr>
                                        <p:cTn id="66" dur="500" fill="hold"/>
                                        <p:tgtEl>
                                          <p:spTgt spid="146"/>
                                        </p:tgtEl>
                                        <p:attrNameLst>
                                          <p:attrName>ppt_w</p:attrName>
                                        </p:attrNameLst>
                                      </p:cBhvr>
                                      <p:tavLst>
                                        <p:tav tm="0">
                                          <p:val>
                                            <p:fltVal val="0"/>
                                          </p:val>
                                        </p:tav>
                                        <p:tav tm="100000">
                                          <p:val>
                                            <p:strVal val="#ppt_w"/>
                                          </p:val>
                                        </p:tav>
                                      </p:tavLst>
                                    </p:anim>
                                    <p:anim calcmode="lin" valueType="num">
                                      <p:cBhvr>
                                        <p:cTn id="67" dur="500" fill="hold"/>
                                        <p:tgtEl>
                                          <p:spTgt spid="146"/>
                                        </p:tgtEl>
                                        <p:attrNameLst>
                                          <p:attrName>ppt_h</p:attrName>
                                        </p:attrNameLst>
                                      </p:cBhvr>
                                      <p:tavLst>
                                        <p:tav tm="0">
                                          <p:val>
                                            <p:fltVal val="0"/>
                                          </p:val>
                                        </p:tav>
                                        <p:tav tm="100000">
                                          <p:val>
                                            <p:strVal val="#ppt_h"/>
                                          </p:val>
                                        </p:tav>
                                      </p:tavLst>
                                    </p:anim>
                                    <p:animEffect transition="in" filter="fade">
                                      <p:cBhvr>
                                        <p:cTn id="68" dur="500"/>
                                        <p:tgtEl>
                                          <p:spTgt spid="146"/>
                                        </p:tgtEl>
                                      </p:cBhvr>
                                    </p:animEffect>
                                  </p:childTnLst>
                                </p:cTn>
                              </p:par>
                              <p:par>
                                <p:cTn id="69" presetID="53" presetClass="entr" presetSubtype="16" fill="hold" nodeType="withEffect">
                                  <p:stCondLst>
                                    <p:cond delay="0"/>
                                  </p:stCondLst>
                                  <p:childTnLst>
                                    <p:set>
                                      <p:cBhvr>
                                        <p:cTn id="70" dur="1" fill="hold">
                                          <p:stCondLst>
                                            <p:cond delay="0"/>
                                          </p:stCondLst>
                                        </p:cTn>
                                        <p:tgtEl>
                                          <p:spTgt spid="147"/>
                                        </p:tgtEl>
                                        <p:attrNameLst>
                                          <p:attrName>style.visibility</p:attrName>
                                        </p:attrNameLst>
                                      </p:cBhvr>
                                      <p:to>
                                        <p:strVal val="visible"/>
                                      </p:to>
                                    </p:set>
                                    <p:anim calcmode="lin" valueType="num">
                                      <p:cBhvr>
                                        <p:cTn id="71" dur="500" fill="hold"/>
                                        <p:tgtEl>
                                          <p:spTgt spid="147"/>
                                        </p:tgtEl>
                                        <p:attrNameLst>
                                          <p:attrName>ppt_w</p:attrName>
                                        </p:attrNameLst>
                                      </p:cBhvr>
                                      <p:tavLst>
                                        <p:tav tm="0">
                                          <p:val>
                                            <p:fltVal val="0"/>
                                          </p:val>
                                        </p:tav>
                                        <p:tav tm="100000">
                                          <p:val>
                                            <p:strVal val="#ppt_w"/>
                                          </p:val>
                                        </p:tav>
                                      </p:tavLst>
                                    </p:anim>
                                    <p:anim calcmode="lin" valueType="num">
                                      <p:cBhvr>
                                        <p:cTn id="72" dur="500" fill="hold"/>
                                        <p:tgtEl>
                                          <p:spTgt spid="147"/>
                                        </p:tgtEl>
                                        <p:attrNameLst>
                                          <p:attrName>ppt_h</p:attrName>
                                        </p:attrNameLst>
                                      </p:cBhvr>
                                      <p:tavLst>
                                        <p:tav tm="0">
                                          <p:val>
                                            <p:fltVal val="0"/>
                                          </p:val>
                                        </p:tav>
                                        <p:tav tm="100000">
                                          <p:val>
                                            <p:strVal val="#ppt_h"/>
                                          </p:val>
                                        </p:tav>
                                      </p:tavLst>
                                    </p:anim>
                                    <p:animEffect transition="in" filter="fade">
                                      <p:cBhvr>
                                        <p:cTn id="73" dur="500"/>
                                        <p:tgtEl>
                                          <p:spTgt spid="147"/>
                                        </p:tgtEl>
                                      </p:cBhvr>
                                    </p:animEffect>
                                  </p:childTnLst>
                                </p:cTn>
                              </p:par>
                            </p:childTnLst>
                          </p:cTn>
                        </p:par>
                        <p:par>
                          <p:cTn id="74" fill="hold">
                            <p:stCondLst>
                              <p:cond delay="2000"/>
                            </p:stCondLst>
                            <p:childTnLst>
                              <p:par>
                                <p:cTn id="75" presetID="26" presetClass="emph" presetSubtype="0" repeatCount="indefinite" fill="hold" nodeType="afterEffect">
                                  <p:stCondLst>
                                    <p:cond delay="0"/>
                                  </p:stCondLst>
                                  <p:endCondLst>
                                    <p:cond evt="onNext" delay="0">
                                      <p:tgtEl>
                                        <p:sldTgt/>
                                      </p:tgtEl>
                                    </p:cond>
                                  </p:endCondLst>
                                  <p:childTnLst>
                                    <p:animEffect transition="out" filter="fade">
                                      <p:cBhvr>
                                        <p:cTn id="76" dur="500" tmFilter="0, 0; .2, .5; .8, .5; 1, 0"/>
                                        <p:tgtEl>
                                          <p:spTgt spid="140"/>
                                        </p:tgtEl>
                                      </p:cBhvr>
                                    </p:animEffect>
                                    <p:animScale>
                                      <p:cBhvr>
                                        <p:cTn id="77" dur="250" autoRev="1" fill="hold"/>
                                        <p:tgtEl>
                                          <p:spTgt spid="140"/>
                                        </p:tgtEl>
                                      </p:cBhvr>
                                      <p:by x="105000" y="105000"/>
                                    </p:animScale>
                                  </p:childTnLst>
                                </p:cTn>
                              </p:par>
                              <p:par>
                                <p:cTn id="78" presetID="26" presetClass="emph" presetSubtype="0" repeatCount="indefinite" fill="hold" nodeType="withEffect">
                                  <p:stCondLst>
                                    <p:cond delay="0"/>
                                  </p:stCondLst>
                                  <p:endCondLst>
                                    <p:cond evt="onNext" delay="0">
                                      <p:tgtEl>
                                        <p:sldTgt/>
                                      </p:tgtEl>
                                    </p:cond>
                                  </p:endCondLst>
                                  <p:childTnLst>
                                    <p:animEffect transition="out" filter="fade">
                                      <p:cBhvr>
                                        <p:cTn id="79" dur="500" tmFilter="0, 0; .2, .5; .8, .5; 1, 0"/>
                                        <p:tgtEl>
                                          <p:spTgt spid="136"/>
                                        </p:tgtEl>
                                      </p:cBhvr>
                                    </p:animEffect>
                                    <p:animScale>
                                      <p:cBhvr>
                                        <p:cTn id="80" dur="250" autoRev="1" fill="hold"/>
                                        <p:tgtEl>
                                          <p:spTgt spid="136"/>
                                        </p:tgtEl>
                                      </p:cBhvr>
                                      <p:by x="105000" y="105000"/>
                                    </p:animScale>
                                  </p:childTnLst>
                                </p:cTn>
                              </p:par>
                              <p:par>
                                <p:cTn id="81" presetID="26" presetClass="emph" presetSubtype="0" repeatCount="indefinite" fill="hold" nodeType="withEffect">
                                  <p:stCondLst>
                                    <p:cond delay="0"/>
                                  </p:stCondLst>
                                  <p:endCondLst>
                                    <p:cond evt="onNext" delay="0">
                                      <p:tgtEl>
                                        <p:sldTgt/>
                                      </p:tgtEl>
                                    </p:cond>
                                  </p:endCondLst>
                                  <p:childTnLst>
                                    <p:animEffect transition="out" filter="fade">
                                      <p:cBhvr>
                                        <p:cTn id="82" dur="500" tmFilter="0, 0; .2, .5; .8, .5; 1, 0"/>
                                        <p:tgtEl>
                                          <p:spTgt spid="139"/>
                                        </p:tgtEl>
                                      </p:cBhvr>
                                    </p:animEffect>
                                    <p:animScale>
                                      <p:cBhvr>
                                        <p:cTn id="83" dur="250" autoRev="1" fill="hold"/>
                                        <p:tgtEl>
                                          <p:spTgt spid="139"/>
                                        </p:tgtEl>
                                      </p:cBhvr>
                                      <p:by x="105000" y="105000"/>
                                    </p:animScale>
                                  </p:childTnLst>
                                </p:cTn>
                              </p:par>
                              <p:par>
                                <p:cTn id="84" presetID="26" presetClass="emph" presetSubtype="0" repeatCount="indefinite" fill="hold" nodeType="withEffect">
                                  <p:stCondLst>
                                    <p:cond delay="0"/>
                                  </p:stCondLst>
                                  <p:endCondLst>
                                    <p:cond evt="onNext" delay="0">
                                      <p:tgtEl>
                                        <p:sldTgt/>
                                      </p:tgtEl>
                                    </p:cond>
                                  </p:endCondLst>
                                  <p:childTnLst>
                                    <p:animEffect transition="out" filter="fade">
                                      <p:cBhvr>
                                        <p:cTn id="85" dur="500" tmFilter="0, 0; .2, .5; .8, .5; 1, 0"/>
                                        <p:tgtEl>
                                          <p:spTgt spid="146"/>
                                        </p:tgtEl>
                                      </p:cBhvr>
                                    </p:animEffect>
                                    <p:animScale>
                                      <p:cBhvr>
                                        <p:cTn id="86" dur="250" autoRev="1" fill="hold"/>
                                        <p:tgtEl>
                                          <p:spTgt spid="146"/>
                                        </p:tgtEl>
                                      </p:cBhvr>
                                      <p:by x="105000" y="105000"/>
                                    </p:animScale>
                                  </p:childTnLst>
                                </p:cTn>
                              </p:par>
                              <p:par>
                                <p:cTn id="87" presetID="26" presetClass="emph" presetSubtype="0" repeatCount="indefinite" fill="hold" nodeType="withEffect">
                                  <p:stCondLst>
                                    <p:cond delay="0"/>
                                  </p:stCondLst>
                                  <p:endCondLst>
                                    <p:cond evt="onNext" delay="0">
                                      <p:tgtEl>
                                        <p:sldTgt/>
                                      </p:tgtEl>
                                    </p:cond>
                                  </p:endCondLst>
                                  <p:childTnLst>
                                    <p:animEffect transition="out" filter="fade">
                                      <p:cBhvr>
                                        <p:cTn id="88" dur="500" tmFilter="0, 0; .2, .5; .8, .5; 1, 0"/>
                                        <p:tgtEl>
                                          <p:spTgt spid="147"/>
                                        </p:tgtEl>
                                      </p:cBhvr>
                                    </p:animEffect>
                                    <p:animScale>
                                      <p:cBhvr>
                                        <p:cTn id="89" dur="250" autoRev="1" fill="hold"/>
                                        <p:tgtEl>
                                          <p:spTgt spid="147"/>
                                        </p:tgtEl>
                                      </p:cBhvr>
                                      <p:by x="105000" y="105000"/>
                                    </p:animScale>
                                  </p:childTnLst>
                                </p:cTn>
                              </p:par>
                              <p:par>
                                <p:cTn id="90" presetID="41" presetClass="entr" presetSubtype="0" fill="hold" grpId="0" nodeType="withEffect">
                                  <p:stCondLst>
                                    <p:cond delay="0"/>
                                  </p:stCondLst>
                                  <p:iterate type="lt">
                                    <p:tmPct val="10000"/>
                                  </p:iterate>
                                  <p:childTnLst>
                                    <p:set>
                                      <p:cBhvr>
                                        <p:cTn id="91" dur="1" fill="hold">
                                          <p:stCondLst>
                                            <p:cond delay="0"/>
                                          </p:stCondLst>
                                        </p:cTn>
                                        <p:tgtEl>
                                          <p:spTgt spid="13"/>
                                        </p:tgtEl>
                                        <p:attrNameLst>
                                          <p:attrName>style.visibility</p:attrName>
                                        </p:attrNameLst>
                                      </p:cBhvr>
                                      <p:to>
                                        <p:strVal val="visible"/>
                                      </p:to>
                                    </p:set>
                                    <p:anim calcmode="lin" valueType="num">
                                      <p:cBhvr>
                                        <p:cTn id="9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13"/>
                                        </p:tgtEl>
                                        <p:attrNameLst>
                                          <p:attrName>ppt_y</p:attrName>
                                        </p:attrNameLst>
                                      </p:cBhvr>
                                      <p:tavLst>
                                        <p:tav tm="0">
                                          <p:val>
                                            <p:strVal val="#ppt_y"/>
                                          </p:val>
                                        </p:tav>
                                        <p:tav tm="100000">
                                          <p:val>
                                            <p:strVal val="#ppt_y"/>
                                          </p:val>
                                        </p:tav>
                                      </p:tavLst>
                                    </p:anim>
                                    <p:anim calcmode="lin" valueType="num">
                                      <p:cBhvr>
                                        <p:cTn id="9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7" repeatCount="indefinite" fill="hold" display="0">
                  <p:stCondLst>
                    <p:cond delay="indefinite"/>
                  </p:stCondLst>
                  <p:endCondLst>
                    <p:cond evt="onStopAudio" delay="0">
                      <p:tgtEl>
                        <p:sldTgt/>
                      </p:tgtEl>
                    </p:cond>
                  </p:endCondLst>
                </p:cTn>
                <p:tgtEl>
                  <p:spTgt spid="150"/>
                </p:tgtEl>
              </p:cMediaNode>
            </p:audio>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第二节  </a:t>
            </a:r>
            <a:r>
              <a:rPr lang="en-US" altLang="zh-CN" sz="2400" b="1" dirty="0"/>
              <a:t>0—3</a:t>
            </a:r>
            <a:r>
              <a:rPr lang="zh-CN" altLang="en-US" sz="2400" b="1" dirty="0"/>
              <a:t>岁婴幼儿家庭教育指导中存在的主要问题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4" name="矩形 13">
            <a:extLst>
              <a:ext uri="{FF2B5EF4-FFF2-40B4-BE49-F238E27FC236}">
                <a16:creationId xmlns:a16="http://schemas.microsoft.com/office/drawing/2014/main" xmlns="" id="{61F35A17-A63B-A94E-AC87-12ACE91B8017}"/>
              </a:ext>
            </a:extLst>
          </p:cNvPr>
          <p:cNvSpPr/>
          <p:nvPr/>
        </p:nvSpPr>
        <p:spPr>
          <a:xfrm>
            <a:off x="1440043" y="1763366"/>
            <a:ext cx="2095445" cy="369332"/>
          </a:xfrm>
          <a:prstGeom prst="rect">
            <a:avLst/>
          </a:prstGeom>
        </p:spPr>
        <p:txBody>
          <a:bodyPr wrap="none">
            <a:spAutoFit/>
          </a:bodyPr>
          <a:lstStyle/>
          <a:p>
            <a:r>
              <a:rPr lang="zh-CN" altLang="en-US" b="1" dirty="0"/>
              <a:t>一、 指导意识薄弱</a:t>
            </a:r>
          </a:p>
        </p:txBody>
      </p:sp>
      <p:pic>
        <p:nvPicPr>
          <p:cNvPr id="15" name="图片 14">
            <a:extLst>
              <a:ext uri="{FF2B5EF4-FFF2-40B4-BE49-F238E27FC236}">
                <a16:creationId xmlns:a16="http://schemas.microsoft.com/office/drawing/2014/main" xmlns="" id="{199B5DD2-F90A-2141-B382-F02603477835}"/>
              </a:ext>
            </a:extLst>
          </p:cNvPr>
          <p:cNvPicPr>
            <a:picLocks noChangeAspect="1"/>
          </p:cNvPicPr>
          <p:nvPr/>
        </p:nvPicPr>
        <p:blipFill>
          <a:blip r:embed="rId5"/>
          <a:stretch>
            <a:fillRect/>
          </a:stretch>
        </p:blipFill>
        <p:spPr>
          <a:xfrm>
            <a:off x="849777" y="1777947"/>
            <a:ext cx="381471" cy="385529"/>
          </a:xfrm>
          <a:prstGeom prst="rect">
            <a:avLst/>
          </a:prstGeom>
        </p:spPr>
      </p:pic>
      <p:sp>
        <p:nvSpPr>
          <p:cNvPr id="16" name="矩形 15">
            <a:extLst>
              <a:ext uri="{FF2B5EF4-FFF2-40B4-BE49-F238E27FC236}">
                <a16:creationId xmlns:a16="http://schemas.microsoft.com/office/drawing/2014/main" xmlns="" id="{F00EDDA4-EDFB-7B4B-B70B-F9B3FECACC9E}"/>
              </a:ext>
            </a:extLst>
          </p:cNvPr>
          <p:cNvSpPr/>
          <p:nvPr/>
        </p:nvSpPr>
        <p:spPr>
          <a:xfrm>
            <a:off x="1298622" y="2380900"/>
            <a:ext cx="9723874" cy="2543068"/>
          </a:xfrm>
          <a:prstGeom prst="rect">
            <a:avLst/>
          </a:prstGeom>
        </p:spPr>
        <p:txBody>
          <a:bodyPr wrap="square">
            <a:spAutoFit/>
          </a:bodyPr>
          <a:lstStyle/>
          <a:p>
            <a:pPr>
              <a:lnSpc>
                <a:spcPct val="150000"/>
              </a:lnSpc>
            </a:pPr>
            <a:r>
              <a:rPr lang="en-US" altLang="zh-CN" dirty="0"/>
              <a:t>0—3</a:t>
            </a:r>
            <a:r>
              <a:rPr lang="zh-CN" altLang="zh-CN" dirty="0"/>
              <a:t>岁婴幼儿家庭教育指导的意识薄弱表现在以下两方面。</a:t>
            </a:r>
            <a:endParaRPr lang="en-US" altLang="zh-CN" dirty="0"/>
          </a:p>
          <a:p>
            <a:pPr>
              <a:lnSpc>
                <a:spcPct val="150000"/>
              </a:lnSpc>
            </a:pPr>
            <a:r>
              <a:rPr lang="zh-CN" altLang="zh-CN" dirty="0"/>
              <a:t> </a:t>
            </a:r>
            <a:endParaRPr lang="en-US" altLang="zh-CN" dirty="0"/>
          </a:p>
          <a:p>
            <a:pPr marL="342900" indent="-342900">
              <a:lnSpc>
                <a:spcPct val="150000"/>
              </a:lnSpc>
              <a:buFont typeface="+mj-lt"/>
              <a:buAutoNum type="arabicPeriod"/>
            </a:pPr>
            <a:r>
              <a:rPr lang="zh-CN" altLang="zh-CN" dirty="0"/>
              <a:t>指导者对家庭教育指导的意义了解不够深刻，常常想用一套模板解决所有问题，缺少有针对性的、分层指导的意识。 </a:t>
            </a:r>
            <a:endParaRPr lang="en-US" altLang="zh-CN" dirty="0"/>
          </a:p>
          <a:p>
            <a:pPr marL="342900" indent="-342900">
              <a:lnSpc>
                <a:spcPct val="150000"/>
              </a:lnSpc>
              <a:buFont typeface="+mj-lt"/>
              <a:buAutoNum type="arabicPeriod"/>
            </a:pPr>
            <a:r>
              <a:rPr lang="en-US" altLang="zh-CN" dirty="0"/>
              <a:t>0—3</a:t>
            </a:r>
            <a:r>
              <a:rPr lang="zh-CN" altLang="zh-CN" dirty="0"/>
              <a:t>岁婴幼儿家庭教育指导常常渗透在早教机构的亲子活动中，在这一类活动中，常常出现的问题就是教师关注与婴幼儿的互动，而忽略家长的作用，缺乏对家长的关注与指导。</a:t>
            </a:r>
            <a:endParaRPr lang="en-US" altLang="zh-CN" dirty="0"/>
          </a:p>
        </p:txBody>
      </p:sp>
      <p:sp>
        <p:nvSpPr>
          <p:cNvPr id="19" name="文本框 18">
            <a:extLst>
              <a:ext uri="{FF2B5EF4-FFF2-40B4-BE49-F238E27FC236}">
                <a16:creationId xmlns:a16="http://schemas.microsoft.com/office/drawing/2014/main" xmlns="" id="{DE45D473-0217-5448-AAF9-2CE93A544B7A}"/>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23262903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第二节  </a:t>
            </a:r>
            <a:r>
              <a:rPr lang="en-US" altLang="zh-CN" sz="2400" b="1" dirty="0"/>
              <a:t>0—3</a:t>
            </a:r>
            <a:r>
              <a:rPr lang="zh-CN" altLang="en-US" sz="2400" b="1" dirty="0"/>
              <a:t>岁婴幼儿家庭教育指导中存在的主要问题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8C5864FA-7E6A-5B43-8DB5-EFB25B22A072}"/>
              </a:ext>
            </a:extLst>
          </p:cNvPr>
          <p:cNvSpPr/>
          <p:nvPr/>
        </p:nvSpPr>
        <p:spPr>
          <a:xfrm>
            <a:off x="1438138" y="1499470"/>
            <a:ext cx="7009176" cy="4737707"/>
          </a:xfrm>
          <a:prstGeom prst="rect">
            <a:avLst/>
          </a:prstGeom>
        </p:spPr>
        <p:txBody>
          <a:bodyPr wrap="square">
            <a:spAutoFit/>
          </a:bodyPr>
          <a:lstStyle/>
          <a:p>
            <a:pPr>
              <a:lnSpc>
                <a:spcPct val="150000"/>
              </a:lnSpc>
              <a:spcAft>
                <a:spcPts val="1200"/>
              </a:spcAft>
            </a:pPr>
            <a:r>
              <a:rPr lang="zh-CN" altLang="en-US" sz="1600" b="1" dirty="0"/>
              <a:t>案例</a:t>
            </a:r>
            <a:r>
              <a:rPr lang="en-US" altLang="zh-CN" sz="1600" b="1" dirty="0"/>
              <a:t>2-2</a:t>
            </a:r>
          </a:p>
          <a:p>
            <a:pPr>
              <a:lnSpc>
                <a:spcPct val="150000"/>
              </a:lnSpc>
              <a:spcAft>
                <a:spcPts val="1200"/>
              </a:spcAft>
            </a:pPr>
            <a:r>
              <a:rPr lang="zh-CN" altLang="en-US" sz="1400" b="1" dirty="0"/>
              <a:t>一、 情况介绍</a:t>
            </a:r>
          </a:p>
          <a:p>
            <a:pPr>
              <a:lnSpc>
                <a:spcPct val="150000"/>
              </a:lnSpc>
              <a:spcAft>
                <a:spcPts val="1200"/>
              </a:spcAft>
            </a:pPr>
            <a:r>
              <a:rPr lang="zh-CN" altLang="en-US" sz="1400" dirty="0"/>
              <a:t>轩轩，</a:t>
            </a:r>
            <a:r>
              <a:rPr lang="en-US" altLang="zh-CN" sz="1400" dirty="0"/>
              <a:t>25</a:t>
            </a:r>
            <a:r>
              <a:rPr lang="zh-CN" altLang="en-US" sz="1400" dirty="0"/>
              <a:t>个月，是家里的独生子。在早教班期间，轩轩活泼好动、乐观开朗，愿意跟随教师的指令一起活动。但是在家轩轩却有个不好的习惯，吃饭磨磨蹭蹭，因此妈妈很为轩轩的吃饭问题担心。</a:t>
            </a:r>
            <a:endParaRPr lang="en-US" altLang="zh-CN" sz="1400" dirty="0"/>
          </a:p>
          <a:p>
            <a:pPr>
              <a:lnSpc>
                <a:spcPct val="150000"/>
              </a:lnSpc>
              <a:spcAft>
                <a:spcPts val="1200"/>
              </a:spcAft>
            </a:pPr>
            <a:endParaRPr lang="en-US" altLang="zh-CN" sz="1400" b="1" dirty="0"/>
          </a:p>
          <a:p>
            <a:pPr>
              <a:lnSpc>
                <a:spcPct val="150000"/>
              </a:lnSpc>
              <a:spcAft>
                <a:spcPts val="1200"/>
              </a:spcAft>
            </a:pPr>
            <a:r>
              <a:rPr lang="zh-CN" altLang="en-US" sz="1400" b="1" dirty="0"/>
              <a:t>二、 幼儿存在问题的原因分析</a:t>
            </a:r>
          </a:p>
          <a:p>
            <a:pPr>
              <a:lnSpc>
                <a:spcPct val="150000"/>
              </a:lnSpc>
              <a:spcAft>
                <a:spcPts val="1200"/>
              </a:spcAft>
            </a:pPr>
            <a:r>
              <a:rPr lang="en-US" altLang="zh-CN" sz="1400" b="1" dirty="0"/>
              <a:t>1. </a:t>
            </a:r>
            <a:r>
              <a:rPr lang="zh-CN" altLang="en-US" sz="1400" b="1" dirty="0"/>
              <a:t>与家长商讨幼儿问题的成因</a:t>
            </a:r>
          </a:p>
          <a:p>
            <a:pPr>
              <a:lnSpc>
                <a:spcPct val="150000"/>
              </a:lnSpc>
              <a:spcAft>
                <a:spcPts val="1200"/>
              </a:spcAft>
            </a:pPr>
            <a:r>
              <a:rPr lang="zh-CN" altLang="en-US" sz="1400" dirty="0"/>
              <a:t>教师： 你觉得轩轩在饭桌上主要存在哪些问题？</a:t>
            </a:r>
          </a:p>
          <a:p>
            <a:pPr>
              <a:lnSpc>
                <a:spcPct val="150000"/>
              </a:lnSpc>
              <a:spcAft>
                <a:spcPts val="1200"/>
              </a:spcAft>
            </a:pPr>
            <a:r>
              <a:rPr lang="zh-CN" altLang="en-US" sz="1400" dirty="0"/>
              <a:t>妈妈： 吃饭的时候，只吃两口就等在那里了，提醒他一下，他才意识过来，但吃着吃着又开始发呆了。为了能让孩子吃下热的饭菜，家里的爷爷、奶奶就急忙喂轩轩吃了。</a:t>
            </a:r>
            <a:endParaRPr lang="en-US" altLang="zh-CN" sz="1400" dirty="0"/>
          </a:p>
        </p:txBody>
      </p:sp>
    </p:spTree>
    <p:extLst>
      <p:ext uri="{BB962C8B-B14F-4D97-AF65-F5344CB8AC3E}">
        <p14:creationId xmlns:p14="http://schemas.microsoft.com/office/powerpoint/2010/main" val="310871146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第二节  </a:t>
            </a:r>
            <a:r>
              <a:rPr lang="en-US" altLang="zh-CN" sz="2400" b="1" dirty="0"/>
              <a:t>0—3</a:t>
            </a:r>
            <a:r>
              <a:rPr lang="zh-CN" altLang="en-US" sz="2400" b="1" dirty="0"/>
              <a:t>岁婴幼儿家庭教育指导中存在的主要问题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8C5864FA-7E6A-5B43-8DB5-EFB25B22A072}"/>
              </a:ext>
            </a:extLst>
          </p:cNvPr>
          <p:cNvSpPr/>
          <p:nvPr/>
        </p:nvSpPr>
        <p:spPr>
          <a:xfrm>
            <a:off x="1255547" y="1676836"/>
            <a:ext cx="9985610" cy="2783326"/>
          </a:xfrm>
          <a:prstGeom prst="rect">
            <a:avLst/>
          </a:prstGeom>
        </p:spPr>
        <p:txBody>
          <a:bodyPr wrap="square">
            <a:spAutoFit/>
          </a:bodyPr>
          <a:lstStyle/>
          <a:p>
            <a:pPr>
              <a:lnSpc>
                <a:spcPct val="150000"/>
              </a:lnSpc>
              <a:spcAft>
                <a:spcPts val="1200"/>
              </a:spcAft>
            </a:pPr>
            <a:r>
              <a:rPr lang="en-US" altLang="zh-CN" sz="1400" b="1" dirty="0"/>
              <a:t>2. </a:t>
            </a:r>
            <a:r>
              <a:rPr lang="zh-CN" altLang="en-US" sz="1400" b="1" dirty="0"/>
              <a:t>分析</a:t>
            </a:r>
          </a:p>
          <a:p>
            <a:pPr>
              <a:lnSpc>
                <a:spcPct val="150000"/>
              </a:lnSpc>
              <a:spcAft>
                <a:spcPts val="1200"/>
              </a:spcAft>
            </a:pPr>
            <a:r>
              <a:rPr lang="zh-CN" altLang="en-US" sz="1400" dirty="0"/>
              <a:t>第一，关乎“权利之争”的问题。家中的孩子不肯在吃饭的时间里乖乖地吃饭，与父母本身的态度有密不可分的关系。由于父母对孩子不肯吃饭的行为不了解及不放心，聪明的孩子便会抓住父母的弱点，以不吃饭的行为作为与父母交换条件的筹码，孩子“拒绝吃饭”的理由多数为想与父母做“权利之争”。</a:t>
            </a:r>
          </a:p>
          <a:p>
            <a:pPr>
              <a:lnSpc>
                <a:spcPct val="150000"/>
              </a:lnSpc>
              <a:spcAft>
                <a:spcPts val="1200"/>
              </a:spcAft>
            </a:pPr>
            <a:r>
              <a:rPr lang="zh-CN" altLang="en-US" sz="1400" dirty="0"/>
              <a:t>第二，放任孩子边吃边玩。孩子边吃边玩会延长吃饭的时间，等到下一顿吃饭的时候又不饿了。</a:t>
            </a:r>
          </a:p>
          <a:p>
            <a:pPr>
              <a:lnSpc>
                <a:spcPct val="150000"/>
              </a:lnSpc>
              <a:spcAft>
                <a:spcPts val="1200"/>
              </a:spcAft>
            </a:pPr>
            <a:r>
              <a:rPr lang="zh-CN" altLang="en-US" sz="1400" dirty="0"/>
              <a:t>第三，促进孩子的食欲。孩子肚子不饿自然吃不下饭，试着促进孩子的食欲，如增加他的活动量，他的肚子真正感到饿了，自然不会抗拒吃饭。</a:t>
            </a:r>
          </a:p>
        </p:txBody>
      </p:sp>
      <p:sp>
        <p:nvSpPr>
          <p:cNvPr id="8" name="文本框 7">
            <a:extLst>
              <a:ext uri="{FF2B5EF4-FFF2-40B4-BE49-F238E27FC236}">
                <a16:creationId xmlns:a16="http://schemas.microsoft.com/office/drawing/2014/main" xmlns="" id="{BC90897E-54FA-3A48-AF9C-8D225F5F52A9}"/>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259325652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第二节  </a:t>
            </a:r>
            <a:r>
              <a:rPr lang="en-US" altLang="zh-CN" sz="2400" b="1" dirty="0"/>
              <a:t>0—3</a:t>
            </a:r>
            <a:r>
              <a:rPr lang="zh-CN" altLang="en-US" sz="2400" b="1" dirty="0"/>
              <a:t>岁婴幼儿家庭教育指导中存在的主要问题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8C5864FA-7E6A-5B43-8DB5-EFB25B22A072}"/>
              </a:ext>
            </a:extLst>
          </p:cNvPr>
          <p:cNvSpPr/>
          <p:nvPr/>
        </p:nvSpPr>
        <p:spPr>
          <a:xfrm>
            <a:off x="1255547" y="1676836"/>
            <a:ext cx="9985610" cy="4665444"/>
          </a:xfrm>
          <a:prstGeom prst="rect">
            <a:avLst/>
          </a:prstGeom>
        </p:spPr>
        <p:txBody>
          <a:bodyPr wrap="square">
            <a:spAutoFit/>
          </a:bodyPr>
          <a:lstStyle/>
          <a:p>
            <a:pPr>
              <a:lnSpc>
                <a:spcPct val="150000"/>
              </a:lnSpc>
              <a:spcAft>
                <a:spcPts val="1200"/>
              </a:spcAft>
            </a:pPr>
            <a:r>
              <a:rPr lang="en-US" altLang="zh-CN" sz="1400" b="1" dirty="0"/>
              <a:t>3. </a:t>
            </a:r>
            <a:r>
              <a:rPr lang="zh-CN" altLang="en-US" sz="1400" b="1" dirty="0"/>
              <a:t>家园共同协商的策略</a:t>
            </a:r>
          </a:p>
          <a:p>
            <a:pPr>
              <a:lnSpc>
                <a:spcPct val="150000"/>
              </a:lnSpc>
              <a:spcAft>
                <a:spcPts val="1200"/>
              </a:spcAft>
            </a:pPr>
            <a:r>
              <a:rPr lang="zh-CN" altLang="en-US" sz="1400" dirty="0"/>
              <a:t>阶段一： 用餐环境的重现。通过妈妈拍摄就餐时的视频，观察轩轩对于菜品的喜好、家长在进食过程中的行为表现，进一步了解轩轩的生活环境和导致其不愿意吃饭的原因。</a:t>
            </a:r>
          </a:p>
          <a:p>
            <a:pPr>
              <a:lnSpc>
                <a:spcPct val="150000"/>
              </a:lnSpc>
              <a:spcAft>
                <a:spcPts val="1200"/>
              </a:spcAft>
            </a:pPr>
            <a:r>
              <a:rPr lang="zh-CN" altLang="en-US" sz="1400" dirty="0"/>
              <a:t>阶段二： 参与幼儿园集体用餐。轩轩很喜欢早教班的活动和这里的教师，能严格按照教师的要求完成每一项活动。因此在午餐时间，我们邀请轩轩与小班的孩子一起用午餐，并提供了幼儿园的统一餐具和食物。</a:t>
            </a:r>
          </a:p>
          <a:p>
            <a:pPr>
              <a:lnSpc>
                <a:spcPct val="150000"/>
              </a:lnSpc>
              <a:spcAft>
                <a:spcPts val="1200"/>
              </a:spcAft>
            </a:pPr>
            <a:r>
              <a:rPr lang="zh-CN" altLang="en-US" sz="1400" dirty="0"/>
              <a:t>阶段三： 抓住兴趣，激励发展。一周后，在与轩轩妈妈的协商下，我们考虑到轩轩喜欢幼儿园的用餐活动，于是以幼儿园的餐具入手，由幼儿园提供幼儿园的餐具，而轩轩在家用幼儿园的餐具进食。随后，尝试鼓励轩轩与同龄孩子一起玩娃娃家。轩轩在早教班学到了很多如何喂娃娃的游戏，开始学会说：“娃娃，样样东西都要吃，吃了会长大的。”</a:t>
            </a:r>
          </a:p>
          <a:p>
            <a:pPr>
              <a:lnSpc>
                <a:spcPct val="150000"/>
              </a:lnSpc>
              <a:spcAft>
                <a:spcPts val="1200"/>
              </a:spcAft>
            </a:pPr>
            <a:r>
              <a:rPr lang="zh-CN" altLang="en-US" sz="1400" dirty="0"/>
              <a:t>总之，孩子吃饭的问题常常困扰着家长，但每个孩子不爱吃饭的原因又不尽相同。当家长有疑问向教师提出时，教师首先要与家长进行充分交流，了解婴幼儿及其家庭的基本情况，可以通过对话、视频录像、现场观察等方式寻找孩子出现问题的真正原因，再提出针对性的建议和意见。</a:t>
            </a:r>
          </a:p>
          <a:p>
            <a:pPr>
              <a:lnSpc>
                <a:spcPct val="150000"/>
              </a:lnSpc>
              <a:spcAft>
                <a:spcPts val="1200"/>
              </a:spcAft>
            </a:pPr>
            <a:endParaRPr lang="zh-CN" altLang="en-US" sz="1200" dirty="0"/>
          </a:p>
        </p:txBody>
      </p:sp>
      <p:sp>
        <p:nvSpPr>
          <p:cNvPr id="8" name="文本框 7">
            <a:extLst>
              <a:ext uri="{FF2B5EF4-FFF2-40B4-BE49-F238E27FC236}">
                <a16:creationId xmlns:a16="http://schemas.microsoft.com/office/drawing/2014/main" xmlns="" id="{5E2D3D6C-4418-904C-B565-C881735ADA64}"/>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265561612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第二节  </a:t>
            </a:r>
            <a:r>
              <a:rPr lang="en-US" altLang="zh-CN" sz="2400" b="1" dirty="0"/>
              <a:t>0—3</a:t>
            </a:r>
            <a:r>
              <a:rPr lang="zh-CN" altLang="en-US" sz="2400" b="1" dirty="0"/>
              <a:t>岁婴幼儿家庭教育指导中存在的主要问题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4" name="矩形 13">
            <a:extLst>
              <a:ext uri="{FF2B5EF4-FFF2-40B4-BE49-F238E27FC236}">
                <a16:creationId xmlns:a16="http://schemas.microsoft.com/office/drawing/2014/main" xmlns="" id="{61F35A17-A63B-A94E-AC87-12ACE91B8017}"/>
              </a:ext>
            </a:extLst>
          </p:cNvPr>
          <p:cNvSpPr/>
          <p:nvPr/>
        </p:nvSpPr>
        <p:spPr>
          <a:xfrm>
            <a:off x="1440043" y="1763366"/>
            <a:ext cx="2093843" cy="369332"/>
          </a:xfrm>
          <a:prstGeom prst="rect">
            <a:avLst/>
          </a:prstGeom>
        </p:spPr>
        <p:txBody>
          <a:bodyPr wrap="none">
            <a:spAutoFit/>
          </a:bodyPr>
          <a:lstStyle/>
          <a:p>
            <a:r>
              <a:rPr lang="zh-CN" altLang="en-US" b="1" dirty="0"/>
              <a:t>二、 指导能力不足</a:t>
            </a:r>
          </a:p>
        </p:txBody>
      </p:sp>
      <p:pic>
        <p:nvPicPr>
          <p:cNvPr id="15" name="图片 14">
            <a:extLst>
              <a:ext uri="{FF2B5EF4-FFF2-40B4-BE49-F238E27FC236}">
                <a16:creationId xmlns:a16="http://schemas.microsoft.com/office/drawing/2014/main" xmlns="" id="{199B5DD2-F90A-2141-B382-F02603477835}"/>
              </a:ext>
            </a:extLst>
          </p:cNvPr>
          <p:cNvPicPr>
            <a:picLocks noChangeAspect="1"/>
          </p:cNvPicPr>
          <p:nvPr/>
        </p:nvPicPr>
        <p:blipFill>
          <a:blip r:embed="rId5"/>
          <a:stretch>
            <a:fillRect/>
          </a:stretch>
        </p:blipFill>
        <p:spPr>
          <a:xfrm>
            <a:off x="849777" y="1777947"/>
            <a:ext cx="381471" cy="385529"/>
          </a:xfrm>
          <a:prstGeom prst="rect">
            <a:avLst/>
          </a:prstGeom>
        </p:spPr>
      </p:pic>
      <p:sp>
        <p:nvSpPr>
          <p:cNvPr id="16" name="矩形 15">
            <a:extLst>
              <a:ext uri="{FF2B5EF4-FFF2-40B4-BE49-F238E27FC236}">
                <a16:creationId xmlns:a16="http://schemas.microsoft.com/office/drawing/2014/main" xmlns="" id="{F00EDDA4-EDFB-7B4B-B70B-F9B3FECACC9E}"/>
              </a:ext>
            </a:extLst>
          </p:cNvPr>
          <p:cNvSpPr/>
          <p:nvPr/>
        </p:nvSpPr>
        <p:spPr>
          <a:xfrm>
            <a:off x="1040512" y="2416817"/>
            <a:ext cx="9859236" cy="2870979"/>
          </a:xfrm>
          <a:prstGeom prst="rect">
            <a:avLst/>
          </a:prstGeom>
        </p:spPr>
        <p:txBody>
          <a:bodyPr wrap="square">
            <a:spAutoFit/>
          </a:bodyPr>
          <a:lstStyle/>
          <a:p>
            <a:pPr>
              <a:lnSpc>
                <a:spcPct val="150000"/>
              </a:lnSpc>
              <a:spcAft>
                <a:spcPts val="600"/>
              </a:spcAft>
            </a:pPr>
            <a:r>
              <a:rPr lang="en-US" altLang="zh-CN" sz="1600" dirty="0"/>
              <a:t>0—3</a:t>
            </a:r>
            <a:r>
              <a:rPr lang="zh-CN" altLang="en-US" sz="1600" dirty="0"/>
              <a:t>岁婴幼儿家庭教育指导中存在的显著问题之一就是教师的指导能力不足。究其原因，一般有以下几点： </a:t>
            </a:r>
            <a:endParaRPr lang="en-US" altLang="zh-CN" sz="1600" dirty="0"/>
          </a:p>
          <a:p>
            <a:pPr>
              <a:lnSpc>
                <a:spcPct val="150000"/>
              </a:lnSpc>
              <a:spcAft>
                <a:spcPts val="600"/>
              </a:spcAft>
            </a:pPr>
            <a:r>
              <a:rPr lang="zh-CN" altLang="en-US" sz="1600" dirty="0"/>
              <a:t>一，是我国的早教机构多数是私立民办的，教师年龄偏低，育儿经验不足，难以很好地指导家长来解决家庭教育中遇到的问题。</a:t>
            </a:r>
            <a:endParaRPr lang="en-US" altLang="zh-CN" sz="1600" dirty="0"/>
          </a:p>
          <a:p>
            <a:pPr>
              <a:lnSpc>
                <a:spcPct val="150000"/>
              </a:lnSpc>
              <a:spcAft>
                <a:spcPts val="600"/>
              </a:spcAft>
            </a:pPr>
            <a:r>
              <a:rPr lang="zh-CN" altLang="en-US" sz="1600" dirty="0"/>
              <a:t>二，是其他领域的专业人才，虽然具有一技之长，但是他们自身工作很繁重，时间和精力都不足以再投入到婴幼儿的家庭指导中。而且目前我国大部分地区尚不具备一个完整的家庭教育培训，专业指导者的指导难以形成体系及保持连贯性。</a:t>
            </a:r>
            <a:endParaRPr lang="en-US" altLang="zh-CN" sz="1600" dirty="0"/>
          </a:p>
          <a:p>
            <a:pPr>
              <a:lnSpc>
                <a:spcPct val="150000"/>
              </a:lnSpc>
              <a:spcAft>
                <a:spcPts val="600"/>
              </a:spcAft>
            </a:pPr>
            <a:r>
              <a:rPr lang="zh-CN" altLang="en-US" sz="1600" dirty="0"/>
              <a:t>三，是由于家庭教育指导的对象是成人，指导者与家长的沟通也成为一个挑战。</a:t>
            </a:r>
          </a:p>
        </p:txBody>
      </p:sp>
      <p:pic>
        <p:nvPicPr>
          <p:cNvPr id="6145" name="Picture 1" descr="page41image49757840">
            <a:extLst>
              <a:ext uri="{FF2B5EF4-FFF2-40B4-BE49-F238E27FC236}">
                <a16:creationId xmlns:a16="http://schemas.microsoft.com/office/drawing/2014/main" xmlns="" id="{E4E61B99-EB40-744E-8E8B-F3CAC238B4A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59257" y="4629325"/>
            <a:ext cx="2638086" cy="1970422"/>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12" name="文本框 11">
            <a:extLst>
              <a:ext uri="{FF2B5EF4-FFF2-40B4-BE49-F238E27FC236}">
                <a16:creationId xmlns:a16="http://schemas.microsoft.com/office/drawing/2014/main" xmlns="" id="{9257FB36-DA36-304A-847C-A3AD61B3268D}"/>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420529911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第二节  </a:t>
            </a:r>
            <a:r>
              <a:rPr lang="en-US" altLang="zh-CN" sz="2400" b="1" dirty="0"/>
              <a:t>0—3</a:t>
            </a:r>
            <a:r>
              <a:rPr lang="zh-CN" altLang="en-US" sz="2400" b="1" dirty="0"/>
              <a:t>岁婴幼儿家庭教育指导中存在的主要问题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4" name="矩形 13">
            <a:extLst>
              <a:ext uri="{FF2B5EF4-FFF2-40B4-BE49-F238E27FC236}">
                <a16:creationId xmlns:a16="http://schemas.microsoft.com/office/drawing/2014/main" xmlns="" id="{61F35A17-A63B-A94E-AC87-12ACE91B8017}"/>
              </a:ext>
            </a:extLst>
          </p:cNvPr>
          <p:cNvSpPr/>
          <p:nvPr/>
        </p:nvSpPr>
        <p:spPr>
          <a:xfrm>
            <a:off x="1440043" y="1763366"/>
            <a:ext cx="2093843" cy="369332"/>
          </a:xfrm>
          <a:prstGeom prst="rect">
            <a:avLst/>
          </a:prstGeom>
        </p:spPr>
        <p:txBody>
          <a:bodyPr wrap="none">
            <a:spAutoFit/>
          </a:bodyPr>
          <a:lstStyle/>
          <a:p>
            <a:r>
              <a:rPr lang="zh-CN" altLang="en-US" b="1" dirty="0"/>
              <a:t>三、 指导内容片面</a:t>
            </a:r>
          </a:p>
        </p:txBody>
      </p:sp>
      <p:pic>
        <p:nvPicPr>
          <p:cNvPr id="15" name="图片 14">
            <a:extLst>
              <a:ext uri="{FF2B5EF4-FFF2-40B4-BE49-F238E27FC236}">
                <a16:creationId xmlns:a16="http://schemas.microsoft.com/office/drawing/2014/main" xmlns="" id="{199B5DD2-F90A-2141-B382-F02603477835}"/>
              </a:ext>
            </a:extLst>
          </p:cNvPr>
          <p:cNvPicPr>
            <a:picLocks noChangeAspect="1"/>
          </p:cNvPicPr>
          <p:nvPr/>
        </p:nvPicPr>
        <p:blipFill>
          <a:blip r:embed="rId5"/>
          <a:stretch>
            <a:fillRect/>
          </a:stretch>
        </p:blipFill>
        <p:spPr>
          <a:xfrm>
            <a:off x="849777" y="1777947"/>
            <a:ext cx="381471" cy="385529"/>
          </a:xfrm>
          <a:prstGeom prst="rect">
            <a:avLst/>
          </a:prstGeom>
        </p:spPr>
      </p:pic>
      <p:sp>
        <p:nvSpPr>
          <p:cNvPr id="16" name="矩形 15">
            <a:extLst>
              <a:ext uri="{FF2B5EF4-FFF2-40B4-BE49-F238E27FC236}">
                <a16:creationId xmlns:a16="http://schemas.microsoft.com/office/drawing/2014/main" xmlns="" id="{F00EDDA4-EDFB-7B4B-B70B-F9B3FECACC9E}"/>
              </a:ext>
            </a:extLst>
          </p:cNvPr>
          <p:cNvSpPr/>
          <p:nvPr/>
        </p:nvSpPr>
        <p:spPr>
          <a:xfrm>
            <a:off x="1132429" y="2234640"/>
            <a:ext cx="9927141" cy="1609095"/>
          </a:xfrm>
          <a:prstGeom prst="rect">
            <a:avLst/>
          </a:prstGeom>
        </p:spPr>
        <p:txBody>
          <a:bodyPr wrap="square">
            <a:spAutoFit/>
          </a:bodyPr>
          <a:lstStyle/>
          <a:p>
            <a:pPr>
              <a:lnSpc>
                <a:spcPct val="150000"/>
              </a:lnSpc>
              <a:spcAft>
                <a:spcPts val="600"/>
              </a:spcAft>
            </a:pPr>
            <a:r>
              <a:rPr lang="zh-CN" altLang="en-US" sz="1600" dirty="0"/>
              <a:t>指导的内容具有较强的偏向性： 比如早教机构教师在进行家庭教育指导时，偏向于教育领域，对于养育、保健方面的指导较少涉及；妇婴保健医生进行家庭教育指导时，集中于营养保健，对于其他领域的内容也几乎没有涉及。</a:t>
            </a:r>
            <a:endParaRPr lang="en-US" altLang="zh-CN" sz="1600" dirty="0"/>
          </a:p>
          <a:p>
            <a:pPr>
              <a:lnSpc>
                <a:spcPct val="150000"/>
              </a:lnSpc>
              <a:spcAft>
                <a:spcPts val="600"/>
              </a:spcAft>
            </a:pPr>
            <a:r>
              <a:rPr lang="zh-CN" altLang="en-US" sz="1600" dirty="0"/>
              <a:t>主要原因是： 现在家庭教育指导的各指导者之间尚没有连结成有效的网络，家庭教育指导内容缺乏体系性。</a:t>
            </a:r>
          </a:p>
        </p:txBody>
      </p:sp>
      <p:sp>
        <p:nvSpPr>
          <p:cNvPr id="12" name="矩形 11">
            <a:extLst>
              <a:ext uri="{FF2B5EF4-FFF2-40B4-BE49-F238E27FC236}">
                <a16:creationId xmlns:a16="http://schemas.microsoft.com/office/drawing/2014/main" xmlns="" id="{88762C27-DC98-A34F-A100-11675C8C5AD8}"/>
              </a:ext>
            </a:extLst>
          </p:cNvPr>
          <p:cNvSpPr/>
          <p:nvPr/>
        </p:nvSpPr>
        <p:spPr>
          <a:xfrm>
            <a:off x="1440043" y="4076649"/>
            <a:ext cx="2093843" cy="369332"/>
          </a:xfrm>
          <a:prstGeom prst="rect">
            <a:avLst/>
          </a:prstGeom>
        </p:spPr>
        <p:txBody>
          <a:bodyPr wrap="none">
            <a:spAutoFit/>
          </a:bodyPr>
          <a:lstStyle/>
          <a:p>
            <a:r>
              <a:rPr lang="zh-CN" altLang="en-US" b="1" dirty="0"/>
              <a:t>四、 指导方式单一</a:t>
            </a:r>
          </a:p>
        </p:txBody>
      </p:sp>
      <p:pic>
        <p:nvPicPr>
          <p:cNvPr id="17" name="图片 16">
            <a:extLst>
              <a:ext uri="{FF2B5EF4-FFF2-40B4-BE49-F238E27FC236}">
                <a16:creationId xmlns:a16="http://schemas.microsoft.com/office/drawing/2014/main" xmlns="" id="{C8C924F9-3949-0048-A837-943AAD6AC369}"/>
              </a:ext>
            </a:extLst>
          </p:cNvPr>
          <p:cNvPicPr>
            <a:picLocks noChangeAspect="1"/>
          </p:cNvPicPr>
          <p:nvPr/>
        </p:nvPicPr>
        <p:blipFill>
          <a:blip r:embed="rId5"/>
          <a:stretch>
            <a:fillRect/>
          </a:stretch>
        </p:blipFill>
        <p:spPr>
          <a:xfrm>
            <a:off x="849777" y="4091230"/>
            <a:ext cx="381471" cy="385529"/>
          </a:xfrm>
          <a:prstGeom prst="rect">
            <a:avLst/>
          </a:prstGeom>
        </p:spPr>
      </p:pic>
      <p:sp>
        <p:nvSpPr>
          <p:cNvPr id="18" name="矩形 17">
            <a:extLst>
              <a:ext uri="{FF2B5EF4-FFF2-40B4-BE49-F238E27FC236}">
                <a16:creationId xmlns:a16="http://schemas.microsoft.com/office/drawing/2014/main" xmlns="" id="{E7E9F5B5-51DA-1B4B-8B63-F7263427258A}"/>
              </a:ext>
            </a:extLst>
          </p:cNvPr>
          <p:cNvSpPr/>
          <p:nvPr/>
        </p:nvSpPr>
        <p:spPr>
          <a:xfrm>
            <a:off x="1132429" y="4547923"/>
            <a:ext cx="10123400" cy="1239763"/>
          </a:xfrm>
          <a:prstGeom prst="rect">
            <a:avLst/>
          </a:prstGeom>
        </p:spPr>
        <p:txBody>
          <a:bodyPr wrap="square">
            <a:spAutoFit/>
          </a:bodyPr>
          <a:lstStyle/>
          <a:p>
            <a:pPr>
              <a:lnSpc>
                <a:spcPct val="150000"/>
              </a:lnSpc>
              <a:spcAft>
                <a:spcPts val="600"/>
              </a:spcAft>
            </a:pPr>
            <a:r>
              <a:rPr lang="zh-CN" altLang="en-US" sz="1600" dirty="0"/>
              <a:t>婴幼儿家庭教育指导中主要的集体指导方式是讲座、亲子活动和家长沙龙，个别化指导方式主要是面谈和微信。</a:t>
            </a:r>
            <a:endParaRPr lang="en-US" altLang="zh-CN" sz="1600" dirty="0"/>
          </a:p>
          <a:p>
            <a:pPr>
              <a:lnSpc>
                <a:spcPct val="150000"/>
              </a:lnSpc>
              <a:spcAft>
                <a:spcPts val="600"/>
              </a:spcAft>
            </a:pPr>
            <a:r>
              <a:rPr lang="zh-CN" altLang="en-US" sz="1600" dirty="0"/>
              <a:t>最主要的原因是：大多数婴幼儿是散居在家庭中的，没有特定的学校，散居婴幼儿数量大、流动性大，因而社区能够提供给散居婴幼儿的家庭教育指导在数量上偏少，在方式上也较为单一。</a:t>
            </a:r>
          </a:p>
        </p:txBody>
      </p:sp>
      <p:sp>
        <p:nvSpPr>
          <p:cNvPr id="19" name="文本框 18">
            <a:extLst>
              <a:ext uri="{FF2B5EF4-FFF2-40B4-BE49-F238E27FC236}">
                <a16:creationId xmlns:a16="http://schemas.microsoft.com/office/drawing/2014/main" xmlns="" id="{3A423024-9400-004A-926F-4603394D2480}"/>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360713124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岁婴幼儿家庭教育指导的任务与内容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4" name="矩形 13">
            <a:extLst>
              <a:ext uri="{FF2B5EF4-FFF2-40B4-BE49-F238E27FC236}">
                <a16:creationId xmlns:a16="http://schemas.microsoft.com/office/drawing/2014/main" xmlns="" id="{61F35A17-A63B-A94E-AC87-12ACE91B8017}"/>
              </a:ext>
            </a:extLst>
          </p:cNvPr>
          <p:cNvSpPr/>
          <p:nvPr/>
        </p:nvSpPr>
        <p:spPr>
          <a:xfrm>
            <a:off x="1440043" y="1763366"/>
            <a:ext cx="3711272" cy="369332"/>
          </a:xfrm>
          <a:prstGeom prst="rect">
            <a:avLst/>
          </a:prstGeom>
        </p:spPr>
        <p:txBody>
          <a:bodyPr wrap="none">
            <a:spAutoFit/>
          </a:bodyPr>
          <a:lstStyle/>
          <a:p>
            <a:r>
              <a:rPr lang="zh-CN" altLang="en-US" b="1" dirty="0"/>
              <a:t>一、 帮助家长树立正确的育儿理念</a:t>
            </a:r>
          </a:p>
        </p:txBody>
      </p:sp>
      <p:pic>
        <p:nvPicPr>
          <p:cNvPr id="15" name="图片 14">
            <a:extLst>
              <a:ext uri="{FF2B5EF4-FFF2-40B4-BE49-F238E27FC236}">
                <a16:creationId xmlns:a16="http://schemas.microsoft.com/office/drawing/2014/main" xmlns="" id="{199B5DD2-F90A-2141-B382-F02603477835}"/>
              </a:ext>
            </a:extLst>
          </p:cNvPr>
          <p:cNvPicPr>
            <a:picLocks noChangeAspect="1"/>
          </p:cNvPicPr>
          <p:nvPr/>
        </p:nvPicPr>
        <p:blipFill>
          <a:blip r:embed="rId5"/>
          <a:stretch>
            <a:fillRect/>
          </a:stretch>
        </p:blipFill>
        <p:spPr>
          <a:xfrm>
            <a:off x="849777" y="1777947"/>
            <a:ext cx="381471" cy="385529"/>
          </a:xfrm>
          <a:prstGeom prst="rect">
            <a:avLst/>
          </a:prstGeom>
        </p:spPr>
      </p:pic>
      <p:sp>
        <p:nvSpPr>
          <p:cNvPr id="16" name="矩形 15">
            <a:extLst>
              <a:ext uri="{FF2B5EF4-FFF2-40B4-BE49-F238E27FC236}">
                <a16:creationId xmlns:a16="http://schemas.microsoft.com/office/drawing/2014/main" xmlns="" id="{F00EDDA4-EDFB-7B4B-B70B-F9B3FECACC9E}"/>
              </a:ext>
            </a:extLst>
          </p:cNvPr>
          <p:cNvSpPr/>
          <p:nvPr/>
        </p:nvSpPr>
        <p:spPr>
          <a:xfrm>
            <a:off x="1132429" y="2234640"/>
            <a:ext cx="9927141" cy="2424703"/>
          </a:xfrm>
          <a:prstGeom prst="rect">
            <a:avLst/>
          </a:prstGeom>
        </p:spPr>
        <p:txBody>
          <a:bodyPr wrap="square">
            <a:spAutoFit/>
          </a:bodyPr>
          <a:lstStyle/>
          <a:p>
            <a:pPr>
              <a:lnSpc>
                <a:spcPct val="150000"/>
              </a:lnSpc>
              <a:spcAft>
                <a:spcPts val="600"/>
              </a:spcAft>
            </a:pPr>
            <a:r>
              <a:rPr lang="zh-CN" altLang="en-US" sz="1600" dirty="0"/>
              <a:t>育儿理念作为家长对婴幼儿发展和各项育儿活动所持有的看法，会对家长的各种育儿行为产生深刻的影响作用。因此，家庭教育指导的首要任务就是要帮助家长树立更科学的儿童观，使家长更好地认识育儿这件事情，即对婴幼儿的教育形成科学全面的认识。</a:t>
            </a:r>
            <a:endParaRPr lang="en-US" altLang="zh-CN" sz="1600" dirty="0"/>
          </a:p>
          <a:p>
            <a:pPr>
              <a:lnSpc>
                <a:spcPct val="150000"/>
              </a:lnSpc>
              <a:spcAft>
                <a:spcPts val="600"/>
              </a:spcAft>
            </a:pPr>
            <a:r>
              <a:rPr lang="zh-CN" altLang="en-US" sz="1600" dirty="0"/>
              <a:t>一方面，要让家长意识到</a:t>
            </a:r>
            <a:r>
              <a:rPr lang="en-US" altLang="zh-CN" sz="1600" dirty="0"/>
              <a:t>0—3</a:t>
            </a:r>
            <a:r>
              <a:rPr lang="zh-CN" altLang="en-US" sz="1600" dirty="0"/>
              <a:t>岁婴幼儿家庭教育的重要性，盲目或纵容的家庭教育可能会贻误孩子的一生；</a:t>
            </a:r>
            <a:endParaRPr lang="en-US" altLang="zh-CN" sz="1600" dirty="0"/>
          </a:p>
          <a:p>
            <a:pPr>
              <a:lnSpc>
                <a:spcPct val="150000"/>
              </a:lnSpc>
              <a:spcAft>
                <a:spcPts val="600"/>
              </a:spcAft>
            </a:pPr>
            <a:r>
              <a:rPr lang="zh-CN" altLang="en-US" sz="1600" dirty="0"/>
              <a:t>另一方面，家长要形成自己的育儿哲学，包括想要培养什么样的孩子、希望如何去培养等问题，树立正确的育儿理念。</a:t>
            </a:r>
          </a:p>
        </p:txBody>
      </p:sp>
      <p:sp>
        <p:nvSpPr>
          <p:cNvPr id="19" name="文本框 18">
            <a:extLst>
              <a:ext uri="{FF2B5EF4-FFF2-40B4-BE49-F238E27FC236}">
                <a16:creationId xmlns:a16="http://schemas.microsoft.com/office/drawing/2014/main" xmlns="" id="{6F2B1016-396D-3D44-8207-80202150B97B}"/>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89098486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岁婴幼儿家庭教育指导的任务与内容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4" name="矩形 13">
            <a:extLst>
              <a:ext uri="{FF2B5EF4-FFF2-40B4-BE49-F238E27FC236}">
                <a16:creationId xmlns:a16="http://schemas.microsoft.com/office/drawing/2014/main" xmlns="" id="{61F35A17-A63B-A94E-AC87-12ACE91B8017}"/>
              </a:ext>
            </a:extLst>
          </p:cNvPr>
          <p:cNvSpPr/>
          <p:nvPr/>
        </p:nvSpPr>
        <p:spPr>
          <a:xfrm>
            <a:off x="1440043" y="1763366"/>
            <a:ext cx="3709670" cy="369332"/>
          </a:xfrm>
          <a:prstGeom prst="rect">
            <a:avLst/>
          </a:prstGeom>
        </p:spPr>
        <p:txBody>
          <a:bodyPr wrap="none">
            <a:spAutoFit/>
          </a:bodyPr>
          <a:lstStyle/>
          <a:p>
            <a:r>
              <a:rPr lang="zh-CN" altLang="en-US" b="1" dirty="0"/>
              <a:t>二、 指导家长积累科学的育儿知识</a:t>
            </a:r>
          </a:p>
        </p:txBody>
      </p:sp>
      <p:pic>
        <p:nvPicPr>
          <p:cNvPr id="15" name="图片 14">
            <a:extLst>
              <a:ext uri="{FF2B5EF4-FFF2-40B4-BE49-F238E27FC236}">
                <a16:creationId xmlns:a16="http://schemas.microsoft.com/office/drawing/2014/main" xmlns="" id="{199B5DD2-F90A-2141-B382-F02603477835}"/>
              </a:ext>
            </a:extLst>
          </p:cNvPr>
          <p:cNvPicPr>
            <a:picLocks noChangeAspect="1"/>
          </p:cNvPicPr>
          <p:nvPr/>
        </p:nvPicPr>
        <p:blipFill>
          <a:blip r:embed="rId5"/>
          <a:stretch>
            <a:fillRect/>
          </a:stretch>
        </p:blipFill>
        <p:spPr>
          <a:xfrm>
            <a:off x="849777" y="1777947"/>
            <a:ext cx="381471" cy="385529"/>
          </a:xfrm>
          <a:prstGeom prst="rect">
            <a:avLst/>
          </a:prstGeom>
        </p:spPr>
      </p:pic>
      <p:sp>
        <p:nvSpPr>
          <p:cNvPr id="16" name="矩形 15">
            <a:extLst>
              <a:ext uri="{FF2B5EF4-FFF2-40B4-BE49-F238E27FC236}">
                <a16:creationId xmlns:a16="http://schemas.microsoft.com/office/drawing/2014/main" xmlns="" id="{F00EDDA4-EDFB-7B4B-B70B-F9B3FECACC9E}"/>
              </a:ext>
            </a:extLst>
          </p:cNvPr>
          <p:cNvSpPr/>
          <p:nvPr/>
        </p:nvSpPr>
        <p:spPr>
          <a:xfrm>
            <a:off x="1132429" y="2234640"/>
            <a:ext cx="9927141" cy="793487"/>
          </a:xfrm>
          <a:prstGeom prst="rect">
            <a:avLst/>
          </a:prstGeom>
        </p:spPr>
        <p:txBody>
          <a:bodyPr wrap="square">
            <a:spAutoFit/>
          </a:bodyPr>
          <a:lstStyle/>
          <a:p>
            <a:pPr>
              <a:lnSpc>
                <a:spcPct val="150000"/>
              </a:lnSpc>
              <a:spcAft>
                <a:spcPts val="600"/>
              </a:spcAft>
            </a:pPr>
            <a:r>
              <a:rPr lang="zh-CN" altLang="en-US" sz="1600" dirty="0"/>
              <a:t>育儿知识主要是指有关婴幼儿身心发展的知识和相关的家庭教育理论。丰富科学的育儿知识，是婴幼儿家庭实施科学育儿的基础。</a:t>
            </a:r>
          </a:p>
        </p:txBody>
      </p:sp>
      <p:sp>
        <p:nvSpPr>
          <p:cNvPr id="10" name="矩形 9">
            <a:extLst>
              <a:ext uri="{FF2B5EF4-FFF2-40B4-BE49-F238E27FC236}">
                <a16:creationId xmlns:a16="http://schemas.microsoft.com/office/drawing/2014/main" xmlns="" id="{57A50864-12F0-A847-A442-4E84719D86E8}"/>
              </a:ext>
            </a:extLst>
          </p:cNvPr>
          <p:cNvSpPr/>
          <p:nvPr/>
        </p:nvSpPr>
        <p:spPr>
          <a:xfrm>
            <a:off x="1132429" y="3426507"/>
            <a:ext cx="9927141" cy="2280176"/>
          </a:xfrm>
          <a:prstGeom prst="rect">
            <a:avLst/>
          </a:prstGeom>
        </p:spPr>
        <p:txBody>
          <a:bodyPr wrap="square">
            <a:spAutoFit/>
          </a:bodyPr>
          <a:lstStyle/>
          <a:p>
            <a:pPr>
              <a:lnSpc>
                <a:spcPct val="150000"/>
              </a:lnSpc>
              <a:spcAft>
                <a:spcPts val="1200"/>
              </a:spcAft>
            </a:pPr>
            <a:r>
              <a:rPr lang="zh-CN" altLang="en-US" sz="1600" b="1" dirty="0"/>
              <a:t>案例</a:t>
            </a:r>
            <a:r>
              <a:rPr lang="en-US" altLang="zh-CN" sz="1600" b="1" dirty="0"/>
              <a:t>2-3</a:t>
            </a:r>
          </a:p>
          <a:p>
            <a:pPr>
              <a:lnSpc>
                <a:spcPct val="150000"/>
              </a:lnSpc>
              <a:spcAft>
                <a:spcPts val="1200"/>
              </a:spcAft>
            </a:pPr>
            <a:r>
              <a:rPr lang="zh-CN" altLang="en-US" sz="1200" b="1" dirty="0"/>
              <a:t>宝宝口齿不清，真心烦</a:t>
            </a:r>
          </a:p>
          <a:p>
            <a:pPr>
              <a:lnSpc>
                <a:spcPct val="150000"/>
              </a:lnSpc>
              <a:spcAft>
                <a:spcPts val="1200"/>
              </a:spcAft>
            </a:pPr>
            <a:r>
              <a:rPr lang="zh-CN" altLang="en-US" sz="1200" dirty="0"/>
              <a:t>康康马上就要三岁了，吐字发音还是不清楚，比如常常将“爸爸”叫成“发发”，“我要”说成“我奥”，很多话只有家人才能勉强辨别出来。为此，全家都很焦虑，担心他长大后也会口齿不清。妈妈特意找到老师，想求助是否需要去医院检查。</a:t>
            </a:r>
          </a:p>
          <a:p>
            <a:pPr>
              <a:lnSpc>
                <a:spcPct val="150000"/>
              </a:lnSpc>
              <a:spcAft>
                <a:spcPts val="1200"/>
              </a:spcAft>
            </a:pPr>
            <a:r>
              <a:rPr lang="zh-CN" altLang="en-US" sz="1200" dirty="0"/>
              <a:t>类似于康康的问题其实并不罕见，口齿不清是</a:t>
            </a:r>
            <a:r>
              <a:rPr lang="en-US" altLang="zh-CN" sz="1200" dirty="0"/>
              <a:t>0—3</a:t>
            </a:r>
            <a:r>
              <a:rPr lang="zh-CN" altLang="en-US" sz="1200" dirty="0"/>
              <a:t>岁婴幼儿常常会遇到的语言问题，建议家长了解婴幼儿的语言发展规律，及时寻找这一问题的原因，究竟是暂时的发音不清还是语言发育迟缓，是先天的还是后天教育引起的，并尽早检查，进行干预。</a:t>
            </a:r>
          </a:p>
        </p:txBody>
      </p:sp>
      <p:sp>
        <p:nvSpPr>
          <p:cNvPr id="12" name="文本框 11">
            <a:extLst>
              <a:ext uri="{FF2B5EF4-FFF2-40B4-BE49-F238E27FC236}">
                <a16:creationId xmlns:a16="http://schemas.microsoft.com/office/drawing/2014/main" xmlns="" id="{29B197D7-D1F3-7D4E-BD01-743FC04268F1}"/>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88340120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岁婴幼儿家庭教育指导的任务与内容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4" name="矩形 13">
            <a:extLst>
              <a:ext uri="{FF2B5EF4-FFF2-40B4-BE49-F238E27FC236}">
                <a16:creationId xmlns:a16="http://schemas.microsoft.com/office/drawing/2014/main" xmlns="" id="{61F35A17-A63B-A94E-AC87-12ACE91B8017}"/>
              </a:ext>
            </a:extLst>
          </p:cNvPr>
          <p:cNvSpPr/>
          <p:nvPr/>
        </p:nvSpPr>
        <p:spPr>
          <a:xfrm>
            <a:off x="1440043" y="1763366"/>
            <a:ext cx="3942105" cy="369332"/>
          </a:xfrm>
          <a:prstGeom prst="rect">
            <a:avLst/>
          </a:prstGeom>
        </p:spPr>
        <p:txBody>
          <a:bodyPr wrap="none">
            <a:spAutoFit/>
          </a:bodyPr>
          <a:lstStyle/>
          <a:p>
            <a:r>
              <a:rPr lang="zh-CN" altLang="en-US" b="1" dirty="0"/>
              <a:t>三、 协助家长改变不合理的育儿行为</a:t>
            </a:r>
          </a:p>
        </p:txBody>
      </p:sp>
      <p:pic>
        <p:nvPicPr>
          <p:cNvPr id="15" name="图片 14">
            <a:extLst>
              <a:ext uri="{FF2B5EF4-FFF2-40B4-BE49-F238E27FC236}">
                <a16:creationId xmlns:a16="http://schemas.microsoft.com/office/drawing/2014/main" xmlns="" id="{199B5DD2-F90A-2141-B382-F02603477835}"/>
              </a:ext>
            </a:extLst>
          </p:cNvPr>
          <p:cNvPicPr>
            <a:picLocks noChangeAspect="1"/>
          </p:cNvPicPr>
          <p:nvPr/>
        </p:nvPicPr>
        <p:blipFill>
          <a:blip r:embed="rId5"/>
          <a:stretch>
            <a:fillRect/>
          </a:stretch>
        </p:blipFill>
        <p:spPr>
          <a:xfrm>
            <a:off x="849777" y="1777947"/>
            <a:ext cx="381471" cy="385529"/>
          </a:xfrm>
          <a:prstGeom prst="rect">
            <a:avLst/>
          </a:prstGeom>
        </p:spPr>
      </p:pic>
      <p:sp>
        <p:nvSpPr>
          <p:cNvPr id="16" name="矩形 15">
            <a:extLst>
              <a:ext uri="{FF2B5EF4-FFF2-40B4-BE49-F238E27FC236}">
                <a16:creationId xmlns:a16="http://schemas.microsoft.com/office/drawing/2014/main" xmlns="" id="{F00EDDA4-EDFB-7B4B-B70B-F9B3FECACC9E}"/>
              </a:ext>
            </a:extLst>
          </p:cNvPr>
          <p:cNvSpPr/>
          <p:nvPr/>
        </p:nvSpPr>
        <p:spPr>
          <a:xfrm>
            <a:off x="1132429" y="2234640"/>
            <a:ext cx="9927141" cy="1712072"/>
          </a:xfrm>
          <a:prstGeom prst="rect">
            <a:avLst/>
          </a:prstGeom>
        </p:spPr>
        <p:txBody>
          <a:bodyPr wrap="square">
            <a:spAutoFit/>
          </a:bodyPr>
          <a:lstStyle/>
          <a:p>
            <a:pPr>
              <a:lnSpc>
                <a:spcPct val="150000"/>
              </a:lnSpc>
              <a:spcAft>
                <a:spcPts val="600"/>
              </a:spcAft>
            </a:pPr>
            <a:r>
              <a:rPr lang="zh-CN" altLang="zh-CN" dirty="0"/>
              <a:t>只是停留在理论、思想层面的家庭教育指导并不能带来良好的家庭教育效果，正确的育儿理念、科学的育儿知识只有转化为家长良好的育儿行为才能产生实际的成效。这就需要指导者在日常的活动中、在与婴幼儿家长的沟通中发现婴幼儿家长家庭教育中存在的不合理的育儿行为和问题，并提出建议，协助家长解决问题。</a:t>
            </a:r>
            <a:r>
              <a:rPr lang="zh-CN" altLang="zh-CN" sz="1600" dirty="0"/>
              <a:t> </a:t>
            </a:r>
            <a:endParaRPr lang="zh-CN" altLang="en-US" sz="1600" dirty="0"/>
          </a:p>
        </p:txBody>
      </p:sp>
      <p:sp>
        <p:nvSpPr>
          <p:cNvPr id="12" name="文本框 11">
            <a:extLst>
              <a:ext uri="{FF2B5EF4-FFF2-40B4-BE49-F238E27FC236}">
                <a16:creationId xmlns:a16="http://schemas.microsoft.com/office/drawing/2014/main" xmlns="" id="{8CE300A8-5EAA-F343-B09B-368FAB7FAB91}"/>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36546449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第四节  </a:t>
            </a:r>
            <a:r>
              <a:rPr lang="en-US" altLang="zh-CN" sz="2400" b="1" dirty="0"/>
              <a:t>0—3</a:t>
            </a:r>
            <a:r>
              <a:rPr lang="zh-CN" altLang="en-US" sz="2400" b="1" dirty="0"/>
              <a:t>岁婴幼儿家庭教育指导的方式与途径</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4" name="矩形 13">
            <a:extLst>
              <a:ext uri="{FF2B5EF4-FFF2-40B4-BE49-F238E27FC236}">
                <a16:creationId xmlns:a16="http://schemas.microsoft.com/office/drawing/2014/main" xmlns="" id="{61F35A17-A63B-A94E-AC87-12ACE91B8017}"/>
              </a:ext>
            </a:extLst>
          </p:cNvPr>
          <p:cNvSpPr/>
          <p:nvPr/>
        </p:nvSpPr>
        <p:spPr>
          <a:xfrm>
            <a:off x="1440043" y="1763366"/>
            <a:ext cx="1633781" cy="369332"/>
          </a:xfrm>
          <a:prstGeom prst="rect">
            <a:avLst/>
          </a:prstGeom>
        </p:spPr>
        <p:txBody>
          <a:bodyPr wrap="none">
            <a:spAutoFit/>
          </a:bodyPr>
          <a:lstStyle/>
          <a:p>
            <a:r>
              <a:rPr lang="zh-CN" altLang="en-US" b="1" dirty="0"/>
              <a:t>一、 集体指导</a:t>
            </a:r>
          </a:p>
        </p:txBody>
      </p:sp>
      <p:pic>
        <p:nvPicPr>
          <p:cNvPr id="15" name="图片 14">
            <a:extLst>
              <a:ext uri="{FF2B5EF4-FFF2-40B4-BE49-F238E27FC236}">
                <a16:creationId xmlns:a16="http://schemas.microsoft.com/office/drawing/2014/main" xmlns="" id="{199B5DD2-F90A-2141-B382-F02603477835}"/>
              </a:ext>
            </a:extLst>
          </p:cNvPr>
          <p:cNvPicPr>
            <a:picLocks noChangeAspect="1"/>
          </p:cNvPicPr>
          <p:nvPr/>
        </p:nvPicPr>
        <p:blipFill>
          <a:blip r:embed="rId5"/>
          <a:stretch>
            <a:fillRect/>
          </a:stretch>
        </p:blipFill>
        <p:spPr>
          <a:xfrm>
            <a:off x="849777" y="1777947"/>
            <a:ext cx="381471" cy="385529"/>
          </a:xfrm>
          <a:prstGeom prst="rect">
            <a:avLst/>
          </a:prstGeom>
        </p:spPr>
      </p:pic>
      <p:sp>
        <p:nvSpPr>
          <p:cNvPr id="10" name="矩形 9">
            <a:extLst>
              <a:ext uri="{FF2B5EF4-FFF2-40B4-BE49-F238E27FC236}">
                <a16:creationId xmlns:a16="http://schemas.microsoft.com/office/drawing/2014/main" xmlns="" id="{D07508C9-061E-B340-A1CD-BBAA07D15245}"/>
              </a:ext>
            </a:extLst>
          </p:cNvPr>
          <p:cNvSpPr/>
          <p:nvPr/>
        </p:nvSpPr>
        <p:spPr>
          <a:xfrm>
            <a:off x="1231248" y="2550821"/>
            <a:ext cx="5953323" cy="2435347"/>
          </a:xfrm>
          <a:prstGeom prst="rect">
            <a:avLst/>
          </a:prstGeom>
        </p:spPr>
        <p:txBody>
          <a:bodyPr wrap="square">
            <a:spAutoFit/>
          </a:bodyPr>
          <a:lstStyle/>
          <a:p>
            <a:pPr>
              <a:lnSpc>
                <a:spcPct val="150000"/>
              </a:lnSpc>
              <a:spcAft>
                <a:spcPts val="1200"/>
              </a:spcAft>
            </a:pPr>
            <a:r>
              <a:rPr lang="zh-CN" altLang="en-US" b="1" dirty="0"/>
              <a:t>（一） 亲子活动</a:t>
            </a:r>
          </a:p>
          <a:p>
            <a:pPr>
              <a:lnSpc>
                <a:spcPct val="150000"/>
              </a:lnSpc>
              <a:spcAft>
                <a:spcPts val="1200"/>
              </a:spcAft>
            </a:pPr>
            <a:r>
              <a:rPr lang="zh-CN" altLang="zh-CN" dirty="0"/>
              <a:t>亲子活动是指学前教育专业人员（早教中心、托幼机构、社区等）组织的家长和婴幼儿共同参加的活动。</a:t>
            </a:r>
            <a:endParaRPr lang="en-US" altLang="zh-CN" dirty="0"/>
          </a:p>
          <a:p>
            <a:pPr>
              <a:lnSpc>
                <a:spcPct val="150000"/>
              </a:lnSpc>
              <a:spcAft>
                <a:spcPts val="1200"/>
              </a:spcAft>
            </a:pPr>
            <a:r>
              <a:rPr lang="zh-CN" altLang="zh-CN" dirty="0"/>
              <a:t>相对于幼儿园集体课，</a:t>
            </a:r>
            <a:r>
              <a:rPr lang="en-US" altLang="zh-CN" dirty="0"/>
              <a:t>0—3</a:t>
            </a:r>
            <a:r>
              <a:rPr lang="zh-CN" altLang="zh-CN" dirty="0"/>
              <a:t>岁婴幼儿亲子活动最核心的内容是指导者、婴幼儿、家长三位一体的关系。 </a:t>
            </a:r>
          </a:p>
        </p:txBody>
      </p:sp>
      <p:pic>
        <p:nvPicPr>
          <p:cNvPr id="12290" name="Picture 2" descr="page45image49774592">
            <a:extLst>
              <a:ext uri="{FF2B5EF4-FFF2-40B4-BE49-F238E27FC236}">
                <a16:creationId xmlns:a16="http://schemas.microsoft.com/office/drawing/2014/main" xmlns="" id="{38A9633E-3D2F-094C-AC23-07F9829B780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71963" y="2550821"/>
            <a:ext cx="3175296" cy="2390811"/>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17" name="文本框 16">
            <a:extLst>
              <a:ext uri="{FF2B5EF4-FFF2-40B4-BE49-F238E27FC236}">
                <a16:creationId xmlns:a16="http://schemas.microsoft.com/office/drawing/2014/main" xmlns="" id="{FBC05024-1A1A-AD43-94A7-71A0BBB2BA53}"/>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244799795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991365" y="234817"/>
            <a:ext cx="2203980" cy="830997"/>
          </a:xfrm>
          <a:prstGeom prst="rect">
            <a:avLst/>
          </a:prstGeom>
          <a:noFill/>
        </p:spPr>
        <p:txBody>
          <a:bodyPr wrap="square" rtlCol="0">
            <a:spAutoFit/>
          </a:bodyPr>
          <a:lstStyle/>
          <a:p>
            <a:pPr algn="ctr"/>
            <a:r>
              <a:rPr lang="zh-CN" altLang="en-US" sz="4800" b="1" dirty="0">
                <a:latin typeface="+mj-lt"/>
                <a:ea typeface="萝莉体 第二版" panose="02000500000000000000" pitchFamily="2" charset="-122"/>
                <a:cs typeface="萝莉体 第二版" panose="02000500000000000000" pitchFamily="2" charset="-122"/>
              </a:rPr>
              <a:t>目录</a:t>
            </a:r>
            <a:endParaRPr lang="en-US" altLang="zh-CN" sz="4800" b="1" dirty="0">
              <a:latin typeface="+mj-lt"/>
              <a:ea typeface="萝莉体 第二版" panose="02000500000000000000" pitchFamily="2" charset="-122"/>
              <a:cs typeface="萝莉体 第二版" panose="02000500000000000000" pitchFamily="2" charset="-122"/>
            </a:endParaRPr>
          </a:p>
        </p:txBody>
      </p:sp>
      <p:pic>
        <p:nvPicPr>
          <p:cNvPr id="16" name="图片 15"/>
          <p:cNvPicPr>
            <a:picLocks noChangeAspect="1"/>
          </p:cNvPicPr>
          <p:nvPr/>
        </p:nvPicPr>
        <p:blipFill>
          <a:blip r:embed="rId3"/>
          <a:stretch>
            <a:fillRect/>
          </a:stretch>
        </p:blipFill>
        <p:spPr>
          <a:xfrm>
            <a:off x="266340" y="5545583"/>
            <a:ext cx="1249788" cy="1085182"/>
          </a:xfrm>
          <a:prstGeom prst="rect">
            <a:avLst/>
          </a:prstGeom>
        </p:spPr>
      </p:pic>
      <p:pic>
        <p:nvPicPr>
          <p:cNvPr id="17" name="图片 16"/>
          <p:cNvPicPr>
            <a:picLocks noChangeAspect="1"/>
          </p:cNvPicPr>
          <p:nvPr/>
        </p:nvPicPr>
        <p:blipFill>
          <a:blip r:embed="rId4"/>
          <a:stretch>
            <a:fillRect/>
          </a:stretch>
        </p:blipFill>
        <p:spPr>
          <a:xfrm>
            <a:off x="10748169" y="5633338"/>
            <a:ext cx="1140051" cy="853514"/>
          </a:xfrm>
          <a:prstGeom prst="rect">
            <a:avLst/>
          </a:prstGeom>
        </p:spPr>
      </p:pic>
      <p:pic>
        <p:nvPicPr>
          <p:cNvPr id="18" name="图片 17"/>
          <p:cNvPicPr>
            <a:picLocks noChangeAspect="1"/>
          </p:cNvPicPr>
          <p:nvPr/>
        </p:nvPicPr>
        <p:blipFill>
          <a:blip r:embed="rId5"/>
          <a:stretch>
            <a:fillRect/>
          </a:stretch>
        </p:blipFill>
        <p:spPr>
          <a:xfrm>
            <a:off x="4707876" y="360730"/>
            <a:ext cx="566977" cy="579170"/>
          </a:xfrm>
          <a:prstGeom prst="rect">
            <a:avLst/>
          </a:prstGeom>
        </p:spPr>
      </p:pic>
      <p:pic>
        <p:nvPicPr>
          <p:cNvPr id="19" name="图片 18"/>
          <p:cNvPicPr>
            <a:picLocks noChangeAspect="1"/>
          </p:cNvPicPr>
          <p:nvPr/>
        </p:nvPicPr>
        <p:blipFill>
          <a:blip r:embed="rId6"/>
          <a:stretch>
            <a:fillRect/>
          </a:stretch>
        </p:blipFill>
        <p:spPr>
          <a:xfrm>
            <a:off x="8979655" y="3707338"/>
            <a:ext cx="396274" cy="475529"/>
          </a:xfrm>
          <a:prstGeom prst="rect">
            <a:avLst/>
          </a:prstGeom>
        </p:spPr>
      </p:pic>
      <p:grpSp>
        <p:nvGrpSpPr>
          <p:cNvPr id="3" name="组合 2">
            <a:extLst>
              <a:ext uri="{FF2B5EF4-FFF2-40B4-BE49-F238E27FC236}">
                <a16:creationId xmlns:a16="http://schemas.microsoft.com/office/drawing/2014/main" xmlns="" id="{E90F4194-6DA0-894B-84A8-C98E5596519E}"/>
              </a:ext>
            </a:extLst>
          </p:cNvPr>
          <p:cNvGrpSpPr/>
          <p:nvPr/>
        </p:nvGrpSpPr>
        <p:grpSpPr>
          <a:xfrm>
            <a:off x="2505849" y="2336710"/>
            <a:ext cx="5538008" cy="597268"/>
            <a:chOff x="2504402" y="1580530"/>
            <a:chExt cx="5538008" cy="597268"/>
          </a:xfrm>
        </p:grpSpPr>
        <p:pic>
          <p:nvPicPr>
            <p:cNvPr id="27" name="图片 26"/>
            <p:cNvPicPr>
              <a:picLocks noChangeAspect="1"/>
            </p:cNvPicPr>
            <p:nvPr/>
          </p:nvPicPr>
          <p:blipFill>
            <a:blip r:embed="rId7">
              <a:duotone>
                <a:prstClr val="black"/>
                <a:schemeClr val="tx2">
                  <a:tint val="45000"/>
                  <a:satMod val="400000"/>
                </a:schemeClr>
              </a:duotone>
              <a:extLst>
                <a:ext uri="{BEBA8EAE-BF5A-486C-A8C5-ECC9F3942E4B}">
                  <a14:imgProps xmlns:a14="http://schemas.microsoft.com/office/drawing/2010/main">
                    <a14:imgLayer r:embed="rId8">
                      <a14:imgEffect>
                        <a14:artisticCutout/>
                      </a14:imgEffect>
                    </a14:imgLayer>
                  </a14:imgProps>
                </a:ext>
              </a:extLst>
            </a:blip>
            <a:stretch>
              <a:fillRect/>
            </a:stretch>
          </p:blipFill>
          <p:spPr>
            <a:xfrm>
              <a:off x="2504402" y="1580530"/>
              <a:ext cx="827859" cy="597268"/>
            </a:xfrm>
            <a:prstGeom prst="rect">
              <a:avLst/>
            </a:prstGeom>
          </p:spPr>
        </p:pic>
        <p:sp>
          <p:nvSpPr>
            <p:cNvPr id="40" name="任意多边形: 形状 5"/>
            <p:cNvSpPr/>
            <p:nvPr/>
          </p:nvSpPr>
          <p:spPr>
            <a:xfrm>
              <a:off x="3177668" y="1879164"/>
              <a:ext cx="4864742" cy="115119"/>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535700" y="1509832"/>
            <a:ext cx="4341091" cy="369332"/>
          </a:xfrm>
          <a:prstGeom prst="rect">
            <a:avLst/>
          </a:prstGeom>
          <a:noFill/>
        </p:spPr>
        <p:txBody>
          <a:bodyPr wrap="square" rtlCol="0">
            <a:spAutoFit/>
          </a:bodyPr>
          <a:lstStyle/>
          <a:p>
            <a:r>
              <a:rPr lang="zh-CN" altLang="en-US" dirty="0"/>
              <a:t>第一章： </a:t>
            </a:r>
            <a:r>
              <a:rPr lang="en-US" altLang="zh-CN" dirty="0"/>
              <a:t>0—3</a:t>
            </a:r>
            <a:r>
              <a:rPr lang="zh-CN" altLang="en-US" dirty="0"/>
              <a:t>岁婴幼儿家庭教育概述</a:t>
            </a:r>
          </a:p>
        </p:txBody>
      </p:sp>
      <p:sp>
        <p:nvSpPr>
          <p:cNvPr id="41" name="文本框 40"/>
          <p:cNvSpPr txBox="1"/>
          <p:nvPr/>
        </p:nvSpPr>
        <p:spPr>
          <a:xfrm>
            <a:off x="3535700" y="2257894"/>
            <a:ext cx="4926235" cy="369332"/>
          </a:xfrm>
          <a:prstGeom prst="rect">
            <a:avLst/>
          </a:prstGeom>
          <a:noFill/>
        </p:spPr>
        <p:txBody>
          <a:bodyPr wrap="square" rtlCol="0">
            <a:spAutoFit/>
          </a:bodyPr>
          <a:lstStyle/>
          <a:p>
            <a:r>
              <a:rPr lang="zh-CN" altLang="en-US" dirty="0"/>
              <a:t>第二章： </a:t>
            </a:r>
            <a:r>
              <a:rPr lang="en-US" altLang="zh-CN" dirty="0"/>
              <a:t>0—3</a:t>
            </a:r>
            <a:r>
              <a:rPr lang="zh-CN" altLang="en-US" dirty="0"/>
              <a:t>岁婴幼儿家庭教育指导概述 </a:t>
            </a:r>
          </a:p>
        </p:txBody>
      </p:sp>
      <p:sp>
        <p:nvSpPr>
          <p:cNvPr id="42" name="文本框 41"/>
          <p:cNvSpPr txBox="1"/>
          <p:nvPr/>
        </p:nvSpPr>
        <p:spPr>
          <a:xfrm>
            <a:off x="3535700" y="3005956"/>
            <a:ext cx="4353580" cy="369332"/>
          </a:xfrm>
          <a:prstGeom prst="rect">
            <a:avLst/>
          </a:prstGeom>
          <a:noFill/>
        </p:spPr>
        <p:txBody>
          <a:bodyPr wrap="square" rtlCol="0">
            <a:spAutoFit/>
          </a:bodyPr>
          <a:lstStyle/>
          <a:p>
            <a:r>
              <a:rPr lang="zh-CN" altLang="en-US" dirty="0"/>
              <a:t>第三章：</a:t>
            </a:r>
            <a:r>
              <a:rPr lang="en-US" altLang="zh-CN" dirty="0"/>
              <a:t>0—1</a:t>
            </a:r>
            <a:r>
              <a:rPr lang="zh-CN" altLang="en-US" dirty="0"/>
              <a:t>岁婴幼儿的家庭教育与指导</a:t>
            </a:r>
          </a:p>
        </p:txBody>
      </p:sp>
      <p:sp>
        <p:nvSpPr>
          <p:cNvPr id="43" name="文本框 42"/>
          <p:cNvSpPr txBox="1"/>
          <p:nvPr/>
        </p:nvSpPr>
        <p:spPr>
          <a:xfrm>
            <a:off x="3535700" y="3754018"/>
            <a:ext cx="4353580" cy="369332"/>
          </a:xfrm>
          <a:prstGeom prst="rect">
            <a:avLst/>
          </a:prstGeom>
          <a:noFill/>
        </p:spPr>
        <p:txBody>
          <a:bodyPr wrap="square" rtlCol="0">
            <a:spAutoFit/>
          </a:bodyPr>
          <a:lstStyle/>
          <a:p>
            <a:r>
              <a:rPr lang="zh-CN" altLang="en-US" dirty="0"/>
              <a:t>第四章：</a:t>
            </a:r>
            <a:r>
              <a:rPr lang="en-US" altLang="zh-CN" dirty="0"/>
              <a:t>1—2</a:t>
            </a:r>
            <a:r>
              <a:rPr lang="zh-CN" altLang="en-US" dirty="0"/>
              <a:t>岁婴幼儿的家庭教育与指导</a:t>
            </a:r>
          </a:p>
        </p:txBody>
      </p:sp>
      <p:sp>
        <p:nvSpPr>
          <p:cNvPr id="46" name="文本框 45"/>
          <p:cNvSpPr txBox="1"/>
          <p:nvPr/>
        </p:nvSpPr>
        <p:spPr>
          <a:xfrm>
            <a:off x="3535700" y="4502080"/>
            <a:ext cx="4353580" cy="369332"/>
          </a:xfrm>
          <a:prstGeom prst="rect">
            <a:avLst/>
          </a:prstGeom>
          <a:noFill/>
        </p:spPr>
        <p:txBody>
          <a:bodyPr wrap="square" rtlCol="0">
            <a:spAutoFit/>
          </a:bodyPr>
          <a:lstStyle/>
          <a:p>
            <a:r>
              <a:rPr lang="zh-CN" altLang="en-US" dirty="0"/>
              <a:t>第五章：</a:t>
            </a:r>
            <a:r>
              <a:rPr lang="en-US" altLang="zh-CN" dirty="0"/>
              <a:t>2—3</a:t>
            </a:r>
            <a:r>
              <a:rPr lang="zh-CN" altLang="en-US" dirty="0"/>
              <a:t>岁幼儿的家庭教育与指导</a:t>
            </a:r>
          </a:p>
        </p:txBody>
      </p:sp>
      <p:sp>
        <p:nvSpPr>
          <p:cNvPr id="47" name="文本框 46"/>
          <p:cNvSpPr txBox="1"/>
          <p:nvPr/>
        </p:nvSpPr>
        <p:spPr>
          <a:xfrm>
            <a:off x="3535699" y="5250142"/>
            <a:ext cx="4926235" cy="369332"/>
          </a:xfrm>
          <a:prstGeom prst="rect">
            <a:avLst/>
          </a:prstGeom>
          <a:noFill/>
        </p:spPr>
        <p:txBody>
          <a:bodyPr wrap="square" rtlCol="0">
            <a:spAutoFit/>
          </a:bodyPr>
          <a:lstStyle/>
          <a:p>
            <a:r>
              <a:rPr lang="zh-CN" altLang="en-US" dirty="0"/>
              <a:t>第六章：</a:t>
            </a:r>
            <a:r>
              <a:rPr lang="en-US" altLang="zh-CN" dirty="0"/>
              <a:t>0—3</a:t>
            </a:r>
            <a:r>
              <a:rPr lang="zh-CN" altLang="en-US" dirty="0"/>
              <a:t>岁特殊儿童的家庭教育与指导 </a:t>
            </a:r>
          </a:p>
        </p:txBody>
      </p:sp>
      <p:sp>
        <p:nvSpPr>
          <p:cNvPr id="48" name="文本框 47"/>
          <p:cNvSpPr txBox="1"/>
          <p:nvPr/>
        </p:nvSpPr>
        <p:spPr>
          <a:xfrm>
            <a:off x="3535700" y="5998203"/>
            <a:ext cx="6224194" cy="369332"/>
          </a:xfrm>
          <a:prstGeom prst="rect">
            <a:avLst/>
          </a:prstGeom>
          <a:noFill/>
        </p:spPr>
        <p:txBody>
          <a:bodyPr wrap="square" rtlCol="0">
            <a:spAutoFit/>
          </a:bodyPr>
          <a:lstStyle/>
          <a:p>
            <a:r>
              <a:rPr lang="zh-CN" altLang="en-US" dirty="0"/>
              <a:t>第七章：</a:t>
            </a:r>
            <a:r>
              <a:rPr lang="en-US" altLang="zh-CN" dirty="0"/>
              <a:t>0—3</a:t>
            </a:r>
            <a:r>
              <a:rPr lang="zh-CN" altLang="en-US" dirty="0"/>
              <a:t>岁婴幼儿家园、社区共育工作的指导</a:t>
            </a:r>
          </a:p>
        </p:txBody>
      </p:sp>
      <p:pic>
        <p:nvPicPr>
          <p:cNvPr id="50" name="图片 49"/>
          <p:cNvPicPr>
            <a:picLocks noChangeAspect="1"/>
          </p:cNvPicPr>
          <p:nvPr/>
        </p:nvPicPr>
        <p:blipFill>
          <a:blip r:embed="rId9"/>
          <a:stretch>
            <a:fillRect/>
          </a:stretch>
        </p:blipFill>
        <p:spPr>
          <a:xfrm>
            <a:off x="604697" y="776229"/>
            <a:ext cx="573074" cy="5791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7200">
        <p:random/>
      </p:transition>
    </mc:Choice>
    <mc:Fallback xmlns="">
      <p:transition spd="slow" advTm="72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anim calcmode="lin" valueType="num">
                                      <p:cBhvr>
                                        <p:cTn id="8" dur="750" fill="hold"/>
                                        <p:tgtEl>
                                          <p:spTgt spid="16"/>
                                        </p:tgtEl>
                                        <p:attrNameLst>
                                          <p:attrName>ppt_x</p:attrName>
                                        </p:attrNameLst>
                                      </p:cBhvr>
                                      <p:tavLst>
                                        <p:tav tm="0">
                                          <p:val>
                                            <p:strVal val="#ppt_x"/>
                                          </p:val>
                                        </p:tav>
                                        <p:tav tm="100000">
                                          <p:val>
                                            <p:strVal val="#ppt_x"/>
                                          </p:val>
                                        </p:tav>
                                      </p:tavLst>
                                    </p:anim>
                                    <p:anim calcmode="lin" valueType="num">
                                      <p:cBhvr>
                                        <p:cTn id="9" dur="75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750"/>
                                        <p:tgtEl>
                                          <p:spTgt spid="17"/>
                                        </p:tgtEl>
                                      </p:cBhvr>
                                    </p:animEffect>
                                    <p:anim calcmode="lin" valueType="num">
                                      <p:cBhvr>
                                        <p:cTn id="13" dur="750" fill="hold"/>
                                        <p:tgtEl>
                                          <p:spTgt spid="17"/>
                                        </p:tgtEl>
                                        <p:attrNameLst>
                                          <p:attrName>ppt_x</p:attrName>
                                        </p:attrNameLst>
                                      </p:cBhvr>
                                      <p:tavLst>
                                        <p:tav tm="0">
                                          <p:val>
                                            <p:strVal val="#ppt_x"/>
                                          </p:val>
                                        </p:tav>
                                        <p:tav tm="100000">
                                          <p:val>
                                            <p:strVal val="#ppt_x"/>
                                          </p:val>
                                        </p:tav>
                                      </p:tavLst>
                                    </p:anim>
                                    <p:anim calcmode="lin" valueType="num">
                                      <p:cBhvr>
                                        <p:cTn id="14" dur="75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4"/>
                                        </p:tgtEl>
                                        <p:attrNameLst>
                                          <p:attrName>ppt_y</p:attrName>
                                        </p:attrNameLst>
                                      </p:cBhvr>
                                      <p:tavLst>
                                        <p:tav tm="0">
                                          <p:val>
                                            <p:strVal val="#ppt_y"/>
                                          </p:val>
                                        </p:tav>
                                        <p:tav tm="100000">
                                          <p:val>
                                            <p:strVal val="#ppt_y"/>
                                          </p:val>
                                        </p:tav>
                                      </p:tavLst>
                                    </p:anim>
                                    <p:anim calcmode="lin" valueType="num">
                                      <p:cBhvr>
                                        <p:cTn id="2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4"/>
                                        </p:tgtEl>
                                      </p:cBhvr>
                                    </p:animEffect>
                                  </p:childTnLst>
                                </p:cTn>
                              </p:par>
                              <p:par>
                                <p:cTn id="23" presetID="53" presetClass="entr" presetSubtype="16"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2" presetClass="entr" presetSubtype="4" fill="hold" nodeType="withEffect">
                                  <p:stCondLst>
                                    <p:cond delay="25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500" fill="hold"/>
                                        <p:tgtEl>
                                          <p:spTgt spid="50"/>
                                        </p:tgtEl>
                                        <p:attrNameLst>
                                          <p:attrName>ppt_x</p:attrName>
                                        </p:attrNameLst>
                                      </p:cBhvr>
                                      <p:tavLst>
                                        <p:tav tm="0">
                                          <p:val>
                                            <p:strVal val="#ppt_x"/>
                                          </p:val>
                                        </p:tav>
                                        <p:tav tm="100000">
                                          <p:val>
                                            <p:strVal val="#ppt_x"/>
                                          </p:val>
                                        </p:tav>
                                      </p:tavLst>
                                    </p:anim>
                                    <p:anim calcmode="lin" valueType="num">
                                      <p:cBhvr additive="base">
                                        <p:cTn id="3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第四节  </a:t>
            </a:r>
            <a:r>
              <a:rPr lang="en-US" altLang="zh-CN" sz="2400" b="1" dirty="0"/>
              <a:t>0—3</a:t>
            </a:r>
            <a:r>
              <a:rPr lang="zh-CN" altLang="en-US" sz="2400" b="1" dirty="0"/>
              <a:t>岁婴幼儿家庭教育指导的方式与途径</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D07508C9-061E-B340-A1CD-BBAA07D15245}"/>
              </a:ext>
            </a:extLst>
          </p:cNvPr>
          <p:cNvSpPr/>
          <p:nvPr/>
        </p:nvSpPr>
        <p:spPr>
          <a:xfrm>
            <a:off x="1255547" y="1717807"/>
            <a:ext cx="10340266" cy="3158622"/>
          </a:xfrm>
          <a:prstGeom prst="rect">
            <a:avLst/>
          </a:prstGeom>
        </p:spPr>
        <p:txBody>
          <a:bodyPr wrap="square">
            <a:spAutoFit/>
          </a:bodyPr>
          <a:lstStyle/>
          <a:p>
            <a:pPr>
              <a:lnSpc>
                <a:spcPct val="150000"/>
              </a:lnSpc>
              <a:spcAft>
                <a:spcPts val="1200"/>
              </a:spcAft>
            </a:pPr>
            <a:r>
              <a:rPr lang="zh-CN" altLang="en-US" b="1" dirty="0"/>
              <a:t>（二） 家长会</a:t>
            </a:r>
          </a:p>
          <a:p>
            <a:pPr>
              <a:lnSpc>
                <a:spcPct val="150000"/>
              </a:lnSpc>
              <a:spcAft>
                <a:spcPts val="1200"/>
              </a:spcAft>
            </a:pPr>
            <a:r>
              <a:rPr lang="zh-CN" altLang="zh-CN" dirty="0"/>
              <a:t>家长会是一种传统的方法，是家庭教育指导的一种基本形式，是机构向家长介绍工作、与家长协调的主要途径之一。</a:t>
            </a:r>
            <a:endParaRPr lang="en-US" altLang="zh-CN" dirty="0"/>
          </a:p>
          <a:p>
            <a:pPr>
              <a:lnSpc>
                <a:spcPct val="150000"/>
              </a:lnSpc>
              <a:spcAft>
                <a:spcPts val="1200"/>
              </a:spcAft>
            </a:pPr>
            <a:r>
              <a:rPr lang="en-US" altLang="zh-CN" dirty="0"/>
              <a:t>1. </a:t>
            </a:r>
            <a:r>
              <a:rPr lang="zh-CN" altLang="zh-CN" dirty="0"/>
              <a:t>讲座型家长会</a:t>
            </a:r>
          </a:p>
          <a:p>
            <a:pPr>
              <a:lnSpc>
                <a:spcPct val="150000"/>
              </a:lnSpc>
              <a:spcAft>
                <a:spcPts val="1200"/>
              </a:spcAft>
            </a:pPr>
            <a:r>
              <a:rPr lang="en-US" altLang="zh-CN" dirty="0"/>
              <a:t>2. </a:t>
            </a:r>
            <a:r>
              <a:rPr lang="zh-CN" altLang="zh-CN" dirty="0"/>
              <a:t>介绍型家长会</a:t>
            </a:r>
            <a:endParaRPr lang="en-US" altLang="zh-CN" dirty="0"/>
          </a:p>
          <a:p>
            <a:pPr>
              <a:lnSpc>
                <a:spcPct val="150000"/>
              </a:lnSpc>
              <a:spcAft>
                <a:spcPts val="1200"/>
              </a:spcAft>
            </a:pPr>
            <a:r>
              <a:rPr lang="en-US" altLang="zh-CN" dirty="0"/>
              <a:t>3. </a:t>
            </a:r>
            <a:r>
              <a:rPr lang="zh-CN" altLang="zh-CN" dirty="0"/>
              <a:t>综合型家长会</a:t>
            </a:r>
          </a:p>
        </p:txBody>
      </p:sp>
      <p:pic>
        <p:nvPicPr>
          <p:cNvPr id="13313" name="Picture 1" descr="page46image49800960">
            <a:extLst>
              <a:ext uri="{FF2B5EF4-FFF2-40B4-BE49-F238E27FC236}">
                <a16:creationId xmlns:a16="http://schemas.microsoft.com/office/drawing/2014/main" xmlns="" id="{AF04B55B-7059-B346-AA57-40CBA2138B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7486" y="3549211"/>
            <a:ext cx="3374572" cy="2540854"/>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12" name="文本框 11">
            <a:extLst>
              <a:ext uri="{FF2B5EF4-FFF2-40B4-BE49-F238E27FC236}">
                <a16:creationId xmlns:a16="http://schemas.microsoft.com/office/drawing/2014/main" xmlns="" id="{42E1710D-AF96-AC49-AA8A-77695A1276D4}"/>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245749881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第四节  </a:t>
            </a:r>
            <a:r>
              <a:rPr lang="en-US" altLang="zh-CN" sz="2400" b="1" dirty="0"/>
              <a:t>0—3</a:t>
            </a:r>
            <a:r>
              <a:rPr lang="zh-CN" altLang="en-US" sz="2400" b="1" dirty="0"/>
              <a:t>岁婴幼儿家庭教育指导的方式与途径</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D07508C9-061E-B340-A1CD-BBAA07D15245}"/>
              </a:ext>
            </a:extLst>
          </p:cNvPr>
          <p:cNvSpPr/>
          <p:nvPr/>
        </p:nvSpPr>
        <p:spPr>
          <a:xfrm>
            <a:off x="1255547" y="1717807"/>
            <a:ext cx="10340266" cy="2281458"/>
          </a:xfrm>
          <a:prstGeom prst="rect">
            <a:avLst/>
          </a:prstGeom>
        </p:spPr>
        <p:txBody>
          <a:bodyPr wrap="square">
            <a:spAutoFit/>
          </a:bodyPr>
          <a:lstStyle/>
          <a:p>
            <a:pPr>
              <a:lnSpc>
                <a:spcPct val="150000"/>
              </a:lnSpc>
              <a:spcAft>
                <a:spcPts val="1200"/>
              </a:spcAft>
            </a:pPr>
            <a:r>
              <a:rPr lang="zh-CN" altLang="en-US" b="1" dirty="0"/>
              <a:t>（三） 专题讲座</a:t>
            </a:r>
          </a:p>
          <a:p>
            <a:pPr>
              <a:lnSpc>
                <a:spcPct val="150000"/>
              </a:lnSpc>
              <a:spcAft>
                <a:spcPts val="1200"/>
              </a:spcAft>
            </a:pPr>
            <a:r>
              <a:rPr lang="zh-CN" altLang="zh-CN" dirty="0"/>
              <a:t>机构通常会邀请儿童保健专家、学前教育专家、心理学专家、资深一线教师等，根据家长的需求，围绕相关主题通过讲座的形式集中传递家庭教育的理论知识和实践经验。专题讲座一般采取讲授、提问相结合的形式，能在短时间内为尽可能多的家长普及系统的家庭教育知识，现在已经成为婴幼儿家庭教育指导的一种重要形式。</a:t>
            </a:r>
          </a:p>
        </p:txBody>
      </p:sp>
      <p:pic>
        <p:nvPicPr>
          <p:cNvPr id="15361" name="Picture 1" descr="page46image49793888">
            <a:extLst>
              <a:ext uri="{FF2B5EF4-FFF2-40B4-BE49-F238E27FC236}">
                <a16:creationId xmlns:a16="http://schemas.microsoft.com/office/drawing/2014/main" xmlns="" id="{A863134F-D3DA-AE46-B72E-267B509B03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57058" y="4028480"/>
            <a:ext cx="3124200" cy="2352339"/>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5362" name="Picture 2" descr="page46image34945856">
            <a:extLst>
              <a:ext uri="{FF2B5EF4-FFF2-40B4-BE49-F238E27FC236}">
                <a16:creationId xmlns:a16="http://schemas.microsoft.com/office/drawing/2014/main" xmlns="" id="{640CEA86-39EE-CA47-9557-389C8968E9F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7058" y="4028480"/>
            <a:ext cx="716728" cy="73511"/>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12" name="文本框 11">
            <a:extLst>
              <a:ext uri="{FF2B5EF4-FFF2-40B4-BE49-F238E27FC236}">
                <a16:creationId xmlns:a16="http://schemas.microsoft.com/office/drawing/2014/main" xmlns="" id="{72DB7945-B3BD-3C4F-972D-F93924798156}"/>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422052307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第四节  </a:t>
            </a:r>
            <a:r>
              <a:rPr lang="en-US" altLang="zh-CN" sz="2400" b="1" dirty="0"/>
              <a:t>0—3</a:t>
            </a:r>
            <a:r>
              <a:rPr lang="zh-CN" altLang="en-US" sz="2400" b="1" dirty="0"/>
              <a:t>岁婴幼儿家庭教育指导的方式与途径</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D07508C9-061E-B340-A1CD-BBAA07D15245}"/>
              </a:ext>
            </a:extLst>
          </p:cNvPr>
          <p:cNvSpPr/>
          <p:nvPr/>
        </p:nvSpPr>
        <p:spPr>
          <a:xfrm>
            <a:off x="1255547" y="1717807"/>
            <a:ext cx="10340266" cy="1865960"/>
          </a:xfrm>
          <a:prstGeom prst="rect">
            <a:avLst/>
          </a:prstGeom>
        </p:spPr>
        <p:txBody>
          <a:bodyPr wrap="square">
            <a:spAutoFit/>
          </a:bodyPr>
          <a:lstStyle/>
          <a:p>
            <a:pPr>
              <a:lnSpc>
                <a:spcPct val="150000"/>
              </a:lnSpc>
              <a:spcAft>
                <a:spcPts val="1200"/>
              </a:spcAft>
            </a:pPr>
            <a:r>
              <a:rPr lang="zh-CN" altLang="en-US" b="1" dirty="0"/>
              <a:t>（四） 家长沙龙</a:t>
            </a:r>
          </a:p>
          <a:p>
            <a:pPr>
              <a:lnSpc>
                <a:spcPct val="150000"/>
              </a:lnSpc>
              <a:spcAft>
                <a:spcPts val="1200"/>
              </a:spcAft>
            </a:pPr>
            <a:r>
              <a:rPr lang="zh-CN" altLang="zh-CN" dirty="0"/>
              <a:t>家长沙龙的主持人一般具有较深厚的婴幼儿教养理论知识与实践经验，常常围绕一个婴幼儿家庭中常见或者具有争议性的问题与家长开展深入讨论，分享经验、交流看法。家长沙龙为家长提供了交流互动的平台，使家长成为沙龙的主角，能充分调动家长的积极性，有利于家长之间总结经验、相互学习。</a:t>
            </a:r>
          </a:p>
        </p:txBody>
      </p:sp>
      <p:pic>
        <p:nvPicPr>
          <p:cNvPr id="16385" name="Picture 1" descr="page47image49740208">
            <a:extLst>
              <a:ext uri="{FF2B5EF4-FFF2-40B4-BE49-F238E27FC236}">
                <a16:creationId xmlns:a16="http://schemas.microsoft.com/office/drawing/2014/main" xmlns="" id="{B94A43C2-603F-A442-8FED-7D3EC826BF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76057" y="4064991"/>
            <a:ext cx="3048000" cy="229496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12" name="文本框 11">
            <a:extLst>
              <a:ext uri="{FF2B5EF4-FFF2-40B4-BE49-F238E27FC236}">
                <a16:creationId xmlns:a16="http://schemas.microsoft.com/office/drawing/2014/main" xmlns="" id="{5F109F60-1998-5E45-856B-B5C1538BB7B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64808199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岁婴幼儿家庭教育指导的任务与内容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4" name="矩形 13">
            <a:extLst>
              <a:ext uri="{FF2B5EF4-FFF2-40B4-BE49-F238E27FC236}">
                <a16:creationId xmlns:a16="http://schemas.microsoft.com/office/drawing/2014/main" xmlns="" id="{61F35A17-A63B-A94E-AC87-12ACE91B8017}"/>
              </a:ext>
            </a:extLst>
          </p:cNvPr>
          <p:cNvSpPr/>
          <p:nvPr/>
        </p:nvSpPr>
        <p:spPr>
          <a:xfrm>
            <a:off x="1440043" y="1763366"/>
            <a:ext cx="1864613" cy="369332"/>
          </a:xfrm>
          <a:prstGeom prst="rect">
            <a:avLst/>
          </a:prstGeom>
        </p:spPr>
        <p:txBody>
          <a:bodyPr wrap="none">
            <a:spAutoFit/>
          </a:bodyPr>
          <a:lstStyle/>
          <a:p>
            <a:r>
              <a:rPr lang="zh-CN" altLang="en-US" b="1" dirty="0"/>
              <a:t>二、 个别化指导</a:t>
            </a:r>
          </a:p>
        </p:txBody>
      </p:sp>
      <p:pic>
        <p:nvPicPr>
          <p:cNvPr id="15" name="图片 14">
            <a:extLst>
              <a:ext uri="{FF2B5EF4-FFF2-40B4-BE49-F238E27FC236}">
                <a16:creationId xmlns:a16="http://schemas.microsoft.com/office/drawing/2014/main" xmlns="" id="{199B5DD2-F90A-2141-B382-F02603477835}"/>
              </a:ext>
            </a:extLst>
          </p:cNvPr>
          <p:cNvPicPr>
            <a:picLocks noChangeAspect="1"/>
          </p:cNvPicPr>
          <p:nvPr/>
        </p:nvPicPr>
        <p:blipFill>
          <a:blip r:embed="rId5"/>
          <a:stretch>
            <a:fillRect/>
          </a:stretch>
        </p:blipFill>
        <p:spPr>
          <a:xfrm>
            <a:off x="849777" y="1777947"/>
            <a:ext cx="381471" cy="385529"/>
          </a:xfrm>
          <a:prstGeom prst="rect">
            <a:avLst/>
          </a:prstGeom>
        </p:spPr>
      </p:pic>
      <p:sp>
        <p:nvSpPr>
          <p:cNvPr id="10" name="矩形 9">
            <a:extLst>
              <a:ext uri="{FF2B5EF4-FFF2-40B4-BE49-F238E27FC236}">
                <a16:creationId xmlns:a16="http://schemas.microsoft.com/office/drawing/2014/main" xmlns="" id="{37CABFF6-AC03-CA45-85F6-AED5E682F21D}"/>
              </a:ext>
            </a:extLst>
          </p:cNvPr>
          <p:cNvSpPr/>
          <p:nvPr/>
        </p:nvSpPr>
        <p:spPr>
          <a:xfrm>
            <a:off x="1255547" y="2349178"/>
            <a:ext cx="10340266" cy="1732205"/>
          </a:xfrm>
          <a:prstGeom prst="rect">
            <a:avLst/>
          </a:prstGeom>
        </p:spPr>
        <p:txBody>
          <a:bodyPr wrap="square">
            <a:spAutoFit/>
          </a:bodyPr>
          <a:lstStyle/>
          <a:p>
            <a:pPr>
              <a:lnSpc>
                <a:spcPct val="150000"/>
              </a:lnSpc>
              <a:spcAft>
                <a:spcPts val="1200"/>
              </a:spcAft>
            </a:pPr>
            <a:r>
              <a:rPr lang="zh-CN" altLang="en-US" b="1" dirty="0"/>
              <a:t>（一） 个别化游戏指导</a:t>
            </a:r>
          </a:p>
          <a:p>
            <a:pPr>
              <a:lnSpc>
                <a:spcPct val="150000"/>
              </a:lnSpc>
              <a:spcAft>
                <a:spcPts val="1200"/>
              </a:spcAft>
            </a:pPr>
            <a:r>
              <a:rPr lang="zh-CN" altLang="zh-CN" sz="1600" dirty="0"/>
              <a:t>机构一般除了提供集体教育外，还会有分散性的游戏活动。分散性的游戏活动，是指指导者不预设统一的教学目标，而是根据当前主题或其他考虑，投放多种玩具供婴幼儿自由选取摆弄，在轻松自然的环境下，让家长与婴幼儿开展互动。</a:t>
            </a:r>
          </a:p>
        </p:txBody>
      </p:sp>
      <p:pic>
        <p:nvPicPr>
          <p:cNvPr id="18434" name="Picture 2" descr="page48image495825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584200" cy="114300"/>
          </a:xfrm>
          <a:prstGeom prst="rect">
            <a:avLst/>
          </a:prstGeom>
          <a:noFill/>
          <a:extLst>
            <a:ext uri="{909E8E84-426E-40DD-AFC4-6F175D3DCCD1}">
              <a14:hiddenFill xmlns:a14="http://schemas.microsoft.com/office/drawing/2010/main">
                <a:solidFill>
                  <a:srgbClr val="FFFFFF"/>
                </a:solidFill>
              </a14:hiddenFill>
            </a:ext>
          </a:extLst>
        </p:spPr>
      </p:pic>
      <p:pic>
        <p:nvPicPr>
          <p:cNvPr id="18435" name="Picture 3" descr="page48image4958235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257300" cy="1689100"/>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page48image4958339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257300" cy="1689100"/>
          </a:xfrm>
          <a:prstGeom prst="rect">
            <a:avLst/>
          </a:prstGeom>
          <a:noFill/>
          <a:extLst>
            <a:ext uri="{909E8E84-426E-40DD-AFC4-6F175D3DCCD1}">
              <a14:hiddenFill xmlns:a14="http://schemas.microsoft.com/office/drawing/2010/main">
                <a:solidFill>
                  <a:srgbClr val="FFFFFF"/>
                </a:solidFill>
              </a14:hiddenFill>
            </a:ext>
          </a:extLst>
        </p:spPr>
      </p:pic>
      <p:pic>
        <p:nvPicPr>
          <p:cNvPr id="18437" name="Picture 5" descr="page48image4958297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257300" cy="1689100"/>
          </a:xfrm>
          <a:prstGeom prst="rect">
            <a:avLst/>
          </a:prstGeom>
          <a:noFill/>
          <a:extLst>
            <a:ext uri="{909E8E84-426E-40DD-AFC4-6F175D3DCCD1}">
              <a14:hiddenFill xmlns:a14="http://schemas.microsoft.com/office/drawing/2010/main">
                <a:solidFill>
                  <a:srgbClr val="FFFFFF"/>
                </a:solidFill>
              </a14:hiddenFill>
            </a:ext>
          </a:extLst>
        </p:spPr>
      </p:pic>
      <p:pic>
        <p:nvPicPr>
          <p:cNvPr id="18438" name="Picture 6" descr="page48image4958318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257300" cy="1689100"/>
          </a:xfrm>
          <a:prstGeom prst="rect">
            <a:avLst/>
          </a:prstGeom>
          <a:noFill/>
          <a:extLst>
            <a:ext uri="{909E8E84-426E-40DD-AFC4-6F175D3DCCD1}">
              <a14:hiddenFill xmlns:a14="http://schemas.microsoft.com/office/drawing/2010/main">
                <a:solidFill>
                  <a:srgbClr val="FFFFFF"/>
                </a:solidFill>
              </a14:hiddenFill>
            </a:ext>
          </a:extLst>
        </p:spPr>
      </p:pic>
      <p:pic>
        <p:nvPicPr>
          <p:cNvPr id="18439" name="Picture 7" descr="page48image4958360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584200" cy="114300"/>
          </a:xfrm>
          <a:prstGeom prst="rect">
            <a:avLst/>
          </a:prstGeom>
          <a:noFill/>
          <a:extLst>
            <a:ext uri="{909E8E84-426E-40DD-AFC4-6F175D3DCCD1}">
              <a14:hiddenFill xmlns:a14="http://schemas.microsoft.com/office/drawing/2010/main">
                <a:solidFill>
                  <a:srgbClr val="FFFFFF"/>
                </a:solidFill>
              </a14:hiddenFill>
            </a:ext>
          </a:extLst>
        </p:spPr>
      </p:pic>
      <p:pic>
        <p:nvPicPr>
          <p:cNvPr id="18440" name="Picture 8" descr="page48image4958422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584200" cy="114300"/>
          </a:xfrm>
          <a:prstGeom prst="rect">
            <a:avLst/>
          </a:prstGeom>
          <a:noFill/>
          <a:extLst>
            <a:ext uri="{909E8E84-426E-40DD-AFC4-6F175D3DCCD1}">
              <a14:hiddenFill xmlns:a14="http://schemas.microsoft.com/office/drawing/2010/main">
                <a:solidFill>
                  <a:srgbClr val="FFFFFF"/>
                </a:solidFill>
              </a14:hiddenFill>
            </a:ext>
          </a:extLst>
        </p:spPr>
      </p:pic>
      <p:pic>
        <p:nvPicPr>
          <p:cNvPr id="18441" name="Picture 9" descr="page48image4958443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84200" cy="6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105575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岁婴幼儿家庭教育指导的任务与内容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37CABFF6-AC03-CA45-85F6-AED5E682F21D}"/>
              </a:ext>
            </a:extLst>
          </p:cNvPr>
          <p:cNvSpPr/>
          <p:nvPr/>
        </p:nvSpPr>
        <p:spPr>
          <a:xfrm>
            <a:off x="1132429" y="1712150"/>
            <a:ext cx="10340266" cy="1450462"/>
          </a:xfrm>
          <a:prstGeom prst="rect">
            <a:avLst/>
          </a:prstGeom>
        </p:spPr>
        <p:txBody>
          <a:bodyPr wrap="square">
            <a:spAutoFit/>
          </a:bodyPr>
          <a:lstStyle/>
          <a:p>
            <a:pPr>
              <a:lnSpc>
                <a:spcPct val="150000"/>
              </a:lnSpc>
              <a:spcAft>
                <a:spcPts val="1200"/>
              </a:spcAft>
            </a:pPr>
            <a:r>
              <a:rPr lang="zh-CN" altLang="en-US" b="1" dirty="0"/>
              <a:t>（二） 个别咨询</a:t>
            </a:r>
          </a:p>
          <a:p>
            <a:pPr>
              <a:lnSpc>
                <a:spcPct val="150000"/>
              </a:lnSpc>
              <a:spcAft>
                <a:spcPts val="1200"/>
              </a:spcAft>
            </a:pPr>
            <a:r>
              <a:rPr lang="zh-CN" altLang="zh-CN" dirty="0"/>
              <a:t>个别咨询是指婴幼儿家长与指导者之间一对一的指导。家长可以通过微信、电话、邮件、面谈、家园联系册等方式向指导者咨询问题、交流困惑、寻求帮助。</a:t>
            </a:r>
            <a:endParaRPr lang="zh-CN" altLang="zh-CN" sz="1600" dirty="0"/>
          </a:p>
        </p:txBody>
      </p:sp>
      <p:sp>
        <p:nvSpPr>
          <p:cNvPr id="16" name="矩形 15">
            <a:extLst>
              <a:ext uri="{FF2B5EF4-FFF2-40B4-BE49-F238E27FC236}">
                <a16:creationId xmlns:a16="http://schemas.microsoft.com/office/drawing/2014/main" xmlns="" id="{9A5E6C78-5863-F04F-BA73-9E8141B75CFA}"/>
              </a:ext>
            </a:extLst>
          </p:cNvPr>
          <p:cNvSpPr/>
          <p:nvPr/>
        </p:nvSpPr>
        <p:spPr>
          <a:xfrm>
            <a:off x="1193988" y="3695389"/>
            <a:ext cx="10217148" cy="2557175"/>
          </a:xfrm>
          <a:prstGeom prst="rect">
            <a:avLst/>
          </a:prstGeom>
        </p:spPr>
        <p:txBody>
          <a:bodyPr wrap="square">
            <a:spAutoFit/>
          </a:bodyPr>
          <a:lstStyle/>
          <a:p>
            <a:pPr>
              <a:lnSpc>
                <a:spcPct val="150000"/>
              </a:lnSpc>
              <a:spcAft>
                <a:spcPts val="1200"/>
              </a:spcAft>
            </a:pPr>
            <a:r>
              <a:rPr lang="zh-CN" altLang="en-US" sz="1600" b="1" dirty="0"/>
              <a:t>案例</a:t>
            </a:r>
            <a:r>
              <a:rPr lang="en-US" altLang="zh-CN" sz="1600" b="1" dirty="0"/>
              <a:t>2-4</a:t>
            </a:r>
          </a:p>
          <a:p>
            <a:pPr>
              <a:lnSpc>
                <a:spcPct val="150000"/>
              </a:lnSpc>
              <a:spcAft>
                <a:spcPts val="1200"/>
              </a:spcAft>
            </a:pPr>
            <a:r>
              <a:rPr lang="zh-CN" altLang="en-US" sz="1200" b="1" dirty="0"/>
              <a:t>不爱说话的瑞瑞</a:t>
            </a:r>
          </a:p>
          <a:p>
            <a:pPr>
              <a:lnSpc>
                <a:spcPct val="150000"/>
              </a:lnSpc>
              <a:spcAft>
                <a:spcPts val="1200"/>
              </a:spcAft>
            </a:pPr>
            <a:r>
              <a:rPr lang="zh-CN" altLang="en-US" sz="1200" dirty="0"/>
              <a:t>瑞瑞快三岁了，每次由奶奶带着到早教中心来上课，已经半年了。但每次上课的点名环节，瑞瑞从来不肯上来，奶奶总是说“这小孩真没用”。但是瑞瑞在上课时有时又会捣乱，吸引老师的注意。</a:t>
            </a:r>
          </a:p>
          <a:p>
            <a:pPr>
              <a:lnSpc>
                <a:spcPct val="150000"/>
              </a:lnSpc>
              <a:spcAft>
                <a:spcPts val="1200"/>
              </a:spcAft>
            </a:pPr>
            <a:r>
              <a:rPr lang="zh-CN" altLang="en-US" sz="1200" dirty="0"/>
              <a:t>针对瑞瑞的情况，老师课下和奶奶进行了交流。老师了解到，瑞瑞的主要教养人是奶奶，周一到周五都是全天和奶奶在一起，爸爸妈妈住在另外一个区，是一对“周末父母”。了解了瑞瑞的家庭情况后，联系瑞瑞平时的表现，老师建议奶奶不要每次当着瑞瑞的面说“你真没用”这种话，同时建议父母如果有时间，多陪陪瑞瑞，给瑞瑞更充分的关注和陪伴。</a:t>
            </a:r>
          </a:p>
        </p:txBody>
      </p:sp>
    </p:spTree>
    <p:extLst>
      <p:ext uri="{BB962C8B-B14F-4D97-AF65-F5344CB8AC3E}">
        <p14:creationId xmlns:p14="http://schemas.microsoft.com/office/powerpoint/2010/main" val="7606804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第四节  </a:t>
            </a:r>
            <a:r>
              <a:rPr lang="en-US" altLang="zh-CN" sz="2400" b="1" dirty="0"/>
              <a:t>0—3</a:t>
            </a:r>
            <a:r>
              <a:rPr lang="zh-CN" altLang="en-US" sz="2400" b="1" dirty="0"/>
              <a:t>岁婴幼儿家庭教育指导的方式与途径</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4" name="矩形 13">
            <a:extLst>
              <a:ext uri="{FF2B5EF4-FFF2-40B4-BE49-F238E27FC236}">
                <a16:creationId xmlns:a16="http://schemas.microsoft.com/office/drawing/2014/main" xmlns="" id="{61F35A17-A63B-A94E-AC87-12ACE91B8017}"/>
              </a:ext>
            </a:extLst>
          </p:cNvPr>
          <p:cNvSpPr/>
          <p:nvPr/>
        </p:nvSpPr>
        <p:spPr>
          <a:xfrm>
            <a:off x="1440043" y="1763366"/>
            <a:ext cx="4865434" cy="369332"/>
          </a:xfrm>
          <a:prstGeom prst="rect">
            <a:avLst/>
          </a:prstGeom>
        </p:spPr>
        <p:txBody>
          <a:bodyPr wrap="none">
            <a:spAutoFit/>
          </a:bodyPr>
          <a:lstStyle/>
          <a:p>
            <a:r>
              <a:rPr lang="zh-CN" altLang="en-US" b="1" dirty="0"/>
              <a:t>三、 线上线下的文字、影像资料的推送与提供</a:t>
            </a:r>
          </a:p>
        </p:txBody>
      </p:sp>
      <p:pic>
        <p:nvPicPr>
          <p:cNvPr id="15" name="图片 14">
            <a:extLst>
              <a:ext uri="{FF2B5EF4-FFF2-40B4-BE49-F238E27FC236}">
                <a16:creationId xmlns:a16="http://schemas.microsoft.com/office/drawing/2014/main" xmlns="" id="{199B5DD2-F90A-2141-B382-F02603477835}"/>
              </a:ext>
            </a:extLst>
          </p:cNvPr>
          <p:cNvPicPr>
            <a:picLocks noChangeAspect="1"/>
          </p:cNvPicPr>
          <p:nvPr/>
        </p:nvPicPr>
        <p:blipFill>
          <a:blip r:embed="rId5"/>
          <a:stretch>
            <a:fillRect/>
          </a:stretch>
        </p:blipFill>
        <p:spPr>
          <a:xfrm>
            <a:off x="849777" y="1777947"/>
            <a:ext cx="381471" cy="385529"/>
          </a:xfrm>
          <a:prstGeom prst="rect">
            <a:avLst/>
          </a:prstGeom>
        </p:spPr>
      </p:pic>
      <p:sp>
        <p:nvSpPr>
          <p:cNvPr id="10" name="矩形 9">
            <a:extLst>
              <a:ext uri="{FF2B5EF4-FFF2-40B4-BE49-F238E27FC236}">
                <a16:creationId xmlns:a16="http://schemas.microsoft.com/office/drawing/2014/main" xmlns="" id="{D07508C9-061E-B340-A1CD-BBAA07D15245}"/>
              </a:ext>
            </a:extLst>
          </p:cNvPr>
          <p:cNvSpPr/>
          <p:nvPr/>
        </p:nvSpPr>
        <p:spPr>
          <a:xfrm>
            <a:off x="1231248" y="2398421"/>
            <a:ext cx="10002809" cy="3374065"/>
          </a:xfrm>
          <a:prstGeom prst="rect">
            <a:avLst/>
          </a:prstGeom>
        </p:spPr>
        <p:txBody>
          <a:bodyPr wrap="square">
            <a:spAutoFit/>
          </a:bodyPr>
          <a:lstStyle/>
          <a:p>
            <a:pPr>
              <a:lnSpc>
                <a:spcPct val="150000"/>
              </a:lnSpc>
              <a:spcAft>
                <a:spcPts val="1200"/>
              </a:spcAft>
            </a:pPr>
            <a:r>
              <a:rPr lang="zh-CN" altLang="en-US" dirty="0"/>
              <a:t>政府、社区、早教机构等可以通过微信公众号、网站、短信等线上渠道，或者书籍、杂志、报纸等线下渠道，为婴幼儿家庭提供视频、文字、语音等不同类型的育儿资料，向婴幼儿家长传播早期教育的相关知识和有效策略，更新婴幼儿家长的育儿理念。在信息化的今天，线上渠道的推广，有利于家庭教育指导突破时空的限制，更具有便捷性和可传播性，已经成为当前应用最广、影响面最大、受众人数最多的一种家庭教育指导方式。尤其随着互联网的普及，“上海科学育儿指导”“成长树”“二胎妈妈圈”等育儿微信公众号受到家长的热捧，</a:t>
            </a:r>
            <a:r>
              <a:rPr lang="en-US" altLang="zh-CN" dirty="0"/>
              <a:t>《</a:t>
            </a:r>
            <a:r>
              <a:rPr lang="zh-CN" altLang="en-US" dirty="0"/>
              <a:t>超级育儿师</a:t>
            </a:r>
            <a:r>
              <a:rPr lang="en-US" altLang="zh-CN" dirty="0"/>
              <a:t>》《</a:t>
            </a:r>
            <a:r>
              <a:rPr lang="zh-CN" altLang="en-US" dirty="0"/>
              <a:t>超级保姆</a:t>
            </a:r>
            <a:r>
              <a:rPr lang="en-US" altLang="zh-CN" dirty="0"/>
              <a:t>》</a:t>
            </a:r>
            <a:r>
              <a:rPr lang="zh-CN" altLang="en-US" dirty="0"/>
              <a:t>等育儿真人秀节目的播出也为很多婴幼儿家长提供了教育启发。当然，还有众多优秀出版物的面世，为家长提供了丰富育儿知识的好选择。</a:t>
            </a:r>
          </a:p>
        </p:txBody>
      </p:sp>
      <p:sp>
        <p:nvSpPr>
          <p:cNvPr id="12" name="文本框 11">
            <a:extLst>
              <a:ext uri="{FF2B5EF4-FFF2-40B4-BE49-F238E27FC236}">
                <a16:creationId xmlns:a16="http://schemas.microsoft.com/office/drawing/2014/main" xmlns="" id="{B1652894-3268-CA4E-B819-9D967F0F23D7}"/>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51695785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第五节  </a:t>
            </a:r>
            <a:r>
              <a:rPr lang="en-US" altLang="zh-CN" sz="2400" b="1" dirty="0"/>
              <a:t>0—3</a:t>
            </a:r>
            <a:r>
              <a:rPr lang="zh-CN" altLang="en-US" sz="2400" b="1" dirty="0"/>
              <a:t>岁婴幼儿家庭教育指导的评价</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4" name="矩形 13">
            <a:extLst>
              <a:ext uri="{FF2B5EF4-FFF2-40B4-BE49-F238E27FC236}">
                <a16:creationId xmlns:a16="http://schemas.microsoft.com/office/drawing/2014/main" xmlns="" id="{61F35A17-A63B-A94E-AC87-12ACE91B8017}"/>
              </a:ext>
            </a:extLst>
          </p:cNvPr>
          <p:cNvSpPr/>
          <p:nvPr/>
        </p:nvSpPr>
        <p:spPr>
          <a:xfrm>
            <a:off x="1440043" y="1763366"/>
            <a:ext cx="3942105" cy="369332"/>
          </a:xfrm>
          <a:prstGeom prst="rect">
            <a:avLst/>
          </a:prstGeom>
        </p:spPr>
        <p:txBody>
          <a:bodyPr wrap="none">
            <a:spAutoFit/>
          </a:bodyPr>
          <a:lstStyle/>
          <a:p>
            <a:r>
              <a:rPr lang="zh-CN" altLang="en-US" b="1" dirty="0"/>
              <a:t>一、 婴幼儿家庭教育指导评价的原则</a:t>
            </a:r>
          </a:p>
        </p:txBody>
      </p:sp>
      <p:pic>
        <p:nvPicPr>
          <p:cNvPr id="15" name="图片 14">
            <a:extLst>
              <a:ext uri="{FF2B5EF4-FFF2-40B4-BE49-F238E27FC236}">
                <a16:creationId xmlns:a16="http://schemas.microsoft.com/office/drawing/2014/main" xmlns="" id="{199B5DD2-F90A-2141-B382-F02603477835}"/>
              </a:ext>
            </a:extLst>
          </p:cNvPr>
          <p:cNvPicPr>
            <a:picLocks noChangeAspect="1"/>
          </p:cNvPicPr>
          <p:nvPr/>
        </p:nvPicPr>
        <p:blipFill>
          <a:blip r:embed="rId5"/>
          <a:stretch>
            <a:fillRect/>
          </a:stretch>
        </p:blipFill>
        <p:spPr>
          <a:xfrm>
            <a:off x="849777" y="1777947"/>
            <a:ext cx="381471" cy="385529"/>
          </a:xfrm>
          <a:prstGeom prst="rect">
            <a:avLst/>
          </a:prstGeom>
        </p:spPr>
      </p:pic>
      <p:sp>
        <p:nvSpPr>
          <p:cNvPr id="10" name="矩形 9">
            <a:extLst>
              <a:ext uri="{FF2B5EF4-FFF2-40B4-BE49-F238E27FC236}">
                <a16:creationId xmlns:a16="http://schemas.microsoft.com/office/drawing/2014/main" xmlns="" id="{D07508C9-061E-B340-A1CD-BBAA07D15245}"/>
              </a:ext>
            </a:extLst>
          </p:cNvPr>
          <p:cNvSpPr/>
          <p:nvPr/>
        </p:nvSpPr>
        <p:spPr>
          <a:xfrm>
            <a:off x="1231248" y="2398421"/>
            <a:ext cx="10002809" cy="1604350"/>
          </a:xfrm>
          <a:prstGeom prst="rect">
            <a:avLst/>
          </a:prstGeom>
        </p:spPr>
        <p:txBody>
          <a:bodyPr wrap="square">
            <a:spAutoFit/>
          </a:bodyPr>
          <a:lstStyle/>
          <a:p>
            <a:pPr>
              <a:lnSpc>
                <a:spcPct val="150000"/>
              </a:lnSpc>
              <a:spcAft>
                <a:spcPts val="1200"/>
              </a:spcAft>
            </a:pPr>
            <a:r>
              <a:rPr lang="zh-CN" altLang="zh-CN" dirty="0"/>
              <a:t>（一） 客观公正性原则</a:t>
            </a:r>
            <a:endParaRPr lang="en-US" altLang="zh-CN" dirty="0"/>
          </a:p>
          <a:p>
            <a:pPr>
              <a:lnSpc>
                <a:spcPct val="150000"/>
              </a:lnSpc>
              <a:spcAft>
                <a:spcPts val="1200"/>
              </a:spcAft>
            </a:pPr>
            <a:r>
              <a:rPr lang="zh-CN" altLang="en-US" dirty="0"/>
              <a:t>（二） 连续全面性原则</a:t>
            </a:r>
            <a:endParaRPr lang="en-US" altLang="zh-CN" dirty="0"/>
          </a:p>
          <a:p>
            <a:pPr>
              <a:lnSpc>
                <a:spcPct val="150000"/>
              </a:lnSpc>
              <a:spcAft>
                <a:spcPts val="1200"/>
              </a:spcAft>
            </a:pPr>
            <a:r>
              <a:rPr lang="zh-CN" altLang="en-US" dirty="0"/>
              <a:t>（三） 针对性原则</a:t>
            </a:r>
          </a:p>
        </p:txBody>
      </p:sp>
      <p:sp>
        <p:nvSpPr>
          <p:cNvPr id="12" name="文本框 11">
            <a:extLst>
              <a:ext uri="{FF2B5EF4-FFF2-40B4-BE49-F238E27FC236}">
                <a16:creationId xmlns:a16="http://schemas.microsoft.com/office/drawing/2014/main" xmlns="" id="{540411D3-5071-CC4C-991E-F2DA02BCD143}"/>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394835897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第五节  </a:t>
            </a:r>
            <a:r>
              <a:rPr lang="en-US" altLang="zh-CN" sz="2400" b="1" dirty="0"/>
              <a:t>0—3</a:t>
            </a:r>
            <a:r>
              <a:rPr lang="zh-CN" altLang="en-US" sz="2400" b="1" dirty="0"/>
              <a:t>岁婴幼儿家庭教育指导的评价</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4" name="矩形 13">
            <a:extLst>
              <a:ext uri="{FF2B5EF4-FFF2-40B4-BE49-F238E27FC236}">
                <a16:creationId xmlns:a16="http://schemas.microsoft.com/office/drawing/2014/main" xmlns="" id="{61F35A17-A63B-A94E-AC87-12ACE91B8017}"/>
              </a:ext>
            </a:extLst>
          </p:cNvPr>
          <p:cNvSpPr/>
          <p:nvPr/>
        </p:nvSpPr>
        <p:spPr>
          <a:xfrm>
            <a:off x="1440043" y="1763366"/>
            <a:ext cx="3940502" cy="369332"/>
          </a:xfrm>
          <a:prstGeom prst="rect">
            <a:avLst/>
          </a:prstGeom>
        </p:spPr>
        <p:txBody>
          <a:bodyPr wrap="none">
            <a:spAutoFit/>
          </a:bodyPr>
          <a:lstStyle/>
          <a:p>
            <a:r>
              <a:rPr lang="zh-CN" altLang="en-US" b="1" dirty="0"/>
              <a:t>二、 婴幼儿家庭教育指导评价的内容</a:t>
            </a:r>
          </a:p>
        </p:txBody>
      </p:sp>
      <p:pic>
        <p:nvPicPr>
          <p:cNvPr id="15" name="图片 14">
            <a:extLst>
              <a:ext uri="{FF2B5EF4-FFF2-40B4-BE49-F238E27FC236}">
                <a16:creationId xmlns:a16="http://schemas.microsoft.com/office/drawing/2014/main" xmlns="" id="{199B5DD2-F90A-2141-B382-F02603477835}"/>
              </a:ext>
            </a:extLst>
          </p:cNvPr>
          <p:cNvPicPr>
            <a:picLocks noChangeAspect="1"/>
          </p:cNvPicPr>
          <p:nvPr/>
        </p:nvPicPr>
        <p:blipFill>
          <a:blip r:embed="rId5"/>
          <a:stretch>
            <a:fillRect/>
          </a:stretch>
        </p:blipFill>
        <p:spPr>
          <a:xfrm>
            <a:off x="849777" y="1777947"/>
            <a:ext cx="381471" cy="385529"/>
          </a:xfrm>
          <a:prstGeom prst="rect">
            <a:avLst/>
          </a:prstGeom>
        </p:spPr>
      </p:pic>
      <p:sp>
        <p:nvSpPr>
          <p:cNvPr id="10" name="矩形 9">
            <a:extLst>
              <a:ext uri="{FF2B5EF4-FFF2-40B4-BE49-F238E27FC236}">
                <a16:creationId xmlns:a16="http://schemas.microsoft.com/office/drawing/2014/main" xmlns="" id="{D07508C9-061E-B340-A1CD-BBAA07D15245}"/>
              </a:ext>
            </a:extLst>
          </p:cNvPr>
          <p:cNvSpPr/>
          <p:nvPr/>
        </p:nvSpPr>
        <p:spPr>
          <a:xfrm>
            <a:off x="1231248" y="2398421"/>
            <a:ext cx="10002809" cy="1450462"/>
          </a:xfrm>
          <a:prstGeom prst="rect">
            <a:avLst/>
          </a:prstGeom>
        </p:spPr>
        <p:txBody>
          <a:bodyPr wrap="square">
            <a:spAutoFit/>
          </a:bodyPr>
          <a:lstStyle/>
          <a:p>
            <a:pPr>
              <a:lnSpc>
                <a:spcPct val="150000"/>
              </a:lnSpc>
              <a:spcAft>
                <a:spcPts val="1200"/>
              </a:spcAft>
            </a:pPr>
            <a:r>
              <a:rPr lang="zh-CN" altLang="en-US" b="1" dirty="0"/>
              <a:t>（一） 对婴幼儿家庭教育指导发展状况的评价</a:t>
            </a:r>
          </a:p>
          <a:p>
            <a:pPr>
              <a:lnSpc>
                <a:spcPct val="150000"/>
              </a:lnSpc>
              <a:spcAft>
                <a:spcPts val="1200"/>
              </a:spcAft>
            </a:pPr>
            <a:r>
              <a:rPr lang="zh-CN" altLang="zh-CN" dirty="0"/>
              <a:t>婴幼儿家庭教育指导的对象包括婴幼儿、家长。因而在对其开展评价时，首先需要对婴幼儿及家长的目标达成程度进行评价。</a:t>
            </a:r>
            <a:endParaRPr lang="zh-CN" altLang="en-US" dirty="0"/>
          </a:p>
        </p:txBody>
      </p:sp>
      <p:pic>
        <p:nvPicPr>
          <p:cNvPr id="2" name="图片 1">
            <a:extLst>
              <a:ext uri="{FF2B5EF4-FFF2-40B4-BE49-F238E27FC236}">
                <a16:creationId xmlns:a16="http://schemas.microsoft.com/office/drawing/2014/main" xmlns="" id="{43918EFA-8A50-EC4E-B1D9-E7CAC0502DC3}"/>
              </a:ext>
            </a:extLst>
          </p:cNvPr>
          <p:cNvPicPr>
            <a:picLocks noChangeAspect="1"/>
          </p:cNvPicPr>
          <p:nvPr/>
        </p:nvPicPr>
        <p:blipFill>
          <a:blip r:embed="rId6"/>
          <a:stretch>
            <a:fillRect/>
          </a:stretch>
        </p:blipFill>
        <p:spPr>
          <a:xfrm>
            <a:off x="1785257" y="3977181"/>
            <a:ext cx="3788228" cy="2536717"/>
          </a:xfrm>
          <a:prstGeom prst="rect">
            <a:avLst/>
          </a:prstGeom>
        </p:spPr>
      </p:pic>
      <p:pic>
        <p:nvPicPr>
          <p:cNvPr id="3" name="图片 2">
            <a:extLst>
              <a:ext uri="{FF2B5EF4-FFF2-40B4-BE49-F238E27FC236}">
                <a16:creationId xmlns:a16="http://schemas.microsoft.com/office/drawing/2014/main" xmlns="" id="{C7EFEFA2-EDAB-5847-AEC7-184BDAD966DD}"/>
              </a:ext>
            </a:extLst>
          </p:cNvPr>
          <p:cNvPicPr>
            <a:picLocks noChangeAspect="1"/>
          </p:cNvPicPr>
          <p:nvPr/>
        </p:nvPicPr>
        <p:blipFill>
          <a:blip r:embed="rId7"/>
          <a:stretch>
            <a:fillRect/>
          </a:stretch>
        </p:blipFill>
        <p:spPr>
          <a:xfrm>
            <a:off x="6096001" y="3977181"/>
            <a:ext cx="4687446" cy="2588413"/>
          </a:xfrm>
          <a:prstGeom prst="rect">
            <a:avLst/>
          </a:prstGeom>
        </p:spPr>
      </p:pic>
    </p:spTree>
    <p:extLst>
      <p:ext uri="{BB962C8B-B14F-4D97-AF65-F5344CB8AC3E}">
        <p14:creationId xmlns:p14="http://schemas.microsoft.com/office/powerpoint/2010/main" val="305046583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第五节  </a:t>
            </a:r>
            <a:r>
              <a:rPr lang="en-US" altLang="zh-CN" sz="2400" b="1" dirty="0"/>
              <a:t>0—3</a:t>
            </a:r>
            <a:r>
              <a:rPr lang="zh-CN" altLang="en-US" sz="2400" b="1" dirty="0"/>
              <a:t>岁婴幼儿家庭教育指导的评价</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D07508C9-061E-B340-A1CD-BBAA07D15245}"/>
              </a:ext>
            </a:extLst>
          </p:cNvPr>
          <p:cNvSpPr/>
          <p:nvPr/>
        </p:nvSpPr>
        <p:spPr>
          <a:xfrm>
            <a:off x="1231248" y="1543463"/>
            <a:ext cx="10002809" cy="3112455"/>
          </a:xfrm>
          <a:prstGeom prst="rect">
            <a:avLst/>
          </a:prstGeom>
        </p:spPr>
        <p:txBody>
          <a:bodyPr wrap="square">
            <a:spAutoFit/>
          </a:bodyPr>
          <a:lstStyle/>
          <a:p>
            <a:pPr>
              <a:lnSpc>
                <a:spcPct val="150000"/>
              </a:lnSpc>
              <a:spcAft>
                <a:spcPts val="1200"/>
              </a:spcAft>
            </a:pPr>
            <a:r>
              <a:rPr lang="zh-CN" altLang="en-US" b="1" dirty="0"/>
              <a:t>（二） 对婴幼儿家庭教育指导活动的评价</a:t>
            </a:r>
          </a:p>
          <a:p>
            <a:pPr>
              <a:lnSpc>
                <a:spcPct val="150000"/>
              </a:lnSpc>
              <a:spcAft>
                <a:spcPts val="1200"/>
              </a:spcAft>
            </a:pPr>
            <a:r>
              <a:rPr lang="zh-CN" altLang="zh-CN" dirty="0"/>
              <a:t>对婴幼儿家庭教育指导活动的评价应建立在对指导对象实际了解的基础上，并对以下方面进行评价： 教育指导活动的目标、内容、组织形式，环境是否向家长传递科学的理念、向婴幼儿提供有效的学习经验，活动能否有效地促进他们朝目标发展；教育指导活动的内容、方式和环境条件能否调动家长和婴幼儿参与活动的积极性，有利于他们主动学习；活动的内容、方式是否能兼顾群体需要和个体差异，从而使每个参与的家庭都能有进步和成功的体验；教师的指导是否有利于家长和婴幼儿进一步探索和思考等。</a:t>
            </a:r>
            <a:endParaRPr lang="zh-CN" altLang="en-US" dirty="0"/>
          </a:p>
        </p:txBody>
      </p:sp>
      <p:sp>
        <p:nvSpPr>
          <p:cNvPr id="12" name="文本框 11">
            <a:extLst>
              <a:ext uri="{FF2B5EF4-FFF2-40B4-BE49-F238E27FC236}">
                <a16:creationId xmlns:a16="http://schemas.microsoft.com/office/drawing/2014/main" xmlns="" id="{F1A81729-E2C4-B248-9006-2DA93FD0E951}"/>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31056474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第五节  </a:t>
            </a:r>
            <a:r>
              <a:rPr lang="en-US" altLang="zh-CN" sz="2400" b="1" dirty="0"/>
              <a:t>0—3</a:t>
            </a:r>
            <a:r>
              <a:rPr lang="zh-CN" altLang="en-US" sz="2400" b="1" dirty="0"/>
              <a:t>岁婴幼儿家庭教育指导的评价</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D07508C9-061E-B340-A1CD-BBAA07D15245}"/>
              </a:ext>
            </a:extLst>
          </p:cNvPr>
          <p:cNvSpPr/>
          <p:nvPr/>
        </p:nvSpPr>
        <p:spPr>
          <a:xfrm>
            <a:off x="1231249" y="1543463"/>
            <a:ext cx="5507008" cy="4994637"/>
          </a:xfrm>
          <a:prstGeom prst="rect">
            <a:avLst/>
          </a:prstGeom>
        </p:spPr>
        <p:txBody>
          <a:bodyPr wrap="square">
            <a:spAutoFit/>
          </a:bodyPr>
          <a:lstStyle/>
          <a:p>
            <a:pPr>
              <a:lnSpc>
                <a:spcPct val="150000"/>
              </a:lnSpc>
              <a:spcAft>
                <a:spcPts val="1200"/>
              </a:spcAft>
            </a:pPr>
            <a:r>
              <a:rPr lang="zh-CN" altLang="en-US" b="1" dirty="0"/>
              <a:t>（三） 对教师的评价</a:t>
            </a:r>
          </a:p>
          <a:p>
            <a:pPr>
              <a:lnSpc>
                <a:spcPct val="150000"/>
              </a:lnSpc>
              <a:spcAft>
                <a:spcPts val="1200"/>
              </a:spcAft>
            </a:pPr>
            <a:r>
              <a:rPr lang="zh-CN" altLang="en-US" sz="1600" dirty="0"/>
              <a:t>对教师进行评价，主要从以下几个方面考虑。</a:t>
            </a:r>
            <a:endParaRPr lang="en-US" altLang="zh-CN" sz="1600" dirty="0"/>
          </a:p>
          <a:p>
            <a:pPr>
              <a:lnSpc>
                <a:spcPct val="150000"/>
              </a:lnSpc>
              <a:spcAft>
                <a:spcPts val="1200"/>
              </a:spcAft>
            </a:pPr>
            <a:r>
              <a:rPr lang="zh-CN" altLang="en-US" sz="1600" dirty="0"/>
              <a:t>一方面是教师的专业素质： 教师的口语表达能力和普通话水平、教师对于示范性表达的注意程度、教师对于婴幼儿月龄发展阶段特征的掌握程度、教师对于家长需求的解读与沟通、教师对于活动的组织与实施、教师是否积极进行随机的家庭教育指导。</a:t>
            </a:r>
            <a:endParaRPr lang="en-US" altLang="zh-CN" sz="1600" dirty="0"/>
          </a:p>
          <a:p>
            <a:pPr>
              <a:lnSpc>
                <a:spcPct val="150000"/>
              </a:lnSpc>
              <a:spcAft>
                <a:spcPts val="1200"/>
              </a:spcAft>
            </a:pPr>
            <a:r>
              <a:rPr lang="zh-CN" altLang="en-US" sz="1600" dirty="0"/>
              <a:t>另一方面是教师与婴幼儿、家长的互动情况： 教师是否发挥了主动作用、教师能否创设有利于激发婴幼儿及家长参与活动的物质环境和可使婴幼儿及家长主体性作用发挥的精神环境、教师与婴幼儿及家长在活动过程中的交往是否和谐融洽、积极主动等。</a:t>
            </a:r>
          </a:p>
        </p:txBody>
      </p:sp>
      <p:pic>
        <p:nvPicPr>
          <p:cNvPr id="7" name="图片 6">
            <a:extLst>
              <a:ext uri="{FF2B5EF4-FFF2-40B4-BE49-F238E27FC236}">
                <a16:creationId xmlns:a16="http://schemas.microsoft.com/office/drawing/2014/main" xmlns="" id="{F86AFAF6-3666-1F46-BD88-47A901BB0993}"/>
              </a:ext>
            </a:extLst>
          </p:cNvPr>
          <p:cNvPicPr>
            <a:picLocks noChangeAspect="1"/>
          </p:cNvPicPr>
          <p:nvPr/>
        </p:nvPicPr>
        <p:blipFill>
          <a:blip r:embed="rId5"/>
          <a:stretch>
            <a:fillRect/>
          </a:stretch>
        </p:blipFill>
        <p:spPr>
          <a:xfrm>
            <a:off x="7020891" y="1170662"/>
            <a:ext cx="4749800" cy="5511800"/>
          </a:xfrm>
          <a:prstGeom prst="rect">
            <a:avLst/>
          </a:prstGeom>
        </p:spPr>
      </p:pic>
    </p:spTree>
    <p:extLst>
      <p:ext uri="{BB962C8B-B14F-4D97-AF65-F5344CB8AC3E}">
        <p14:creationId xmlns:p14="http://schemas.microsoft.com/office/powerpoint/2010/main" val="224163077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75746" y="2012132"/>
            <a:ext cx="6675360" cy="725579"/>
            <a:chOff x="560327" y="368019"/>
            <a:chExt cx="6675360" cy="725579"/>
          </a:xfrm>
        </p:grpSpPr>
        <p:sp>
          <p:nvSpPr>
            <p:cNvPr id="6" name="任意多边形: 形状 5"/>
            <p:cNvSpPr/>
            <p:nvPr/>
          </p:nvSpPr>
          <p:spPr>
            <a:xfrm>
              <a:off x="1497774" y="737351"/>
              <a:ext cx="5737913" cy="92352"/>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560327" y="368019"/>
              <a:ext cx="1005708" cy="725579"/>
            </a:xfrm>
            <a:prstGeom prst="rect">
              <a:avLst/>
            </a:prstGeom>
          </p:spPr>
        </p:pic>
      </p:grpSp>
      <p:pic>
        <p:nvPicPr>
          <p:cNvPr id="8" name="图片 7"/>
          <p:cNvPicPr>
            <a:picLocks noChangeAspect="1"/>
          </p:cNvPicPr>
          <p:nvPr/>
        </p:nvPicPr>
        <p:blipFill>
          <a:blip r:embed="rId4"/>
          <a:stretch>
            <a:fillRect/>
          </a:stretch>
        </p:blipFill>
        <p:spPr>
          <a:xfrm>
            <a:off x="9870417" y="4705925"/>
            <a:ext cx="2462997" cy="2152075"/>
          </a:xfrm>
          <a:prstGeom prst="rect">
            <a:avLst/>
          </a:prstGeom>
        </p:spPr>
      </p:pic>
      <p:pic>
        <p:nvPicPr>
          <p:cNvPr id="9" name="图片 8"/>
          <p:cNvPicPr>
            <a:picLocks noChangeAspect="1"/>
          </p:cNvPicPr>
          <p:nvPr/>
        </p:nvPicPr>
        <p:blipFill>
          <a:blip r:embed="rId5"/>
          <a:stretch>
            <a:fillRect/>
          </a:stretch>
        </p:blipFill>
        <p:spPr>
          <a:xfrm>
            <a:off x="191072" y="5671913"/>
            <a:ext cx="969348" cy="951058"/>
          </a:xfrm>
          <a:prstGeom prst="rect">
            <a:avLst/>
          </a:prstGeom>
        </p:spPr>
      </p:pic>
      <p:grpSp>
        <p:nvGrpSpPr>
          <p:cNvPr id="2" name="组合 1">
            <a:extLst>
              <a:ext uri="{FF2B5EF4-FFF2-40B4-BE49-F238E27FC236}">
                <a16:creationId xmlns:a16="http://schemas.microsoft.com/office/drawing/2014/main" xmlns="" id="{DC4E839E-7A6C-DA42-AF2F-684B2EAB4CDA}"/>
              </a:ext>
            </a:extLst>
          </p:cNvPr>
          <p:cNvGrpSpPr/>
          <p:nvPr/>
        </p:nvGrpSpPr>
        <p:grpSpPr>
          <a:xfrm>
            <a:off x="286199" y="193179"/>
            <a:ext cx="8242506" cy="1385834"/>
            <a:chOff x="1949706" y="1330285"/>
            <a:chExt cx="8242506" cy="1385834"/>
          </a:xfrm>
        </p:grpSpPr>
        <p:pic>
          <p:nvPicPr>
            <p:cNvPr id="10" name="图片 9">
              <a:extLst>
                <a:ext uri="{FF2B5EF4-FFF2-40B4-BE49-F238E27FC236}">
                  <a16:creationId xmlns:a16="http://schemas.microsoft.com/office/drawing/2014/main" xmlns="" id="{239AB19B-44F9-AD46-80B5-F70FE1194E5B}"/>
                </a:ext>
              </a:extLst>
            </p:cNvPr>
            <p:cNvPicPr>
              <a:picLocks noChangeAspect="1"/>
            </p:cNvPicPr>
            <p:nvPr/>
          </p:nvPicPr>
          <p:blipFill>
            <a:blip r:embed="rId6"/>
            <a:stretch>
              <a:fillRect/>
            </a:stretch>
          </p:blipFill>
          <p:spPr>
            <a:xfrm>
              <a:off x="1949706" y="1330285"/>
              <a:ext cx="8242506" cy="1385834"/>
            </a:xfrm>
            <a:prstGeom prst="rect">
              <a:avLst/>
            </a:prstGeom>
          </p:spPr>
        </p:pic>
        <p:sp>
          <p:nvSpPr>
            <p:cNvPr id="13" name="文本框 12"/>
            <p:cNvSpPr txBox="1"/>
            <p:nvPr/>
          </p:nvSpPr>
          <p:spPr>
            <a:xfrm>
              <a:off x="3144760" y="1726945"/>
              <a:ext cx="6500465" cy="523220"/>
            </a:xfrm>
            <a:prstGeom prst="rect">
              <a:avLst/>
            </a:prstGeom>
            <a:noFill/>
          </p:spPr>
          <p:txBody>
            <a:bodyPr wrap="square" rtlCol="0">
              <a:spAutoFit/>
            </a:bodyPr>
            <a:lstStyle/>
            <a:p>
              <a:r>
                <a:rPr lang="zh-CN" altLang="en-US" sz="2800" b="1" dirty="0"/>
                <a:t>第二章 </a:t>
              </a:r>
              <a:r>
                <a:rPr lang="en-US" altLang="zh-CN" sz="2800" b="1" dirty="0"/>
                <a:t>0—3</a:t>
              </a:r>
              <a:r>
                <a:rPr lang="zh-CN" altLang="en-US" sz="2800" b="1" dirty="0"/>
                <a:t>岁婴幼儿家庭教育指导概述 </a:t>
              </a:r>
            </a:p>
          </p:txBody>
        </p:sp>
      </p:grpSp>
      <p:sp>
        <p:nvSpPr>
          <p:cNvPr id="12" name="文本框 11">
            <a:extLst>
              <a:ext uri="{FF2B5EF4-FFF2-40B4-BE49-F238E27FC236}">
                <a16:creationId xmlns:a16="http://schemas.microsoft.com/office/drawing/2014/main" xmlns="" id="{E7B67061-95E3-5F49-9689-2BC019E2556D}"/>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3" name="矩形 2">
            <a:extLst>
              <a:ext uri="{FF2B5EF4-FFF2-40B4-BE49-F238E27FC236}">
                <a16:creationId xmlns:a16="http://schemas.microsoft.com/office/drawing/2014/main" xmlns="" id="{74B189FB-1F23-8941-9B24-C2C57DFF5091}"/>
              </a:ext>
            </a:extLst>
          </p:cNvPr>
          <p:cNvSpPr/>
          <p:nvPr/>
        </p:nvSpPr>
        <p:spPr>
          <a:xfrm>
            <a:off x="2083292" y="1998589"/>
            <a:ext cx="4540025" cy="369332"/>
          </a:xfrm>
          <a:prstGeom prst="rect">
            <a:avLst/>
          </a:prstGeom>
        </p:spPr>
        <p:txBody>
          <a:bodyPr wrap="none">
            <a:spAutoFit/>
          </a:bodyPr>
          <a:lstStyle/>
          <a:p>
            <a:r>
              <a:rPr lang="zh-CN" altLang="zh-CN" dirty="0">
                <a:ea typeface="DengXian" panose="02010600030101010101" pitchFamily="2" charset="-122"/>
                <a:cs typeface="Times New Roman" panose="02020603050405020304" pitchFamily="18" charset="0"/>
              </a:rPr>
              <a:t>第一节</a:t>
            </a:r>
            <a:r>
              <a:rPr lang="en-US" altLang="zh-CN" dirty="0">
                <a:ea typeface="DengXian" panose="02010600030101010101" pitchFamily="2" charset="-122"/>
                <a:cs typeface="Times New Roman" panose="02020603050405020304" pitchFamily="18" charset="0"/>
              </a:rPr>
              <a:t>  </a:t>
            </a:r>
            <a:r>
              <a:rPr lang="en-US" altLang="zh-CN" dirty="0"/>
              <a:t>0—3</a:t>
            </a:r>
            <a:r>
              <a:rPr lang="zh-CN" altLang="zh-CN" dirty="0"/>
              <a:t>岁婴幼儿家庭教育指导的意义 </a:t>
            </a:r>
            <a:endParaRPr lang="zh-CN" altLang="en-US" dirty="0"/>
          </a:p>
        </p:txBody>
      </p:sp>
      <p:sp>
        <p:nvSpPr>
          <p:cNvPr id="14" name="矩形 13">
            <a:extLst>
              <a:ext uri="{FF2B5EF4-FFF2-40B4-BE49-F238E27FC236}">
                <a16:creationId xmlns:a16="http://schemas.microsoft.com/office/drawing/2014/main" xmlns="" id="{37A75E85-FE62-B744-B1EF-E3900D3D1029}"/>
              </a:ext>
            </a:extLst>
          </p:cNvPr>
          <p:cNvSpPr/>
          <p:nvPr/>
        </p:nvSpPr>
        <p:spPr>
          <a:xfrm>
            <a:off x="4557621" y="2707364"/>
            <a:ext cx="5694188" cy="369332"/>
          </a:xfrm>
          <a:prstGeom prst="rect">
            <a:avLst/>
          </a:prstGeom>
        </p:spPr>
        <p:txBody>
          <a:bodyPr wrap="none">
            <a:spAutoFit/>
          </a:bodyPr>
          <a:lstStyle/>
          <a:p>
            <a:r>
              <a:rPr lang="zh-CN" altLang="zh-CN" dirty="0"/>
              <a:t>第二节</a:t>
            </a:r>
            <a:r>
              <a:rPr lang="en-US" altLang="zh-CN" dirty="0"/>
              <a:t>  0—3</a:t>
            </a:r>
            <a:r>
              <a:rPr lang="zh-CN" altLang="zh-CN" dirty="0"/>
              <a:t>岁婴幼儿家庭教育指导中存在的主要问题 </a:t>
            </a:r>
            <a:endParaRPr lang="zh-CN" altLang="en-US" dirty="0"/>
          </a:p>
        </p:txBody>
      </p:sp>
      <p:sp>
        <p:nvSpPr>
          <p:cNvPr id="16" name="矩形 15">
            <a:extLst>
              <a:ext uri="{FF2B5EF4-FFF2-40B4-BE49-F238E27FC236}">
                <a16:creationId xmlns:a16="http://schemas.microsoft.com/office/drawing/2014/main" xmlns="" id="{19F9B349-3A2B-AB43-A2D2-9C8AC4C75A9F}"/>
              </a:ext>
            </a:extLst>
          </p:cNvPr>
          <p:cNvSpPr/>
          <p:nvPr/>
        </p:nvSpPr>
        <p:spPr>
          <a:xfrm>
            <a:off x="2083292" y="3416139"/>
            <a:ext cx="5232523" cy="369332"/>
          </a:xfrm>
          <a:prstGeom prst="rect">
            <a:avLst/>
          </a:prstGeom>
        </p:spPr>
        <p:txBody>
          <a:bodyPr wrap="none">
            <a:spAutoFit/>
          </a:bodyPr>
          <a:lstStyle/>
          <a:p>
            <a:r>
              <a:rPr lang="zh-CN" altLang="zh-CN" dirty="0"/>
              <a:t>第三节</a:t>
            </a:r>
            <a:r>
              <a:rPr lang="en-US" altLang="zh-CN" dirty="0"/>
              <a:t>  0—3</a:t>
            </a:r>
            <a:r>
              <a:rPr lang="zh-CN" altLang="zh-CN" dirty="0"/>
              <a:t>岁婴幼儿家庭教育指导的任务与内容 </a:t>
            </a:r>
            <a:endParaRPr lang="zh-CN" altLang="en-US" dirty="0"/>
          </a:p>
        </p:txBody>
      </p:sp>
      <p:sp>
        <p:nvSpPr>
          <p:cNvPr id="17" name="矩形 16">
            <a:extLst>
              <a:ext uri="{FF2B5EF4-FFF2-40B4-BE49-F238E27FC236}">
                <a16:creationId xmlns:a16="http://schemas.microsoft.com/office/drawing/2014/main" xmlns="" id="{29EEB69C-6E5F-B14C-BFCE-B628B69D4A74}"/>
              </a:ext>
            </a:extLst>
          </p:cNvPr>
          <p:cNvSpPr/>
          <p:nvPr/>
        </p:nvSpPr>
        <p:spPr>
          <a:xfrm>
            <a:off x="2021024" y="4833689"/>
            <a:ext cx="4540025" cy="369332"/>
          </a:xfrm>
          <a:prstGeom prst="rect">
            <a:avLst/>
          </a:prstGeom>
        </p:spPr>
        <p:txBody>
          <a:bodyPr wrap="none">
            <a:spAutoFit/>
          </a:bodyPr>
          <a:lstStyle/>
          <a:p>
            <a:r>
              <a:rPr lang="zh-CN" altLang="zh-CN" dirty="0"/>
              <a:t>第五节</a:t>
            </a:r>
            <a:r>
              <a:rPr lang="en-US" altLang="zh-CN" dirty="0"/>
              <a:t>  0—3</a:t>
            </a:r>
            <a:r>
              <a:rPr lang="zh-CN" altLang="zh-CN" dirty="0"/>
              <a:t>岁婴幼儿家庭教育指导的评价 </a:t>
            </a:r>
            <a:endParaRPr lang="zh-CN" altLang="en-US" dirty="0"/>
          </a:p>
        </p:txBody>
      </p:sp>
      <p:sp>
        <p:nvSpPr>
          <p:cNvPr id="18" name="矩形 17">
            <a:extLst>
              <a:ext uri="{FF2B5EF4-FFF2-40B4-BE49-F238E27FC236}">
                <a16:creationId xmlns:a16="http://schemas.microsoft.com/office/drawing/2014/main" xmlns="" id="{6B2C67CA-388D-E74D-A33A-17E0E5D5ED92}"/>
              </a:ext>
            </a:extLst>
          </p:cNvPr>
          <p:cNvSpPr/>
          <p:nvPr/>
        </p:nvSpPr>
        <p:spPr>
          <a:xfrm>
            <a:off x="4557621" y="4124914"/>
            <a:ext cx="5232523" cy="369332"/>
          </a:xfrm>
          <a:prstGeom prst="rect">
            <a:avLst/>
          </a:prstGeom>
        </p:spPr>
        <p:txBody>
          <a:bodyPr wrap="none">
            <a:spAutoFit/>
          </a:bodyPr>
          <a:lstStyle/>
          <a:p>
            <a:r>
              <a:rPr lang="zh-CN" altLang="zh-CN" dirty="0"/>
              <a:t>第四节</a:t>
            </a:r>
            <a:r>
              <a:rPr lang="en-US" altLang="zh-CN" dirty="0"/>
              <a:t>  0—3</a:t>
            </a:r>
            <a:r>
              <a:rPr lang="zh-CN" altLang="zh-CN" dirty="0"/>
              <a:t>岁婴幼儿家庭教育指导的方式与途径 </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第五节  </a:t>
            </a:r>
            <a:r>
              <a:rPr lang="en-US" altLang="zh-CN" sz="2400" b="1" dirty="0"/>
              <a:t>0—3</a:t>
            </a:r>
            <a:r>
              <a:rPr lang="zh-CN" altLang="en-US" sz="2400" b="1" dirty="0"/>
              <a:t>岁婴幼儿家庭教育指导的评价</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4" name="矩形 13">
            <a:extLst>
              <a:ext uri="{FF2B5EF4-FFF2-40B4-BE49-F238E27FC236}">
                <a16:creationId xmlns:a16="http://schemas.microsoft.com/office/drawing/2014/main" xmlns="" id="{61F35A17-A63B-A94E-AC87-12ACE91B8017}"/>
              </a:ext>
            </a:extLst>
          </p:cNvPr>
          <p:cNvSpPr/>
          <p:nvPr/>
        </p:nvSpPr>
        <p:spPr>
          <a:xfrm>
            <a:off x="1440043" y="1763366"/>
            <a:ext cx="3940502" cy="369332"/>
          </a:xfrm>
          <a:prstGeom prst="rect">
            <a:avLst/>
          </a:prstGeom>
        </p:spPr>
        <p:txBody>
          <a:bodyPr wrap="none">
            <a:spAutoFit/>
          </a:bodyPr>
          <a:lstStyle/>
          <a:p>
            <a:r>
              <a:rPr lang="zh-CN" altLang="en-US" b="1" dirty="0"/>
              <a:t>三、 婴幼儿家庭教育指导评价的方法</a:t>
            </a:r>
          </a:p>
        </p:txBody>
      </p:sp>
      <p:pic>
        <p:nvPicPr>
          <p:cNvPr id="15" name="图片 14">
            <a:extLst>
              <a:ext uri="{FF2B5EF4-FFF2-40B4-BE49-F238E27FC236}">
                <a16:creationId xmlns:a16="http://schemas.microsoft.com/office/drawing/2014/main" xmlns="" id="{199B5DD2-F90A-2141-B382-F02603477835}"/>
              </a:ext>
            </a:extLst>
          </p:cNvPr>
          <p:cNvPicPr>
            <a:picLocks noChangeAspect="1"/>
          </p:cNvPicPr>
          <p:nvPr/>
        </p:nvPicPr>
        <p:blipFill>
          <a:blip r:embed="rId5"/>
          <a:stretch>
            <a:fillRect/>
          </a:stretch>
        </p:blipFill>
        <p:spPr>
          <a:xfrm>
            <a:off x="849777" y="1777947"/>
            <a:ext cx="381471" cy="385529"/>
          </a:xfrm>
          <a:prstGeom prst="rect">
            <a:avLst/>
          </a:prstGeom>
        </p:spPr>
      </p:pic>
      <p:sp>
        <p:nvSpPr>
          <p:cNvPr id="10" name="矩形 9">
            <a:extLst>
              <a:ext uri="{FF2B5EF4-FFF2-40B4-BE49-F238E27FC236}">
                <a16:creationId xmlns:a16="http://schemas.microsoft.com/office/drawing/2014/main" xmlns="" id="{D07508C9-061E-B340-A1CD-BBAA07D15245}"/>
              </a:ext>
            </a:extLst>
          </p:cNvPr>
          <p:cNvSpPr/>
          <p:nvPr/>
        </p:nvSpPr>
        <p:spPr>
          <a:xfrm>
            <a:off x="1231248" y="2398421"/>
            <a:ext cx="10002809" cy="3194144"/>
          </a:xfrm>
          <a:prstGeom prst="rect">
            <a:avLst/>
          </a:prstGeom>
        </p:spPr>
        <p:txBody>
          <a:bodyPr wrap="square">
            <a:spAutoFit/>
          </a:bodyPr>
          <a:lstStyle/>
          <a:p>
            <a:pPr>
              <a:lnSpc>
                <a:spcPct val="150000"/>
              </a:lnSpc>
              <a:spcAft>
                <a:spcPts val="1200"/>
              </a:spcAft>
            </a:pPr>
            <a:r>
              <a:rPr lang="zh-CN" altLang="en-US" b="1" dirty="0"/>
              <a:t>（一） 自由叙述评价法</a:t>
            </a:r>
            <a:endParaRPr lang="en-US" altLang="zh-CN" b="1" dirty="0"/>
          </a:p>
          <a:p>
            <a:pPr>
              <a:lnSpc>
                <a:spcPct val="150000"/>
              </a:lnSpc>
              <a:spcAft>
                <a:spcPts val="1200"/>
              </a:spcAft>
            </a:pPr>
            <a:r>
              <a:rPr lang="zh-CN" altLang="zh-CN" sz="1600" dirty="0"/>
              <a:t>自由叙述评价法是将对家庭教育指导活动的意见、反馈、判断等自由地说出来或写下来，即通过语言或文字叙述的形式对教育指导活动加以评价的方法。这种方法既适用于自我评价，也适用于对他人的评价。 </a:t>
            </a:r>
            <a:endParaRPr lang="zh-CN" altLang="en-US" sz="1600" dirty="0"/>
          </a:p>
          <a:p>
            <a:pPr>
              <a:lnSpc>
                <a:spcPct val="150000"/>
              </a:lnSpc>
              <a:spcAft>
                <a:spcPts val="1200"/>
              </a:spcAft>
            </a:pPr>
            <a:r>
              <a:rPr lang="zh-CN" altLang="en-US" b="1" dirty="0"/>
              <a:t>（二） 观察评价法</a:t>
            </a:r>
            <a:endParaRPr lang="en-US" altLang="zh-CN" b="1" dirty="0"/>
          </a:p>
          <a:p>
            <a:pPr>
              <a:lnSpc>
                <a:spcPct val="150000"/>
              </a:lnSpc>
              <a:spcAft>
                <a:spcPts val="1200"/>
              </a:spcAft>
            </a:pPr>
            <a:r>
              <a:rPr lang="zh-CN" altLang="zh-CN" sz="1600" dirty="0"/>
              <a:t>通过观察可以获得大量的评价信息，可以及时了解活动的开展状况，还可以通过观察得来的反馈信息，随时调整活动的内容、方法和组织形式。这一方法主要通过对现场婴幼儿、家长行为表现的观察了解，来对整个家庭教育指导活动的效果进行分析，是一种行之有效的评价方法。 </a:t>
            </a:r>
            <a:endParaRPr lang="zh-CN" altLang="en-US" sz="1600" dirty="0"/>
          </a:p>
        </p:txBody>
      </p:sp>
      <p:sp>
        <p:nvSpPr>
          <p:cNvPr id="12" name="文本框 11">
            <a:extLst>
              <a:ext uri="{FF2B5EF4-FFF2-40B4-BE49-F238E27FC236}">
                <a16:creationId xmlns:a16="http://schemas.microsoft.com/office/drawing/2014/main" xmlns="" id="{46AA8802-1770-604C-8F01-FF1E1BD45BA8}"/>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68199217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思考与练习</a:t>
            </a:r>
            <a:r>
              <a:rPr lang="en-US" altLang="zh-CN" sz="2400" b="1" dirty="0"/>
              <a:t>:</a:t>
            </a:r>
            <a:endParaRPr lang="zh-CN" altLang="en-US" sz="2400" b="1" dirty="0"/>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D07508C9-061E-B340-A1CD-BBAA07D15245}"/>
              </a:ext>
            </a:extLst>
          </p:cNvPr>
          <p:cNvSpPr/>
          <p:nvPr/>
        </p:nvSpPr>
        <p:spPr>
          <a:xfrm>
            <a:off x="1629743" y="2021307"/>
            <a:ext cx="8478354" cy="2815386"/>
          </a:xfrm>
          <a:prstGeom prst="rect">
            <a:avLst/>
          </a:prstGeom>
        </p:spPr>
        <p:txBody>
          <a:bodyPr wrap="square">
            <a:spAutoFit/>
          </a:bodyPr>
          <a:lstStyle/>
          <a:p>
            <a:pPr>
              <a:lnSpc>
                <a:spcPct val="150000"/>
              </a:lnSpc>
              <a:spcAft>
                <a:spcPts val="1200"/>
              </a:spcAft>
            </a:pPr>
            <a:r>
              <a:rPr lang="en-US" altLang="zh-CN" sz="2000" dirty="0"/>
              <a:t>1. </a:t>
            </a:r>
            <a:r>
              <a:rPr lang="zh-CN" altLang="en-US" sz="2000" dirty="0"/>
              <a:t>婴幼儿家庭教育指导与婴幼儿家庭教育一样吗？请谈谈你的理解。</a:t>
            </a:r>
          </a:p>
          <a:p>
            <a:pPr>
              <a:lnSpc>
                <a:spcPct val="150000"/>
              </a:lnSpc>
              <a:spcAft>
                <a:spcPts val="1200"/>
              </a:spcAft>
            </a:pPr>
            <a:r>
              <a:rPr lang="en-US" altLang="zh-CN" sz="2000" dirty="0"/>
              <a:t>2. </a:t>
            </a:r>
            <a:r>
              <a:rPr lang="zh-CN" altLang="en-US" sz="2000" dirty="0"/>
              <a:t>如何开展婴幼儿家庭教育指导？</a:t>
            </a:r>
          </a:p>
          <a:p>
            <a:pPr>
              <a:lnSpc>
                <a:spcPct val="150000"/>
              </a:lnSpc>
              <a:spcAft>
                <a:spcPts val="1200"/>
              </a:spcAft>
            </a:pPr>
            <a:r>
              <a:rPr lang="en-US" altLang="zh-CN" sz="2000" dirty="0"/>
              <a:t>3. </a:t>
            </a:r>
            <a:r>
              <a:rPr lang="zh-CN" altLang="en-US" sz="2000" dirty="0"/>
              <a:t>婴幼儿家庭教育指导的任务就是丰富婴幼儿家长的科学育儿知识，你认为这个说法准确吗？你是如何看待婴幼儿家庭教育指导的任务的？</a:t>
            </a:r>
          </a:p>
          <a:p>
            <a:pPr>
              <a:lnSpc>
                <a:spcPct val="150000"/>
              </a:lnSpc>
              <a:spcAft>
                <a:spcPts val="1200"/>
              </a:spcAft>
            </a:pPr>
            <a:r>
              <a:rPr lang="en-US" altLang="zh-CN" sz="2000" dirty="0"/>
              <a:t>4. </a:t>
            </a:r>
            <a:r>
              <a:rPr lang="zh-CN" altLang="en-US" sz="2000" dirty="0"/>
              <a:t>在婴幼儿家庭教育指导的评价中，需要遵循哪些原则与方法？</a:t>
            </a:r>
          </a:p>
        </p:txBody>
      </p:sp>
      <p:sp>
        <p:nvSpPr>
          <p:cNvPr id="12" name="文本框 11">
            <a:extLst>
              <a:ext uri="{FF2B5EF4-FFF2-40B4-BE49-F238E27FC236}">
                <a16:creationId xmlns:a16="http://schemas.microsoft.com/office/drawing/2014/main" xmlns="" id="{447521C0-ACED-1A46-AE7C-EA2819901CDB}"/>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358075353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2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岁婴幼儿家庭教育指导的意义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4184159" cy="369332"/>
          </a:xfrm>
          <a:prstGeom prst="rect">
            <a:avLst/>
          </a:prstGeom>
        </p:spPr>
        <p:txBody>
          <a:bodyPr wrap="none">
            <a:spAutoFit/>
          </a:bodyPr>
          <a:lstStyle/>
          <a:p>
            <a:r>
              <a:rPr lang="zh-CN" altLang="zh-CN" b="1" dirty="0"/>
              <a:t>一、</a:t>
            </a:r>
            <a:r>
              <a:rPr lang="en-US" altLang="zh-CN" b="1" dirty="0"/>
              <a:t> 0—3</a:t>
            </a:r>
            <a:r>
              <a:rPr lang="zh-CN" altLang="zh-CN" b="1" dirty="0"/>
              <a:t>岁婴幼儿家庭教育指导的定义</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98622" y="2380900"/>
            <a:ext cx="9723874" cy="881075"/>
          </a:xfrm>
          <a:prstGeom prst="rect">
            <a:avLst/>
          </a:prstGeom>
        </p:spPr>
        <p:txBody>
          <a:bodyPr wrap="square">
            <a:spAutoFit/>
          </a:bodyPr>
          <a:lstStyle/>
          <a:p>
            <a:pPr>
              <a:lnSpc>
                <a:spcPct val="150000"/>
              </a:lnSpc>
            </a:pPr>
            <a:r>
              <a:rPr lang="zh-CN" altLang="en-US" dirty="0">
                <a:latin typeface="DengXian" panose="02010600030101010101" pitchFamily="2" charset="-122"/>
                <a:cs typeface="Times New Roman" panose="02020603050405020304" pitchFamily="18" charset="0"/>
              </a:rPr>
              <a:t>家庭教育指导是指社会和儿童教养机构根据家庭教育过程中存在的问题、家长的困惑和需要，向家长提供帮助的过程。</a:t>
            </a:r>
            <a:endParaRPr lang="zh-CN" altLang="en-US" dirty="0"/>
          </a:p>
        </p:txBody>
      </p:sp>
      <p:sp>
        <p:nvSpPr>
          <p:cNvPr id="14" name="矩形 13">
            <a:extLst>
              <a:ext uri="{FF2B5EF4-FFF2-40B4-BE49-F238E27FC236}">
                <a16:creationId xmlns:a16="http://schemas.microsoft.com/office/drawing/2014/main" xmlns="" id="{63FB3A16-B60E-D64E-90AD-DD0965411D06}"/>
              </a:ext>
            </a:extLst>
          </p:cNvPr>
          <p:cNvSpPr/>
          <p:nvPr/>
        </p:nvSpPr>
        <p:spPr>
          <a:xfrm>
            <a:off x="1231248" y="3698988"/>
            <a:ext cx="9423500" cy="1450462"/>
          </a:xfrm>
          <a:prstGeom prst="rect">
            <a:avLst/>
          </a:prstGeom>
        </p:spPr>
        <p:txBody>
          <a:bodyPr wrap="square">
            <a:spAutoFit/>
          </a:bodyPr>
          <a:lstStyle/>
          <a:p>
            <a:pPr>
              <a:lnSpc>
                <a:spcPct val="150000"/>
              </a:lnSpc>
              <a:spcAft>
                <a:spcPts val="1200"/>
              </a:spcAft>
            </a:pPr>
            <a:r>
              <a:rPr lang="zh-CN" altLang="en-US" b="1" dirty="0"/>
              <a:t>（一） 婴幼儿家庭教育指导的对象是</a:t>
            </a:r>
            <a:r>
              <a:rPr lang="en-US" altLang="zh-CN" b="1" dirty="0"/>
              <a:t>0—3</a:t>
            </a:r>
            <a:r>
              <a:rPr lang="zh-CN" altLang="en-US" b="1" dirty="0"/>
              <a:t>岁婴幼儿家长 </a:t>
            </a:r>
            <a:endParaRPr lang="en-US" altLang="zh-CN" b="1" dirty="0"/>
          </a:p>
          <a:p>
            <a:pPr>
              <a:lnSpc>
                <a:spcPct val="150000"/>
              </a:lnSpc>
              <a:spcAft>
                <a:spcPts val="1200"/>
              </a:spcAft>
            </a:pPr>
            <a:r>
              <a:rPr lang="en-US" altLang="zh-CN" dirty="0"/>
              <a:t>0—3</a:t>
            </a:r>
            <a:r>
              <a:rPr lang="zh-CN" altLang="zh-CN" dirty="0"/>
              <a:t>岁婴幼儿家长既包括婴幼儿的父母，也包括婴幼儿日常的主要教养人，如祖辈、保姆等。家庭教育指导的目标主要是向教养人传递科学育儿理念，提升其科学育儿的能力。</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313942011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岁婴幼儿家庭教育指导的意义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4171335" cy="369332"/>
          </a:xfrm>
          <a:prstGeom prst="rect">
            <a:avLst/>
          </a:prstGeom>
        </p:spPr>
        <p:txBody>
          <a:bodyPr wrap="none">
            <a:spAutoFit/>
          </a:bodyPr>
          <a:lstStyle/>
          <a:p>
            <a:r>
              <a:rPr lang="zh-CN" altLang="en-US" b="1" dirty="0"/>
              <a:t>（二） 婴幼儿家庭教育指导的主体丰富</a:t>
            </a:r>
          </a:p>
        </p:txBody>
      </p:sp>
      <p:sp>
        <p:nvSpPr>
          <p:cNvPr id="3" name="矩形 2">
            <a:extLst>
              <a:ext uri="{FF2B5EF4-FFF2-40B4-BE49-F238E27FC236}">
                <a16:creationId xmlns:a16="http://schemas.microsoft.com/office/drawing/2014/main" xmlns="" id="{C90A4D7E-6CC1-7B4D-9521-4D6AD77DF257}"/>
              </a:ext>
            </a:extLst>
          </p:cNvPr>
          <p:cNvSpPr/>
          <p:nvPr/>
        </p:nvSpPr>
        <p:spPr>
          <a:xfrm>
            <a:off x="1298622" y="2380900"/>
            <a:ext cx="9723874" cy="881075"/>
          </a:xfrm>
          <a:prstGeom prst="rect">
            <a:avLst/>
          </a:prstGeom>
        </p:spPr>
        <p:txBody>
          <a:bodyPr wrap="square">
            <a:spAutoFit/>
          </a:bodyPr>
          <a:lstStyle/>
          <a:p>
            <a:pPr>
              <a:lnSpc>
                <a:spcPct val="150000"/>
              </a:lnSpc>
            </a:pPr>
            <a:r>
              <a:rPr lang="zh-CN" altLang="zh-CN" dirty="0"/>
              <a:t>实施家庭教育指导的单位包括教育部门、卫计部门等，具体落实的机构包括： 早期教育指导中心、早教托育园、妇婴保健院、社区、公共媒体等。</a:t>
            </a:r>
            <a:endParaRPr lang="zh-CN" altLang="en-US" dirty="0"/>
          </a:p>
        </p:txBody>
      </p:sp>
      <p:sp>
        <p:nvSpPr>
          <p:cNvPr id="12" name="矩形 11">
            <a:extLst>
              <a:ext uri="{FF2B5EF4-FFF2-40B4-BE49-F238E27FC236}">
                <a16:creationId xmlns:a16="http://schemas.microsoft.com/office/drawing/2014/main" xmlns="" id="{AD4286F6-7C55-214B-86B3-659374E9591E}"/>
              </a:ext>
            </a:extLst>
          </p:cNvPr>
          <p:cNvSpPr/>
          <p:nvPr/>
        </p:nvSpPr>
        <p:spPr>
          <a:xfrm>
            <a:off x="1440043" y="3840645"/>
            <a:ext cx="5327099" cy="369332"/>
          </a:xfrm>
          <a:prstGeom prst="rect">
            <a:avLst/>
          </a:prstGeom>
        </p:spPr>
        <p:txBody>
          <a:bodyPr wrap="none">
            <a:spAutoFit/>
          </a:bodyPr>
          <a:lstStyle/>
          <a:p>
            <a:r>
              <a:rPr lang="zh-CN" altLang="en-US" b="1" dirty="0"/>
              <a:t>（三） 婴幼儿家庭教育指导是一个双向互动的过程</a:t>
            </a:r>
          </a:p>
        </p:txBody>
      </p:sp>
      <p:sp>
        <p:nvSpPr>
          <p:cNvPr id="15" name="矩形 14">
            <a:extLst>
              <a:ext uri="{FF2B5EF4-FFF2-40B4-BE49-F238E27FC236}">
                <a16:creationId xmlns:a16="http://schemas.microsoft.com/office/drawing/2014/main" xmlns="" id="{80840F52-FCB3-7F41-A3AF-343D4CECBDA5}"/>
              </a:ext>
            </a:extLst>
          </p:cNvPr>
          <p:cNvSpPr/>
          <p:nvPr/>
        </p:nvSpPr>
        <p:spPr>
          <a:xfrm>
            <a:off x="1298622" y="4458179"/>
            <a:ext cx="9723874" cy="1296573"/>
          </a:xfrm>
          <a:prstGeom prst="rect">
            <a:avLst/>
          </a:prstGeom>
        </p:spPr>
        <p:txBody>
          <a:bodyPr wrap="square">
            <a:spAutoFit/>
          </a:bodyPr>
          <a:lstStyle/>
          <a:p>
            <a:pPr>
              <a:lnSpc>
                <a:spcPct val="150000"/>
              </a:lnSpc>
            </a:pPr>
            <a:r>
              <a:rPr lang="zh-CN" altLang="zh-CN" dirty="0"/>
              <a:t>家庭教育指导基于婴幼儿家庭中遇到的具体问题，以实际问题为导向，具有较强的针对性和实用性。指导主体为婴幼儿家庭提供家庭教育的一般理论以及具体的指导策略，家长通过反思发现家庭教育存在的问题，分享家庭教育经验，为指导主体提供新鲜素材。</a:t>
            </a:r>
            <a:endParaRPr lang="zh-CN" altLang="en-US" dirty="0"/>
          </a:p>
        </p:txBody>
      </p:sp>
      <p:sp>
        <p:nvSpPr>
          <p:cNvPr id="16" name="文本框 15">
            <a:extLst>
              <a:ext uri="{FF2B5EF4-FFF2-40B4-BE49-F238E27FC236}">
                <a16:creationId xmlns:a16="http://schemas.microsoft.com/office/drawing/2014/main" xmlns="" id="{258094E6-A4D3-3740-A04A-69C65DF921B4}"/>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38535875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岁婴幼儿家庭教育指导的意义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4184159" cy="369332"/>
          </a:xfrm>
          <a:prstGeom prst="rect">
            <a:avLst/>
          </a:prstGeom>
        </p:spPr>
        <p:txBody>
          <a:bodyPr wrap="none">
            <a:spAutoFit/>
          </a:bodyPr>
          <a:lstStyle/>
          <a:p>
            <a:r>
              <a:rPr lang="zh-CN" altLang="en-US" b="1" dirty="0"/>
              <a:t>二、 </a:t>
            </a:r>
            <a:r>
              <a:rPr lang="en-US" altLang="zh-CN" b="1" dirty="0"/>
              <a:t>0—3</a:t>
            </a:r>
            <a:r>
              <a:rPr lang="zh-CN" altLang="en-US" b="1" dirty="0"/>
              <a:t>岁婴幼儿家庭教育指导的意义</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98621" y="2380900"/>
            <a:ext cx="9863021" cy="881075"/>
          </a:xfrm>
          <a:prstGeom prst="rect">
            <a:avLst/>
          </a:prstGeom>
        </p:spPr>
        <p:txBody>
          <a:bodyPr wrap="square">
            <a:spAutoFit/>
          </a:bodyPr>
          <a:lstStyle/>
          <a:p>
            <a:pPr>
              <a:lnSpc>
                <a:spcPct val="150000"/>
              </a:lnSpc>
            </a:pPr>
            <a:r>
              <a:rPr lang="zh-CN" altLang="en-US" dirty="0">
                <a:latin typeface="DengXian" panose="02010600030101010101" pitchFamily="2" charset="-122"/>
                <a:cs typeface="Times New Roman" panose="02020603050405020304" pitchFamily="18" charset="0"/>
              </a:rPr>
              <a:t>对</a:t>
            </a:r>
            <a:r>
              <a:rPr lang="en-US" altLang="zh-CN" dirty="0">
                <a:latin typeface="DengXian" panose="02010600030101010101" pitchFamily="2" charset="-122"/>
                <a:cs typeface="Times New Roman" panose="02020603050405020304" pitchFamily="18" charset="0"/>
              </a:rPr>
              <a:t>0—3</a:t>
            </a:r>
            <a:r>
              <a:rPr lang="zh-CN" altLang="en-US" dirty="0">
                <a:latin typeface="DengXian" panose="02010600030101010101" pitchFamily="2" charset="-122"/>
                <a:cs typeface="Times New Roman" panose="02020603050405020304" pitchFamily="18" charset="0"/>
              </a:rPr>
              <a:t>岁婴幼儿家庭进行科学有效的指导有着特殊的意义，它不仅是家庭解决日常家庭教育需求的有效途径，更是一项利国利民的公益事业，直接影响着国民素质的提高和家庭生活水平的提高。</a:t>
            </a:r>
          </a:p>
        </p:txBody>
      </p:sp>
      <p:sp>
        <p:nvSpPr>
          <p:cNvPr id="14" name="矩形 13">
            <a:extLst>
              <a:ext uri="{FF2B5EF4-FFF2-40B4-BE49-F238E27FC236}">
                <a16:creationId xmlns:a16="http://schemas.microsoft.com/office/drawing/2014/main" xmlns="" id="{63FB3A16-B60E-D64E-90AD-DD0965411D06}"/>
              </a:ext>
            </a:extLst>
          </p:cNvPr>
          <p:cNvSpPr/>
          <p:nvPr/>
        </p:nvSpPr>
        <p:spPr>
          <a:xfrm>
            <a:off x="1231248" y="3698988"/>
            <a:ext cx="9423500" cy="1865960"/>
          </a:xfrm>
          <a:prstGeom prst="rect">
            <a:avLst/>
          </a:prstGeom>
        </p:spPr>
        <p:txBody>
          <a:bodyPr wrap="square">
            <a:spAutoFit/>
          </a:bodyPr>
          <a:lstStyle/>
          <a:p>
            <a:pPr>
              <a:lnSpc>
                <a:spcPct val="150000"/>
              </a:lnSpc>
              <a:spcAft>
                <a:spcPts val="1200"/>
              </a:spcAft>
            </a:pPr>
            <a:r>
              <a:rPr lang="zh-CN" altLang="en-US" b="1" dirty="0"/>
              <a:t>（一） 家庭教育指导有利于国民素质的提升</a:t>
            </a:r>
          </a:p>
          <a:p>
            <a:pPr>
              <a:lnSpc>
                <a:spcPct val="150000"/>
              </a:lnSpc>
              <a:spcAft>
                <a:spcPts val="1200"/>
              </a:spcAft>
            </a:pPr>
            <a:r>
              <a:rPr lang="zh-CN" altLang="zh-CN" dirty="0"/>
              <a:t>家庭教育是现代教育的起点，是学校教育和社会教育的基础，不仅影响着学校教育的开展，更影响着教育质量、国民素质的发展。提高家庭教育的质量，提升家长的素质是国家提升国民素质的有效途径，即可以从源头上提升国民素质。 </a:t>
            </a:r>
          </a:p>
        </p:txBody>
      </p:sp>
      <p:sp>
        <p:nvSpPr>
          <p:cNvPr id="12" name="文本框 11">
            <a:extLst>
              <a:ext uri="{FF2B5EF4-FFF2-40B4-BE49-F238E27FC236}">
                <a16:creationId xmlns:a16="http://schemas.microsoft.com/office/drawing/2014/main" xmlns="" id="{ED5AA84E-1E3E-AD46-A68C-D17155CCFB77}"/>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429469730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岁婴幼儿家庭教育指导的意义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2" name="矩形 11">
            <a:extLst>
              <a:ext uri="{FF2B5EF4-FFF2-40B4-BE49-F238E27FC236}">
                <a16:creationId xmlns:a16="http://schemas.microsoft.com/office/drawing/2014/main" xmlns="" id="{65261E51-9DF1-094D-88C3-3C4638323A1E}"/>
              </a:ext>
            </a:extLst>
          </p:cNvPr>
          <p:cNvSpPr/>
          <p:nvPr/>
        </p:nvSpPr>
        <p:spPr>
          <a:xfrm>
            <a:off x="1231248" y="1831867"/>
            <a:ext cx="6064074" cy="3112455"/>
          </a:xfrm>
          <a:prstGeom prst="rect">
            <a:avLst/>
          </a:prstGeom>
        </p:spPr>
        <p:txBody>
          <a:bodyPr wrap="square">
            <a:spAutoFit/>
          </a:bodyPr>
          <a:lstStyle/>
          <a:p>
            <a:pPr>
              <a:lnSpc>
                <a:spcPct val="150000"/>
              </a:lnSpc>
              <a:spcAft>
                <a:spcPts val="1200"/>
              </a:spcAft>
            </a:pPr>
            <a:r>
              <a:rPr lang="zh-CN" altLang="en-US" b="1" dirty="0"/>
              <a:t>（二） 家庭教育指导有利于家长教育水平的提升</a:t>
            </a:r>
          </a:p>
          <a:p>
            <a:pPr>
              <a:lnSpc>
                <a:spcPct val="150000"/>
              </a:lnSpc>
              <a:spcAft>
                <a:spcPts val="1200"/>
              </a:spcAft>
            </a:pPr>
            <a:r>
              <a:rPr lang="zh-CN" altLang="en-US" dirty="0"/>
              <a:t>虽然，作为孩子第一任教师的家长，对于孩子的启蒙十分重要，但有许多家长没有经过科学系统的学习，缺乏专门的教育知识和素养，面对孩子的成长问题常常不知所措，这就对家庭教育指导工作提出了新的要求。为</a:t>
            </a:r>
            <a:r>
              <a:rPr lang="en-US" altLang="zh-CN" dirty="0"/>
              <a:t>0—3</a:t>
            </a:r>
            <a:r>
              <a:rPr lang="zh-CN" altLang="en-US" dirty="0"/>
              <a:t>岁婴幼儿家庭提供系统有效的专业指导，不仅可以帮助家长提升家庭教育的质量，更有助于开启婴幼儿良好的人生开端。</a:t>
            </a:r>
          </a:p>
        </p:txBody>
      </p:sp>
      <p:pic>
        <p:nvPicPr>
          <p:cNvPr id="4" name="图片 3">
            <a:extLst>
              <a:ext uri="{FF2B5EF4-FFF2-40B4-BE49-F238E27FC236}">
                <a16:creationId xmlns:a16="http://schemas.microsoft.com/office/drawing/2014/main" xmlns="" id="{4360BC3D-1294-EC44-8AE8-D8F805AB55F8}"/>
              </a:ext>
            </a:extLst>
          </p:cNvPr>
          <p:cNvPicPr>
            <a:picLocks noChangeAspect="1"/>
          </p:cNvPicPr>
          <p:nvPr/>
        </p:nvPicPr>
        <p:blipFill>
          <a:blip r:embed="rId5"/>
          <a:stretch>
            <a:fillRect/>
          </a:stretch>
        </p:blipFill>
        <p:spPr>
          <a:xfrm>
            <a:off x="7673008" y="3429000"/>
            <a:ext cx="3665430" cy="2747932"/>
          </a:xfrm>
          <a:prstGeom prst="rect">
            <a:avLst/>
          </a:prstGeom>
          <a:ln w="88900" cap="sq" cmpd="thickThin">
            <a:solidFill>
              <a:srgbClr val="000000"/>
            </a:solidFill>
            <a:prstDash val="solid"/>
            <a:miter lim="800000"/>
          </a:ln>
          <a:effectLst>
            <a:innerShdw blurRad="76200">
              <a:srgbClr val="000000"/>
            </a:innerShdw>
          </a:effectLst>
        </p:spPr>
      </p:pic>
      <p:sp>
        <p:nvSpPr>
          <p:cNvPr id="15" name="文本框 14">
            <a:extLst>
              <a:ext uri="{FF2B5EF4-FFF2-40B4-BE49-F238E27FC236}">
                <a16:creationId xmlns:a16="http://schemas.microsoft.com/office/drawing/2014/main" xmlns="" id="{E0C426EE-B417-734F-BF11-9E4AEC00A114}"/>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19107681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岁婴幼儿家庭教育指导的意义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2" name="矩形 11">
            <a:extLst>
              <a:ext uri="{FF2B5EF4-FFF2-40B4-BE49-F238E27FC236}">
                <a16:creationId xmlns:a16="http://schemas.microsoft.com/office/drawing/2014/main" xmlns="" id="{65261E51-9DF1-094D-88C3-3C4638323A1E}"/>
              </a:ext>
            </a:extLst>
          </p:cNvPr>
          <p:cNvSpPr/>
          <p:nvPr/>
        </p:nvSpPr>
        <p:spPr>
          <a:xfrm>
            <a:off x="1231247" y="1831867"/>
            <a:ext cx="9701795" cy="1865960"/>
          </a:xfrm>
          <a:prstGeom prst="rect">
            <a:avLst/>
          </a:prstGeom>
        </p:spPr>
        <p:txBody>
          <a:bodyPr wrap="square">
            <a:spAutoFit/>
          </a:bodyPr>
          <a:lstStyle/>
          <a:p>
            <a:pPr>
              <a:lnSpc>
                <a:spcPct val="150000"/>
              </a:lnSpc>
              <a:spcAft>
                <a:spcPts val="1200"/>
              </a:spcAft>
            </a:pPr>
            <a:r>
              <a:rPr lang="zh-CN" altLang="en-US" b="1" dirty="0"/>
              <a:t>（三） 家庭教育指导有利于婴幼儿的健康发展</a:t>
            </a:r>
          </a:p>
          <a:p>
            <a:pPr>
              <a:lnSpc>
                <a:spcPct val="150000"/>
              </a:lnSpc>
              <a:spcAft>
                <a:spcPts val="1200"/>
              </a:spcAft>
            </a:pPr>
            <a:r>
              <a:rPr lang="zh-CN" altLang="zh-CN" dirty="0"/>
              <a:t>婴幼儿自出生之日起就作为一个社会成员进入家庭，家庭是他们生活的第一站。有人说，婴幼儿是一张白纸，很容易涂上各种颜色。由此可见，在婴幼儿早期，家庭及家长对其成长的影响非常之大。教育质量堪忧的家庭会给婴幼儿带来不良的影响</a:t>
            </a:r>
            <a:r>
              <a:rPr lang="zh-CN" altLang="en-US" dirty="0"/>
              <a:t>。</a:t>
            </a:r>
          </a:p>
        </p:txBody>
      </p:sp>
      <p:sp>
        <p:nvSpPr>
          <p:cNvPr id="10" name="文本框 9">
            <a:extLst>
              <a:ext uri="{FF2B5EF4-FFF2-40B4-BE49-F238E27FC236}">
                <a16:creationId xmlns:a16="http://schemas.microsoft.com/office/drawing/2014/main" xmlns="" id="{12680EDB-CE04-D14F-B4B8-7CA04205E9E9}"/>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Two</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19046380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岁婴幼儿家庭教育指导的意义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2" name="矩形 11">
            <a:extLst>
              <a:ext uri="{FF2B5EF4-FFF2-40B4-BE49-F238E27FC236}">
                <a16:creationId xmlns:a16="http://schemas.microsoft.com/office/drawing/2014/main" xmlns="" id="{65261E51-9DF1-094D-88C3-3C4638323A1E}"/>
              </a:ext>
            </a:extLst>
          </p:cNvPr>
          <p:cNvSpPr/>
          <p:nvPr/>
        </p:nvSpPr>
        <p:spPr>
          <a:xfrm>
            <a:off x="1231247" y="1831867"/>
            <a:ext cx="9701795" cy="1865960"/>
          </a:xfrm>
          <a:prstGeom prst="rect">
            <a:avLst/>
          </a:prstGeom>
        </p:spPr>
        <p:txBody>
          <a:bodyPr wrap="square">
            <a:spAutoFit/>
          </a:bodyPr>
          <a:lstStyle/>
          <a:p>
            <a:pPr>
              <a:lnSpc>
                <a:spcPct val="150000"/>
              </a:lnSpc>
              <a:spcAft>
                <a:spcPts val="1200"/>
              </a:spcAft>
            </a:pPr>
            <a:r>
              <a:rPr lang="zh-CN" altLang="en-US" b="1" dirty="0"/>
              <a:t>（四） 家庭教育指导有利于早教机构教育职能的完善</a:t>
            </a:r>
          </a:p>
          <a:p>
            <a:pPr>
              <a:lnSpc>
                <a:spcPct val="150000"/>
              </a:lnSpc>
              <a:spcAft>
                <a:spcPts val="1200"/>
              </a:spcAft>
            </a:pPr>
            <a:r>
              <a:rPr lang="zh-CN" altLang="en-US" dirty="0"/>
              <a:t>众所周知，家庭教育和学校教育是相互支持、相互补充的。</a:t>
            </a:r>
            <a:r>
              <a:rPr lang="en-US" altLang="zh-CN" dirty="0"/>
              <a:t>0—3</a:t>
            </a:r>
            <a:r>
              <a:rPr lang="zh-CN" altLang="en-US" dirty="0"/>
              <a:t>岁婴幼儿的身心发展水平还尚且稚嫩，因而主要活动场所是在家庭中，这就决定了</a:t>
            </a:r>
            <a:r>
              <a:rPr lang="en-US" altLang="zh-CN" dirty="0"/>
              <a:t>0—3</a:t>
            </a:r>
            <a:r>
              <a:rPr lang="zh-CN" altLang="en-US" dirty="0"/>
              <a:t>岁婴幼儿的家庭教育与早教机构之间的关系非常紧密。</a:t>
            </a:r>
          </a:p>
        </p:txBody>
      </p:sp>
      <p:sp>
        <p:nvSpPr>
          <p:cNvPr id="8" name="矩形 7">
            <a:extLst>
              <a:ext uri="{FF2B5EF4-FFF2-40B4-BE49-F238E27FC236}">
                <a16:creationId xmlns:a16="http://schemas.microsoft.com/office/drawing/2014/main" xmlns="" id="{D5A29020-BADB-574D-872C-41CB655589C4}"/>
              </a:ext>
            </a:extLst>
          </p:cNvPr>
          <p:cNvSpPr/>
          <p:nvPr/>
        </p:nvSpPr>
        <p:spPr>
          <a:xfrm>
            <a:off x="1438139" y="4008419"/>
            <a:ext cx="5855353" cy="2557175"/>
          </a:xfrm>
          <a:prstGeom prst="rect">
            <a:avLst/>
          </a:prstGeom>
        </p:spPr>
        <p:txBody>
          <a:bodyPr wrap="square">
            <a:spAutoFit/>
          </a:bodyPr>
          <a:lstStyle/>
          <a:p>
            <a:pPr>
              <a:lnSpc>
                <a:spcPct val="150000"/>
              </a:lnSpc>
              <a:spcAft>
                <a:spcPts val="1200"/>
              </a:spcAft>
            </a:pPr>
            <a:r>
              <a:rPr lang="zh-CN" altLang="en-US" sz="1600" b="1" dirty="0"/>
              <a:t>案例</a:t>
            </a:r>
            <a:r>
              <a:rPr lang="en-US" altLang="zh-CN" sz="1600" b="1" dirty="0"/>
              <a:t>2-1</a:t>
            </a:r>
          </a:p>
          <a:p>
            <a:pPr>
              <a:lnSpc>
                <a:spcPct val="150000"/>
              </a:lnSpc>
              <a:spcAft>
                <a:spcPts val="1200"/>
              </a:spcAft>
            </a:pPr>
            <a:r>
              <a:rPr lang="zh-CN" altLang="en-US" sz="1200" b="1" dirty="0"/>
              <a:t>家园共育，助力幼儿成长</a:t>
            </a:r>
          </a:p>
          <a:p>
            <a:pPr>
              <a:lnSpc>
                <a:spcPct val="150000"/>
              </a:lnSpc>
              <a:spcAft>
                <a:spcPts val="1200"/>
              </a:spcAft>
            </a:pPr>
            <a:r>
              <a:rPr lang="zh-CN" altLang="en-US" sz="1200" dirty="0"/>
              <a:t>走进上海市普陀区早期教育指导中心，远远地就能看到学校大门口站着的家长志愿者：在平日，他们参与学校安全保卫；每学期，会有家长定时进课堂，为孩子带来更生动的教育素材；此外，还有家委会成员定期进入学校的后厨、课堂等，予以监控。</a:t>
            </a:r>
          </a:p>
          <a:p>
            <a:pPr>
              <a:lnSpc>
                <a:spcPct val="150000"/>
              </a:lnSpc>
              <a:spcAft>
                <a:spcPts val="1200"/>
              </a:spcAft>
            </a:pPr>
            <a:r>
              <a:rPr lang="zh-CN" altLang="en-US" sz="1200" dirty="0"/>
              <a:t>家长进入机构，有助于帮助家长了解机构的活动，建立信任；同时，也能有效整合利用多方资源，为孩子提供更优质的教育资源。</a:t>
            </a:r>
          </a:p>
        </p:txBody>
      </p:sp>
      <p:pic>
        <p:nvPicPr>
          <p:cNvPr id="1025" name="Picture 1" descr="page39image49760704">
            <a:extLst>
              <a:ext uri="{FF2B5EF4-FFF2-40B4-BE49-F238E27FC236}">
                <a16:creationId xmlns:a16="http://schemas.microsoft.com/office/drawing/2014/main" xmlns="" id="{FEBF2ED9-20DE-5240-92A5-D9A84EE7C3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11548" y="4402987"/>
            <a:ext cx="1485900" cy="1981200"/>
          </a:xfrm>
          <a:prstGeom prst="rect">
            <a:avLst/>
          </a:prstGeom>
          <a:ln w="381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026" name="Picture 2" descr="page39image49759456">
            <a:extLst>
              <a:ext uri="{FF2B5EF4-FFF2-40B4-BE49-F238E27FC236}">
                <a16:creationId xmlns:a16="http://schemas.microsoft.com/office/drawing/2014/main" xmlns="" id="{DEF2FDC1-56CA-E44F-B813-01773C75D9E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74361" y="5017005"/>
            <a:ext cx="2159000" cy="1625600"/>
          </a:xfrm>
          <a:prstGeom prst="rect">
            <a:avLst/>
          </a:prstGeom>
          <a:ln w="381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364442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TotalTime>
  <Words>3984</Words>
  <Application>Microsoft Office PowerPoint</Application>
  <PresentationFormat>宽屏</PresentationFormat>
  <Paragraphs>211</Paragraphs>
  <Slides>31</Slides>
  <Notes>31</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31</vt:i4>
      </vt:variant>
    </vt:vector>
  </HeadingPairs>
  <TitlesOfParts>
    <vt:vector size="39" baseType="lpstr">
      <vt:lpstr>DengXian</vt:lpstr>
      <vt:lpstr>等线</vt:lpstr>
      <vt:lpstr>等线 Light</vt:lpstr>
      <vt:lpstr>萝莉体 第二版</vt:lpstr>
      <vt:lpstr>Arial</vt:lpstr>
      <vt:lpstr>Arial Black</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创意手绘风ｐｐｔ模板</dc:title>
  <dc:creator>铭店</dc:creator>
  <cp:keywords>www.51pptmoban.com</cp:keywords>
  <cp:lastModifiedBy>余思洋</cp:lastModifiedBy>
  <cp:revision>329</cp:revision>
  <dcterms:created xsi:type="dcterms:W3CDTF">2017-07-27T08:46:00Z</dcterms:created>
  <dcterms:modified xsi:type="dcterms:W3CDTF">2020-05-11T02:47:40Z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