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0" r:id="rId4"/>
    <p:sldId id="290" r:id="rId5"/>
    <p:sldId id="261" r:id="rId6"/>
    <p:sldId id="291" r:id="rId7"/>
    <p:sldId id="292" r:id="rId8"/>
    <p:sldId id="293" r:id="rId9"/>
    <p:sldId id="294" r:id="rId10"/>
    <p:sldId id="295" r:id="rId11"/>
    <p:sldId id="297" r:id="rId12"/>
    <p:sldId id="299" r:id="rId13"/>
    <p:sldId id="298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8" r:id="rId22"/>
    <p:sldId id="309" r:id="rId23"/>
    <p:sldId id="310" r:id="rId24"/>
    <p:sldId id="311" r:id="rId25"/>
    <p:sldId id="312" r:id="rId26"/>
    <p:sldId id="307" r:id="rId27"/>
    <p:sldId id="313" r:id="rId28"/>
    <p:sldId id="314" r:id="rId29"/>
    <p:sldId id="28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菜菜 Mandy" initials="菜菜" lastIdx="1" clrIdx="0">
    <p:extLst>
      <p:ext uri="{19B8F6BF-5375-455C-9EA6-DF929625EA0E}">
        <p15:presenceInfo xmlns:p15="http://schemas.microsoft.com/office/powerpoint/2012/main" userId="c73d59186e4f2f6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49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84" y="66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59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4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19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23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14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14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405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451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08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43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54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80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932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42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51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1553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96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620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7162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1604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947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145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2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27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2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19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346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23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01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microsoft.com/office/2007/relationships/media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9706" y="1330284"/>
            <a:ext cx="8242506" cy="35847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74089" y="2299921"/>
            <a:ext cx="6721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altLang="zh-CN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0—3</a:t>
            </a:r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岁婴幼儿</a:t>
            </a:r>
            <a:endParaRPr lang="en-US" altLang="zh-CN" sz="4800" b="1" dirty="0">
              <a:latin typeface="+mj-lt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pPr algn="ctr"/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家庭教育与指导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903280" y="5752431"/>
            <a:ext cx="2540916" cy="951230"/>
          </a:xfrm>
          <a:prstGeom prst="rect">
            <a:avLst/>
          </a:prstGeom>
        </p:spPr>
      </p:pic>
      <p:pic>
        <p:nvPicPr>
          <p:cNvPr id="150" name="Fujiya &amp; Miyagi - U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7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921279" y="-1315926"/>
            <a:ext cx="609600" cy="609600"/>
          </a:xfrm>
          <a:prstGeom prst="rect">
            <a:avLst/>
          </a:prstGeom>
        </p:spPr>
      </p:pic>
      <p:pic>
        <p:nvPicPr>
          <p:cNvPr id="28" name="图片 6">
            <a:extLst>
              <a:ext uri="{FF2B5EF4-FFF2-40B4-BE49-F238E27FC236}">
                <a16:creationId xmlns:a16="http://schemas.microsoft.com/office/drawing/2014/main" xmlns="" id="{E35220B9-4560-E345-8846-F83A9DA6E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589" y="6098967"/>
            <a:ext cx="21240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500">
        <p:dissolve/>
      </p:transition>
    </mc:Choice>
    <mc:Fallback xmlns="">
      <p:transition spd="slow" advTm="45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13—18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807130" y="2963135"/>
            <a:ext cx="3857146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zh-CN" altLang="zh-CN" dirty="0"/>
              <a:t>着力生活习惯的养成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 13—18</a:t>
            </a:r>
            <a:r>
              <a:rPr lang="zh-CN" altLang="zh-CN" dirty="0"/>
              <a:t>个月婴幼儿的生活习惯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①</a:t>
            </a:r>
            <a:r>
              <a:rPr lang="zh-CN" altLang="zh-CN" dirty="0"/>
              <a:t>饮食习惯</a:t>
            </a:r>
            <a:endParaRPr lang="en-US" altLang="zh-CN" dirty="0"/>
          </a:p>
          <a:p>
            <a:r>
              <a:rPr lang="en-US" altLang="zh-CN" dirty="0"/>
              <a:t>②</a:t>
            </a:r>
            <a:r>
              <a:rPr lang="zh-CN" altLang="zh-CN" dirty="0"/>
              <a:t>如厕习惯 </a:t>
            </a:r>
            <a:endParaRPr lang="en-US" altLang="zh-CN" dirty="0"/>
          </a:p>
          <a:p>
            <a:r>
              <a:rPr lang="en-US" altLang="zh-CN" dirty="0"/>
              <a:t>③</a:t>
            </a:r>
            <a:r>
              <a:rPr lang="zh-CN" altLang="zh-CN" dirty="0"/>
              <a:t>睡眠习惯</a:t>
            </a:r>
            <a:endParaRPr lang="en-US" altLang="zh-CN" dirty="0"/>
          </a:p>
          <a:p>
            <a:r>
              <a:rPr lang="en-US" altLang="zh-CN" dirty="0"/>
              <a:t>④</a:t>
            </a:r>
            <a:r>
              <a:rPr lang="zh-CN" altLang="zh-CN" dirty="0"/>
              <a:t>卫生习惯</a:t>
            </a:r>
            <a:endParaRPr lang="en-US" altLang="zh-CN" dirty="0"/>
          </a:p>
          <a:p>
            <a:r>
              <a:rPr lang="en-US" altLang="zh-CN" dirty="0"/>
              <a:t>⑤</a:t>
            </a:r>
            <a:r>
              <a:rPr lang="zh-CN" altLang="zh-CN" dirty="0"/>
              <a:t>待人习惯</a:t>
            </a:r>
            <a:endParaRPr lang="en-US" altLang="zh-CN" dirty="0"/>
          </a:p>
          <a:p>
            <a:r>
              <a:rPr lang="en-US" altLang="zh-CN" dirty="0"/>
              <a:t>⑥</a:t>
            </a:r>
            <a:r>
              <a:rPr lang="zh-CN" altLang="zh-CN" dirty="0"/>
              <a:t>游戏习惯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5E24DA3-08AF-4740-9B6F-151A6460597A}"/>
              </a:ext>
            </a:extLst>
          </p:cNvPr>
          <p:cNvSpPr/>
          <p:nvPr/>
        </p:nvSpPr>
        <p:spPr>
          <a:xfrm>
            <a:off x="7192489" y="3517133"/>
            <a:ext cx="27590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指导策略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① </a:t>
            </a:r>
            <a:r>
              <a:rPr lang="zh-CN" altLang="zh-CN" dirty="0"/>
              <a:t>遵守固定的规律</a:t>
            </a:r>
            <a:endParaRPr lang="en-US" altLang="zh-CN" dirty="0"/>
          </a:p>
          <a:p>
            <a:r>
              <a:rPr lang="en-US" altLang="zh-CN" dirty="0"/>
              <a:t>② </a:t>
            </a:r>
            <a:r>
              <a:rPr lang="zh-CN" altLang="zh-CN" dirty="0"/>
              <a:t>尊重宝宝的感受</a:t>
            </a:r>
            <a:endParaRPr lang="en-US" altLang="zh-CN" dirty="0"/>
          </a:p>
          <a:p>
            <a:r>
              <a:rPr lang="en-US" altLang="zh-CN" dirty="0"/>
              <a:t>③ </a:t>
            </a:r>
            <a:r>
              <a:rPr lang="zh-CN" altLang="zh-CN" dirty="0"/>
              <a:t>遵从事先的约定</a:t>
            </a:r>
            <a:endParaRPr lang="en-US" altLang="zh-CN" dirty="0"/>
          </a:p>
          <a:p>
            <a:r>
              <a:rPr lang="en-US" altLang="zh-CN" dirty="0"/>
              <a:t>④ </a:t>
            </a:r>
            <a:r>
              <a:rPr lang="zh-CN" altLang="zh-CN" dirty="0"/>
              <a:t>遵循发展的需要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233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13—18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629742" y="2963135"/>
            <a:ext cx="42711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 startAt="2"/>
            </a:pPr>
            <a:r>
              <a:rPr lang="zh-CN" altLang="zh-CN" dirty="0"/>
              <a:t>关注感知觉的发展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创设更合理的听觉环境</a:t>
            </a:r>
            <a:endParaRPr lang="en-US" altLang="zh-CN" dirty="0"/>
          </a:p>
          <a:p>
            <a:endParaRPr lang="zh-CN" altLang="zh-CN" dirty="0"/>
          </a:p>
          <a:p>
            <a:r>
              <a:rPr lang="en-US" altLang="zh-CN" dirty="0"/>
              <a:t>①</a:t>
            </a:r>
            <a:r>
              <a:rPr lang="zh-CN" altLang="zh-CN" dirty="0"/>
              <a:t>音乐的律动</a:t>
            </a:r>
            <a:endParaRPr lang="en-US" altLang="zh-CN" dirty="0"/>
          </a:p>
          <a:p>
            <a:r>
              <a:rPr lang="en-US" altLang="zh-CN" dirty="0"/>
              <a:t>②</a:t>
            </a:r>
            <a:r>
              <a:rPr lang="zh-CN" altLang="zh-CN" dirty="0"/>
              <a:t>音乐的信号</a:t>
            </a:r>
            <a:endParaRPr lang="en-US" altLang="zh-CN" dirty="0"/>
          </a:p>
          <a:p>
            <a:r>
              <a:rPr lang="en-US" altLang="zh-CN" dirty="0"/>
              <a:t>③</a:t>
            </a:r>
            <a:r>
              <a:rPr lang="zh-CN" altLang="zh-CN" dirty="0"/>
              <a:t>音乐的风格</a:t>
            </a:r>
            <a:endParaRPr lang="en-US" altLang="zh-CN" dirty="0"/>
          </a:p>
          <a:p>
            <a:r>
              <a:rPr lang="en-US" altLang="zh-CN" dirty="0"/>
              <a:t>④</a:t>
            </a:r>
            <a:r>
              <a:rPr lang="zh-CN" altLang="zh-CN" dirty="0"/>
              <a:t>语言的长短</a:t>
            </a:r>
            <a:endParaRPr lang="en-US" altLang="zh-CN" dirty="0"/>
          </a:p>
          <a:p>
            <a:r>
              <a:rPr lang="en-US" altLang="zh-CN" dirty="0"/>
              <a:t>⑤</a:t>
            </a:r>
            <a:r>
              <a:rPr lang="zh-CN" altLang="zh-CN" dirty="0"/>
              <a:t>语言的音量</a:t>
            </a:r>
            <a:endParaRPr lang="en-US" altLang="zh-CN" dirty="0"/>
          </a:p>
          <a:p>
            <a:r>
              <a:rPr lang="en-US" altLang="zh-CN" dirty="0"/>
              <a:t>⑥</a:t>
            </a:r>
            <a:r>
              <a:rPr lang="zh-CN" altLang="zh-CN" dirty="0"/>
              <a:t>语言的色彩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190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13—18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629742" y="2963135"/>
            <a:ext cx="4271138" cy="2266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 startAt="2"/>
            </a:pPr>
            <a:r>
              <a:rPr lang="zh-CN" altLang="zh-CN" dirty="0"/>
              <a:t>关注感知觉的发展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打开更广阔的户外视野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尝试更丰富的触觉感受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 提供更多的玩乐机会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035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13—18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629742" y="2963135"/>
            <a:ext cx="4271138" cy="185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zh-CN" dirty="0"/>
              <a:t>提供安全的生活环境</a:t>
            </a: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合理布置物理环境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重视心理环境的创设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提前学习急救知识</a:t>
            </a:r>
          </a:p>
        </p:txBody>
      </p:sp>
      <p:pic>
        <p:nvPicPr>
          <p:cNvPr id="52227" name="Picture 3" descr="page102image17492336">
            <a:extLst>
              <a:ext uri="{FF2B5EF4-FFF2-40B4-BE49-F238E27FC236}">
                <a16:creationId xmlns:a16="http://schemas.microsoft.com/office/drawing/2014/main" xmlns="" id="{D32EDBBA-A57E-EE4E-9AF2-CFEF20490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04" y="1171277"/>
            <a:ext cx="3934281" cy="2957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page102image17269776">
            <a:extLst>
              <a:ext uri="{FF2B5EF4-FFF2-40B4-BE49-F238E27FC236}">
                <a16:creationId xmlns:a16="http://schemas.microsoft.com/office/drawing/2014/main" xmlns="" id="{7618AF57-B071-4242-9C93-3422ED49F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97688"/>
            <a:ext cx="3309257" cy="206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6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621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个月婴幼儿家庭教育指导的策略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（一）进行高质量的亲子陪伴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948571"/>
            <a:ext cx="4669632" cy="1296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在陪伴中尝试扮演观察者和协助者的角色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用仪式感提高陪伴的质量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在陪伴中感受并认同婴幼儿的情绪</a:t>
            </a:r>
          </a:p>
        </p:txBody>
      </p:sp>
    </p:spTree>
    <p:extLst>
      <p:ext uri="{BB962C8B-B14F-4D97-AF65-F5344CB8AC3E}">
        <p14:creationId xmlns:p14="http://schemas.microsoft.com/office/powerpoint/2010/main" val="424351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621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个月婴幼儿家庭教育指导的策略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 创设合理的教养环境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948571"/>
            <a:ext cx="5798396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明确家庭成员的教养责任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克服家庭结构变化带来的障碍 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创设符合婴幼儿月龄和个性特点的游戏和生活环境 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zh-CN" altLang="zh-CN" dirty="0"/>
          </a:p>
        </p:txBody>
      </p:sp>
      <p:pic>
        <p:nvPicPr>
          <p:cNvPr id="55297" name="Picture 1" descr="page105image17254016">
            <a:extLst>
              <a:ext uri="{FF2B5EF4-FFF2-40B4-BE49-F238E27FC236}">
                <a16:creationId xmlns:a16="http://schemas.microsoft.com/office/drawing/2014/main" xmlns="" id="{70647D76-180B-8143-9E64-D7168BAE5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470" y="1652380"/>
            <a:ext cx="3191354" cy="212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8" name="Picture 2" descr="page105image17254224">
            <a:extLst>
              <a:ext uri="{FF2B5EF4-FFF2-40B4-BE49-F238E27FC236}">
                <a16:creationId xmlns:a16="http://schemas.microsoft.com/office/drawing/2014/main" xmlns="" id="{353A40CD-B001-5F44-BAD0-34B983D7A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9621" y="4108864"/>
            <a:ext cx="2280203" cy="228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75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19—24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948571"/>
            <a:ext cx="5798396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身体发展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3868FCC-467B-E441-BBB6-EB2CBF9CCE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7411" y="2930182"/>
            <a:ext cx="4070652" cy="31002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D7B4B3F-83B9-2242-AC13-BD997A4F4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1590" y="2948571"/>
            <a:ext cx="4881088" cy="266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19—24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948571"/>
            <a:ext cx="5798396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语言发展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0453767-53DF-0E4A-B2A2-B2E144AE09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9974" y="2849454"/>
            <a:ext cx="6786418" cy="369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58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19—24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948571"/>
            <a:ext cx="5798396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认知</a:t>
            </a:r>
            <a:r>
              <a:rPr lang="zh-CN" altLang="zh-CN" dirty="0"/>
              <a:t>发展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F1B67E5-A345-EC4A-867A-3F2CF8C5EF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0855" y="2649847"/>
            <a:ext cx="5798396" cy="365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3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19—24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948571"/>
            <a:ext cx="5798396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情感和社会性</a:t>
            </a:r>
            <a:r>
              <a:rPr lang="zh-CN" altLang="zh-CN" dirty="0"/>
              <a:t>发展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6F2B0FE-8F2E-1D41-B56F-5794776219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274" y="1390602"/>
            <a:ext cx="5643182" cy="536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7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991365" y="234817"/>
            <a:ext cx="220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+mj-lt"/>
                <a:ea typeface="萝莉体 第二版" panose="02000500000000000000" pitchFamily="2" charset="-122"/>
                <a:cs typeface="萝莉体 第二版" panose="02000500000000000000" pitchFamily="2" charset="-122"/>
              </a:rPr>
              <a:t>目录</a:t>
            </a:r>
            <a:endParaRPr lang="en-US" altLang="zh-CN" sz="4800" b="1" dirty="0">
              <a:latin typeface="+mj-lt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40" y="5545583"/>
            <a:ext cx="1249788" cy="10851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8169" y="5633338"/>
            <a:ext cx="1140051" cy="853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876" y="360730"/>
            <a:ext cx="566977" cy="579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9655" y="3707338"/>
            <a:ext cx="396274" cy="4755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90F4194-6DA0-894B-84A8-C98E5596519E}"/>
              </a:ext>
            </a:extLst>
          </p:cNvPr>
          <p:cNvGrpSpPr/>
          <p:nvPr/>
        </p:nvGrpSpPr>
        <p:grpSpPr>
          <a:xfrm>
            <a:off x="2505849" y="3824716"/>
            <a:ext cx="5538008" cy="597268"/>
            <a:chOff x="2504402" y="1580530"/>
            <a:chExt cx="5538008" cy="59726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Cutout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04402" y="1580530"/>
              <a:ext cx="827859" cy="597268"/>
            </a:xfrm>
            <a:prstGeom prst="rect">
              <a:avLst/>
            </a:prstGeom>
          </p:spPr>
        </p:pic>
        <p:sp>
          <p:nvSpPr>
            <p:cNvPr id="40" name="任意多边形: 形状 5"/>
            <p:cNvSpPr/>
            <p:nvPr/>
          </p:nvSpPr>
          <p:spPr>
            <a:xfrm>
              <a:off x="3177668" y="1879164"/>
              <a:ext cx="4864742" cy="115119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35700" y="1509832"/>
            <a:ext cx="434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第一章： </a:t>
            </a:r>
            <a:r>
              <a:rPr lang="en-US" altLang="zh-CN" dirty="0"/>
              <a:t>0—3</a:t>
            </a:r>
            <a:r>
              <a:rPr lang="zh-CN" altLang="en-US" dirty="0"/>
              <a:t>岁婴幼儿家庭教育概述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535700" y="2257894"/>
            <a:ext cx="492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第二章： </a:t>
            </a:r>
            <a:r>
              <a:rPr lang="en-US" altLang="zh-CN" dirty="0"/>
              <a:t>0—3</a:t>
            </a:r>
            <a:r>
              <a:rPr lang="zh-CN" altLang="en-US" dirty="0"/>
              <a:t>岁婴幼儿家庭教育指导概述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35700" y="3005956"/>
            <a:ext cx="435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第三章：</a:t>
            </a:r>
            <a:r>
              <a:rPr lang="en-US" altLang="zh-CN" dirty="0"/>
              <a:t>0—1</a:t>
            </a:r>
            <a:r>
              <a:rPr lang="zh-CN" altLang="en-US" dirty="0"/>
              <a:t>岁婴幼儿的家庭教育与指导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35700" y="3754018"/>
            <a:ext cx="435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第四章：</a:t>
            </a:r>
            <a:r>
              <a:rPr lang="en-US" altLang="zh-CN" dirty="0"/>
              <a:t>1—2</a:t>
            </a:r>
            <a:r>
              <a:rPr lang="zh-CN" altLang="en-US" dirty="0"/>
              <a:t>岁婴幼儿的家庭教育与指导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535700" y="4502080"/>
            <a:ext cx="435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第五章：</a:t>
            </a:r>
            <a:r>
              <a:rPr lang="en-US" altLang="zh-CN" dirty="0"/>
              <a:t>2—3</a:t>
            </a:r>
            <a:r>
              <a:rPr lang="zh-CN" altLang="en-US" dirty="0"/>
              <a:t>岁幼儿的家庭教育与指导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535699" y="5250142"/>
            <a:ext cx="492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第六章：</a:t>
            </a:r>
            <a:r>
              <a:rPr lang="en-US" altLang="zh-CN" dirty="0"/>
              <a:t>0—3</a:t>
            </a:r>
            <a:r>
              <a:rPr lang="zh-CN" altLang="en-US" dirty="0"/>
              <a:t>岁特殊儿童的家庭教育与指导 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535700" y="5998203"/>
            <a:ext cx="622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第七章：</a:t>
            </a:r>
            <a:r>
              <a:rPr lang="en-US" altLang="zh-CN" dirty="0"/>
              <a:t>0—3</a:t>
            </a:r>
            <a:r>
              <a:rPr lang="zh-CN" altLang="en-US" dirty="0"/>
              <a:t>岁婴幼儿家园、社区共育工作的指导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4697" y="776229"/>
            <a:ext cx="573074" cy="579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random/>
      </p:transition>
    </mc:Choice>
    <mc:Fallback xmlns="">
      <p:transition spd="slow" advTm="7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19—24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726842"/>
            <a:ext cx="5798396" cy="3374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1. </a:t>
            </a:r>
            <a:r>
              <a:rPr lang="zh-CN" altLang="zh-CN" dirty="0"/>
              <a:t>提供适宜的玩具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选择合适的游戏玩具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合理对玩具进行摆放和分类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创设阅读环境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提供硬板书或是小开本的书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书的内容尽可能丰富 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创设专门的阅读区域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 增加亲子阅读的仪式感 </a:t>
            </a:r>
          </a:p>
        </p:txBody>
      </p:sp>
      <p:pic>
        <p:nvPicPr>
          <p:cNvPr id="60417" name="Picture 1" descr="page109image30805760">
            <a:extLst>
              <a:ext uri="{FF2B5EF4-FFF2-40B4-BE49-F238E27FC236}">
                <a16:creationId xmlns:a16="http://schemas.microsoft.com/office/drawing/2014/main" xmlns="" id="{CEEE289D-598B-1349-A18C-C49B7B8ED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page109image30807104">
            <a:extLst>
              <a:ext uri="{FF2B5EF4-FFF2-40B4-BE49-F238E27FC236}">
                <a16:creationId xmlns:a16="http://schemas.microsoft.com/office/drawing/2014/main" xmlns="" id="{AAED8CB1-5D10-5241-8BF6-3CAC40B1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page109image30817088">
            <a:extLst>
              <a:ext uri="{FF2B5EF4-FFF2-40B4-BE49-F238E27FC236}">
                <a16:creationId xmlns:a16="http://schemas.microsoft.com/office/drawing/2014/main" xmlns="" id="{5A56C116-2776-9D46-9B72-9DEC86EC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31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19—24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726842"/>
            <a:ext cx="5798396" cy="212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3. </a:t>
            </a:r>
            <a:r>
              <a:rPr lang="zh-CN" altLang="zh-CN" dirty="0"/>
              <a:t>坚持每日户外活动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内容的选择要符合婴幼儿的年龄特点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户外活动尤其要注意安全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多多开发更合适的户外活动场地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 关注户外活动中婴幼儿的交往行为 </a:t>
            </a:r>
            <a:endParaRPr lang="en-US" altLang="zh-CN" dirty="0"/>
          </a:p>
        </p:txBody>
      </p:sp>
      <p:pic>
        <p:nvPicPr>
          <p:cNvPr id="60417" name="Picture 1" descr="page109image30805760">
            <a:extLst>
              <a:ext uri="{FF2B5EF4-FFF2-40B4-BE49-F238E27FC236}">
                <a16:creationId xmlns:a16="http://schemas.microsoft.com/office/drawing/2014/main" xmlns="" id="{CEEE289D-598B-1349-A18C-C49B7B8ED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page109image30807104">
            <a:extLst>
              <a:ext uri="{FF2B5EF4-FFF2-40B4-BE49-F238E27FC236}">
                <a16:creationId xmlns:a16="http://schemas.microsoft.com/office/drawing/2014/main" xmlns="" id="{AAED8CB1-5D10-5241-8BF6-3CAC40B1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page109image30817088">
            <a:extLst>
              <a:ext uri="{FF2B5EF4-FFF2-40B4-BE49-F238E27FC236}">
                <a16:creationId xmlns:a16="http://schemas.microsoft.com/office/drawing/2014/main" xmlns="" id="{5A56C116-2776-9D46-9B72-9DEC86EC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48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</a:t>
            </a:r>
            <a:r>
              <a:rPr lang="en-US" altLang="zh-CN" dirty="0"/>
              <a:t> 19—24</a:t>
            </a:r>
            <a:r>
              <a:rPr lang="zh-CN" altLang="zh-CN" dirty="0"/>
              <a:t>个月婴幼儿家庭教育指导的重点内容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726842"/>
            <a:ext cx="5798396" cy="212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4. </a:t>
            </a:r>
            <a:r>
              <a:rPr lang="zh-CN" altLang="zh-CN" dirty="0"/>
              <a:t>培养归属意识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营造良好的家庭氛围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观察婴幼儿对自我的认识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 保护婴幼儿的物权意识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endParaRPr lang="en-US" altLang="zh-CN" dirty="0"/>
          </a:p>
        </p:txBody>
      </p:sp>
      <p:pic>
        <p:nvPicPr>
          <p:cNvPr id="60417" name="Picture 1" descr="page109image30805760">
            <a:extLst>
              <a:ext uri="{FF2B5EF4-FFF2-40B4-BE49-F238E27FC236}">
                <a16:creationId xmlns:a16="http://schemas.microsoft.com/office/drawing/2014/main" xmlns="" id="{CEEE289D-598B-1349-A18C-C49B7B8ED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page109image30807104">
            <a:extLst>
              <a:ext uri="{FF2B5EF4-FFF2-40B4-BE49-F238E27FC236}">
                <a16:creationId xmlns:a16="http://schemas.microsoft.com/office/drawing/2014/main" xmlns="" id="{AAED8CB1-5D10-5241-8BF6-3CAC40B1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page109image30817088">
            <a:extLst>
              <a:ext uri="{FF2B5EF4-FFF2-40B4-BE49-F238E27FC236}">
                <a16:creationId xmlns:a16="http://schemas.microsoft.com/office/drawing/2014/main" xmlns="" id="{5A56C116-2776-9D46-9B72-9DEC86EC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79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68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个月婴幼儿家庭教育指导的策略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 通过游戏材料，感知因果关系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726842"/>
            <a:ext cx="5798396" cy="881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多多运用生活材料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观察重于教育教学</a:t>
            </a:r>
          </a:p>
        </p:txBody>
      </p:sp>
      <p:pic>
        <p:nvPicPr>
          <p:cNvPr id="60417" name="Picture 1" descr="page109image30805760">
            <a:extLst>
              <a:ext uri="{FF2B5EF4-FFF2-40B4-BE49-F238E27FC236}">
                <a16:creationId xmlns:a16="http://schemas.microsoft.com/office/drawing/2014/main" xmlns="" id="{CEEE289D-598B-1349-A18C-C49B7B8ED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page109image30807104">
            <a:extLst>
              <a:ext uri="{FF2B5EF4-FFF2-40B4-BE49-F238E27FC236}">
                <a16:creationId xmlns:a16="http://schemas.microsoft.com/office/drawing/2014/main" xmlns="" id="{AAED8CB1-5D10-5241-8BF6-3CAC40B1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page109image30817088">
            <a:extLst>
              <a:ext uri="{FF2B5EF4-FFF2-40B4-BE49-F238E27FC236}">
                <a16:creationId xmlns:a16="http://schemas.microsoft.com/office/drawing/2014/main" xmlns="" id="{5A56C116-2776-9D46-9B72-9DEC86EC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32C8384-9A25-3B47-A378-76BD058F320A}"/>
              </a:ext>
            </a:extLst>
          </p:cNvPr>
          <p:cNvSpPr/>
          <p:nvPr/>
        </p:nvSpPr>
        <p:spPr>
          <a:xfrm>
            <a:off x="1231248" y="3848190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（二） 注重仪式感，培养生活习惯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BA82BBF-A320-7249-B0C5-0A473E772E33}"/>
              </a:ext>
            </a:extLst>
          </p:cNvPr>
          <p:cNvSpPr/>
          <p:nvPr/>
        </p:nvSpPr>
        <p:spPr>
          <a:xfrm>
            <a:off x="1255547" y="4294517"/>
            <a:ext cx="5798396" cy="1296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需要期待的亲子陪伴时间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zh-CN" altLang="zh-CN" dirty="0"/>
              <a:t>需要说明简单规则的场合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zh-CN" altLang="zh-CN" dirty="0"/>
              <a:t>需要礼仪的场景</a:t>
            </a:r>
          </a:p>
        </p:txBody>
      </p:sp>
    </p:spTree>
    <p:extLst>
      <p:ext uri="{BB962C8B-B14F-4D97-AF65-F5344CB8AC3E}">
        <p14:creationId xmlns:p14="http://schemas.microsoft.com/office/powerpoint/2010/main" val="50880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68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个月婴幼儿家庭教育指导的策略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（三） 巧用音乐感受音乐的风格和节奏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726842"/>
            <a:ext cx="5798396" cy="1296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1. </a:t>
            </a:r>
            <a:r>
              <a:rPr lang="zh-CN" altLang="zh-CN" dirty="0"/>
              <a:t>在生活环节用不同的音乐做提示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2. </a:t>
            </a:r>
            <a:r>
              <a:rPr lang="zh-CN" altLang="zh-CN" dirty="0"/>
              <a:t>借助打击乐器和律动来表现音乐的节奏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3. </a:t>
            </a:r>
            <a:r>
              <a:rPr lang="zh-CN" altLang="zh-CN" dirty="0"/>
              <a:t>通过画面来理解音乐的色彩 </a:t>
            </a:r>
          </a:p>
        </p:txBody>
      </p:sp>
      <p:pic>
        <p:nvPicPr>
          <p:cNvPr id="60417" name="Picture 1" descr="page109image30805760">
            <a:extLst>
              <a:ext uri="{FF2B5EF4-FFF2-40B4-BE49-F238E27FC236}">
                <a16:creationId xmlns:a16="http://schemas.microsoft.com/office/drawing/2014/main" xmlns="" id="{CEEE289D-598B-1349-A18C-C49B7B8ED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page109image30807104">
            <a:extLst>
              <a:ext uri="{FF2B5EF4-FFF2-40B4-BE49-F238E27FC236}">
                <a16:creationId xmlns:a16="http://schemas.microsoft.com/office/drawing/2014/main" xmlns="" id="{AAED8CB1-5D10-5241-8BF6-3CAC40B1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page109image30817088">
            <a:extLst>
              <a:ext uri="{FF2B5EF4-FFF2-40B4-BE49-F238E27FC236}">
                <a16:creationId xmlns:a16="http://schemas.microsoft.com/office/drawing/2014/main" xmlns="" id="{5A56C116-2776-9D46-9B72-9DEC86EC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57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第三节  </a:t>
            </a:r>
            <a:r>
              <a:rPr lang="en-US" altLang="zh-CN" sz="2400" b="1" dirty="0"/>
              <a:t>1—2</a:t>
            </a:r>
            <a:r>
              <a:rPr lang="zh-CN" altLang="en-US" sz="2400" b="1" dirty="0"/>
              <a:t>岁婴幼儿家庭教育的常见误区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68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</a:t>
            </a:r>
            <a:r>
              <a:rPr lang="en-US" altLang="zh-CN" b="1" dirty="0"/>
              <a:t>19—24</a:t>
            </a:r>
            <a:r>
              <a:rPr lang="zh-CN" altLang="en-US" b="1" dirty="0"/>
              <a:t>个月婴幼儿家庭教育指导的策略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（三） 巧用音乐感受音乐的风格和节奏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255547" y="2726842"/>
            <a:ext cx="5798396" cy="1296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1. </a:t>
            </a:r>
            <a:r>
              <a:rPr lang="zh-CN" altLang="zh-CN" dirty="0"/>
              <a:t>在生活环节用不同的音乐做提示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2. </a:t>
            </a:r>
            <a:r>
              <a:rPr lang="zh-CN" altLang="zh-CN" dirty="0"/>
              <a:t>借助打击乐器和律动来表现音乐的节奏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3. </a:t>
            </a:r>
            <a:r>
              <a:rPr lang="zh-CN" altLang="zh-CN" dirty="0"/>
              <a:t>通过画面来理解音乐的色彩 </a:t>
            </a:r>
          </a:p>
        </p:txBody>
      </p:sp>
      <p:pic>
        <p:nvPicPr>
          <p:cNvPr id="60417" name="Picture 1" descr="page109image30805760">
            <a:extLst>
              <a:ext uri="{FF2B5EF4-FFF2-40B4-BE49-F238E27FC236}">
                <a16:creationId xmlns:a16="http://schemas.microsoft.com/office/drawing/2014/main" xmlns="" id="{CEEE289D-598B-1349-A18C-C49B7B8ED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page109image30807104">
            <a:extLst>
              <a:ext uri="{FF2B5EF4-FFF2-40B4-BE49-F238E27FC236}">
                <a16:creationId xmlns:a16="http://schemas.microsoft.com/office/drawing/2014/main" xmlns="" id="{AAED8CB1-5D10-5241-8BF6-3CAC40B1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page109image30817088">
            <a:extLst>
              <a:ext uri="{FF2B5EF4-FFF2-40B4-BE49-F238E27FC236}">
                <a16:creationId xmlns:a16="http://schemas.microsoft.com/office/drawing/2014/main" xmlns="" id="{5A56C116-2776-9D46-9B72-9DEC86EC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743" y="1216221"/>
            <a:ext cx="6436511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32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278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求开口，叠词加儿语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11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/>
              <a:t>（一） 避免叠词加儿语的表达方式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zh-CN" dirty="0"/>
              <a:t>（二） 语言输入的具体方法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629742" y="3454037"/>
            <a:ext cx="5798396" cy="17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正确表达的输入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纠错不等于否定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引导婴幼儿说完整句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zh-CN" dirty="0"/>
              <a:t>鼓励婴幼儿表达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4638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668366"/>
            <a:ext cx="3249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 求超常，阻止啃、撕、扔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682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185515"/>
            <a:ext cx="5674269" cy="846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“</a:t>
            </a:r>
            <a:r>
              <a:rPr lang="zh-CN" altLang="zh-CN" dirty="0"/>
              <a:t>破坏行为</a:t>
            </a:r>
            <a:r>
              <a:rPr lang="en-US" altLang="zh-CN" dirty="0"/>
              <a:t>”</a:t>
            </a:r>
            <a:r>
              <a:rPr lang="zh-CN" altLang="zh-CN" dirty="0"/>
              <a:t>产生的原因</a:t>
            </a:r>
          </a:p>
          <a:p>
            <a:pPr>
              <a:lnSpc>
                <a:spcPct val="200000"/>
              </a:lnSpc>
            </a:pPr>
            <a:r>
              <a:rPr lang="zh-CN" altLang="en-US" dirty="0"/>
              <a:t>（二） 对待破坏行为的正确态度和做法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A662E33-AA3F-9244-AC3A-63D2C9D1E912}"/>
              </a:ext>
            </a:extLst>
          </p:cNvPr>
          <p:cNvSpPr/>
          <p:nvPr/>
        </p:nvSpPr>
        <p:spPr>
          <a:xfrm>
            <a:off x="1464342" y="3334000"/>
            <a:ext cx="278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三、 求满足，无条件养育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44CF69D-6D6C-254C-A44F-532725CBCE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076" y="3348581"/>
            <a:ext cx="381471" cy="385529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1B2B683-F8FF-3A41-8BAF-E6BEFEDF0AAA}"/>
              </a:ext>
            </a:extLst>
          </p:cNvPr>
          <p:cNvSpPr/>
          <p:nvPr/>
        </p:nvSpPr>
        <p:spPr>
          <a:xfrm>
            <a:off x="1255547" y="3779973"/>
            <a:ext cx="5674269" cy="2543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（一） 无条件养育真的是</a:t>
            </a:r>
            <a:r>
              <a:rPr lang="en-US" altLang="zh-CN" dirty="0"/>
              <a:t>“</a:t>
            </a:r>
            <a:r>
              <a:rPr lang="zh-CN" altLang="zh-CN" dirty="0"/>
              <a:t>无条件</a:t>
            </a:r>
            <a:r>
              <a:rPr lang="en-US" altLang="zh-CN" dirty="0"/>
              <a:t>”</a:t>
            </a:r>
            <a:r>
              <a:rPr lang="zh-CN" altLang="zh-CN" dirty="0"/>
              <a:t>吗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（二） 如何把握爱的尺度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不放弃、不抛弃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温柔而坚定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约法三章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少奖赏、多鼓励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8284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第二节  </a:t>
            </a:r>
            <a:r>
              <a:rPr lang="en-US" altLang="zh-CN" sz="2400" b="1" dirty="0"/>
              <a:t>19—24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668366"/>
            <a:ext cx="278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四、 求安全，双脚不着地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777" y="1682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185515"/>
            <a:ext cx="5674269" cy="881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（一） 运动的必要性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（二） 运动防护的措施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366826B-604C-F84D-BF5E-BDCC08C798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EB12A03-6892-CB4C-9B03-3E570B2B46DB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61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821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思考与练习</a:t>
            </a:r>
            <a:r>
              <a:rPr lang="en-US" altLang="zh-CN" sz="2400" b="1" dirty="0"/>
              <a:t>:</a:t>
            </a:r>
            <a:endParaRPr lang="zh-CN" altLang="en-US" sz="24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07508C9-061E-B340-A1CD-BBAA07D15245}"/>
              </a:ext>
            </a:extLst>
          </p:cNvPr>
          <p:cNvSpPr/>
          <p:nvPr/>
        </p:nvSpPr>
        <p:spPr>
          <a:xfrm>
            <a:off x="1629742" y="1713530"/>
            <a:ext cx="9167959" cy="2969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1. 13—18</a:t>
            </a:r>
            <a:r>
              <a:rPr lang="zh-CN" altLang="en-US" sz="2000" dirty="0"/>
              <a:t>个月婴幼儿家庭教育指导的重点内容和指导策略是什么？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2. </a:t>
            </a:r>
            <a:r>
              <a:rPr lang="zh-CN" altLang="en-US" sz="2000" dirty="0"/>
              <a:t>如何实施高质量的亲子陪伴？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3. 19—24</a:t>
            </a:r>
            <a:r>
              <a:rPr lang="zh-CN" altLang="en-US" sz="2000" dirty="0"/>
              <a:t>个月婴幼儿家庭教育指导的策略有哪些？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4. </a:t>
            </a:r>
            <a:r>
              <a:rPr lang="zh-CN" altLang="en-US" sz="2000" dirty="0"/>
              <a:t>如何有效开展</a:t>
            </a:r>
            <a:r>
              <a:rPr lang="en-US" altLang="zh-CN" sz="2000" dirty="0"/>
              <a:t>1—2</a:t>
            </a:r>
            <a:r>
              <a:rPr lang="zh-CN" altLang="en-US" sz="2000" dirty="0"/>
              <a:t>岁婴幼儿的家庭亲子阅读？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 dirty="0"/>
              <a:t>5. </a:t>
            </a:r>
            <a:r>
              <a:rPr lang="zh-CN" altLang="en-US" sz="2000" dirty="0"/>
              <a:t>无条件养育真的是“无条件”吗？请举例说明。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47521C0-ACED-1A46-AE7C-EA2819901CDB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Three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37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75746" y="2012132"/>
            <a:ext cx="6675360" cy="725579"/>
            <a:chOff x="560327" y="368019"/>
            <a:chExt cx="6675360" cy="725579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737351"/>
              <a:ext cx="5737913" cy="92352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0327" y="368019"/>
              <a:ext cx="1005708" cy="72557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0417" y="470592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072" y="5671913"/>
            <a:ext cx="969348" cy="95105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C4E839E-7A6C-DA42-AF2F-684B2EAB4CDA}"/>
              </a:ext>
            </a:extLst>
          </p:cNvPr>
          <p:cNvGrpSpPr/>
          <p:nvPr/>
        </p:nvGrpSpPr>
        <p:grpSpPr>
          <a:xfrm>
            <a:off x="286199" y="193179"/>
            <a:ext cx="8242506" cy="1385834"/>
            <a:chOff x="1949706" y="1330285"/>
            <a:chExt cx="8242506" cy="138583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239AB19B-44F9-AD46-80B5-F70FE1194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49706" y="1330285"/>
              <a:ext cx="8242506" cy="138583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144760" y="1726945"/>
              <a:ext cx="65004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/>
                <a:t>第四章  </a:t>
              </a:r>
              <a:r>
                <a:rPr lang="en-US" altLang="zh-CN" sz="2800" b="1" dirty="0"/>
                <a:t>1—2</a:t>
              </a:r>
              <a:r>
                <a:rPr lang="zh-CN" altLang="en-US" sz="2800" b="1" dirty="0"/>
                <a:t>岁婴幼儿的家庭教育与指导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7B67061-95E3-5F49-9689-2BC019E2556D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B189FB-1F23-8941-9B24-C2C57DFF5091}"/>
              </a:ext>
            </a:extLst>
          </p:cNvPr>
          <p:cNvSpPr/>
          <p:nvPr/>
        </p:nvSpPr>
        <p:spPr>
          <a:xfrm>
            <a:off x="2083292" y="1998589"/>
            <a:ext cx="4028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第一节</a:t>
            </a:r>
            <a:r>
              <a:rPr lang="en-US" altLang="zh-CN" dirty="0"/>
              <a:t>  13—18</a:t>
            </a:r>
            <a:r>
              <a:rPr lang="zh-CN" altLang="zh-CN" dirty="0"/>
              <a:t>个月婴幼儿的家庭教育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7A75E85-FE62-B744-B1EF-E3900D3D1029}"/>
              </a:ext>
            </a:extLst>
          </p:cNvPr>
          <p:cNvSpPr/>
          <p:nvPr/>
        </p:nvSpPr>
        <p:spPr>
          <a:xfrm>
            <a:off x="4557621" y="2707364"/>
            <a:ext cx="4028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第二节</a:t>
            </a:r>
            <a:r>
              <a:rPr lang="en-US" altLang="zh-CN" dirty="0"/>
              <a:t>  19—24</a:t>
            </a:r>
            <a:r>
              <a:rPr lang="zh-CN" altLang="zh-CN" dirty="0"/>
              <a:t>个月婴幼儿的家庭教育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9F9B349-3A2B-AB43-A2D2-9C8AC4C75A9F}"/>
              </a:ext>
            </a:extLst>
          </p:cNvPr>
          <p:cNvSpPr/>
          <p:nvPr/>
        </p:nvSpPr>
        <p:spPr>
          <a:xfrm>
            <a:off x="2083292" y="3416139"/>
            <a:ext cx="4477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第三节</a:t>
            </a:r>
            <a:r>
              <a:rPr lang="en-US" altLang="zh-CN" dirty="0"/>
              <a:t>  1—2</a:t>
            </a:r>
            <a:r>
              <a:rPr lang="zh-CN" altLang="zh-CN" dirty="0"/>
              <a:t>岁婴幼儿家庭教育的常见误区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13—18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60D3BED-FC25-D644-AFFD-6595357859BD}"/>
              </a:ext>
            </a:extLst>
          </p:cNvPr>
          <p:cNvSpPr/>
          <p:nvPr/>
        </p:nvSpPr>
        <p:spPr>
          <a:xfrm>
            <a:off x="1451356" y="2840432"/>
            <a:ext cx="42384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1600" dirty="0"/>
              <a:t>身体动作  </a:t>
            </a:r>
            <a:endParaRPr lang="en-US" altLang="zh-CN" sz="16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FCE972B-2860-5544-AC0F-900934AAF4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2197" y="2186521"/>
            <a:ext cx="5417918" cy="445566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D8F2BDF-785A-DE44-A8FD-6AFA0489E35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12" b="2854"/>
          <a:stretch/>
        </p:blipFill>
        <p:spPr>
          <a:xfrm>
            <a:off x="1040512" y="3803655"/>
            <a:ext cx="5165689" cy="215380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19E528A-A7AC-1448-826E-31C1969838C6}"/>
              </a:ext>
            </a:extLst>
          </p:cNvPr>
          <p:cNvSpPr/>
          <p:nvPr/>
        </p:nvSpPr>
        <p:spPr>
          <a:xfrm>
            <a:off x="1299100" y="3311395"/>
            <a:ext cx="17283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1600" dirty="0">
                <a:solidFill>
                  <a:prstClr val="black"/>
                </a:solidFill>
              </a:rPr>
              <a:t>（</a:t>
            </a:r>
            <a:r>
              <a:rPr lang="en-US" altLang="zh-CN" sz="1600" dirty="0">
                <a:solidFill>
                  <a:prstClr val="black"/>
                </a:solidFill>
              </a:rPr>
              <a:t>1</a:t>
            </a:r>
            <a:r>
              <a:rPr lang="zh-CN" altLang="zh-CN" sz="1600" dirty="0">
                <a:solidFill>
                  <a:prstClr val="black"/>
                </a:solidFill>
              </a:rPr>
              <a:t>）粗大动作</a:t>
            </a:r>
            <a:r>
              <a:rPr lang="zh-CN" altLang="en-US" sz="1600" dirty="0">
                <a:solidFill>
                  <a:prstClr val="black"/>
                </a:solidFill>
              </a:rPr>
              <a:t>：</a:t>
            </a:r>
            <a:endParaRPr lang="en-US" altLang="zh-CN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96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13—18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55DF908-CA34-E040-B9AF-55D78114D999}"/>
              </a:ext>
            </a:extLst>
          </p:cNvPr>
          <p:cNvSpPr/>
          <p:nvPr/>
        </p:nvSpPr>
        <p:spPr>
          <a:xfrm>
            <a:off x="1231248" y="3333292"/>
            <a:ext cx="42384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 </a:t>
            </a:r>
            <a:r>
              <a:rPr lang="zh-CN" altLang="en-US" sz="1600" dirty="0"/>
              <a:t>精细</a:t>
            </a:r>
            <a:r>
              <a:rPr lang="zh-CN" altLang="zh-CN" sz="1600" dirty="0"/>
              <a:t>动作</a:t>
            </a:r>
            <a:r>
              <a:rPr lang="zh-CN" altLang="en-US" sz="1600" dirty="0"/>
              <a:t>：</a:t>
            </a:r>
            <a:endParaRPr lang="en-US" altLang="zh-CN" sz="1600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F890A96-0DF9-D44F-A564-8DC2D5DD61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4248" y="1620652"/>
            <a:ext cx="5202006" cy="493894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97D27B2-D62C-AC45-9A61-8EEFC4AEDF73}"/>
              </a:ext>
            </a:extLst>
          </p:cNvPr>
          <p:cNvSpPr/>
          <p:nvPr/>
        </p:nvSpPr>
        <p:spPr>
          <a:xfrm>
            <a:off x="1393138" y="2854140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/>
              <a:t>身体动作 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3942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13—18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 语言发展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CB15C34-9D5D-FF4E-AB1C-B85BB6E190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0513" y="3559983"/>
            <a:ext cx="5055488" cy="14577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7C95D33-CD9B-3B47-BB94-07988E56BF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4816" y="3803655"/>
            <a:ext cx="5666320" cy="246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13—18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 认知发展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46A0420-520E-2245-90F4-5A6F07F4C1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6401" y="3507232"/>
            <a:ext cx="4157876" cy="260139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E35B8BB-9BDE-A44F-A622-506D0E64B5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8831" y="2727731"/>
            <a:ext cx="5377423" cy="330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6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13—18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 认知发展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46A0420-520E-2245-90F4-5A6F07F4C1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6401" y="3507232"/>
            <a:ext cx="4157876" cy="260139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E35B8BB-9BDE-A44F-A622-506D0E64B5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8831" y="2727731"/>
            <a:ext cx="5377423" cy="330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9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29742" y="381792"/>
            <a:ext cx="650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第一节  </a:t>
            </a:r>
            <a:r>
              <a:rPr lang="en-US" altLang="zh-CN" sz="2400" b="1" dirty="0"/>
              <a:t>13—18</a:t>
            </a:r>
            <a:r>
              <a:rPr lang="zh-CN" altLang="en-US" sz="2400" b="1" dirty="0"/>
              <a:t>个月婴幼儿的家庭教育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1260" y="427351"/>
            <a:ext cx="8722605" cy="963251"/>
            <a:chOff x="230895" y="130347"/>
            <a:chExt cx="8722605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ECB038-CE5D-5F42-BCBC-39EAAA2DBF79}"/>
              </a:ext>
            </a:extLst>
          </p:cNvPr>
          <p:cNvSpPr/>
          <p:nvPr/>
        </p:nvSpPr>
        <p:spPr>
          <a:xfrm>
            <a:off x="1440043" y="1763366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一、 </a:t>
            </a:r>
            <a:r>
              <a:rPr lang="en-US" altLang="zh-CN" b="1" dirty="0"/>
              <a:t>13—18</a:t>
            </a:r>
            <a:r>
              <a:rPr lang="zh-CN" altLang="en-US" b="1" dirty="0"/>
              <a:t>个月婴幼儿家庭教育的内容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EFC6A0-09A7-A54E-9CB7-E58C9DFE1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77" y="1777947"/>
            <a:ext cx="381471" cy="3855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0A4D7E-6CC1-7B4D-9521-4D6AD77DF257}"/>
              </a:ext>
            </a:extLst>
          </p:cNvPr>
          <p:cNvSpPr/>
          <p:nvPr/>
        </p:nvSpPr>
        <p:spPr>
          <a:xfrm>
            <a:off x="1231248" y="2280515"/>
            <a:ext cx="5674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（一）</a:t>
            </a:r>
            <a:r>
              <a:rPr lang="en-US" altLang="zh-CN" dirty="0"/>
              <a:t> 13—18</a:t>
            </a:r>
            <a:r>
              <a:rPr lang="zh-CN" altLang="zh-CN" dirty="0"/>
              <a:t>个月婴幼儿的发展特点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FD14B98-2FC7-6047-BD2A-8A23F5B3AC15}"/>
              </a:ext>
            </a:extLst>
          </p:cNvPr>
          <p:cNvSpPr txBox="1"/>
          <p:nvPr/>
        </p:nvSpPr>
        <p:spPr>
          <a:xfrm>
            <a:off x="675746" y="6036378"/>
            <a:ext cx="3873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 Black" panose="020B0A0402010209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Chapter Four</a:t>
            </a:r>
            <a:endParaRPr lang="zh-CN" altLang="en-US" sz="2800" dirty="0">
              <a:latin typeface="Arial Black" panose="020B0A0402010209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F2830-0367-6241-80A2-12A8754A10A2}"/>
              </a:ext>
            </a:extLst>
          </p:cNvPr>
          <p:cNvSpPr/>
          <p:nvPr/>
        </p:nvSpPr>
        <p:spPr>
          <a:xfrm>
            <a:off x="1393138" y="2854140"/>
            <a:ext cx="2266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</a:t>
            </a:r>
            <a:r>
              <a:rPr lang="zh-CN" altLang="en-US" dirty="0"/>
              <a:t>情感和社会性发展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5B686F4-7C15-8740-B3FD-FC786C8781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2085" y="1193150"/>
            <a:ext cx="5923560" cy="546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1560</Words>
  <Application>Microsoft Office PowerPoint</Application>
  <PresentationFormat>宽屏</PresentationFormat>
  <Paragraphs>248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等线</vt:lpstr>
      <vt:lpstr>等线 Light</vt:lpstr>
      <vt:lpstr>萝莉体 第二版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创意手绘风ｐｐｔ模板</dc:title>
  <dc:creator>铭店</dc:creator>
  <cp:keywords>www.51pptmoban.com</cp:keywords>
  <cp:lastModifiedBy>余思洋</cp:lastModifiedBy>
  <cp:revision>342</cp:revision>
  <dcterms:created xsi:type="dcterms:W3CDTF">2017-07-27T08:46:00Z</dcterms:created>
  <dcterms:modified xsi:type="dcterms:W3CDTF">2020-05-11T02:54:50Z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