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74"/>
  </p:normalViewPr>
  <p:slideViewPr>
    <p:cSldViewPr>
      <p:cViewPr varScale="1">
        <p:scale>
          <a:sx n="70" d="100"/>
          <a:sy n="70" d="100"/>
        </p:scale>
        <p:origin x="714"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b="0" i="0">
                <a:solidFill>
                  <a:schemeClr val="tx1">
                    <a:tint val="75000"/>
                  </a:schemeClr>
                </a:solidFill>
                <a:latin typeface="DengXian" panose="02010600030101010101" pitchFamily="2" charset="-122"/>
              </a:defRPr>
            </a:lvl1pPr>
          </a:lstStyle>
          <a:p>
            <a:fld id="{1D8BD707-D9CF-40AE-B4C6-C98DA3205C09}" type="datetimeFigureOut">
              <a:rPr lang="en-US" smtClean="0"/>
              <a:pPr/>
              <a:t>5/11/2020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b="0" i="0">
                <a:solidFill>
                  <a:schemeClr val="tx1">
                    <a:tint val="75000"/>
                  </a:schemeClr>
                </a:solidFill>
                <a:latin typeface="DengXian" panose="02010600030101010101" pitchFamily="2" charset="-122"/>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b="0" i="0">
                <a:solidFill>
                  <a:schemeClr val="tx1">
                    <a:tint val="75000"/>
                  </a:schemeClr>
                </a:solidFill>
                <a:latin typeface="DengXian" panose="02010600030101010101" pitchFamily="2" charset="-122"/>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b="0" i="0" kern="1200">
          <a:solidFill>
            <a:schemeClr val="tx1"/>
          </a:solidFill>
          <a:latin typeface="DengXian" panose="02010600030101010101" pitchFamily="2" charset="-122"/>
          <a:ea typeface="+mj-ea"/>
          <a:cs typeface="+mj-cs"/>
        </a:defRPr>
      </a:lvl1pPr>
    </p:titleStyle>
    <p:bodyStyle>
      <a:lvl1pPr marL="342900" indent="-342900" algn="l" defTabSz="914400" rtl="0" eaLnBrk="1" latinLnBrk="0" hangingPunct="1">
        <a:spcBef>
          <a:spcPct val="20000"/>
        </a:spcBef>
        <a:buFont typeface="Arial" pitchFamily="34" charset="0"/>
        <a:buChar char="•"/>
        <a:defRPr sz="3200" b="0" i="0" kern="1200">
          <a:solidFill>
            <a:schemeClr val="tx1"/>
          </a:solidFill>
          <a:latin typeface="DengXian" panose="02010600030101010101" pitchFamily="2" charset="-122"/>
          <a:ea typeface="+mn-ea"/>
          <a:cs typeface="+mn-cs"/>
        </a:defRPr>
      </a:lvl1pPr>
      <a:lvl2pPr marL="742950" indent="-285750" algn="l" defTabSz="914400" rtl="0" eaLnBrk="1" latinLnBrk="0" hangingPunct="1">
        <a:spcBef>
          <a:spcPct val="20000"/>
        </a:spcBef>
        <a:buFont typeface="Arial" pitchFamily="34" charset="0"/>
        <a:buChar char="–"/>
        <a:defRPr sz="2800" b="0" i="0" kern="1200">
          <a:solidFill>
            <a:schemeClr val="tx1"/>
          </a:solidFill>
          <a:latin typeface="DengXian" panose="02010600030101010101" pitchFamily="2" charset="-122"/>
          <a:ea typeface="+mn-ea"/>
          <a:cs typeface="+mn-cs"/>
        </a:defRPr>
      </a:lvl2pPr>
      <a:lvl3pPr marL="1143000" indent="-228600" algn="l" defTabSz="914400" rtl="0" eaLnBrk="1" latinLnBrk="0" hangingPunct="1">
        <a:spcBef>
          <a:spcPct val="20000"/>
        </a:spcBef>
        <a:buFont typeface="Arial" pitchFamily="34" charset="0"/>
        <a:buChar char="•"/>
        <a:defRPr sz="2400" b="0" i="0" kern="1200">
          <a:solidFill>
            <a:schemeClr val="tx1"/>
          </a:solidFill>
          <a:latin typeface="DengXian" panose="02010600030101010101" pitchFamily="2" charset="-122"/>
          <a:ea typeface="+mn-ea"/>
          <a:cs typeface="+mn-cs"/>
        </a:defRPr>
      </a:lvl3pPr>
      <a:lvl4pPr marL="1600200" indent="-228600" algn="l" defTabSz="914400" rtl="0" eaLnBrk="1" latinLnBrk="0" hangingPunct="1">
        <a:spcBef>
          <a:spcPct val="20000"/>
        </a:spcBef>
        <a:buFont typeface="Arial" pitchFamily="34" charset="0"/>
        <a:buChar char="–"/>
        <a:defRPr sz="2000" b="0" i="0" kern="1200">
          <a:solidFill>
            <a:schemeClr val="tx1"/>
          </a:solidFill>
          <a:latin typeface="DengXian" panose="02010600030101010101" pitchFamily="2" charset="-122"/>
          <a:ea typeface="+mn-ea"/>
          <a:cs typeface="+mn-cs"/>
        </a:defRPr>
      </a:lvl4pPr>
      <a:lvl5pPr marL="2057400" indent="-228600" algn="l" defTabSz="914400" rtl="0" eaLnBrk="1" latinLnBrk="0" hangingPunct="1">
        <a:spcBef>
          <a:spcPct val="20000"/>
        </a:spcBef>
        <a:buFont typeface="Arial" pitchFamily="34" charset="0"/>
        <a:buChar char="»"/>
        <a:defRPr sz="2000" b="0" i="0" kern="1200">
          <a:solidFill>
            <a:schemeClr val="tx1"/>
          </a:solidFill>
          <a:latin typeface="DengXian" panose="02010600030101010101" pitchFamily="2"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8.jpeg"/><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17.jpe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8.jpeg"/><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8.jpeg"/><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6.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8.jpeg"/><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17.jpe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8.jpeg"/><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8.jpeg"/><Relationship Id="rId1" Type="http://schemas.openxmlformats.org/officeDocument/2006/relationships/slideLayout" Target="../slideLayouts/slideLayout1.xml"/><Relationship Id="rId6" Type="http://schemas.openxmlformats.org/officeDocument/2006/relationships/image" Target="../media/image34.jpeg"/><Relationship Id="rId5" Type="http://schemas.openxmlformats.org/officeDocument/2006/relationships/image" Target="../media/image17.jpeg"/><Relationship Id="rId4" Type="http://schemas.openxmlformats.org/officeDocument/2006/relationships/image" Target="../media/image16.jpeg"/></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8.jpeg"/><Relationship Id="rId1" Type="http://schemas.openxmlformats.org/officeDocument/2006/relationships/slideLayout" Target="../slideLayouts/slideLayout1.xml"/><Relationship Id="rId6" Type="http://schemas.openxmlformats.org/officeDocument/2006/relationships/image" Target="../media/image35.jpeg"/><Relationship Id="rId5" Type="http://schemas.openxmlformats.org/officeDocument/2006/relationships/image" Target="../media/image17.jpeg"/><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17.jpeg"/></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39.jpeg"/><Relationship Id="rId5" Type="http://schemas.openxmlformats.org/officeDocument/2006/relationships/image" Target="../media/image17.jpeg"/><Relationship Id="rId4" Type="http://schemas.openxmlformats.org/officeDocument/2006/relationships/image" Target="../media/image38.jpeg"/></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41.jpeg"/><Relationship Id="rId5" Type="http://schemas.openxmlformats.org/officeDocument/2006/relationships/image" Target="../media/image17.jpeg"/><Relationship Id="rId4" Type="http://schemas.openxmlformats.org/officeDocument/2006/relationships/image" Target="../media/image40.jpeg"/></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5.jpeg"/><Relationship Id="rId1" Type="http://schemas.openxmlformats.org/officeDocument/2006/relationships/slideLayout" Target="../slideLayouts/slideLayout1.xml"/><Relationship Id="rId4" Type="http://schemas.openxmlformats.org/officeDocument/2006/relationships/image" Target="../media/image42.jpe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2"/>
          <a:srcRect/>
          <a:stretch>
            <a:fillRect/>
          </a:stretch>
        </p:blipFill>
        <p:spPr bwMode="auto">
          <a:xfrm>
            <a:off x="279400" y="279400"/>
            <a:ext cx="11912600" cy="6578600"/>
          </a:xfrm>
          <a:prstGeom prst="rect">
            <a:avLst/>
          </a:prstGeom>
          <a:noFill/>
        </p:spPr>
      </p:pic>
      <p:pic>
        <p:nvPicPr>
          <p:cNvPr id="5" name="Picture 3"/>
          <p:cNvPicPr>
            <a:picLocks noChangeAspect="1" noChangeArrowheads="1"/>
          </p:cNvPicPr>
          <p:nvPr/>
        </p:nvPicPr>
        <p:blipFill>
          <a:blip r:embed="rId3"/>
          <a:srcRect/>
          <a:stretch>
            <a:fillRect/>
          </a:stretch>
        </p:blipFill>
        <p:spPr bwMode="auto">
          <a:xfrm>
            <a:off x="0" y="0"/>
            <a:ext cx="12192000" cy="6858000"/>
          </a:xfrm>
          <a:prstGeom prst="rect">
            <a:avLst/>
          </a:prstGeom>
          <a:noFill/>
        </p:spPr>
      </p:pic>
      <p:sp>
        <p:nvSpPr>
          <p:cNvPr id="2" name="TextBox 1"/>
          <p:cNvSpPr txBox="1"/>
          <p:nvPr/>
        </p:nvSpPr>
        <p:spPr>
          <a:xfrm>
            <a:off x="4178300" y="2298700"/>
            <a:ext cx="3670300" cy="800100"/>
          </a:xfrm>
          <a:prstGeom prst="rect">
            <a:avLst/>
          </a:prstGeom>
          <a:noFill/>
        </p:spPr>
        <p:txBody>
          <a:bodyPr wrap="none" lIns="0" tIns="0" rIns="0" rtlCol="0">
            <a:spAutoFit/>
          </a:bodyPr>
          <a:lstStyle/>
          <a:p>
            <a:pPr>
              <a:lnSpc>
                <a:spcPts val="6300"/>
              </a:lnSpc>
              <a:tabLst/>
            </a:pPr>
            <a:r>
              <a:rPr lang="en-US" altLang="zh-CN" sz="4705" dirty="0">
                <a:solidFill>
                  <a:srgbClr val="000000"/>
                </a:solidFill>
                <a:latin typeface="DengXian" panose="02010600030101010101" pitchFamily="2" charset="-122"/>
                <a:cs typeface="MS Shell Dlg" pitchFamily="18" charset="0"/>
              </a:rPr>
              <a:t>0—3</a:t>
            </a:r>
            <a:r>
              <a:rPr lang="en-US" altLang="zh-CN" sz="4800" dirty="0">
                <a:solidFill>
                  <a:srgbClr val="000000"/>
                </a:solidFill>
                <a:latin typeface="DengXian" panose="02010600030101010101" pitchFamily="2" charset="-122"/>
                <a:cs typeface="微软雅黑" pitchFamily="18" charset="0"/>
              </a:rPr>
              <a:t>岁婴幼儿</a:t>
            </a:r>
          </a:p>
        </p:txBody>
      </p:sp>
      <p:sp>
        <p:nvSpPr>
          <p:cNvPr id="6" name="TextBox 1"/>
          <p:cNvSpPr txBox="1"/>
          <p:nvPr/>
        </p:nvSpPr>
        <p:spPr>
          <a:xfrm>
            <a:off x="3797300" y="3035300"/>
            <a:ext cx="4267200" cy="800100"/>
          </a:xfrm>
          <a:prstGeom prst="rect">
            <a:avLst/>
          </a:prstGeom>
          <a:noFill/>
        </p:spPr>
        <p:txBody>
          <a:bodyPr wrap="none" lIns="0" tIns="0" rIns="0" rtlCol="0">
            <a:spAutoFit/>
          </a:bodyPr>
          <a:lstStyle/>
          <a:p>
            <a:pPr>
              <a:lnSpc>
                <a:spcPts val="6300"/>
              </a:lnSpc>
              <a:tabLst/>
            </a:pPr>
            <a:r>
              <a:rPr lang="en-US" altLang="zh-CN" sz="4800" dirty="0">
                <a:solidFill>
                  <a:srgbClr val="000000"/>
                </a:solidFill>
                <a:latin typeface="DengXian" panose="02010600030101010101" pitchFamily="2" charset="-122"/>
                <a:cs typeface="微软雅黑" pitchFamily="18" charset="0"/>
              </a:rPr>
              <a:t>家庭教育与指导</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2"/>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3"/>
          <a:srcRect/>
          <a:stretch>
            <a:fillRect/>
          </a:stretch>
        </p:blipFill>
        <p:spPr bwMode="auto">
          <a:xfrm>
            <a:off x="838200" y="1765300"/>
            <a:ext cx="406400" cy="406400"/>
          </a:xfrm>
          <a:prstGeom prst="rect">
            <a:avLst/>
          </a:prstGeom>
          <a:noFill/>
        </p:spPr>
      </p:pic>
      <p:pic>
        <p:nvPicPr>
          <p:cNvPr id="7" name="Picture 3"/>
          <p:cNvPicPr>
            <a:picLocks noChangeAspect="1" noChangeArrowheads="1"/>
          </p:cNvPicPr>
          <p:nvPr/>
        </p:nvPicPr>
        <p:blipFill>
          <a:blip r:embed="rId4"/>
          <a:srcRect/>
          <a:stretch>
            <a:fillRect/>
          </a:stretch>
        </p:blipFill>
        <p:spPr bwMode="auto">
          <a:xfrm>
            <a:off x="279400" y="5600700"/>
            <a:ext cx="990600" cy="977900"/>
          </a:xfrm>
          <a:prstGeom prst="rect">
            <a:avLst/>
          </a:prstGeom>
          <a:noFill/>
        </p:spPr>
      </p:pic>
      <p:pic>
        <p:nvPicPr>
          <p:cNvPr id="8" name="Picture 3"/>
          <p:cNvPicPr>
            <a:picLocks noChangeAspect="1" noChangeArrowheads="1"/>
          </p:cNvPicPr>
          <p:nvPr/>
        </p:nvPicPr>
        <p:blipFill>
          <a:blip r:embed="rId5"/>
          <a:srcRect/>
          <a:stretch>
            <a:fillRect/>
          </a:stretch>
        </p:blipFill>
        <p:spPr bwMode="auto">
          <a:xfrm>
            <a:off x="0" y="0"/>
            <a:ext cx="12192000" cy="6858000"/>
          </a:xfrm>
          <a:prstGeom prst="rect">
            <a:avLst/>
          </a:prstGeom>
          <a:noFill/>
        </p:spPr>
      </p:pic>
      <p:sp>
        <p:nvSpPr>
          <p:cNvPr id="2" name="TextBox 1"/>
          <p:cNvSpPr txBox="1"/>
          <p:nvPr/>
        </p:nvSpPr>
        <p:spPr>
          <a:xfrm>
            <a:off x="1714500" y="469900"/>
            <a:ext cx="4683975" cy="366767"/>
          </a:xfrm>
          <a:prstGeom prst="rect">
            <a:avLst/>
          </a:prstGeom>
          <a:noFill/>
        </p:spPr>
        <p:txBody>
          <a:bodyPr wrap="none" lIns="0" tIns="0" rIns="0" rtlCol="0">
            <a:spAutoFit/>
          </a:bodyPr>
          <a:lstStyle/>
          <a:p>
            <a:pPr>
              <a:lnSpc>
                <a:spcPts val="2500"/>
              </a:lnSpc>
              <a:tabLst/>
            </a:pPr>
            <a:r>
              <a:rPr lang="en-US" altLang="zh-CN" sz="2400" dirty="0">
                <a:solidFill>
                  <a:srgbClr val="000000"/>
                </a:solidFill>
                <a:latin typeface="DengXian" panose="02010600030101010101" pitchFamily="2" charset="-122"/>
                <a:cs typeface="MS Shell Dlg" pitchFamily="18" charset="0"/>
              </a:rPr>
              <a:t>第一节</a:t>
            </a:r>
            <a:r>
              <a:rPr lang="en-US" altLang="zh-CN" sz="2400" dirty="0">
                <a:latin typeface="DengXian" panose="02010600030101010101" pitchFamily="2" charset="-122"/>
                <a:cs typeface="Times New Roman" pitchFamily="18" charset="0"/>
              </a:rPr>
              <a:t> </a:t>
            </a:r>
            <a:r>
              <a:rPr lang="en-US" altLang="zh-CN" sz="2400" dirty="0">
                <a:solidFill>
                  <a:srgbClr val="000000"/>
                </a:solidFill>
                <a:latin typeface="DengXian" panose="02010600030101010101" pitchFamily="2" charset="-122"/>
                <a:cs typeface="MS Shell Dlg" pitchFamily="18" charset="0"/>
              </a:rPr>
              <a:t>0—6个月婴幼儿的家庭教育</a:t>
            </a:r>
          </a:p>
        </p:txBody>
      </p:sp>
      <p:sp>
        <p:nvSpPr>
          <p:cNvPr id="9" name="TextBox 1"/>
          <p:cNvSpPr txBox="1"/>
          <p:nvPr/>
        </p:nvSpPr>
        <p:spPr>
          <a:xfrm>
            <a:off x="1524000" y="1841500"/>
            <a:ext cx="4215898"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二、</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0—6个月婴幼儿家庭教育指导的策略</a:t>
            </a:r>
          </a:p>
        </p:txBody>
      </p:sp>
      <p:sp>
        <p:nvSpPr>
          <p:cNvPr id="10" name="TextBox 1"/>
          <p:cNvSpPr txBox="1"/>
          <p:nvPr/>
        </p:nvSpPr>
        <p:spPr>
          <a:xfrm>
            <a:off x="1587500" y="3429000"/>
            <a:ext cx="2308324"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2.</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遵循适宜的喂哺原则</a:t>
            </a:r>
          </a:p>
        </p:txBody>
      </p:sp>
      <p:sp>
        <p:nvSpPr>
          <p:cNvPr id="11" name="TextBox 1"/>
          <p:cNvSpPr txBox="1"/>
          <p:nvPr/>
        </p:nvSpPr>
        <p:spPr>
          <a:xfrm>
            <a:off x="1587500" y="3987800"/>
            <a:ext cx="5539978"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给婴幼儿喂哺应遵循“母乳优选，适合为宜”的原则。</a:t>
            </a:r>
          </a:p>
        </p:txBody>
      </p:sp>
      <p:sp>
        <p:nvSpPr>
          <p:cNvPr id="12" name="TextBox 1"/>
          <p:cNvSpPr txBox="1"/>
          <p:nvPr/>
        </p:nvSpPr>
        <p:spPr>
          <a:xfrm>
            <a:off x="1206500" y="6032500"/>
            <a:ext cx="2803332" cy="516873"/>
          </a:xfrm>
          <a:prstGeom prst="rect">
            <a:avLst/>
          </a:prstGeom>
          <a:noFill/>
        </p:spPr>
        <p:txBody>
          <a:bodyPr wrap="none" lIns="0" tIns="0" rIns="0" rtlCol="0">
            <a:spAutoFit/>
          </a:bodyPr>
          <a:lstStyle/>
          <a:p>
            <a:pPr>
              <a:lnSpc>
                <a:spcPts val="3900"/>
              </a:lnSpc>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3" name="TextBox 1"/>
          <p:cNvSpPr txBox="1"/>
          <p:nvPr/>
        </p:nvSpPr>
        <p:spPr>
          <a:xfrm>
            <a:off x="1320800" y="2603500"/>
            <a:ext cx="282769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选择适宜的喂养方式</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pic>
        <p:nvPicPr>
          <p:cNvPr id="17" name="Picture 3"/>
          <p:cNvPicPr>
            <a:picLocks noChangeAspect="1" noChangeArrowheads="1"/>
          </p:cNvPicPr>
          <p:nvPr/>
        </p:nvPicPr>
        <p:blipFill>
          <a:blip r:embed="rId2"/>
          <a:srcRect/>
          <a:stretch>
            <a:fillRect/>
          </a:stretch>
        </p:blipFill>
        <p:spPr bwMode="auto">
          <a:xfrm>
            <a:off x="-37547" y="-115501"/>
            <a:ext cx="12192000" cy="6858000"/>
          </a:xfrm>
          <a:prstGeom prst="rect">
            <a:avLst/>
          </a:prstGeom>
          <a:noFill/>
        </p:spPr>
      </p:pic>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3"/>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4"/>
          <a:srcRect/>
          <a:stretch>
            <a:fillRect/>
          </a:stretch>
        </p:blipFill>
        <p:spPr bwMode="auto">
          <a:xfrm>
            <a:off x="838200" y="1765300"/>
            <a:ext cx="406400" cy="406400"/>
          </a:xfrm>
          <a:prstGeom prst="rect">
            <a:avLst/>
          </a:prstGeom>
          <a:noFill/>
        </p:spPr>
      </p:pic>
      <p:pic>
        <p:nvPicPr>
          <p:cNvPr id="7" name="Picture 3"/>
          <p:cNvPicPr>
            <a:picLocks noChangeAspect="1" noChangeArrowheads="1"/>
          </p:cNvPicPr>
          <p:nvPr/>
        </p:nvPicPr>
        <p:blipFill>
          <a:blip r:embed="rId5"/>
          <a:srcRect/>
          <a:stretch>
            <a:fillRect/>
          </a:stretch>
        </p:blipFill>
        <p:spPr bwMode="auto">
          <a:xfrm>
            <a:off x="279400" y="5600700"/>
            <a:ext cx="990600" cy="977900"/>
          </a:xfrm>
          <a:prstGeom prst="rect">
            <a:avLst/>
          </a:prstGeom>
          <a:noFill/>
        </p:spPr>
      </p:pic>
      <p:pic>
        <p:nvPicPr>
          <p:cNvPr id="9" name="Picture 3"/>
          <p:cNvPicPr>
            <a:picLocks noChangeAspect="1" noChangeArrowheads="1"/>
          </p:cNvPicPr>
          <p:nvPr/>
        </p:nvPicPr>
        <p:blipFill>
          <a:blip r:embed="rId6"/>
          <a:srcRect/>
          <a:stretch>
            <a:fillRect/>
          </a:stretch>
        </p:blipFill>
        <p:spPr bwMode="auto">
          <a:xfrm>
            <a:off x="4965700" y="4267200"/>
            <a:ext cx="5892800" cy="2336800"/>
          </a:xfrm>
          <a:prstGeom prst="rect">
            <a:avLst/>
          </a:prstGeom>
          <a:noFill/>
        </p:spPr>
      </p:pic>
      <p:sp>
        <p:nvSpPr>
          <p:cNvPr id="2" name="TextBox 1"/>
          <p:cNvSpPr txBox="1"/>
          <p:nvPr/>
        </p:nvSpPr>
        <p:spPr>
          <a:xfrm>
            <a:off x="1714500" y="469900"/>
            <a:ext cx="4683975" cy="366767"/>
          </a:xfrm>
          <a:prstGeom prst="rect">
            <a:avLst/>
          </a:prstGeom>
          <a:noFill/>
        </p:spPr>
        <p:txBody>
          <a:bodyPr wrap="none" lIns="0" tIns="0" rIns="0" rtlCol="0">
            <a:spAutoFit/>
          </a:bodyPr>
          <a:lstStyle/>
          <a:p>
            <a:pPr>
              <a:lnSpc>
                <a:spcPts val="2500"/>
              </a:lnSpc>
              <a:tabLst/>
            </a:pPr>
            <a:r>
              <a:rPr lang="en-US" altLang="zh-CN" sz="2400" dirty="0">
                <a:solidFill>
                  <a:srgbClr val="000000"/>
                </a:solidFill>
                <a:latin typeface="DengXian" panose="02010600030101010101" pitchFamily="2" charset="-122"/>
                <a:cs typeface="MS Shell Dlg" pitchFamily="18" charset="0"/>
              </a:rPr>
              <a:t>第一节</a:t>
            </a:r>
            <a:r>
              <a:rPr lang="en-US" altLang="zh-CN" sz="2400" dirty="0">
                <a:latin typeface="DengXian" panose="02010600030101010101" pitchFamily="2" charset="-122"/>
                <a:cs typeface="Times New Roman" pitchFamily="18" charset="0"/>
              </a:rPr>
              <a:t> </a:t>
            </a:r>
            <a:r>
              <a:rPr lang="en-US" altLang="zh-CN" sz="2400" dirty="0">
                <a:solidFill>
                  <a:srgbClr val="000000"/>
                </a:solidFill>
                <a:latin typeface="DengXian" panose="02010600030101010101" pitchFamily="2" charset="-122"/>
                <a:cs typeface="MS Shell Dlg" pitchFamily="18" charset="0"/>
              </a:rPr>
              <a:t>0—6个月婴幼儿的家庭教育</a:t>
            </a:r>
          </a:p>
        </p:txBody>
      </p:sp>
      <p:sp>
        <p:nvSpPr>
          <p:cNvPr id="11" name="TextBox 1"/>
          <p:cNvSpPr txBox="1"/>
          <p:nvPr/>
        </p:nvSpPr>
        <p:spPr>
          <a:xfrm>
            <a:off x="1524000" y="1841500"/>
            <a:ext cx="4215898"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二、</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0—6个月婴幼儿家庭教育指导的策略</a:t>
            </a:r>
          </a:p>
        </p:txBody>
      </p:sp>
      <p:sp>
        <p:nvSpPr>
          <p:cNvPr id="12" name="TextBox 1"/>
          <p:cNvSpPr txBox="1"/>
          <p:nvPr/>
        </p:nvSpPr>
        <p:spPr>
          <a:xfrm>
            <a:off x="1587500" y="3175000"/>
            <a:ext cx="3924151"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1.</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了解生理特点，确保充分的睡眠时间</a:t>
            </a:r>
          </a:p>
        </p:txBody>
      </p:sp>
      <p:sp>
        <p:nvSpPr>
          <p:cNvPr id="13" name="TextBox 1"/>
          <p:cNvSpPr txBox="1"/>
          <p:nvPr/>
        </p:nvSpPr>
        <p:spPr>
          <a:xfrm>
            <a:off x="1587500" y="3733800"/>
            <a:ext cx="3924151"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2.</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做好物质准备，创设适宜的睡眠环境</a:t>
            </a:r>
          </a:p>
        </p:txBody>
      </p:sp>
      <p:sp>
        <p:nvSpPr>
          <p:cNvPr id="14" name="TextBox 1"/>
          <p:cNvSpPr txBox="1"/>
          <p:nvPr/>
        </p:nvSpPr>
        <p:spPr>
          <a:xfrm>
            <a:off x="1206500" y="6032500"/>
            <a:ext cx="2803332" cy="516873"/>
          </a:xfrm>
          <a:prstGeom prst="rect">
            <a:avLst/>
          </a:prstGeom>
          <a:noFill/>
        </p:spPr>
        <p:txBody>
          <a:bodyPr wrap="none" lIns="0" tIns="0" rIns="0" rtlCol="0">
            <a:spAutoFit/>
          </a:bodyPr>
          <a:lstStyle/>
          <a:p>
            <a:pPr>
              <a:lnSpc>
                <a:spcPts val="3900"/>
              </a:lnSpc>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5" name="TextBox 1"/>
          <p:cNvSpPr txBox="1"/>
          <p:nvPr/>
        </p:nvSpPr>
        <p:spPr>
          <a:xfrm>
            <a:off x="1320800" y="2603500"/>
            <a:ext cx="282769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（二）</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创设舒适的睡眠环境</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pic>
        <p:nvPicPr>
          <p:cNvPr id="16" name="Picture 3"/>
          <p:cNvPicPr>
            <a:picLocks noChangeAspect="1" noChangeArrowheads="1"/>
          </p:cNvPicPr>
          <p:nvPr/>
        </p:nvPicPr>
        <p:blipFill>
          <a:blip r:embed="rId2"/>
          <a:srcRect/>
          <a:stretch>
            <a:fillRect/>
          </a:stretch>
        </p:blipFill>
        <p:spPr bwMode="auto">
          <a:xfrm>
            <a:off x="-40579" y="22999"/>
            <a:ext cx="12192000" cy="6858000"/>
          </a:xfrm>
          <a:prstGeom prst="rect">
            <a:avLst/>
          </a:prstGeom>
          <a:noFill/>
        </p:spPr>
      </p:pic>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3"/>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4"/>
          <a:srcRect/>
          <a:stretch>
            <a:fillRect/>
          </a:stretch>
        </p:blipFill>
        <p:spPr bwMode="auto">
          <a:xfrm>
            <a:off x="838200" y="1765300"/>
            <a:ext cx="406400" cy="406400"/>
          </a:xfrm>
          <a:prstGeom prst="rect">
            <a:avLst/>
          </a:prstGeom>
          <a:noFill/>
        </p:spPr>
      </p:pic>
      <p:pic>
        <p:nvPicPr>
          <p:cNvPr id="7" name="Picture 3"/>
          <p:cNvPicPr>
            <a:picLocks noChangeAspect="1" noChangeArrowheads="1"/>
          </p:cNvPicPr>
          <p:nvPr/>
        </p:nvPicPr>
        <p:blipFill>
          <a:blip r:embed="rId5"/>
          <a:srcRect/>
          <a:stretch>
            <a:fillRect/>
          </a:stretch>
        </p:blipFill>
        <p:spPr bwMode="auto">
          <a:xfrm>
            <a:off x="279400" y="5600700"/>
            <a:ext cx="990600" cy="977900"/>
          </a:xfrm>
          <a:prstGeom prst="rect">
            <a:avLst/>
          </a:prstGeom>
          <a:noFill/>
        </p:spPr>
      </p:pic>
      <p:sp>
        <p:nvSpPr>
          <p:cNvPr id="2" name="TextBox 1"/>
          <p:cNvSpPr txBox="1"/>
          <p:nvPr/>
        </p:nvSpPr>
        <p:spPr>
          <a:xfrm>
            <a:off x="1714500" y="469900"/>
            <a:ext cx="4683975" cy="366767"/>
          </a:xfrm>
          <a:prstGeom prst="rect">
            <a:avLst/>
          </a:prstGeom>
          <a:noFill/>
        </p:spPr>
        <p:txBody>
          <a:bodyPr wrap="none" lIns="0" tIns="0" rIns="0" rtlCol="0">
            <a:spAutoFit/>
          </a:bodyPr>
          <a:lstStyle/>
          <a:p>
            <a:pPr>
              <a:lnSpc>
                <a:spcPts val="2500"/>
              </a:lnSpc>
              <a:tabLst/>
            </a:pPr>
            <a:r>
              <a:rPr lang="en-US" altLang="zh-CN" sz="2400" dirty="0">
                <a:solidFill>
                  <a:srgbClr val="000000"/>
                </a:solidFill>
                <a:latin typeface="DengXian" panose="02010600030101010101" pitchFamily="2" charset="-122"/>
                <a:cs typeface="MS Shell Dlg" pitchFamily="18" charset="0"/>
              </a:rPr>
              <a:t>第一节</a:t>
            </a:r>
            <a:r>
              <a:rPr lang="en-US" altLang="zh-CN" sz="2400" dirty="0">
                <a:latin typeface="DengXian" panose="02010600030101010101" pitchFamily="2" charset="-122"/>
                <a:cs typeface="Times New Roman" pitchFamily="18" charset="0"/>
              </a:rPr>
              <a:t> </a:t>
            </a:r>
            <a:r>
              <a:rPr lang="en-US" altLang="zh-CN" sz="2400" dirty="0">
                <a:solidFill>
                  <a:srgbClr val="000000"/>
                </a:solidFill>
                <a:latin typeface="DengXian" panose="02010600030101010101" pitchFamily="2" charset="-122"/>
                <a:cs typeface="MS Shell Dlg" pitchFamily="18" charset="0"/>
              </a:rPr>
              <a:t>0—6个月婴幼儿的家庭教育</a:t>
            </a:r>
          </a:p>
        </p:txBody>
      </p:sp>
      <p:sp>
        <p:nvSpPr>
          <p:cNvPr id="10" name="TextBox 1"/>
          <p:cNvSpPr txBox="1"/>
          <p:nvPr/>
        </p:nvSpPr>
        <p:spPr>
          <a:xfrm>
            <a:off x="1524000" y="1841500"/>
            <a:ext cx="4215898"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二、</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0—6个月婴幼儿家庭教育指导的策略</a:t>
            </a:r>
          </a:p>
        </p:txBody>
      </p:sp>
      <p:sp>
        <p:nvSpPr>
          <p:cNvPr id="11" name="TextBox 1"/>
          <p:cNvSpPr txBox="1"/>
          <p:nvPr/>
        </p:nvSpPr>
        <p:spPr>
          <a:xfrm>
            <a:off x="1587500" y="3175000"/>
            <a:ext cx="2308324"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1.</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及时观察，勤换尿布</a:t>
            </a:r>
          </a:p>
        </p:txBody>
      </p:sp>
      <p:sp>
        <p:nvSpPr>
          <p:cNvPr id="12" name="TextBox 1"/>
          <p:cNvSpPr txBox="1"/>
          <p:nvPr/>
        </p:nvSpPr>
        <p:spPr>
          <a:xfrm>
            <a:off x="1524000" y="3733800"/>
            <a:ext cx="2308324"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2.</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保持卫生，勤洗身体</a:t>
            </a:r>
          </a:p>
        </p:txBody>
      </p:sp>
      <p:sp>
        <p:nvSpPr>
          <p:cNvPr id="13" name="TextBox 1"/>
          <p:cNvSpPr txBox="1"/>
          <p:nvPr/>
        </p:nvSpPr>
        <p:spPr>
          <a:xfrm>
            <a:off x="1206500" y="6032500"/>
            <a:ext cx="2803332" cy="516873"/>
          </a:xfrm>
          <a:prstGeom prst="rect">
            <a:avLst/>
          </a:prstGeom>
          <a:noFill/>
        </p:spPr>
        <p:txBody>
          <a:bodyPr wrap="none" lIns="0" tIns="0" rIns="0" rtlCol="0">
            <a:spAutoFit/>
          </a:bodyPr>
          <a:lstStyle/>
          <a:p>
            <a:pPr>
              <a:lnSpc>
                <a:spcPts val="3900"/>
              </a:lnSpc>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4" name="TextBox 1"/>
          <p:cNvSpPr txBox="1"/>
          <p:nvPr/>
        </p:nvSpPr>
        <p:spPr>
          <a:xfrm>
            <a:off x="1320800" y="2603500"/>
            <a:ext cx="282769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（三）</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给予合理的生活养护</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pic>
        <p:nvPicPr>
          <p:cNvPr id="19" name="Picture 3"/>
          <p:cNvPicPr>
            <a:picLocks noChangeAspect="1" noChangeArrowheads="1"/>
          </p:cNvPicPr>
          <p:nvPr/>
        </p:nvPicPr>
        <p:blipFill>
          <a:blip r:embed="rId2"/>
          <a:srcRect/>
          <a:stretch>
            <a:fillRect/>
          </a:stretch>
        </p:blipFill>
        <p:spPr bwMode="auto">
          <a:xfrm>
            <a:off x="-3048" y="0"/>
            <a:ext cx="12192000" cy="6858000"/>
          </a:xfrm>
          <a:prstGeom prst="rect">
            <a:avLst/>
          </a:prstGeom>
          <a:noFill/>
        </p:spPr>
      </p:pic>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3"/>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4"/>
          <a:srcRect/>
          <a:stretch>
            <a:fillRect/>
          </a:stretch>
        </p:blipFill>
        <p:spPr bwMode="auto">
          <a:xfrm>
            <a:off x="838200" y="1765300"/>
            <a:ext cx="406400" cy="406400"/>
          </a:xfrm>
          <a:prstGeom prst="rect">
            <a:avLst/>
          </a:prstGeom>
          <a:noFill/>
        </p:spPr>
      </p:pic>
      <p:pic>
        <p:nvPicPr>
          <p:cNvPr id="7" name="Picture 3"/>
          <p:cNvPicPr>
            <a:picLocks noChangeAspect="1" noChangeArrowheads="1"/>
          </p:cNvPicPr>
          <p:nvPr/>
        </p:nvPicPr>
        <p:blipFill>
          <a:blip r:embed="rId5"/>
          <a:srcRect/>
          <a:stretch>
            <a:fillRect/>
          </a:stretch>
        </p:blipFill>
        <p:spPr bwMode="auto">
          <a:xfrm>
            <a:off x="279400" y="5600700"/>
            <a:ext cx="990600" cy="977900"/>
          </a:xfrm>
          <a:prstGeom prst="rect">
            <a:avLst/>
          </a:prstGeom>
          <a:noFill/>
        </p:spPr>
      </p:pic>
      <p:sp>
        <p:nvSpPr>
          <p:cNvPr id="2" name="TextBox 1"/>
          <p:cNvSpPr txBox="1"/>
          <p:nvPr/>
        </p:nvSpPr>
        <p:spPr>
          <a:xfrm>
            <a:off x="1714500" y="469900"/>
            <a:ext cx="4683975" cy="366767"/>
          </a:xfrm>
          <a:prstGeom prst="rect">
            <a:avLst/>
          </a:prstGeom>
          <a:noFill/>
        </p:spPr>
        <p:txBody>
          <a:bodyPr wrap="none" lIns="0" tIns="0" rIns="0" rtlCol="0">
            <a:spAutoFit/>
          </a:bodyPr>
          <a:lstStyle/>
          <a:p>
            <a:pPr>
              <a:lnSpc>
                <a:spcPts val="2500"/>
              </a:lnSpc>
              <a:tabLst/>
            </a:pPr>
            <a:r>
              <a:rPr lang="en-US" altLang="zh-CN" sz="2400" dirty="0">
                <a:solidFill>
                  <a:srgbClr val="000000"/>
                </a:solidFill>
                <a:latin typeface="DengXian" panose="02010600030101010101" pitchFamily="2" charset="-122"/>
                <a:cs typeface="MS Shell Dlg" pitchFamily="18" charset="0"/>
              </a:rPr>
              <a:t>第一节</a:t>
            </a:r>
            <a:r>
              <a:rPr lang="en-US" altLang="zh-CN" sz="2400" dirty="0">
                <a:latin typeface="DengXian" panose="02010600030101010101" pitchFamily="2" charset="-122"/>
                <a:cs typeface="Times New Roman" pitchFamily="18" charset="0"/>
              </a:rPr>
              <a:t> </a:t>
            </a:r>
            <a:r>
              <a:rPr lang="en-US" altLang="zh-CN" sz="2400" dirty="0">
                <a:solidFill>
                  <a:srgbClr val="000000"/>
                </a:solidFill>
                <a:latin typeface="DengXian" panose="02010600030101010101" pitchFamily="2" charset="-122"/>
                <a:cs typeface="MS Shell Dlg" pitchFamily="18" charset="0"/>
              </a:rPr>
              <a:t>0—6个月婴幼儿的家庭教育</a:t>
            </a:r>
          </a:p>
        </p:txBody>
      </p:sp>
      <p:sp>
        <p:nvSpPr>
          <p:cNvPr id="13" name="TextBox 1"/>
          <p:cNvSpPr txBox="1"/>
          <p:nvPr/>
        </p:nvSpPr>
        <p:spPr>
          <a:xfrm>
            <a:off x="1524000" y="1841500"/>
            <a:ext cx="4215898"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二、</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0—6个月婴幼儿家庭教育指导的策略</a:t>
            </a:r>
          </a:p>
        </p:txBody>
      </p:sp>
      <p:sp>
        <p:nvSpPr>
          <p:cNvPr id="14" name="TextBox 1"/>
          <p:cNvSpPr txBox="1"/>
          <p:nvPr/>
        </p:nvSpPr>
        <p:spPr>
          <a:xfrm>
            <a:off x="1524000" y="3175000"/>
            <a:ext cx="2423740"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1.</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适宜的视觉训练刺激</a:t>
            </a:r>
          </a:p>
        </p:txBody>
      </p:sp>
      <p:sp>
        <p:nvSpPr>
          <p:cNvPr id="15" name="TextBox 1"/>
          <p:cNvSpPr txBox="1"/>
          <p:nvPr/>
        </p:nvSpPr>
        <p:spPr>
          <a:xfrm>
            <a:off x="1524000" y="3733800"/>
            <a:ext cx="2423740"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2.</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适宜的听觉训练刺激</a:t>
            </a:r>
          </a:p>
        </p:txBody>
      </p:sp>
      <p:sp>
        <p:nvSpPr>
          <p:cNvPr id="16" name="TextBox 1"/>
          <p:cNvSpPr txBox="1"/>
          <p:nvPr/>
        </p:nvSpPr>
        <p:spPr>
          <a:xfrm>
            <a:off x="1206500" y="6032500"/>
            <a:ext cx="2803332" cy="516873"/>
          </a:xfrm>
          <a:prstGeom prst="rect">
            <a:avLst/>
          </a:prstGeom>
          <a:noFill/>
        </p:spPr>
        <p:txBody>
          <a:bodyPr wrap="none" lIns="0" tIns="0" rIns="0" rtlCol="0">
            <a:spAutoFit/>
          </a:bodyPr>
          <a:lstStyle/>
          <a:p>
            <a:pPr>
              <a:lnSpc>
                <a:spcPts val="3900"/>
              </a:lnSpc>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7" name="TextBox 1"/>
          <p:cNvSpPr txBox="1"/>
          <p:nvPr/>
        </p:nvSpPr>
        <p:spPr>
          <a:xfrm>
            <a:off x="1320800" y="2603500"/>
            <a:ext cx="282769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（四）</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提供适宜的视听刺激</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2"/>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3"/>
          <a:srcRect/>
          <a:stretch>
            <a:fillRect/>
          </a:stretch>
        </p:blipFill>
        <p:spPr bwMode="auto">
          <a:xfrm>
            <a:off x="838200" y="1765300"/>
            <a:ext cx="406400" cy="406400"/>
          </a:xfrm>
          <a:prstGeom prst="rect">
            <a:avLst/>
          </a:prstGeom>
          <a:noFill/>
        </p:spPr>
      </p:pic>
      <p:pic>
        <p:nvPicPr>
          <p:cNvPr id="7" name="Picture 3"/>
          <p:cNvPicPr>
            <a:picLocks noChangeAspect="1" noChangeArrowheads="1"/>
          </p:cNvPicPr>
          <p:nvPr/>
        </p:nvPicPr>
        <p:blipFill>
          <a:blip r:embed="rId4"/>
          <a:srcRect/>
          <a:stretch>
            <a:fillRect/>
          </a:stretch>
        </p:blipFill>
        <p:spPr bwMode="auto">
          <a:xfrm>
            <a:off x="279400" y="5600700"/>
            <a:ext cx="990600" cy="977900"/>
          </a:xfrm>
          <a:prstGeom prst="rect">
            <a:avLst/>
          </a:prstGeom>
          <a:noFill/>
        </p:spPr>
      </p:pic>
      <p:pic>
        <p:nvPicPr>
          <p:cNvPr id="8" name="Picture 3"/>
          <p:cNvPicPr>
            <a:picLocks noChangeAspect="1" noChangeArrowheads="1"/>
          </p:cNvPicPr>
          <p:nvPr/>
        </p:nvPicPr>
        <p:blipFill>
          <a:blip r:embed="rId5"/>
          <a:srcRect/>
          <a:stretch>
            <a:fillRect/>
          </a:stretch>
        </p:blipFill>
        <p:spPr bwMode="auto">
          <a:xfrm>
            <a:off x="1320800" y="3746500"/>
            <a:ext cx="4343400" cy="2133600"/>
          </a:xfrm>
          <a:prstGeom prst="rect">
            <a:avLst/>
          </a:prstGeom>
          <a:noFill/>
        </p:spPr>
      </p:pic>
      <p:pic>
        <p:nvPicPr>
          <p:cNvPr id="9" name="Picture 3"/>
          <p:cNvPicPr>
            <a:picLocks noChangeAspect="1" noChangeArrowheads="1"/>
          </p:cNvPicPr>
          <p:nvPr/>
        </p:nvPicPr>
        <p:blipFill>
          <a:blip r:embed="rId6"/>
          <a:srcRect/>
          <a:stretch>
            <a:fillRect/>
          </a:stretch>
        </p:blipFill>
        <p:spPr bwMode="auto">
          <a:xfrm>
            <a:off x="6604000" y="3721100"/>
            <a:ext cx="4127500" cy="2133600"/>
          </a:xfrm>
          <a:prstGeom prst="rect">
            <a:avLst/>
          </a:prstGeom>
          <a:noFill/>
        </p:spPr>
      </p:pic>
      <p:pic>
        <p:nvPicPr>
          <p:cNvPr id="10" name="Picture 3"/>
          <p:cNvPicPr>
            <a:picLocks noChangeAspect="1" noChangeArrowheads="1"/>
          </p:cNvPicPr>
          <p:nvPr/>
        </p:nvPicPr>
        <p:blipFill>
          <a:blip r:embed="rId7"/>
          <a:srcRect/>
          <a:stretch>
            <a:fillRect/>
          </a:stretch>
        </p:blipFill>
        <p:spPr bwMode="auto">
          <a:xfrm>
            <a:off x="0" y="0"/>
            <a:ext cx="12192000" cy="6858000"/>
          </a:xfrm>
          <a:prstGeom prst="rect">
            <a:avLst/>
          </a:prstGeom>
          <a:noFill/>
        </p:spPr>
      </p:pic>
      <p:sp>
        <p:nvSpPr>
          <p:cNvPr id="2" name="TextBox 1"/>
          <p:cNvSpPr txBox="1"/>
          <p:nvPr/>
        </p:nvSpPr>
        <p:spPr>
          <a:xfrm>
            <a:off x="1320800" y="546100"/>
            <a:ext cx="5318764" cy="2677015"/>
          </a:xfrm>
          <a:prstGeom prst="rect">
            <a:avLst/>
          </a:prstGeom>
          <a:noFill/>
        </p:spPr>
        <p:txBody>
          <a:bodyPr wrap="none" lIns="0" tIns="0" rIns="0" rtlCol="0">
            <a:spAutoFit/>
          </a:bodyPr>
          <a:lstStyle/>
          <a:p>
            <a:pPr>
              <a:lnSpc>
                <a:spcPts val="2500"/>
              </a:lnSpc>
              <a:tabLst>
                <a:tab pos="203200" algn="l"/>
                <a:tab pos="393700" algn="l"/>
              </a:tabLst>
            </a:pPr>
            <a:r>
              <a:rPr lang="en-US" altLang="zh-CN" dirty="0">
                <a:latin typeface="DengXian" panose="02010600030101010101" pitchFamily="2" charset="-122"/>
              </a:rPr>
              <a:t>		</a:t>
            </a:r>
            <a:r>
              <a:rPr lang="en-US" altLang="zh-CN" sz="2400" dirty="0">
                <a:solidFill>
                  <a:srgbClr val="000000"/>
                </a:solidFill>
                <a:latin typeface="DengXian" panose="02010600030101010101" pitchFamily="2" charset="-122"/>
                <a:cs typeface="MS Shell Dlg" pitchFamily="18" charset="0"/>
              </a:rPr>
              <a:t>第二节</a:t>
            </a:r>
            <a:r>
              <a:rPr lang="en-US" altLang="zh-CN" sz="2400" dirty="0">
                <a:latin typeface="DengXian" panose="02010600030101010101" pitchFamily="2" charset="-122"/>
                <a:cs typeface="Times New Roman" pitchFamily="18" charset="0"/>
              </a:rPr>
              <a:t>  </a:t>
            </a:r>
            <a:r>
              <a:rPr lang="en-US" altLang="zh-CN" sz="2400" dirty="0">
                <a:solidFill>
                  <a:srgbClr val="000000"/>
                </a:solidFill>
                <a:latin typeface="DengXian" panose="02010600030101010101" pitchFamily="2" charset="-122"/>
                <a:cs typeface="MS Shell Dlg" pitchFamily="18" charset="0"/>
              </a:rPr>
              <a:t>7—12个月婴幼儿的家庭教育</a:t>
            </a: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2200"/>
              </a:lnSpc>
              <a:tabLst>
                <a:tab pos="203200" algn="l"/>
                <a:tab pos="393700" algn="l"/>
              </a:tabLst>
            </a:pPr>
            <a:r>
              <a:rPr lang="en-US" altLang="zh-CN" dirty="0">
                <a:latin typeface="DengXian" panose="02010600030101010101" pitchFamily="2" charset="-122"/>
              </a:rPr>
              <a:t>	</a:t>
            </a: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7—12个月婴幼儿家庭教育的内容</a:t>
            </a:r>
          </a:p>
          <a:p>
            <a:pPr>
              <a:lnSpc>
                <a:spcPts val="1000"/>
              </a:lnSpc>
            </a:pPr>
            <a:endParaRPr lang="en-US" altLang="zh-CN" dirty="0">
              <a:latin typeface="DengXian" panose="02010600030101010101" pitchFamily="2" charset="-122"/>
            </a:endParaRPr>
          </a:p>
          <a:p>
            <a:pPr>
              <a:lnSpc>
                <a:spcPts val="2500"/>
              </a:lnSpc>
              <a:tabLst>
                <a:tab pos="203200" algn="l"/>
                <a:tab pos="393700" algn="l"/>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7—12个月婴幼儿的发展特点</a:t>
            </a: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2500"/>
              </a:lnSpc>
              <a:tabLst>
                <a:tab pos="203200" algn="l"/>
                <a:tab pos="393700" algn="l"/>
              </a:tabLst>
            </a:pPr>
            <a:r>
              <a:rPr lang="en-US" altLang="zh-CN" dirty="0">
                <a:latin typeface="DengXian" panose="02010600030101010101" pitchFamily="2" charset="-122"/>
              </a:rPr>
              <a:t>	</a:t>
            </a:r>
            <a:r>
              <a:rPr lang="en-US" altLang="zh-CN" sz="1800" dirty="0">
                <a:solidFill>
                  <a:srgbClr val="000000"/>
                </a:solidFill>
                <a:latin typeface="DengXian" panose="02010600030101010101" pitchFamily="2" charset="-122"/>
                <a:cs typeface="MS Shell Dlg" pitchFamily="18" charset="0"/>
              </a:rPr>
              <a:t>1.</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身体发展</a:t>
            </a:r>
          </a:p>
        </p:txBody>
      </p:sp>
      <p:sp>
        <p:nvSpPr>
          <p:cNvPr id="11" name="TextBox 1"/>
          <p:cNvSpPr txBox="1"/>
          <p:nvPr/>
        </p:nvSpPr>
        <p:spPr>
          <a:xfrm>
            <a:off x="1206500" y="3467100"/>
            <a:ext cx="2794000" cy="3162300"/>
          </a:xfrm>
          <a:prstGeom prst="rect">
            <a:avLst/>
          </a:prstGeom>
          <a:noFill/>
        </p:spPr>
        <p:txBody>
          <a:bodyPr wrap="none" lIns="0" tIns="0" rIns="0" rtlCol="0">
            <a:spAutoFit/>
          </a:bodyPr>
          <a:lstStyle/>
          <a:p>
            <a:pPr>
              <a:lnSpc>
                <a:spcPts val="1600"/>
              </a:lnSpc>
              <a:tabLst>
                <a:tab pos="114300" algn="l"/>
              </a:tabLst>
            </a:pPr>
            <a:r>
              <a:rPr lang="en-US" altLang="zh-CN" dirty="0">
                <a:latin typeface="DengXian" panose="02010600030101010101" pitchFamily="2" charset="-122"/>
              </a:rPr>
              <a:t>	</a:t>
            </a:r>
            <a:r>
              <a:rPr lang="en-US" altLang="zh-CN" sz="1599" dirty="0">
                <a:solidFill>
                  <a:srgbClr val="000000"/>
                </a:solidFill>
                <a:latin typeface="DengXian" panose="02010600030101010101" pitchFamily="2" charset="-122"/>
                <a:cs typeface="MS Shell Dlg" pitchFamily="18" charset="0"/>
              </a:rPr>
              <a:t>（1）粗大动作：</a:t>
            </a: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4200"/>
              </a:lnSpc>
              <a:tabLst>
                <a:tab pos="114300" algn="l"/>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2" name="TextBox 1"/>
          <p:cNvSpPr txBox="1"/>
          <p:nvPr/>
        </p:nvSpPr>
        <p:spPr>
          <a:xfrm>
            <a:off x="6705600" y="3327400"/>
            <a:ext cx="1594988" cy="251351"/>
          </a:xfrm>
          <a:prstGeom prst="rect">
            <a:avLst/>
          </a:prstGeom>
          <a:noFill/>
        </p:spPr>
        <p:txBody>
          <a:bodyPr wrap="none" lIns="0" tIns="0" rIns="0" rtlCol="0">
            <a:spAutoFit/>
          </a:bodyPr>
          <a:lstStyle/>
          <a:p>
            <a:pPr>
              <a:lnSpc>
                <a:spcPts val="1600"/>
              </a:lnSpc>
              <a:tabLst/>
            </a:pPr>
            <a:r>
              <a:rPr lang="en-US" altLang="zh-CN" sz="1599" dirty="0">
                <a:solidFill>
                  <a:srgbClr val="000000"/>
                </a:solidFill>
                <a:latin typeface="DengXian" panose="02010600030101010101" pitchFamily="2" charset="-122"/>
                <a:cs typeface="MS Shell Dlg" pitchFamily="18" charset="0"/>
              </a:rPr>
              <a:t>（2）</a:t>
            </a:r>
            <a:r>
              <a:rPr lang="en-US" altLang="zh-CN" sz="1599" dirty="0">
                <a:latin typeface="DengXian" panose="02010600030101010101" pitchFamily="2" charset="-122"/>
                <a:cs typeface="Times New Roman" pitchFamily="18" charset="0"/>
              </a:rPr>
              <a:t> </a:t>
            </a:r>
            <a:r>
              <a:rPr lang="en-US" altLang="zh-CN" sz="1599" dirty="0">
                <a:solidFill>
                  <a:srgbClr val="000000"/>
                </a:solidFill>
                <a:latin typeface="DengXian" panose="02010600030101010101" pitchFamily="2" charset="-122"/>
                <a:cs typeface="MS Shell Dlg" pitchFamily="18" charset="0"/>
              </a:rPr>
              <a:t>精细动作：</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2"/>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3"/>
          <a:srcRect/>
          <a:stretch>
            <a:fillRect/>
          </a:stretch>
        </p:blipFill>
        <p:spPr bwMode="auto">
          <a:xfrm>
            <a:off x="838200" y="1765300"/>
            <a:ext cx="406400" cy="406400"/>
          </a:xfrm>
          <a:prstGeom prst="rect">
            <a:avLst/>
          </a:prstGeom>
          <a:noFill/>
        </p:spPr>
      </p:pic>
      <p:pic>
        <p:nvPicPr>
          <p:cNvPr id="7" name="Picture 3"/>
          <p:cNvPicPr>
            <a:picLocks noChangeAspect="1" noChangeArrowheads="1"/>
          </p:cNvPicPr>
          <p:nvPr/>
        </p:nvPicPr>
        <p:blipFill>
          <a:blip r:embed="rId4"/>
          <a:srcRect/>
          <a:stretch>
            <a:fillRect/>
          </a:stretch>
        </p:blipFill>
        <p:spPr bwMode="auto">
          <a:xfrm>
            <a:off x="279400" y="5600700"/>
            <a:ext cx="990600" cy="977900"/>
          </a:xfrm>
          <a:prstGeom prst="rect">
            <a:avLst/>
          </a:prstGeom>
          <a:noFill/>
        </p:spPr>
      </p:pic>
      <p:pic>
        <p:nvPicPr>
          <p:cNvPr id="8" name="Picture 3"/>
          <p:cNvPicPr>
            <a:picLocks noChangeAspect="1" noChangeArrowheads="1"/>
          </p:cNvPicPr>
          <p:nvPr/>
        </p:nvPicPr>
        <p:blipFill>
          <a:blip r:embed="rId5"/>
          <a:srcRect/>
          <a:stretch>
            <a:fillRect/>
          </a:stretch>
        </p:blipFill>
        <p:spPr bwMode="auto">
          <a:xfrm>
            <a:off x="1346200" y="3327400"/>
            <a:ext cx="7226300" cy="2387600"/>
          </a:xfrm>
          <a:prstGeom prst="rect">
            <a:avLst/>
          </a:prstGeom>
          <a:noFill/>
        </p:spPr>
      </p:pic>
      <p:pic>
        <p:nvPicPr>
          <p:cNvPr id="9" name="Picture 3"/>
          <p:cNvPicPr>
            <a:picLocks noChangeAspect="1" noChangeArrowheads="1"/>
          </p:cNvPicPr>
          <p:nvPr/>
        </p:nvPicPr>
        <p:blipFill>
          <a:blip r:embed="rId6"/>
          <a:srcRect/>
          <a:stretch>
            <a:fillRect/>
          </a:stretch>
        </p:blipFill>
        <p:spPr bwMode="auto">
          <a:xfrm>
            <a:off x="0" y="0"/>
            <a:ext cx="12192000" cy="6858000"/>
          </a:xfrm>
          <a:prstGeom prst="rect">
            <a:avLst/>
          </a:prstGeom>
          <a:noFill/>
        </p:spPr>
      </p:pic>
      <p:sp>
        <p:nvSpPr>
          <p:cNvPr id="2" name="TextBox 1"/>
          <p:cNvSpPr txBox="1"/>
          <p:nvPr/>
        </p:nvSpPr>
        <p:spPr>
          <a:xfrm>
            <a:off x="1714500" y="469900"/>
            <a:ext cx="4964501" cy="366767"/>
          </a:xfrm>
          <a:prstGeom prst="rect">
            <a:avLst/>
          </a:prstGeom>
          <a:noFill/>
        </p:spPr>
        <p:txBody>
          <a:bodyPr wrap="none" lIns="0" tIns="0" rIns="0" rtlCol="0">
            <a:spAutoFit/>
          </a:bodyPr>
          <a:lstStyle/>
          <a:p>
            <a:pPr>
              <a:lnSpc>
                <a:spcPts val="2500"/>
              </a:lnSpc>
              <a:tabLst/>
            </a:pPr>
            <a:r>
              <a:rPr lang="en-US" altLang="zh-CN" sz="2400" dirty="0">
                <a:solidFill>
                  <a:srgbClr val="000000"/>
                </a:solidFill>
                <a:latin typeface="DengXian" panose="02010600030101010101" pitchFamily="2" charset="-122"/>
                <a:cs typeface="MS Shell Dlg" pitchFamily="18" charset="0"/>
              </a:rPr>
              <a:t>第二节</a:t>
            </a:r>
            <a:r>
              <a:rPr lang="en-US" altLang="zh-CN" sz="2400" dirty="0">
                <a:latin typeface="DengXian" panose="02010600030101010101" pitchFamily="2" charset="-122"/>
                <a:cs typeface="Times New Roman" pitchFamily="18" charset="0"/>
              </a:rPr>
              <a:t>  </a:t>
            </a:r>
            <a:r>
              <a:rPr lang="en-US" altLang="zh-CN" sz="2400" dirty="0">
                <a:solidFill>
                  <a:srgbClr val="000000"/>
                </a:solidFill>
                <a:latin typeface="DengXian" panose="02010600030101010101" pitchFamily="2" charset="-122"/>
                <a:cs typeface="MS Shell Dlg" pitchFamily="18" charset="0"/>
              </a:rPr>
              <a:t>7—12个月婴幼儿的家庭教育</a:t>
            </a:r>
          </a:p>
        </p:txBody>
      </p:sp>
      <p:sp>
        <p:nvSpPr>
          <p:cNvPr id="10" name="TextBox 1"/>
          <p:cNvSpPr txBox="1"/>
          <p:nvPr/>
        </p:nvSpPr>
        <p:spPr>
          <a:xfrm>
            <a:off x="1524000" y="1841500"/>
            <a:ext cx="386804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7—12个月婴幼儿家庭教育的内容</a:t>
            </a:r>
          </a:p>
        </p:txBody>
      </p:sp>
      <p:sp>
        <p:nvSpPr>
          <p:cNvPr id="11" name="TextBox 1"/>
          <p:cNvSpPr txBox="1"/>
          <p:nvPr/>
        </p:nvSpPr>
        <p:spPr>
          <a:xfrm>
            <a:off x="1524000" y="2921000"/>
            <a:ext cx="1154162"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2.</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语言发展</a:t>
            </a:r>
          </a:p>
        </p:txBody>
      </p:sp>
      <p:sp>
        <p:nvSpPr>
          <p:cNvPr id="12" name="TextBox 1"/>
          <p:cNvSpPr txBox="1"/>
          <p:nvPr/>
        </p:nvSpPr>
        <p:spPr>
          <a:xfrm>
            <a:off x="1206500" y="6032500"/>
            <a:ext cx="2803332" cy="516873"/>
          </a:xfrm>
          <a:prstGeom prst="rect">
            <a:avLst/>
          </a:prstGeom>
          <a:noFill/>
        </p:spPr>
        <p:txBody>
          <a:bodyPr wrap="none" lIns="0" tIns="0" rIns="0" rtlCol="0">
            <a:spAutoFit/>
          </a:bodyPr>
          <a:lstStyle/>
          <a:p>
            <a:pPr>
              <a:lnSpc>
                <a:spcPts val="3900"/>
              </a:lnSpc>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3" name="TextBox 1"/>
          <p:cNvSpPr txBox="1"/>
          <p:nvPr/>
        </p:nvSpPr>
        <p:spPr>
          <a:xfrm>
            <a:off x="1320800" y="2413000"/>
            <a:ext cx="365484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7—12个月婴幼儿的发展特点</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pic>
        <p:nvPicPr>
          <p:cNvPr id="17" name="Picture 3"/>
          <p:cNvPicPr>
            <a:picLocks noChangeAspect="1" noChangeArrowheads="1"/>
          </p:cNvPicPr>
          <p:nvPr/>
        </p:nvPicPr>
        <p:blipFill>
          <a:blip r:embed="rId2"/>
          <a:srcRect/>
          <a:stretch>
            <a:fillRect/>
          </a:stretch>
        </p:blipFill>
        <p:spPr bwMode="auto">
          <a:xfrm>
            <a:off x="-3048" y="-29949"/>
            <a:ext cx="12192000" cy="6858000"/>
          </a:xfrm>
          <a:prstGeom prst="rect">
            <a:avLst/>
          </a:prstGeom>
          <a:noFill/>
        </p:spPr>
      </p:pic>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3"/>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4"/>
          <a:srcRect/>
          <a:stretch>
            <a:fillRect/>
          </a:stretch>
        </p:blipFill>
        <p:spPr bwMode="auto">
          <a:xfrm>
            <a:off x="838200" y="1765300"/>
            <a:ext cx="406400" cy="406400"/>
          </a:xfrm>
          <a:prstGeom prst="rect">
            <a:avLst/>
          </a:prstGeom>
          <a:noFill/>
        </p:spPr>
      </p:pic>
      <p:pic>
        <p:nvPicPr>
          <p:cNvPr id="7" name="Picture 3"/>
          <p:cNvPicPr>
            <a:picLocks noChangeAspect="1" noChangeArrowheads="1"/>
          </p:cNvPicPr>
          <p:nvPr/>
        </p:nvPicPr>
        <p:blipFill>
          <a:blip r:embed="rId5"/>
          <a:srcRect/>
          <a:stretch>
            <a:fillRect/>
          </a:stretch>
        </p:blipFill>
        <p:spPr bwMode="auto">
          <a:xfrm>
            <a:off x="279400" y="5600700"/>
            <a:ext cx="990600" cy="977900"/>
          </a:xfrm>
          <a:prstGeom prst="rect">
            <a:avLst/>
          </a:prstGeom>
          <a:noFill/>
        </p:spPr>
      </p:pic>
      <p:pic>
        <p:nvPicPr>
          <p:cNvPr id="8" name="Picture 3"/>
          <p:cNvPicPr>
            <a:picLocks noChangeAspect="1" noChangeArrowheads="1"/>
          </p:cNvPicPr>
          <p:nvPr/>
        </p:nvPicPr>
        <p:blipFill>
          <a:blip r:embed="rId6"/>
          <a:srcRect/>
          <a:stretch>
            <a:fillRect/>
          </a:stretch>
        </p:blipFill>
        <p:spPr bwMode="auto">
          <a:xfrm>
            <a:off x="1498600" y="3327400"/>
            <a:ext cx="3898900" cy="2832100"/>
          </a:xfrm>
          <a:prstGeom prst="rect">
            <a:avLst/>
          </a:prstGeom>
          <a:noFill/>
        </p:spPr>
      </p:pic>
      <p:sp>
        <p:nvSpPr>
          <p:cNvPr id="2" name="TextBox 1"/>
          <p:cNvSpPr txBox="1"/>
          <p:nvPr/>
        </p:nvSpPr>
        <p:spPr>
          <a:xfrm>
            <a:off x="1714500" y="469900"/>
            <a:ext cx="4964501" cy="366767"/>
          </a:xfrm>
          <a:prstGeom prst="rect">
            <a:avLst/>
          </a:prstGeom>
          <a:noFill/>
        </p:spPr>
        <p:txBody>
          <a:bodyPr wrap="none" lIns="0" tIns="0" rIns="0" rtlCol="0">
            <a:spAutoFit/>
          </a:bodyPr>
          <a:lstStyle/>
          <a:p>
            <a:pPr>
              <a:lnSpc>
                <a:spcPts val="2500"/>
              </a:lnSpc>
              <a:tabLst/>
            </a:pPr>
            <a:r>
              <a:rPr lang="en-US" altLang="zh-CN" sz="2400" dirty="0">
                <a:solidFill>
                  <a:srgbClr val="000000"/>
                </a:solidFill>
                <a:latin typeface="DengXian" panose="02010600030101010101" pitchFamily="2" charset="-122"/>
                <a:cs typeface="MS Shell Dlg" pitchFamily="18" charset="0"/>
              </a:rPr>
              <a:t>第二节</a:t>
            </a:r>
            <a:r>
              <a:rPr lang="en-US" altLang="zh-CN" sz="2400" dirty="0">
                <a:latin typeface="DengXian" panose="02010600030101010101" pitchFamily="2" charset="-122"/>
                <a:cs typeface="Times New Roman" pitchFamily="18" charset="0"/>
              </a:rPr>
              <a:t>  </a:t>
            </a:r>
            <a:r>
              <a:rPr lang="en-US" altLang="zh-CN" sz="2400" dirty="0">
                <a:solidFill>
                  <a:srgbClr val="000000"/>
                </a:solidFill>
                <a:latin typeface="DengXian" panose="02010600030101010101" pitchFamily="2" charset="-122"/>
                <a:cs typeface="MS Shell Dlg" pitchFamily="18" charset="0"/>
              </a:rPr>
              <a:t>7—12个月婴幼儿的家庭教育</a:t>
            </a:r>
          </a:p>
        </p:txBody>
      </p:sp>
      <p:sp>
        <p:nvSpPr>
          <p:cNvPr id="12" name="TextBox 1"/>
          <p:cNvSpPr txBox="1"/>
          <p:nvPr/>
        </p:nvSpPr>
        <p:spPr>
          <a:xfrm>
            <a:off x="1524000" y="1841500"/>
            <a:ext cx="386804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7—12个月婴幼儿家庭教育的内容</a:t>
            </a:r>
          </a:p>
        </p:txBody>
      </p:sp>
      <p:sp>
        <p:nvSpPr>
          <p:cNvPr id="13" name="TextBox 1"/>
          <p:cNvSpPr txBox="1"/>
          <p:nvPr/>
        </p:nvSpPr>
        <p:spPr>
          <a:xfrm>
            <a:off x="1524000" y="2921000"/>
            <a:ext cx="1154162"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3.</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认知发展</a:t>
            </a:r>
          </a:p>
        </p:txBody>
      </p:sp>
      <p:sp>
        <p:nvSpPr>
          <p:cNvPr id="14" name="TextBox 1"/>
          <p:cNvSpPr txBox="1"/>
          <p:nvPr/>
        </p:nvSpPr>
        <p:spPr>
          <a:xfrm>
            <a:off x="1206500" y="6032500"/>
            <a:ext cx="2803332" cy="516873"/>
          </a:xfrm>
          <a:prstGeom prst="rect">
            <a:avLst/>
          </a:prstGeom>
          <a:noFill/>
        </p:spPr>
        <p:txBody>
          <a:bodyPr wrap="none" lIns="0" tIns="0" rIns="0" rtlCol="0">
            <a:spAutoFit/>
          </a:bodyPr>
          <a:lstStyle/>
          <a:p>
            <a:pPr>
              <a:lnSpc>
                <a:spcPts val="3900"/>
              </a:lnSpc>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5" name="TextBox 1"/>
          <p:cNvSpPr txBox="1"/>
          <p:nvPr/>
        </p:nvSpPr>
        <p:spPr>
          <a:xfrm>
            <a:off x="1320800" y="2413000"/>
            <a:ext cx="365484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7—12个月婴幼儿的发展特点</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2"/>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3"/>
          <a:srcRect/>
          <a:stretch>
            <a:fillRect/>
          </a:stretch>
        </p:blipFill>
        <p:spPr bwMode="auto">
          <a:xfrm>
            <a:off x="838200" y="1765300"/>
            <a:ext cx="406400" cy="406400"/>
          </a:xfrm>
          <a:prstGeom prst="rect">
            <a:avLst/>
          </a:prstGeom>
          <a:noFill/>
        </p:spPr>
      </p:pic>
      <p:pic>
        <p:nvPicPr>
          <p:cNvPr id="7" name="Picture 3"/>
          <p:cNvPicPr>
            <a:picLocks noChangeAspect="1" noChangeArrowheads="1"/>
          </p:cNvPicPr>
          <p:nvPr/>
        </p:nvPicPr>
        <p:blipFill>
          <a:blip r:embed="rId4"/>
          <a:srcRect/>
          <a:stretch>
            <a:fillRect/>
          </a:stretch>
        </p:blipFill>
        <p:spPr bwMode="auto">
          <a:xfrm>
            <a:off x="279400" y="5600700"/>
            <a:ext cx="990600" cy="977900"/>
          </a:xfrm>
          <a:prstGeom prst="rect">
            <a:avLst/>
          </a:prstGeom>
          <a:noFill/>
        </p:spPr>
      </p:pic>
      <p:pic>
        <p:nvPicPr>
          <p:cNvPr id="8" name="Picture 3"/>
          <p:cNvPicPr>
            <a:picLocks noChangeAspect="1" noChangeArrowheads="1"/>
          </p:cNvPicPr>
          <p:nvPr/>
        </p:nvPicPr>
        <p:blipFill>
          <a:blip r:embed="rId5"/>
          <a:srcRect/>
          <a:stretch>
            <a:fillRect/>
          </a:stretch>
        </p:blipFill>
        <p:spPr bwMode="auto">
          <a:xfrm>
            <a:off x="5524500" y="2222500"/>
            <a:ext cx="5791200" cy="4178300"/>
          </a:xfrm>
          <a:prstGeom prst="rect">
            <a:avLst/>
          </a:prstGeom>
          <a:noFill/>
        </p:spPr>
      </p:pic>
      <p:pic>
        <p:nvPicPr>
          <p:cNvPr id="9" name="Picture 3"/>
          <p:cNvPicPr>
            <a:picLocks noChangeAspect="1" noChangeArrowheads="1"/>
          </p:cNvPicPr>
          <p:nvPr/>
        </p:nvPicPr>
        <p:blipFill>
          <a:blip r:embed="rId6"/>
          <a:srcRect/>
          <a:stretch>
            <a:fillRect/>
          </a:stretch>
        </p:blipFill>
        <p:spPr bwMode="auto">
          <a:xfrm>
            <a:off x="0" y="0"/>
            <a:ext cx="12192000" cy="6858000"/>
          </a:xfrm>
          <a:prstGeom prst="rect">
            <a:avLst/>
          </a:prstGeom>
          <a:noFill/>
        </p:spPr>
      </p:pic>
      <p:sp>
        <p:nvSpPr>
          <p:cNvPr id="2" name="TextBox 1"/>
          <p:cNvSpPr txBox="1"/>
          <p:nvPr/>
        </p:nvSpPr>
        <p:spPr>
          <a:xfrm>
            <a:off x="1714500" y="469900"/>
            <a:ext cx="4964501" cy="366767"/>
          </a:xfrm>
          <a:prstGeom prst="rect">
            <a:avLst/>
          </a:prstGeom>
          <a:noFill/>
        </p:spPr>
        <p:txBody>
          <a:bodyPr wrap="none" lIns="0" tIns="0" rIns="0" rtlCol="0">
            <a:spAutoFit/>
          </a:bodyPr>
          <a:lstStyle/>
          <a:p>
            <a:pPr>
              <a:lnSpc>
                <a:spcPts val="2500"/>
              </a:lnSpc>
              <a:tabLst/>
            </a:pPr>
            <a:r>
              <a:rPr lang="en-US" altLang="zh-CN" sz="2400" dirty="0">
                <a:solidFill>
                  <a:srgbClr val="000000"/>
                </a:solidFill>
                <a:latin typeface="DengXian" panose="02010600030101010101" pitchFamily="2" charset="-122"/>
                <a:cs typeface="MS Shell Dlg" pitchFamily="18" charset="0"/>
              </a:rPr>
              <a:t>第二节</a:t>
            </a:r>
            <a:r>
              <a:rPr lang="en-US" altLang="zh-CN" sz="2400" dirty="0">
                <a:latin typeface="DengXian" panose="02010600030101010101" pitchFamily="2" charset="-122"/>
                <a:cs typeface="Times New Roman" pitchFamily="18" charset="0"/>
              </a:rPr>
              <a:t>  </a:t>
            </a:r>
            <a:r>
              <a:rPr lang="en-US" altLang="zh-CN" sz="2400" dirty="0">
                <a:solidFill>
                  <a:srgbClr val="000000"/>
                </a:solidFill>
                <a:latin typeface="DengXian" panose="02010600030101010101" pitchFamily="2" charset="-122"/>
                <a:cs typeface="MS Shell Dlg" pitchFamily="18" charset="0"/>
              </a:rPr>
              <a:t>7—12个月婴幼儿的家庭教育</a:t>
            </a:r>
          </a:p>
        </p:txBody>
      </p:sp>
      <p:sp>
        <p:nvSpPr>
          <p:cNvPr id="10" name="TextBox 1"/>
          <p:cNvSpPr txBox="1"/>
          <p:nvPr/>
        </p:nvSpPr>
        <p:spPr>
          <a:xfrm>
            <a:off x="1524000" y="1841500"/>
            <a:ext cx="386804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7—12个月婴幼儿家庭教育的内容</a:t>
            </a:r>
          </a:p>
        </p:txBody>
      </p:sp>
      <p:sp>
        <p:nvSpPr>
          <p:cNvPr id="11" name="TextBox 1"/>
          <p:cNvSpPr txBox="1"/>
          <p:nvPr/>
        </p:nvSpPr>
        <p:spPr>
          <a:xfrm>
            <a:off x="1524000" y="2921000"/>
            <a:ext cx="2077492"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4.</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情感和社会性发展</a:t>
            </a:r>
          </a:p>
        </p:txBody>
      </p:sp>
      <p:sp>
        <p:nvSpPr>
          <p:cNvPr id="12" name="TextBox 1"/>
          <p:cNvSpPr txBox="1"/>
          <p:nvPr/>
        </p:nvSpPr>
        <p:spPr>
          <a:xfrm>
            <a:off x="1206500" y="6032500"/>
            <a:ext cx="2803332" cy="516873"/>
          </a:xfrm>
          <a:prstGeom prst="rect">
            <a:avLst/>
          </a:prstGeom>
          <a:noFill/>
        </p:spPr>
        <p:txBody>
          <a:bodyPr wrap="none" lIns="0" tIns="0" rIns="0" rtlCol="0">
            <a:spAutoFit/>
          </a:bodyPr>
          <a:lstStyle/>
          <a:p>
            <a:pPr>
              <a:lnSpc>
                <a:spcPts val="3900"/>
              </a:lnSpc>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3" name="TextBox 1"/>
          <p:cNvSpPr txBox="1"/>
          <p:nvPr/>
        </p:nvSpPr>
        <p:spPr>
          <a:xfrm>
            <a:off x="1320800" y="2413000"/>
            <a:ext cx="365484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7—12个月婴幼儿的发展特点</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pic>
        <p:nvPicPr>
          <p:cNvPr id="16" name="Picture 3"/>
          <p:cNvPicPr>
            <a:picLocks noChangeAspect="1" noChangeArrowheads="1"/>
          </p:cNvPicPr>
          <p:nvPr/>
        </p:nvPicPr>
        <p:blipFill>
          <a:blip r:embed="rId2"/>
          <a:srcRect/>
          <a:stretch>
            <a:fillRect/>
          </a:stretch>
        </p:blipFill>
        <p:spPr bwMode="auto">
          <a:xfrm>
            <a:off x="0" y="-5687"/>
            <a:ext cx="12192000" cy="6858000"/>
          </a:xfrm>
          <a:prstGeom prst="rect">
            <a:avLst/>
          </a:prstGeom>
          <a:noFill/>
        </p:spPr>
      </p:pic>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3"/>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4"/>
          <a:srcRect/>
          <a:stretch>
            <a:fillRect/>
          </a:stretch>
        </p:blipFill>
        <p:spPr bwMode="auto">
          <a:xfrm>
            <a:off x="838200" y="1765300"/>
            <a:ext cx="406400" cy="406400"/>
          </a:xfrm>
          <a:prstGeom prst="rect">
            <a:avLst/>
          </a:prstGeom>
          <a:noFill/>
        </p:spPr>
      </p:pic>
      <p:pic>
        <p:nvPicPr>
          <p:cNvPr id="7" name="Picture 3"/>
          <p:cNvPicPr>
            <a:picLocks noChangeAspect="1" noChangeArrowheads="1"/>
          </p:cNvPicPr>
          <p:nvPr/>
        </p:nvPicPr>
        <p:blipFill>
          <a:blip r:embed="rId5"/>
          <a:srcRect/>
          <a:stretch>
            <a:fillRect/>
          </a:stretch>
        </p:blipFill>
        <p:spPr bwMode="auto">
          <a:xfrm>
            <a:off x="279400" y="5600700"/>
            <a:ext cx="990600" cy="977900"/>
          </a:xfrm>
          <a:prstGeom prst="rect">
            <a:avLst/>
          </a:prstGeom>
          <a:noFill/>
        </p:spPr>
      </p:pic>
      <p:sp>
        <p:nvSpPr>
          <p:cNvPr id="2" name="TextBox 1"/>
          <p:cNvSpPr txBox="1"/>
          <p:nvPr/>
        </p:nvSpPr>
        <p:spPr>
          <a:xfrm>
            <a:off x="1714500" y="469900"/>
            <a:ext cx="4964501" cy="366767"/>
          </a:xfrm>
          <a:prstGeom prst="rect">
            <a:avLst/>
          </a:prstGeom>
          <a:noFill/>
        </p:spPr>
        <p:txBody>
          <a:bodyPr wrap="none" lIns="0" tIns="0" rIns="0" rtlCol="0">
            <a:spAutoFit/>
          </a:bodyPr>
          <a:lstStyle/>
          <a:p>
            <a:pPr>
              <a:lnSpc>
                <a:spcPts val="2500"/>
              </a:lnSpc>
              <a:tabLst/>
            </a:pPr>
            <a:r>
              <a:rPr lang="en-US" altLang="zh-CN" sz="2400" dirty="0">
                <a:solidFill>
                  <a:srgbClr val="000000"/>
                </a:solidFill>
                <a:latin typeface="DengXian" panose="02010600030101010101" pitchFamily="2" charset="-122"/>
                <a:cs typeface="MS Shell Dlg" pitchFamily="18" charset="0"/>
              </a:rPr>
              <a:t>第二节</a:t>
            </a:r>
            <a:r>
              <a:rPr lang="en-US" altLang="zh-CN" sz="2400" dirty="0">
                <a:latin typeface="DengXian" panose="02010600030101010101" pitchFamily="2" charset="-122"/>
                <a:cs typeface="Times New Roman" pitchFamily="18" charset="0"/>
              </a:rPr>
              <a:t>  </a:t>
            </a:r>
            <a:r>
              <a:rPr lang="en-US" altLang="zh-CN" sz="2400" dirty="0">
                <a:solidFill>
                  <a:srgbClr val="000000"/>
                </a:solidFill>
                <a:latin typeface="DengXian" panose="02010600030101010101" pitchFamily="2" charset="-122"/>
                <a:cs typeface="MS Shell Dlg" pitchFamily="18" charset="0"/>
              </a:rPr>
              <a:t>7—12个月婴幼儿的家庭教育</a:t>
            </a:r>
          </a:p>
        </p:txBody>
      </p:sp>
      <p:sp>
        <p:nvSpPr>
          <p:cNvPr id="11" name="TextBox 1"/>
          <p:cNvSpPr txBox="1"/>
          <p:nvPr/>
        </p:nvSpPr>
        <p:spPr>
          <a:xfrm>
            <a:off x="1524000" y="1841500"/>
            <a:ext cx="386804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7—12个月婴幼儿家庭教育的内容</a:t>
            </a:r>
          </a:p>
        </p:txBody>
      </p:sp>
      <p:sp>
        <p:nvSpPr>
          <p:cNvPr id="12" name="TextBox 1"/>
          <p:cNvSpPr txBox="1"/>
          <p:nvPr/>
        </p:nvSpPr>
        <p:spPr>
          <a:xfrm>
            <a:off x="1524000" y="3048000"/>
            <a:ext cx="1732847" cy="1493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1.</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添加营养辅食</a:t>
            </a:r>
          </a:p>
          <a:p>
            <a:pPr>
              <a:lnSpc>
                <a:spcPts val="1000"/>
              </a:lnSpc>
            </a:pPr>
            <a:endParaRPr lang="en-US" altLang="zh-CN" dirty="0">
              <a:latin typeface="DengXian" panose="02010600030101010101" pitchFamily="2" charset="-122"/>
            </a:endParaRPr>
          </a:p>
          <a:p>
            <a:pPr>
              <a:lnSpc>
                <a:spcPts val="2200"/>
              </a:lnSpc>
              <a:tabLst/>
            </a:pPr>
            <a:r>
              <a:rPr lang="en-US" altLang="zh-CN" sz="1800" dirty="0">
                <a:solidFill>
                  <a:srgbClr val="000000"/>
                </a:solidFill>
                <a:latin typeface="DengXian" panose="02010600030101010101" pitchFamily="2" charset="-122"/>
                <a:cs typeface="MS Shell Dlg" pitchFamily="18" charset="0"/>
              </a:rPr>
              <a:t>2.</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练习爬站扶走</a:t>
            </a:r>
          </a:p>
          <a:p>
            <a:pPr>
              <a:lnSpc>
                <a:spcPts val="1000"/>
              </a:lnSpc>
            </a:pPr>
            <a:endParaRPr lang="en-US" altLang="zh-CN" dirty="0">
              <a:latin typeface="DengXian" panose="02010600030101010101" pitchFamily="2" charset="-122"/>
            </a:endParaRPr>
          </a:p>
          <a:p>
            <a:pPr>
              <a:lnSpc>
                <a:spcPts val="2200"/>
              </a:lnSpc>
              <a:tabLst/>
            </a:pPr>
            <a:r>
              <a:rPr lang="en-US" altLang="zh-CN" sz="1800" dirty="0">
                <a:solidFill>
                  <a:srgbClr val="000000"/>
                </a:solidFill>
                <a:latin typeface="DengXian" panose="02010600030101010101" pitchFamily="2" charset="-122"/>
                <a:cs typeface="MS Shell Dlg" pitchFamily="18" charset="0"/>
              </a:rPr>
              <a:t>3.</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引发咿呀学语</a:t>
            </a:r>
          </a:p>
          <a:p>
            <a:pPr>
              <a:lnSpc>
                <a:spcPts val="1000"/>
              </a:lnSpc>
            </a:pPr>
            <a:endParaRPr lang="en-US" altLang="zh-CN" dirty="0">
              <a:latin typeface="DengXian" panose="02010600030101010101" pitchFamily="2" charset="-122"/>
            </a:endParaRPr>
          </a:p>
          <a:p>
            <a:pPr>
              <a:lnSpc>
                <a:spcPts val="2200"/>
              </a:lnSpc>
              <a:tabLst/>
            </a:pPr>
            <a:r>
              <a:rPr lang="en-US" altLang="zh-CN" sz="1800" dirty="0">
                <a:solidFill>
                  <a:srgbClr val="000000"/>
                </a:solidFill>
                <a:latin typeface="DengXian" panose="02010600030101010101" pitchFamily="2" charset="-122"/>
                <a:cs typeface="MS Shell Dlg" pitchFamily="18" charset="0"/>
              </a:rPr>
              <a:t>4.</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启蒙社交互动</a:t>
            </a:r>
          </a:p>
        </p:txBody>
      </p:sp>
      <p:sp>
        <p:nvSpPr>
          <p:cNvPr id="13" name="TextBox 1"/>
          <p:cNvSpPr txBox="1"/>
          <p:nvPr/>
        </p:nvSpPr>
        <p:spPr>
          <a:xfrm>
            <a:off x="1206500" y="6032500"/>
            <a:ext cx="2803332" cy="516873"/>
          </a:xfrm>
          <a:prstGeom prst="rect">
            <a:avLst/>
          </a:prstGeom>
          <a:noFill/>
        </p:spPr>
        <p:txBody>
          <a:bodyPr wrap="none" lIns="0" tIns="0" rIns="0" rtlCol="0">
            <a:spAutoFit/>
          </a:bodyPr>
          <a:lstStyle/>
          <a:p>
            <a:pPr>
              <a:lnSpc>
                <a:spcPts val="3900"/>
              </a:lnSpc>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4" name="TextBox 1"/>
          <p:cNvSpPr txBox="1"/>
          <p:nvPr/>
        </p:nvSpPr>
        <p:spPr>
          <a:xfrm>
            <a:off x="1320800" y="2413000"/>
            <a:ext cx="5002973"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（二）</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7—12个月婴幼儿家庭教育指导的重点内容</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2"/>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3"/>
          <a:srcRect/>
          <a:stretch>
            <a:fillRect/>
          </a:stretch>
        </p:blipFill>
        <p:spPr bwMode="auto">
          <a:xfrm>
            <a:off x="838200" y="1765300"/>
            <a:ext cx="406400" cy="406400"/>
          </a:xfrm>
          <a:prstGeom prst="rect">
            <a:avLst/>
          </a:prstGeom>
          <a:noFill/>
        </p:spPr>
      </p:pic>
      <p:pic>
        <p:nvPicPr>
          <p:cNvPr id="7" name="Picture 3"/>
          <p:cNvPicPr>
            <a:picLocks noChangeAspect="1" noChangeArrowheads="1"/>
          </p:cNvPicPr>
          <p:nvPr/>
        </p:nvPicPr>
        <p:blipFill>
          <a:blip r:embed="rId4"/>
          <a:srcRect/>
          <a:stretch>
            <a:fillRect/>
          </a:stretch>
        </p:blipFill>
        <p:spPr bwMode="auto">
          <a:xfrm>
            <a:off x="279400" y="5600700"/>
            <a:ext cx="990600" cy="977900"/>
          </a:xfrm>
          <a:prstGeom prst="rect">
            <a:avLst/>
          </a:prstGeom>
          <a:noFill/>
        </p:spPr>
      </p:pic>
      <p:pic>
        <p:nvPicPr>
          <p:cNvPr id="8" name="Picture 3"/>
          <p:cNvPicPr>
            <a:picLocks noChangeAspect="1" noChangeArrowheads="1"/>
          </p:cNvPicPr>
          <p:nvPr/>
        </p:nvPicPr>
        <p:blipFill>
          <a:blip r:embed="rId5"/>
          <a:srcRect/>
          <a:stretch>
            <a:fillRect/>
          </a:stretch>
        </p:blipFill>
        <p:spPr bwMode="auto">
          <a:xfrm>
            <a:off x="5778500" y="2514600"/>
            <a:ext cx="6134100" cy="3213100"/>
          </a:xfrm>
          <a:prstGeom prst="rect">
            <a:avLst/>
          </a:prstGeom>
          <a:noFill/>
        </p:spPr>
      </p:pic>
      <p:pic>
        <p:nvPicPr>
          <p:cNvPr id="9" name="Picture 3"/>
          <p:cNvPicPr>
            <a:picLocks noChangeAspect="1" noChangeArrowheads="1"/>
          </p:cNvPicPr>
          <p:nvPr/>
        </p:nvPicPr>
        <p:blipFill>
          <a:blip r:embed="rId6"/>
          <a:srcRect/>
          <a:stretch>
            <a:fillRect/>
          </a:stretch>
        </p:blipFill>
        <p:spPr bwMode="auto">
          <a:xfrm>
            <a:off x="0" y="0"/>
            <a:ext cx="12192000" cy="6858000"/>
          </a:xfrm>
          <a:prstGeom prst="rect">
            <a:avLst/>
          </a:prstGeom>
          <a:noFill/>
        </p:spPr>
      </p:pic>
      <p:sp>
        <p:nvSpPr>
          <p:cNvPr id="2" name="TextBox 1"/>
          <p:cNvSpPr txBox="1"/>
          <p:nvPr/>
        </p:nvSpPr>
        <p:spPr>
          <a:xfrm>
            <a:off x="1714500" y="469900"/>
            <a:ext cx="4964501" cy="366767"/>
          </a:xfrm>
          <a:prstGeom prst="rect">
            <a:avLst/>
          </a:prstGeom>
          <a:noFill/>
        </p:spPr>
        <p:txBody>
          <a:bodyPr wrap="none" lIns="0" tIns="0" rIns="0" rtlCol="0">
            <a:spAutoFit/>
          </a:bodyPr>
          <a:lstStyle/>
          <a:p>
            <a:pPr>
              <a:lnSpc>
                <a:spcPts val="2500"/>
              </a:lnSpc>
              <a:tabLst/>
            </a:pPr>
            <a:r>
              <a:rPr lang="en-US" altLang="zh-CN" sz="2400" dirty="0">
                <a:solidFill>
                  <a:srgbClr val="000000"/>
                </a:solidFill>
                <a:latin typeface="DengXian" panose="02010600030101010101" pitchFamily="2" charset="-122"/>
                <a:cs typeface="MS Shell Dlg" pitchFamily="18" charset="0"/>
              </a:rPr>
              <a:t>第二节</a:t>
            </a:r>
            <a:r>
              <a:rPr lang="en-US" altLang="zh-CN" sz="2400" dirty="0">
                <a:latin typeface="DengXian" panose="02010600030101010101" pitchFamily="2" charset="-122"/>
                <a:cs typeface="Times New Roman" pitchFamily="18" charset="0"/>
              </a:rPr>
              <a:t>  </a:t>
            </a:r>
            <a:r>
              <a:rPr lang="en-US" altLang="zh-CN" sz="2400" dirty="0">
                <a:solidFill>
                  <a:srgbClr val="000000"/>
                </a:solidFill>
                <a:latin typeface="DengXian" panose="02010600030101010101" pitchFamily="2" charset="-122"/>
                <a:cs typeface="MS Shell Dlg" pitchFamily="18" charset="0"/>
              </a:rPr>
              <a:t>7—12个月婴幼儿的家庭教育</a:t>
            </a:r>
          </a:p>
        </p:txBody>
      </p:sp>
      <p:sp>
        <p:nvSpPr>
          <p:cNvPr id="10" name="TextBox 1"/>
          <p:cNvSpPr txBox="1"/>
          <p:nvPr/>
        </p:nvSpPr>
        <p:spPr>
          <a:xfrm>
            <a:off x="1524000" y="1841500"/>
            <a:ext cx="433291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二、</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7—12个月婴幼儿家庭教育指导的策略</a:t>
            </a:r>
          </a:p>
        </p:txBody>
      </p:sp>
      <p:sp>
        <p:nvSpPr>
          <p:cNvPr id="11" name="TextBox 1"/>
          <p:cNvSpPr txBox="1"/>
          <p:nvPr/>
        </p:nvSpPr>
        <p:spPr>
          <a:xfrm>
            <a:off x="1524000" y="3022600"/>
            <a:ext cx="2656176" cy="673261"/>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1.</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了解营养素的组成结构</a:t>
            </a:r>
          </a:p>
          <a:p>
            <a:pPr>
              <a:lnSpc>
                <a:spcPts val="1000"/>
              </a:lnSpc>
            </a:pPr>
            <a:endParaRPr lang="en-US" altLang="zh-CN" dirty="0">
              <a:latin typeface="DengXian" panose="02010600030101010101" pitchFamily="2" charset="-122"/>
            </a:endParaRPr>
          </a:p>
          <a:p>
            <a:pPr>
              <a:lnSpc>
                <a:spcPts val="2200"/>
              </a:lnSpc>
              <a:tabLst/>
            </a:pPr>
            <a:r>
              <a:rPr lang="en-US" altLang="zh-CN" sz="1800" dirty="0">
                <a:solidFill>
                  <a:srgbClr val="000000"/>
                </a:solidFill>
                <a:latin typeface="DengXian" panose="02010600030101010101" pitchFamily="2" charset="-122"/>
                <a:cs typeface="MS Shell Dlg" pitchFamily="18" charset="0"/>
              </a:rPr>
              <a:t>2.</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遵循辅食添加的原则</a:t>
            </a:r>
          </a:p>
        </p:txBody>
      </p:sp>
      <p:sp>
        <p:nvSpPr>
          <p:cNvPr id="12" name="TextBox 1"/>
          <p:cNvSpPr txBox="1"/>
          <p:nvPr/>
        </p:nvSpPr>
        <p:spPr>
          <a:xfrm>
            <a:off x="1524000" y="3835400"/>
            <a:ext cx="2885405"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3.</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定制科学合理的每日食谱</a:t>
            </a:r>
          </a:p>
        </p:txBody>
      </p:sp>
      <p:sp>
        <p:nvSpPr>
          <p:cNvPr id="13" name="TextBox 1"/>
          <p:cNvSpPr txBox="1"/>
          <p:nvPr/>
        </p:nvSpPr>
        <p:spPr>
          <a:xfrm>
            <a:off x="1206500" y="6032500"/>
            <a:ext cx="2803332" cy="516873"/>
          </a:xfrm>
          <a:prstGeom prst="rect">
            <a:avLst/>
          </a:prstGeom>
          <a:noFill/>
        </p:spPr>
        <p:txBody>
          <a:bodyPr wrap="none" lIns="0" tIns="0" rIns="0" rtlCol="0">
            <a:spAutoFit/>
          </a:bodyPr>
          <a:lstStyle/>
          <a:p>
            <a:pPr>
              <a:lnSpc>
                <a:spcPts val="3900"/>
              </a:lnSpc>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4" name="TextBox 1"/>
          <p:cNvSpPr txBox="1"/>
          <p:nvPr/>
        </p:nvSpPr>
        <p:spPr>
          <a:xfrm>
            <a:off x="1320800" y="2413000"/>
            <a:ext cx="282769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搭配合理的营养膳食</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5" name="Freeform 3"/>
          <p:cNvSpPr/>
          <p:nvPr/>
        </p:nvSpPr>
        <p:spPr>
          <a:xfrm>
            <a:off x="3172764" y="3422653"/>
            <a:ext cx="4877442" cy="127815"/>
          </a:xfrm>
          <a:custGeom>
            <a:avLst/>
            <a:gdLst>
              <a:gd name="connsiteX0" fmla="*/ 6350 w 4877442"/>
              <a:gd name="connsiteY0" fmla="*/ 42903 h 127815"/>
              <a:gd name="connsiteX1" fmla="*/ 1101066 w 4877442"/>
              <a:gd name="connsiteY1" fmla="*/ 120601 h 127815"/>
              <a:gd name="connsiteX2" fmla="*/ 2508155 w 4877442"/>
              <a:gd name="connsiteY2" fmla="*/ 80442 h 127815"/>
              <a:gd name="connsiteX3" fmla="*/ 3655728 w 4877442"/>
              <a:gd name="connsiteY3" fmla="*/ 17149 h 127815"/>
              <a:gd name="connsiteX4" fmla="*/ 4871092 w 4877442"/>
              <a:gd name="connsiteY4" fmla="*/ 9292 h 12781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877442" h="127815">
                <a:moveTo>
                  <a:pt x="6350" y="42903"/>
                </a:moveTo>
                <a:cubicBezTo>
                  <a:pt x="124364" y="133732"/>
                  <a:pt x="684098" y="114344"/>
                  <a:pt x="1101066" y="120601"/>
                </a:cubicBezTo>
                <a:cubicBezTo>
                  <a:pt x="1518032" y="126857"/>
                  <a:pt x="2082377" y="97684"/>
                  <a:pt x="2508155" y="80442"/>
                </a:cubicBezTo>
                <a:cubicBezTo>
                  <a:pt x="2933932" y="63200"/>
                  <a:pt x="3261905" y="29007"/>
                  <a:pt x="3655728" y="17149"/>
                </a:cubicBezTo>
                <a:cubicBezTo>
                  <a:pt x="4049550" y="5291"/>
                  <a:pt x="4823199" y="4054"/>
                  <a:pt x="4871092" y="929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2"/>
          <a:srcRect/>
          <a:stretch>
            <a:fillRect/>
          </a:stretch>
        </p:blipFill>
        <p:spPr bwMode="auto">
          <a:xfrm>
            <a:off x="596900" y="762000"/>
            <a:ext cx="596900" cy="609600"/>
          </a:xfrm>
          <a:prstGeom prst="rect">
            <a:avLst/>
          </a:prstGeom>
          <a:noFill/>
        </p:spPr>
      </p:pic>
      <p:pic>
        <p:nvPicPr>
          <p:cNvPr id="6" name="Picture 3"/>
          <p:cNvPicPr>
            <a:picLocks noChangeAspect="1" noChangeArrowheads="1"/>
          </p:cNvPicPr>
          <p:nvPr/>
        </p:nvPicPr>
        <p:blipFill>
          <a:blip r:embed="rId3"/>
          <a:srcRect/>
          <a:stretch>
            <a:fillRect/>
          </a:stretch>
        </p:blipFill>
        <p:spPr bwMode="auto">
          <a:xfrm>
            <a:off x="254000" y="5537200"/>
            <a:ext cx="1270000" cy="1104900"/>
          </a:xfrm>
          <a:prstGeom prst="rect">
            <a:avLst/>
          </a:prstGeom>
          <a:noFill/>
        </p:spPr>
      </p:pic>
      <p:pic>
        <p:nvPicPr>
          <p:cNvPr id="7" name="Picture 3"/>
          <p:cNvPicPr>
            <a:picLocks noChangeAspect="1" noChangeArrowheads="1"/>
          </p:cNvPicPr>
          <p:nvPr/>
        </p:nvPicPr>
        <p:blipFill>
          <a:blip r:embed="rId4"/>
          <a:srcRect/>
          <a:stretch>
            <a:fillRect/>
          </a:stretch>
        </p:blipFill>
        <p:spPr bwMode="auto">
          <a:xfrm>
            <a:off x="2489200" y="3111500"/>
            <a:ext cx="863600" cy="635000"/>
          </a:xfrm>
          <a:prstGeom prst="rect">
            <a:avLst/>
          </a:prstGeom>
          <a:noFill/>
        </p:spPr>
      </p:pic>
      <p:pic>
        <p:nvPicPr>
          <p:cNvPr id="8" name="Picture 3"/>
          <p:cNvPicPr>
            <a:picLocks noChangeAspect="1" noChangeArrowheads="1"/>
          </p:cNvPicPr>
          <p:nvPr/>
        </p:nvPicPr>
        <p:blipFill>
          <a:blip r:embed="rId5"/>
          <a:srcRect/>
          <a:stretch>
            <a:fillRect/>
          </a:stretch>
        </p:blipFill>
        <p:spPr bwMode="auto">
          <a:xfrm>
            <a:off x="4699000" y="342900"/>
            <a:ext cx="584200" cy="609600"/>
          </a:xfrm>
          <a:prstGeom prst="rect">
            <a:avLst/>
          </a:prstGeom>
          <a:noFill/>
        </p:spPr>
      </p:pic>
      <p:pic>
        <p:nvPicPr>
          <p:cNvPr id="9" name="Picture 3"/>
          <p:cNvPicPr>
            <a:picLocks noChangeAspect="1" noChangeArrowheads="1"/>
          </p:cNvPicPr>
          <p:nvPr/>
        </p:nvPicPr>
        <p:blipFill>
          <a:blip r:embed="rId6"/>
          <a:srcRect/>
          <a:stretch>
            <a:fillRect/>
          </a:stretch>
        </p:blipFill>
        <p:spPr bwMode="auto">
          <a:xfrm>
            <a:off x="8966200" y="3695700"/>
            <a:ext cx="419100" cy="495300"/>
          </a:xfrm>
          <a:prstGeom prst="rect">
            <a:avLst/>
          </a:prstGeom>
          <a:noFill/>
        </p:spPr>
      </p:pic>
      <p:pic>
        <p:nvPicPr>
          <p:cNvPr id="10" name="Picture 3"/>
          <p:cNvPicPr>
            <a:picLocks noChangeAspect="1" noChangeArrowheads="1"/>
          </p:cNvPicPr>
          <p:nvPr/>
        </p:nvPicPr>
        <p:blipFill>
          <a:blip r:embed="rId7"/>
          <a:srcRect/>
          <a:stretch>
            <a:fillRect/>
          </a:stretch>
        </p:blipFill>
        <p:spPr bwMode="auto">
          <a:xfrm>
            <a:off x="10731500" y="5626100"/>
            <a:ext cx="1168400" cy="876300"/>
          </a:xfrm>
          <a:prstGeom prst="rect">
            <a:avLst/>
          </a:prstGeom>
          <a:noFill/>
        </p:spPr>
      </p:pic>
      <p:pic>
        <p:nvPicPr>
          <p:cNvPr id="11" name="Picture 3"/>
          <p:cNvPicPr>
            <a:picLocks noChangeAspect="1" noChangeArrowheads="1"/>
          </p:cNvPicPr>
          <p:nvPr/>
        </p:nvPicPr>
        <p:blipFill>
          <a:blip r:embed="rId8"/>
          <a:srcRect/>
          <a:stretch>
            <a:fillRect/>
          </a:stretch>
        </p:blipFill>
        <p:spPr bwMode="auto">
          <a:xfrm>
            <a:off x="0" y="0"/>
            <a:ext cx="12192000" cy="6858000"/>
          </a:xfrm>
          <a:prstGeom prst="rect">
            <a:avLst/>
          </a:prstGeom>
          <a:noFill/>
        </p:spPr>
      </p:pic>
      <p:sp>
        <p:nvSpPr>
          <p:cNvPr id="2" name="TextBox 1"/>
          <p:cNvSpPr txBox="1"/>
          <p:nvPr/>
        </p:nvSpPr>
        <p:spPr>
          <a:xfrm>
            <a:off x="5473700" y="228600"/>
            <a:ext cx="1219200" cy="800100"/>
          </a:xfrm>
          <a:prstGeom prst="rect">
            <a:avLst/>
          </a:prstGeom>
          <a:noFill/>
        </p:spPr>
        <p:txBody>
          <a:bodyPr wrap="none" lIns="0" tIns="0" rIns="0" rtlCol="0">
            <a:spAutoFit/>
          </a:bodyPr>
          <a:lstStyle/>
          <a:p>
            <a:pPr>
              <a:lnSpc>
                <a:spcPts val="6300"/>
              </a:lnSpc>
              <a:tabLst/>
            </a:pPr>
            <a:r>
              <a:rPr lang="en-US" altLang="zh-CN" sz="4800" dirty="0">
                <a:solidFill>
                  <a:srgbClr val="000000"/>
                </a:solidFill>
                <a:latin typeface="DengXian" panose="02010600030101010101" pitchFamily="2" charset="-122"/>
                <a:cs typeface="微软雅黑" pitchFamily="18" charset="0"/>
              </a:rPr>
              <a:t>目录</a:t>
            </a:r>
          </a:p>
        </p:txBody>
      </p:sp>
      <p:sp>
        <p:nvSpPr>
          <p:cNvPr id="12" name="TextBox 1"/>
          <p:cNvSpPr txBox="1"/>
          <p:nvPr/>
        </p:nvSpPr>
        <p:spPr>
          <a:xfrm>
            <a:off x="3619500" y="1587500"/>
            <a:ext cx="3768660"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第一章：</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0—3岁婴幼儿家庭教育概述</a:t>
            </a:r>
          </a:p>
        </p:txBody>
      </p:sp>
      <p:sp>
        <p:nvSpPr>
          <p:cNvPr id="13" name="TextBox 1"/>
          <p:cNvSpPr txBox="1"/>
          <p:nvPr/>
        </p:nvSpPr>
        <p:spPr>
          <a:xfrm>
            <a:off x="3619500" y="2336800"/>
            <a:ext cx="4193456"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第二章：</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0—3岁婴幼儿家庭教育指导概述</a:t>
            </a:r>
          </a:p>
        </p:txBody>
      </p:sp>
      <p:sp>
        <p:nvSpPr>
          <p:cNvPr id="14" name="TextBox 1"/>
          <p:cNvSpPr txBox="1"/>
          <p:nvPr/>
        </p:nvSpPr>
        <p:spPr>
          <a:xfrm>
            <a:off x="3619500" y="3086100"/>
            <a:ext cx="4167808"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第三章：0—1岁婴幼儿的家庭教育与指导</a:t>
            </a:r>
          </a:p>
        </p:txBody>
      </p:sp>
      <p:sp>
        <p:nvSpPr>
          <p:cNvPr id="15" name="TextBox 1"/>
          <p:cNvSpPr txBox="1"/>
          <p:nvPr/>
        </p:nvSpPr>
        <p:spPr>
          <a:xfrm>
            <a:off x="3619500" y="3835400"/>
            <a:ext cx="4167808"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第四章：1—2岁婴幼儿的家庭教育与指导</a:t>
            </a:r>
          </a:p>
        </p:txBody>
      </p:sp>
      <p:sp>
        <p:nvSpPr>
          <p:cNvPr id="16" name="TextBox 1"/>
          <p:cNvSpPr txBox="1"/>
          <p:nvPr/>
        </p:nvSpPr>
        <p:spPr>
          <a:xfrm>
            <a:off x="3619500" y="4584700"/>
            <a:ext cx="3936975"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第五章：2—3岁幼儿的家庭教育与指导</a:t>
            </a:r>
          </a:p>
        </p:txBody>
      </p:sp>
      <p:sp>
        <p:nvSpPr>
          <p:cNvPr id="17" name="TextBox 1"/>
          <p:cNvSpPr txBox="1"/>
          <p:nvPr/>
        </p:nvSpPr>
        <p:spPr>
          <a:xfrm>
            <a:off x="3619500" y="5321300"/>
            <a:ext cx="4398640"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第六章：0—3岁特殊儿童的家庭教育与指导</a:t>
            </a:r>
          </a:p>
        </p:txBody>
      </p:sp>
      <p:sp>
        <p:nvSpPr>
          <p:cNvPr id="18" name="TextBox 1"/>
          <p:cNvSpPr txBox="1"/>
          <p:nvPr/>
        </p:nvSpPr>
        <p:spPr>
          <a:xfrm>
            <a:off x="3619500" y="6083300"/>
            <a:ext cx="509113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第七章：0—3岁婴幼儿家园、社区共育工作的指导</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pic>
        <p:nvPicPr>
          <p:cNvPr id="17" name="Picture 3"/>
          <p:cNvPicPr>
            <a:picLocks noChangeAspect="1" noChangeArrowheads="1"/>
          </p:cNvPicPr>
          <p:nvPr/>
        </p:nvPicPr>
        <p:blipFill>
          <a:blip r:embed="rId2"/>
          <a:srcRect/>
          <a:stretch>
            <a:fillRect/>
          </a:stretch>
        </p:blipFill>
        <p:spPr bwMode="auto">
          <a:xfrm>
            <a:off x="56618" y="-40501"/>
            <a:ext cx="12192000" cy="6858000"/>
          </a:xfrm>
          <a:prstGeom prst="rect">
            <a:avLst/>
          </a:prstGeom>
          <a:noFill/>
        </p:spPr>
      </p:pic>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3"/>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4"/>
          <a:srcRect/>
          <a:stretch>
            <a:fillRect/>
          </a:stretch>
        </p:blipFill>
        <p:spPr bwMode="auto">
          <a:xfrm>
            <a:off x="838200" y="1765300"/>
            <a:ext cx="406400" cy="406400"/>
          </a:xfrm>
          <a:prstGeom prst="rect">
            <a:avLst/>
          </a:prstGeom>
          <a:noFill/>
        </p:spPr>
      </p:pic>
      <p:pic>
        <p:nvPicPr>
          <p:cNvPr id="7" name="Picture 3"/>
          <p:cNvPicPr>
            <a:picLocks noChangeAspect="1" noChangeArrowheads="1"/>
          </p:cNvPicPr>
          <p:nvPr/>
        </p:nvPicPr>
        <p:blipFill>
          <a:blip r:embed="rId5"/>
          <a:srcRect/>
          <a:stretch>
            <a:fillRect/>
          </a:stretch>
        </p:blipFill>
        <p:spPr bwMode="auto">
          <a:xfrm>
            <a:off x="279400" y="5600700"/>
            <a:ext cx="990600" cy="977900"/>
          </a:xfrm>
          <a:prstGeom prst="rect">
            <a:avLst/>
          </a:prstGeom>
          <a:noFill/>
        </p:spPr>
      </p:pic>
      <p:pic>
        <p:nvPicPr>
          <p:cNvPr id="8" name="Picture 3"/>
          <p:cNvPicPr>
            <a:picLocks noChangeAspect="1" noChangeArrowheads="1"/>
          </p:cNvPicPr>
          <p:nvPr/>
        </p:nvPicPr>
        <p:blipFill>
          <a:blip r:embed="rId6"/>
          <a:srcRect/>
          <a:stretch>
            <a:fillRect/>
          </a:stretch>
        </p:blipFill>
        <p:spPr bwMode="auto">
          <a:xfrm>
            <a:off x="7300014" y="1834676"/>
            <a:ext cx="3200400" cy="2425700"/>
          </a:xfrm>
          <a:prstGeom prst="rect">
            <a:avLst/>
          </a:prstGeom>
          <a:noFill/>
        </p:spPr>
      </p:pic>
      <p:sp>
        <p:nvSpPr>
          <p:cNvPr id="2" name="TextBox 1"/>
          <p:cNvSpPr txBox="1"/>
          <p:nvPr/>
        </p:nvSpPr>
        <p:spPr>
          <a:xfrm>
            <a:off x="1714500" y="469900"/>
            <a:ext cx="4964501" cy="366767"/>
          </a:xfrm>
          <a:prstGeom prst="rect">
            <a:avLst/>
          </a:prstGeom>
          <a:noFill/>
        </p:spPr>
        <p:txBody>
          <a:bodyPr wrap="none" lIns="0" tIns="0" rIns="0" rtlCol="0">
            <a:spAutoFit/>
          </a:bodyPr>
          <a:lstStyle/>
          <a:p>
            <a:pPr>
              <a:lnSpc>
                <a:spcPts val="2500"/>
              </a:lnSpc>
              <a:tabLst/>
            </a:pPr>
            <a:r>
              <a:rPr lang="en-US" altLang="zh-CN" sz="2400" dirty="0">
                <a:solidFill>
                  <a:srgbClr val="000000"/>
                </a:solidFill>
                <a:latin typeface="DengXian" panose="02010600030101010101" pitchFamily="2" charset="-122"/>
                <a:cs typeface="MS Shell Dlg" pitchFamily="18" charset="0"/>
              </a:rPr>
              <a:t>第二节</a:t>
            </a:r>
            <a:r>
              <a:rPr lang="en-US" altLang="zh-CN" sz="2400" dirty="0">
                <a:latin typeface="DengXian" panose="02010600030101010101" pitchFamily="2" charset="-122"/>
                <a:cs typeface="Times New Roman" pitchFamily="18" charset="0"/>
              </a:rPr>
              <a:t>  </a:t>
            </a:r>
            <a:r>
              <a:rPr lang="en-US" altLang="zh-CN" sz="2400" dirty="0">
                <a:solidFill>
                  <a:srgbClr val="000000"/>
                </a:solidFill>
                <a:latin typeface="DengXian" panose="02010600030101010101" pitchFamily="2" charset="-122"/>
                <a:cs typeface="MS Shell Dlg" pitchFamily="18" charset="0"/>
              </a:rPr>
              <a:t>7—12个月婴幼儿的家庭教育</a:t>
            </a:r>
          </a:p>
        </p:txBody>
      </p:sp>
      <p:sp>
        <p:nvSpPr>
          <p:cNvPr id="11" name="TextBox 1"/>
          <p:cNvSpPr txBox="1"/>
          <p:nvPr/>
        </p:nvSpPr>
        <p:spPr>
          <a:xfrm>
            <a:off x="1524000" y="1841500"/>
            <a:ext cx="433291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二、</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7—12个月婴幼儿家庭教育指导的策略</a:t>
            </a:r>
          </a:p>
        </p:txBody>
      </p:sp>
      <p:sp>
        <p:nvSpPr>
          <p:cNvPr id="12" name="TextBox 1"/>
          <p:cNvSpPr txBox="1"/>
          <p:nvPr/>
        </p:nvSpPr>
        <p:spPr>
          <a:xfrm>
            <a:off x="1524000" y="3111500"/>
            <a:ext cx="3347070"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1.</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创设宽敞安全的室内活动空间</a:t>
            </a:r>
          </a:p>
        </p:txBody>
      </p:sp>
      <p:sp>
        <p:nvSpPr>
          <p:cNvPr id="13" name="TextBox 1"/>
          <p:cNvSpPr txBox="1"/>
          <p:nvPr/>
        </p:nvSpPr>
        <p:spPr>
          <a:xfrm>
            <a:off x="1524000" y="3670300"/>
            <a:ext cx="3347070"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2.</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提供丰富安全的户外环境体验</a:t>
            </a:r>
          </a:p>
        </p:txBody>
      </p:sp>
      <p:sp>
        <p:nvSpPr>
          <p:cNvPr id="14" name="TextBox 1"/>
          <p:cNvSpPr txBox="1"/>
          <p:nvPr/>
        </p:nvSpPr>
        <p:spPr>
          <a:xfrm>
            <a:off x="1206500" y="6032500"/>
            <a:ext cx="2803332" cy="516873"/>
          </a:xfrm>
          <a:prstGeom prst="rect">
            <a:avLst/>
          </a:prstGeom>
          <a:noFill/>
        </p:spPr>
        <p:txBody>
          <a:bodyPr wrap="none" lIns="0" tIns="0" rIns="0" rtlCol="0">
            <a:spAutoFit/>
          </a:bodyPr>
          <a:lstStyle/>
          <a:p>
            <a:pPr>
              <a:lnSpc>
                <a:spcPts val="3900"/>
              </a:lnSpc>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5" name="TextBox 1"/>
          <p:cNvSpPr txBox="1"/>
          <p:nvPr/>
        </p:nvSpPr>
        <p:spPr>
          <a:xfrm>
            <a:off x="1320800" y="2413000"/>
            <a:ext cx="282769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（二）</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创设适宜的活动环境</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pic>
        <p:nvPicPr>
          <p:cNvPr id="17" name="Picture 3"/>
          <p:cNvPicPr>
            <a:picLocks noChangeAspect="1" noChangeArrowheads="1"/>
          </p:cNvPicPr>
          <p:nvPr/>
        </p:nvPicPr>
        <p:blipFill>
          <a:blip r:embed="rId2"/>
          <a:srcRect/>
          <a:stretch>
            <a:fillRect/>
          </a:stretch>
        </p:blipFill>
        <p:spPr bwMode="auto">
          <a:xfrm>
            <a:off x="-3048" y="0"/>
            <a:ext cx="12192000" cy="6858000"/>
          </a:xfrm>
          <a:prstGeom prst="rect">
            <a:avLst/>
          </a:prstGeom>
          <a:noFill/>
        </p:spPr>
      </p:pic>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3"/>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4"/>
          <a:srcRect/>
          <a:stretch>
            <a:fillRect/>
          </a:stretch>
        </p:blipFill>
        <p:spPr bwMode="auto">
          <a:xfrm>
            <a:off x="838200" y="1765300"/>
            <a:ext cx="406400" cy="406400"/>
          </a:xfrm>
          <a:prstGeom prst="rect">
            <a:avLst/>
          </a:prstGeom>
          <a:noFill/>
        </p:spPr>
      </p:pic>
      <p:pic>
        <p:nvPicPr>
          <p:cNvPr id="7" name="Picture 3"/>
          <p:cNvPicPr>
            <a:picLocks noChangeAspect="1" noChangeArrowheads="1"/>
          </p:cNvPicPr>
          <p:nvPr/>
        </p:nvPicPr>
        <p:blipFill>
          <a:blip r:embed="rId5"/>
          <a:srcRect/>
          <a:stretch>
            <a:fillRect/>
          </a:stretch>
        </p:blipFill>
        <p:spPr bwMode="auto">
          <a:xfrm>
            <a:off x="279400" y="5600700"/>
            <a:ext cx="990600" cy="977900"/>
          </a:xfrm>
          <a:prstGeom prst="rect">
            <a:avLst/>
          </a:prstGeom>
          <a:noFill/>
        </p:spPr>
      </p:pic>
      <p:pic>
        <p:nvPicPr>
          <p:cNvPr id="9" name="Picture 3"/>
          <p:cNvPicPr>
            <a:picLocks noChangeAspect="1" noChangeArrowheads="1"/>
          </p:cNvPicPr>
          <p:nvPr/>
        </p:nvPicPr>
        <p:blipFill>
          <a:blip r:embed="rId6"/>
          <a:srcRect/>
          <a:stretch>
            <a:fillRect/>
          </a:stretch>
        </p:blipFill>
        <p:spPr bwMode="auto">
          <a:xfrm>
            <a:off x="7404100" y="1955800"/>
            <a:ext cx="3683000" cy="2730500"/>
          </a:xfrm>
          <a:prstGeom prst="rect">
            <a:avLst/>
          </a:prstGeom>
          <a:noFill/>
        </p:spPr>
      </p:pic>
      <p:sp>
        <p:nvSpPr>
          <p:cNvPr id="2" name="TextBox 1"/>
          <p:cNvSpPr txBox="1"/>
          <p:nvPr/>
        </p:nvSpPr>
        <p:spPr>
          <a:xfrm>
            <a:off x="1714500" y="469900"/>
            <a:ext cx="4964501" cy="366767"/>
          </a:xfrm>
          <a:prstGeom prst="rect">
            <a:avLst/>
          </a:prstGeom>
          <a:noFill/>
        </p:spPr>
        <p:txBody>
          <a:bodyPr wrap="none" lIns="0" tIns="0" rIns="0" rtlCol="0">
            <a:spAutoFit/>
          </a:bodyPr>
          <a:lstStyle/>
          <a:p>
            <a:pPr>
              <a:lnSpc>
                <a:spcPts val="2500"/>
              </a:lnSpc>
              <a:tabLst/>
            </a:pPr>
            <a:r>
              <a:rPr lang="en-US" altLang="zh-CN" sz="2400" dirty="0">
                <a:solidFill>
                  <a:srgbClr val="000000"/>
                </a:solidFill>
                <a:latin typeface="DengXian" panose="02010600030101010101" pitchFamily="2" charset="-122"/>
                <a:cs typeface="MS Shell Dlg" pitchFamily="18" charset="0"/>
              </a:rPr>
              <a:t>第二节</a:t>
            </a:r>
            <a:r>
              <a:rPr lang="en-US" altLang="zh-CN" sz="2400" dirty="0">
                <a:latin typeface="DengXian" panose="02010600030101010101" pitchFamily="2" charset="-122"/>
                <a:cs typeface="Times New Roman" pitchFamily="18" charset="0"/>
              </a:rPr>
              <a:t>  </a:t>
            </a:r>
            <a:r>
              <a:rPr lang="en-US" altLang="zh-CN" sz="2400" dirty="0">
                <a:solidFill>
                  <a:srgbClr val="000000"/>
                </a:solidFill>
                <a:latin typeface="DengXian" panose="02010600030101010101" pitchFamily="2" charset="-122"/>
                <a:cs typeface="MS Shell Dlg" pitchFamily="18" charset="0"/>
              </a:rPr>
              <a:t>7—12个月婴幼儿的家庭教育</a:t>
            </a:r>
          </a:p>
        </p:txBody>
      </p:sp>
      <p:sp>
        <p:nvSpPr>
          <p:cNvPr id="11" name="TextBox 1"/>
          <p:cNvSpPr txBox="1"/>
          <p:nvPr/>
        </p:nvSpPr>
        <p:spPr>
          <a:xfrm>
            <a:off x="1524000" y="1841500"/>
            <a:ext cx="433291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二、</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7—12个月婴幼儿家庭教育指导的策略</a:t>
            </a:r>
          </a:p>
        </p:txBody>
      </p:sp>
      <p:sp>
        <p:nvSpPr>
          <p:cNvPr id="12" name="TextBox 1"/>
          <p:cNvSpPr txBox="1"/>
          <p:nvPr/>
        </p:nvSpPr>
        <p:spPr>
          <a:xfrm>
            <a:off x="1524000" y="3111500"/>
            <a:ext cx="4732065"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1.</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利用生活环节渗透日常语言环境，引发回应</a:t>
            </a:r>
          </a:p>
        </p:txBody>
      </p:sp>
      <p:sp>
        <p:nvSpPr>
          <p:cNvPr id="13" name="TextBox 1"/>
          <p:cNvSpPr txBox="1"/>
          <p:nvPr/>
        </p:nvSpPr>
        <p:spPr>
          <a:xfrm>
            <a:off x="1524000" y="3670300"/>
            <a:ext cx="4732065"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2.</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利用亲子游戏营造轻松语言环境，引发模仿</a:t>
            </a:r>
          </a:p>
        </p:txBody>
      </p:sp>
      <p:sp>
        <p:nvSpPr>
          <p:cNvPr id="14" name="TextBox 1"/>
          <p:cNvSpPr txBox="1"/>
          <p:nvPr/>
        </p:nvSpPr>
        <p:spPr>
          <a:xfrm>
            <a:off x="1206500" y="6032500"/>
            <a:ext cx="2803332" cy="516873"/>
          </a:xfrm>
          <a:prstGeom prst="rect">
            <a:avLst/>
          </a:prstGeom>
          <a:noFill/>
        </p:spPr>
        <p:txBody>
          <a:bodyPr wrap="none" lIns="0" tIns="0" rIns="0" rtlCol="0">
            <a:spAutoFit/>
          </a:bodyPr>
          <a:lstStyle/>
          <a:p>
            <a:pPr>
              <a:lnSpc>
                <a:spcPts val="3900"/>
              </a:lnSpc>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5" name="TextBox 1"/>
          <p:cNvSpPr txBox="1"/>
          <p:nvPr/>
        </p:nvSpPr>
        <p:spPr>
          <a:xfrm>
            <a:off x="1320800" y="2413000"/>
            <a:ext cx="282769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（三）</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营造积极的语言环境</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2"/>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3"/>
          <a:srcRect/>
          <a:stretch>
            <a:fillRect/>
          </a:stretch>
        </p:blipFill>
        <p:spPr bwMode="auto">
          <a:xfrm>
            <a:off x="838200" y="1765300"/>
            <a:ext cx="406400" cy="406400"/>
          </a:xfrm>
          <a:prstGeom prst="rect">
            <a:avLst/>
          </a:prstGeom>
          <a:noFill/>
        </p:spPr>
      </p:pic>
      <p:pic>
        <p:nvPicPr>
          <p:cNvPr id="7" name="Picture 3"/>
          <p:cNvPicPr>
            <a:picLocks noChangeAspect="1" noChangeArrowheads="1"/>
          </p:cNvPicPr>
          <p:nvPr/>
        </p:nvPicPr>
        <p:blipFill>
          <a:blip r:embed="rId4"/>
          <a:srcRect/>
          <a:stretch>
            <a:fillRect/>
          </a:stretch>
        </p:blipFill>
        <p:spPr bwMode="auto">
          <a:xfrm>
            <a:off x="279400" y="5600700"/>
            <a:ext cx="990600" cy="977900"/>
          </a:xfrm>
          <a:prstGeom prst="rect">
            <a:avLst/>
          </a:prstGeom>
          <a:noFill/>
        </p:spPr>
      </p:pic>
      <p:pic>
        <p:nvPicPr>
          <p:cNvPr id="8" name="Picture 3"/>
          <p:cNvPicPr>
            <a:picLocks noChangeAspect="1" noChangeArrowheads="1"/>
          </p:cNvPicPr>
          <p:nvPr/>
        </p:nvPicPr>
        <p:blipFill>
          <a:blip r:embed="rId5"/>
          <a:srcRect/>
          <a:stretch>
            <a:fillRect/>
          </a:stretch>
        </p:blipFill>
        <p:spPr bwMode="auto">
          <a:xfrm>
            <a:off x="6197600" y="2273300"/>
            <a:ext cx="5397500" cy="3771900"/>
          </a:xfrm>
          <a:prstGeom prst="rect">
            <a:avLst/>
          </a:prstGeom>
          <a:noFill/>
        </p:spPr>
      </p:pic>
      <p:pic>
        <p:nvPicPr>
          <p:cNvPr id="9" name="Picture 3"/>
          <p:cNvPicPr>
            <a:picLocks noChangeAspect="1" noChangeArrowheads="1"/>
          </p:cNvPicPr>
          <p:nvPr/>
        </p:nvPicPr>
        <p:blipFill>
          <a:blip r:embed="rId6"/>
          <a:srcRect/>
          <a:stretch>
            <a:fillRect/>
          </a:stretch>
        </p:blipFill>
        <p:spPr bwMode="auto">
          <a:xfrm>
            <a:off x="0" y="0"/>
            <a:ext cx="12192000" cy="6858000"/>
          </a:xfrm>
          <a:prstGeom prst="rect">
            <a:avLst/>
          </a:prstGeom>
          <a:noFill/>
        </p:spPr>
      </p:pic>
      <p:sp>
        <p:nvSpPr>
          <p:cNvPr id="2" name="TextBox 1"/>
          <p:cNvSpPr txBox="1"/>
          <p:nvPr/>
        </p:nvSpPr>
        <p:spPr>
          <a:xfrm>
            <a:off x="1714500" y="469900"/>
            <a:ext cx="4964501" cy="366767"/>
          </a:xfrm>
          <a:prstGeom prst="rect">
            <a:avLst/>
          </a:prstGeom>
          <a:noFill/>
        </p:spPr>
        <p:txBody>
          <a:bodyPr wrap="none" lIns="0" tIns="0" rIns="0" rtlCol="0">
            <a:spAutoFit/>
          </a:bodyPr>
          <a:lstStyle/>
          <a:p>
            <a:pPr>
              <a:lnSpc>
                <a:spcPts val="2500"/>
              </a:lnSpc>
              <a:tabLst/>
            </a:pPr>
            <a:r>
              <a:rPr lang="en-US" altLang="zh-CN" sz="2400" dirty="0">
                <a:solidFill>
                  <a:srgbClr val="000000"/>
                </a:solidFill>
                <a:latin typeface="DengXian" panose="02010600030101010101" pitchFamily="2" charset="-122"/>
                <a:cs typeface="MS Shell Dlg" pitchFamily="18" charset="0"/>
              </a:rPr>
              <a:t>第二节</a:t>
            </a:r>
            <a:r>
              <a:rPr lang="en-US" altLang="zh-CN" sz="2400" dirty="0">
                <a:latin typeface="DengXian" panose="02010600030101010101" pitchFamily="2" charset="-122"/>
                <a:cs typeface="Times New Roman" pitchFamily="18" charset="0"/>
              </a:rPr>
              <a:t>  </a:t>
            </a:r>
            <a:r>
              <a:rPr lang="en-US" altLang="zh-CN" sz="2400" dirty="0">
                <a:solidFill>
                  <a:srgbClr val="000000"/>
                </a:solidFill>
                <a:latin typeface="DengXian" panose="02010600030101010101" pitchFamily="2" charset="-122"/>
                <a:cs typeface="MS Shell Dlg" pitchFamily="18" charset="0"/>
              </a:rPr>
              <a:t>7—12个月婴幼儿的家庭教育</a:t>
            </a:r>
          </a:p>
        </p:txBody>
      </p:sp>
      <p:sp>
        <p:nvSpPr>
          <p:cNvPr id="10" name="TextBox 1"/>
          <p:cNvSpPr txBox="1"/>
          <p:nvPr/>
        </p:nvSpPr>
        <p:spPr>
          <a:xfrm>
            <a:off x="1524000" y="1841500"/>
            <a:ext cx="433291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二、</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7—12个月婴幼儿家庭教育指导的策略</a:t>
            </a:r>
          </a:p>
        </p:txBody>
      </p:sp>
      <p:sp>
        <p:nvSpPr>
          <p:cNvPr id="11" name="TextBox 1"/>
          <p:cNvSpPr txBox="1"/>
          <p:nvPr/>
        </p:nvSpPr>
        <p:spPr>
          <a:xfrm>
            <a:off x="1524000" y="3111500"/>
            <a:ext cx="3347070"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1.</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满足口唇期需要，建立安全感</a:t>
            </a:r>
          </a:p>
        </p:txBody>
      </p:sp>
      <p:sp>
        <p:nvSpPr>
          <p:cNvPr id="12" name="TextBox 1"/>
          <p:cNvSpPr txBox="1"/>
          <p:nvPr/>
        </p:nvSpPr>
        <p:spPr>
          <a:xfrm>
            <a:off x="1524000" y="3670300"/>
            <a:ext cx="3577903"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2.</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形成对环境的信任，建立信任感</a:t>
            </a:r>
          </a:p>
        </p:txBody>
      </p:sp>
      <p:sp>
        <p:nvSpPr>
          <p:cNvPr id="13" name="TextBox 1"/>
          <p:cNvSpPr txBox="1"/>
          <p:nvPr/>
        </p:nvSpPr>
        <p:spPr>
          <a:xfrm>
            <a:off x="1524000" y="4216400"/>
            <a:ext cx="3808735"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3.</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正确看待怕生现象，建立稳定的依</a:t>
            </a:r>
          </a:p>
        </p:txBody>
      </p:sp>
      <p:sp>
        <p:nvSpPr>
          <p:cNvPr id="14" name="TextBox 1"/>
          <p:cNvSpPr txBox="1"/>
          <p:nvPr/>
        </p:nvSpPr>
        <p:spPr>
          <a:xfrm>
            <a:off x="1866900" y="4762500"/>
            <a:ext cx="69249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恋关系</a:t>
            </a:r>
          </a:p>
        </p:txBody>
      </p:sp>
      <p:sp>
        <p:nvSpPr>
          <p:cNvPr id="15" name="TextBox 1"/>
          <p:cNvSpPr txBox="1"/>
          <p:nvPr/>
        </p:nvSpPr>
        <p:spPr>
          <a:xfrm>
            <a:off x="1206500" y="6032500"/>
            <a:ext cx="2803332" cy="516873"/>
          </a:xfrm>
          <a:prstGeom prst="rect">
            <a:avLst/>
          </a:prstGeom>
          <a:noFill/>
        </p:spPr>
        <p:txBody>
          <a:bodyPr wrap="none" lIns="0" tIns="0" rIns="0" rtlCol="0">
            <a:spAutoFit/>
          </a:bodyPr>
          <a:lstStyle/>
          <a:p>
            <a:pPr>
              <a:lnSpc>
                <a:spcPts val="3900"/>
              </a:lnSpc>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6" name="TextBox 1"/>
          <p:cNvSpPr txBox="1"/>
          <p:nvPr/>
        </p:nvSpPr>
        <p:spPr>
          <a:xfrm>
            <a:off x="1320800" y="2413000"/>
            <a:ext cx="3289362"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（四）</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建立安全的亲子依恋关系</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2"/>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3"/>
          <a:srcRect/>
          <a:stretch>
            <a:fillRect/>
          </a:stretch>
        </p:blipFill>
        <p:spPr bwMode="auto">
          <a:xfrm>
            <a:off x="838200" y="1765300"/>
            <a:ext cx="406400" cy="406400"/>
          </a:xfrm>
          <a:prstGeom prst="rect">
            <a:avLst/>
          </a:prstGeom>
          <a:noFill/>
        </p:spPr>
      </p:pic>
      <p:pic>
        <p:nvPicPr>
          <p:cNvPr id="7" name="Picture 3"/>
          <p:cNvPicPr>
            <a:picLocks noChangeAspect="1" noChangeArrowheads="1"/>
          </p:cNvPicPr>
          <p:nvPr/>
        </p:nvPicPr>
        <p:blipFill>
          <a:blip r:embed="rId4"/>
          <a:srcRect/>
          <a:stretch>
            <a:fillRect/>
          </a:stretch>
        </p:blipFill>
        <p:spPr bwMode="auto">
          <a:xfrm>
            <a:off x="279400" y="5600700"/>
            <a:ext cx="990600" cy="977900"/>
          </a:xfrm>
          <a:prstGeom prst="rect">
            <a:avLst/>
          </a:prstGeom>
          <a:noFill/>
        </p:spPr>
      </p:pic>
      <p:pic>
        <p:nvPicPr>
          <p:cNvPr id="8" name="Picture 3"/>
          <p:cNvPicPr>
            <a:picLocks noChangeAspect="1" noChangeArrowheads="1"/>
          </p:cNvPicPr>
          <p:nvPr/>
        </p:nvPicPr>
        <p:blipFill>
          <a:blip r:embed="rId5"/>
          <a:srcRect/>
          <a:stretch>
            <a:fillRect/>
          </a:stretch>
        </p:blipFill>
        <p:spPr bwMode="auto">
          <a:xfrm>
            <a:off x="6197600" y="2273300"/>
            <a:ext cx="5397500" cy="3771900"/>
          </a:xfrm>
          <a:prstGeom prst="rect">
            <a:avLst/>
          </a:prstGeom>
          <a:noFill/>
        </p:spPr>
      </p:pic>
      <p:pic>
        <p:nvPicPr>
          <p:cNvPr id="9" name="Picture 3"/>
          <p:cNvPicPr>
            <a:picLocks noChangeAspect="1" noChangeArrowheads="1"/>
          </p:cNvPicPr>
          <p:nvPr/>
        </p:nvPicPr>
        <p:blipFill>
          <a:blip r:embed="rId6"/>
          <a:srcRect/>
          <a:stretch>
            <a:fillRect/>
          </a:stretch>
        </p:blipFill>
        <p:spPr bwMode="auto">
          <a:xfrm>
            <a:off x="0" y="0"/>
            <a:ext cx="12192000" cy="6858000"/>
          </a:xfrm>
          <a:prstGeom prst="rect">
            <a:avLst/>
          </a:prstGeom>
          <a:noFill/>
        </p:spPr>
      </p:pic>
      <p:sp>
        <p:nvSpPr>
          <p:cNvPr id="2" name="TextBox 1"/>
          <p:cNvSpPr txBox="1"/>
          <p:nvPr/>
        </p:nvSpPr>
        <p:spPr>
          <a:xfrm>
            <a:off x="1714500" y="469900"/>
            <a:ext cx="4964501" cy="366767"/>
          </a:xfrm>
          <a:prstGeom prst="rect">
            <a:avLst/>
          </a:prstGeom>
          <a:noFill/>
        </p:spPr>
        <p:txBody>
          <a:bodyPr wrap="none" lIns="0" tIns="0" rIns="0" rtlCol="0">
            <a:spAutoFit/>
          </a:bodyPr>
          <a:lstStyle/>
          <a:p>
            <a:pPr>
              <a:lnSpc>
                <a:spcPts val="2500"/>
              </a:lnSpc>
              <a:tabLst/>
            </a:pPr>
            <a:r>
              <a:rPr lang="en-US" altLang="zh-CN" sz="2400" dirty="0">
                <a:solidFill>
                  <a:srgbClr val="000000"/>
                </a:solidFill>
                <a:latin typeface="DengXian" panose="02010600030101010101" pitchFamily="2" charset="-122"/>
                <a:cs typeface="MS Shell Dlg" pitchFamily="18" charset="0"/>
              </a:rPr>
              <a:t>第二节</a:t>
            </a:r>
            <a:r>
              <a:rPr lang="en-US" altLang="zh-CN" sz="2400" dirty="0">
                <a:latin typeface="DengXian" panose="02010600030101010101" pitchFamily="2" charset="-122"/>
                <a:cs typeface="Times New Roman" pitchFamily="18" charset="0"/>
              </a:rPr>
              <a:t>  </a:t>
            </a:r>
            <a:r>
              <a:rPr lang="en-US" altLang="zh-CN" sz="2400" dirty="0">
                <a:solidFill>
                  <a:srgbClr val="000000"/>
                </a:solidFill>
                <a:latin typeface="DengXian" panose="02010600030101010101" pitchFamily="2" charset="-122"/>
                <a:cs typeface="MS Shell Dlg" pitchFamily="18" charset="0"/>
              </a:rPr>
              <a:t>7—12个月婴幼儿的家庭教育</a:t>
            </a:r>
          </a:p>
        </p:txBody>
      </p:sp>
      <p:sp>
        <p:nvSpPr>
          <p:cNvPr id="10" name="TextBox 1"/>
          <p:cNvSpPr txBox="1"/>
          <p:nvPr/>
        </p:nvSpPr>
        <p:spPr>
          <a:xfrm>
            <a:off x="1524000" y="1841500"/>
            <a:ext cx="433291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二、</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7—12个月婴幼儿家庭教育指导的策略</a:t>
            </a:r>
          </a:p>
        </p:txBody>
      </p:sp>
      <p:sp>
        <p:nvSpPr>
          <p:cNvPr id="11" name="TextBox 1"/>
          <p:cNvSpPr txBox="1"/>
          <p:nvPr/>
        </p:nvSpPr>
        <p:spPr>
          <a:xfrm>
            <a:off x="1524000" y="3111500"/>
            <a:ext cx="3347070"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1.</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满足口唇期需要，建立安全感</a:t>
            </a:r>
          </a:p>
        </p:txBody>
      </p:sp>
      <p:sp>
        <p:nvSpPr>
          <p:cNvPr id="12" name="TextBox 1"/>
          <p:cNvSpPr txBox="1"/>
          <p:nvPr/>
        </p:nvSpPr>
        <p:spPr>
          <a:xfrm>
            <a:off x="1524000" y="3670300"/>
            <a:ext cx="3577903"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2.</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形成对环境的信任，建立信任感</a:t>
            </a:r>
          </a:p>
        </p:txBody>
      </p:sp>
      <p:sp>
        <p:nvSpPr>
          <p:cNvPr id="13" name="TextBox 1"/>
          <p:cNvSpPr txBox="1"/>
          <p:nvPr/>
        </p:nvSpPr>
        <p:spPr>
          <a:xfrm>
            <a:off x="1524000" y="4216400"/>
            <a:ext cx="3808735"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3.</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正确看待怕生现象，建立稳定的依</a:t>
            </a:r>
          </a:p>
        </p:txBody>
      </p:sp>
      <p:sp>
        <p:nvSpPr>
          <p:cNvPr id="14" name="TextBox 1"/>
          <p:cNvSpPr txBox="1"/>
          <p:nvPr/>
        </p:nvSpPr>
        <p:spPr>
          <a:xfrm>
            <a:off x="1866900" y="4762500"/>
            <a:ext cx="69249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恋关系</a:t>
            </a:r>
          </a:p>
        </p:txBody>
      </p:sp>
      <p:sp>
        <p:nvSpPr>
          <p:cNvPr id="15" name="TextBox 1"/>
          <p:cNvSpPr txBox="1"/>
          <p:nvPr/>
        </p:nvSpPr>
        <p:spPr>
          <a:xfrm>
            <a:off x="1206500" y="6032500"/>
            <a:ext cx="2803332" cy="516873"/>
          </a:xfrm>
          <a:prstGeom prst="rect">
            <a:avLst/>
          </a:prstGeom>
          <a:noFill/>
        </p:spPr>
        <p:txBody>
          <a:bodyPr wrap="none" lIns="0" tIns="0" rIns="0" rtlCol="0">
            <a:spAutoFit/>
          </a:bodyPr>
          <a:lstStyle/>
          <a:p>
            <a:pPr>
              <a:lnSpc>
                <a:spcPts val="3900"/>
              </a:lnSpc>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6" name="TextBox 1"/>
          <p:cNvSpPr txBox="1"/>
          <p:nvPr/>
        </p:nvSpPr>
        <p:spPr>
          <a:xfrm>
            <a:off x="1320800" y="2413000"/>
            <a:ext cx="3289362"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（四）</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建立安全的亲子依恋关系</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2"/>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3"/>
          <a:srcRect/>
          <a:stretch>
            <a:fillRect/>
          </a:stretch>
        </p:blipFill>
        <p:spPr bwMode="auto">
          <a:xfrm>
            <a:off x="838200" y="1765300"/>
            <a:ext cx="406400" cy="406400"/>
          </a:xfrm>
          <a:prstGeom prst="rect">
            <a:avLst/>
          </a:prstGeom>
          <a:noFill/>
        </p:spPr>
      </p:pic>
      <p:pic>
        <p:nvPicPr>
          <p:cNvPr id="7" name="Picture 3"/>
          <p:cNvPicPr>
            <a:picLocks noChangeAspect="1" noChangeArrowheads="1"/>
          </p:cNvPicPr>
          <p:nvPr/>
        </p:nvPicPr>
        <p:blipFill>
          <a:blip r:embed="rId4"/>
          <a:srcRect/>
          <a:stretch>
            <a:fillRect/>
          </a:stretch>
        </p:blipFill>
        <p:spPr bwMode="auto">
          <a:xfrm>
            <a:off x="838200" y="4013200"/>
            <a:ext cx="406400" cy="419100"/>
          </a:xfrm>
          <a:prstGeom prst="rect">
            <a:avLst/>
          </a:prstGeom>
          <a:noFill/>
        </p:spPr>
      </p:pic>
      <p:pic>
        <p:nvPicPr>
          <p:cNvPr id="8" name="Picture 3"/>
          <p:cNvPicPr>
            <a:picLocks noChangeAspect="1" noChangeArrowheads="1"/>
          </p:cNvPicPr>
          <p:nvPr/>
        </p:nvPicPr>
        <p:blipFill>
          <a:blip r:embed="rId5"/>
          <a:srcRect/>
          <a:stretch>
            <a:fillRect/>
          </a:stretch>
        </p:blipFill>
        <p:spPr bwMode="auto">
          <a:xfrm>
            <a:off x="279400" y="5600700"/>
            <a:ext cx="990600" cy="977900"/>
          </a:xfrm>
          <a:prstGeom prst="rect">
            <a:avLst/>
          </a:prstGeom>
          <a:noFill/>
        </p:spPr>
      </p:pic>
      <p:pic>
        <p:nvPicPr>
          <p:cNvPr id="9" name="Picture 3"/>
          <p:cNvPicPr>
            <a:picLocks noChangeAspect="1" noChangeArrowheads="1"/>
          </p:cNvPicPr>
          <p:nvPr/>
        </p:nvPicPr>
        <p:blipFill>
          <a:blip r:embed="rId6"/>
          <a:srcRect/>
          <a:stretch>
            <a:fillRect/>
          </a:stretch>
        </p:blipFill>
        <p:spPr bwMode="auto">
          <a:xfrm>
            <a:off x="0" y="0"/>
            <a:ext cx="12192000" cy="6858000"/>
          </a:xfrm>
          <a:prstGeom prst="rect">
            <a:avLst/>
          </a:prstGeom>
          <a:noFill/>
        </p:spPr>
      </p:pic>
      <p:sp>
        <p:nvSpPr>
          <p:cNvPr id="2" name="TextBox 1"/>
          <p:cNvSpPr txBox="1"/>
          <p:nvPr/>
        </p:nvSpPr>
        <p:spPr>
          <a:xfrm>
            <a:off x="1714500" y="469900"/>
            <a:ext cx="5689058" cy="366767"/>
          </a:xfrm>
          <a:prstGeom prst="rect">
            <a:avLst/>
          </a:prstGeom>
          <a:noFill/>
        </p:spPr>
        <p:txBody>
          <a:bodyPr wrap="none" lIns="0" tIns="0" rIns="0" rtlCol="0">
            <a:spAutoFit/>
          </a:bodyPr>
          <a:lstStyle/>
          <a:p>
            <a:pPr>
              <a:lnSpc>
                <a:spcPts val="2500"/>
              </a:lnSpc>
              <a:tabLst/>
            </a:pPr>
            <a:r>
              <a:rPr lang="en-US" altLang="zh-CN" sz="2400" dirty="0">
                <a:solidFill>
                  <a:srgbClr val="000000"/>
                </a:solidFill>
                <a:latin typeface="DengXian" panose="02010600030101010101" pitchFamily="2" charset="-122"/>
                <a:cs typeface="MS Shell Dlg" pitchFamily="18" charset="0"/>
              </a:rPr>
              <a:t>第三节</a:t>
            </a:r>
            <a:r>
              <a:rPr lang="en-US" altLang="zh-CN" sz="2400" dirty="0">
                <a:latin typeface="DengXian" panose="02010600030101010101" pitchFamily="2" charset="-122"/>
                <a:cs typeface="Times New Roman" pitchFamily="18" charset="0"/>
              </a:rPr>
              <a:t>  </a:t>
            </a:r>
            <a:r>
              <a:rPr lang="en-US" altLang="zh-CN" sz="2400" dirty="0">
                <a:solidFill>
                  <a:srgbClr val="000000"/>
                </a:solidFill>
                <a:latin typeface="DengXian" panose="02010600030101010101" pitchFamily="2" charset="-122"/>
                <a:cs typeface="MS Shell Dlg" pitchFamily="18" charset="0"/>
              </a:rPr>
              <a:t>0—1岁婴幼儿家庭教育的常见误区</a:t>
            </a:r>
          </a:p>
        </p:txBody>
      </p:sp>
      <p:sp>
        <p:nvSpPr>
          <p:cNvPr id="10" name="TextBox 1"/>
          <p:cNvSpPr txBox="1"/>
          <p:nvPr/>
        </p:nvSpPr>
        <p:spPr>
          <a:xfrm>
            <a:off x="1524000" y="1841500"/>
            <a:ext cx="3541034"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不了解发展的特点，盲目比较</a:t>
            </a:r>
          </a:p>
        </p:txBody>
      </p:sp>
      <p:sp>
        <p:nvSpPr>
          <p:cNvPr id="11" name="TextBox 1"/>
          <p:cNvSpPr txBox="1"/>
          <p:nvPr/>
        </p:nvSpPr>
        <p:spPr>
          <a:xfrm>
            <a:off x="1206500" y="6032500"/>
            <a:ext cx="2803332" cy="516873"/>
          </a:xfrm>
          <a:prstGeom prst="rect">
            <a:avLst/>
          </a:prstGeom>
          <a:noFill/>
        </p:spPr>
        <p:txBody>
          <a:bodyPr wrap="none" lIns="0" tIns="0" rIns="0" rtlCol="0">
            <a:spAutoFit/>
          </a:bodyPr>
          <a:lstStyle/>
          <a:p>
            <a:pPr>
              <a:lnSpc>
                <a:spcPts val="3900"/>
              </a:lnSpc>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2" name="TextBox 1"/>
          <p:cNvSpPr txBox="1"/>
          <p:nvPr/>
        </p:nvSpPr>
        <p:spPr>
          <a:xfrm>
            <a:off x="1320800" y="2514600"/>
            <a:ext cx="1673535" cy="68287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个体差异</a:t>
            </a:r>
          </a:p>
          <a:p>
            <a:pPr>
              <a:lnSpc>
                <a:spcPts val="1000"/>
              </a:lnSpc>
            </a:pPr>
            <a:endParaRPr lang="en-US" altLang="zh-CN" dirty="0">
              <a:latin typeface="DengXian" panose="02010600030101010101" pitchFamily="2" charset="-122"/>
            </a:endParaRPr>
          </a:p>
          <a:p>
            <a:pPr>
              <a:lnSpc>
                <a:spcPts val="2300"/>
              </a:lnSpc>
              <a:tabLst/>
            </a:pPr>
            <a:r>
              <a:rPr lang="en-US" altLang="zh-CN" sz="1800" dirty="0">
                <a:solidFill>
                  <a:srgbClr val="000000"/>
                </a:solidFill>
                <a:latin typeface="DengXian" panose="02010600030101010101" pitchFamily="2" charset="-122"/>
                <a:cs typeface="MS Shell Dlg" pitchFamily="18" charset="0"/>
              </a:rPr>
              <a:t>（二）</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经验差异</a:t>
            </a:r>
          </a:p>
        </p:txBody>
      </p:sp>
      <p:sp>
        <p:nvSpPr>
          <p:cNvPr id="13" name="TextBox 1"/>
          <p:cNvSpPr txBox="1"/>
          <p:nvPr/>
        </p:nvSpPr>
        <p:spPr>
          <a:xfrm>
            <a:off x="1320800" y="3327400"/>
            <a:ext cx="2135200"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（三）</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气质类型不同</a:t>
            </a:r>
          </a:p>
        </p:txBody>
      </p:sp>
      <p:sp>
        <p:nvSpPr>
          <p:cNvPr id="14" name="TextBox 1"/>
          <p:cNvSpPr txBox="1"/>
          <p:nvPr/>
        </p:nvSpPr>
        <p:spPr>
          <a:xfrm>
            <a:off x="1524000" y="4089400"/>
            <a:ext cx="3541034"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二、</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不合理的饮食结构，营养不足</a:t>
            </a:r>
          </a:p>
        </p:txBody>
      </p:sp>
      <p:sp>
        <p:nvSpPr>
          <p:cNvPr id="15" name="TextBox 1"/>
          <p:cNvSpPr txBox="1"/>
          <p:nvPr/>
        </p:nvSpPr>
        <p:spPr>
          <a:xfrm>
            <a:off x="1320800" y="4762500"/>
            <a:ext cx="190436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主辅食颠倒</a:t>
            </a:r>
          </a:p>
        </p:txBody>
      </p:sp>
      <p:sp>
        <p:nvSpPr>
          <p:cNvPr id="16" name="TextBox 1"/>
          <p:cNvSpPr txBox="1"/>
          <p:nvPr/>
        </p:nvSpPr>
        <p:spPr>
          <a:xfrm>
            <a:off x="1320800" y="5168900"/>
            <a:ext cx="2135200"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（二）</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辅食选择不当</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2"/>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3"/>
          <a:srcRect/>
          <a:stretch>
            <a:fillRect/>
          </a:stretch>
        </p:blipFill>
        <p:spPr bwMode="auto">
          <a:xfrm>
            <a:off x="838200" y="1765300"/>
            <a:ext cx="406400" cy="406400"/>
          </a:xfrm>
          <a:prstGeom prst="rect">
            <a:avLst/>
          </a:prstGeom>
          <a:noFill/>
        </p:spPr>
      </p:pic>
      <p:pic>
        <p:nvPicPr>
          <p:cNvPr id="7" name="Picture 3"/>
          <p:cNvPicPr>
            <a:picLocks noChangeAspect="1" noChangeArrowheads="1"/>
          </p:cNvPicPr>
          <p:nvPr/>
        </p:nvPicPr>
        <p:blipFill>
          <a:blip r:embed="rId4"/>
          <a:srcRect/>
          <a:stretch>
            <a:fillRect/>
          </a:stretch>
        </p:blipFill>
        <p:spPr bwMode="auto">
          <a:xfrm>
            <a:off x="838200" y="3746500"/>
            <a:ext cx="406400" cy="419100"/>
          </a:xfrm>
          <a:prstGeom prst="rect">
            <a:avLst/>
          </a:prstGeom>
          <a:noFill/>
        </p:spPr>
      </p:pic>
      <p:pic>
        <p:nvPicPr>
          <p:cNvPr id="8" name="Picture 3"/>
          <p:cNvPicPr>
            <a:picLocks noChangeAspect="1" noChangeArrowheads="1"/>
          </p:cNvPicPr>
          <p:nvPr/>
        </p:nvPicPr>
        <p:blipFill>
          <a:blip r:embed="rId5"/>
          <a:srcRect/>
          <a:stretch>
            <a:fillRect/>
          </a:stretch>
        </p:blipFill>
        <p:spPr bwMode="auto">
          <a:xfrm>
            <a:off x="279400" y="5600700"/>
            <a:ext cx="990600" cy="977900"/>
          </a:xfrm>
          <a:prstGeom prst="rect">
            <a:avLst/>
          </a:prstGeom>
          <a:noFill/>
        </p:spPr>
      </p:pic>
      <p:pic>
        <p:nvPicPr>
          <p:cNvPr id="9" name="Picture 3"/>
          <p:cNvPicPr>
            <a:picLocks noChangeAspect="1" noChangeArrowheads="1"/>
          </p:cNvPicPr>
          <p:nvPr/>
        </p:nvPicPr>
        <p:blipFill>
          <a:blip r:embed="rId6"/>
          <a:srcRect/>
          <a:stretch>
            <a:fillRect/>
          </a:stretch>
        </p:blipFill>
        <p:spPr bwMode="auto">
          <a:xfrm>
            <a:off x="0" y="0"/>
            <a:ext cx="12192000" cy="6858000"/>
          </a:xfrm>
          <a:prstGeom prst="rect">
            <a:avLst/>
          </a:prstGeom>
          <a:noFill/>
        </p:spPr>
      </p:pic>
      <p:sp>
        <p:nvSpPr>
          <p:cNvPr id="2" name="TextBox 1"/>
          <p:cNvSpPr txBox="1"/>
          <p:nvPr/>
        </p:nvSpPr>
        <p:spPr>
          <a:xfrm>
            <a:off x="1714500" y="469900"/>
            <a:ext cx="5689058" cy="366767"/>
          </a:xfrm>
          <a:prstGeom prst="rect">
            <a:avLst/>
          </a:prstGeom>
          <a:noFill/>
        </p:spPr>
        <p:txBody>
          <a:bodyPr wrap="none" lIns="0" tIns="0" rIns="0" rtlCol="0">
            <a:spAutoFit/>
          </a:bodyPr>
          <a:lstStyle/>
          <a:p>
            <a:pPr>
              <a:lnSpc>
                <a:spcPts val="2500"/>
              </a:lnSpc>
              <a:tabLst/>
            </a:pPr>
            <a:r>
              <a:rPr lang="en-US" altLang="zh-CN" sz="2400" dirty="0">
                <a:solidFill>
                  <a:srgbClr val="000000"/>
                </a:solidFill>
                <a:latin typeface="DengXian" panose="02010600030101010101" pitchFamily="2" charset="-122"/>
                <a:cs typeface="MS Shell Dlg" pitchFamily="18" charset="0"/>
              </a:rPr>
              <a:t>第三节</a:t>
            </a:r>
            <a:r>
              <a:rPr lang="en-US" altLang="zh-CN" sz="2400" dirty="0">
                <a:latin typeface="DengXian" panose="02010600030101010101" pitchFamily="2" charset="-122"/>
                <a:cs typeface="Times New Roman" pitchFamily="18" charset="0"/>
              </a:rPr>
              <a:t>  </a:t>
            </a:r>
            <a:r>
              <a:rPr lang="en-US" altLang="zh-CN" sz="2400" dirty="0">
                <a:solidFill>
                  <a:srgbClr val="000000"/>
                </a:solidFill>
                <a:latin typeface="DengXian" panose="02010600030101010101" pitchFamily="2" charset="-122"/>
                <a:cs typeface="MS Shell Dlg" pitchFamily="18" charset="0"/>
              </a:rPr>
              <a:t>0—1岁婴幼儿家庭教育的常见误区</a:t>
            </a:r>
          </a:p>
        </p:txBody>
      </p:sp>
      <p:sp>
        <p:nvSpPr>
          <p:cNvPr id="10" name="TextBox 1"/>
          <p:cNvSpPr txBox="1"/>
          <p:nvPr/>
        </p:nvSpPr>
        <p:spPr>
          <a:xfrm>
            <a:off x="1524000" y="1841500"/>
            <a:ext cx="3541034"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三、</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不关注发展关键期，缺少方法</a:t>
            </a:r>
          </a:p>
        </p:txBody>
      </p:sp>
      <p:sp>
        <p:nvSpPr>
          <p:cNvPr id="11" name="TextBox 1"/>
          <p:cNvSpPr txBox="1"/>
          <p:nvPr/>
        </p:nvSpPr>
        <p:spPr>
          <a:xfrm>
            <a:off x="1206500" y="6032500"/>
            <a:ext cx="2803332" cy="516873"/>
          </a:xfrm>
          <a:prstGeom prst="rect">
            <a:avLst/>
          </a:prstGeom>
          <a:noFill/>
        </p:spPr>
        <p:txBody>
          <a:bodyPr wrap="none" lIns="0" tIns="0" rIns="0" rtlCol="0">
            <a:spAutoFit/>
          </a:bodyPr>
          <a:lstStyle/>
          <a:p>
            <a:pPr>
              <a:lnSpc>
                <a:spcPts val="3900"/>
              </a:lnSpc>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2" name="TextBox 1"/>
          <p:cNvSpPr txBox="1"/>
          <p:nvPr/>
        </p:nvSpPr>
        <p:spPr>
          <a:xfrm>
            <a:off x="1320800" y="2514600"/>
            <a:ext cx="2135200" cy="68287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教养方式不当</a:t>
            </a:r>
          </a:p>
          <a:p>
            <a:pPr>
              <a:lnSpc>
                <a:spcPts val="1000"/>
              </a:lnSpc>
            </a:pPr>
            <a:endParaRPr lang="en-US" altLang="zh-CN" dirty="0">
              <a:latin typeface="DengXian" panose="02010600030101010101" pitchFamily="2" charset="-122"/>
            </a:endParaRPr>
          </a:p>
          <a:p>
            <a:pPr>
              <a:lnSpc>
                <a:spcPts val="2300"/>
              </a:lnSpc>
              <a:tabLst/>
            </a:pPr>
            <a:r>
              <a:rPr lang="en-US" altLang="zh-CN" sz="1800" dirty="0">
                <a:solidFill>
                  <a:srgbClr val="000000"/>
                </a:solidFill>
                <a:latin typeface="DengXian" panose="02010600030101010101" pitchFamily="2" charset="-122"/>
                <a:cs typeface="MS Shell Dlg" pitchFamily="18" charset="0"/>
              </a:rPr>
              <a:t>（二）</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环境支持不当</a:t>
            </a:r>
          </a:p>
        </p:txBody>
      </p:sp>
      <p:sp>
        <p:nvSpPr>
          <p:cNvPr id="13" name="TextBox 1"/>
          <p:cNvSpPr txBox="1"/>
          <p:nvPr/>
        </p:nvSpPr>
        <p:spPr>
          <a:xfrm>
            <a:off x="1524000" y="3822700"/>
            <a:ext cx="3541034"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四、</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不适宜的衣着玩具，过度追求</a:t>
            </a:r>
          </a:p>
        </p:txBody>
      </p:sp>
      <p:sp>
        <p:nvSpPr>
          <p:cNvPr id="14" name="TextBox 1"/>
          <p:cNvSpPr txBox="1"/>
          <p:nvPr/>
        </p:nvSpPr>
        <p:spPr>
          <a:xfrm>
            <a:off x="1320800" y="4508500"/>
            <a:ext cx="2135200" cy="68287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穿着打扮过度</a:t>
            </a:r>
          </a:p>
          <a:p>
            <a:pPr>
              <a:lnSpc>
                <a:spcPts val="1000"/>
              </a:lnSpc>
            </a:pPr>
            <a:endParaRPr lang="en-US" altLang="zh-CN" dirty="0">
              <a:latin typeface="DengXian" panose="02010600030101010101" pitchFamily="2" charset="-122"/>
            </a:endParaRPr>
          </a:p>
          <a:p>
            <a:pPr>
              <a:lnSpc>
                <a:spcPts val="2300"/>
              </a:lnSpc>
              <a:tabLst/>
            </a:pPr>
            <a:r>
              <a:rPr lang="en-US" altLang="zh-CN" sz="1800" dirty="0">
                <a:solidFill>
                  <a:srgbClr val="000000"/>
                </a:solidFill>
                <a:latin typeface="DengXian" panose="02010600030101010101" pitchFamily="2" charset="-122"/>
                <a:cs typeface="MS Shell Dlg" pitchFamily="18" charset="0"/>
              </a:rPr>
              <a:t>（二）</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玩具选择过度</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2"/>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3"/>
          <a:srcRect/>
          <a:stretch>
            <a:fillRect/>
          </a:stretch>
        </p:blipFill>
        <p:spPr bwMode="auto">
          <a:xfrm>
            <a:off x="279400" y="5600700"/>
            <a:ext cx="990600" cy="977900"/>
          </a:xfrm>
          <a:prstGeom prst="rect">
            <a:avLst/>
          </a:prstGeom>
          <a:noFill/>
        </p:spPr>
      </p:pic>
      <p:pic>
        <p:nvPicPr>
          <p:cNvPr id="7" name="Picture 3"/>
          <p:cNvPicPr>
            <a:picLocks noChangeAspect="1" noChangeArrowheads="1"/>
          </p:cNvPicPr>
          <p:nvPr/>
        </p:nvPicPr>
        <p:blipFill>
          <a:blip r:embed="rId4"/>
          <a:srcRect/>
          <a:stretch>
            <a:fillRect/>
          </a:stretch>
        </p:blipFill>
        <p:spPr bwMode="auto">
          <a:xfrm>
            <a:off x="0" y="0"/>
            <a:ext cx="12192000" cy="6858000"/>
          </a:xfrm>
          <a:prstGeom prst="rect">
            <a:avLst/>
          </a:prstGeom>
          <a:noFill/>
        </p:spPr>
      </p:pic>
      <p:sp>
        <p:nvSpPr>
          <p:cNvPr id="2" name="TextBox 1"/>
          <p:cNvSpPr txBox="1"/>
          <p:nvPr/>
        </p:nvSpPr>
        <p:spPr>
          <a:xfrm>
            <a:off x="1714500" y="469900"/>
            <a:ext cx="1606209" cy="366767"/>
          </a:xfrm>
          <a:prstGeom prst="rect">
            <a:avLst/>
          </a:prstGeom>
          <a:noFill/>
        </p:spPr>
        <p:txBody>
          <a:bodyPr wrap="none" lIns="0" tIns="0" rIns="0" rtlCol="0">
            <a:spAutoFit/>
          </a:bodyPr>
          <a:lstStyle/>
          <a:p>
            <a:pPr>
              <a:lnSpc>
                <a:spcPts val="2500"/>
              </a:lnSpc>
              <a:tabLst/>
            </a:pPr>
            <a:r>
              <a:rPr lang="en-US" altLang="zh-CN" sz="2400" dirty="0">
                <a:solidFill>
                  <a:srgbClr val="000000"/>
                </a:solidFill>
                <a:latin typeface="DengXian" panose="02010600030101010101" pitchFamily="2" charset="-122"/>
                <a:cs typeface="MS Shell Dlg" pitchFamily="18" charset="0"/>
              </a:rPr>
              <a:t>思考与练习:</a:t>
            </a:r>
          </a:p>
        </p:txBody>
      </p:sp>
      <p:sp>
        <p:nvSpPr>
          <p:cNvPr id="8" name="TextBox 1"/>
          <p:cNvSpPr txBox="1"/>
          <p:nvPr/>
        </p:nvSpPr>
        <p:spPr>
          <a:xfrm>
            <a:off x="1714500" y="1905000"/>
            <a:ext cx="5640968" cy="302647"/>
          </a:xfrm>
          <a:prstGeom prst="rect">
            <a:avLst/>
          </a:prstGeom>
          <a:noFill/>
        </p:spPr>
        <p:txBody>
          <a:bodyPr wrap="none" lIns="0" tIns="0" rIns="0" rtlCol="0">
            <a:spAutoFit/>
          </a:bodyPr>
          <a:lstStyle/>
          <a:p>
            <a:pPr>
              <a:lnSpc>
                <a:spcPts val="2000"/>
              </a:lnSpc>
              <a:tabLst/>
            </a:pPr>
            <a:r>
              <a:rPr lang="en-US" altLang="zh-CN" sz="2000" dirty="0">
                <a:solidFill>
                  <a:srgbClr val="000000"/>
                </a:solidFill>
                <a:latin typeface="DengXian" panose="02010600030101010101" pitchFamily="2" charset="-122"/>
                <a:cs typeface="MS Shell Dlg" pitchFamily="18" charset="0"/>
              </a:rPr>
              <a:t>1.</a:t>
            </a:r>
            <a:r>
              <a:rPr lang="en-US" altLang="zh-CN" sz="2000" dirty="0">
                <a:latin typeface="DengXian" panose="02010600030101010101" pitchFamily="2" charset="-122"/>
                <a:cs typeface="Times New Roman" pitchFamily="18" charset="0"/>
              </a:rPr>
              <a:t> </a:t>
            </a:r>
            <a:r>
              <a:rPr lang="en-US" altLang="zh-CN" sz="2000" dirty="0">
                <a:solidFill>
                  <a:srgbClr val="000000"/>
                </a:solidFill>
                <a:latin typeface="DengXian" panose="02010600030101010101" pitchFamily="2" charset="-122"/>
                <a:cs typeface="MS Shell Dlg" pitchFamily="18" charset="0"/>
              </a:rPr>
              <a:t>添加辅食时婴幼儿的饮食应注意的问题有哪些？</a:t>
            </a:r>
          </a:p>
        </p:txBody>
      </p:sp>
      <p:sp>
        <p:nvSpPr>
          <p:cNvPr id="9" name="TextBox 1"/>
          <p:cNvSpPr txBox="1"/>
          <p:nvPr/>
        </p:nvSpPr>
        <p:spPr>
          <a:xfrm>
            <a:off x="1714500" y="2514600"/>
            <a:ext cx="3332644" cy="302647"/>
          </a:xfrm>
          <a:prstGeom prst="rect">
            <a:avLst/>
          </a:prstGeom>
          <a:noFill/>
        </p:spPr>
        <p:txBody>
          <a:bodyPr wrap="none" lIns="0" tIns="0" rIns="0" rtlCol="0">
            <a:spAutoFit/>
          </a:bodyPr>
          <a:lstStyle/>
          <a:p>
            <a:pPr>
              <a:lnSpc>
                <a:spcPts val="2000"/>
              </a:lnSpc>
              <a:tabLst/>
            </a:pPr>
            <a:r>
              <a:rPr lang="en-US" altLang="zh-CN" sz="2000" dirty="0">
                <a:solidFill>
                  <a:srgbClr val="000000"/>
                </a:solidFill>
                <a:latin typeface="DengXian" panose="02010600030101010101" pitchFamily="2" charset="-122"/>
                <a:cs typeface="MS Shell Dlg" pitchFamily="18" charset="0"/>
              </a:rPr>
              <a:t>2.</a:t>
            </a:r>
            <a:r>
              <a:rPr lang="en-US" altLang="zh-CN" sz="2000" dirty="0">
                <a:latin typeface="DengXian" panose="02010600030101010101" pitchFamily="2" charset="-122"/>
                <a:cs typeface="Times New Roman" pitchFamily="18" charset="0"/>
              </a:rPr>
              <a:t> </a:t>
            </a:r>
            <a:r>
              <a:rPr lang="en-US" altLang="zh-CN" sz="2000" dirty="0">
                <a:solidFill>
                  <a:srgbClr val="000000"/>
                </a:solidFill>
                <a:latin typeface="DengXian" panose="02010600030101010101" pitchFamily="2" charset="-122"/>
                <a:cs typeface="MS Shell Dlg" pitchFamily="18" charset="0"/>
              </a:rPr>
              <a:t>如何看待孩子怕生的现象？</a:t>
            </a:r>
          </a:p>
        </p:txBody>
      </p:sp>
      <p:sp>
        <p:nvSpPr>
          <p:cNvPr id="10" name="TextBox 1"/>
          <p:cNvSpPr txBox="1"/>
          <p:nvPr/>
        </p:nvSpPr>
        <p:spPr>
          <a:xfrm>
            <a:off x="1714500" y="3124200"/>
            <a:ext cx="3845605" cy="302647"/>
          </a:xfrm>
          <a:prstGeom prst="rect">
            <a:avLst/>
          </a:prstGeom>
          <a:noFill/>
        </p:spPr>
        <p:txBody>
          <a:bodyPr wrap="none" lIns="0" tIns="0" rIns="0" rtlCol="0">
            <a:spAutoFit/>
          </a:bodyPr>
          <a:lstStyle/>
          <a:p>
            <a:pPr>
              <a:lnSpc>
                <a:spcPts val="2000"/>
              </a:lnSpc>
              <a:tabLst/>
            </a:pPr>
            <a:r>
              <a:rPr lang="en-US" altLang="zh-CN" sz="2000" dirty="0">
                <a:solidFill>
                  <a:srgbClr val="000000"/>
                </a:solidFill>
                <a:latin typeface="DengXian" panose="02010600030101010101" pitchFamily="2" charset="-122"/>
                <a:cs typeface="MS Shell Dlg" pitchFamily="18" charset="0"/>
              </a:rPr>
              <a:t>3.</a:t>
            </a:r>
            <a:r>
              <a:rPr lang="en-US" altLang="zh-CN" sz="2000" dirty="0">
                <a:latin typeface="DengXian" panose="02010600030101010101" pitchFamily="2" charset="-122"/>
                <a:cs typeface="Times New Roman" pitchFamily="18" charset="0"/>
              </a:rPr>
              <a:t> </a:t>
            </a:r>
            <a:r>
              <a:rPr lang="en-US" altLang="zh-CN" sz="2000" dirty="0">
                <a:solidFill>
                  <a:srgbClr val="000000"/>
                </a:solidFill>
                <a:latin typeface="DengXian" panose="02010600030101010101" pitchFamily="2" charset="-122"/>
                <a:cs typeface="MS Shell Dlg" pitchFamily="18" charset="0"/>
              </a:rPr>
              <a:t>如何形成安全的亲子依恋关系？</a:t>
            </a:r>
          </a:p>
        </p:txBody>
      </p:sp>
      <p:sp>
        <p:nvSpPr>
          <p:cNvPr id="11" name="TextBox 1"/>
          <p:cNvSpPr txBox="1"/>
          <p:nvPr/>
        </p:nvSpPr>
        <p:spPr>
          <a:xfrm>
            <a:off x="1714500" y="3733800"/>
            <a:ext cx="8848576" cy="302647"/>
          </a:xfrm>
          <a:prstGeom prst="rect">
            <a:avLst/>
          </a:prstGeom>
          <a:noFill/>
        </p:spPr>
        <p:txBody>
          <a:bodyPr wrap="none" lIns="0" tIns="0" rIns="0" rtlCol="0">
            <a:spAutoFit/>
          </a:bodyPr>
          <a:lstStyle/>
          <a:p>
            <a:pPr>
              <a:lnSpc>
                <a:spcPts val="2000"/>
              </a:lnSpc>
              <a:tabLst/>
            </a:pPr>
            <a:r>
              <a:rPr lang="en-US" altLang="zh-CN" sz="2000" dirty="0">
                <a:solidFill>
                  <a:srgbClr val="000000"/>
                </a:solidFill>
                <a:latin typeface="DengXian" panose="02010600030101010101" pitchFamily="2" charset="-122"/>
                <a:cs typeface="MS Shell Dlg" pitchFamily="18" charset="0"/>
              </a:rPr>
              <a:t>4.</a:t>
            </a:r>
            <a:r>
              <a:rPr lang="en-US" altLang="zh-CN" sz="2000" dirty="0">
                <a:latin typeface="DengXian" panose="02010600030101010101" pitchFamily="2" charset="-122"/>
                <a:cs typeface="Times New Roman" pitchFamily="18" charset="0"/>
              </a:rPr>
              <a:t> </a:t>
            </a:r>
            <a:r>
              <a:rPr lang="en-US" altLang="zh-CN" sz="2000" dirty="0">
                <a:solidFill>
                  <a:srgbClr val="000000"/>
                </a:solidFill>
                <a:latin typeface="DengXian" panose="02010600030101010101" pitchFamily="2" charset="-122"/>
                <a:cs typeface="MS Shell Dlg" pitchFamily="18" charset="0"/>
              </a:rPr>
              <a:t>1岁以内的婴幼儿站立行走是否越早越好？如何看待婴幼儿不爬就走的现象？</a:t>
            </a:r>
          </a:p>
        </p:txBody>
      </p:sp>
      <p:sp>
        <p:nvSpPr>
          <p:cNvPr id="12" name="TextBox 1"/>
          <p:cNvSpPr txBox="1"/>
          <p:nvPr/>
        </p:nvSpPr>
        <p:spPr>
          <a:xfrm>
            <a:off x="1714500" y="4356100"/>
            <a:ext cx="8978420" cy="743665"/>
          </a:xfrm>
          <a:prstGeom prst="rect">
            <a:avLst/>
          </a:prstGeom>
          <a:noFill/>
        </p:spPr>
        <p:txBody>
          <a:bodyPr wrap="none" lIns="0" tIns="0" rIns="0" rtlCol="0">
            <a:spAutoFit/>
          </a:bodyPr>
          <a:lstStyle/>
          <a:p>
            <a:pPr>
              <a:lnSpc>
                <a:spcPts val="2000"/>
              </a:lnSpc>
              <a:tabLst/>
            </a:pPr>
            <a:r>
              <a:rPr lang="en-US" altLang="zh-CN" sz="2000" dirty="0">
                <a:solidFill>
                  <a:srgbClr val="000000"/>
                </a:solidFill>
                <a:latin typeface="DengXian" panose="02010600030101010101" pitchFamily="2" charset="-122"/>
                <a:cs typeface="MS Shell Dlg" pitchFamily="18" charset="0"/>
              </a:rPr>
              <a:t>5.</a:t>
            </a:r>
            <a:r>
              <a:rPr lang="en-US" altLang="zh-CN" sz="2000" dirty="0">
                <a:latin typeface="DengXian" panose="02010600030101010101" pitchFamily="2" charset="-122"/>
                <a:cs typeface="Times New Roman" pitchFamily="18" charset="0"/>
              </a:rPr>
              <a:t> </a:t>
            </a:r>
            <a:r>
              <a:rPr lang="en-US" altLang="zh-CN" sz="2000" dirty="0">
                <a:solidFill>
                  <a:srgbClr val="000000"/>
                </a:solidFill>
                <a:latin typeface="DengXian" panose="02010600030101010101" pitchFamily="2" charset="-122"/>
                <a:cs typeface="MS Shell Dlg" pitchFamily="18" charset="0"/>
              </a:rPr>
              <a:t>现在的孩子物质条件好，购买衣物当然是越多越好、越贵越好、越好看越好。</a:t>
            </a:r>
          </a:p>
          <a:p>
            <a:pPr>
              <a:lnSpc>
                <a:spcPts val="1000"/>
              </a:lnSpc>
            </a:pPr>
            <a:endParaRPr lang="en-US" altLang="zh-CN" dirty="0">
              <a:latin typeface="DengXian" panose="02010600030101010101" pitchFamily="2" charset="-122"/>
            </a:endParaRPr>
          </a:p>
          <a:p>
            <a:pPr>
              <a:lnSpc>
                <a:spcPts val="2600"/>
              </a:lnSpc>
              <a:tabLst/>
            </a:pPr>
            <a:r>
              <a:rPr lang="en-US" altLang="zh-CN" sz="2000" dirty="0">
                <a:solidFill>
                  <a:srgbClr val="000000"/>
                </a:solidFill>
                <a:latin typeface="DengXian" panose="02010600030101010101" pitchFamily="2" charset="-122"/>
                <a:cs typeface="MS Shell Dlg" pitchFamily="18" charset="0"/>
              </a:rPr>
              <a:t>你怎么看待这样的说法？</a:t>
            </a:r>
          </a:p>
        </p:txBody>
      </p:sp>
      <p:sp>
        <p:nvSpPr>
          <p:cNvPr id="13" name="TextBox 1"/>
          <p:cNvSpPr txBox="1"/>
          <p:nvPr/>
        </p:nvSpPr>
        <p:spPr>
          <a:xfrm>
            <a:off x="1206500" y="6032500"/>
            <a:ext cx="2803332" cy="516873"/>
          </a:xfrm>
          <a:prstGeom prst="rect">
            <a:avLst/>
          </a:prstGeom>
          <a:noFill/>
        </p:spPr>
        <p:txBody>
          <a:bodyPr wrap="none" lIns="0" tIns="0" rIns="0" rtlCol="0">
            <a:spAutoFit/>
          </a:bodyPr>
          <a:lstStyle/>
          <a:p>
            <a:pPr>
              <a:lnSpc>
                <a:spcPts val="3900"/>
              </a:lnSpc>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5" name="Freeform 3"/>
          <p:cNvSpPr/>
          <p:nvPr/>
        </p:nvSpPr>
        <p:spPr>
          <a:xfrm>
            <a:off x="1606843" y="2375116"/>
            <a:ext cx="5750612" cy="105049"/>
          </a:xfrm>
          <a:custGeom>
            <a:avLst/>
            <a:gdLst>
              <a:gd name="connsiteX0" fmla="*/ 6350 w 5750612"/>
              <a:gd name="connsiteY0" fmla="*/ 35674 h 105049"/>
              <a:gd name="connsiteX1" fmla="*/ 1297556 w 5750612"/>
              <a:gd name="connsiteY1" fmla="*/ 98005 h 105049"/>
              <a:gd name="connsiteX2" fmla="*/ 2957203 w 5750612"/>
              <a:gd name="connsiteY2" fmla="*/ 65789 h 105049"/>
              <a:gd name="connsiteX3" fmla="*/ 4310753 w 5750612"/>
              <a:gd name="connsiteY3" fmla="*/ 15013 h 105049"/>
              <a:gd name="connsiteX4" fmla="*/ 5744262 w 5750612"/>
              <a:gd name="connsiteY4" fmla="*/ 8710 h 10504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50612" h="105049">
                <a:moveTo>
                  <a:pt x="6350" y="35674"/>
                </a:moveTo>
                <a:cubicBezTo>
                  <a:pt x="145547" y="108540"/>
                  <a:pt x="805747" y="92986"/>
                  <a:pt x="1297556" y="98005"/>
                </a:cubicBezTo>
                <a:cubicBezTo>
                  <a:pt x="1789365" y="103024"/>
                  <a:pt x="2455004" y="79621"/>
                  <a:pt x="2957203" y="65789"/>
                </a:cubicBezTo>
                <a:cubicBezTo>
                  <a:pt x="3459403" y="51957"/>
                  <a:pt x="3846243" y="24526"/>
                  <a:pt x="4310753" y="15013"/>
                </a:cubicBezTo>
                <a:cubicBezTo>
                  <a:pt x="4775263" y="5500"/>
                  <a:pt x="5687774" y="4508"/>
                  <a:pt x="5744262" y="8710"/>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2"/>
          <a:srcRect/>
          <a:stretch>
            <a:fillRect/>
          </a:stretch>
        </p:blipFill>
        <p:spPr bwMode="auto">
          <a:xfrm>
            <a:off x="279400" y="177800"/>
            <a:ext cx="8267700" cy="1409700"/>
          </a:xfrm>
          <a:prstGeom prst="rect">
            <a:avLst/>
          </a:prstGeom>
          <a:noFill/>
        </p:spPr>
      </p:pic>
      <p:pic>
        <p:nvPicPr>
          <p:cNvPr id="6" name="Picture 3"/>
          <p:cNvPicPr>
            <a:picLocks noChangeAspect="1" noChangeArrowheads="1"/>
          </p:cNvPicPr>
          <p:nvPr/>
        </p:nvPicPr>
        <p:blipFill>
          <a:blip r:embed="rId3"/>
          <a:srcRect/>
          <a:stretch>
            <a:fillRect/>
          </a:stretch>
        </p:blipFill>
        <p:spPr bwMode="auto">
          <a:xfrm>
            <a:off x="660400" y="1993900"/>
            <a:ext cx="1028700" cy="762000"/>
          </a:xfrm>
          <a:prstGeom prst="rect">
            <a:avLst/>
          </a:prstGeom>
          <a:noFill/>
        </p:spPr>
      </p:pic>
      <p:pic>
        <p:nvPicPr>
          <p:cNvPr id="7" name="Picture 3"/>
          <p:cNvPicPr>
            <a:picLocks noChangeAspect="1" noChangeArrowheads="1"/>
          </p:cNvPicPr>
          <p:nvPr/>
        </p:nvPicPr>
        <p:blipFill>
          <a:blip r:embed="rId4"/>
          <a:srcRect/>
          <a:stretch>
            <a:fillRect/>
          </a:stretch>
        </p:blipFill>
        <p:spPr bwMode="auto">
          <a:xfrm>
            <a:off x="177800" y="5664200"/>
            <a:ext cx="990600" cy="965200"/>
          </a:xfrm>
          <a:prstGeom prst="rect">
            <a:avLst/>
          </a:prstGeom>
          <a:noFill/>
        </p:spPr>
      </p:pic>
      <p:pic>
        <p:nvPicPr>
          <p:cNvPr id="8" name="Picture 3"/>
          <p:cNvPicPr>
            <a:picLocks noChangeAspect="1" noChangeArrowheads="1"/>
          </p:cNvPicPr>
          <p:nvPr/>
        </p:nvPicPr>
        <p:blipFill>
          <a:blip r:embed="rId5"/>
          <a:srcRect/>
          <a:stretch>
            <a:fillRect/>
          </a:stretch>
        </p:blipFill>
        <p:spPr bwMode="auto">
          <a:xfrm>
            <a:off x="9855200" y="4699000"/>
            <a:ext cx="2336800" cy="2159000"/>
          </a:xfrm>
          <a:prstGeom prst="rect">
            <a:avLst/>
          </a:prstGeom>
          <a:noFill/>
        </p:spPr>
      </p:pic>
      <p:pic>
        <p:nvPicPr>
          <p:cNvPr id="9" name="Picture 3"/>
          <p:cNvPicPr>
            <a:picLocks noChangeAspect="1" noChangeArrowheads="1"/>
          </p:cNvPicPr>
          <p:nvPr/>
        </p:nvPicPr>
        <p:blipFill>
          <a:blip r:embed="rId6"/>
          <a:srcRect/>
          <a:stretch>
            <a:fillRect/>
          </a:stretch>
        </p:blipFill>
        <p:spPr bwMode="auto">
          <a:xfrm>
            <a:off x="0" y="0"/>
            <a:ext cx="12192000" cy="6858000"/>
          </a:xfrm>
          <a:prstGeom prst="rect">
            <a:avLst/>
          </a:prstGeom>
          <a:noFill/>
        </p:spPr>
      </p:pic>
      <p:sp>
        <p:nvSpPr>
          <p:cNvPr id="2" name="TextBox 1"/>
          <p:cNvSpPr txBox="1"/>
          <p:nvPr/>
        </p:nvSpPr>
        <p:spPr>
          <a:xfrm>
            <a:off x="1562100" y="685800"/>
            <a:ext cx="6185989" cy="418063"/>
          </a:xfrm>
          <a:prstGeom prst="rect">
            <a:avLst/>
          </a:prstGeom>
          <a:noFill/>
        </p:spPr>
        <p:txBody>
          <a:bodyPr wrap="none" lIns="0" tIns="0" rIns="0" rtlCol="0">
            <a:spAutoFit/>
          </a:bodyPr>
          <a:lstStyle/>
          <a:p>
            <a:pPr>
              <a:lnSpc>
                <a:spcPts val="2900"/>
              </a:lnSpc>
              <a:tabLst/>
            </a:pPr>
            <a:r>
              <a:rPr lang="en-US" altLang="zh-CN" sz="2800" dirty="0">
                <a:solidFill>
                  <a:srgbClr val="000000"/>
                </a:solidFill>
                <a:latin typeface="DengXian" panose="02010600030101010101" pitchFamily="2" charset="-122"/>
                <a:cs typeface="MS Shell Dlg" pitchFamily="18" charset="0"/>
              </a:rPr>
              <a:t>第三章</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DengXian" panose="02010600030101010101" pitchFamily="2" charset="-122"/>
                <a:cs typeface="MS Shell Dlg" pitchFamily="18" charset="0"/>
              </a:rPr>
              <a:t>0—1岁婴幼儿的家庭教育与指导</a:t>
            </a:r>
          </a:p>
        </p:txBody>
      </p:sp>
      <p:sp>
        <p:nvSpPr>
          <p:cNvPr id="10" name="TextBox 1"/>
          <p:cNvSpPr txBox="1"/>
          <p:nvPr/>
        </p:nvSpPr>
        <p:spPr>
          <a:xfrm>
            <a:off x="1206500" y="6032500"/>
            <a:ext cx="2803332" cy="516873"/>
          </a:xfrm>
          <a:prstGeom prst="rect">
            <a:avLst/>
          </a:prstGeom>
          <a:noFill/>
        </p:spPr>
        <p:txBody>
          <a:bodyPr wrap="none" lIns="0" tIns="0" rIns="0" rtlCol="0">
            <a:spAutoFit/>
          </a:bodyPr>
          <a:lstStyle/>
          <a:p>
            <a:pPr>
              <a:lnSpc>
                <a:spcPts val="3900"/>
              </a:lnSpc>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1" name="TextBox 1"/>
          <p:cNvSpPr txBox="1"/>
          <p:nvPr/>
        </p:nvSpPr>
        <p:spPr>
          <a:xfrm>
            <a:off x="2171700" y="2082800"/>
            <a:ext cx="3537828"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第一节</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0—6个月婴幼儿的家庭教育</a:t>
            </a:r>
          </a:p>
        </p:txBody>
      </p:sp>
      <p:sp>
        <p:nvSpPr>
          <p:cNvPr id="12" name="TextBox 1"/>
          <p:cNvSpPr txBox="1"/>
          <p:nvPr/>
        </p:nvSpPr>
        <p:spPr>
          <a:xfrm>
            <a:off x="4648200" y="2781300"/>
            <a:ext cx="365484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第二节</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7—12个月婴幼儿的家庭教育</a:t>
            </a:r>
          </a:p>
        </p:txBody>
      </p:sp>
      <p:sp>
        <p:nvSpPr>
          <p:cNvPr id="13" name="TextBox 1"/>
          <p:cNvSpPr txBox="1"/>
          <p:nvPr/>
        </p:nvSpPr>
        <p:spPr>
          <a:xfrm>
            <a:off x="2171700" y="3492500"/>
            <a:ext cx="4193456"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第三节</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0—1岁婴幼儿家庭教育的常见误区</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560576" y="41910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2133600" y="-24892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2"/>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3"/>
          <a:srcRect/>
          <a:stretch>
            <a:fillRect/>
          </a:stretch>
        </p:blipFill>
        <p:spPr bwMode="auto">
          <a:xfrm>
            <a:off x="838200" y="1765300"/>
            <a:ext cx="406400" cy="406400"/>
          </a:xfrm>
          <a:prstGeom prst="rect">
            <a:avLst/>
          </a:prstGeom>
          <a:noFill/>
        </p:spPr>
      </p:pic>
      <p:pic>
        <p:nvPicPr>
          <p:cNvPr id="7" name="Picture 3"/>
          <p:cNvPicPr>
            <a:picLocks noChangeAspect="1" noChangeArrowheads="1"/>
          </p:cNvPicPr>
          <p:nvPr/>
        </p:nvPicPr>
        <p:blipFill>
          <a:blip r:embed="rId4"/>
          <a:srcRect/>
          <a:stretch>
            <a:fillRect/>
          </a:stretch>
        </p:blipFill>
        <p:spPr bwMode="auto">
          <a:xfrm>
            <a:off x="279400" y="5600700"/>
            <a:ext cx="990600" cy="977900"/>
          </a:xfrm>
          <a:prstGeom prst="rect">
            <a:avLst/>
          </a:prstGeom>
          <a:noFill/>
        </p:spPr>
      </p:pic>
      <p:pic>
        <p:nvPicPr>
          <p:cNvPr id="15" name="Picture 3"/>
          <p:cNvPicPr>
            <a:picLocks noChangeAspect="1" noChangeArrowheads="1"/>
          </p:cNvPicPr>
          <p:nvPr/>
        </p:nvPicPr>
        <p:blipFill>
          <a:blip r:embed="rId5"/>
          <a:srcRect/>
          <a:stretch>
            <a:fillRect/>
          </a:stretch>
        </p:blipFill>
        <p:spPr bwMode="auto">
          <a:xfrm>
            <a:off x="-7034" y="-34583"/>
            <a:ext cx="12192000" cy="6858000"/>
          </a:xfrm>
          <a:prstGeom prst="rect">
            <a:avLst/>
          </a:prstGeom>
          <a:noFill/>
        </p:spPr>
      </p:pic>
      <p:sp>
        <p:nvSpPr>
          <p:cNvPr id="2" name="TextBox 1"/>
          <p:cNvSpPr txBox="1"/>
          <p:nvPr/>
        </p:nvSpPr>
        <p:spPr>
          <a:xfrm>
            <a:off x="1320800" y="533400"/>
            <a:ext cx="5086329" cy="2187778"/>
          </a:xfrm>
          <a:prstGeom prst="rect">
            <a:avLst/>
          </a:prstGeom>
          <a:noFill/>
        </p:spPr>
        <p:txBody>
          <a:bodyPr wrap="none" lIns="0" tIns="0" rIns="0" rtlCol="0">
            <a:spAutoFit/>
          </a:bodyPr>
          <a:lstStyle/>
          <a:p>
            <a:pPr>
              <a:lnSpc>
                <a:spcPts val="2500"/>
              </a:lnSpc>
              <a:tabLst>
                <a:tab pos="203200" algn="l"/>
                <a:tab pos="393700" algn="l"/>
              </a:tabLst>
            </a:pPr>
            <a:r>
              <a:rPr lang="en-US" altLang="zh-CN" dirty="0">
                <a:latin typeface="DengXian" panose="02010600030101010101" pitchFamily="2" charset="-122"/>
              </a:rPr>
              <a:t>		</a:t>
            </a:r>
            <a:r>
              <a:rPr lang="en-US" altLang="zh-CN" sz="2400" dirty="0">
                <a:solidFill>
                  <a:srgbClr val="000000"/>
                </a:solidFill>
                <a:latin typeface="DengXian" panose="02010600030101010101" pitchFamily="2" charset="-122"/>
                <a:cs typeface="MS Shell Dlg" pitchFamily="18" charset="0"/>
              </a:rPr>
              <a:t>第一节</a:t>
            </a:r>
            <a:r>
              <a:rPr lang="en-US" altLang="zh-CN" sz="2400" dirty="0">
                <a:latin typeface="DengXian" panose="02010600030101010101" pitchFamily="2" charset="-122"/>
                <a:cs typeface="Times New Roman" pitchFamily="18" charset="0"/>
              </a:rPr>
              <a:t> </a:t>
            </a:r>
            <a:r>
              <a:rPr lang="en-US" altLang="zh-CN" sz="2400" dirty="0">
                <a:solidFill>
                  <a:srgbClr val="000000"/>
                </a:solidFill>
                <a:latin typeface="DengXian" panose="02010600030101010101" pitchFamily="2" charset="-122"/>
                <a:cs typeface="MS Shell Dlg" pitchFamily="18" charset="0"/>
              </a:rPr>
              <a:t>0—6个月婴幼儿的家庭教育</a:t>
            </a: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2200"/>
              </a:lnSpc>
              <a:tabLst>
                <a:tab pos="203200" algn="l"/>
                <a:tab pos="393700" algn="l"/>
              </a:tabLst>
            </a:pPr>
            <a:r>
              <a:rPr lang="en-US" altLang="zh-CN" dirty="0">
                <a:latin typeface="DengXian" panose="02010600030101010101" pitchFamily="2" charset="-122"/>
              </a:rPr>
              <a:t>	</a:t>
            </a: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0—6个月婴幼儿家庭教育的内容</a:t>
            </a: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2000"/>
              </a:lnSpc>
              <a:tabLst>
                <a:tab pos="203200" algn="l"/>
                <a:tab pos="393700" algn="l"/>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0—6个月婴幼儿的发展特点</a:t>
            </a:r>
          </a:p>
        </p:txBody>
      </p:sp>
      <p:sp>
        <p:nvSpPr>
          <p:cNvPr id="12" name="TextBox 1"/>
          <p:cNvSpPr txBox="1"/>
          <p:nvPr/>
        </p:nvSpPr>
        <p:spPr>
          <a:xfrm>
            <a:off x="891420" y="2833687"/>
            <a:ext cx="4437112" cy="3617080"/>
          </a:xfrm>
          <a:prstGeom prst="rect">
            <a:avLst/>
          </a:prstGeom>
          <a:noFill/>
        </p:spPr>
        <p:txBody>
          <a:bodyPr wrap="none" lIns="0" tIns="0" rIns="0" rtlCol="0">
            <a:spAutoFit/>
          </a:bodyPr>
          <a:lstStyle/>
          <a:p>
            <a:pPr>
              <a:lnSpc>
                <a:spcPts val="1600"/>
              </a:lnSpc>
              <a:tabLst>
                <a:tab pos="330200" algn="l"/>
              </a:tabLst>
            </a:pPr>
            <a:r>
              <a:rPr lang="en-US" altLang="zh-CN" dirty="0">
                <a:latin typeface="DengXian" panose="02010600030101010101" pitchFamily="2" charset="-122"/>
              </a:rPr>
              <a:t>	</a:t>
            </a:r>
            <a:r>
              <a:rPr lang="en-US" altLang="zh-CN" sz="1599" dirty="0">
                <a:solidFill>
                  <a:srgbClr val="000000"/>
                </a:solidFill>
                <a:latin typeface="DengXian" panose="02010600030101010101" pitchFamily="2" charset="-122"/>
                <a:cs typeface="MS Shell Dlg" pitchFamily="18" charset="0"/>
              </a:rPr>
              <a:t>（1）粗大动作：</a:t>
            </a:r>
          </a:p>
          <a:p>
            <a:pPr>
              <a:lnSpc>
                <a:spcPts val="1900"/>
              </a:lnSpc>
              <a:tabLst>
                <a:tab pos="330200" algn="l"/>
              </a:tabLst>
            </a:pPr>
            <a:r>
              <a:rPr lang="en-US" altLang="zh-CN" dirty="0">
                <a:latin typeface="DengXian" panose="02010600030101010101" pitchFamily="2" charset="-122"/>
              </a:rPr>
              <a:t>	</a:t>
            </a:r>
            <a:r>
              <a:rPr lang="en-US" altLang="zh-CN" sz="1599" dirty="0">
                <a:solidFill>
                  <a:srgbClr val="000000"/>
                </a:solidFill>
                <a:latin typeface="DengXian" panose="02010600030101010101" pitchFamily="2" charset="-122"/>
                <a:cs typeface="MS Shell Dlg" pitchFamily="18" charset="0"/>
              </a:rPr>
              <a:t>指涉及身体躯干和四肢大肌肉群的大幅度动</a:t>
            </a:r>
          </a:p>
          <a:p>
            <a:pPr>
              <a:lnSpc>
                <a:spcPts val="1800"/>
              </a:lnSpc>
              <a:tabLst>
                <a:tab pos="330200" algn="l"/>
              </a:tabLst>
            </a:pPr>
            <a:r>
              <a:rPr lang="en-US" altLang="zh-CN" dirty="0">
                <a:latin typeface="DengXian" panose="02010600030101010101" pitchFamily="2" charset="-122"/>
              </a:rPr>
              <a:t>	</a:t>
            </a:r>
            <a:r>
              <a:rPr lang="en-US" altLang="zh-CN" sz="1599" dirty="0">
                <a:solidFill>
                  <a:srgbClr val="000000"/>
                </a:solidFill>
                <a:latin typeface="DengXian" panose="02010600030101010101" pitchFamily="2" charset="-122"/>
                <a:cs typeface="MS Shell Dlg" pitchFamily="18" charset="0"/>
              </a:rPr>
              <a:t>作的发展。常见：抬头、翻身、坐、爬、站、</a:t>
            </a:r>
          </a:p>
          <a:p>
            <a:pPr>
              <a:lnSpc>
                <a:spcPts val="1900"/>
              </a:lnSpc>
              <a:tabLst>
                <a:tab pos="330200" algn="l"/>
              </a:tabLst>
            </a:pPr>
            <a:r>
              <a:rPr lang="en-US" altLang="zh-CN" dirty="0">
                <a:latin typeface="DengXian" panose="02010600030101010101" pitchFamily="2" charset="-122"/>
              </a:rPr>
              <a:t>	</a:t>
            </a:r>
            <a:r>
              <a:rPr lang="en-US" altLang="zh-CN" sz="1599" dirty="0">
                <a:solidFill>
                  <a:srgbClr val="000000"/>
                </a:solidFill>
                <a:latin typeface="DengXian" panose="02010600030101010101" pitchFamily="2" charset="-122"/>
                <a:cs typeface="MS Shell Dlg" pitchFamily="18" charset="0"/>
              </a:rPr>
              <a:t>走、跑、跳等</a:t>
            </a: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smtClean="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1000"/>
              </a:lnSpc>
            </a:pPr>
            <a:endParaRPr lang="en-US" altLang="zh-CN" dirty="0">
              <a:latin typeface="DengXian" panose="02010600030101010101" pitchFamily="2" charset="-122"/>
            </a:endParaRPr>
          </a:p>
          <a:p>
            <a:pPr>
              <a:lnSpc>
                <a:spcPts val="3900"/>
              </a:lnSpc>
              <a:tabLst>
                <a:tab pos="330200" algn="l"/>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3" name="TextBox 1"/>
          <p:cNvSpPr txBox="1"/>
          <p:nvPr/>
        </p:nvSpPr>
        <p:spPr>
          <a:xfrm>
            <a:off x="1270000" y="4205550"/>
            <a:ext cx="4154984" cy="713016"/>
          </a:xfrm>
          <a:prstGeom prst="rect">
            <a:avLst/>
          </a:prstGeom>
          <a:noFill/>
        </p:spPr>
        <p:txBody>
          <a:bodyPr wrap="none" lIns="0" tIns="0" rIns="0" rtlCol="0">
            <a:spAutoFit/>
          </a:bodyPr>
          <a:lstStyle/>
          <a:p>
            <a:pPr>
              <a:lnSpc>
                <a:spcPts val="1600"/>
              </a:lnSpc>
              <a:tabLst/>
            </a:pPr>
            <a:r>
              <a:rPr lang="en-US" altLang="zh-CN" sz="1599" dirty="0">
                <a:solidFill>
                  <a:srgbClr val="000000"/>
                </a:solidFill>
                <a:latin typeface="DengXian" panose="02010600030101010101" pitchFamily="2" charset="-122"/>
                <a:cs typeface="MS Shell Dlg" pitchFamily="18" charset="0"/>
              </a:rPr>
              <a:t>（2）</a:t>
            </a:r>
            <a:r>
              <a:rPr lang="en-US" altLang="zh-CN" sz="1599" dirty="0">
                <a:latin typeface="DengXian" panose="02010600030101010101" pitchFamily="2" charset="-122"/>
                <a:cs typeface="Times New Roman" pitchFamily="18" charset="0"/>
              </a:rPr>
              <a:t> </a:t>
            </a:r>
            <a:r>
              <a:rPr lang="en-US" altLang="zh-CN" sz="1599" dirty="0">
                <a:solidFill>
                  <a:srgbClr val="000000"/>
                </a:solidFill>
                <a:latin typeface="DengXian" panose="02010600030101010101" pitchFamily="2" charset="-122"/>
                <a:cs typeface="MS Shell Dlg" pitchFamily="18" charset="0"/>
              </a:rPr>
              <a:t>精细动作：</a:t>
            </a:r>
          </a:p>
          <a:p>
            <a:pPr>
              <a:lnSpc>
                <a:spcPts val="1800"/>
              </a:lnSpc>
              <a:tabLst/>
            </a:pPr>
            <a:r>
              <a:rPr lang="en-US" altLang="zh-CN" sz="1599" dirty="0">
                <a:solidFill>
                  <a:srgbClr val="000000"/>
                </a:solidFill>
                <a:latin typeface="DengXian" panose="02010600030101010101" pitchFamily="2" charset="-122"/>
                <a:cs typeface="MS Shell Dlg" pitchFamily="18" charset="0"/>
              </a:rPr>
              <a:t>指手与手指等部位的小肌肉与小肌肉群的运</a:t>
            </a:r>
          </a:p>
          <a:p>
            <a:pPr>
              <a:lnSpc>
                <a:spcPts val="1800"/>
              </a:lnSpc>
              <a:tabLst/>
            </a:pPr>
            <a:r>
              <a:rPr lang="en-US" altLang="zh-CN" sz="1599" dirty="0">
                <a:solidFill>
                  <a:srgbClr val="000000"/>
                </a:solidFill>
                <a:latin typeface="DengXian" panose="02010600030101010101" pitchFamily="2" charset="-122"/>
                <a:cs typeface="MS Shell Dlg" pitchFamily="18" charset="0"/>
              </a:rPr>
              <a:t>动。常见：</a:t>
            </a:r>
            <a:r>
              <a:rPr lang="en-US" altLang="zh-CN" sz="1599" dirty="0">
                <a:latin typeface="DengXian" panose="02010600030101010101" pitchFamily="2" charset="-122"/>
                <a:cs typeface="Times New Roman" pitchFamily="18" charset="0"/>
              </a:rPr>
              <a:t> </a:t>
            </a:r>
            <a:r>
              <a:rPr lang="en-US" altLang="zh-CN" sz="1599" dirty="0">
                <a:solidFill>
                  <a:srgbClr val="000000"/>
                </a:solidFill>
                <a:latin typeface="DengXian" panose="02010600030101010101" pitchFamily="2" charset="-122"/>
                <a:cs typeface="MS Shell Dlg" pitchFamily="18" charset="0"/>
              </a:rPr>
              <a:t>握、捏、抓、击、撕、推、摇等，</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2"/>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3"/>
          <a:srcRect/>
          <a:stretch>
            <a:fillRect/>
          </a:stretch>
        </p:blipFill>
        <p:spPr bwMode="auto">
          <a:xfrm>
            <a:off x="838200" y="1765300"/>
            <a:ext cx="406400" cy="406400"/>
          </a:xfrm>
          <a:prstGeom prst="rect">
            <a:avLst/>
          </a:prstGeom>
          <a:noFill/>
        </p:spPr>
      </p:pic>
      <p:pic>
        <p:nvPicPr>
          <p:cNvPr id="7" name="Picture 3"/>
          <p:cNvPicPr>
            <a:picLocks noChangeAspect="1" noChangeArrowheads="1"/>
          </p:cNvPicPr>
          <p:nvPr/>
        </p:nvPicPr>
        <p:blipFill>
          <a:blip r:embed="rId4"/>
          <a:srcRect/>
          <a:stretch>
            <a:fillRect/>
          </a:stretch>
        </p:blipFill>
        <p:spPr bwMode="auto">
          <a:xfrm>
            <a:off x="279400" y="5600700"/>
            <a:ext cx="990600" cy="977900"/>
          </a:xfrm>
          <a:prstGeom prst="rect">
            <a:avLst/>
          </a:prstGeom>
          <a:noFill/>
        </p:spPr>
      </p:pic>
      <p:pic>
        <p:nvPicPr>
          <p:cNvPr id="8" name="Picture 3"/>
          <p:cNvPicPr>
            <a:picLocks noChangeAspect="1" noChangeArrowheads="1"/>
          </p:cNvPicPr>
          <p:nvPr/>
        </p:nvPicPr>
        <p:blipFill>
          <a:blip r:embed="rId5"/>
          <a:srcRect/>
          <a:stretch>
            <a:fillRect/>
          </a:stretch>
        </p:blipFill>
        <p:spPr bwMode="auto">
          <a:xfrm>
            <a:off x="16412" y="0"/>
            <a:ext cx="12192000" cy="6858000"/>
          </a:xfrm>
          <a:prstGeom prst="rect">
            <a:avLst/>
          </a:prstGeom>
          <a:noFill/>
        </p:spPr>
      </p:pic>
      <p:sp>
        <p:nvSpPr>
          <p:cNvPr id="2" name="TextBox 1"/>
          <p:cNvSpPr txBox="1"/>
          <p:nvPr/>
        </p:nvSpPr>
        <p:spPr>
          <a:xfrm>
            <a:off x="1714500" y="469900"/>
            <a:ext cx="4683975" cy="366767"/>
          </a:xfrm>
          <a:prstGeom prst="rect">
            <a:avLst/>
          </a:prstGeom>
          <a:noFill/>
        </p:spPr>
        <p:txBody>
          <a:bodyPr wrap="none" lIns="0" tIns="0" rIns="0" rtlCol="0">
            <a:spAutoFit/>
          </a:bodyPr>
          <a:lstStyle/>
          <a:p>
            <a:pPr>
              <a:lnSpc>
                <a:spcPts val="2500"/>
              </a:lnSpc>
              <a:tabLst/>
            </a:pPr>
            <a:r>
              <a:rPr lang="en-US" altLang="zh-CN" sz="2400" dirty="0">
                <a:solidFill>
                  <a:srgbClr val="000000"/>
                </a:solidFill>
                <a:latin typeface="DengXian" panose="02010600030101010101" pitchFamily="2" charset="-122"/>
                <a:cs typeface="MS Shell Dlg" pitchFamily="18" charset="0"/>
              </a:rPr>
              <a:t>第一节</a:t>
            </a:r>
            <a:r>
              <a:rPr lang="en-US" altLang="zh-CN" sz="2400" dirty="0">
                <a:latin typeface="DengXian" panose="02010600030101010101" pitchFamily="2" charset="-122"/>
                <a:cs typeface="Times New Roman" pitchFamily="18" charset="0"/>
              </a:rPr>
              <a:t> </a:t>
            </a:r>
            <a:r>
              <a:rPr lang="en-US" altLang="zh-CN" sz="2400" dirty="0">
                <a:solidFill>
                  <a:srgbClr val="000000"/>
                </a:solidFill>
                <a:latin typeface="DengXian" panose="02010600030101010101" pitchFamily="2" charset="-122"/>
                <a:cs typeface="MS Shell Dlg" pitchFamily="18" charset="0"/>
              </a:rPr>
              <a:t>0—6个月婴幼儿的家庭教育</a:t>
            </a:r>
          </a:p>
        </p:txBody>
      </p:sp>
      <p:sp>
        <p:nvSpPr>
          <p:cNvPr id="9" name="TextBox 1"/>
          <p:cNvSpPr txBox="1"/>
          <p:nvPr/>
        </p:nvSpPr>
        <p:spPr>
          <a:xfrm>
            <a:off x="1524000" y="1841500"/>
            <a:ext cx="375102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0—6个月婴幼儿家庭教育的内容</a:t>
            </a:r>
          </a:p>
        </p:txBody>
      </p:sp>
      <p:sp>
        <p:nvSpPr>
          <p:cNvPr id="10" name="TextBox 1"/>
          <p:cNvSpPr txBox="1"/>
          <p:nvPr/>
        </p:nvSpPr>
        <p:spPr>
          <a:xfrm>
            <a:off x="1346200" y="3390900"/>
            <a:ext cx="1154162"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2.</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语言发展</a:t>
            </a:r>
          </a:p>
        </p:txBody>
      </p:sp>
      <p:sp>
        <p:nvSpPr>
          <p:cNvPr id="11" name="TextBox 1"/>
          <p:cNvSpPr txBox="1"/>
          <p:nvPr/>
        </p:nvSpPr>
        <p:spPr>
          <a:xfrm>
            <a:off x="1346200" y="4064000"/>
            <a:ext cx="9627636" cy="1354217"/>
          </a:xfrm>
          <a:prstGeom prst="rect">
            <a:avLst/>
          </a:prstGeom>
          <a:noFill/>
        </p:spPr>
        <p:txBody>
          <a:bodyPr wrap="none" lIns="0" tIns="0" rIns="0" rtlCol="0">
            <a:spAutoFit/>
          </a:bodyPr>
          <a:lstStyle/>
          <a:p>
            <a:pPr>
              <a:lnSpc>
                <a:spcPts val="1600"/>
              </a:lnSpc>
              <a:tabLst/>
            </a:pPr>
            <a:r>
              <a:rPr lang="en-US" altLang="zh-CN" sz="1599" dirty="0">
                <a:solidFill>
                  <a:srgbClr val="000000"/>
                </a:solidFill>
                <a:latin typeface="DengXian" panose="02010600030101010101" pitchFamily="2" charset="-122"/>
                <a:cs typeface="MS Shell Dlg" pitchFamily="18" charset="0"/>
              </a:rPr>
              <a:t>一般把从婴幼儿出生到能够说出第一个具有真正意义的词之前的这一时期（0—12个月）称为前语言阶段。</a:t>
            </a:r>
          </a:p>
          <a:p>
            <a:pPr>
              <a:lnSpc>
                <a:spcPts val="1000"/>
              </a:lnSpc>
            </a:pPr>
            <a:endParaRPr lang="en-US" altLang="zh-CN" dirty="0">
              <a:latin typeface="DengXian" panose="02010600030101010101" pitchFamily="2" charset="-122"/>
            </a:endParaRPr>
          </a:p>
          <a:p>
            <a:pPr>
              <a:lnSpc>
                <a:spcPts val="1900"/>
              </a:lnSpc>
              <a:tabLst/>
            </a:pPr>
            <a:r>
              <a:rPr lang="en-US" altLang="zh-CN" sz="1599" dirty="0">
                <a:solidFill>
                  <a:srgbClr val="000000"/>
                </a:solidFill>
                <a:latin typeface="DengXian" panose="02010600030101010101" pitchFamily="2" charset="-122"/>
                <a:cs typeface="MS Shell Dlg" pitchFamily="18" charset="0"/>
              </a:rPr>
              <a:t>新生儿期的孩子能对声音进行空间定位，表现出对语音，特别是对母亲语音的明显偏爱；发音游戏期（2—4</a:t>
            </a:r>
          </a:p>
          <a:p>
            <a:pPr>
              <a:lnSpc>
                <a:spcPts val="1000"/>
              </a:lnSpc>
            </a:pPr>
            <a:endParaRPr lang="en-US" altLang="zh-CN" dirty="0">
              <a:latin typeface="DengXian" panose="02010600030101010101" pitchFamily="2" charset="-122"/>
            </a:endParaRPr>
          </a:p>
          <a:p>
            <a:pPr>
              <a:lnSpc>
                <a:spcPts val="1800"/>
              </a:lnSpc>
              <a:tabLst/>
            </a:pPr>
            <a:r>
              <a:rPr lang="en-US" altLang="zh-CN" sz="1599" dirty="0">
                <a:solidFill>
                  <a:srgbClr val="000000"/>
                </a:solidFill>
                <a:latin typeface="DengXian" panose="02010600030101010101" pitchFamily="2" charset="-122"/>
                <a:cs typeface="MS Shell Dlg" pitchFamily="18" charset="0"/>
              </a:rPr>
              <a:t>个月）的婴幼儿开始理解语言活动中的某些交流信息，能和成人进行“互相模仿”式的发音游戏。以上这些</a:t>
            </a:r>
          </a:p>
          <a:p>
            <a:pPr>
              <a:lnSpc>
                <a:spcPts val="1000"/>
              </a:lnSpc>
            </a:pPr>
            <a:endParaRPr lang="en-US" altLang="zh-CN" dirty="0">
              <a:latin typeface="DengXian" panose="02010600030101010101" pitchFamily="2" charset="-122"/>
            </a:endParaRPr>
          </a:p>
          <a:p>
            <a:pPr>
              <a:lnSpc>
                <a:spcPts val="1900"/>
              </a:lnSpc>
              <a:tabLst/>
            </a:pPr>
            <a:r>
              <a:rPr lang="en-US" altLang="zh-CN" sz="1599" dirty="0">
                <a:solidFill>
                  <a:srgbClr val="000000"/>
                </a:solidFill>
                <a:latin typeface="DengXian" panose="02010600030101010101" pitchFamily="2" charset="-122"/>
                <a:cs typeface="MS Shell Dlg" pitchFamily="18" charset="0"/>
              </a:rPr>
              <a:t>统称为前语言现象或前语言行为。</a:t>
            </a:r>
          </a:p>
        </p:txBody>
      </p:sp>
      <p:sp>
        <p:nvSpPr>
          <p:cNvPr id="12" name="TextBox 1"/>
          <p:cNvSpPr txBox="1"/>
          <p:nvPr/>
        </p:nvSpPr>
        <p:spPr>
          <a:xfrm>
            <a:off x="1206500" y="6032500"/>
            <a:ext cx="2803332" cy="516873"/>
          </a:xfrm>
          <a:prstGeom prst="rect">
            <a:avLst/>
          </a:prstGeom>
          <a:noFill/>
        </p:spPr>
        <p:txBody>
          <a:bodyPr wrap="none" lIns="0" tIns="0" rIns="0" rtlCol="0">
            <a:spAutoFit/>
          </a:bodyPr>
          <a:lstStyle/>
          <a:p>
            <a:pPr>
              <a:lnSpc>
                <a:spcPts val="3900"/>
              </a:lnSpc>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3" name="TextBox 1"/>
          <p:cNvSpPr txBox="1"/>
          <p:nvPr/>
        </p:nvSpPr>
        <p:spPr>
          <a:xfrm>
            <a:off x="1320800" y="2603500"/>
            <a:ext cx="3537828"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0—6个月婴幼儿的发展特点</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2"/>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3"/>
          <a:srcRect/>
          <a:stretch>
            <a:fillRect/>
          </a:stretch>
        </p:blipFill>
        <p:spPr bwMode="auto">
          <a:xfrm>
            <a:off x="838200" y="1765300"/>
            <a:ext cx="406400" cy="406400"/>
          </a:xfrm>
          <a:prstGeom prst="rect">
            <a:avLst/>
          </a:prstGeom>
          <a:noFill/>
        </p:spPr>
      </p:pic>
      <p:pic>
        <p:nvPicPr>
          <p:cNvPr id="7" name="Picture 3"/>
          <p:cNvPicPr>
            <a:picLocks noChangeAspect="1" noChangeArrowheads="1"/>
          </p:cNvPicPr>
          <p:nvPr/>
        </p:nvPicPr>
        <p:blipFill>
          <a:blip r:embed="rId4"/>
          <a:srcRect/>
          <a:stretch>
            <a:fillRect/>
          </a:stretch>
        </p:blipFill>
        <p:spPr bwMode="auto">
          <a:xfrm>
            <a:off x="279400" y="5600700"/>
            <a:ext cx="990600" cy="977900"/>
          </a:xfrm>
          <a:prstGeom prst="rect">
            <a:avLst/>
          </a:prstGeom>
          <a:noFill/>
        </p:spPr>
      </p:pic>
      <p:pic>
        <p:nvPicPr>
          <p:cNvPr id="8" name="Picture 3"/>
          <p:cNvPicPr>
            <a:picLocks noChangeAspect="1" noChangeArrowheads="1"/>
          </p:cNvPicPr>
          <p:nvPr/>
        </p:nvPicPr>
        <p:blipFill>
          <a:blip r:embed="rId5"/>
          <a:srcRect/>
          <a:stretch>
            <a:fillRect/>
          </a:stretch>
        </p:blipFill>
        <p:spPr bwMode="auto">
          <a:xfrm>
            <a:off x="5956300" y="2362200"/>
            <a:ext cx="5549900" cy="3479800"/>
          </a:xfrm>
          <a:prstGeom prst="rect">
            <a:avLst/>
          </a:prstGeom>
          <a:noFill/>
        </p:spPr>
      </p:pic>
      <p:pic>
        <p:nvPicPr>
          <p:cNvPr id="9" name="Picture 3"/>
          <p:cNvPicPr>
            <a:picLocks noChangeAspect="1" noChangeArrowheads="1"/>
          </p:cNvPicPr>
          <p:nvPr/>
        </p:nvPicPr>
        <p:blipFill>
          <a:blip r:embed="rId6"/>
          <a:srcRect/>
          <a:stretch>
            <a:fillRect/>
          </a:stretch>
        </p:blipFill>
        <p:spPr bwMode="auto">
          <a:xfrm>
            <a:off x="0" y="0"/>
            <a:ext cx="12192000" cy="6858000"/>
          </a:xfrm>
          <a:prstGeom prst="rect">
            <a:avLst/>
          </a:prstGeom>
          <a:noFill/>
        </p:spPr>
      </p:pic>
      <p:sp>
        <p:nvSpPr>
          <p:cNvPr id="2" name="TextBox 1"/>
          <p:cNvSpPr txBox="1"/>
          <p:nvPr/>
        </p:nvSpPr>
        <p:spPr>
          <a:xfrm>
            <a:off x="1714500" y="469900"/>
            <a:ext cx="4683975" cy="366767"/>
          </a:xfrm>
          <a:prstGeom prst="rect">
            <a:avLst/>
          </a:prstGeom>
          <a:noFill/>
        </p:spPr>
        <p:txBody>
          <a:bodyPr wrap="none" lIns="0" tIns="0" rIns="0" rtlCol="0">
            <a:spAutoFit/>
          </a:bodyPr>
          <a:lstStyle/>
          <a:p>
            <a:pPr>
              <a:lnSpc>
                <a:spcPts val="2500"/>
              </a:lnSpc>
              <a:tabLst/>
            </a:pPr>
            <a:r>
              <a:rPr lang="en-US" altLang="zh-CN" sz="2400" dirty="0">
                <a:solidFill>
                  <a:srgbClr val="000000"/>
                </a:solidFill>
                <a:latin typeface="DengXian" panose="02010600030101010101" pitchFamily="2" charset="-122"/>
                <a:cs typeface="MS Shell Dlg" pitchFamily="18" charset="0"/>
              </a:rPr>
              <a:t>第一节</a:t>
            </a:r>
            <a:r>
              <a:rPr lang="en-US" altLang="zh-CN" sz="2400" dirty="0">
                <a:latin typeface="DengXian" panose="02010600030101010101" pitchFamily="2" charset="-122"/>
                <a:cs typeface="Times New Roman" pitchFamily="18" charset="0"/>
              </a:rPr>
              <a:t> </a:t>
            </a:r>
            <a:r>
              <a:rPr lang="en-US" altLang="zh-CN" sz="2400" dirty="0">
                <a:solidFill>
                  <a:srgbClr val="000000"/>
                </a:solidFill>
                <a:latin typeface="DengXian" panose="02010600030101010101" pitchFamily="2" charset="-122"/>
                <a:cs typeface="MS Shell Dlg" pitchFamily="18" charset="0"/>
              </a:rPr>
              <a:t>0—6个月婴幼儿的家庭教育</a:t>
            </a:r>
          </a:p>
        </p:txBody>
      </p:sp>
      <p:sp>
        <p:nvSpPr>
          <p:cNvPr id="10" name="TextBox 1"/>
          <p:cNvSpPr txBox="1"/>
          <p:nvPr/>
        </p:nvSpPr>
        <p:spPr>
          <a:xfrm>
            <a:off x="1524000" y="1841500"/>
            <a:ext cx="375102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0—6个月婴幼儿家庭教育的内容</a:t>
            </a:r>
          </a:p>
        </p:txBody>
      </p:sp>
      <p:sp>
        <p:nvSpPr>
          <p:cNvPr id="11" name="TextBox 1"/>
          <p:cNvSpPr txBox="1"/>
          <p:nvPr/>
        </p:nvSpPr>
        <p:spPr>
          <a:xfrm>
            <a:off x="1346200" y="3200400"/>
            <a:ext cx="1154162"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3.</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认知发展</a:t>
            </a:r>
          </a:p>
        </p:txBody>
      </p:sp>
      <p:sp>
        <p:nvSpPr>
          <p:cNvPr id="12" name="TextBox 1"/>
          <p:cNvSpPr txBox="1"/>
          <p:nvPr/>
        </p:nvSpPr>
        <p:spPr>
          <a:xfrm>
            <a:off x="1346200" y="3886200"/>
            <a:ext cx="3693319" cy="1713290"/>
          </a:xfrm>
          <a:prstGeom prst="rect">
            <a:avLst/>
          </a:prstGeom>
          <a:noFill/>
        </p:spPr>
        <p:txBody>
          <a:bodyPr wrap="none" lIns="0" tIns="0" rIns="0" rtlCol="0">
            <a:spAutoFit/>
          </a:bodyPr>
          <a:lstStyle/>
          <a:p>
            <a:pPr>
              <a:lnSpc>
                <a:spcPts val="1600"/>
              </a:lnSpc>
              <a:tabLst/>
            </a:pPr>
            <a:r>
              <a:rPr lang="en-US" altLang="zh-CN" sz="1599" dirty="0">
                <a:solidFill>
                  <a:srgbClr val="000000"/>
                </a:solidFill>
                <a:latin typeface="DengXian" panose="02010600030101010101" pitchFamily="2" charset="-122"/>
                <a:cs typeface="MS Shell Dlg" pitchFamily="18" charset="0"/>
              </a:rPr>
              <a:t>早期的婴幼儿研究普遍认为，婴幼儿时期</a:t>
            </a:r>
          </a:p>
          <a:p>
            <a:pPr>
              <a:lnSpc>
                <a:spcPts val="1000"/>
              </a:lnSpc>
            </a:pPr>
            <a:endParaRPr lang="en-US" altLang="zh-CN" dirty="0">
              <a:latin typeface="DengXian" panose="02010600030101010101" pitchFamily="2" charset="-122"/>
            </a:endParaRPr>
          </a:p>
          <a:p>
            <a:pPr>
              <a:lnSpc>
                <a:spcPts val="1900"/>
              </a:lnSpc>
              <a:tabLst/>
            </a:pPr>
            <a:r>
              <a:rPr lang="en-US" altLang="zh-CN" sz="1599" dirty="0">
                <a:solidFill>
                  <a:srgbClr val="000000"/>
                </a:solidFill>
                <a:latin typeface="DengXian" panose="02010600030101010101" pitchFamily="2" charset="-122"/>
                <a:cs typeface="MS Shell Dlg" pitchFamily="18" charset="0"/>
              </a:rPr>
              <a:t>认知的主要特点是“被动适应”，而近年</a:t>
            </a:r>
          </a:p>
          <a:p>
            <a:pPr>
              <a:lnSpc>
                <a:spcPts val="1000"/>
              </a:lnSpc>
            </a:pPr>
            <a:endParaRPr lang="en-US" altLang="zh-CN" dirty="0">
              <a:latin typeface="DengXian" panose="02010600030101010101" pitchFamily="2" charset="-122"/>
            </a:endParaRPr>
          </a:p>
          <a:p>
            <a:pPr>
              <a:lnSpc>
                <a:spcPts val="1800"/>
              </a:lnSpc>
              <a:tabLst/>
            </a:pPr>
            <a:r>
              <a:rPr lang="en-US" altLang="zh-CN" sz="1599" dirty="0">
                <a:solidFill>
                  <a:srgbClr val="000000"/>
                </a:solidFill>
                <a:latin typeface="DengXian" panose="02010600030101010101" pitchFamily="2" charset="-122"/>
                <a:cs typeface="MS Shell Dlg" pitchFamily="18" charset="0"/>
              </a:rPr>
              <a:t>来有越来越多的研究和实践证明，婴幼儿</a:t>
            </a:r>
          </a:p>
          <a:p>
            <a:pPr>
              <a:lnSpc>
                <a:spcPts val="1000"/>
              </a:lnSpc>
            </a:pPr>
            <a:endParaRPr lang="en-US" altLang="zh-CN" dirty="0">
              <a:latin typeface="DengXian" panose="02010600030101010101" pitchFamily="2" charset="-122"/>
            </a:endParaRPr>
          </a:p>
          <a:p>
            <a:pPr>
              <a:lnSpc>
                <a:spcPts val="1900"/>
              </a:lnSpc>
              <a:tabLst/>
            </a:pPr>
            <a:r>
              <a:rPr lang="en-US" altLang="zh-CN" sz="1599" dirty="0">
                <a:solidFill>
                  <a:srgbClr val="000000"/>
                </a:solidFill>
                <a:latin typeface="DengXian" panose="02010600030101010101" pitchFamily="2" charset="-122"/>
                <a:cs typeface="MS Shell Dlg" pitchFamily="18" charset="0"/>
              </a:rPr>
              <a:t>借助感知觉认识客体和自我，从一开始就</a:t>
            </a:r>
          </a:p>
          <a:p>
            <a:pPr>
              <a:lnSpc>
                <a:spcPts val="1000"/>
              </a:lnSpc>
            </a:pPr>
            <a:endParaRPr lang="en-US" altLang="zh-CN" dirty="0">
              <a:latin typeface="DengXian" panose="02010600030101010101" pitchFamily="2" charset="-122"/>
            </a:endParaRPr>
          </a:p>
          <a:p>
            <a:pPr>
              <a:lnSpc>
                <a:spcPts val="1800"/>
              </a:lnSpc>
              <a:tabLst/>
            </a:pPr>
            <a:r>
              <a:rPr lang="en-US" altLang="zh-CN" sz="1599" dirty="0">
                <a:solidFill>
                  <a:srgbClr val="000000"/>
                </a:solidFill>
                <a:latin typeface="DengXian" panose="02010600030101010101" pitchFamily="2" charset="-122"/>
                <a:cs typeface="MS Shell Dlg" pitchFamily="18" charset="0"/>
              </a:rPr>
              <a:t>是一个积极主动探索世界的过程。</a:t>
            </a:r>
          </a:p>
        </p:txBody>
      </p:sp>
      <p:sp>
        <p:nvSpPr>
          <p:cNvPr id="13" name="TextBox 1"/>
          <p:cNvSpPr txBox="1"/>
          <p:nvPr/>
        </p:nvSpPr>
        <p:spPr>
          <a:xfrm>
            <a:off x="1206500" y="6032500"/>
            <a:ext cx="2803332" cy="516873"/>
          </a:xfrm>
          <a:prstGeom prst="rect">
            <a:avLst/>
          </a:prstGeom>
          <a:noFill/>
        </p:spPr>
        <p:txBody>
          <a:bodyPr wrap="none" lIns="0" tIns="0" rIns="0" rtlCol="0">
            <a:spAutoFit/>
          </a:bodyPr>
          <a:lstStyle/>
          <a:p>
            <a:pPr>
              <a:lnSpc>
                <a:spcPts val="3900"/>
              </a:lnSpc>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4" name="TextBox 1"/>
          <p:cNvSpPr txBox="1"/>
          <p:nvPr/>
        </p:nvSpPr>
        <p:spPr>
          <a:xfrm>
            <a:off x="1320800" y="2603500"/>
            <a:ext cx="3537828"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0—6个月婴幼儿的发展特点</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2"/>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3"/>
          <a:srcRect/>
          <a:stretch>
            <a:fillRect/>
          </a:stretch>
        </p:blipFill>
        <p:spPr bwMode="auto">
          <a:xfrm>
            <a:off x="838200" y="1765300"/>
            <a:ext cx="406400" cy="406400"/>
          </a:xfrm>
          <a:prstGeom prst="rect">
            <a:avLst/>
          </a:prstGeom>
          <a:noFill/>
        </p:spPr>
      </p:pic>
      <p:pic>
        <p:nvPicPr>
          <p:cNvPr id="7" name="Picture 3"/>
          <p:cNvPicPr>
            <a:picLocks noChangeAspect="1" noChangeArrowheads="1"/>
          </p:cNvPicPr>
          <p:nvPr/>
        </p:nvPicPr>
        <p:blipFill>
          <a:blip r:embed="rId4"/>
          <a:srcRect/>
          <a:stretch>
            <a:fillRect/>
          </a:stretch>
        </p:blipFill>
        <p:spPr bwMode="auto">
          <a:xfrm>
            <a:off x="279400" y="5600700"/>
            <a:ext cx="990600" cy="977900"/>
          </a:xfrm>
          <a:prstGeom prst="rect">
            <a:avLst/>
          </a:prstGeom>
          <a:noFill/>
        </p:spPr>
      </p:pic>
      <p:pic>
        <p:nvPicPr>
          <p:cNvPr id="8" name="Picture 3"/>
          <p:cNvPicPr>
            <a:picLocks noChangeAspect="1" noChangeArrowheads="1"/>
          </p:cNvPicPr>
          <p:nvPr/>
        </p:nvPicPr>
        <p:blipFill>
          <a:blip r:embed="rId5"/>
          <a:srcRect/>
          <a:stretch>
            <a:fillRect/>
          </a:stretch>
        </p:blipFill>
        <p:spPr bwMode="auto">
          <a:xfrm>
            <a:off x="5461000" y="2616200"/>
            <a:ext cx="6235700" cy="3225800"/>
          </a:xfrm>
          <a:prstGeom prst="rect">
            <a:avLst/>
          </a:prstGeom>
          <a:noFill/>
        </p:spPr>
      </p:pic>
      <p:pic>
        <p:nvPicPr>
          <p:cNvPr id="9" name="Picture 3"/>
          <p:cNvPicPr>
            <a:picLocks noChangeAspect="1" noChangeArrowheads="1"/>
          </p:cNvPicPr>
          <p:nvPr/>
        </p:nvPicPr>
        <p:blipFill>
          <a:blip r:embed="rId6"/>
          <a:srcRect/>
          <a:stretch>
            <a:fillRect/>
          </a:stretch>
        </p:blipFill>
        <p:spPr bwMode="auto">
          <a:xfrm>
            <a:off x="0" y="0"/>
            <a:ext cx="12192000" cy="6858000"/>
          </a:xfrm>
          <a:prstGeom prst="rect">
            <a:avLst/>
          </a:prstGeom>
          <a:noFill/>
        </p:spPr>
      </p:pic>
      <p:sp>
        <p:nvSpPr>
          <p:cNvPr id="2" name="TextBox 1"/>
          <p:cNvSpPr txBox="1"/>
          <p:nvPr/>
        </p:nvSpPr>
        <p:spPr>
          <a:xfrm>
            <a:off x="1714500" y="469900"/>
            <a:ext cx="4683975" cy="366767"/>
          </a:xfrm>
          <a:prstGeom prst="rect">
            <a:avLst/>
          </a:prstGeom>
          <a:noFill/>
        </p:spPr>
        <p:txBody>
          <a:bodyPr wrap="none" lIns="0" tIns="0" rIns="0" rtlCol="0">
            <a:spAutoFit/>
          </a:bodyPr>
          <a:lstStyle/>
          <a:p>
            <a:pPr>
              <a:lnSpc>
                <a:spcPts val="2500"/>
              </a:lnSpc>
              <a:tabLst/>
            </a:pPr>
            <a:r>
              <a:rPr lang="en-US" altLang="zh-CN" sz="2400" dirty="0">
                <a:solidFill>
                  <a:srgbClr val="000000"/>
                </a:solidFill>
                <a:latin typeface="DengXian" panose="02010600030101010101" pitchFamily="2" charset="-122"/>
                <a:cs typeface="MS Shell Dlg" pitchFamily="18" charset="0"/>
              </a:rPr>
              <a:t>第一节</a:t>
            </a:r>
            <a:r>
              <a:rPr lang="en-US" altLang="zh-CN" sz="2400" dirty="0">
                <a:latin typeface="DengXian" panose="02010600030101010101" pitchFamily="2" charset="-122"/>
                <a:cs typeface="Times New Roman" pitchFamily="18" charset="0"/>
              </a:rPr>
              <a:t> </a:t>
            </a:r>
            <a:r>
              <a:rPr lang="en-US" altLang="zh-CN" sz="2400" dirty="0">
                <a:solidFill>
                  <a:srgbClr val="000000"/>
                </a:solidFill>
                <a:latin typeface="DengXian" panose="02010600030101010101" pitchFamily="2" charset="-122"/>
                <a:cs typeface="MS Shell Dlg" pitchFamily="18" charset="0"/>
              </a:rPr>
              <a:t>0—6个月婴幼儿的家庭教育</a:t>
            </a:r>
          </a:p>
        </p:txBody>
      </p:sp>
      <p:sp>
        <p:nvSpPr>
          <p:cNvPr id="10" name="TextBox 1"/>
          <p:cNvSpPr txBox="1"/>
          <p:nvPr/>
        </p:nvSpPr>
        <p:spPr>
          <a:xfrm>
            <a:off x="1524000" y="1841500"/>
            <a:ext cx="375102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0—6个月婴幼儿家庭教育的内容</a:t>
            </a:r>
          </a:p>
        </p:txBody>
      </p:sp>
      <p:sp>
        <p:nvSpPr>
          <p:cNvPr id="11" name="TextBox 1"/>
          <p:cNvSpPr txBox="1"/>
          <p:nvPr/>
        </p:nvSpPr>
        <p:spPr>
          <a:xfrm>
            <a:off x="1346200" y="3225800"/>
            <a:ext cx="2077492"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4.</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情感和社会性发展</a:t>
            </a:r>
          </a:p>
        </p:txBody>
      </p:sp>
      <p:sp>
        <p:nvSpPr>
          <p:cNvPr id="12" name="TextBox 1"/>
          <p:cNvSpPr txBox="1"/>
          <p:nvPr/>
        </p:nvSpPr>
        <p:spPr>
          <a:xfrm>
            <a:off x="1346200" y="3911600"/>
            <a:ext cx="2872581" cy="1713290"/>
          </a:xfrm>
          <a:prstGeom prst="rect">
            <a:avLst/>
          </a:prstGeom>
          <a:noFill/>
        </p:spPr>
        <p:txBody>
          <a:bodyPr wrap="none" lIns="0" tIns="0" rIns="0" rtlCol="0">
            <a:spAutoFit/>
          </a:bodyPr>
          <a:lstStyle/>
          <a:p>
            <a:pPr>
              <a:lnSpc>
                <a:spcPts val="1600"/>
              </a:lnSpc>
              <a:tabLst/>
            </a:pPr>
            <a:r>
              <a:rPr lang="en-US" altLang="zh-CN" sz="1599" dirty="0">
                <a:solidFill>
                  <a:srgbClr val="000000"/>
                </a:solidFill>
                <a:latin typeface="DengXian" panose="02010600030101010101" pitchFamily="2" charset="-122"/>
                <a:cs typeface="MS Shell Dlg" pitchFamily="18" charset="0"/>
              </a:rPr>
              <a:t>婴幼儿就是一个小小的交流家，</a:t>
            </a:r>
          </a:p>
          <a:p>
            <a:pPr>
              <a:lnSpc>
                <a:spcPts val="1000"/>
              </a:lnSpc>
            </a:pPr>
            <a:endParaRPr lang="en-US" altLang="zh-CN" dirty="0">
              <a:latin typeface="DengXian" panose="02010600030101010101" pitchFamily="2" charset="-122"/>
            </a:endParaRPr>
          </a:p>
          <a:p>
            <a:pPr>
              <a:lnSpc>
                <a:spcPts val="1900"/>
              </a:lnSpc>
              <a:tabLst/>
            </a:pPr>
            <a:r>
              <a:rPr lang="en-US" altLang="zh-CN" sz="1599" dirty="0">
                <a:solidFill>
                  <a:srgbClr val="000000"/>
                </a:solidFill>
                <a:latin typeface="DengXian" panose="02010600030101010101" pitchFamily="2" charset="-122"/>
                <a:cs typeface="MS Shell Dlg" pitchFamily="18" charset="0"/>
              </a:rPr>
              <a:t>他们很早就能借助各种方式与</a:t>
            </a:r>
          </a:p>
          <a:p>
            <a:pPr>
              <a:lnSpc>
                <a:spcPts val="1000"/>
              </a:lnSpc>
            </a:pPr>
            <a:endParaRPr lang="en-US" altLang="zh-CN" dirty="0">
              <a:latin typeface="DengXian" panose="02010600030101010101" pitchFamily="2" charset="-122"/>
            </a:endParaRPr>
          </a:p>
          <a:p>
            <a:pPr>
              <a:lnSpc>
                <a:spcPts val="1800"/>
              </a:lnSpc>
              <a:tabLst/>
            </a:pPr>
            <a:r>
              <a:rPr lang="en-US" altLang="zh-CN" sz="1599" dirty="0">
                <a:solidFill>
                  <a:srgbClr val="000000"/>
                </a:solidFill>
                <a:latin typeface="DengXian" panose="02010600030101010101" pitchFamily="2" charset="-122"/>
                <a:cs typeface="MS Shell Dlg" pitchFamily="18" charset="0"/>
              </a:rPr>
              <a:t>人沟通，而他们掌握交流手段</a:t>
            </a:r>
          </a:p>
          <a:p>
            <a:pPr>
              <a:lnSpc>
                <a:spcPts val="1000"/>
              </a:lnSpc>
            </a:pPr>
            <a:endParaRPr lang="en-US" altLang="zh-CN" dirty="0">
              <a:latin typeface="DengXian" panose="02010600030101010101" pitchFamily="2" charset="-122"/>
            </a:endParaRPr>
          </a:p>
          <a:p>
            <a:pPr>
              <a:lnSpc>
                <a:spcPts val="1900"/>
              </a:lnSpc>
              <a:tabLst/>
            </a:pPr>
            <a:r>
              <a:rPr lang="en-US" altLang="zh-CN" sz="1599" dirty="0">
                <a:solidFill>
                  <a:srgbClr val="000000"/>
                </a:solidFill>
                <a:latin typeface="DengXian" panose="02010600030101010101" pitchFamily="2" charset="-122"/>
                <a:cs typeface="MS Shell Dlg" pitchFamily="18" charset="0"/>
              </a:rPr>
              <a:t>和策略的速度之快，更是超乎</a:t>
            </a:r>
          </a:p>
          <a:p>
            <a:pPr>
              <a:lnSpc>
                <a:spcPts val="1000"/>
              </a:lnSpc>
            </a:pPr>
            <a:endParaRPr lang="en-US" altLang="zh-CN" dirty="0">
              <a:latin typeface="DengXian" panose="02010600030101010101" pitchFamily="2" charset="-122"/>
            </a:endParaRPr>
          </a:p>
          <a:p>
            <a:pPr>
              <a:lnSpc>
                <a:spcPts val="1800"/>
              </a:lnSpc>
              <a:tabLst/>
            </a:pPr>
            <a:r>
              <a:rPr lang="en-US" altLang="zh-CN" sz="1599" dirty="0">
                <a:solidFill>
                  <a:srgbClr val="000000"/>
                </a:solidFill>
                <a:latin typeface="DengXian" panose="02010600030101010101" pitchFamily="2" charset="-122"/>
                <a:cs typeface="MS Shell Dlg" pitchFamily="18" charset="0"/>
              </a:rPr>
              <a:t>我们的想象</a:t>
            </a:r>
          </a:p>
        </p:txBody>
      </p:sp>
      <p:sp>
        <p:nvSpPr>
          <p:cNvPr id="13" name="TextBox 1"/>
          <p:cNvSpPr txBox="1"/>
          <p:nvPr/>
        </p:nvSpPr>
        <p:spPr>
          <a:xfrm>
            <a:off x="1206500" y="6032500"/>
            <a:ext cx="2803332" cy="516873"/>
          </a:xfrm>
          <a:prstGeom prst="rect">
            <a:avLst/>
          </a:prstGeom>
          <a:noFill/>
        </p:spPr>
        <p:txBody>
          <a:bodyPr wrap="none" lIns="0" tIns="0" rIns="0" rtlCol="0">
            <a:spAutoFit/>
          </a:bodyPr>
          <a:lstStyle/>
          <a:p>
            <a:pPr>
              <a:lnSpc>
                <a:spcPts val="3900"/>
              </a:lnSpc>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4" name="TextBox 1"/>
          <p:cNvSpPr txBox="1"/>
          <p:nvPr/>
        </p:nvSpPr>
        <p:spPr>
          <a:xfrm>
            <a:off x="1320800" y="2603500"/>
            <a:ext cx="3537828"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0—6个月婴幼儿的发展特点</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2"/>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3"/>
          <a:srcRect/>
          <a:stretch>
            <a:fillRect/>
          </a:stretch>
        </p:blipFill>
        <p:spPr bwMode="auto">
          <a:xfrm>
            <a:off x="838200" y="1765300"/>
            <a:ext cx="406400" cy="406400"/>
          </a:xfrm>
          <a:prstGeom prst="rect">
            <a:avLst/>
          </a:prstGeom>
          <a:noFill/>
        </p:spPr>
      </p:pic>
      <p:pic>
        <p:nvPicPr>
          <p:cNvPr id="17" name="Picture 3"/>
          <p:cNvPicPr>
            <a:picLocks noChangeAspect="1" noChangeArrowheads="1"/>
          </p:cNvPicPr>
          <p:nvPr/>
        </p:nvPicPr>
        <p:blipFill>
          <a:blip r:embed="rId4"/>
          <a:srcRect/>
          <a:stretch>
            <a:fillRect/>
          </a:stretch>
        </p:blipFill>
        <p:spPr bwMode="auto">
          <a:xfrm>
            <a:off x="-3048" y="0"/>
            <a:ext cx="12192000" cy="6858000"/>
          </a:xfrm>
          <a:prstGeom prst="rect">
            <a:avLst/>
          </a:prstGeom>
          <a:noFill/>
        </p:spPr>
      </p:pic>
      <p:pic>
        <p:nvPicPr>
          <p:cNvPr id="7" name="Picture 3"/>
          <p:cNvPicPr>
            <a:picLocks noChangeAspect="1" noChangeArrowheads="1"/>
          </p:cNvPicPr>
          <p:nvPr/>
        </p:nvPicPr>
        <p:blipFill>
          <a:blip r:embed="rId5"/>
          <a:srcRect/>
          <a:stretch>
            <a:fillRect/>
          </a:stretch>
        </p:blipFill>
        <p:spPr bwMode="auto">
          <a:xfrm>
            <a:off x="279400" y="5600700"/>
            <a:ext cx="990600" cy="977900"/>
          </a:xfrm>
          <a:prstGeom prst="rect">
            <a:avLst/>
          </a:prstGeom>
          <a:noFill/>
        </p:spPr>
      </p:pic>
      <p:sp>
        <p:nvSpPr>
          <p:cNvPr id="2" name="TextBox 1"/>
          <p:cNvSpPr txBox="1"/>
          <p:nvPr/>
        </p:nvSpPr>
        <p:spPr>
          <a:xfrm>
            <a:off x="1714500" y="469900"/>
            <a:ext cx="4683975" cy="366767"/>
          </a:xfrm>
          <a:prstGeom prst="rect">
            <a:avLst/>
          </a:prstGeom>
          <a:noFill/>
        </p:spPr>
        <p:txBody>
          <a:bodyPr wrap="none" lIns="0" tIns="0" rIns="0" rtlCol="0">
            <a:spAutoFit/>
          </a:bodyPr>
          <a:lstStyle/>
          <a:p>
            <a:pPr>
              <a:lnSpc>
                <a:spcPts val="2500"/>
              </a:lnSpc>
              <a:tabLst/>
            </a:pPr>
            <a:r>
              <a:rPr lang="en-US" altLang="zh-CN" sz="2400" dirty="0">
                <a:solidFill>
                  <a:srgbClr val="000000"/>
                </a:solidFill>
                <a:latin typeface="DengXian" panose="02010600030101010101" pitchFamily="2" charset="-122"/>
                <a:cs typeface="MS Shell Dlg" pitchFamily="18" charset="0"/>
              </a:rPr>
              <a:t>第一节</a:t>
            </a:r>
            <a:r>
              <a:rPr lang="en-US" altLang="zh-CN" sz="2400" dirty="0">
                <a:latin typeface="DengXian" panose="02010600030101010101" pitchFamily="2" charset="-122"/>
                <a:cs typeface="Times New Roman" pitchFamily="18" charset="0"/>
              </a:rPr>
              <a:t> </a:t>
            </a:r>
            <a:r>
              <a:rPr lang="en-US" altLang="zh-CN" sz="2400" dirty="0">
                <a:solidFill>
                  <a:srgbClr val="000000"/>
                </a:solidFill>
                <a:latin typeface="DengXian" panose="02010600030101010101" pitchFamily="2" charset="-122"/>
                <a:cs typeface="MS Shell Dlg" pitchFamily="18" charset="0"/>
              </a:rPr>
              <a:t>0—6个月婴幼儿的家庭教育</a:t>
            </a:r>
          </a:p>
        </p:txBody>
      </p:sp>
      <p:sp>
        <p:nvSpPr>
          <p:cNvPr id="11" name="TextBox 1"/>
          <p:cNvSpPr txBox="1"/>
          <p:nvPr/>
        </p:nvSpPr>
        <p:spPr>
          <a:xfrm>
            <a:off x="1524000" y="1841500"/>
            <a:ext cx="375102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0—6个月婴幼儿家庭教育的内容</a:t>
            </a:r>
          </a:p>
        </p:txBody>
      </p:sp>
      <p:sp>
        <p:nvSpPr>
          <p:cNvPr id="12" name="TextBox 1"/>
          <p:cNvSpPr txBox="1"/>
          <p:nvPr/>
        </p:nvSpPr>
        <p:spPr>
          <a:xfrm>
            <a:off x="1397000" y="3276600"/>
            <a:ext cx="1617430" cy="1083630"/>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1.</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确保充足奶量</a:t>
            </a:r>
          </a:p>
          <a:p>
            <a:pPr>
              <a:lnSpc>
                <a:spcPts val="1000"/>
              </a:lnSpc>
            </a:pPr>
            <a:endParaRPr lang="en-US" altLang="zh-CN" dirty="0">
              <a:latin typeface="DengXian" panose="02010600030101010101" pitchFamily="2" charset="-122"/>
            </a:endParaRPr>
          </a:p>
          <a:p>
            <a:pPr>
              <a:lnSpc>
                <a:spcPts val="2200"/>
              </a:lnSpc>
              <a:tabLst/>
            </a:pPr>
            <a:r>
              <a:rPr lang="en-US" altLang="zh-CN" sz="1800" dirty="0">
                <a:solidFill>
                  <a:srgbClr val="000000"/>
                </a:solidFill>
                <a:latin typeface="DengXian" panose="02010600030101010101" pitchFamily="2" charset="-122"/>
                <a:cs typeface="MS Shell Dlg" pitchFamily="18" charset="0"/>
              </a:rPr>
              <a:t>2.</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保证充足睡眠</a:t>
            </a:r>
          </a:p>
          <a:p>
            <a:pPr>
              <a:lnSpc>
                <a:spcPts val="1000"/>
              </a:lnSpc>
            </a:pPr>
            <a:endParaRPr lang="en-US" altLang="zh-CN" dirty="0">
              <a:latin typeface="DengXian" panose="02010600030101010101" pitchFamily="2" charset="-122"/>
            </a:endParaRPr>
          </a:p>
          <a:p>
            <a:pPr>
              <a:lnSpc>
                <a:spcPts val="2200"/>
              </a:lnSpc>
              <a:tabLst/>
            </a:pPr>
            <a:r>
              <a:rPr lang="en-US" altLang="zh-CN" sz="1800" dirty="0">
                <a:solidFill>
                  <a:srgbClr val="000000"/>
                </a:solidFill>
                <a:latin typeface="DengXian" panose="02010600030101010101" pitchFamily="2" charset="-122"/>
                <a:cs typeface="MS Shell Dlg" pitchFamily="18" charset="0"/>
              </a:rPr>
              <a:t>3.</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做好日常护理</a:t>
            </a:r>
          </a:p>
        </p:txBody>
      </p:sp>
      <p:sp>
        <p:nvSpPr>
          <p:cNvPr id="13" name="TextBox 1"/>
          <p:cNvSpPr txBox="1"/>
          <p:nvPr/>
        </p:nvSpPr>
        <p:spPr>
          <a:xfrm>
            <a:off x="1397000" y="4495800"/>
            <a:ext cx="1846659"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4.</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促进感知觉发展</a:t>
            </a:r>
          </a:p>
        </p:txBody>
      </p:sp>
      <p:sp>
        <p:nvSpPr>
          <p:cNvPr id="14" name="TextBox 1"/>
          <p:cNvSpPr txBox="1"/>
          <p:nvPr/>
        </p:nvSpPr>
        <p:spPr>
          <a:xfrm>
            <a:off x="1206500" y="6032500"/>
            <a:ext cx="2803332" cy="516873"/>
          </a:xfrm>
          <a:prstGeom prst="rect">
            <a:avLst/>
          </a:prstGeom>
          <a:noFill/>
        </p:spPr>
        <p:txBody>
          <a:bodyPr wrap="none" lIns="0" tIns="0" rIns="0" rtlCol="0">
            <a:spAutoFit/>
          </a:bodyPr>
          <a:lstStyle/>
          <a:p>
            <a:pPr>
              <a:lnSpc>
                <a:spcPts val="3900"/>
              </a:lnSpc>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5" name="TextBox 1"/>
          <p:cNvSpPr txBox="1"/>
          <p:nvPr/>
        </p:nvSpPr>
        <p:spPr>
          <a:xfrm>
            <a:off x="1320800" y="2603500"/>
            <a:ext cx="4885953"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（二）</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0—6个月婴幼儿家庭教育指导的重点内容</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188952" cy="6858000"/>
          </a:xfrm>
          <a:custGeom>
            <a:avLst/>
            <a:gdLst>
              <a:gd name="connsiteX0" fmla="*/ 0 w 12188952"/>
              <a:gd name="connsiteY0" fmla="*/ 0 h 6858000"/>
              <a:gd name="connsiteX1" fmla="*/ 12188952 w 12188952"/>
              <a:gd name="connsiteY1" fmla="*/ 0 h 6858000"/>
              <a:gd name="connsiteX2" fmla="*/ 12188952 w 12188952"/>
              <a:gd name="connsiteY2" fmla="*/ 6858000 h 6858000"/>
              <a:gd name="connsiteX3" fmla="*/ 0 w 12188952"/>
              <a:gd name="connsiteY3" fmla="*/ 6858000 h 6858000"/>
              <a:gd name="connsiteX4" fmla="*/ 0 w 12188952"/>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88952" h="6858000">
                <a:moveTo>
                  <a:pt x="0" y="0"/>
                </a:moveTo>
                <a:lnTo>
                  <a:pt x="12188952" y="0"/>
                </a:lnTo>
                <a:lnTo>
                  <a:pt x="12188952"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3" name="Freeform 3"/>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engXian" panose="02010600030101010101" pitchFamily="2" charset="-122"/>
            </a:endParaRPr>
          </a:p>
        </p:txBody>
      </p:sp>
      <p:sp>
        <p:nvSpPr>
          <p:cNvPr id="5" name="Freeform 3"/>
          <p:cNvSpPr/>
          <p:nvPr/>
        </p:nvSpPr>
        <p:spPr>
          <a:xfrm>
            <a:off x="1431789" y="748218"/>
            <a:ext cx="7468425" cy="384840"/>
          </a:xfrm>
          <a:custGeom>
            <a:avLst/>
            <a:gdLst>
              <a:gd name="connsiteX0" fmla="*/ 6350 w 7468425"/>
              <a:gd name="connsiteY0" fmla="*/ 124517 h 384840"/>
              <a:gd name="connsiteX1" fmla="*/ 1684116 w 7468425"/>
              <a:gd name="connsiteY1" fmla="*/ 375695 h 384840"/>
              <a:gd name="connsiteX2" fmla="*/ 3840628 w 7468425"/>
              <a:gd name="connsiteY2" fmla="*/ 245873 h 384840"/>
              <a:gd name="connsiteX3" fmla="*/ 5599404 w 7468425"/>
              <a:gd name="connsiteY3" fmla="*/ 41262 h 384840"/>
              <a:gd name="connsiteX4" fmla="*/ 7462076 w 7468425"/>
              <a:gd name="connsiteY4" fmla="*/ 15862 h 384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8425" h="384840">
                <a:moveTo>
                  <a:pt x="6350" y="124517"/>
                </a:moveTo>
                <a:cubicBezTo>
                  <a:pt x="187219" y="418146"/>
                  <a:pt x="1045069" y="355469"/>
                  <a:pt x="1684116" y="375695"/>
                </a:cubicBezTo>
                <a:cubicBezTo>
                  <a:pt x="2323161" y="395921"/>
                  <a:pt x="3188080" y="301612"/>
                  <a:pt x="3840628" y="245873"/>
                </a:cubicBezTo>
                <a:cubicBezTo>
                  <a:pt x="4493175" y="190134"/>
                  <a:pt x="4995830" y="79597"/>
                  <a:pt x="5599404" y="41262"/>
                </a:cubicBezTo>
                <a:cubicBezTo>
                  <a:pt x="6202978" y="2927"/>
                  <a:pt x="7388676" y="-1070"/>
                  <a:pt x="7462076" y="15862"/>
                </a:cubicBezTo>
              </a:path>
            </a:pathLst>
          </a:custGeom>
          <a:ln w="12700">
            <a:solidFill>
              <a:srgbClr val="595959">
                <a:alpha val="100000"/>
              </a:srgb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DengXian" panose="02010600030101010101" pitchFamily="2" charset="-122"/>
            </a:endParaRPr>
          </a:p>
        </p:txBody>
      </p:sp>
      <p:pic>
        <p:nvPicPr>
          <p:cNvPr id="1027" name="Picture 3"/>
          <p:cNvPicPr>
            <a:picLocks noChangeAspect="1" noChangeArrowheads="1"/>
          </p:cNvPicPr>
          <p:nvPr/>
        </p:nvPicPr>
        <p:blipFill>
          <a:blip r:embed="rId2"/>
          <a:srcRect/>
          <a:stretch>
            <a:fillRect/>
          </a:stretch>
        </p:blipFill>
        <p:spPr bwMode="auto">
          <a:xfrm>
            <a:off x="152400" y="419100"/>
            <a:ext cx="1371600" cy="977900"/>
          </a:xfrm>
          <a:prstGeom prst="rect">
            <a:avLst/>
          </a:prstGeom>
          <a:noFill/>
        </p:spPr>
      </p:pic>
      <p:pic>
        <p:nvPicPr>
          <p:cNvPr id="6" name="Picture 3"/>
          <p:cNvPicPr>
            <a:picLocks noChangeAspect="1" noChangeArrowheads="1"/>
          </p:cNvPicPr>
          <p:nvPr/>
        </p:nvPicPr>
        <p:blipFill>
          <a:blip r:embed="rId3"/>
          <a:srcRect/>
          <a:stretch>
            <a:fillRect/>
          </a:stretch>
        </p:blipFill>
        <p:spPr bwMode="auto">
          <a:xfrm>
            <a:off x="838200" y="1765300"/>
            <a:ext cx="406400" cy="406400"/>
          </a:xfrm>
          <a:prstGeom prst="rect">
            <a:avLst/>
          </a:prstGeom>
          <a:noFill/>
        </p:spPr>
      </p:pic>
      <p:pic>
        <p:nvPicPr>
          <p:cNvPr id="7" name="Picture 3"/>
          <p:cNvPicPr>
            <a:picLocks noChangeAspect="1" noChangeArrowheads="1"/>
          </p:cNvPicPr>
          <p:nvPr/>
        </p:nvPicPr>
        <p:blipFill>
          <a:blip r:embed="rId4"/>
          <a:srcRect/>
          <a:stretch>
            <a:fillRect/>
          </a:stretch>
        </p:blipFill>
        <p:spPr bwMode="auto">
          <a:xfrm>
            <a:off x="279400" y="5600700"/>
            <a:ext cx="990600" cy="977900"/>
          </a:xfrm>
          <a:prstGeom prst="rect">
            <a:avLst/>
          </a:prstGeom>
          <a:noFill/>
        </p:spPr>
      </p:pic>
      <p:pic>
        <p:nvPicPr>
          <p:cNvPr id="18" name="Picture 3"/>
          <p:cNvPicPr>
            <a:picLocks noChangeAspect="1" noChangeArrowheads="1"/>
          </p:cNvPicPr>
          <p:nvPr/>
        </p:nvPicPr>
        <p:blipFill>
          <a:blip r:embed="rId5"/>
          <a:srcRect/>
          <a:stretch>
            <a:fillRect/>
          </a:stretch>
        </p:blipFill>
        <p:spPr bwMode="auto">
          <a:xfrm>
            <a:off x="16286" y="0"/>
            <a:ext cx="12192000" cy="6858000"/>
          </a:xfrm>
          <a:prstGeom prst="rect">
            <a:avLst/>
          </a:prstGeom>
          <a:noFill/>
        </p:spPr>
      </p:pic>
      <p:sp>
        <p:nvSpPr>
          <p:cNvPr id="2" name="TextBox 1"/>
          <p:cNvSpPr txBox="1"/>
          <p:nvPr/>
        </p:nvSpPr>
        <p:spPr>
          <a:xfrm>
            <a:off x="1714500" y="469900"/>
            <a:ext cx="4683975" cy="366767"/>
          </a:xfrm>
          <a:prstGeom prst="rect">
            <a:avLst/>
          </a:prstGeom>
          <a:noFill/>
        </p:spPr>
        <p:txBody>
          <a:bodyPr wrap="none" lIns="0" tIns="0" rIns="0" rtlCol="0">
            <a:spAutoFit/>
          </a:bodyPr>
          <a:lstStyle/>
          <a:p>
            <a:pPr>
              <a:lnSpc>
                <a:spcPts val="2500"/>
              </a:lnSpc>
              <a:tabLst/>
            </a:pPr>
            <a:r>
              <a:rPr lang="en-US" altLang="zh-CN" sz="2400" dirty="0">
                <a:solidFill>
                  <a:srgbClr val="000000"/>
                </a:solidFill>
                <a:latin typeface="DengXian" panose="02010600030101010101" pitchFamily="2" charset="-122"/>
                <a:cs typeface="MS Shell Dlg" pitchFamily="18" charset="0"/>
              </a:rPr>
              <a:t>第一节</a:t>
            </a:r>
            <a:r>
              <a:rPr lang="en-US" altLang="zh-CN" sz="2400" dirty="0">
                <a:latin typeface="DengXian" panose="02010600030101010101" pitchFamily="2" charset="-122"/>
                <a:cs typeface="Times New Roman" pitchFamily="18" charset="0"/>
              </a:rPr>
              <a:t> </a:t>
            </a:r>
            <a:r>
              <a:rPr lang="en-US" altLang="zh-CN" sz="2400" dirty="0">
                <a:solidFill>
                  <a:srgbClr val="000000"/>
                </a:solidFill>
                <a:latin typeface="DengXian" panose="02010600030101010101" pitchFamily="2" charset="-122"/>
                <a:cs typeface="MS Shell Dlg" pitchFamily="18" charset="0"/>
              </a:rPr>
              <a:t>0—6个月婴幼儿的家庭教育</a:t>
            </a:r>
          </a:p>
        </p:txBody>
      </p:sp>
      <p:sp>
        <p:nvSpPr>
          <p:cNvPr id="10" name="TextBox 1"/>
          <p:cNvSpPr txBox="1"/>
          <p:nvPr/>
        </p:nvSpPr>
        <p:spPr>
          <a:xfrm>
            <a:off x="1524000" y="1841500"/>
            <a:ext cx="4215898"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二、</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0—6个月婴幼儿家庭教育指导的策略</a:t>
            </a:r>
          </a:p>
        </p:txBody>
      </p:sp>
      <p:sp>
        <p:nvSpPr>
          <p:cNvPr id="11" name="TextBox 1"/>
          <p:cNvSpPr txBox="1"/>
          <p:nvPr/>
        </p:nvSpPr>
        <p:spPr>
          <a:xfrm>
            <a:off x="1841500" y="3429000"/>
            <a:ext cx="2308324"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1.</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了解不同的喂养方式</a:t>
            </a:r>
          </a:p>
        </p:txBody>
      </p:sp>
      <p:sp>
        <p:nvSpPr>
          <p:cNvPr id="12" name="TextBox 1"/>
          <p:cNvSpPr txBox="1"/>
          <p:nvPr/>
        </p:nvSpPr>
        <p:spPr>
          <a:xfrm>
            <a:off x="1714500" y="3987800"/>
            <a:ext cx="1564531"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（1）</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母乳喂养</a:t>
            </a:r>
          </a:p>
        </p:txBody>
      </p:sp>
      <p:sp>
        <p:nvSpPr>
          <p:cNvPr id="13" name="TextBox 1"/>
          <p:cNvSpPr txBox="1"/>
          <p:nvPr/>
        </p:nvSpPr>
        <p:spPr>
          <a:xfrm>
            <a:off x="1714500" y="4533900"/>
            <a:ext cx="1564531"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（2）</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人工喂养</a:t>
            </a:r>
          </a:p>
        </p:txBody>
      </p:sp>
      <p:sp>
        <p:nvSpPr>
          <p:cNvPr id="14" name="TextBox 1"/>
          <p:cNvSpPr txBox="1"/>
          <p:nvPr/>
        </p:nvSpPr>
        <p:spPr>
          <a:xfrm>
            <a:off x="1714500" y="5080000"/>
            <a:ext cx="1564531"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（3）</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混合喂养</a:t>
            </a:r>
          </a:p>
        </p:txBody>
      </p:sp>
      <p:sp>
        <p:nvSpPr>
          <p:cNvPr id="15" name="TextBox 1"/>
          <p:cNvSpPr txBox="1"/>
          <p:nvPr/>
        </p:nvSpPr>
        <p:spPr>
          <a:xfrm>
            <a:off x="1206500" y="6032500"/>
            <a:ext cx="2803332" cy="516873"/>
          </a:xfrm>
          <a:prstGeom prst="rect">
            <a:avLst/>
          </a:prstGeom>
          <a:noFill/>
        </p:spPr>
        <p:txBody>
          <a:bodyPr wrap="none" lIns="0" tIns="0" rIns="0" rtlCol="0">
            <a:spAutoFit/>
          </a:bodyPr>
          <a:lstStyle/>
          <a:p>
            <a:pPr>
              <a:lnSpc>
                <a:spcPts val="3900"/>
              </a:lnSpc>
              <a:tabLst/>
            </a:pPr>
            <a:r>
              <a:rPr lang="en-US" altLang="zh-CN" sz="2800" dirty="0">
                <a:solidFill>
                  <a:srgbClr val="000000"/>
                </a:solidFill>
                <a:latin typeface="Arial Black" pitchFamily="18" charset="0"/>
                <a:cs typeface="Arial Black" pitchFamily="18" charset="0"/>
              </a:rPr>
              <a:t>Chapter</a:t>
            </a:r>
            <a:r>
              <a:rPr lang="en-US" altLang="zh-CN" sz="2800" dirty="0">
                <a:latin typeface="DengXian" panose="02010600030101010101" pitchFamily="2" charset="-122"/>
                <a:cs typeface="Times New Roman" pitchFamily="18" charset="0"/>
              </a:rPr>
              <a:t> </a:t>
            </a:r>
            <a:r>
              <a:rPr lang="en-US" altLang="zh-CN" sz="2800" dirty="0">
                <a:solidFill>
                  <a:srgbClr val="000000"/>
                </a:solidFill>
                <a:latin typeface="Arial Black" pitchFamily="18" charset="0"/>
                <a:cs typeface="Arial Black" pitchFamily="18" charset="0"/>
              </a:rPr>
              <a:t>Three</a:t>
            </a:r>
          </a:p>
        </p:txBody>
      </p:sp>
      <p:sp>
        <p:nvSpPr>
          <p:cNvPr id="16" name="TextBox 1"/>
          <p:cNvSpPr txBox="1"/>
          <p:nvPr/>
        </p:nvSpPr>
        <p:spPr>
          <a:xfrm>
            <a:off x="1320800" y="2603500"/>
            <a:ext cx="2827697" cy="276999"/>
          </a:xfrm>
          <a:prstGeom prst="rect">
            <a:avLst/>
          </a:prstGeom>
          <a:noFill/>
        </p:spPr>
        <p:txBody>
          <a:bodyPr wrap="none" lIns="0" tIns="0" rIns="0" rtlCol="0">
            <a:spAutoFit/>
          </a:bodyPr>
          <a:lstStyle/>
          <a:p>
            <a:pPr>
              <a:lnSpc>
                <a:spcPts val="1800"/>
              </a:lnSpc>
              <a:tabLst/>
            </a:pPr>
            <a:r>
              <a:rPr lang="en-US" altLang="zh-CN" sz="1800" dirty="0">
                <a:solidFill>
                  <a:srgbClr val="000000"/>
                </a:solidFill>
                <a:latin typeface="DengXian" panose="02010600030101010101" pitchFamily="2" charset="-122"/>
                <a:cs typeface="MS Shell Dlg" pitchFamily="18" charset="0"/>
              </a:rPr>
              <a:t>（一）</a:t>
            </a:r>
            <a:r>
              <a:rPr lang="en-US" altLang="zh-CN" sz="1800" dirty="0">
                <a:latin typeface="DengXian" panose="02010600030101010101" pitchFamily="2" charset="-122"/>
                <a:cs typeface="Times New Roman" pitchFamily="18" charset="0"/>
              </a:rPr>
              <a:t> </a:t>
            </a:r>
            <a:r>
              <a:rPr lang="en-US" altLang="zh-CN" sz="1800" dirty="0">
                <a:solidFill>
                  <a:srgbClr val="000000"/>
                </a:solidFill>
                <a:latin typeface="DengXian" panose="02010600030101010101" pitchFamily="2" charset="-122"/>
                <a:cs typeface="MS Shell Dlg" pitchFamily="18" charset="0"/>
              </a:rPr>
              <a:t>选择适宜的喂养方式</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TotalTime>
  <Words>626</Words>
  <Application>Microsoft Office PowerPoint</Application>
  <PresentationFormat>宽屏</PresentationFormat>
  <Paragraphs>263</Paragraphs>
  <Slides>26</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26</vt:i4>
      </vt:variant>
    </vt:vector>
  </HeadingPairs>
  <TitlesOfParts>
    <vt:vector size="34" baseType="lpstr">
      <vt:lpstr>DengXian</vt:lpstr>
      <vt:lpstr>宋体</vt:lpstr>
      <vt:lpstr>微软雅黑</vt:lpstr>
      <vt:lpstr>Arial</vt:lpstr>
      <vt:lpstr>Arial Black</vt:lpstr>
      <vt:lpstr>MS Shell Dlg</vt:lpstr>
      <vt:lpstr>Times New Roman</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余思洋</cp:lastModifiedBy>
  <cp:revision>8</cp:revision>
  <dcterms:created xsi:type="dcterms:W3CDTF">2006-08-16T00:00:00Z</dcterms:created>
  <dcterms:modified xsi:type="dcterms:W3CDTF">2020-05-11T02:53:52Z</dcterms:modified>
</cp:coreProperties>
</file>