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2"/>
  </p:notesMasterIdLst>
  <p:sldIdLst>
    <p:sldId id="256" r:id="rId2"/>
    <p:sldId id="257" r:id="rId3"/>
    <p:sldId id="260" r:id="rId4"/>
    <p:sldId id="261" r:id="rId5"/>
    <p:sldId id="262" r:id="rId6"/>
    <p:sldId id="263" r:id="rId7"/>
    <p:sldId id="266" r:id="rId8"/>
    <p:sldId id="268" r:id="rId9"/>
    <p:sldId id="270" r:id="rId10"/>
    <p:sldId id="271" r:id="rId11"/>
    <p:sldId id="273" r:id="rId12"/>
    <p:sldId id="274" r:id="rId13"/>
    <p:sldId id="275" r:id="rId14"/>
    <p:sldId id="276" r:id="rId15"/>
    <p:sldId id="277" r:id="rId16"/>
    <p:sldId id="279" r:id="rId17"/>
    <p:sldId id="280" r:id="rId18"/>
    <p:sldId id="281" r:id="rId19"/>
    <p:sldId id="282" r:id="rId20"/>
    <p:sldId id="283" r:id="rId21"/>
    <p:sldId id="284" r:id="rId22"/>
    <p:sldId id="286" r:id="rId23"/>
    <p:sldId id="287" r:id="rId24"/>
    <p:sldId id="288" r:id="rId25"/>
    <p:sldId id="289" r:id="rId26"/>
    <p:sldId id="290" r:id="rId27"/>
    <p:sldId id="291" r:id="rId28"/>
    <p:sldId id="292" r:id="rId29"/>
    <p:sldId id="293" r:id="rId30"/>
    <p:sldId id="294"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28">
          <p15:clr>
            <a:srgbClr val="A4A3A4"/>
          </p15:clr>
        </p15:guide>
        <p15:guide id="2" pos="381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D2A2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31" autoAdjust="0"/>
    <p:restoredTop sz="94660"/>
  </p:normalViewPr>
  <p:slideViewPr>
    <p:cSldViewPr snapToGrid="0" showGuides="1">
      <p:cViewPr varScale="1">
        <p:scale>
          <a:sx n="74" d="100"/>
          <a:sy n="74" d="100"/>
        </p:scale>
        <p:origin x="372" y="66"/>
      </p:cViewPr>
      <p:guideLst>
        <p:guide orient="horz" pos="2228"/>
        <p:guide pos="3817"/>
      </p:guideLst>
    </p:cSldViewPr>
  </p:slideViewPr>
  <p:notesTextViewPr>
    <p:cViewPr>
      <p:scale>
        <a:sx n="1" d="1"/>
        <a:sy n="1" d="1"/>
      </p:scale>
      <p:origin x="0" y="0"/>
    </p:cViewPr>
  </p:notesTextViewPr>
  <p:sorterViewPr>
    <p:cViewPr>
      <p:scale>
        <a:sx n="50" d="100"/>
        <a:sy n="50" d="100"/>
      </p:scale>
      <p:origin x="0" y="0"/>
    </p:cViewPr>
  </p:sorterViewPr>
  <p:gridSpacing cx="72005" cy="72005"/>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0F616EA-0D99-40F8-B5FA-F777CCBF7E9F}" type="datetimeFigureOut">
              <a:rPr lang="zh-CN" altLang="en-US" smtClean="0"/>
              <a:t>2020/5/11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783DB9F-F804-4351-B565-428BC0417852}" type="slidenum">
              <a:rPr lang="zh-CN" altLang="en-US" smtClean="0"/>
              <a:t>‹#›</a:t>
            </a:fld>
            <a:endParaRPr lang="zh-CN" altLang="en-US"/>
          </a:p>
        </p:txBody>
      </p:sp>
    </p:spTree>
    <p:extLst>
      <p:ext uri="{BB962C8B-B14F-4D97-AF65-F5344CB8AC3E}">
        <p14:creationId xmlns:p14="http://schemas.microsoft.com/office/powerpoint/2010/main" val="22145902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1</a:t>
            </a:fld>
            <a:endParaRPr lang="zh-CN" altLang="en-US"/>
          </a:p>
        </p:txBody>
      </p:sp>
    </p:spTree>
    <p:extLst>
      <p:ext uri="{BB962C8B-B14F-4D97-AF65-F5344CB8AC3E}">
        <p14:creationId xmlns:p14="http://schemas.microsoft.com/office/powerpoint/2010/main" val="2023947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10</a:t>
            </a:fld>
            <a:endParaRPr lang="zh-CN" altLang="en-US"/>
          </a:p>
        </p:txBody>
      </p:sp>
    </p:spTree>
    <p:extLst>
      <p:ext uri="{BB962C8B-B14F-4D97-AF65-F5344CB8AC3E}">
        <p14:creationId xmlns:p14="http://schemas.microsoft.com/office/powerpoint/2010/main" val="28631812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11</a:t>
            </a:fld>
            <a:endParaRPr lang="zh-CN" altLang="en-US"/>
          </a:p>
        </p:txBody>
      </p:sp>
    </p:spTree>
    <p:extLst>
      <p:ext uri="{BB962C8B-B14F-4D97-AF65-F5344CB8AC3E}">
        <p14:creationId xmlns:p14="http://schemas.microsoft.com/office/powerpoint/2010/main" val="2355350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12</a:t>
            </a:fld>
            <a:endParaRPr lang="zh-CN" altLang="en-US"/>
          </a:p>
        </p:txBody>
      </p:sp>
    </p:spTree>
    <p:extLst>
      <p:ext uri="{BB962C8B-B14F-4D97-AF65-F5344CB8AC3E}">
        <p14:creationId xmlns:p14="http://schemas.microsoft.com/office/powerpoint/2010/main" val="21094229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13</a:t>
            </a:fld>
            <a:endParaRPr lang="zh-CN" altLang="en-US"/>
          </a:p>
        </p:txBody>
      </p:sp>
    </p:spTree>
    <p:extLst>
      <p:ext uri="{BB962C8B-B14F-4D97-AF65-F5344CB8AC3E}">
        <p14:creationId xmlns:p14="http://schemas.microsoft.com/office/powerpoint/2010/main" val="9398518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14</a:t>
            </a:fld>
            <a:endParaRPr lang="zh-CN" altLang="en-US"/>
          </a:p>
        </p:txBody>
      </p:sp>
    </p:spTree>
    <p:extLst>
      <p:ext uri="{BB962C8B-B14F-4D97-AF65-F5344CB8AC3E}">
        <p14:creationId xmlns:p14="http://schemas.microsoft.com/office/powerpoint/2010/main" val="41435117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15</a:t>
            </a:fld>
            <a:endParaRPr lang="zh-CN" altLang="en-US"/>
          </a:p>
        </p:txBody>
      </p:sp>
    </p:spTree>
    <p:extLst>
      <p:ext uri="{BB962C8B-B14F-4D97-AF65-F5344CB8AC3E}">
        <p14:creationId xmlns:p14="http://schemas.microsoft.com/office/powerpoint/2010/main" val="13139714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16</a:t>
            </a:fld>
            <a:endParaRPr lang="zh-CN" altLang="en-US"/>
          </a:p>
        </p:txBody>
      </p:sp>
    </p:spTree>
    <p:extLst>
      <p:ext uri="{BB962C8B-B14F-4D97-AF65-F5344CB8AC3E}">
        <p14:creationId xmlns:p14="http://schemas.microsoft.com/office/powerpoint/2010/main" val="12651500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17</a:t>
            </a:fld>
            <a:endParaRPr lang="zh-CN" altLang="en-US"/>
          </a:p>
        </p:txBody>
      </p:sp>
    </p:spTree>
    <p:extLst>
      <p:ext uri="{BB962C8B-B14F-4D97-AF65-F5344CB8AC3E}">
        <p14:creationId xmlns:p14="http://schemas.microsoft.com/office/powerpoint/2010/main" val="35578391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18</a:t>
            </a:fld>
            <a:endParaRPr lang="zh-CN" altLang="en-US"/>
          </a:p>
        </p:txBody>
      </p:sp>
    </p:spTree>
    <p:extLst>
      <p:ext uri="{BB962C8B-B14F-4D97-AF65-F5344CB8AC3E}">
        <p14:creationId xmlns:p14="http://schemas.microsoft.com/office/powerpoint/2010/main" val="41788833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19</a:t>
            </a:fld>
            <a:endParaRPr lang="zh-CN" altLang="en-US"/>
          </a:p>
        </p:txBody>
      </p:sp>
    </p:spTree>
    <p:extLst>
      <p:ext uri="{BB962C8B-B14F-4D97-AF65-F5344CB8AC3E}">
        <p14:creationId xmlns:p14="http://schemas.microsoft.com/office/powerpoint/2010/main" val="15552820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2</a:t>
            </a:fld>
            <a:endParaRPr lang="zh-CN" altLang="en-US"/>
          </a:p>
        </p:txBody>
      </p:sp>
    </p:spTree>
    <p:extLst>
      <p:ext uri="{BB962C8B-B14F-4D97-AF65-F5344CB8AC3E}">
        <p14:creationId xmlns:p14="http://schemas.microsoft.com/office/powerpoint/2010/main" val="13698932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20</a:t>
            </a:fld>
            <a:endParaRPr lang="zh-CN" altLang="en-US"/>
          </a:p>
        </p:txBody>
      </p:sp>
    </p:spTree>
    <p:extLst>
      <p:ext uri="{BB962C8B-B14F-4D97-AF65-F5344CB8AC3E}">
        <p14:creationId xmlns:p14="http://schemas.microsoft.com/office/powerpoint/2010/main" val="40569458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21</a:t>
            </a:fld>
            <a:endParaRPr lang="zh-CN" altLang="en-US"/>
          </a:p>
        </p:txBody>
      </p:sp>
    </p:spTree>
    <p:extLst>
      <p:ext uri="{BB962C8B-B14F-4D97-AF65-F5344CB8AC3E}">
        <p14:creationId xmlns:p14="http://schemas.microsoft.com/office/powerpoint/2010/main" val="25640547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22</a:t>
            </a:fld>
            <a:endParaRPr lang="zh-CN" altLang="en-US"/>
          </a:p>
        </p:txBody>
      </p:sp>
    </p:spTree>
    <p:extLst>
      <p:ext uri="{BB962C8B-B14F-4D97-AF65-F5344CB8AC3E}">
        <p14:creationId xmlns:p14="http://schemas.microsoft.com/office/powerpoint/2010/main" val="18395100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23</a:t>
            </a:fld>
            <a:endParaRPr lang="zh-CN" altLang="en-US"/>
          </a:p>
        </p:txBody>
      </p:sp>
    </p:spTree>
    <p:extLst>
      <p:ext uri="{BB962C8B-B14F-4D97-AF65-F5344CB8AC3E}">
        <p14:creationId xmlns:p14="http://schemas.microsoft.com/office/powerpoint/2010/main" val="41763347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24</a:t>
            </a:fld>
            <a:endParaRPr lang="zh-CN" altLang="en-US"/>
          </a:p>
        </p:txBody>
      </p:sp>
    </p:spTree>
    <p:extLst>
      <p:ext uri="{BB962C8B-B14F-4D97-AF65-F5344CB8AC3E}">
        <p14:creationId xmlns:p14="http://schemas.microsoft.com/office/powerpoint/2010/main" val="2049069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25</a:t>
            </a:fld>
            <a:endParaRPr lang="zh-CN" altLang="en-US"/>
          </a:p>
        </p:txBody>
      </p:sp>
    </p:spTree>
    <p:extLst>
      <p:ext uri="{BB962C8B-B14F-4D97-AF65-F5344CB8AC3E}">
        <p14:creationId xmlns:p14="http://schemas.microsoft.com/office/powerpoint/2010/main" val="4545097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26</a:t>
            </a:fld>
            <a:endParaRPr lang="zh-CN" altLang="en-US"/>
          </a:p>
        </p:txBody>
      </p:sp>
    </p:spTree>
    <p:extLst>
      <p:ext uri="{BB962C8B-B14F-4D97-AF65-F5344CB8AC3E}">
        <p14:creationId xmlns:p14="http://schemas.microsoft.com/office/powerpoint/2010/main" val="37251354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27</a:t>
            </a:fld>
            <a:endParaRPr lang="zh-CN" altLang="en-US"/>
          </a:p>
        </p:txBody>
      </p:sp>
    </p:spTree>
    <p:extLst>
      <p:ext uri="{BB962C8B-B14F-4D97-AF65-F5344CB8AC3E}">
        <p14:creationId xmlns:p14="http://schemas.microsoft.com/office/powerpoint/2010/main" val="167914323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28</a:t>
            </a:fld>
            <a:endParaRPr lang="zh-CN" altLang="en-US"/>
          </a:p>
        </p:txBody>
      </p:sp>
    </p:spTree>
    <p:extLst>
      <p:ext uri="{BB962C8B-B14F-4D97-AF65-F5344CB8AC3E}">
        <p14:creationId xmlns:p14="http://schemas.microsoft.com/office/powerpoint/2010/main" val="25171309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29</a:t>
            </a:fld>
            <a:endParaRPr lang="zh-CN" altLang="en-US"/>
          </a:p>
        </p:txBody>
      </p:sp>
    </p:spTree>
    <p:extLst>
      <p:ext uri="{BB962C8B-B14F-4D97-AF65-F5344CB8AC3E}">
        <p14:creationId xmlns:p14="http://schemas.microsoft.com/office/powerpoint/2010/main" val="41193880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3</a:t>
            </a:fld>
            <a:endParaRPr lang="zh-CN" altLang="en-US"/>
          </a:p>
        </p:txBody>
      </p:sp>
    </p:spTree>
    <p:extLst>
      <p:ext uri="{BB962C8B-B14F-4D97-AF65-F5344CB8AC3E}">
        <p14:creationId xmlns:p14="http://schemas.microsoft.com/office/powerpoint/2010/main" val="21049327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30</a:t>
            </a:fld>
            <a:endParaRPr lang="zh-CN" altLang="en-US"/>
          </a:p>
        </p:txBody>
      </p:sp>
    </p:spTree>
    <p:extLst>
      <p:ext uri="{BB962C8B-B14F-4D97-AF65-F5344CB8AC3E}">
        <p14:creationId xmlns:p14="http://schemas.microsoft.com/office/powerpoint/2010/main" val="23122677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4</a:t>
            </a:fld>
            <a:endParaRPr lang="zh-CN" altLang="en-US"/>
          </a:p>
        </p:txBody>
      </p:sp>
    </p:spTree>
    <p:extLst>
      <p:ext uri="{BB962C8B-B14F-4D97-AF65-F5344CB8AC3E}">
        <p14:creationId xmlns:p14="http://schemas.microsoft.com/office/powerpoint/2010/main" val="8670289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5</a:t>
            </a:fld>
            <a:endParaRPr lang="zh-CN" altLang="en-US"/>
          </a:p>
        </p:txBody>
      </p:sp>
    </p:spTree>
    <p:extLst>
      <p:ext uri="{BB962C8B-B14F-4D97-AF65-F5344CB8AC3E}">
        <p14:creationId xmlns:p14="http://schemas.microsoft.com/office/powerpoint/2010/main" val="22561673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6</a:t>
            </a:fld>
            <a:endParaRPr lang="zh-CN" altLang="en-US"/>
          </a:p>
        </p:txBody>
      </p:sp>
    </p:spTree>
    <p:extLst>
      <p:ext uri="{BB962C8B-B14F-4D97-AF65-F5344CB8AC3E}">
        <p14:creationId xmlns:p14="http://schemas.microsoft.com/office/powerpoint/2010/main" val="22736734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7</a:t>
            </a:fld>
            <a:endParaRPr lang="zh-CN" altLang="en-US"/>
          </a:p>
        </p:txBody>
      </p:sp>
    </p:spTree>
    <p:extLst>
      <p:ext uri="{BB962C8B-B14F-4D97-AF65-F5344CB8AC3E}">
        <p14:creationId xmlns:p14="http://schemas.microsoft.com/office/powerpoint/2010/main" val="39442462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8</a:t>
            </a:fld>
            <a:endParaRPr lang="zh-CN" altLang="en-US"/>
          </a:p>
        </p:txBody>
      </p:sp>
    </p:spTree>
    <p:extLst>
      <p:ext uri="{BB962C8B-B14F-4D97-AF65-F5344CB8AC3E}">
        <p14:creationId xmlns:p14="http://schemas.microsoft.com/office/powerpoint/2010/main" val="24322562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3DB9F-F804-4351-B565-428BC0417852}" type="slidenum">
              <a:rPr lang="zh-CN" altLang="en-US" smtClean="0"/>
              <a:t>9</a:t>
            </a:fld>
            <a:endParaRPr lang="zh-CN" altLang="en-US"/>
          </a:p>
        </p:txBody>
      </p:sp>
    </p:spTree>
    <p:extLst>
      <p:ext uri="{BB962C8B-B14F-4D97-AF65-F5344CB8AC3E}">
        <p14:creationId xmlns:p14="http://schemas.microsoft.com/office/powerpoint/2010/main" val="28070241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849338CD-5D4A-4C85-BC14-BE8187E39343}" type="datetimeFigureOut">
              <a:rPr lang="zh-CN" altLang="en-US" smtClean="0"/>
              <a:t>2020/5/11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A15595-03B3-4E33-A4B8-3BB2F5143223}"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49338CD-5D4A-4C85-BC14-BE8187E39343}" type="datetimeFigureOut">
              <a:rPr lang="zh-CN" altLang="en-US" smtClean="0"/>
              <a:t>2020/5/11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A15595-03B3-4E33-A4B8-3BB2F5143223}"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49338CD-5D4A-4C85-BC14-BE8187E39343}" type="datetimeFigureOut">
              <a:rPr lang="zh-CN" altLang="en-US" smtClean="0"/>
              <a:t>2020/5/11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A15595-03B3-4E33-A4B8-3BB2F5143223}"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49338CD-5D4A-4C85-BC14-BE8187E39343}" type="datetimeFigureOut">
              <a:rPr lang="zh-CN" altLang="en-US" smtClean="0"/>
              <a:t>2020/5/11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A15595-03B3-4E33-A4B8-3BB2F5143223}"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849338CD-5D4A-4C85-BC14-BE8187E39343}" type="datetimeFigureOut">
              <a:rPr lang="zh-CN" altLang="en-US" smtClean="0"/>
              <a:t>2020/5/11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A15595-03B3-4E33-A4B8-3BB2F5143223}"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49338CD-5D4A-4C85-BC14-BE8187E39343}" type="datetimeFigureOut">
              <a:rPr lang="zh-CN" altLang="en-US" smtClean="0"/>
              <a:t>2020/5/11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0A15595-03B3-4E33-A4B8-3BB2F5143223}"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49338CD-5D4A-4C85-BC14-BE8187E39343}" type="datetimeFigureOut">
              <a:rPr lang="zh-CN" altLang="en-US" smtClean="0"/>
              <a:t>2020/5/11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0A15595-03B3-4E33-A4B8-3BB2F5143223}"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49338CD-5D4A-4C85-BC14-BE8187E39343}" type="datetimeFigureOut">
              <a:rPr lang="zh-CN" altLang="en-US" smtClean="0"/>
              <a:t>2020/5/11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0A15595-03B3-4E33-A4B8-3BB2F5143223}"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49338CD-5D4A-4C85-BC14-BE8187E39343}" type="datetimeFigureOut">
              <a:rPr lang="zh-CN" altLang="en-US" smtClean="0"/>
              <a:t>2020/5/11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0A15595-03B3-4E33-A4B8-3BB2F514322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49338CD-5D4A-4C85-BC14-BE8187E39343}" type="datetimeFigureOut">
              <a:rPr lang="zh-CN" altLang="en-US" smtClean="0"/>
              <a:t>2020/5/11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0A15595-03B3-4E33-A4B8-3BB2F514322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49338CD-5D4A-4C85-BC14-BE8187E39343}" type="datetimeFigureOut">
              <a:rPr lang="zh-CN" altLang="en-US" smtClean="0"/>
              <a:t>2020/5/11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0A15595-03B3-4E33-A4B8-3BB2F5143223}"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9338CD-5D4A-4C85-BC14-BE8187E39343}" type="datetimeFigureOut">
              <a:rPr lang="zh-CN" altLang="en-US" smtClean="0"/>
              <a:t>2020/5/11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A15595-03B3-4E33-A4B8-3BB2F5143223}" type="slidenum">
              <a:rPr lang="zh-CN" altLang="en-US" smtClean="0"/>
              <a:t>‹#›</a:t>
            </a:fld>
            <a:endParaRPr lang="zh-CN" altLang="en-US"/>
          </a:p>
        </p:txBody>
      </p:sp>
      <p:pic>
        <p:nvPicPr>
          <p:cNvPr id="8" name="图片 7"/>
          <p:cNvPicPr>
            <a:picLocks noChangeAspect="1"/>
          </p:cNvPicPr>
          <p:nvPr userDrawn="1"/>
        </p:nvPicPr>
        <p:blipFill>
          <a:blip r:embed="rId13">
            <a:extLst>
              <a:ext uri="{BEBA8EAE-BF5A-486C-A8C5-ECC9F3942E4B}">
                <a14:imgProps xmlns:a14="http://schemas.microsoft.com/office/drawing/2010/main">
                  <a14:imgLayer r:embed="rId14">
                    <a14:imgEffect>
                      <a14:artisticTexturizer/>
                    </a14:imgEffect>
                  </a14:imgLayer>
                </a14:imgProps>
              </a:ext>
            </a:extLst>
          </a:blip>
          <a:stretch>
            <a:fillRect/>
          </a:stretch>
        </p:blipFill>
        <p:spPr>
          <a:xfrm>
            <a:off x="-529" y="-1"/>
            <a:ext cx="12193057" cy="6858001"/>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0.png"/><Relationship Id="rId18" Type="http://schemas.openxmlformats.org/officeDocument/2006/relationships/image" Target="../media/image15.png"/><Relationship Id="rId26" Type="http://schemas.openxmlformats.org/officeDocument/2006/relationships/image" Target="../media/image23.png"/><Relationship Id="rId3" Type="http://schemas.openxmlformats.org/officeDocument/2006/relationships/slideLayout" Target="../slideLayouts/slideLayout1.xml"/><Relationship Id="rId21" Type="http://schemas.openxmlformats.org/officeDocument/2006/relationships/image" Target="../media/image18.png"/><Relationship Id="rId7" Type="http://schemas.openxmlformats.org/officeDocument/2006/relationships/image" Target="../media/image4.png"/><Relationship Id="rId12" Type="http://schemas.openxmlformats.org/officeDocument/2006/relationships/image" Target="../media/image9.png"/><Relationship Id="rId17" Type="http://schemas.openxmlformats.org/officeDocument/2006/relationships/image" Target="../media/image14.png"/><Relationship Id="rId25" Type="http://schemas.openxmlformats.org/officeDocument/2006/relationships/image" Target="../media/image22.png"/><Relationship Id="rId2" Type="http://schemas.microsoft.com/office/2007/relationships/media" Target="../media/media1.mp3"/><Relationship Id="rId16" Type="http://schemas.openxmlformats.org/officeDocument/2006/relationships/image" Target="../media/image13.png"/><Relationship Id="rId20" Type="http://schemas.openxmlformats.org/officeDocument/2006/relationships/image" Target="../media/image17.png"/><Relationship Id="rId1" Type="http://schemas.openxmlformats.org/officeDocument/2006/relationships/audio" Target="NULL" TargetMode="External"/><Relationship Id="rId6" Type="http://schemas.openxmlformats.org/officeDocument/2006/relationships/image" Target="../media/image3.png"/><Relationship Id="rId11" Type="http://schemas.openxmlformats.org/officeDocument/2006/relationships/image" Target="../media/image8.png"/><Relationship Id="rId24" Type="http://schemas.openxmlformats.org/officeDocument/2006/relationships/image" Target="../media/image21.png"/><Relationship Id="rId5" Type="http://schemas.openxmlformats.org/officeDocument/2006/relationships/image" Target="../media/image2.png"/><Relationship Id="rId15" Type="http://schemas.openxmlformats.org/officeDocument/2006/relationships/image" Target="../media/image12.png"/><Relationship Id="rId23" Type="http://schemas.openxmlformats.org/officeDocument/2006/relationships/image" Target="../media/image20.png"/><Relationship Id="rId10" Type="http://schemas.openxmlformats.org/officeDocument/2006/relationships/image" Target="../media/image7.png"/><Relationship Id="rId19" Type="http://schemas.openxmlformats.org/officeDocument/2006/relationships/image" Target="../media/image16.png"/><Relationship Id="rId4" Type="http://schemas.openxmlformats.org/officeDocument/2006/relationships/notesSlide" Target="../notesSlides/notesSlide1.xml"/><Relationship Id="rId9" Type="http://schemas.openxmlformats.org/officeDocument/2006/relationships/image" Target="../media/image6.png"/><Relationship Id="rId14" Type="http://schemas.openxmlformats.org/officeDocument/2006/relationships/image" Target="../media/image11.png"/><Relationship Id="rId22" Type="http://schemas.openxmlformats.org/officeDocument/2006/relationships/image" Target="../media/image19.png"/><Relationship Id="rId27" Type="http://schemas.openxmlformats.org/officeDocument/2006/relationships/image" Target="../media/image24.png"/></Relationships>
</file>

<file path=ppt/slides/_rels/slide10.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0.png"/><Relationship Id="rId7"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15.png"/><Relationship Id="rId10" Type="http://schemas.openxmlformats.org/officeDocument/2006/relationships/image" Target="../media/image38.tiff"/><Relationship Id="rId4" Type="http://schemas.openxmlformats.org/officeDocument/2006/relationships/image" Target="../media/image32.png"/><Relationship Id="rId9" Type="http://schemas.openxmlformats.org/officeDocument/2006/relationships/image" Target="../media/image37.png"/></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15.png"/><Relationship Id="rId4" Type="http://schemas.openxmlformats.org/officeDocument/2006/relationships/image" Target="../media/image32.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15.png"/><Relationship Id="rId4" Type="http://schemas.openxmlformats.org/officeDocument/2006/relationships/image" Target="../media/image32.png"/></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15.png"/><Relationship Id="rId4" Type="http://schemas.openxmlformats.org/officeDocument/2006/relationships/image" Target="../media/image32.png"/></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15.png"/><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 Id="rId9" Type="http://schemas.openxmlformats.org/officeDocument/2006/relationships/image" Target="../media/image15.png"/></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32.png"/><Relationship Id="rId4" Type="http://schemas.openxmlformats.org/officeDocument/2006/relationships/image" Target="../media/image31.png"/></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15.png"/><Relationship Id="rId4" Type="http://schemas.openxmlformats.org/officeDocument/2006/relationships/image" Target="../media/image32.png"/></Relationships>
</file>

<file path=ppt/slides/_rels/slide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 name="图片 132"/>
          <p:cNvPicPr>
            <a:picLocks noChangeAspect="1"/>
          </p:cNvPicPr>
          <p:nvPr/>
        </p:nvPicPr>
        <p:blipFill>
          <a:blip r:embed="rId5"/>
          <a:stretch>
            <a:fillRect/>
          </a:stretch>
        </p:blipFill>
        <p:spPr>
          <a:xfrm>
            <a:off x="1949706" y="1330284"/>
            <a:ext cx="8242506" cy="3584759"/>
          </a:xfrm>
          <a:prstGeom prst="rect">
            <a:avLst/>
          </a:prstGeom>
        </p:spPr>
      </p:pic>
      <p:sp>
        <p:nvSpPr>
          <p:cNvPr id="13" name="文本框 12"/>
          <p:cNvSpPr txBox="1"/>
          <p:nvPr/>
        </p:nvSpPr>
        <p:spPr>
          <a:xfrm>
            <a:off x="2574089" y="2299921"/>
            <a:ext cx="6721280" cy="1569660"/>
          </a:xfrm>
          <a:prstGeom prst="rect">
            <a:avLst/>
          </a:prstGeom>
          <a:noFill/>
        </p:spPr>
        <p:txBody>
          <a:bodyPr wrap="square" rtlCol="0">
            <a:spAutoFit/>
          </a:bodyPr>
          <a:lstStyle/>
          <a:p>
            <a:pPr algn="ctr"/>
            <a:r>
              <a:rPr lang="zh-CN" altLang="en-US" sz="4800" b="1" dirty="0">
                <a:latin typeface="+mj-lt"/>
                <a:ea typeface="萝莉体 第二版" panose="02000500000000000000" pitchFamily="2" charset="-122"/>
                <a:cs typeface="萝莉体 第二版" panose="02000500000000000000" pitchFamily="2" charset="-122"/>
              </a:rPr>
              <a:t> </a:t>
            </a:r>
            <a:r>
              <a:rPr lang="en-US" altLang="zh-CN" sz="4800" b="1" dirty="0">
                <a:latin typeface="+mj-lt"/>
                <a:ea typeface="萝莉体 第二版" panose="02000500000000000000" pitchFamily="2" charset="-122"/>
                <a:cs typeface="萝莉体 第二版" panose="02000500000000000000" pitchFamily="2" charset="-122"/>
              </a:rPr>
              <a:t>0—3</a:t>
            </a:r>
            <a:r>
              <a:rPr lang="zh-CN" altLang="en-US" sz="4800" b="1" dirty="0">
                <a:latin typeface="+mj-lt"/>
                <a:ea typeface="萝莉体 第二版" panose="02000500000000000000" pitchFamily="2" charset="-122"/>
                <a:cs typeface="萝莉体 第二版" panose="02000500000000000000" pitchFamily="2" charset="-122"/>
              </a:rPr>
              <a:t>岁婴幼儿</a:t>
            </a:r>
            <a:endParaRPr lang="en-US" altLang="zh-CN" sz="4800" b="1" dirty="0">
              <a:latin typeface="+mj-lt"/>
              <a:ea typeface="萝莉体 第二版" panose="02000500000000000000" pitchFamily="2" charset="-122"/>
              <a:cs typeface="萝莉体 第二版" panose="02000500000000000000" pitchFamily="2" charset="-122"/>
            </a:endParaRPr>
          </a:p>
          <a:p>
            <a:pPr algn="ctr"/>
            <a:r>
              <a:rPr lang="zh-CN" altLang="en-US" sz="4800" b="1" dirty="0">
                <a:latin typeface="+mj-lt"/>
                <a:ea typeface="萝莉体 第二版" panose="02000500000000000000" pitchFamily="2" charset="-122"/>
                <a:cs typeface="萝莉体 第二版" panose="02000500000000000000" pitchFamily="2" charset="-122"/>
              </a:rPr>
              <a:t>家庭教育与指导</a:t>
            </a:r>
          </a:p>
        </p:txBody>
      </p:sp>
      <p:grpSp>
        <p:nvGrpSpPr>
          <p:cNvPr id="147" name="组合 146"/>
          <p:cNvGrpSpPr/>
          <p:nvPr/>
        </p:nvGrpSpPr>
        <p:grpSpPr>
          <a:xfrm>
            <a:off x="2916484" y="4316938"/>
            <a:ext cx="1000050" cy="707197"/>
            <a:chOff x="2916484" y="4316938"/>
            <a:chExt cx="1000050" cy="707197"/>
          </a:xfrm>
        </p:grpSpPr>
        <p:pic>
          <p:nvPicPr>
            <p:cNvPr id="134" name="图片 133"/>
            <p:cNvPicPr>
              <a:picLocks noChangeAspect="1"/>
            </p:cNvPicPr>
            <p:nvPr/>
          </p:nvPicPr>
          <p:blipFill>
            <a:blip r:embed="rId6"/>
            <a:stretch>
              <a:fillRect/>
            </a:stretch>
          </p:blipFill>
          <p:spPr>
            <a:xfrm>
              <a:off x="3123985" y="4316938"/>
              <a:ext cx="792549" cy="707197"/>
            </a:xfrm>
            <a:prstGeom prst="rect">
              <a:avLst/>
            </a:prstGeom>
          </p:spPr>
        </p:pic>
        <p:pic>
          <p:nvPicPr>
            <p:cNvPr id="135" name="图片 134"/>
            <p:cNvPicPr>
              <a:picLocks noChangeAspect="1"/>
            </p:cNvPicPr>
            <p:nvPr/>
          </p:nvPicPr>
          <p:blipFill>
            <a:blip r:embed="rId7"/>
            <a:stretch>
              <a:fillRect/>
            </a:stretch>
          </p:blipFill>
          <p:spPr>
            <a:xfrm>
              <a:off x="2916484" y="4500183"/>
              <a:ext cx="432854" cy="457240"/>
            </a:xfrm>
            <a:prstGeom prst="rect">
              <a:avLst/>
            </a:prstGeom>
          </p:spPr>
        </p:pic>
      </p:grpSp>
      <p:pic>
        <p:nvPicPr>
          <p:cNvPr id="136" name="图片 135"/>
          <p:cNvPicPr>
            <a:picLocks noChangeAspect="1"/>
          </p:cNvPicPr>
          <p:nvPr/>
        </p:nvPicPr>
        <p:blipFill>
          <a:blip r:embed="rId8"/>
          <a:stretch>
            <a:fillRect/>
          </a:stretch>
        </p:blipFill>
        <p:spPr>
          <a:xfrm>
            <a:off x="9577056" y="3895372"/>
            <a:ext cx="676715" cy="573074"/>
          </a:xfrm>
          <a:prstGeom prst="rect">
            <a:avLst/>
          </a:prstGeom>
        </p:spPr>
      </p:pic>
      <p:grpSp>
        <p:nvGrpSpPr>
          <p:cNvPr id="146" name="组合 145"/>
          <p:cNvGrpSpPr/>
          <p:nvPr/>
        </p:nvGrpSpPr>
        <p:grpSpPr>
          <a:xfrm>
            <a:off x="5986871" y="4695632"/>
            <a:ext cx="859611" cy="650622"/>
            <a:chOff x="5986871" y="4695632"/>
            <a:chExt cx="859611" cy="650622"/>
          </a:xfrm>
        </p:grpSpPr>
        <p:pic>
          <p:nvPicPr>
            <p:cNvPr id="137" name="图片 136"/>
            <p:cNvPicPr>
              <a:picLocks noChangeAspect="1"/>
            </p:cNvPicPr>
            <p:nvPr/>
          </p:nvPicPr>
          <p:blipFill>
            <a:blip r:embed="rId9"/>
            <a:stretch>
              <a:fillRect/>
            </a:stretch>
          </p:blipFill>
          <p:spPr>
            <a:xfrm>
              <a:off x="5986871" y="4695632"/>
              <a:ext cx="859611" cy="542591"/>
            </a:xfrm>
            <a:prstGeom prst="rect">
              <a:avLst/>
            </a:prstGeom>
          </p:spPr>
        </p:pic>
        <p:pic>
          <p:nvPicPr>
            <p:cNvPr id="138" name="图片 137"/>
            <p:cNvPicPr>
              <a:picLocks noChangeAspect="1"/>
            </p:cNvPicPr>
            <p:nvPr/>
          </p:nvPicPr>
          <p:blipFill>
            <a:blip r:embed="rId10"/>
            <a:stretch>
              <a:fillRect/>
            </a:stretch>
          </p:blipFill>
          <p:spPr>
            <a:xfrm>
              <a:off x="6655353" y="5151165"/>
              <a:ext cx="170703" cy="195089"/>
            </a:xfrm>
            <a:prstGeom prst="rect">
              <a:avLst/>
            </a:prstGeom>
          </p:spPr>
        </p:pic>
      </p:grpSp>
      <p:pic>
        <p:nvPicPr>
          <p:cNvPr id="139" name="图片 138"/>
          <p:cNvPicPr>
            <a:picLocks noChangeAspect="1"/>
          </p:cNvPicPr>
          <p:nvPr/>
        </p:nvPicPr>
        <p:blipFill>
          <a:blip r:embed="rId11"/>
          <a:stretch>
            <a:fillRect/>
          </a:stretch>
        </p:blipFill>
        <p:spPr>
          <a:xfrm>
            <a:off x="1649440" y="2046181"/>
            <a:ext cx="384081" cy="987638"/>
          </a:xfrm>
          <a:prstGeom prst="rect">
            <a:avLst/>
          </a:prstGeom>
        </p:spPr>
      </p:pic>
      <p:pic>
        <p:nvPicPr>
          <p:cNvPr id="140" name="图片 139"/>
          <p:cNvPicPr>
            <a:picLocks noChangeAspect="1"/>
          </p:cNvPicPr>
          <p:nvPr/>
        </p:nvPicPr>
        <p:blipFill>
          <a:blip r:embed="rId12"/>
          <a:stretch>
            <a:fillRect/>
          </a:stretch>
        </p:blipFill>
        <p:spPr>
          <a:xfrm>
            <a:off x="10004188" y="1323437"/>
            <a:ext cx="597460" cy="737680"/>
          </a:xfrm>
          <a:prstGeom prst="rect">
            <a:avLst/>
          </a:prstGeom>
        </p:spPr>
      </p:pic>
      <p:pic>
        <p:nvPicPr>
          <p:cNvPr id="121" name="图片 120"/>
          <p:cNvPicPr>
            <a:picLocks noChangeAspect="1"/>
          </p:cNvPicPr>
          <p:nvPr/>
        </p:nvPicPr>
        <p:blipFill>
          <a:blip r:embed="rId13"/>
          <a:stretch>
            <a:fillRect/>
          </a:stretch>
        </p:blipFill>
        <p:spPr>
          <a:xfrm>
            <a:off x="7631711" y="736416"/>
            <a:ext cx="1518036" cy="688908"/>
          </a:xfrm>
          <a:prstGeom prst="rect">
            <a:avLst/>
          </a:prstGeom>
        </p:spPr>
      </p:pic>
      <p:pic>
        <p:nvPicPr>
          <p:cNvPr id="122" name="图片 121"/>
          <p:cNvPicPr>
            <a:picLocks noChangeAspect="1"/>
          </p:cNvPicPr>
          <p:nvPr/>
        </p:nvPicPr>
        <p:blipFill>
          <a:blip r:embed="rId14"/>
          <a:stretch>
            <a:fillRect/>
          </a:stretch>
        </p:blipFill>
        <p:spPr>
          <a:xfrm>
            <a:off x="9412445" y="4179476"/>
            <a:ext cx="2932430" cy="2700762"/>
          </a:xfrm>
          <a:prstGeom prst="rect">
            <a:avLst/>
          </a:prstGeom>
        </p:spPr>
      </p:pic>
      <p:pic>
        <p:nvPicPr>
          <p:cNvPr id="123" name="图片 122"/>
          <p:cNvPicPr>
            <a:picLocks noChangeAspect="1"/>
          </p:cNvPicPr>
          <p:nvPr/>
        </p:nvPicPr>
        <p:blipFill>
          <a:blip r:embed="rId15"/>
          <a:stretch>
            <a:fillRect/>
          </a:stretch>
        </p:blipFill>
        <p:spPr>
          <a:xfrm>
            <a:off x="293846" y="291513"/>
            <a:ext cx="1646063" cy="1194920"/>
          </a:xfrm>
          <a:prstGeom prst="rect">
            <a:avLst/>
          </a:prstGeom>
        </p:spPr>
      </p:pic>
      <p:pic>
        <p:nvPicPr>
          <p:cNvPr id="124" name="图片 123"/>
          <p:cNvPicPr>
            <a:picLocks noChangeAspect="1"/>
          </p:cNvPicPr>
          <p:nvPr/>
        </p:nvPicPr>
        <p:blipFill>
          <a:blip r:embed="rId16"/>
          <a:stretch>
            <a:fillRect/>
          </a:stretch>
        </p:blipFill>
        <p:spPr>
          <a:xfrm>
            <a:off x="10606798" y="504948"/>
            <a:ext cx="1444877" cy="914479"/>
          </a:xfrm>
          <a:prstGeom prst="rect">
            <a:avLst/>
          </a:prstGeom>
        </p:spPr>
      </p:pic>
      <p:pic>
        <p:nvPicPr>
          <p:cNvPr id="125" name="图片 124"/>
          <p:cNvPicPr>
            <a:picLocks noChangeAspect="1"/>
          </p:cNvPicPr>
          <p:nvPr/>
        </p:nvPicPr>
        <p:blipFill>
          <a:blip r:embed="rId17"/>
          <a:stretch>
            <a:fillRect/>
          </a:stretch>
        </p:blipFill>
        <p:spPr>
          <a:xfrm>
            <a:off x="297566" y="4024459"/>
            <a:ext cx="1140051" cy="1505843"/>
          </a:xfrm>
          <a:prstGeom prst="rect">
            <a:avLst/>
          </a:prstGeom>
        </p:spPr>
      </p:pic>
      <p:pic>
        <p:nvPicPr>
          <p:cNvPr id="126" name="图片 125"/>
          <p:cNvPicPr>
            <a:picLocks noChangeAspect="1"/>
          </p:cNvPicPr>
          <p:nvPr/>
        </p:nvPicPr>
        <p:blipFill>
          <a:blip r:embed="rId18"/>
          <a:stretch>
            <a:fillRect/>
          </a:stretch>
        </p:blipFill>
        <p:spPr>
          <a:xfrm>
            <a:off x="8051555" y="5809757"/>
            <a:ext cx="573074" cy="579170"/>
          </a:xfrm>
          <a:prstGeom prst="rect">
            <a:avLst/>
          </a:prstGeom>
        </p:spPr>
      </p:pic>
      <p:pic>
        <p:nvPicPr>
          <p:cNvPr id="127" name="图片 126"/>
          <p:cNvPicPr>
            <a:picLocks noChangeAspect="1"/>
          </p:cNvPicPr>
          <p:nvPr/>
        </p:nvPicPr>
        <p:blipFill>
          <a:blip r:embed="rId19"/>
          <a:stretch>
            <a:fillRect/>
          </a:stretch>
        </p:blipFill>
        <p:spPr>
          <a:xfrm>
            <a:off x="1949706" y="5792469"/>
            <a:ext cx="1377815" cy="969348"/>
          </a:xfrm>
          <a:prstGeom prst="rect">
            <a:avLst/>
          </a:prstGeom>
        </p:spPr>
      </p:pic>
      <p:grpSp>
        <p:nvGrpSpPr>
          <p:cNvPr id="144" name="组合 143"/>
          <p:cNvGrpSpPr/>
          <p:nvPr/>
        </p:nvGrpSpPr>
        <p:grpSpPr>
          <a:xfrm>
            <a:off x="2780534" y="709981"/>
            <a:ext cx="1716575" cy="1048603"/>
            <a:chOff x="2780534" y="709981"/>
            <a:chExt cx="1716575" cy="1048603"/>
          </a:xfrm>
        </p:grpSpPr>
        <p:pic>
          <p:nvPicPr>
            <p:cNvPr id="128" name="图片 127"/>
            <p:cNvPicPr>
              <a:picLocks noChangeAspect="1"/>
            </p:cNvPicPr>
            <p:nvPr/>
          </p:nvPicPr>
          <p:blipFill>
            <a:blip r:embed="rId20"/>
            <a:stretch>
              <a:fillRect/>
            </a:stretch>
          </p:blipFill>
          <p:spPr>
            <a:xfrm>
              <a:off x="2780534" y="709981"/>
              <a:ext cx="1566808" cy="1048603"/>
            </a:xfrm>
            <a:prstGeom prst="rect">
              <a:avLst/>
            </a:prstGeom>
          </p:spPr>
        </p:pic>
        <p:pic>
          <p:nvPicPr>
            <p:cNvPr id="129" name="图片 128"/>
            <p:cNvPicPr>
              <a:picLocks noChangeAspect="1"/>
            </p:cNvPicPr>
            <p:nvPr/>
          </p:nvPicPr>
          <p:blipFill>
            <a:blip r:embed="rId21"/>
            <a:stretch>
              <a:fillRect/>
            </a:stretch>
          </p:blipFill>
          <p:spPr>
            <a:xfrm>
              <a:off x="2832408" y="1103620"/>
              <a:ext cx="243861" cy="243861"/>
            </a:xfrm>
            <a:prstGeom prst="rect">
              <a:avLst/>
            </a:prstGeom>
          </p:spPr>
        </p:pic>
        <p:pic>
          <p:nvPicPr>
            <p:cNvPr id="130" name="图片 129"/>
            <p:cNvPicPr>
              <a:picLocks noChangeAspect="1"/>
            </p:cNvPicPr>
            <p:nvPr/>
          </p:nvPicPr>
          <p:blipFill>
            <a:blip r:embed="rId22"/>
            <a:stretch>
              <a:fillRect/>
            </a:stretch>
          </p:blipFill>
          <p:spPr>
            <a:xfrm>
              <a:off x="2806441" y="1075779"/>
              <a:ext cx="140220" cy="164606"/>
            </a:xfrm>
            <a:prstGeom prst="rect">
              <a:avLst/>
            </a:prstGeom>
          </p:spPr>
        </p:pic>
        <p:pic>
          <p:nvPicPr>
            <p:cNvPr id="131" name="图片 130"/>
            <p:cNvPicPr>
              <a:picLocks noChangeAspect="1"/>
            </p:cNvPicPr>
            <p:nvPr/>
          </p:nvPicPr>
          <p:blipFill>
            <a:blip r:embed="rId23"/>
            <a:stretch>
              <a:fillRect/>
            </a:stretch>
          </p:blipFill>
          <p:spPr>
            <a:xfrm>
              <a:off x="4369082" y="1304753"/>
              <a:ext cx="128027" cy="335309"/>
            </a:xfrm>
            <a:prstGeom prst="rect">
              <a:avLst/>
            </a:prstGeom>
          </p:spPr>
        </p:pic>
      </p:grpSp>
      <p:pic>
        <p:nvPicPr>
          <p:cNvPr id="132" name="图片 131"/>
          <p:cNvPicPr>
            <a:picLocks noChangeAspect="1"/>
          </p:cNvPicPr>
          <p:nvPr/>
        </p:nvPicPr>
        <p:blipFill>
          <a:blip r:embed="rId24"/>
          <a:stretch>
            <a:fillRect/>
          </a:stretch>
        </p:blipFill>
        <p:spPr>
          <a:xfrm>
            <a:off x="5972553" y="629954"/>
            <a:ext cx="402371" cy="469433"/>
          </a:xfrm>
          <a:prstGeom prst="rect">
            <a:avLst/>
          </a:prstGeom>
        </p:spPr>
      </p:pic>
      <p:pic>
        <p:nvPicPr>
          <p:cNvPr id="141" name="图片 140"/>
          <p:cNvPicPr>
            <a:picLocks noChangeAspect="1"/>
          </p:cNvPicPr>
          <p:nvPr/>
        </p:nvPicPr>
        <p:blipFill>
          <a:blip r:embed="rId25"/>
          <a:stretch>
            <a:fillRect/>
          </a:stretch>
        </p:blipFill>
        <p:spPr>
          <a:xfrm>
            <a:off x="4903280" y="5752431"/>
            <a:ext cx="2540916" cy="951230"/>
          </a:xfrm>
          <a:prstGeom prst="rect">
            <a:avLst/>
          </a:prstGeom>
        </p:spPr>
      </p:pic>
      <p:pic>
        <p:nvPicPr>
          <p:cNvPr id="150" name="Fujiya &amp; Miyagi - UH">
            <a:hlinkClick r:id="" action="ppaction://media"/>
          </p:cNvPr>
          <p:cNvPicPr>
            <a:picLocks noChangeAspect="1"/>
          </p:cNvPicPr>
          <p:nvPr>
            <a:audioFile r:link="rId1"/>
            <p:extLst>
              <p:ext uri="{DAA4B4D4-6D71-4841-9C94-3DE7FCFB9230}">
                <p14:media xmlns:p14="http://schemas.microsoft.com/office/powerpoint/2010/main" r:embed="rId2">
                  <p14:trim st="8170"/>
                </p14:media>
              </p:ext>
            </p:extLst>
          </p:nvPr>
        </p:nvPicPr>
        <p:blipFill>
          <a:blip r:embed="rId26"/>
          <a:stretch>
            <a:fillRect/>
          </a:stretch>
        </p:blipFill>
        <p:spPr>
          <a:xfrm>
            <a:off x="5921279" y="-1315926"/>
            <a:ext cx="609600" cy="609600"/>
          </a:xfrm>
          <a:prstGeom prst="rect">
            <a:avLst/>
          </a:prstGeom>
        </p:spPr>
      </p:pic>
      <p:pic>
        <p:nvPicPr>
          <p:cNvPr id="28" name="图片 6">
            <a:extLst>
              <a:ext uri="{FF2B5EF4-FFF2-40B4-BE49-F238E27FC236}">
                <a16:creationId xmlns:a16="http://schemas.microsoft.com/office/drawing/2014/main" xmlns="" id="{E35220B9-4560-E345-8846-F83A9DA6E62F}"/>
              </a:ext>
            </a:extLst>
          </p:cNvPr>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5101589" y="6098967"/>
            <a:ext cx="2124075"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200" advTm="4500">
        <p:dissolve/>
      </p:transition>
    </mc:Choice>
    <mc:Fallback xmlns="">
      <p:transition spd="slow" advTm="45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50"/>
                                        </p:tgtEl>
                                      </p:cBhvr>
                                    </p:cmd>
                                  </p:childTnLst>
                                </p:cTn>
                              </p:par>
                              <p:par>
                                <p:cTn id="7" presetID="2" presetClass="entr" presetSubtype="1" fill="hold" nodeType="withEffect">
                                  <p:stCondLst>
                                    <p:cond delay="250"/>
                                  </p:stCondLst>
                                  <p:childTnLst>
                                    <p:set>
                                      <p:cBhvr>
                                        <p:cTn id="8" dur="1" fill="hold">
                                          <p:stCondLst>
                                            <p:cond delay="0"/>
                                          </p:stCondLst>
                                        </p:cTn>
                                        <p:tgtEl>
                                          <p:spTgt spid="121"/>
                                        </p:tgtEl>
                                        <p:attrNameLst>
                                          <p:attrName>style.visibility</p:attrName>
                                        </p:attrNameLst>
                                      </p:cBhvr>
                                      <p:to>
                                        <p:strVal val="visible"/>
                                      </p:to>
                                    </p:set>
                                    <p:anim calcmode="lin" valueType="num">
                                      <p:cBhvr additive="base">
                                        <p:cTn id="9" dur="500" fill="hold"/>
                                        <p:tgtEl>
                                          <p:spTgt spid="121"/>
                                        </p:tgtEl>
                                        <p:attrNameLst>
                                          <p:attrName>ppt_x</p:attrName>
                                        </p:attrNameLst>
                                      </p:cBhvr>
                                      <p:tavLst>
                                        <p:tav tm="0">
                                          <p:val>
                                            <p:strVal val="#ppt_x"/>
                                          </p:val>
                                        </p:tav>
                                        <p:tav tm="100000">
                                          <p:val>
                                            <p:strVal val="#ppt_x"/>
                                          </p:val>
                                        </p:tav>
                                      </p:tavLst>
                                    </p:anim>
                                    <p:anim calcmode="lin" valueType="num">
                                      <p:cBhvr additive="base">
                                        <p:cTn id="10" dur="500" fill="hold"/>
                                        <p:tgtEl>
                                          <p:spTgt spid="121"/>
                                        </p:tgtEl>
                                        <p:attrNameLst>
                                          <p:attrName>ppt_y</p:attrName>
                                        </p:attrNameLst>
                                      </p:cBhvr>
                                      <p:tavLst>
                                        <p:tav tm="0">
                                          <p:val>
                                            <p:strVal val="0-#ppt_h/2"/>
                                          </p:val>
                                        </p:tav>
                                        <p:tav tm="100000">
                                          <p:val>
                                            <p:strVal val="#ppt_y"/>
                                          </p:val>
                                        </p:tav>
                                      </p:tavLst>
                                    </p:anim>
                                  </p:childTnLst>
                                </p:cTn>
                              </p:par>
                              <p:par>
                                <p:cTn id="11" presetID="2" presetClass="entr" presetSubtype="6" fill="hold" nodeType="withEffect">
                                  <p:stCondLst>
                                    <p:cond delay="0"/>
                                  </p:stCondLst>
                                  <p:childTnLst>
                                    <p:set>
                                      <p:cBhvr>
                                        <p:cTn id="12" dur="1" fill="hold">
                                          <p:stCondLst>
                                            <p:cond delay="0"/>
                                          </p:stCondLst>
                                        </p:cTn>
                                        <p:tgtEl>
                                          <p:spTgt spid="122"/>
                                        </p:tgtEl>
                                        <p:attrNameLst>
                                          <p:attrName>style.visibility</p:attrName>
                                        </p:attrNameLst>
                                      </p:cBhvr>
                                      <p:to>
                                        <p:strVal val="visible"/>
                                      </p:to>
                                    </p:set>
                                    <p:anim calcmode="lin" valueType="num">
                                      <p:cBhvr additive="base">
                                        <p:cTn id="13" dur="500" fill="hold"/>
                                        <p:tgtEl>
                                          <p:spTgt spid="122"/>
                                        </p:tgtEl>
                                        <p:attrNameLst>
                                          <p:attrName>ppt_x</p:attrName>
                                        </p:attrNameLst>
                                      </p:cBhvr>
                                      <p:tavLst>
                                        <p:tav tm="0">
                                          <p:val>
                                            <p:strVal val="1+#ppt_w/2"/>
                                          </p:val>
                                        </p:tav>
                                        <p:tav tm="100000">
                                          <p:val>
                                            <p:strVal val="#ppt_x"/>
                                          </p:val>
                                        </p:tav>
                                      </p:tavLst>
                                    </p:anim>
                                    <p:anim calcmode="lin" valueType="num">
                                      <p:cBhvr additive="base">
                                        <p:cTn id="14" dur="500" fill="hold"/>
                                        <p:tgtEl>
                                          <p:spTgt spid="122"/>
                                        </p:tgtEl>
                                        <p:attrNameLst>
                                          <p:attrName>ppt_y</p:attrName>
                                        </p:attrNameLst>
                                      </p:cBhvr>
                                      <p:tavLst>
                                        <p:tav tm="0">
                                          <p:val>
                                            <p:strVal val="1+#ppt_h/2"/>
                                          </p:val>
                                        </p:tav>
                                        <p:tav tm="100000">
                                          <p:val>
                                            <p:strVal val="#ppt_y"/>
                                          </p:val>
                                        </p:tav>
                                      </p:tavLst>
                                    </p:anim>
                                  </p:childTnLst>
                                </p:cTn>
                              </p:par>
                              <p:par>
                                <p:cTn id="15" presetID="2" presetClass="entr" presetSubtype="8" fill="hold" nodeType="withEffect">
                                  <p:stCondLst>
                                    <p:cond delay="250"/>
                                  </p:stCondLst>
                                  <p:childTnLst>
                                    <p:set>
                                      <p:cBhvr>
                                        <p:cTn id="16" dur="1" fill="hold">
                                          <p:stCondLst>
                                            <p:cond delay="0"/>
                                          </p:stCondLst>
                                        </p:cTn>
                                        <p:tgtEl>
                                          <p:spTgt spid="123"/>
                                        </p:tgtEl>
                                        <p:attrNameLst>
                                          <p:attrName>style.visibility</p:attrName>
                                        </p:attrNameLst>
                                      </p:cBhvr>
                                      <p:to>
                                        <p:strVal val="visible"/>
                                      </p:to>
                                    </p:set>
                                    <p:anim calcmode="lin" valueType="num">
                                      <p:cBhvr additive="base">
                                        <p:cTn id="17" dur="500" fill="hold"/>
                                        <p:tgtEl>
                                          <p:spTgt spid="123"/>
                                        </p:tgtEl>
                                        <p:attrNameLst>
                                          <p:attrName>ppt_x</p:attrName>
                                        </p:attrNameLst>
                                      </p:cBhvr>
                                      <p:tavLst>
                                        <p:tav tm="0">
                                          <p:val>
                                            <p:strVal val="0-#ppt_w/2"/>
                                          </p:val>
                                        </p:tav>
                                        <p:tav tm="100000">
                                          <p:val>
                                            <p:strVal val="#ppt_x"/>
                                          </p:val>
                                        </p:tav>
                                      </p:tavLst>
                                    </p:anim>
                                    <p:anim calcmode="lin" valueType="num">
                                      <p:cBhvr additive="base">
                                        <p:cTn id="18" dur="500" fill="hold"/>
                                        <p:tgtEl>
                                          <p:spTgt spid="123"/>
                                        </p:tgtEl>
                                        <p:attrNameLst>
                                          <p:attrName>ppt_y</p:attrName>
                                        </p:attrNameLst>
                                      </p:cBhvr>
                                      <p:tavLst>
                                        <p:tav tm="0">
                                          <p:val>
                                            <p:strVal val="#ppt_y"/>
                                          </p:val>
                                        </p:tav>
                                        <p:tav tm="100000">
                                          <p:val>
                                            <p:strVal val="#ppt_y"/>
                                          </p:val>
                                        </p:tav>
                                      </p:tavLst>
                                    </p:anim>
                                  </p:childTnLst>
                                </p:cTn>
                              </p:par>
                              <p:par>
                                <p:cTn id="19" presetID="2" presetClass="entr" presetSubtype="3" fill="hold" nodeType="withEffect">
                                  <p:stCondLst>
                                    <p:cond delay="0"/>
                                  </p:stCondLst>
                                  <p:childTnLst>
                                    <p:set>
                                      <p:cBhvr>
                                        <p:cTn id="20" dur="1" fill="hold">
                                          <p:stCondLst>
                                            <p:cond delay="0"/>
                                          </p:stCondLst>
                                        </p:cTn>
                                        <p:tgtEl>
                                          <p:spTgt spid="124"/>
                                        </p:tgtEl>
                                        <p:attrNameLst>
                                          <p:attrName>style.visibility</p:attrName>
                                        </p:attrNameLst>
                                      </p:cBhvr>
                                      <p:to>
                                        <p:strVal val="visible"/>
                                      </p:to>
                                    </p:set>
                                    <p:anim calcmode="lin" valueType="num">
                                      <p:cBhvr additive="base">
                                        <p:cTn id="21" dur="500" fill="hold"/>
                                        <p:tgtEl>
                                          <p:spTgt spid="124"/>
                                        </p:tgtEl>
                                        <p:attrNameLst>
                                          <p:attrName>ppt_x</p:attrName>
                                        </p:attrNameLst>
                                      </p:cBhvr>
                                      <p:tavLst>
                                        <p:tav tm="0">
                                          <p:val>
                                            <p:strVal val="1+#ppt_w/2"/>
                                          </p:val>
                                        </p:tav>
                                        <p:tav tm="100000">
                                          <p:val>
                                            <p:strVal val="#ppt_x"/>
                                          </p:val>
                                        </p:tav>
                                      </p:tavLst>
                                    </p:anim>
                                    <p:anim calcmode="lin" valueType="num">
                                      <p:cBhvr additive="base">
                                        <p:cTn id="22" dur="500" fill="hold"/>
                                        <p:tgtEl>
                                          <p:spTgt spid="124"/>
                                        </p:tgtEl>
                                        <p:attrNameLst>
                                          <p:attrName>ppt_y</p:attrName>
                                        </p:attrNameLst>
                                      </p:cBhvr>
                                      <p:tavLst>
                                        <p:tav tm="0">
                                          <p:val>
                                            <p:strVal val="0-#ppt_h/2"/>
                                          </p:val>
                                        </p:tav>
                                        <p:tav tm="100000">
                                          <p:val>
                                            <p:strVal val="#ppt_y"/>
                                          </p:val>
                                        </p:tav>
                                      </p:tavLst>
                                    </p:anim>
                                  </p:childTnLst>
                                </p:cTn>
                              </p:par>
                              <p:par>
                                <p:cTn id="23" presetID="2" presetClass="entr" presetSubtype="4" fill="hold" nodeType="withEffect">
                                  <p:stCondLst>
                                    <p:cond delay="500"/>
                                  </p:stCondLst>
                                  <p:childTnLst>
                                    <p:set>
                                      <p:cBhvr>
                                        <p:cTn id="24" dur="1" fill="hold">
                                          <p:stCondLst>
                                            <p:cond delay="0"/>
                                          </p:stCondLst>
                                        </p:cTn>
                                        <p:tgtEl>
                                          <p:spTgt spid="125"/>
                                        </p:tgtEl>
                                        <p:attrNameLst>
                                          <p:attrName>style.visibility</p:attrName>
                                        </p:attrNameLst>
                                      </p:cBhvr>
                                      <p:to>
                                        <p:strVal val="visible"/>
                                      </p:to>
                                    </p:set>
                                    <p:anim calcmode="lin" valueType="num">
                                      <p:cBhvr additive="base">
                                        <p:cTn id="25" dur="500" fill="hold"/>
                                        <p:tgtEl>
                                          <p:spTgt spid="125"/>
                                        </p:tgtEl>
                                        <p:attrNameLst>
                                          <p:attrName>ppt_x</p:attrName>
                                        </p:attrNameLst>
                                      </p:cBhvr>
                                      <p:tavLst>
                                        <p:tav tm="0">
                                          <p:val>
                                            <p:strVal val="#ppt_x"/>
                                          </p:val>
                                        </p:tav>
                                        <p:tav tm="100000">
                                          <p:val>
                                            <p:strVal val="#ppt_x"/>
                                          </p:val>
                                        </p:tav>
                                      </p:tavLst>
                                    </p:anim>
                                    <p:anim calcmode="lin" valueType="num">
                                      <p:cBhvr additive="base">
                                        <p:cTn id="26" dur="500" fill="hold"/>
                                        <p:tgtEl>
                                          <p:spTgt spid="125"/>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250"/>
                                  </p:stCondLst>
                                  <p:childTnLst>
                                    <p:set>
                                      <p:cBhvr>
                                        <p:cTn id="28" dur="1" fill="hold">
                                          <p:stCondLst>
                                            <p:cond delay="0"/>
                                          </p:stCondLst>
                                        </p:cTn>
                                        <p:tgtEl>
                                          <p:spTgt spid="126"/>
                                        </p:tgtEl>
                                        <p:attrNameLst>
                                          <p:attrName>style.visibility</p:attrName>
                                        </p:attrNameLst>
                                      </p:cBhvr>
                                      <p:to>
                                        <p:strVal val="visible"/>
                                      </p:to>
                                    </p:set>
                                    <p:anim calcmode="lin" valueType="num">
                                      <p:cBhvr additive="base">
                                        <p:cTn id="29" dur="500" fill="hold"/>
                                        <p:tgtEl>
                                          <p:spTgt spid="126"/>
                                        </p:tgtEl>
                                        <p:attrNameLst>
                                          <p:attrName>ppt_x</p:attrName>
                                        </p:attrNameLst>
                                      </p:cBhvr>
                                      <p:tavLst>
                                        <p:tav tm="0">
                                          <p:val>
                                            <p:strVal val="#ppt_x"/>
                                          </p:val>
                                        </p:tav>
                                        <p:tav tm="100000">
                                          <p:val>
                                            <p:strVal val="#ppt_x"/>
                                          </p:val>
                                        </p:tav>
                                      </p:tavLst>
                                    </p:anim>
                                    <p:anim calcmode="lin" valueType="num">
                                      <p:cBhvr additive="base">
                                        <p:cTn id="30" dur="500" fill="hold"/>
                                        <p:tgtEl>
                                          <p:spTgt spid="126"/>
                                        </p:tgtEl>
                                        <p:attrNameLst>
                                          <p:attrName>ppt_y</p:attrName>
                                        </p:attrNameLst>
                                      </p:cBhvr>
                                      <p:tavLst>
                                        <p:tav tm="0">
                                          <p:val>
                                            <p:strVal val="1+#ppt_h/2"/>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127"/>
                                        </p:tgtEl>
                                        <p:attrNameLst>
                                          <p:attrName>style.visibility</p:attrName>
                                        </p:attrNameLst>
                                      </p:cBhvr>
                                      <p:to>
                                        <p:strVal val="visible"/>
                                      </p:to>
                                    </p:set>
                                    <p:anim calcmode="lin" valueType="num">
                                      <p:cBhvr additive="base">
                                        <p:cTn id="33" dur="500" fill="hold"/>
                                        <p:tgtEl>
                                          <p:spTgt spid="127"/>
                                        </p:tgtEl>
                                        <p:attrNameLst>
                                          <p:attrName>ppt_x</p:attrName>
                                        </p:attrNameLst>
                                      </p:cBhvr>
                                      <p:tavLst>
                                        <p:tav tm="0">
                                          <p:val>
                                            <p:strVal val="0-#ppt_w/2"/>
                                          </p:val>
                                        </p:tav>
                                        <p:tav tm="100000">
                                          <p:val>
                                            <p:strVal val="#ppt_x"/>
                                          </p:val>
                                        </p:tav>
                                      </p:tavLst>
                                    </p:anim>
                                    <p:anim calcmode="lin" valueType="num">
                                      <p:cBhvr additive="base">
                                        <p:cTn id="34" dur="500" fill="hold"/>
                                        <p:tgtEl>
                                          <p:spTgt spid="127"/>
                                        </p:tgtEl>
                                        <p:attrNameLst>
                                          <p:attrName>ppt_y</p:attrName>
                                        </p:attrNameLst>
                                      </p:cBhvr>
                                      <p:tavLst>
                                        <p:tav tm="0">
                                          <p:val>
                                            <p:strVal val="#ppt_y"/>
                                          </p:val>
                                        </p:tav>
                                        <p:tav tm="100000">
                                          <p:val>
                                            <p:strVal val="#ppt_y"/>
                                          </p:val>
                                        </p:tav>
                                      </p:tavLst>
                                    </p:anim>
                                  </p:childTnLst>
                                </p:cTn>
                              </p:par>
                              <p:par>
                                <p:cTn id="35" presetID="2" presetClass="entr" presetSubtype="1" fill="hold" nodeType="withEffect">
                                  <p:stCondLst>
                                    <p:cond delay="250"/>
                                  </p:stCondLst>
                                  <p:childTnLst>
                                    <p:set>
                                      <p:cBhvr>
                                        <p:cTn id="36" dur="1" fill="hold">
                                          <p:stCondLst>
                                            <p:cond delay="0"/>
                                          </p:stCondLst>
                                        </p:cTn>
                                        <p:tgtEl>
                                          <p:spTgt spid="132"/>
                                        </p:tgtEl>
                                        <p:attrNameLst>
                                          <p:attrName>style.visibility</p:attrName>
                                        </p:attrNameLst>
                                      </p:cBhvr>
                                      <p:to>
                                        <p:strVal val="visible"/>
                                      </p:to>
                                    </p:set>
                                    <p:anim calcmode="lin" valueType="num">
                                      <p:cBhvr additive="base">
                                        <p:cTn id="37" dur="500" fill="hold"/>
                                        <p:tgtEl>
                                          <p:spTgt spid="132"/>
                                        </p:tgtEl>
                                        <p:attrNameLst>
                                          <p:attrName>ppt_x</p:attrName>
                                        </p:attrNameLst>
                                      </p:cBhvr>
                                      <p:tavLst>
                                        <p:tav tm="0">
                                          <p:val>
                                            <p:strVal val="#ppt_x"/>
                                          </p:val>
                                        </p:tav>
                                        <p:tav tm="100000">
                                          <p:val>
                                            <p:strVal val="#ppt_x"/>
                                          </p:val>
                                        </p:tav>
                                      </p:tavLst>
                                    </p:anim>
                                    <p:anim calcmode="lin" valueType="num">
                                      <p:cBhvr additive="base">
                                        <p:cTn id="38" dur="500" fill="hold"/>
                                        <p:tgtEl>
                                          <p:spTgt spid="132"/>
                                        </p:tgtEl>
                                        <p:attrNameLst>
                                          <p:attrName>ppt_y</p:attrName>
                                        </p:attrNameLst>
                                      </p:cBhvr>
                                      <p:tavLst>
                                        <p:tav tm="0">
                                          <p:val>
                                            <p:strVal val="0-#ppt_h/2"/>
                                          </p:val>
                                        </p:tav>
                                        <p:tav tm="100000">
                                          <p:val>
                                            <p:strVal val="#ppt_y"/>
                                          </p:val>
                                        </p:tav>
                                      </p:tavLst>
                                    </p:anim>
                                  </p:childTnLst>
                                </p:cTn>
                              </p:par>
                            </p:childTnLst>
                          </p:cTn>
                        </p:par>
                        <p:par>
                          <p:cTn id="39" fill="hold">
                            <p:stCondLst>
                              <p:cond delay="0"/>
                            </p:stCondLst>
                            <p:childTnLst>
                              <p:par>
                                <p:cTn id="40" presetID="6" presetClass="entr" presetSubtype="16" fill="hold" nodeType="afterEffect">
                                  <p:stCondLst>
                                    <p:cond delay="0"/>
                                  </p:stCondLst>
                                  <p:childTnLst>
                                    <p:set>
                                      <p:cBhvr>
                                        <p:cTn id="41" dur="1" fill="hold">
                                          <p:stCondLst>
                                            <p:cond delay="0"/>
                                          </p:stCondLst>
                                        </p:cTn>
                                        <p:tgtEl>
                                          <p:spTgt spid="133"/>
                                        </p:tgtEl>
                                        <p:attrNameLst>
                                          <p:attrName>style.visibility</p:attrName>
                                        </p:attrNameLst>
                                      </p:cBhvr>
                                      <p:to>
                                        <p:strVal val="visible"/>
                                      </p:to>
                                    </p:set>
                                    <p:animEffect transition="in" filter="circle(in)">
                                      <p:cBhvr>
                                        <p:cTn id="42" dur="750"/>
                                        <p:tgtEl>
                                          <p:spTgt spid="133"/>
                                        </p:tgtEl>
                                      </p:cBhvr>
                                    </p:animEffect>
                                  </p:childTnLst>
                                </p:cTn>
                              </p:par>
                            </p:childTnLst>
                          </p:cTn>
                        </p:par>
                        <p:par>
                          <p:cTn id="43" fill="hold">
                            <p:stCondLst>
                              <p:cond delay="1000"/>
                            </p:stCondLst>
                            <p:childTnLst>
                              <p:par>
                                <p:cTn id="44" presetID="12" presetClass="entr" presetSubtype="4" fill="hold" nodeType="afterEffect">
                                  <p:stCondLst>
                                    <p:cond delay="0"/>
                                  </p:stCondLst>
                                  <p:childTnLst>
                                    <p:set>
                                      <p:cBhvr>
                                        <p:cTn id="45" dur="1" fill="hold">
                                          <p:stCondLst>
                                            <p:cond delay="0"/>
                                          </p:stCondLst>
                                        </p:cTn>
                                        <p:tgtEl>
                                          <p:spTgt spid="144"/>
                                        </p:tgtEl>
                                        <p:attrNameLst>
                                          <p:attrName>style.visibility</p:attrName>
                                        </p:attrNameLst>
                                      </p:cBhvr>
                                      <p:to>
                                        <p:strVal val="visible"/>
                                      </p:to>
                                    </p:set>
                                    <p:anim calcmode="lin" valueType="num">
                                      <p:cBhvr additive="base">
                                        <p:cTn id="46" dur="500"/>
                                        <p:tgtEl>
                                          <p:spTgt spid="144"/>
                                        </p:tgtEl>
                                        <p:attrNameLst>
                                          <p:attrName>ppt_y</p:attrName>
                                        </p:attrNameLst>
                                      </p:cBhvr>
                                      <p:tavLst>
                                        <p:tav tm="0">
                                          <p:val>
                                            <p:strVal val="#ppt_y+#ppt_h*1.125000"/>
                                          </p:val>
                                        </p:tav>
                                        <p:tav tm="100000">
                                          <p:val>
                                            <p:strVal val="#ppt_y"/>
                                          </p:val>
                                        </p:tav>
                                      </p:tavLst>
                                    </p:anim>
                                    <p:animEffect transition="in" filter="wipe(up)">
                                      <p:cBhvr>
                                        <p:cTn id="47" dur="500"/>
                                        <p:tgtEl>
                                          <p:spTgt spid="144"/>
                                        </p:tgtEl>
                                      </p:cBhvr>
                                    </p:animEffect>
                                  </p:childTnLst>
                                </p:cTn>
                              </p:par>
                            </p:childTnLst>
                          </p:cTn>
                        </p:par>
                        <p:par>
                          <p:cTn id="48" fill="hold">
                            <p:stCondLst>
                              <p:cond delay="1500"/>
                            </p:stCondLst>
                            <p:childTnLst>
                              <p:par>
                                <p:cTn id="49" presetID="53" presetClass="entr" presetSubtype="16" fill="hold" nodeType="afterEffect">
                                  <p:stCondLst>
                                    <p:cond delay="0"/>
                                  </p:stCondLst>
                                  <p:childTnLst>
                                    <p:set>
                                      <p:cBhvr>
                                        <p:cTn id="50" dur="1" fill="hold">
                                          <p:stCondLst>
                                            <p:cond delay="0"/>
                                          </p:stCondLst>
                                        </p:cTn>
                                        <p:tgtEl>
                                          <p:spTgt spid="140"/>
                                        </p:tgtEl>
                                        <p:attrNameLst>
                                          <p:attrName>style.visibility</p:attrName>
                                        </p:attrNameLst>
                                      </p:cBhvr>
                                      <p:to>
                                        <p:strVal val="visible"/>
                                      </p:to>
                                    </p:set>
                                    <p:anim calcmode="lin" valueType="num">
                                      <p:cBhvr>
                                        <p:cTn id="51" dur="500" fill="hold"/>
                                        <p:tgtEl>
                                          <p:spTgt spid="140"/>
                                        </p:tgtEl>
                                        <p:attrNameLst>
                                          <p:attrName>ppt_w</p:attrName>
                                        </p:attrNameLst>
                                      </p:cBhvr>
                                      <p:tavLst>
                                        <p:tav tm="0">
                                          <p:val>
                                            <p:fltVal val="0"/>
                                          </p:val>
                                        </p:tav>
                                        <p:tav tm="100000">
                                          <p:val>
                                            <p:strVal val="#ppt_w"/>
                                          </p:val>
                                        </p:tav>
                                      </p:tavLst>
                                    </p:anim>
                                    <p:anim calcmode="lin" valueType="num">
                                      <p:cBhvr>
                                        <p:cTn id="52" dur="500" fill="hold"/>
                                        <p:tgtEl>
                                          <p:spTgt spid="140"/>
                                        </p:tgtEl>
                                        <p:attrNameLst>
                                          <p:attrName>ppt_h</p:attrName>
                                        </p:attrNameLst>
                                      </p:cBhvr>
                                      <p:tavLst>
                                        <p:tav tm="0">
                                          <p:val>
                                            <p:fltVal val="0"/>
                                          </p:val>
                                        </p:tav>
                                        <p:tav tm="100000">
                                          <p:val>
                                            <p:strVal val="#ppt_h"/>
                                          </p:val>
                                        </p:tav>
                                      </p:tavLst>
                                    </p:anim>
                                    <p:animEffect transition="in" filter="fade">
                                      <p:cBhvr>
                                        <p:cTn id="53" dur="500"/>
                                        <p:tgtEl>
                                          <p:spTgt spid="140"/>
                                        </p:tgtEl>
                                      </p:cBhvr>
                                    </p:animEffect>
                                  </p:childTnLst>
                                </p:cTn>
                              </p:par>
                              <p:par>
                                <p:cTn id="54" presetID="53" presetClass="entr" presetSubtype="16" fill="hold" nodeType="withEffect">
                                  <p:stCondLst>
                                    <p:cond delay="0"/>
                                  </p:stCondLst>
                                  <p:childTnLst>
                                    <p:set>
                                      <p:cBhvr>
                                        <p:cTn id="55" dur="1" fill="hold">
                                          <p:stCondLst>
                                            <p:cond delay="0"/>
                                          </p:stCondLst>
                                        </p:cTn>
                                        <p:tgtEl>
                                          <p:spTgt spid="136"/>
                                        </p:tgtEl>
                                        <p:attrNameLst>
                                          <p:attrName>style.visibility</p:attrName>
                                        </p:attrNameLst>
                                      </p:cBhvr>
                                      <p:to>
                                        <p:strVal val="visible"/>
                                      </p:to>
                                    </p:set>
                                    <p:anim calcmode="lin" valueType="num">
                                      <p:cBhvr>
                                        <p:cTn id="56" dur="500" fill="hold"/>
                                        <p:tgtEl>
                                          <p:spTgt spid="136"/>
                                        </p:tgtEl>
                                        <p:attrNameLst>
                                          <p:attrName>ppt_w</p:attrName>
                                        </p:attrNameLst>
                                      </p:cBhvr>
                                      <p:tavLst>
                                        <p:tav tm="0">
                                          <p:val>
                                            <p:fltVal val="0"/>
                                          </p:val>
                                        </p:tav>
                                        <p:tav tm="100000">
                                          <p:val>
                                            <p:strVal val="#ppt_w"/>
                                          </p:val>
                                        </p:tav>
                                      </p:tavLst>
                                    </p:anim>
                                    <p:anim calcmode="lin" valueType="num">
                                      <p:cBhvr>
                                        <p:cTn id="57" dur="500" fill="hold"/>
                                        <p:tgtEl>
                                          <p:spTgt spid="136"/>
                                        </p:tgtEl>
                                        <p:attrNameLst>
                                          <p:attrName>ppt_h</p:attrName>
                                        </p:attrNameLst>
                                      </p:cBhvr>
                                      <p:tavLst>
                                        <p:tav tm="0">
                                          <p:val>
                                            <p:fltVal val="0"/>
                                          </p:val>
                                        </p:tav>
                                        <p:tav tm="100000">
                                          <p:val>
                                            <p:strVal val="#ppt_h"/>
                                          </p:val>
                                        </p:tav>
                                      </p:tavLst>
                                    </p:anim>
                                    <p:animEffect transition="in" filter="fade">
                                      <p:cBhvr>
                                        <p:cTn id="58" dur="500"/>
                                        <p:tgtEl>
                                          <p:spTgt spid="136"/>
                                        </p:tgtEl>
                                      </p:cBhvr>
                                    </p:animEffect>
                                  </p:childTnLst>
                                </p:cTn>
                              </p:par>
                              <p:par>
                                <p:cTn id="59" presetID="53" presetClass="entr" presetSubtype="16" fill="hold" nodeType="withEffect">
                                  <p:stCondLst>
                                    <p:cond delay="0"/>
                                  </p:stCondLst>
                                  <p:childTnLst>
                                    <p:set>
                                      <p:cBhvr>
                                        <p:cTn id="60" dur="1" fill="hold">
                                          <p:stCondLst>
                                            <p:cond delay="0"/>
                                          </p:stCondLst>
                                        </p:cTn>
                                        <p:tgtEl>
                                          <p:spTgt spid="139"/>
                                        </p:tgtEl>
                                        <p:attrNameLst>
                                          <p:attrName>style.visibility</p:attrName>
                                        </p:attrNameLst>
                                      </p:cBhvr>
                                      <p:to>
                                        <p:strVal val="visible"/>
                                      </p:to>
                                    </p:set>
                                    <p:anim calcmode="lin" valueType="num">
                                      <p:cBhvr>
                                        <p:cTn id="61" dur="500" fill="hold"/>
                                        <p:tgtEl>
                                          <p:spTgt spid="139"/>
                                        </p:tgtEl>
                                        <p:attrNameLst>
                                          <p:attrName>ppt_w</p:attrName>
                                        </p:attrNameLst>
                                      </p:cBhvr>
                                      <p:tavLst>
                                        <p:tav tm="0">
                                          <p:val>
                                            <p:fltVal val="0"/>
                                          </p:val>
                                        </p:tav>
                                        <p:tav tm="100000">
                                          <p:val>
                                            <p:strVal val="#ppt_w"/>
                                          </p:val>
                                        </p:tav>
                                      </p:tavLst>
                                    </p:anim>
                                    <p:anim calcmode="lin" valueType="num">
                                      <p:cBhvr>
                                        <p:cTn id="62" dur="500" fill="hold"/>
                                        <p:tgtEl>
                                          <p:spTgt spid="139"/>
                                        </p:tgtEl>
                                        <p:attrNameLst>
                                          <p:attrName>ppt_h</p:attrName>
                                        </p:attrNameLst>
                                      </p:cBhvr>
                                      <p:tavLst>
                                        <p:tav tm="0">
                                          <p:val>
                                            <p:fltVal val="0"/>
                                          </p:val>
                                        </p:tav>
                                        <p:tav tm="100000">
                                          <p:val>
                                            <p:strVal val="#ppt_h"/>
                                          </p:val>
                                        </p:tav>
                                      </p:tavLst>
                                    </p:anim>
                                    <p:animEffect transition="in" filter="fade">
                                      <p:cBhvr>
                                        <p:cTn id="63" dur="500"/>
                                        <p:tgtEl>
                                          <p:spTgt spid="139"/>
                                        </p:tgtEl>
                                      </p:cBhvr>
                                    </p:animEffect>
                                  </p:childTnLst>
                                </p:cTn>
                              </p:par>
                              <p:par>
                                <p:cTn id="64" presetID="53" presetClass="entr" presetSubtype="16" fill="hold" nodeType="withEffect">
                                  <p:stCondLst>
                                    <p:cond delay="0"/>
                                  </p:stCondLst>
                                  <p:childTnLst>
                                    <p:set>
                                      <p:cBhvr>
                                        <p:cTn id="65" dur="1" fill="hold">
                                          <p:stCondLst>
                                            <p:cond delay="0"/>
                                          </p:stCondLst>
                                        </p:cTn>
                                        <p:tgtEl>
                                          <p:spTgt spid="146"/>
                                        </p:tgtEl>
                                        <p:attrNameLst>
                                          <p:attrName>style.visibility</p:attrName>
                                        </p:attrNameLst>
                                      </p:cBhvr>
                                      <p:to>
                                        <p:strVal val="visible"/>
                                      </p:to>
                                    </p:set>
                                    <p:anim calcmode="lin" valueType="num">
                                      <p:cBhvr>
                                        <p:cTn id="66" dur="500" fill="hold"/>
                                        <p:tgtEl>
                                          <p:spTgt spid="146"/>
                                        </p:tgtEl>
                                        <p:attrNameLst>
                                          <p:attrName>ppt_w</p:attrName>
                                        </p:attrNameLst>
                                      </p:cBhvr>
                                      <p:tavLst>
                                        <p:tav tm="0">
                                          <p:val>
                                            <p:fltVal val="0"/>
                                          </p:val>
                                        </p:tav>
                                        <p:tav tm="100000">
                                          <p:val>
                                            <p:strVal val="#ppt_w"/>
                                          </p:val>
                                        </p:tav>
                                      </p:tavLst>
                                    </p:anim>
                                    <p:anim calcmode="lin" valueType="num">
                                      <p:cBhvr>
                                        <p:cTn id="67" dur="500" fill="hold"/>
                                        <p:tgtEl>
                                          <p:spTgt spid="146"/>
                                        </p:tgtEl>
                                        <p:attrNameLst>
                                          <p:attrName>ppt_h</p:attrName>
                                        </p:attrNameLst>
                                      </p:cBhvr>
                                      <p:tavLst>
                                        <p:tav tm="0">
                                          <p:val>
                                            <p:fltVal val="0"/>
                                          </p:val>
                                        </p:tav>
                                        <p:tav tm="100000">
                                          <p:val>
                                            <p:strVal val="#ppt_h"/>
                                          </p:val>
                                        </p:tav>
                                      </p:tavLst>
                                    </p:anim>
                                    <p:animEffect transition="in" filter="fade">
                                      <p:cBhvr>
                                        <p:cTn id="68" dur="500"/>
                                        <p:tgtEl>
                                          <p:spTgt spid="146"/>
                                        </p:tgtEl>
                                      </p:cBhvr>
                                    </p:animEffect>
                                  </p:childTnLst>
                                </p:cTn>
                              </p:par>
                              <p:par>
                                <p:cTn id="69" presetID="53" presetClass="entr" presetSubtype="16" fill="hold" nodeType="withEffect">
                                  <p:stCondLst>
                                    <p:cond delay="0"/>
                                  </p:stCondLst>
                                  <p:childTnLst>
                                    <p:set>
                                      <p:cBhvr>
                                        <p:cTn id="70" dur="1" fill="hold">
                                          <p:stCondLst>
                                            <p:cond delay="0"/>
                                          </p:stCondLst>
                                        </p:cTn>
                                        <p:tgtEl>
                                          <p:spTgt spid="147"/>
                                        </p:tgtEl>
                                        <p:attrNameLst>
                                          <p:attrName>style.visibility</p:attrName>
                                        </p:attrNameLst>
                                      </p:cBhvr>
                                      <p:to>
                                        <p:strVal val="visible"/>
                                      </p:to>
                                    </p:set>
                                    <p:anim calcmode="lin" valueType="num">
                                      <p:cBhvr>
                                        <p:cTn id="71" dur="500" fill="hold"/>
                                        <p:tgtEl>
                                          <p:spTgt spid="147"/>
                                        </p:tgtEl>
                                        <p:attrNameLst>
                                          <p:attrName>ppt_w</p:attrName>
                                        </p:attrNameLst>
                                      </p:cBhvr>
                                      <p:tavLst>
                                        <p:tav tm="0">
                                          <p:val>
                                            <p:fltVal val="0"/>
                                          </p:val>
                                        </p:tav>
                                        <p:tav tm="100000">
                                          <p:val>
                                            <p:strVal val="#ppt_w"/>
                                          </p:val>
                                        </p:tav>
                                      </p:tavLst>
                                    </p:anim>
                                    <p:anim calcmode="lin" valueType="num">
                                      <p:cBhvr>
                                        <p:cTn id="72" dur="500" fill="hold"/>
                                        <p:tgtEl>
                                          <p:spTgt spid="147"/>
                                        </p:tgtEl>
                                        <p:attrNameLst>
                                          <p:attrName>ppt_h</p:attrName>
                                        </p:attrNameLst>
                                      </p:cBhvr>
                                      <p:tavLst>
                                        <p:tav tm="0">
                                          <p:val>
                                            <p:fltVal val="0"/>
                                          </p:val>
                                        </p:tav>
                                        <p:tav tm="100000">
                                          <p:val>
                                            <p:strVal val="#ppt_h"/>
                                          </p:val>
                                        </p:tav>
                                      </p:tavLst>
                                    </p:anim>
                                    <p:animEffect transition="in" filter="fade">
                                      <p:cBhvr>
                                        <p:cTn id="73" dur="500"/>
                                        <p:tgtEl>
                                          <p:spTgt spid="147"/>
                                        </p:tgtEl>
                                      </p:cBhvr>
                                    </p:animEffect>
                                  </p:childTnLst>
                                </p:cTn>
                              </p:par>
                            </p:childTnLst>
                          </p:cTn>
                        </p:par>
                        <p:par>
                          <p:cTn id="74" fill="hold">
                            <p:stCondLst>
                              <p:cond delay="2000"/>
                            </p:stCondLst>
                            <p:childTnLst>
                              <p:par>
                                <p:cTn id="75" presetID="26" presetClass="emph" presetSubtype="0" repeatCount="indefinite" fill="hold" nodeType="afterEffect">
                                  <p:stCondLst>
                                    <p:cond delay="0"/>
                                  </p:stCondLst>
                                  <p:endCondLst>
                                    <p:cond evt="onNext" delay="0">
                                      <p:tgtEl>
                                        <p:sldTgt/>
                                      </p:tgtEl>
                                    </p:cond>
                                  </p:endCondLst>
                                  <p:childTnLst>
                                    <p:animEffect transition="out" filter="fade">
                                      <p:cBhvr>
                                        <p:cTn id="76" dur="500" tmFilter="0, 0; .2, .5; .8, .5; 1, 0"/>
                                        <p:tgtEl>
                                          <p:spTgt spid="140"/>
                                        </p:tgtEl>
                                      </p:cBhvr>
                                    </p:animEffect>
                                    <p:animScale>
                                      <p:cBhvr>
                                        <p:cTn id="77" dur="250" autoRev="1" fill="hold"/>
                                        <p:tgtEl>
                                          <p:spTgt spid="140"/>
                                        </p:tgtEl>
                                      </p:cBhvr>
                                      <p:by x="105000" y="105000"/>
                                    </p:animScale>
                                  </p:childTnLst>
                                </p:cTn>
                              </p:par>
                              <p:par>
                                <p:cTn id="78" presetID="26" presetClass="emph" presetSubtype="0" repeatCount="indefinite" fill="hold" nodeType="withEffect">
                                  <p:stCondLst>
                                    <p:cond delay="0"/>
                                  </p:stCondLst>
                                  <p:endCondLst>
                                    <p:cond evt="onNext" delay="0">
                                      <p:tgtEl>
                                        <p:sldTgt/>
                                      </p:tgtEl>
                                    </p:cond>
                                  </p:endCondLst>
                                  <p:childTnLst>
                                    <p:animEffect transition="out" filter="fade">
                                      <p:cBhvr>
                                        <p:cTn id="79" dur="500" tmFilter="0, 0; .2, .5; .8, .5; 1, 0"/>
                                        <p:tgtEl>
                                          <p:spTgt spid="136"/>
                                        </p:tgtEl>
                                      </p:cBhvr>
                                    </p:animEffect>
                                    <p:animScale>
                                      <p:cBhvr>
                                        <p:cTn id="80" dur="250" autoRev="1" fill="hold"/>
                                        <p:tgtEl>
                                          <p:spTgt spid="136"/>
                                        </p:tgtEl>
                                      </p:cBhvr>
                                      <p:by x="105000" y="105000"/>
                                    </p:animScale>
                                  </p:childTnLst>
                                </p:cTn>
                              </p:par>
                              <p:par>
                                <p:cTn id="81" presetID="26" presetClass="emph" presetSubtype="0" repeatCount="indefinite" fill="hold" nodeType="withEffect">
                                  <p:stCondLst>
                                    <p:cond delay="0"/>
                                  </p:stCondLst>
                                  <p:endCondLst>
                                    <p:cond evt="onNext" delay="0">
                                      <p:tgtEl>
                                        <p:sldTgt/>
                                      </p:tgtEl>
                                    </p:cond>
                                  </p:endCondLst>
                                  <p:childTnLst>
                                    <p:animEffect transition="out" filter="fade">
                                      <p:cBhvr>
                                        <p:cTn id="82" dur="500" tmFilter="0, 0; .2, .5; .8, .5; 1, 0"/>
                                        <p:tgtEl>
                                          <p:spTgt spid="139"/>
                                        </p:tgtEl>
                                      </p:cBhvr>
                                    </p:animEffect>
                                    <p:animScale>
                                      <p:cBhvr>
                                        <p:cTn id="83" dur="250" autoRev="1" fill="hold"/>
                                        <p:tgtEl>
                                          <p:spTgt spid="139"/>
                                        </p:tgtEl>
                                      </p:cBhvr>
                                      <p:by x="105000" y="105000"/>
                                    </p:animScale>
                                  </p:childTnLst>
                                </p:cTn>
                              </p:par>
                              <p:par>
                                <p:cTn id="84" presetID="26" presetClass="emph" presetSubtype="0" repeatCount="indefinite" fill="hold" nodeType="withEffect">
                                  <p:stCondLst>
                                    <p:cond delay="0"/>
                                  </p:stCondLst>
                                  <p:endCondLst>
                                    <p:cond evt="onNext" delay="0">
                                      <p:tgtEl>
                                        <p:sldTgt/>
                                      </p:tgtEl>
                                    </p:cond>
                                  </p:endCondLst>
                                  <p:childTnLst>
                                    <p:animEffect transition="out" filter="fade">
                                      <p:cBhvr>
                                        <p:cTn id="85" dur="500" tmFilter="0, 0; .2, .5; .8, .5; 1, 0"/>
                                        <p:tgtEl>
                                          <p:spTgt spid="146"/>
                                        </p:tgtEl>
                                      </p:cBhvr>
                                    </p:animEffect>
                                    <p:animScale>
                                      <p:cBhvr>
                                        <p:cTn id="86" dur="250" autoRev="1" fill="hold"/>
                                        <p:tgtEl>
                                          <p:spTgt spid="146"/>
                                        </p:tgtEl>
                                      </p:cBhvr>
                                      <p:by x="105000" y="105000"/>
                                    </p:animScale>
                                  </p:childTnLst>
                                </p:cTn>
                              </p:par>
                              <p:par>
                                <p:cTn id="87" presetID="26" presetClass="emph" presetSubtype="0" repeatCount="indefinite" fill="hold" nodeType="withEffect">
                                  <p:stCondLst>
                                    <p:cond delay="0"/>
                                  </p:stCondLst>
                                  <p:endCondLst>
                                    <p:cond evt="onNext" delay="0">
                                      <p:tgtEl>
                                        <p:sldTgt/>
                                      </p:tgtEl>
                                    </p:cond>
                                  </p:endCondLst>
                                  <p:childTnLst>
                                    <p:animEffect transition="out" filter="fade">
                                      <p:cBhvr>
                                        <p:cTn id="88" dur="500" tmFilter="0, 0; .2, .5; .8, .5; 1, 0"/>
                                        <p:tgtEl>
                                          <p:spTgt spid="147"/>
                                        </p:tgtEl>
                                      </p:cBhvr>
                                    </p:animEffect>
                                    <p:animScale>
                                      <p:cBhvr>
                                        <p:cTn id="89" dur="250" autoRev="1" fill="hold"/>
                                        <p:tgtEl>
                                          <p:spTgt spid="147"/>
                                        </p:tgtEl>
                                      </p:cBhvr>
                                      <p:by x="105000" y="105000"/>
                                    </p:animScale>
                                  </p:childTnLst>
                                </p:cTn>
                              </p:par>
                              <p:par>
                                <p:cTn id="90" presetID="41" presetClass="entr" presetSubtype="0" fill="hold" grpId="0" nodeType="withEffect">
                                  <p:stCondLst>
                                    <p:cond delay="0"/>
                                  </p:stCondLst>
                                  <p:iterate type="lt">
                                    <p:tmPct val="10000"/>
                                  </p:iterate>
                                  <p:childTnLst>
                                    <p:set>
                                      <p:cBhvr>
                                        <p:cTn id="91" dur="1" fill="hold">
                                          <p:stCondLst>
                                            <p:cond delay="0"/>
                                          </p:stCondLst>
                                        </p:cTn>
                                        <p:tgtEl>
                                          <p:spTgt spid="13"/>
                                        </p:tgtEl>
                                        <p:attrNameLst>
                                          <p:attrName>style.visibility</p:attrName>
                                        </p:attrNameLst>
                                      </p:cBhvr>
                                      <p:to>
                                        <p:strVal val="visible"/>
                                      </p:to>
                                    </p:set>
                                    <p:anim calcmode="lin" valueType="num">
                                      <p:cBhvr>
                                        <p:cTn id="9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93" dur="500" fill="hold"/>
                                        <p:tgtEl>
                                          <p:spTgt spid="13"/>
                                        </p:tgtEl>
                                        <p:attrNameLst>
                                          <p:attrName>ppt_y</p:attrName>
                                        </p:attrNameLst>
                                      </p:cBhvr>
                                      <p:tavLst>
                                        <p:tav tm="0">
                                          <p:val>
                                            <p:strVal val="#ppt_y"/>
                                          </p:val>
                                        </p:tav>
                                        <p:tav tm="100000">
                                          <p:val>
                                            <p:strVal val="#ppt_y"/>
                                          </p:val>
                                        </p:tav>
                                      </p:tavLst>
                                    </p:anim>
                                    <p:anim calcmode="lin" valueType="num">
                                      <p:cBhvr>
                                        <p:cTn id="9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9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96"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97" repeatCount="indefinite" fill="hold" display="0">
                  <p:stCondLst>
                    <p:cond delay="indefinite"/>
                  </p:stCondLst>
                  <p:endCondLst>
                    <p:cond evt="onStopAudio" delay="0">
                      <p:tgtEl>
                        <p:sldTgt/>
                      </p:tgtEl>
                    </p:cond>
                  </p:endCondLst>
                </p:cTn>
                <p:tgtEl>
                  <p:spTgt spid="150"/>
                </p:tgtEl>
              </p:cMediaNode>
            </p:audio>
          </p:childTnLst>
        </p:cTn>
      </p:par>
    </p:tnLst>
    <p:bldLst>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6500465" cy="461665"/>
          </a:xfrm>
          <a:prstGeom prst="rect">
            <a:avLst/>
          </a:prstGeom>
          <a:noFill/>
        </p:spPr>
        <p:txBody>
          <a:bodyPr wrap="square" rtlCol="0">
            <a:spAutoFit/>
          </a:bodyPr>
          <a:lstStyle/>
          <a:p>
            <a:r>
              <a:rPr lang="zh-CN" altLang="en-US" sz="2400" b="1" dirty="0"/>
              <a:t>第三节  </a:t>
            </a:r>
            <a:r>
              <a:rPr lang="en-US" altLang="zh-CN" sz="2400" b="1" dirty="0"/>
              <a:t>0—3</a:t>
            </a:r>
            <a:r>
              <a:rPr lang="zh-CN" altLang="en-US" sz="2400" b="1" dirty="0"/>
              <a:t>岁婴幼儿家庭教育的原则与方法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0" name="矩形 9">
            <a:extLst>
              <a:ext uri="{FF2B5EF4-FFF2-40B4-BE49-F238E27FC236}">
                <a16:creationId xmlns:a16="http://schemas.microsoft.com/office/drawing/2014/main" xmlns="" id="{445C370A-D77B-2549-AA93-06C1E8FD2C0E}"/>
              </a:ext>
            </a:extLst>
          </p:cNvPr>
          <p:cNvSpPr/>
          <p:nvPr/>
        </p:nvSpPr>
        <p:spPr>
          <a:xfrm>
            <a:off x="1440043" y="1763366"/>
            <a:ext cx="4131259" cy="400110"/>
          </a:xfrm>
          <a:prstGeom prst="rect">
            <a:avLst/>
          </a:prstGeom>
        </p:spPr>
        <p:txBody>
          <a:bodyPr wrap="square">
            <a:spAutoFit/>
          </a:bodyPr>
          <a:lstStyle/>
          <a:p>
            <a:pPr algn="just">
              <a:spcAft>
                <a:spcPts val="0"/>
              </a:spcAft>
            </a:pPr>
            <a:r>
              <a:rPr lang="zh-CN" altLang="en-US" sz="2000" b="1" kern="100" dirty="0">
                <a:latin typeface="DengXian" panose="02010600030101010101" pitchFamily="2" charset="-122"/>
                <a:ea typeface="DengXian" panose="02010600030101010101" pitchFamily="2" charset="-122"/>
                <a:cs typeface="Times New Roman" panose="02020603050405020304" pitchFamily="18" charset="0"/>
              </a:rPr>
              <a:t>二、 </a:t>
            </a:r>
            <a:r>
              <a:rPr lang="en-US" altLang="zh-CN" sz="2000" b="1" kern="100" dirty="0">
                <a:latin typeface="DengXian" panose="02010600030101010101" pitchFamily="2" charset="-122"/>
                <a:ea typeface="DengXian" panose="02010600030101010101" pitchFamily="2" charset="-122"/>
                <a:cs typeface="Times New Roman" panose="02020603050405020304" pitchFamily="18" charset="0"/>
              </a:rPr>
              <a:t>0—3</a:t>
            </a:r>
            <a:r>
              <a:rPr lang="zh-CN" altLang="en-US" sz="2000" b="1" kern="100" dirty="0">
                <a:latin typeface="DengXian" panose="02010600030101010101" pitchFamily="2" charset="-122"/>
                <a:ea typeface="DengXian" panose="02010600030101010101" pitchFamily="2" charset="-122"/>
                <a:cs typeface="Times New Roman" panose="02020603050405020304" pitchFamily="18" charset="0"/>
              </a:rPr>
              <a:t>岁婴幼儿家庭教育的方法</a:t>
            </a:r>
          </a:p>
        </p:txBody>
      </p:sp>
      <p:pic>
        <p:nvPicPr>
          <p:cNvPr id="12" name="图片 11">
            <a:extLst>
              <a:ext uri="{FF2B5EF4-FFF2-40B4-BE49-F238E27FC236}">
                <a16:creationId xmlns:a16="http://schemas.microsoft.com/office/drawing/2014/main" xmlns="" id="{92B70EEA-D8EC-1C4F-928C-5AAC458EE3DF}"/>
              </a:ext>
            </a:extLst>
          </p:cNvPr>
          <p:cNvPicPr>
            <a:picLocks noChangeAspect="1"/>
          </p:cNvPicPr>
          <p:nvPr/>
        </p:nvPicPr>
        <p:blipFill>
          <a:blip r:embed="rId5"/>
          <a:stretch>
            <a:fillRect/>
          </a:stretch>
        </p:blipFill>
        <p:spPr>
          <a:xfrm>
            <a:off x="849777" y="1777947"/>
            <a:ext cx="381471" cy="385529"/>
          </a:xfrm>
          <a:prstGeom prst="rect">
            <a:avLst/>
          </a:prstGeom>
        </p:spPr>
      </p:pic>
      <p:sp>
        <p:nvSpPr>
          <p:cNvPr id="15" name="矩形 14">
            <a:extLst>
              <a:ext uri="{FF2B5EF4-FFF2-40B4-BE49-F238E27FC236}">
                <a16:creationId xmlns:a16="http://schemas.microsoft.com/office/drawing/2014/main" xmlns="" id="{FDDA1A4D-9BC2-194D-894B-2F61601B9FEE}"/>
              </a:ext>
            </a:extLst>
          </p:cNvPr>
          <p:cNvSpPr/>
          <p:nvPr/>
        </p:nvSpPr>
        <p:spPr>
          <a:xfrm>
            <a:off x="350240" y="2567343"/>
            <a:ext cx="2559003" cy="369332"/>
          </a:xfrm>
          <a:prstGeom prst="rect">
            <a:avLst/>
          </a:prstGeom>
        </p:spPr>
        <p:txBody>
          <a:bodyPr wrap="square">
            <a:spAutoFit/>
          </a:bodyPr>
          <a:lstStyle/>
          <a:p>
            <a:r>
              <a:rPr lang="zh-CN" altLang="zh-CN" dirty="0"/>
              <a:t>（一）榜样示范法</a:t>
            </a:r>
          </a:p>
        </p:txBody>
      </p:sp>
      <p:sp>
        <p:nvSpPr>
          <p:cNvPr id="2" name="矩形 1">
            <a:extLst>
              <a:ext uri="{FF2B5EF4-FFF2-40B4-BE49-F238E27FC236}">
                <a16:creationId xmlns:a16="http://schemas.microsoft.com/office/drawing/2014/main" xmlns="" id="{B3000729-9FE6-724B-B525-32B1D39338F7}"/>
              </a:ext>
            </a:extLst>
          </p:cNvPr>
          <p:cNvSpPr/>
          <p:nvPr/>
        </p:nvSpPr>
        <p:spPr>
          <a:xfrm>
            <a:off x="2555874" y="2567343"/>
            <a:ext cx="2324100" cy="369332"/>
          </a:xfrm>
          <a:prstGeom prst="rect">
            <a:avLst/>
          </a:prstGeom>
        </p:spPr>
        <p:txBody>
          <a:bodyPr wrap="square">
            <a:spAutoFit/>
          </a:bodyPr>
          <a:lstStyle/>
          <a:p>
            <a:r>
              <a:rPr lang="zh-CN" altLang="zh-CN" dirty="0"/>
              <a:t>（二）亲子游戏法</a:t>
            </a:r>
          </a:p>
        </p:txBody>
      </p:sp>
      <p:sp>
        <p:nvSpPr>
          <p:cNvPr id="3" name="矩形 2">
            <a:extLst>
              <a:ext uri="{FF2B5EF4-FFF2-40B4-BE49-F238E27FC236}">
                <a16:creationId xmlns:a16="http://schemas.microsoft.com/office/drawing/2014/main" xmlns="" id="{3041B795-3F5F-5B43-AC68-8C1DB6DD34D0}"/>
              </a:ext>
            </a:extLst>
          </p:cNvPr>
          <p:cNvSpPr/>
          <p:nvPr/>
        </p:nvSpPr>
        <p:spPr>
          <a:xfrm>
            <a:off x="4865097" y="2567343"/>
            <a:ext cx="2324100" cy="369332"/>
          </a:xfrm>
          <a:prstGeom prst="rect">
            <a:avLst/>
          </a:prstGeom>
        </p:spPr>
        <p:txBody>
          <a:bodyPr wrap="square">
            <a:spAutoFit/>
          </a:bodyPr>
          <a:lstStyle/>
          <a:p>
            <a:r>
              <a:rPr lang="zh-CN" altLang="zh-CN" dirty="0"/>
              <a:t>（三）动作训练法</a:t>
            </a:r>
          </a:p>
        </p:txBody>
      </p:sp>
      <p:sp>
        <p:nvSpPr>
          <p:cNvPr id="4" name="矩形 3">
            <a:extLst>
              <a:ext uri="{FF2B5EF4-FFF2-40B4-BE49-F238E27FC236}">
                <a16:creationId xmlns:a16="http://schemas.microsoft.com/office/drawing/2014/main" xmlns="" id="{1C28B2A8-2236-A148-B1A6-DFDF1A9C1F94}"/>
              </a:ext>
            </a:extLst>
          </p:cNvPr>
          <p:cNvSpPr/>
          <p:nvPr/>
        </p:nvSpPr>
        <p:spPr>
          <a:xfrm>
            <a:off x="7257781" y="2567343"/>
            <a:ext cx="2209800" cy="369332"/>
          </a:xfrm>
          <a:prstGeom prst="rect">
            <a:avLst/>
          </a:prstGeom>
        </p:spPr>
        <p:txBody>
          <a:bodyPr wrap="square">
            <a:spAutoFit/>
          </a:bodyPr>
          <a:lstStyle/>
          <a:p>
            <a:r>
              <a:rPr lang="zh-CN" altLang="zh-CN" dirty="0"/>
              <a:t>（四）口头指导法</a:t>
            </a:r>
          </a:p>
        </p:txBody>
      </p:sp>
      <p:sp>
        <p:nvSpPr>
          <p:cNvPr id="7" name="矩形 6">
            <a:extLst>
              <a:ext uri="{FF2B5EF4-FFF2-40B4-BE49-F238E27FC236}">
                <a16:creationId xmlns:a16="http://schemas.microsoft.com/office/drawing/2014/main" xmlns="" id="{4B2AAB56-E880-844B-92C9-9BC5470ADE5A}"/>
              </a:ext>
            </a:extLst>
          </p:cNvPr>
          <p:cNvSpPr/>
          <p:nvPr/>
        </p:nvSpPr>
        <p:spPr>
          <a:xfrm>
            <a:off x="9747917" y="2567343"/>
            <a:ext cx="2093843" cy="369332"/>
          </a:xfrm>
          <a:prstGeom prst="rect">
            <a:avLst/>
          </a:prstGeom>
        </p:spPr>
        <p:txBody>
          <a:bodyPr wrap="none">
            <a:spAutoFit/>
          </a:bodyPr>
          <a:lstStyle/>
          <a:p>
            <a:r>
              <a:rPr lang="zh-CN" altLang="zh-CN" dirty="0"/>
              <a:t>（五）感知体验法</a:t>
            </a:r>
          </a:p>
        </p:txBody>
      </p:sp>
      <p:pic>
        <p:nvPicPr>
          <p:cNvPr id="11265" name="Picture 1" descr="page18image33024160">
            <a:extLst>
              <a:ext uri="{FF2B5EF4-FFF2-40B4-BE49-F238E27FC236}">
                <a16:creationId xmlns:a16="http://schemas.microsoft.com/office/drawing/2014/main" xmlns="" id="{801B052D-8EA0-1244-B812-75CCFC846EE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4013" y="3254077"/>
            <a:ext cx="1698210" cy="2259226"/>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11266" name="Picture 2" descr="page19image32942656">
            <a:extLst>
              <a:ext uri="{FF2B5EF4-FFF2-40B4-BE49-F238E27FC236}">
                <a16:creationId xmlns:a16="http://schemas.microsoft.com/office/drawing/2014/main" xmlns="" id="{FB9ED3D4-5D4C-EB49-B849-2D55F57DE63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73461" y="3254077"/>
            <a:ext cx="1698210" cy="2264280"/>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11267" name="Picture 3" descr="page19image32945360">
            <a:extLst>
              <a:ext uri="{FF2B5EF4-FFF2-40B4-BE49-F238E27FC236}">
                <a16:creationId xmlns:a16="http://schemas.microsoft.com/office/drawing/2014/main" xmlns="" id="{F4A00C07-C51C-2F47-AA36-0A390F8EB5D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89197" y="3697890"/>
            <a:ext cx="2451100" cy="1371600"/>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11268" name="Picture 4" descr="page20image32966272">
            <a:extLst>
              <a:ext uri="{FF2B5EF4-FFF2-40B4-BE49-F238E27FC236}">
                <a16:creationId xmlns:a16="http://schemas.microsoft.com/office/drawing/2014/main" xmlns="" id="{EF591247-9AEA-CF41-BA43-3DD04B75616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049106" y="3254077"/>
            <a:ext cx="1698209" cy="2283798"/>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8" name="图片 7">
            <a:extLst>
              <a:ext uri="{FF2B5EF4-FFF2-40B4-BE49-F238E27FC236}">
                <a16:creationId xmlns:a16="http://schemas.microsoft.com/office/drawing/2014/main" xmlns="" id="{50CCE6F4-8A0E-B542-B76D-054AD6AB3319}"/>
              </a:ext>
            </a:extLst>
          </p:cNvPr>
          <p:cNvPicPr>
            <a:picLocks noChangeAspect="1"/>
          </p:cNvPicPr>
          <p:nvPr/>
        </p:nvPicPr>
        <p:blipFill>
          <a:blip r:embed="rId10"/>
          <a:stretch>
            <a:fillRect/>
          </a:stretch>
        </p:blipFill>
        <p:spPr>
          <a:xfrm>
            <a:off x="2672910" y="3429000"/>
            <a:ext cx="2073318" cy="1730530"/>
          </a:xfrm>
          <a:prstGeom prst="rect">
            <a:avLst/>
          </a:prstGeom>
        </p:spPr>
      </p:pic>
      <p:sp>
        <p:nvSpPr>
          <p:cNvPr id="23" name="文本框 22">
            <a:extLst>
              <a:ext uri="{FF2B5EF4-FFF2-40B4-BE49-F238E27FC236}">
                <a16:creationId xmlns:a16="http://schemas.microsoft.com/office/drawing/2014/main" xmlns="" id="{CD6B648C-A611-8747-B1E9-E0985D30259E}"/>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One</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1306653049"/>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19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6500465" cy="461665"/>
          </a:xfrm>
          <a:prstGeom prst="rect">
            <a:avLst/>
          </a:prstGeom>
          <a:noFill/>
        </p:spPr>
        <p:txBody>
          <a:bodyPr wrap="square" rtlCol="0">
            <a:spAutoFit/>
          </a:bodyPr>
          <a:lstStyle/>
          <a:p>
            <a:r>
              <a:rPr lang="zh-CN" altLang="en-US" sz="2400" b="1" dirty="0"/>
              <a:t>第四节  国外</a:t>
            </a:r>
            <a:r>
              <a:rPr lang="en-US" altLang="zh-CN" sz="2400" b="1" dirty="0"/>
              <a:t>0—3</a:t>
            </a:r>
            <a:r>
              <a:rPr lang="zh-CN" altLang="en-US" sz="2400" b="1" dirty="0"/>
              <a:t>岁婴幼儿家庭教育的经验借鉴 </a:t>
            </a:r>
          </a:p>
        </p:txBody>
      </p:sp>
      <p:grpSp>
        <p:nvGrpSpPr>
          <p:cNvPr id="11" name="组合 10"/>
          <p:cNvGrpSpPr/>
          <p:nvPr/>
        </p:nvGrpSpPr>
        <p:grpSpPr>
          <a:xfrm>
            <a:off x="171260" y="49879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0" name="矩形 9">
            <a:extLst>
              <a:ext uri="{FF2B5EF4-FFF2-40B4-BE49-F238E27FC236}">
                <a16:creationId xmlns:a16="http://schemas.microsoft.com/office/drawing/2014/main" xmlns="" id="{445C370A-D77B-2549-AA93-06C1E8FD2C0E}"/>
              </a:ext>
            </a:extLst>
          </p:cNvPr>
          <p:cNvSpPr/>
          <p:nvPr/>
        </p:nvSpPr>
        <p:spPr>
          <a:xfrm>
            <a:off x="1440043" y="1763366"/>
            <a:ext cx="6690164" cy="400110"/>
          </a:xfrm>
          <a:prstGeom prst="rect">
            <a:avLst/>
          </a:prstGeom>
        </p:spPr>
        <p:txBody>
          <a:bodyPr wrap="square">
            <a:spAutoFit/>
          </a:bodyPr>
          <a:lstStyle/>
          <a:p>
            <a:pPr algn="just">
              <a:spcAft>
                <a:spcPts val="0"/>
              </a:spcAft>
            </a:pPr>
            <a:r>
              <a:rPr lang="zh-CN" altLang="en-US" sz="2000" b="1" kern="100" dirty="0">
                <a:latin typeface="DengXian" panose="02010600030101010101" pitchFamily="2" charset="-122"/>
                <a:ea typeface="DengXian" panose="02010600030101010101" pitchFamily="2" charset="-122"/>
                <a:cs typeface="Times New Roman" panose="02020603050405020304" pitchFamily="18" charset="0"/>
              </a:rPr>
              <a:t>一、 欧美国家</a:t>
            </a:r>
            <a:r>
              <a:rPr lang="en-US" altLang="zh-CN" sz="2000" b="1" kern="100" dirty="0">
                <a:latin typeface="DengXian" panose="02010600030101010101" pitchFamily="2" charset="-122"/>
                <a:ea typeface="DengXian" panose="02010600030101010101" pitchFamily="2" charset="-122"/>
                <a:cs typeface="Times New Roman" panose="02020603050405020304" pitchFamily="18" charset="0"/>
              </a:rPr>
              <a:t>0—3</a:t>
            </a:r>
            <a:r>
              <a:rPr lang="zh-CN" altLang="en-US" sz="2000" b="1" kern="100" dirty="0">
                <a:latin typeface="DengXian" panose="02010600030101010101" pitchFamily="2" charset="-122"/>
                <a:ea typeface="DengXian" panose="02010600030101010101" pitchFamily="2" charset="-122"/>
                <a:cs typeface="Times New Roman" panose="02020603050405020304" pitchFamily="18" charset="0"/>
              </a:rPr>
              <a:t>岁婴幼儿家庭教育的经验</a:t>
            </a:r>
          </a:p>
        </p:txBody>
      </p:sp>
      <p:pic>
        <p:nvPicPr>
          <p:cNvPr id="12" name="图片 11">
            <a:extLst>
              <a:ext uri="{FF2B5EF4-FFF2-40B4-BE49-F238E27FC236}">
                <a16:creationId xmlns:a16="http://schemas.microsoft.com/office/drawing/2014/main" xmlns="" id="{92B70EEA-D8EC-1C4F-928C-5AAC458EE3DF}"/>
              </a:ext>
            </a:extLst>
          </p:cNvPr>
          <p:cNvPicPr>
            <a:picLocks noChangeAspect="1"/>
          </p:cNvPicPr>
          <p:nvPr/>
        </p:nvPicPr>
        <p:blipFill>
          <a:blip r:embed="rId5"/>
          <a:stretch>
            <a:fillRect/>
          </a:stretch>
        </p:blipFill>
        <p:spPr>
          <a:xfrm>
            <a:off x="849777" y="1777947"/>
            <a:ext cx="381471" cy="385529"/>
          </a:xfrm>
          <a:prstGeom prst="rect">
            <a:avLst/>
          </a:prstGeom>
        </p:spPr>
      </p:pic>
      <p:sp>
        <p:nvSpPr>
          <p:cNvPr id="15" name="矩形 14">
            <a:extLst>
              <a:ext uri="{FF2B5EF4-FFF2-40B4-BE49-F238E27FC236}">
                <a16:creationId xmlns:a16="http://schemas.microsoft.com/office/drawing/2014/main" xmlns="" id="{FDDA1A4D-9BC2-194D-894B-2F61601B9FEE}"/>
              </a:ext>
            </a:extLst>
          </p:cNvPr>
          <p:cNvSpPr/>
          <p:nvPr/>
        </p:nvSpPr>
        <p:spPr>
          <a:xfrm>
            <a:off x="1298621" y="2380900"/>
            <a:ext cx="9702753" cy="2696957"/>
          </a:xfrm>
          <a:prstGeom prst="rect">
            <a:avLst/>
          </a:prstGeom>
        </p:spPr>
        <p:txBody>
          <a:bodyPr wrap="square">
            <a:spAutoFit/>
          </a:bodyPr>
          <a:lstStyle/>
          <a:p>
            <a:pPr>
              <a:lnSpc>
                <a:spcPct val="150000"/>
              </a:lnSpc>
              <a:spcAft>
                <a:spcPts val="1200"/>
              </a:spcAft>
            </a:pPr>
            <a:r>
              <a:rPr lang="zh-CN" altLang="en-US" dirty="0"/>
              <a:t>（一） 英国</a:t>
            </a:r>
            <a:endParaRPr lang="en-US" altLang="zh-CN" dirty="0"/>
          </a:p>
          <a:p>
            <a:pPr>
              <a:lnSpc>
                <a:spcPct val="150000"/>
              </a:lnSpc>
              <a:spcAft>
                <a:spcPts val="1200"/>
              </a:spcAft>
            </a:pPr>
            <a:r>
              <a:rPr lang="zh-CN" altLang="zh-CN" dirty="0"/>
              <a:t>英国的早期教育发展水平一直位居世界前列。近二十年来，英国政府颁布的早期教育政策，从</a:t>
            </a:r>
            <a:r>
              <a:rPr lang="en-US" altLang="zh-CN" dirty="0"/>
              <a:t>1998</a:t>
            </a:r>
            <a:r>
              <a:rPr lang="zh-CN" altLang="zh-CN" dirty="0"/>
              <a:t>年的《确保开端计划》到</a:t>
            </a:r>
            <a:r>
              <a:rPr lang="en-US" altLang="zh-CN" dirty="0"/>
              <a:t>2014</a:t>
            </a:r>
            <a:r>
              <a:rPr lang="zh-CN" altLang="zh-CN" dirty="0"/>
              <a:t>年的《早期基础阶段法定框架》，都展现了政府对早期教育的重视。英国政府重视家庭在早期教育中的重要性，提出</a:t>
            </a:r>
            <a:r>
              <a:rPr lang="en-US" altLang="zh-CN" dirty="0"/>
              <a:t>“</a:t>
            </a:r>
            <a:r>
              <a:rPr lang="zh-CN" altLang="zh-CN" dirty="0"/>
              <a:t>对儿童最好的救助办法是为他们的父母提供帮助。换言之，儿童的需要与家庭的需要是不可分割的，帮助家庭即是帮助儿童，不能为家庭提供支持，就不能有效地帮助儿童</a:t>
            </a:r>
            <a:r>
              <a:rPr lang="en-US" altLang="zh-CN" dirty="0"/>
              <a:t>”</a:t>
            </a:r>
            <a:r>
              <a:rPr lang="zh-CN" altLang="zh-CN" dirty="0"/>
              <a:t> </a:t>
            </a:r>
            <a:endParaRPr lang="zh-CN" altLang="en-US" dirty="0"/>
          </a:p>
        </p:txBody>
      </p:sp>
      <p:sp>
        <p:nvSpPr>
          <p:cNvPr id="14" name="文本框 13">
            <a:extLst>
              <a:ext uri="{FF2B5EF4-FFF2-40B4-BE49-F238E27FC236}">
                <a16:creationId xmlns:a16="http://schemas.microsoft.com/office/drawing/2014/main" xmlns="" id="{3768C1F7-DEBC-4643-AFF0-827B845A359D}"/>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One</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2204783787"/>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0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6500465" cy="461665"/>
          </a:xfrm>
          <a:prstGeom prst="rect">
            <a:avLst/>
          </a:prstGeom>
          <a:noFill/>
        </p:spPr>
        <p:txBody>
          <a:bodyPr wrap="square" rtlCol="0">
            <a:spAutoFit/>
          </a:bodyPr>
          <a:lstStyle/>
          <a:p>
            <a:r>
              <a:rPr lang="zh-CN" altLang="en-US" sz="2400" b="1" dirty="0"/>
              <a:t>第四节  国外</a:t>
            </a:r>
            <a:r>
              <a:rPr lang="en-US" altLang="zh-CN" sz="2400" b="1" dirty="0"/>
              <a:t>0—3</a:t>
            </a:r>
            <a:r>
              <a:rPr lang="zh-CN" altLang="en-US" sz="2400" b="1" dirty="0"/>
              <a:t>岁婴幼儿家庭教育的经验借鉴 </a:t>
            </a:r>
          </a:p>
        </p:txBody>
      </p:sp>
      <p:grpSp>
        <p:nvGrpSpPr>
          <p:cNvPr id="11" name="组合 10"/>
          <p:cNvGrpSpPr/>
          <p:nvPr/>
        </p:nvGrpSpPr>
        <p:grpSpPr>
          <a:xfrm>
            <a:off x="171260" y="49879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0" name="矩形 9">
            <a:extLst>
              <a:ext uri="{FF2B5EF4-FFF2-40B4-BE49-F238E27FC236}">
                <a16:creationId xmlns:a16="http://schemas.microsoft.com/office/drawing/2014/main" xmlns="" id="{445C370A-D77B-2549-AA93-06C1E8FD2C0E}"/>
              </a:ext>
            </a:extLst>
          </p:cNvPr>
          <p:cNvSpPr/>
          <p:nvPr/>
        </p:nvSpPr>
        <p:spPr>
          <a:xfrm>
            <a:off x="1440043" y="1763366"/>
            <a:ext cx="6690164" cy="400110"/>
          </a:xfrm>
          <a:prstGeom prst="rect">
            <a:avLst/>
          </a:prstGeom>
        </p:spPr>
        <p:txBody>
          <a:bodyPr wrap="square">
            <a:spAutoFit/>
          </a:bodyPr>
          <a:lstStyle/>
          <a:p>
            <a:pPr algn="just">
              <a:spcAft>
                <a:spcPts val="0"/>
              </a:spcAft>
            </a:pPr>
            <a:r>
              <a:rPr lang="zh-CN" altLang="en-US" sz="2000" b="1" kern="100" dirty="0">
                <a:latin typeface="DengXian" panose="02010600030101010101" pitchFamily="2" charset="-122"/>
                <a:ea typeface="DengXian" panose="02010600030101010101" pitchFamily="2" charset="-122"/>
                <a:cs typeface="Times New Roman" panose="02020603050405020304" pitchFamily="18" charset="0"/>
              </a:rPr>
              <a:t>一、 欧美国家</a:t>
            </a:r>
            <a:r>
              <a:rPr lang="en-US" altLang="zh-CN" sz="2000" b="1" kern="100" dirty="0">
                <a:latin typeface="DengXian" panose="02010600030101010101" pitchFamily="2" charset="-122"/>
                <a:ea typeface="DengXian" panose="02010600030101010101" pitchFamily="2" charset="-122"/>
                <a:cs typeface="Times New Roman" panose="02020603050405020304" pitchFamily="18" charset="0"/>
              </a:rPr>
              <a:t>0—3</a:t>
            </a:r>
            <a:r>
              <a:rPr lang="zh-CN" altLang="en-US" sz="2000" b="1" kern="100" dirty="0">
                <a:latin typeface="DengXian" panose="02010600030101010101" pitchFamily="2" charset="-122"/>
                <a:ea typeface="DengXian" panose="02010600030101010101" pitchFamily="2" charset="-122"/>
                <a:cs typeface="Times New Roman" panose="02020603050405020304" pitchFamily="18" charset="0"/>
              </a:rPr>
              <a:t>岁婴幼儿家庭教育的经验</a:t>
            </a:r>
          </a:p>
        </p:txBody>
      </p:sp>
      <p:pic>
        <p:nvPicPr>
          <p:cNvPr id="12" name="图片 11">
            <a:extLst>
              <a:ext uri="{FF2B5EF4-FFF2-40B4-BE49-F238E27FC236}">
                <a16:creationId xmlns:a16="http://schemas.microsoft.com/office/drawing/2014/main" xmlns="" id="{92B70EEA-D8EC-1C4F-928C-5AAC458EE3DF}"/>
              </a:ext>
            </a:extLst>
          </p:cNvPr>
          <p:cNvPicPr>
            <a:picLocks noChangeAspect="1"/>
          </p:cNvPicPr>
          <p:nvPr/>
        </p:nvPicPr>
        <p:blipFill>
          <a:blip r:embed="rId5"/>
          <a:stretch>
            <a:fillRect/>
          </a:stretch>
        </p:blipFill>
        <p:spPr>
          <a:xfrm>
            <a:off x="849777" y="1777947"/>
            <a:ext cx="381471" cy="385529"/>
          </a:xfrm>
          <a:prstGeom prst="rect">
            <a:avLst/>
          </a:prstGeom>
        </p:spPr>
      </p:pic>
      <p:sp>
        <p:nvSpPr>
          <p:cNvPr id="15" name="矩形 14">
            <a:extLst>
              <a:ext uri="{FF2B5EF4-FFF2-40B4-BE49-F238E27FC236}">
                <a16:creationId xmlns:a16="http://schemas.microsoft.com/office/drawing/2014/main" xmlns="" id="{FDDA1A4D-9BC2-194D-894B-2F61601B9FEE}"/>
              </a:ext>
            </a:extLst>
          </p:cNvPr>
          <p:cNvSpPr/>
          <p:nvPr/>
        </p:nvSpPr>
        <p:spPr>
          <a:xfrm>
            <a:off x="1298621" y="2380900"/>
            <a:ext cx="9702753" cy="1492716"/>
          </a:xfrm>
          <a:prstGeom prst="rect">
            <a:avLst/>
          </a:prstGeom>
        </p:spPr>
        <p:txBody>
          <a:bodyPr wrap="square">
            <a:spAutoFit/>
          </a:bodyPr>
          <a:lstStyle/>
          <a:p>
            <a:pPr>
              <a:lnSpc>
                <a:spcPct val="150000"/>
              </a:lnSpc>
              <a:spcAft>
                <a:spcPts val="1200"/>
              </a:spcAft>
            </a:pPr>
            <a:r>
              <a:rPr lang="zh-CN" altLang="en-US" dirty="0"/>
              <a:t>（二） 法国</a:t>
            </a:r>
          </a:p>
          <a:p>
            <a:r>
              <a:rPr lang="zh-CN" altLang="zh-CN" dirty="0"/>
              <a:t>近十余年来，法国政府对该国的早期家庭教育出台了一系列的政策扶持。</a:t>
            </a:r>
            <a:r>
              <a:rPr lang="en-US" altLang="zh-CN" dirty="0"/>
              <a:t>“</a:t>
            </a:r>
            <a:r>
              <a:rPr lang="zh-CN" altLang="zh-CN" dirty="0"/>
              <a:t>倾听、援助、陪伴父母网络</a:t>
            </a:r>
            <a:r>
              <a:rPr lang="en-US" altLang="zh-CN" dirty="0"/>
              <a:t>”</a:t>
            </a:r>
            <a:r>
              <a:rPr lang="zh-CN" altLang="zh-CN" dirty="0"/>
              <a:t>的建立就是在该政策下推出的。政府希望借用这个平台帮助和回应儿童及家庭的需求，帮助和支持父母完成他们的家庭教育任务。</a:t>
            </a:r>
            <a:endParaRPr lang="zh-CN" altLang="en-US" dirty="0"/>
          </a:p>
        </p:txBody>
      </p:sp>
      <p:sp>
        <p:nvSpPr>
          <p:cNvPr id="14" name="文本框 13">
            <a:extLst>
              <a:ext uri="{FF2B5EF4-FFF2-40B4-BE49-F238E27FC236}">
                <a16:creationId xmlns:a16="http://schemas.microsoft.com/office/drawing/2014/main" xmlns="" id="{9797497A-4AEA-1D4F-86E2-15AA370E459B}"/>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One</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452589745"/>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0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6500465" cy="461665"/>
          </a:xfrm>
          <a:prstGeom prst="rect">
            <a:avLst/>
          </a:prstGeom>
          <a:noFill/>
        </p:spPr>
        <p:txBody>
          <a:bodyPr wrap="square" rtlCol="0">
            <a:spAutoFit/>
          </a:bodyPr>
          <a:lstStyle/>
          <a:p>
            <a:r>
              <a:rPr lang="zh-CN" altLang="en-US" sz="2400" b="1" dirty="0"/>
              <a:t>第四节  国外</a:t>
            </a:r>
            <a:r>
              <a:rPr lang="en-US" altLang="zh-CN" sz="2400" b="1" dirty="0"/>
              <a:t>0—3</a:t>
            </a:r>
            <a:r>
              <a:rPr lang="zh-CN" altLang="en-US" sz="2400" b="1" dirty="0"/>
              <a:t>岁婴幼儿家庭教育的经验借鉴 </a:t>
            </a:r>
          </a:p>
        </p:txBody>
      </p:sp>
      <p:grpSp>
        <p:nvGrpSpPr>
          <p:cNvPr id="11" name="组合 10"/>
          <p:cNvGrpSpPr/>
          <p:nvPr/>
        </p:nvGrpSpPr>
        <p:grpSpPr>
          <a:xfrm>
            <a:off x="171260" y="49879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0" name="矩形 9">
            <a:extLst>
              <a:ext uri="{FF2B5EF4-FFF2-40B4-BE49-F238E27FC236}">
                <a16:creationId xmlns:a16="http://schemas.microsoft.com/office/drawing/2014/main" xmlns="" id="{445C370A-D77B-2549-AA93-06C1E8FD2C0E}"/>
              </a:ext>
            </a:extLst>
          </p:cNvPr>
          <p:cNvSpPr/>
          <p:nvPr/>
        </p:nvSpPr>
        <p:spPr>
          <a:xfrm>
            <a:off x="1440043" y="1763366"/>
            <a:ext cx="6690164" cy="400110"/>
          </a:xfrm>
          <a:prstGeom prst="rect">
            <a:avLst/>
          </a:prstGeom>
        </p:spPr>
        <p:txBody>
          <a:bodyPr wrap="square">
            <a:spAutoFit/>
          </a:bodyPr>
          <a:lstStyle/>
          <a:p>
            <a:pPr algn="just">
              <a:spcAft>
                <a:spcPts val="0"/>
              </a:spcAft>
            </a:pPr>
            <a:r>
              <a:rPr lang="zh-CN" altLang="en-US" sz="2000" b="1" kern="100" dirty="0">
                <a:latin typeface="DengXian" panose="02010600030101010101" pitchFamily="2" charset="-122"/>
                <a:ea typeface="DengXian" panose="02010600030101010101" pitchFamily="2" charset="-122"/>
                <a:cs typeface="Times New Roman" panose="02020603050405020304" pitchFamily="18" charset="0"/>
              </a:rPr>
              <a:t>一、 欧美国家</a:t>
            </a:r>
            <a:r>
              <a:rPr lang="en-US" altLang="zh-CN" sz="2000" b="1" kern="100" dirty="0">
                <a:latin typeface="DengXian" panose="02010600030101010101" pitchFamily="2" charset="-122"/>
                <a:ea typeface="DengXian" panose="02010600030101010101" pitchFamily="2" charset="-122"/>
                <a:cs typeface="Times New Roman" panose="02020603050405020304" pitchFamily="18" charset="0"/>
              </a:rPr>
              <a:t>0—3</a:t>
            </a:r>
            <a:r>
              <a:rPr lang="zh-CN" altLang="en-US" sz="2000" b="1" kern="100" dirty="0">
                <a:latin typeface="DengXian" panose="02010600030101010101" pitchFamily="2" charset="-122"/>
                <a:ea typeface="DengXian" panose="02010600030101010101" pitchFamily="2" charset="-122"/>
                <a:cs typeface="Times New Roman" panose="02020603050405020304" pitchFamily="18" charset="0"/>
              </a:rPr>
              <a:t>岁婴幼儿家庭教育的经验</a:t>
            </a:r>
          </a:p>
        </p:txBody>
      </p:sp>
      <p:pic>
        <p:nvPicPr>
          <p:cNvPr id="12" name="图片 11">
            <a:extLst>
              <a:ext uri="{FF2B5EF4-FFF2-40B4-BE49-F238E27FC236}">
                <a16:creationId xmlns:a16="http://schemas.microsoft.com/office/drawing/2014/main" xmlns="" id="{92B70EEA-D8EC-1C4F-928C-5AAC458EE3DF}"/>
              </a:ext>
            </a:extLst>
          </p:cNvPr>
          <p:cNvPicPr>
            <a:picLocks noChangeAspect="1"/>
          </p:cNvPicPr>
          <p:nvPr/>
        </p:nvPicPr>
        <p:blipFill>
          <a:blip r:embed="rId5"/>
          <a:stretch>
            <a:fillRect/>
          </a:stretch>
        </p:blipFill>
        <p:spPr>
          <a:xfrm>
            <a:off x="849777" y="1777947"/>
            <a:ext cx="381471" cy="385529"/>
          </a:xfrm>
          <a:prstGeom prst="rect">
            <a:avLst/>
          </a:prstGeom>
        </p:spPr>
      </p:pic>
      <p:sp>
        <p:nvSpPr>
          <p:cNvPr id="15" name="矩形 14">
            <a:extLst>
              <a:ext uri="{FF2B5EF4-FFF2-40B4-BE49-F238E27FC236}">
                <a16:creationId xmlns:a16="http://schemas.microsoft.com/office/drawing/2014/main" xmlns="" id="{FDDA1A4D-9BC2-194D-894B-2F61601B9FEE}"/>
              </a:ext>
            </a:extLst>
          </p:cNvPr>
          <p:cNvSpPr/>
          <p:nvPr/>
        </p:nvSpPr>
        <p:spPr>
          <a:xfrm>
            <a:off x="1298621" y="2380900"/>
            <a:ext cx="9702753" cy="1492716"/>
          </a:xfrm>
          <a:prstGeom prst="rect">
            <a:avLst/>
          </a:prstGeom>
        </p:spPr>
        <p:txBody>
          <a:bodyPr wrap="square">
            <a:spAutoFit/>
          </a:bodyPr>
          <a:lstStyle/>
          <a:p>
            <a:pPr>
              <a:lnSpc>
                <a:spcPct val="150000"/>
              </a:lnSpc>
              <a:spcAft>
                <a:spcPts val="1200"/>
              </a:spcAft>
            </a:pPr>
            <a:r>
              <a:rPr lang="zh-CN" altLang="en-US" dirty="0"/>
              <a:t>（三） 美国</a:t>
            </a:r>
          </a:p>
          <a:p>
            <a:r>
              <a:rPr lang="zh-CN" altLang="zh-CN" dirty="0"/>
              <a:t>从国家层面而言，美国既没有对家庭教育立法，也没有出台以家庭教育为中心的政策，而是基本上从学校教育、家庭与学校合作以促进学生学业进步的角度出发，通过教育部出台了一些将家庭教育融入学校教育体系的法律政策及支持家庭教育的项目。</a:t>
            </a:r>
            <a:endParaRPr lang="zh-CN" altLang="en-US" dirty="0"/>
          </a:p>
        </p:txBody>
      </p:sp>
      <p:pic>
        <p:nvPicPr>
          <p:cNvPr id="15361" name="Picture 1" descr="page21image32988688">
            <a:extLst>
              <a:ext uri="{FF2B5EF4-FFF2-40B4-BE49-F238E27FC236}">
                <a16:creationId xmlns:a16="http://schemas.microsoft.com/office/drawing/2014/main" xmlns="" id="{33E6C33C-5321-9C4D-8F93-B275DE71825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58794" y="4191053"/>
            <a:ext cx="3103038" cy="2018844"/>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16" name="文本框 15">
            <a:extLst>
              <a:ext uri="{FF2B5EF4-FFF2-40B4-BE49-F238E27FC236}">
                <a16:creationId xmlns:a16="http://schemas.microsoft.com/office/drawing/2014/main" xmlns="" id="{81FD9A84-86C9-A74B-8B19-6AC0B2952A67}"/>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One</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101746213"/>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0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6500465" cy="461665"/>
          </a:xfrm>
          <a:prstGeom prst="rect">
            <a:avLst/>
          </a:prstGeom>
          <a:noFill/>
        </p:spPr>
        <p:txBody>
          <a:bodyPr wrap="square" rtlCol="0">
            <a:spAutoFit/>
          </a:bodyPr>
          <a:lstStyle/>
          <a:p>
            <a:r>
              <a:rPr lang="zh-CN" altLang="en-US" sz="2400" b="1" dirty="0"/>
              <a:t>第四节  国外</a:t>
            </a:r>
            <a:r>
              <a:rPr lang="en-US" altLang="zh-CN" sz="2400" b="1" dirty="0"/>
              <a:t>0—3</a:t>
            </a:r>
            <a:r>
              <a:rPr lang="zh-CN" altLang="en-US" sz="2400" b="1" dirty="0"/>
              <a:t>岁婴幼儿家庭教育的经验借鉴 </a:t>
            </a:r>
          </a:p>
        </p:txBody>
      </p:sp>
      <p:grpSp>
        <p:nvGrpSpPr>
          <p:cNvPr id="11" name="组合 10"/>
          <p:cNvGrpSpPr/>
          <p:nvPr/>
        </p:nvGrpSpPr>
        <p:grpSpPr>
          <a:xfrm>
            <a:off x="171260" y="49879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0" name="矩形 9">
            <a:extLst>
              <a:ext uri="{FF2B5EF4-FFF2-40B4-BE49-F238E27FC236}">
                <a16:creationId xmlns:a16="http://schemas.microsoft.com/office/drawing/2014/main" xmlns="" id="{445C370A-D77B-2549-AA93-06C1E8FD2C0E}"/>
              </a:ext>
            </a:extLst>
          </p:cNvPr>
          <p:cNvSpPr/>
          <p:nvPr/>
        </p:nvSpPr>
        <p:spPr>
          <a:xfrm>
            <a:off x="1440043" y="1763366"/>
            <a:ext cx="6690164" cy="400110"/>
          </a:xfrm>
          <a:prstGeom prst="rect">
            <a:avLst/>
          </a:prstGeom>
        </p:spPr>
        <p:txBody>
          <a:bodyPr wrap="square">
            <a:spAutoFit/>
          </a:bodyPr>
          <a:lstStyle/>
          <a:p>
            <a:pPr algn="just">
              <a:spcAft>
                <a:spcPts val="0"/>
              </a:spcAft>
            </a:pPr>
            <a:r>
              <a:rPr lang="zh-CN" altLang="en-US" sz="2000" b="1" kern="100" dirty="0">
                <a:latin typeface="DengXian" panose="02010600030101010101" pitchFamily="2" charset="-122"/>
                <a:ea typeface="DengXian" panose="02010600030101010101" pitchFamily="2" charset="-122"/>
                <a:cs typeface="Times New Roman" panose="02020603050405020304" pitchFamily="18" charset="0"/>
              </a:rPr>
              <a:t>二、 亚洲国家</a:t>
            </a:r>
            <a:r>
              <a:rPr lang="en-US" altLang="zh-CN" sz="2000" b="1" kern="100" dirty="0">
                <a:latin typeface="DengXian" panose="02010600030101010101" pitchFamily="2" charset="-122"/>
                <a:ea typeface="DengXian" panose="02010600030101010101" pitchFamily="2" charset="-122"/>
                <a:cs typeface="Times New Roman" panose="02020603050405020304" pitchFamily="18" charset="0"/>
              </a:rPr>
              <a:t>0—3</a:t>
            </a:r>
            <a:r>
              <a:rPr lang="zh-CN" altLang="en-US" sz="2000" b="1" kern="100" dirty="0">
                <a:latin typeface="DengXian" panose="02010600030101010101" pitchFamily="2" charset="-122"/>
                <a:ea typeface="DengXian" panose="02010600030101010101" pitchFamily="2" charset="-122"/>
                <a:cs typeface="Times New Roman" panose="02020603050405020304" pitchFamily="18" charset="0"/>
              </a:rPr>
              <a:t>岁婴幼儿家庭教育的经验</a:t>
            </a:r>
          </a:p>
        </p:txBody>
      </p:sp>
      <p:pic>
        <p:nvPicPr>
          <p:cNvPr id="12" name="图片 11">
            <a:extLst>
              <a:ext uri="{FF2B5EF4-FFF2-40B4-BE49-F238E27FC236}">
                <a16:creationId xmlns:a16="http://schemas.microsoft.com/office/drawing/2014/main" xmlns="" id="{92B70EEA-D8EC-1C4F-928C-5AAC458EE3DF}"/>
              </a:ext>
            </a:extLst>
          </p:cNvPr>
          <p:cNvPicPr>
            <a:picLocks noChangeAspect="1"/>
          </p:cNvPicPr>
          <p:nvPr/>
        </p:nvPicPr>
        <p:blipFill>
          <a:blip r:embed="rId5"/>
          <a:stretch>
            <a:fillRect/>
          </a:stretch>
        </p:blipFill>
        <p:spPr>
          <a:xfrm>
            <a:off x="849777" y="1777947"/>
            <a:ext cx="381471" cy="385529"/>
          </a:xfrm>
          <a:prstGeom prst="rect">
            <a:avLst/>
          </a:prstGeom>
        </p:spPr>
      </p:pic>
      <p:sp>
        <p:nvSpPr>
          <p:cNvPr id="15" name="矩形 14">
            <a:extLst>
              <a:ext uri="{FF2B5EF4-FFF2-40B4-BE49-F238E27FC236}">
                <a16:creationId xmlns:a16="http://schemas.microsoft.com/office/drawing/2014/main" xmlns="" id="{FDDA1A4D-9BC2-194D-894B-2F61601B9FEE}"/>
              </a:ext>
            </a:extLst>
          </p:cNvPr>
          <p:cNvSpPr/>
          <p:nvPr/>
        </p:nvSpPr>
        <p:spPr>
          <a:xfrm>
            <a:off x="1298621" y="2380900"/>
            <a:ext cx="9702753" cy="2046714"/>
          </a:xfrm>
          <a:prstGeom prst="rect">
            <a:avLst/>
          </a:prstGeom>
        </p:spPr>
        <p:txBody>
          <a:bodyPr wrap="square">
            <a:spAutoFit/>
          </a:bodyPr>
          <a:lstStyle/>
          <a:p>
            <a:pPr>
              <a:lnSpc>
                <a:spcPct val="150000"/>
              </a:lnSpc>
              <a:spcAft>
                <a:spcPts val="1200"/>
              </a:spcAft>
            </a:pPr>
            <a:r>
              <a:rPr lang="zh-CN" altLang="en-US" dirty="0"/>
              <a:t>（一） 日本</a:t>
            </a:r>
          </a:p>
          <a:p>
            <a:r>
              <a:rPr lang="zh-CN" altLang="zh-CN" dirty="0"/>
              <a:t>日本政府以少子化为契机，制定了一系列</a:t>
            </a:r>
            <a:r>
              <a:rPr lang="en-US" altLang="zh-CN" dirty="0"/>
              <a:t>0—2</a:t>
            </a:r>
            <a:r>
              <a:rPr lang="zh-CN" altLang="zh-CN" dirty="0"/>
              <a:t>岁保育服务发展的政策和法规，如《儿童福利法》《天使计划》《儿童及育儿援助法》等 </a:t>
            </a:r>
            <a:r>
              <a:rPr lang="zh-CN" altLang="en-US" dirty="0"/>
              <a:t>。</a:t>
            </a:r>
            <a:endParaRPr lang="en-US" altLang="zh-CN" dirty="0"/>
          </a:p>
          <a:p>
            <a:r>
              <a:rPr lang="zh-CN" altLang="zh-CN" dirty="0"/>
              <a:t>日本政府承认家庭教育对儿童养成基本的生活习惯，发展生活能力、认知能力、社会交往能力，形成遵守社会规则和制度的意识，以及对善恶是非的判断力、自制力等起着十分重要的作用。因此，政府认为理应对担负着这些重任的家庭教育进行政策援助。 </a:t>
            </a:r>
            <a:endParaRPr lang="zh-CN" altLang="en-US" dirty="0"/>
          </a:p>
        </p:txBody>
      </p:sp>
      <p:sp>
        <p:nvSpPr>
          <p:cNvPr id="16" name="文本框 15">
            <a:extLst>
              <a:ext uri="{FF2B5EF4-FFF2-40B4-BE49-F238E27FC236}">
                <a16:creationId xmlns:a16="http://schemas.microsoft.com/office/drawing/2014/main" xmlns="" id="{DB3349E2-1579-9D41-A83D-C20FA840ABA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One</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1670969064"/>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0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6500465" cy="461665"/>
          </a:xfrm>
          <a:prstGeom prst="rect">
            <a:avLst/>
          </a:prstGeom>
          <a:noFill/>
        </p:spPr>
        <p:txBody>
          <a:bodyPr wrap="square" rtlCol="0">
            <a:spAutoFit/>
          </a:bodyPr>
          <a:lstStyle/>
          <a:p>
            <a:r>
              <a:rPr lang="zh-CN" altLang="en-US" sz="2400" b="1" dirty="0"/>
              <a:t>第四节  国外</a:t>
            </a:r>
            <a:r>
              <a:rPr lang="en-US" altLang="zh-CN" sz="2400" b="1" dirty="0"/>
              <a:t>0—3</a:t>
            </a:r>
            <a:r>
              <a:rPr lang="zh-CN" altLang="en-US" sz="2400" b="1" dirty="0"/>
              <a:t>岁婴幼儿家庭教育的经验借鉴 </a:t>
            </a:r>
          </a:p>
        </p:txBody>
      </p:sp>
      <p:grpSp>
        <p:nvGrpSpPr>
          <p:cNvPr id="11" name="组合 10"/>
          <p:cNvGrpSpPr/>
          <p:nvPr/>
        </p:nvGrpSpPr>
        <p:grpSpPr>
          <a:xfrm>
            <a:off x="171260" y="49879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0" name="矩形 9">
            <a:extLst>
              <a:ext uri="{FF2B5EF4-FFF2-40B4-BE49-F238E27FC236}">
                <a16:creationId xmlns:a16="http://schemas.microsoft.com/office/drawing/2014/main" xmlns="" id="{445C370A-D77B-2549-AA93-06C1E8FD2C0E}"/>
              </a:ext>
            </a:extLst>
          </p:cNvPr>
          <p:cNvSpPr/>
          <p:nvPr/>
        </p:nvSpPr>
        <p:spPr>
          <a:xfrm>
            <a:off x="1440043" y="1763366"/>
            <a:ext cx="6690164" cy="400110"/>
          </a:xfrm>
          <a:prstGeom prst="rect">
            <a:avLst/>
          </a:prstGeom>
        </p:spPr>
        <p:txBody>
          <a:bodyPr wrap="square">
            <a:spAutoFit/>
          </a:bodyPr>
          <a:lstStyle/>
          <a:p>
            <a:pPr algn="just">
              <a:spcAft>
                <a:spcPts val="0"/>
              </a:spcAft>
            </a:pPr>
            <a:r>
              <a:rPr lang="zh-CN" altLang="en-US" sz="2000" b="1" kern="100" dirty="0">
                <a:latin typeface="DengXian" panose="02010600030101010101" pitchFamily="2" charset="-122"/>
                <a:ea typeface="DengXian" panose="02010600030101010101" pitchFamily="2" charset="-122"/>
                <a:cs typeface="Times New Roman" panose="02020603050405020304" pitchFamily="18" charset="0"/>
              </a:rPr>
              <a:t>二、 亚洲国家</a:t>
            </a:r>
            <a:r>
              <a:rPr lang="en-US" altLang="zh-CN" sz="2000" b="1" kern="100" dirty="0">
                <a:latin typeface="DengXian" panose="02010600030101010101" pitchFamily="2" charset="-122"/>
                <a:ea typeface="DengXian" panose="02010600030101010101" pitchFamily="2" charset="-122"/>
                <a:cs typeface="Times New Roman" panose="02020603050405020304" pitchFamily="18" charset="0"/>
              </a:rPr>
              <a:t>0—3</a:t>
            </a:r>
            <a:r>
              <a:rPr lang="zh-CN" altLang="en-US" sz="2000" b="1" kern="100" dirty="0">
                <a:latin typeface="DengXian" panose="02010600030101010101" pitchFamily="2" charset="-122"/>
                <a:ea typeface="DengXian" panose="02010600030101010101" pitchFamily="2" charset="-122"/>
                <a:cs typeface="Times New Roman" panose="02020603050405020304" pitchFamily="18" charset="0"/>
              </a:rPr>
              <a:t>岁婴幼儿家庭教育的经验</a:t>
            </a:r>
          </a:p>
        </p:txBody>
      </p:sp>
      <p:pic>
        <p:nvPicPr>
          <p:cNvPr id="12" name="图片 11">
            <a:extLst>
              <a:ext uri="{FF2B5EF4-FFF2-40B4-BE49-F238E27FC236}">
                <a16:creationId xmlns:a16="http://schemas.microsoft.com/office/drawing/2014/main" xmlns="" id="{92B70EEA-D8EC-1C4F-928C-5AAC458EE3DF}"/>
              </a:ext>
            </a:extLst>
          </p:cNvPr>
          <p:cNvPicPr>
            <a:picLocks noChangeAspect="1"/>
          </p:cNvPicPr>
          <p:nvPr/>
        </p:nvPicPr>
        <p:blipFill>
          <a:blip r:embed="rId5"/>
          <a:stretch>
            <a:fillRect/>
          </a:stretch>
        </p:blipFill>
        <p:spPr>
          <a:xfrm>
            <a:off x="849777" y="1777947"/>
            <a:ext cx="381471" cy="385529"/>
          </a:xfrm>
          <a:prstGeom prst="rect">
            <a:avLst/>
          </a:prstGeom>
        </p:spPr>
      </p:pic>
      <p:sp>
        <p:nvSpPr>
          <p:cNvPr id="15" name="矩形 14">
            <a:extLst>
              <a:ext uri="{FF2B5EF4-FFF2-40B4-BE49-F238E27FC236}">
                <a16:creationId xmlns:a16="http://schemas.microsoft.com/office/drawing/2014/main" xmlns="" id="{FDDA1A4D-9BC2-194D-894B-2F61601B9FEE}"/>
              </a:ext>
            </a:extLst>
          </p:cNvPr>
          <p:cNvSpPr/>
          <p:nvPr/>
        </p:nvSpPr>
        <p:spPr>
          <a:xfrm>
            <a:off x="1298621" y="2380900"/>
            <a:ext cx="9702753" cy="2046714"/>
          </a:xfrm>
          <a:prstGeom prst="rect">
            <a:avLst/>
          </a:prstGeom>
        </p:spPr>
        <p:txBody>
          <a:bodyPr wrap="square">
            <a:spAutoFit/>
          </a:bodyPr>
          <a:lstStyle/>
          <a:p>
            <a:pPr>
              <a:lnSpc>
                <a:spcPct val="150000"/>
              </a:lnSpc>
              <a:spcAft>
                <a:spcPts val="1200"/>
              </a:spcAft>
            </a:pPr>
            <a:r>
              <a:rPr lang="zh-CN" altLang="en-US" dirty="0"/>
              <a:t>（二） 韩国</a:t>
            </a:r>
          </a:p>
          <a:p>
            <a:r>
              <a:rPr lang="zh-CN" altLang="zh-CN" dirty="0"/>
              <a:t>日本政府以少子化为契机，制定了一系列</a:t>
            </a:r>
            <a:r>
              <a:rPr lang="en-US" altLang="zh-CN" dirty="0"/>
              <a:t>0—2</a:t>
            </a:r>
            <a:r>
              <a:rPr lang="zh-CN" altLang="zh-CN" dirty="0"/>
              <a:t>岁保育服务发展的政策和法规，如《儿童福利法》《天使计划》《儿童及育儿援助法》等 </a:t>
            </a:r>
            <a:r>
              <a:rPr lang="zh-CN" altLang="en-US" dirty="0"/>
              <a:t>。</a:t>
            </a:r>
            <a:endParaRPr lang="en-US" altLang="zh-CN" dirty="0"/>
          </a:p>
          <a:p>
            <a:r>
              <a:rPr lang="zh-CN" altLang="zh-CN" dirty="0"/>
              <a:t>日本政府承认家庭教育对儿童养成基本的生活习惯，发展生活能力、认知能力、社会交往能力，形成遵守社会规则和制度的意识，以及对善恶是非的判断力、自制力等起着十分重要的作用。因此，政府认为理应对担负着这些重任的家庭教育进行政策援助。 </a:t>
            </a:r>
            <a:endParaRPr lang="zh-CN" altLang="en-US" dirty="0"/>
          </a:p>
        </p:txBody>
      </p:sp>
      <p:sp>
        <p:nvSpPr>
          <p:cNvPr id="16" name="文本框 15">
            <a:extLst>
              <a:ext uri="{FF2B5EF4-FFF2-40B4-BE49-F238E27FC236}">
                <a16:creationId xmlns:a16="http://schemas.microsoft.com/office/drawing/2014/main" xmlns="" id="{4E9B65CB-C8B4-294B-BAA1-8B38C9DD3845}"/>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One</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805751865"/>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0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8028608" cy="461665"/>
          </a:xfrm>
          <a:prstGeom prst="rect">
            <a:avLst/>
          </a:prstGeom>
          <a:noFill/>
        </p:spPr>
        <p:txBody>
          <a:bodyPr wrap="square" rtlCol="0">
            <a:spAutoFit/>
          </a:bodyPr>
          <a:lstStyle/>
          <a:p>
            <a:r>
              <a:rPr lang="zh-CN" altLang="en-US" sz="2400" b="1" dirty="0"/>
              <a:t>第五节  我国</a:t>
            </a:r>
            <a:r>
              <a:rPr lang="en-US" altLang="zh-CN" sz="2400" b="1" dirty="0"/>
              <a:t>0—3</a:t>
            </a:r>
            <a:r>
              <a:rPr lang="zh-CN" altLang="en-US" sz="2400" b="1" dirty="0"/>
              <a:t>岁婴幼儿家庭教育的历史沿革与现状 </a:t>
            </a:r>
          </a:p>
        </p:txBody>
      </p:sp>
      <p:grpSp>
        <p:nvGrpSpPr>
          <p:cNvPr id="11" name="组合 10"/>
          <p:cNvGrpSpPr/>
          <p:nvPr/>
        </p:nvGrpSpPr>
        <p:grpSpPr>
          <a:xfrm>
            <a:off x="171260" y="49879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0" name="矩形 9">
            <a:extLst>
              <a:ext uri="{FF2B5EF4-FFF2-40B4-BE49-F238E27FC236}">
                <a16:creationId xmlns:a16="http://schemas.microsoft.com/office/drawing/2014/main" xmlns="" id="{445C370A-D77B-2549-AA93-06C1E8FD2C0E}"/>
              </a:ext>
            </a:extLst>
          </p:cNvPr>
          <p:cNvSpPr/>
          <p:nvPr/>
        </p:nvSpPr>
        <p:spPr>
          <a:xfrm>
            <a:off x="1440043" y="1763366"/>
            <a:ext cx="6690164" cy="400110"/>
          </a:xfrm>
          <a:prstGeom prst="rect">
            <a:avLst/>
          </a:prstGeom>
        </p:spPr>
        <p:txBody>
          <a:bodyPr wrap="square">
            <a:spAutoFit/>
          </a:bodyPr>
          <a:lstStyle/>
          <a:p>
            <a:pPr algn="just">
              <a:spcAft>
                <a:spcPts val="0"/>
              </a:spcAft>
            </a:pPr>
            <a:r>
              <a:rPr lang="zh-CN" altLang="en-US" sz="2000" b="1" kern="100" dirty="0">
                <a:latin typeface="DengXian" panose="02010600030101010101" pitchFamily="2" charset="-122"/>
                <a:ea typeface="DengXian" panose="02010600030101010101" pitchFamily="2" charset="-122"/>
                <a:cs typeface="Times New Roman" panose="02020603050405020304" pitchFamily="18" charset="0"/>
              </a:rPr>
              <a:t>一、 我国古代婴幼儿家庭教育</a:t>
            </a:r>
          </a:p>
        </p:txBody>
      </p:sp>
      <p:pic>
        <p:nvPicPr>
          <p:cNvPr id="12" name="图片 11">
            <a:extLst>
              <a:ext uri="{FF2B5EF4-FFF2-40B4-BE49-F238E27FC236}">
                <a16:creationId xmlns:a16="http://schemas.microsoft.com/office/drawing/2014/main" xmlns="" id="{92B70EEA-D8EC-1C4F-928C-5AAC458EE3DF}"/>
              </a:ext>
            </a:extLst>
          </p:cNvPr>
          <p:cNvPicPr>
            <a:picLocks noChangeAspect="1"/>
          </p:cNvPicPr>
          <p:nvPr/>
        </p:nvPicPr>
        <p:blipFill>
          <a:blip r:embed="rId5"/>
          <a:stretch>
            <a:fillRect/>
          </a:stretch>
        </p:blipFill>
        <p:spPr>
          <a:xfrm>
            <a:off x="849777" y="1777947"/>
            <a:ext cx="381471" cy="385529"/>
          </a:xfrm>
          <a:prstGeom prst="rect">
            <a:avLst/>
          </a:prstGeom>
        </p:spPr>
      </p:pic>
      <p:sp>
        <p:nvSpPr>
          <p:cNvPr id="15" name="矩形 14">
            <a:extLst>
              <a:ext uri="{FF2B5EF4-FFF2-40B4-BE49-F238E27FC236}">
                <a16:creationId xmlns:a16="http://schemas.microsoft.com/office/drawing/2014/main" xmlns="" id="{FDDA1A4D-9BC2-194D-894B-2F61601B9FEE}"/>
              </a:ext>
            </a:extLst>
          </p:cNvPr>
          <p:cNvSpPr/>
          <p:nvPr/>
        </p:nvSpPr>
        <p:spPr>
          <a:xfrm>
            <a:off x="1298621" y="2380900"/>
            <a:ext cx="9702753" cy="1865960"/>
          </a:xfrm>
          <a:prstGeom prst="rect">
            <a:avLst/>
          </a:prstGeom>
        </p:spPr>
        <p:txBody>
          <a:bodyPr wrap="square">
            <a:spAutoFit/>
          </a:bodyPr>
          <a:lstStyle/>
          <a:p>
            <a:pPr>
              <a:lnSpc>
                <a:spcPct val="150000"/>
              </a:lnSpc>
              <a:spcAft>
                <a:spcPts val="1200"/>
              </a:spcAft>
            </a:pPr>
            <a:r>
              <a:rPr lang="zh-CN" altLang="en-US" dirty="0"/>
              <a:t>（一） 家庭教育意识层面</a:t>
            </a:r>
          </a:p>
          <a:p>
            <a:pPr>
              <a:lnSpc>
                <a:spcPct val="150000"/>
              </a:lnSpc>
              <a:spcAft>
                <a:spcPts val="1200"/>
              </a:spcAft>
            </a:pPr>
            <a:r>
              <a:rPr lang="zh-CN" altLang="en-US" dirty="0"/>
              <a:t>我国古代非常重视家庭教育，家庭教育思想可谓源远流长。大量家规、家训、有关家教的名言、古代传统家书以及教子诗文等流传至今，其中蕴含着丰富的家庭教育思想，阐释了古人对家庭教育重要性的认识。</a:t>
            </a:r>
          </a:p>
        </p:txBody>
      </p:sp>
      <p:pic>
        <p:nvPicPr>
          <p:cNvPr id="18433" name="Picture 1" descr="page23image33008816">
            <a:extLst>
              <a:ext uri="{FF2B5EF4-FFF2-40B4-BE49-F238E27FC236}">
                <a16:creationId xmlns:a16="http://schemas.microsoft.com/office/drawing/2014/main" xmlns="" id="{407D5649-A08C-EE4A-91F4-9FF259A9613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77708" y="4218285"/>
            <a:ext cx="2894982" cy="2085632"/>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14" name="文本框 13">
            <a:extLst>
              <a:ext uri="{FF2B5EF4-FFF2-40B4-BE49-F238E27FC236}">
                <a16:creationId xmlns:a16="http://schemas.microsoft.com/office/drawing/2014/main" xmlns="" id="{4E777250-C6ED-2D42-B94D-646DFE6029F2}"/>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One</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3504386869"/>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1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8028608" cy="461665"/>
          </a:xfrm>
          <a:prstGeom prst="rect">
            <a:avLst/>
          </a:prstGeom>
          <a:noFill/>
        </p:spPr>
        <p:txBody>
          <a:bodyPr wrap="square" rtlCol="0">
            <a:spAutoFit/>
          </a:bodyPr>
          <a:lstStyle/>
          <a:p>
            <a:r>
              <a:rPr lang="zh-CN" altLang="en-US" sz="2400" b="1" dirty="0"/>
              <a:t>第五节  我国</a:t>
            </a:r>
            <a:r>
              <a:rPr lang="en-US" altLang="zh-CN" sz="2400" b="1" dirty="0"/>
              <a:t>0—3</a:t>
            </a:r>
            <a:r>
              <a:rPr lang="zh-CN" altLang="en-US" sz="2400" b="1" dirty="0"/>
              <a:t>岁婴幼儿家庭教育的历史沿革与现状 </a:t>
            </a:r>
          </a:p>
        </p:txBody>
      </p:sp>
      <p:grpSp>
        <p:nvGrpSpPr>
          <p:cNvPr id="11" name="组合 10"/>
          <p:cNvGrpSpPr/>
          <p:nvPr/>
        </p:nvGrpSpPr>
        <p:grpSpPr>
          <a:xfrm>
            <a:off x="171260" y="49879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0" name="矩形 9">
            <a:extLst>
              <a:ext uri="{FF2B5EF4-FFF2-40B4-BE49-F238E27FC236}">
                <a16:creationId xmlns:a16="http://schemas.microsoft.com/office/drawing/2014/main" xmlns="" id="{445C370A-D77B-2549-AA93-06C1E8FD2C0E}"/>
              </a:ext>
            </a:extLst>
          </p:cNvPr>
          <p:cNvSpPr/>
          <p:nvPr/>
        </p:nvSpPr>
        <p:spPr>
          <a:xfrm>
            <a:off x="1440043" y="1763366"/>
            <a:ext cx="6690164" cy="400110"/>
          </a:xfrm>
          <a:prstGeom prst="rect">
            <a:avLst/>
          </a:prstGeom>
        </p:spPr>
        <p:txBody>
          <a:bodyPr wrap="square">
            <a:spAutoFit/>
          </a:bodyPr>
          <a:lstStyle/>
          <a:p>
            <a:pPr algn="just">
              <a:spcAft>
                <a:spcPts val="0"/>
              </a:spcAft>
            </a:pPr>
            <a:r>
              <a:rPr lang="zh-CN" altLang="en-US" sz="2000" b="1" kern="100" dirty="0">
                <a:latin typeface="DengXian" panose="02010600030101010101" pitchFamily="2" charset="-122"/>
                <a:ea typeface="DengXian" panose="02010600030101010101" pitchFamily="2" charset="-122"/>
                <a:cs typeface="Times New Roman" panose="02020603050405020304" pitchFamily="18" charset="0"/>
              </a:rPr>
              <a:t>一、 我国古代婴幼儿家庭教育</a:t>
            </a:r>
          </a:p>
        </p:txBody>
      </p:sp>
      <p:pic>
        <p:nvPicPr>
          <p:cNvPr id="12" name="图片 11">
            <a:extLst>
              <a:ext uri="{FF2B5EF4-FFF2-40B4-BE49-F238E27FC236}">
                <a16:creationId xmlns:a16="http://schemas.microsoft.com/office/drawing/2014/main" xmlns="" id="{92B70EEA-D8EC-1C4F-928C-5AAC458EE3DF}"/>
              </a:ext>
            </a:extLst>
          </p:cNvPr>
          <p:cNvPicPr>
            <a:picLocks noChangeAspect="1"/>
          </p:cNvPicPr>
          <p:nvPr/>
        </p:nvPicPr>
        <p:blipFill>
          <a:blip r:embed="rId5"/>
          <a:stretch>
            <a:fillRect/>
          </a:stretch>
        </p:blipFill>
        <p:spPr>
          <a:xfrm>
            <a:off x="849777" y="1777947"/>
            <a:ext cx="381471" cy="385529"/>
          </a:xfrm>
          <a:prstGeom prst="rect">
            <a:avLst/>
          </a:prstGeom>
        </p:spPr>
      </p:pic>
      <p:sp>
        <p:nvSpPr>
          <p:cNvPr id="15" name="矩形 14">
            <a:extLst>
              <a:ext uri="{FF2B5EF4-FFF2-40B4-BE49-F238E27FC236}">
                <a16:creationId xmlns:a16="http://schemas.microsoft.com/office/drawing/2014/main" xmlns="" id="{FDDA1A4D-9BC2-194D-894B-2F61601B9FEE}"/>
              </a:ext>
            </a:extLst>
          </p:cNvPr>
          <p:cNvSpPr/>
          <p:nvPr/>
        </p:nvSpPr>
        <p:spPr>
          <a:xfrm>
            <a:off x="1298621" y="2380900"/>
            <a:ext cx="9702753" cy="2281458"/>
          </a:xfrm>
          <a:prstGeom prst="rect">
            <a:avLst/>
          </a:prstGeom>
        </p:spPr>
        <p:txBody>
          <a:bodyPr wrap="square">
            <a:spAutoFit/>
          </a:bodyPr>
          <a:lstStyle/>
          <a:p>
            <a:pPr>
              <a:lnSpc>
                <a:spcPct val="150000"/>
              </a:lnSpc>
              <a:spcAft>
                <a:spcPts val="1200"/>
              </a:spcAft>
            </a:pPr>
            <a:r>
              <a:rPr lang="zh-CN" altLang="en-US" dirty="0"/>
              <a:t>（二） 家庭教育方法层面</a:t>
            </a:r>
          </a:p>
          <a:p>
            <a:pPr>
              <a:lnSpc>
                <a:spcPct val="150000"/>
              </a:lnSpc>
              <a:spcAft>
                <a:spcPts val="1200"/>
              </a:spcAft>
            </a:pPr>
            <a:r>
              <a:rPr lang="zh-CN" altLang="en-US" dirty="0"/>
              <a:t>我国古代家教理论中有一个明显倾向，即十分重视早期教育。据司马光</a:t>
            </a:r>
            <a:r>
              <a:rPr lang="en-US" altLang="zh-CN" dirty="0"/>
              <a:t>《</a:t>
            </a:r>
            <a:r>
              <a:rPr lang="zh-CN" altLang="en-US" dirty="0"/>
              <a:t>训子孙文</a:t>
            </a:r>
            <a:r>
              <a:rPr lang="en-US" altLang="zh-CN" dirty="0"/>
              <a:t>》</a:t>
            </a:r>
            <a:r>
              <a:rPr lang="zh-CN" altLang="en-US" dirty="0"/>
              <a:t>所记，一般小孩一出生，就要开始慎择乳母，“必择良家妇人，稍温谨者”；小孩能吃饭时，就教他用右手；小孩能说话时，则教他说自己的名字及一般的问候语；更大一点，懂些道理时，就教他如何恭敬长辈。</a:t>
            </a:r>
          </a:p>
        </p:txBody>
      </p:sp>
      <p:sp>
        <p:nvSpPr>
          <p:cNvPr id="14" name="文本框 13">
            <a:extLst>
              <a:ext uri="{FF2B5EF4-FFF2-40B4-BE49-F238E27FC236}">
                <a16:creationId xmlns:a16="http://schemas.microsoft.com/office/drawing/2014/main" xmlns="" id="{FAB80A44-D28C-9744-9C42-72B3B65430EA}"/>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One</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4137730901"/>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1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8028608" cy="461665"/>
          </a:xfrm>
          <a:prstGeom prst="rect">
            <a:avLst/>
          </a:prstGeom>
          <a:noFill/>
        </p:spPr>
        <p:txBody>
          <a:bodyPr wrap="square" rtlCol="0">
            <a:spAutoFit/>
          </a:bodyPr>
          <a:lstStyle/>
          <a:p>
            <a:r>
              <a:rPr lang="zh-CN" altLang="en-US" sz="2400" b="1" dirty="0"/>
              <a:t>第五节  我国</a:t>
            </a:r>
            <a:r>
              <a:rPr lang="en-US" altLang="zh-CN" sz="2400" b="1" dirty="0"/>
              <a:t>0—3</a:t>
            </a:r>
            <a:r>
              <a:rPr lang="zh-CN" altLang="en-US" sz="2400" b="1" dirty="0"/>
              <a:t>岁婴幼儿家庭教育的历史沿革与现状 </a:t>
            </a:r>
          </a:p>
        </p:txBody>
      </p:sp>
      <p:grpSp>
        <p:nvGrpSpPr>
          <p:cNvPr id="11" name="组合 10"/>
          <p:cNvGrpSpPr/>
          <p:nvPr/>
        </p:nvGrpSpPr>
        <p:grpSpPr>
          <a:xfrm>
            <a:off x="171260" y="49879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0" name="矩形 9">
            <a:extLst>
              <a:ext uri="{FF2B5EF4-FFF2-40B4-BE49-F238E27FC236}">
                <a16:creationId xmlns:a16="http://schemas.microsoft.com/office/drawing/2014/main" xmlns="" id="{445C370A-D77B-2549-AA93-06C1E8FD2C0E}"/>
              </a:ext>
            </a:extLst>
          </p:cNvPr>
          <p:cNvSpPr/>
          <p:nvPr/>
        </p:nvSpPr>
        <p:spPr>
          <a:xfrm>
            <a:off x="1440043" y="1763366"/>
            <a:ext cx="6690164" cy="400110"/>
          </a:xfrm>
          <a:prstGeom prst="rect">
            <a:avLst/>
          </a:prstGeom>
        </p:spPr>
        <p:txBody>
          <a:bodyPr wrap="square">
            <a:spAutoFit/>
          </a:bodyPr>
          <a:lstStyle/>
          <a:p>
            <a:pPr algn="just">
              <a:spcAft>
                <a:spcPts val="0"/>
              </a:spcAft>
            </a:pPr>
            <a:r>
              <a:rPr lang="zh-CN" altLang="en-US" sz="2000" b="1" kern="100" dirty="0">
                <a:latin typeface="DengXian" panose="02010600030101010101" pitchFamily="2" charset="-122"/>
                <a:ea typeface="DengXian" panose="02010600030101010101" pitchFamily="2" charset="-122"/>
                <a:cs typeface="Times New Roman" panose="02020603050405020304" pitchFamily="18" charset="0"/>
              </a:rPr>
              <a:t>二、 我国近代婴幼儿家庭教育</a:t>
            </a:r>
          </a:p>
        </p:txBody>
      </p:sp>
      <p:pic>
        <p:nvPicPr>
          <p:cNvPr id="12" name="图片 11">
            <a:extLst>
              <a:ext uri="{FF2B5EF4-FFF2-40B4-BE49-F238E27FC236}">
                <a16:creationId xmlns:a16="http://schemas.microsoft.com/office/drawing/2014/main" xmlns="" id="{92B70EEA-D8EC-1C4F-928C-5AAC458EE3DF}"/>
              </a:ext>
            </a:extLst>
          </p:cNvPr>
          <p:cNvPicPr>
            <a:picLocks noChangeAspect="1"/>
          </p:cNvPicPr>
          <p:nvPr/>
        </p:nvPicPr>
        <p:blipFill>
          <a:blip r:embed="rId5"/>
          <a:stretch>
            <a:fillRect/>
          </a:stretch>
        </p:blipFill>
        <p:spPr>
          <a:xfrm>
            <a:off x="849777" y="1777947"/>
            <a:ext cx="381471" cy="385529"/>
          </a:xfrm>
          <a:prstGeom prst="rect">
            <a:avLst/>
          </a:prstGeom>
        </p:spPr>
      </p:pic>
      <p:sp>
        <p:nvSpPr>
          <p:cNvPr id="15" name="矩形 14">
            <a:extLst>
              <a:ext uri="{FF2B5EF4-FFF2-40B4-BE49-F238E27FC236}">
                <a16:creationId xmlns:a16="http://schemas.microsoft.com/office/drawing/2014/main" xmlns="" id="{FDDA1A4D-9BC2-194D-894B-2F61601B9FEE}"/>
              </a:ext>
            </a:extLst>
          </p:cNvPr>
          <p:cNvSpPr/>
          <p:nvPr/>
        </p:nvSpPr>
        <p:spPr>
          <a:xfrm>
            <a:off x="1298621" y="2380900"/>
            <a:ext cx="5687967" cy="2543068"/>
          </a:xfrm>
          <a:prstGeom prst="rect">
            <a:avLst/>
          </a:prstGeom>
        </p:spPr>
        <p:txBody>
          <a:bodyPr wrap="square">
            <a:spAutoFit/>
          </a:bodyPr>
          <a:lstStyle/>
          <a:p>
            <a:pPr>
              <a:lnSpc>
                <a:spcPct val="150000"/>
              </a:lnSpc>
              <a:spcAft>
                <a:spcPts val="1200"/>
              </a:spcAft>
            </a:pPr>
            <a:r>
              <a:rPr lang="zh-CN" altLang="zh-CN" dirty="0"/>
              <a:t>晚清时期，大量的海外近代学前教育思想被引进中国，许多国人也开始重新审视传统的育儿观念，学者们意识到德育是幼儿成长所必须接受的教育，并且这种教育是贯穿生命始终的。</a:t>
            </a:r>
            <a:r>
              <a:rPr lang="en-US" altLang="zh-CN" dirty="0"/>
              <a:t>“</a:t>
            </a:r>
            <a:r>
              <a:rPr lang="zh-CN" altLang="zh-CN" dirty="0"/>
              <a:t>儿童教育自胎育始而德育终，我中国古盛时教育家之通则也，虽然，泰西于此说尤备，吾采其目以表之。</a:t>
            </a:r>
            <a:r>
              <a:rPr lang="en-US" altLang="zh-CN" dirty="0"/>
              <a:t>”</a:t>
            </a:r>
          </a:p>
        </p:txBody>
      </p:sp>
      <p:pic>
        <p:nvPicPr>
          <p:cNvPr id="20481" name="Picture 1" descr="page24image32949056">
            <a:extLst>
              <a:ext uri="{FF2B5EF4-FFF2-40B4-BE49-F238E27FC236}">
                <a16:creationId xmlns:a16="http://schemas.microsoft.com/office/drawing/2014/main" xmlns="" id="{E0A574B4-A0A7-0644-8A56-BE1CC324C84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29136" y="1927849"/>
            <a:ext cx="2631570" cy="3872877"/>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14" name="文本框 13">
            <a:extLst>
              <a:ext uri="{FF2B5EF4-FFF2-40B4-BE49-F238E27FC236}">
                <a16:creationId xmlns:a16="http://schemas.microsoft.com/office/drawing/2014/main" xmlns="" id="{AB9565E2-B713-D440-8BE7-5AF16A91F793}"/>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One</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3797958576"/>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1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8028608" cy="461665"/>
          </a:xfrm>
          <a:prstGeom prst="rect">
            <a:avLst/>
          </a:prstGeom>
          <a:noFill/>
        </p:spPr>
        <p:txBody>
          <a:bodyPr wrap="square" rtlCol="0">
            <a:spAutoFit/>
          </a:bodyPr>
          <a:lstStyle/>
          <a:p>
            <a:r>
              <a:rPr lang="zh-CN" altLang="en-US" sz="2400" b="1" dirty="0"/>
              <a:t>第五节  我国</a:t>
            </a:r>
            <a:r>
              <a:rPr lang="en-US" altLang="zh-CN" sz="2400" b="1" dirty="0"/>
              <a:t>0—3</a:t>
            </a:r>
            <a:r>
              <a:rPr lang="zh-CN" altLang="en-US" sz="2400" b="1" dirty="0"/>
              <a:t>岁婴幼儿家庭教育的历史沿革与现状 </a:t>
            </a:r>
          </a:p>
        </p:txBody>
      </p:sp>
      <p:grpSp>
        <p:nvGrpSpPr>
          <p:cNvPr id="11" name="组合 10"/>
          <p:cNvGrpSpPr/>
          <p:nvPr/>
        </p:nvGrpSpPr>
        <p:grpSpPr>
          <a:xfrm>
            <a:off x="171260" y="49879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0" name="矩形 9">
            <a:extLst>
              <a:ext uri="{FF2B5EF4-FFF2-40B4-BE49-F238E27FC236}">
                <a16:creationId xmlns:a16="http://schemas.microsoft.com/office/drawing/2014/main" xmlns="" id="{445C370A-D77B-2549-AA93-06C1E8FD2C0E}"/>
              </a:ext>
            </a:extLst>
          </p:cNvPr>
          <p:cNvSpPr/>
          <p:nvPr/>
        </p:nvSpPr>
        <p:spPr>
          <a:xfrm>
            <a:off x="1440043" y="1763366"/>
            <a:ext cx="6690164" cy="400110"/>
          </a:xfrm>
          <a:prstGeom prst="rect">
            <a:avLst/>
          </a:prstGeom>
        </p:spPr>
        <p:txBody>
          <a:bodyPr wrap="square">
            <a:spAutoFit/>
          </a:bodyPr>
          <a:lstStyle/>
          <a:p>
            <a:pPr algn="just">
              <a:spcAft>
                <a:spcPts val="0"/>
              </a:spcAft>
            </a:pPr>
            <a:r>
              <a:rPr lang="zh-CN" altLang="en-US" sz="2000" b="1" kern="100" dirty="0">
                <a:latin typeface="DengXian" panose="02010600030101010101" pitchFamily="2" charset="-122"/>
                <a:ea typeface="DengXian" panose="02010600030101010101" pitchFamily="2" charset="-122"/>
                <a:cs typeface="Times New Roman" panose="02020603050405020304" pitchFamily="18" charset="0"/>
              </a:rPr>
              <a:t>三、 我国现代婴幼儿家庭教育</a:t>
            </a:r>
          </a:p>
        </p:txBody>
      </p:sp>
      <p:pic>
        <p:nvPicPr>
          <p:cNvPr id="12" name="图片 11">
            <a:extLst>
              <a:ext uri="{FF2B5EF4-FFF2-40B4-BE49-F238E27FC236}">
                <a16:creationId xmlns:a16="http://schemas.microsoft.com/office/drawing/2014/main" xmlns="" id="{92B70EEA-D8EC-1C4F-928C-5AAC458EE3DF}"/>
              </a:ext>
            </a:extLst>
          </p:cNvPr>
          <p:cNvPicPr>
            <a:picLocks noChangeAspect="1"/>
          </p:cNvPicPr>
          <p:nvPr/>
        </p:nvPicPr>
        <p:blipFill>
          <a:blip r:embed="rId5"/>
          <a:stretch>
            <a:fillRect/>
          </a:stretch>
        </p:blipFill>
        <p:spPr>
          <a:xfrm>
            <a:off x="849777" y="1777947"/>
            <a:ext cx="381471" cy="385529"/>
          </a:xfrm>
          <a:prstGeom prst="rect">
            <a:avLst/>
          </a:prstGeom>
        </p:spPr>
      </p:pic>
      <p:sp>
        <p:nvSpPr>
          <p:cNvPr id="15" name="矩形 14">
            <a:extLst>
              <a:ext uri="{FF2B5EF4-FFF2-40B4-BE49-F238E27FC236}">
                <a16:creationId xmlns:a16="http://schemas.microsoft.com/office/drawing/2014/main" xmlns="" id="{FDDA1A4D-9BC2-194D-894B-2F61601B9FEE}"/>
              </a:ext>
            </a:extLst>
          </p:cNvPr>
          <p:cNvSpPr/>
          <p:nvPr/>
        </p:nvSpPr>
        <p:spPr>
          <a:xfrm>
            <a:off x="1298622" y="2380900"/>
            <a:ext cx="5430792" cy="2558457"/>
          </a:xfrm>
          <a:prstGeom prst="rect">
            <a:avLst/>
          </a:prstGeom>
        </p:spPr>
        <p:txBody>
          <a:bodyPr wrap="square">
            <a:spAutoFit/>
          </a:bodyPr>
          <a:lstStyle/>
          <a:p>
            <a:pPr>
              <a:spcAft>
                <a:spcPts val="1200"/>
              </a:spcAft>
            </a:pPr>
            <a:r>
              <a:rPr lang="zh-CN" altLang="zh-CN" dirty="0"/>
              <a:t>（一） 相关政策</a:t>
            </a:r>
            <a:endParaRPr lang="en-US" altLang="zh-CN" dirty="0"/>
          </a:p>
          <a:p>
            <a:pPr>
              <a:lnSpc>
                <a:spcPct val="150000"/>
              </a:lnSpc>
              <a:spcAft>
                <a:spcPts val="1200"/>
              </a:spcAft>
            </a:pPr>
            <a:r>
              <a:rPr lang="en-US" altLang="zh-CN" dirty="0"/>
              <a:t>1980</a:t>
            </a:r>
            <a:r>
              <a:rPr lang="zh-CN" altLang="en-US" dirty="0"/>
              <a:t>年北京市家庭教育研究会的成立，在此期间专门的家教期刊</a:t>
            </a:r>
            <a:r>
              <a:rPr lang="en-US" altLang="zh-CN" dirty="0"/>
              <a:t>《</a:t>
            </a:r>
            <a:r>
              <a:rPr lang="zh-CN" altLang="en-US" dirty="0"/>
              <a:t>父母必读</a:t>
            </a:r>
            <a:r>
              <a:rPr lang="en-US" altLang="zh-CN" dirty="0"/>
              <a:t>》</a:t>
            </a:r>
            <a:r>
              <a:rPr lang="zh-CN" altLang="en-US" dirty="0"/>
              <a:t>的创刊和家长学校“母范学堂”在北京的创办，标志着家庭教育的复兴。</a:t>
            </a:r>
            <a:r>
              <a:rPr lang="en-US" altLang="zh-CN" dirty="0"/>
              <a:t>1997</a:t>
            </a:r>
            <a:r>
              <a:rPr lang="zh-CN" altLang="en-US" dirty="0"/>
              <a:t>年以来，上海市、北京市、山西省、安徽省、海南省等地区的家庭教育研究与指导中心陆续成立</a:t>
            </a:r>
            <a:endParaRPr lang="zh-CN" altLang="zh-CN" dirty="0"/>
          </a:p>
        </p:txBody>
      </p:sp>
      <p:pic>
        <p:nvPicPr>
          <p:cNvPr id="21505" name="Picture 1" descr="page24image32961952">
            <a:extLst>
              <a:ext uri="{FF2B5EF4-FFF2-40B4-BE49-F238E27FC236}">
                <a16:creationId xmlns:a16="http://schemas.microsoft.com/office/drawing/2014/main" xmlns="" id="{D0CEADF9-B153-8B4F-8BC0-E795BC91C42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99349" y="2647151"/>
            <a:ext cx="4044950" cy="3045609"/>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14" name="文本框 13">
            <a:extLst>
              <a:ext uri="{FF2B5EF4-FFF2-40B4-BE49-F238E27FC236}">
                <a16:creationId xmlns:a16="http://schemas.microsoft.com/office/drawing/2014/main" xmlns="" id="{AEDC5ACB-2BA1-CF4A-866C-30AA042E72FA}"/>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One</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2710415857"/>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1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4991365" y="234817"/>
            <a:ext cx="2203980" cy="830997"/>
          </a:xfrm>
          <a:prstGeom prst="rect">
            <a:avLst/>
          </a:prstGeom>
          <a:noFill/>
        </p:spPr>
        <p:txBody>
          <a:bodyPr wrap="square" rtlCol="0">
            <a:spAutoFit/>
          </a:bodyPr>
          <a:lstStyle/>
          <a:p>
            <a:pPr algn="ctr"/>
            <a:r>
              <a:rPr lang="zh-CN" altLang="en-US" sz="4800" b="1" dirty="0">
                <a:latin typeface="+mj-lt"/>
                <a:ea typeface="萝莉体 第二版" panose="02000500000000000000" pitchFamily="2" charset="-122"/>
                <a:cs typeface="萝莉体 第二版" panose="02000500000000000000" pitchFamily="2" charset="-122"/>
              </a:rPr>
              <a:t>目录</a:t>
            </a:r>
            <a:endParaRPr lang="en-US" altLang="zh-CN" sz="4800" b="1" dirty="0">
              <a:latin typeface="+mj-lt"/>
              <a:ea typeface="萝莉体 第二版" panose="02000500000000000000" pitchFamily="2" charset="-122"/>
              <a:cs typeface="萝莉体 第二版" panose="02000500000000000000" pitchFamily="2" charset="-122"/>
            </a:endParaRPr>
          </a:p>
        </p:txBody>
      </p:sp>
      <p:pic>
        <p:nvPicPr>
          <p:cNvPr id="16" name="图片 15"/>
          <p:cNvPicPr>
            <a:picLocks noChangeAspect="1"/>
          </p:cNvPicPr>
          <p:nvPr/>
        </p:nvPicPr>
        <p:blipFill>
          <a:blip r:embed="rId3"/>
          <a:stretch>
            <a:fillRect/>
          </a:stretch>
        </p:blipFill>
        <p:spPr>
          <a:xfrm>
            <a:off x="266340" y="5545583"/>
            <a:ext cx="1249788" cy="1085182"/>
          </a:xfrm>
          <a:prstGeom prst="rect">
            <a:avLst/>
          </a:prstGeom>
        </p:spPr>
      </p:pic>
      <p:pic>
        <p:nvPicPr>
          <p:cNvPr id="17" name="图片 16"/>
          <p:cNvPicPr>
            <a:picLocks noChangeAspect="1"/>
          </p:cNvPicPr>
          <p:nvPr/>
        </p:nvPicPr>
        <p:blipFill>
          <a:blip r:embed="rId4"/>
          <a:stretch>
            <a:fillRect/>
          </a:stretch>
        </p:blipFill>
        <p:spPr>
          <a:xfrm>
            <a:off x="10748169" y="5633338"/>
            <a:ext cx="1140051" cy="853514"/>
          </a:xfrm>
          <a:prstGeom prst="rect">
            <a:avLst/>
          </a:prstGeom>
        </p:spPr>
      </p:pic>
      <p:pic>
        <p:nvPicPr>
          <p:cNvPr id="18" name="图片 17"/>
          <p:cNvPicPr>
            <a:picLocks noChangeAspect="1"/>
          </p:cNvPicPr>
          <p:nvPr/>
        </p:nvPicPr>
        <p:blipFill>
          <a:blip r:embed="rId5"/>
          <a:stretch>
            <a:fillRect/>
          </a:stretch>
        </p:blipFill>
        <p:spPr>
          <a:xfrm>
            <a:off x="4707876" y="360730"/>
            <a:ext cx="566977" cy="579170"/>
          </a:xfrm>
          <a:prstGeom prst="rect">
            <a:avLst/>
          </a:prstGeom>
        </p:spPr>
      </p:pic>
      <p:pic>
        <p:nvPicPr>
          <p:cNvPr id="19" name="图片 18"/>
          <p:cNvPicPr>
            <a:picLocks noChangeAspect="1"/>
          </p:cNvPicPr>
          <p:nvPr/>
        </p:nvPicPr>
        <p:blipFill>
          <a:blip r:embed="rId6"/>
          <a:stretch>
            <a:fillRect/>
          </a:stretch>
        </p:blipFill>
        <p:spPr>
          <a:xfrm>
            <a:off x="8979655" y="3707338"/>
            <a:ext cx="396274" cy="475529"/>
          </a:xfrm>
          <a:prstGeom prst="rect">
            <a:avLst/>
          </a:prstGeom>
        </p:spPr>
      </p:pic>
      <p:pic>
        <p:nvPicPr>
          <p:cNvPr id="27" name="图片 26"/>
          <p:cNvPicPr>
            <a:picLocks noChangeAspect="1"/>
          </p:cNvPicPr>
          <p:nvPr/>
        </p:nvPicPr>
        <p:blipFill>
          <a:blip r:embed="rId7">
            <a:duotone>
              <a:prstClr val="black"/>
              <a:schemeClr val="tx2">
                <a:tint val="45000"/>
                <a:satMod val="400000"/>
              </a:schemeClr>
            </a:duotone>
            <a:extLst>
              <a:ext uri="{BEBA8EAE-BF5A-486C-A8C5-ECC9F3942E4B}">
                <a14:imgProps xmlns:a14="http://schemas.microsoft.com/office/drawing/2010/main">
                  <a14:imgLayer r:embed="rId8">
                    <a14:imgEffect>
                      <a14:artisticCutout/>
                    </a14:imgEffect>
                  </a14:imgLayer>
                </a14:imgProps>
              </a:ext>
            </a:extLst>
          </a:blip>
          <a:stretch>
            <a:fillRect/>
          </a:stretch>
        </p:blipFill>
        <p:spPr>
          <a:xfrm>
            <a:off x="2504402" y="1580530"/>
            <a:ext cx="827859" cy="597268"/>
          </a:xfrm>
          <a:prstGeom prst="rect">
            <a:avLst/>
          </a:prstGeom>
        </p:spPr>
      </p:pic>
      <p:sp>
        <p:nvSpPr>
          <p:cNvPr id="40" name="任意多边形: 形状 5"/>
          <p:cNvSpPr/>
          <p:nvPr/>
        </p:nvSpPr>
        <p:spPr>
          <a:xfrm>
            <a:off x="3177668" y="1879164"/>
            <a:ext cx="4864742" cy="115119"/>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535700" y="1509832"/>
            <a:ext cx="4341091" cy="369332"/>
          </a:xfrm>
          <a:prstGeom prst="rect">
            <a:avLst/>
          </a:prstGeom>
          <a:noFill/>
        </p:spPr>
        <p:txBody>
          <a:bodyPr wrap="square" rtlCol="0">
            <a:spAutoFit/>
          </a:bodyPr>
          <a:lstStyle/>
          <a:p>
            <a:r>
              <a:rPr lang="zh-CN" altLang="en-US" dirty="0"/>
              <a:t>第一章： </a:t>
            </a:r>
            <a:r>
              <a:rPr lang="en-US" altLang="zh-CN" dirty="0"/>
              <a:t>0—3</a:t>
            </a:r>
            <a:r>
              <a:rPr lang="zh-CN" altLang="en-US" dirty="0"/>
              <a:t>岁婴幼儿家庭教育概述</a:t>
            </a:r>
          </a:p>
        </p:txBody>
      </p:sp>
      <p:sp>
        <p:nvSpPr>
          <p:cNvPr id="41" name="文本框 40"/>
          <p:cNvSpPr txBox="1"/>
          <p:nvPr/>
        </p:nvSpPr>
        <p:spPr>
          <a:xfrm>
            <a:off x="3535700" y="2257894"/>
            <a:ext cx="4926235" cy="369332"/>
          </a:xfrm>
          <a:prstGeom prst="rect">
            <a:avLst/>
          </a:prstGeom>
          <a:noFill/>
        </p:spPr>
        <p:txBody>
          <a:bodyPr wrap="square" rtlCol="0">
            <a:spAutoFit/>
          </a:bodyPr>
          <a:lstStyle/>
          <a:p>
            <a:r>
              <a:rPr lang="zh-CN" altLang="en-US" dirty="0"/>
              <a:t>第二章： </a:t>
            </a:r>
            <a:r>
              <a:rPr lang="en-US" altLang="zh-CN" dirty="0"/>
              <a:t>0—3</a:t>
            </a:r>
            <a:r>
              <a:rPr lang="zh-CN" altLang="en-US" dirty="0"/>
              <a:t>岁婴幼儿家庭教育指导概述 </a:t>
            </a:r>
          </a:p>
        </p:txBody>
      </p:sp>
      <p:sp>
        <p:nvSpPr>
          <p:cNvPr id="42" name="文本框 41"/>
          <p:cNvSpPr txBox="1"/>
          <p:nvPr/>
        </p:nvSpPr>
        <p:spPr>
          <a:xfrm>
            <a:off x="3535700" y="3005956"/>
            <a:ext cx="4353580" cy="369332"/>
          </a:xfrm>
          <a:prstGeom prst="rect">
            <a:avLst/>
          </a:prstGeom>
          <a:noFill/>
        </p:spPr>
        <p:txBody>
          <a:bodyPr wrap="square" rtlCol="0">
            <a:spAutoFit/>
          </a:bodyPr>
          <a:lstStyle/>
          <a:p>
            <a:r>
              <a:rPr lang="zh-CN" altLang="en-US" dirty="0"/>
              <a:t>第三章：</a:t>
            </a:r>
            <a:r>
              <a:rPr lang="en-US" altLang="zh-CN" dirty="0"/>
              <a:t>0—1</a:t>
            </a:r>
            <a:r>
              <a:rPr lang="zh-CN" altLang="en-US" dirty="0"/>
              <a:t>岁婴幼儿的家庭教育与指导</a:t>
            </a:r>
          </a:p>
        </p:txBody>
      </p:sp>
      <p:sp>
        <p:nvSpPr>
          <p:cNvPr id="43" name="文本框 42"/>
          <p:cNvSpPr txBox="1"/>
          <p:nvPr/>
        </p:nvSpPr>
        <p:spPr>
          <a:xfrm>
            <a:off x="3535700" y="3754018"/>
            <a:ext cx="4353580" cy="369332"/>
          </a:xfrm>
          <a:prstGeom prst="rect">
            <a:avLst/>
          </a:prstGeom>
          <a:noFill/>
        </p:spPr>
        <p:txBody>
          <a:bodyPr wrap="square" rtlCol="0">
            <a:spAutoFit/>
          </a:bodyPr>
          <a:lstStyle/>
          <a:p>
            <a:r>
              <a:rPr lang="zh-CN" altLang="en-US" dirty="0"/>
              <a:t>第四章：</a:t>
            </a:r>
            <a:r>
              <a:rPr lang="en-US" altLang="zh-CN" dirty="0"/>
              <a:t>1—2</a:t>
            </a:r>
            <a:r>
              <a:rPr lang="zh-CN" altLang="en-US" dirty="0"/>
              <a:t>岁婴幼儿的家庭教育与指导</a:t>
            </a:r>
          </a:p>
        </p:txBody>
      </p:sp>
      <p:sp>
        <p:nvSpPr>
          <p:cNvPr id="46" name="文本框 45"/>
          <p:cNvSpPr txBox="1"/>
          <p:nvPr/>
        </p:nvSpPr>
        <p:spPr>
          <a:xfrm>
            <a:off x="3535700" y="4502080"/>
            <a:ext cx="4353580" cy="369332"/>
          </a:xfrm>
          <a:prstGeom prst="rect">
            <a:avLst/>
          </a:prstGeom>
          <a:noFill/>
        </p:spPr>
        <p:txBody>
          <a:bodyPr wrap="square" rtlCol="0">
            <a:spAutoFit/>
          </a:bodyPr>
          <a:lstStyle/>
          <a:p>
            <a:r>
              <a:rPr lang="zh-CN" altLang="en-US" dirty="0"/>
              <a:t>第五章：</a:t>
            </a:r>
            <a:r>
              <a:rPr lang="en-US" altLang="zh-CN" dirty="0"/>
              <a:t>2—3</a:t>
            </a:r>
            <a:r>
              <a:rPr lang="zh-CN" altLang="en-US" dirty="0"/>
              <a:t>岁幼儿的家庭教育与指导</a:t>
            </a:r>
          </a:p>
        </p:txBody>
      </p:sp>
      <p:sp>
        <p:nvSpPr>
          <p:cNvPr id="47" name="文本框 46"/>
          <p:cNvSpPr txBox="1"/>
          <p:nvPr/>
        </p:nvSpPr>
        <p:spPr>
          <a:xfrm>
            <a:off x="3535699" y="5250142"/>
            <a:ext cx="4926235" cy="369332"/>
          </a:xfrm>
          <a:prstGeom prst="rect">
            <a:avLst/>
          </a:prstGeom>
          <a:noFill/>
        </p:spPr>
        <p:txBody>
          <a:bodyPr wrap="square" rtlCol="0">
            <a:spAutoFit/>
          </a:bodyPr>
          <a:lstStyle/>
          <a:p>
            <a:r>
              <a:rPr lang="zh-CN" altLang="en-US" dirty="0"/>
              <a:t>第六章：</a:t>
            </a:r>
            <a:r>
              <a:rPr lang="en-US" altLang="zh-CN" dirty="0"/>
              <a:t>0—3</a:t>
            </a:r>
            <a:r>
              <a:rPr lang="zh-CN" altLang="en-US" dirty="0"/>
              <a:t>岁特殊儿童的家庭教育与指导 </a:t>
            </a:r>
          </a:p>
        </p:txBody>
      </p:sp>
      <p:sp>
        <p:nvSpPr>
          <p:cNvPr id="48" name="文本框 47"/>
          <p:cNvSpPr txBox="1"/>
          <p:nvPr/>
        </p:nvSpPr>
        <p:spPr>
          <a:xfrm>
            <a:off x="3535700" y="5998203"/>
            <a:ext cx="6224194" cy="369332"/>
          </a:xfrm>
          <a:prstGeom prst="rect">
            <a:avLst/>
          </a:prstGeom>
          <a:noFill/>
        </p:spPr>
        <p:txBody>
          <a:bodyPr wrap="square" rtlCol="0">
            <a:spAutoFit/>
          </a:bodyPr>
          <a:lstStyle/>
          <a:p>
            <a:r>
              <a:rPr lang="zh-CN" altLang="en-US" dirty="0"/>
              <a:t>第七章：</a:t>
            </a:r>
            <a:r>
              <a:rPr lang="en-US" altLang="zh-CN" dirty="0"/>
              <a:t>0—3</a:t>
            </a:r>
            <a:r>
              <a:rPr lang="zh-CN" altLang="en-US" dirty="0"/>
              <a:t>岁婴幼儿家园、社区共育工作的指导</a:t>
            </a:r>
          </a:p>
        </p:txBody>
      </p:sp>
      <p:pic>
        <p:nvPicPr>
          <p:cNvPr id="50" name="图片 49"/>
          <p:cNvPicPr>
            <a:picLocks noChangeAspect="1"/>
          </p:cNvPicPr>
          <p:nvPr/>
        </p:nvPicPr>
        <p:blipFill>
          <a:blip r:embed="rId9"/>
          <a:stretch>
            <a:fillRect/>
          </a:stretch>
        </p:blipFill>
        <p:spPr>
          <a:xfrm>
            <a:off x="604697" y="776229"/>
            <a:ext cx="573074" cy="57917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7200">
        <p:random/>
      </p:transition>
    </mc:Choice>
    <mc:Fallback xmlns="">
      <p:transition spd="slow" advTm="72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750"/>
                                        <p:tgtEl>
                                          <p:spTgt spid="16"/>
                                        </p:tgtEl>
                                      </p:cBhvr>
                                    </p:animEffect>
                                    <p:anim calcmode="lin" valueType="num">
                                      <p:cBhvr>
                                        <p:cTn id="8" dur="750" fill="hold"/>
                                        <p:tgtEl>
                                          <p:spTgt spid="16"/>
                                        </p:tgtEl>
                                        <p:attrNameLst>
                                          <p:attrName>ppt_x</p:attrName>
                                        </p:attrNameLst>
                                      </p:cBhvr>
                                      <p:tavLst>
                                        <p:tav tm="0">
                                          <p:val>
                                            <p:strVal val="#ppt_x"/>
                                          </p:val>
                                        </p:tav>
                                        <p:tav tm="100000">
                                          <p:val>
                                            <p:strVal val="#ppt_x"/>
                                          </p:val>
                                        </p:tav>
                                      </p:tavLst>
                                    </p:anim>
                                    <p:anim calcmode="lin" valueType="num">
                                      <p:cBhvr>
                                        <p:cTn id="9" dur="75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750"/>
                                        <p:tgtEl>
                                          <p:spTgt spid="17"/>
                                        </p:tgtEl>
                                      </p:cBhvr>
                                    </p:animEffect>
                                    <p:anim calcmode="lin" valueType="num">
                                      <p:cBhvr>
                                        <p:cTn id="13" dur="750" fill="hold"/>
                                        <p:tgtEl>
                                          <p:spTgt spid="17"/>
                                        </p:tgtEl>
                                        <p:attrNameLst>
                                          <p:attrName>ppt_x</p:attrName>
                                        </p:attrNameLst>
                                      </p:cBhvr>
                                      <p:tavLst>
                                        <p:tav tm="0">
                                          <p:val>
                                            <p:strVal val="#ppt_x"/>
                                          </p:val>
                                        </p:tav>
                                        <p:tav tm="100000">
                                          <p:val>
                                            <p:strVal val="#ppt_x"/>
                                          </p:val>
                                        </p:tav>
                                      </p:tavLst>
                                    </p:anim>
                                    <p:anim calcmode="lin" valueType="num">
                                      <p:cBhvr>
                                        <p:cTn id="14" dur="750" fill="hold"/>
                                        <p:tgtEl>
                                          <p:spTgt spid="17"/>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4"/>
                                        </p:tgtEl>
                                        <p:attrNameLst>
                                          <p:attrName>ppt_y</p:attrName>
                                        </p:attrNameLst>
                                      </p:cBhvr>
                                      <p:tavLst>
                                        <p:tav tm="0">
                                          <p:val>
                                            <p:strVal val="#ppt_y"/>
                                          </p:val>
                                        </p:tav>
                                        <p:tav tm="100000">
                                          <p:val>
                                            <p:strVal val="#ppt_y"/>
                                          </p:val>
                                        </p:tav>
                                      </p:tavLst>
                                    </p:anim>
                                    <p:anim calcmode="lin" valueType="num">
                                      <p:cBhvr>
                                        <p:cTn id="20"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4"/>
                                        </p:tgtEl>
                                      </p:cBhvr>
                                    </p:animEffect>
                                  </p:childTnLst>
                                </p:cTn>
                              </p:par>
                              <p:par>
                                <p:cTn id="23" presetID="53" presetClass="entr" presetSubtype="16"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par>
                                <p:cTn id="28" presetID="53" presetClass="entr" presetSubtype="16"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par>
                                <p:cTn id="33" presetID="2" presetClass="entr" presetSubtype="4" fill="hold" nodeType="withEffect">
                                  <p:stCondLst>
                                    <p:cond delay="250"/>
                                  </p:stCondLst>
                                  <p:childTnLst>
                                    <p:set>
                                      <p:cBhvr>
                                        <p:cTn id="34" dur="1" fill="hold">
                                          <p:stCondLst>
                                            <p:cond delay="0"/>
                                          </p:stCondLst>
                                        </p:cTn>
                                        <p:tgtEl>
                                          <p:spTgt spid="50"/>
                                        </p:tgtEl>
                                        <p:attrNameLst>
                                          <p:attrName>style.visibility</p:attrName>
                                        </p:attrNameLst>
                                      </p:cBhvr>
                                      <p:to>
                                        <p:strVal val="visible"/>
                                      </p:to>
                                    </p:set>
                                    <p:anim calcmode="lin" valueType="num">
                                      <p:cBhvr additive="base">
                                        <p:cTn id="35" dur="500" fill="hold"/>
                                        <p:tgtEl>
                                          <p:spTgt spid="50"/>
                                        </p:tgtEl>
                                        <p:attrNameLst>
                                          <p:attrName>ppt_x</p:attrName>
                                        </p:attrNameLst>
                                      </p:cBhvr>
                                      <p:tavLst>
                                        <p:tav tm="0">
                                          <p:val>
                                            <p:strVal val="#ppt_x"/>
                                          </p:val>
                                        </p:tav>
                                        <p:tav tm="100000">
                                          <p:val>
                                            <p:strVal val="#ppt_x"/>
                                          </p:val>
                                        </p:tav>
                                      </p:tavLst>
                                    </p:anim>
                                    <p:anim calcmode="lin" valueType="num">
                                      <p:cBhvr additive="base">
                                        <p:cTn id="36"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8028608" cy="461665"/>
          </a:xfrm>
          <a:prstGeom prst="rect">
            <a:avLst/>
          </a:prstGeom>
          <a:noFill/>
        </p:spPr>
        <p:txBody>
          <a:bodyPr wrap="square" rtlCol="0">
            <a:spAutoFit/>
          </a:bodyPr>
          <a:lstStyle/>
          <a:p>
            <a:r>
              <a:rPr lang="zh-CN" altLang="en-US" sz="2400" b="1" dirty="0"/>
              <a:t>第五节  我国</a:t>
            </a:r>
            <a:r>
              <a:rPr lang="en-US" altLang="zh-CN" sz="2400" b="1" dirty="0"/>
              <a:t>0—3</a:t>
            </a:r>
            <a:r>
              <a:rPr lang="zh-CN" altLang="en-US" sz="2400" b="1" dirty="0"/>
              <a:t>岁婴幼儿家庭教育的历史沿革与现状 </a:t>
            </a:r>
          </a:p>
        </p:txBody>
      </p:sp>
      <p:grpSp>
        <p:nvGrpSpPr>
          <p:cNvPr id="11" name="组合 10"/>
          <p:cNvGrpSpPr/>
          <p:nvPr/>
        </p:nvGrpSpPr>
        <p:grpSpPr>
          <a:xfrm>
            <a:off x="171260" y="49879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0" name="矩形 9">
            <a:extLst>
              <a:ext uri="{FF2B5EF4-FFF2-40B4-BE49-F238E27FC236}">
                <a16:creationId xmlns:a16="http://schemas.microsoft.com/office/drawing/2014/main" xmlns="" id="{445C370A-D77B-2549-AA93-06C1E8FD2C0E}"/>
              </a:ext>
            </a:extLst>
          </p:cNvPr>
          <p:cNvSpPr/>
          <p:nvPr/>
        </p:nvSpPr>
        <p:spPr>
          <a:xfrm>
            <a:off x="1440043" y="1763366"/>
            <a:ext cx="6690164" cy="400110"/>
          </a:xfrm>
          <a:prstGeom prst="rect">
            <a:avLst/>
          </a:prstGeom>
        </p:spPr>
        <p:txBody>
          <a:bodyPr wrap="square">
            <a:spAutoFit/>
          </a:bodyPr>
          <a:lstStyle/>
          <a:p>
            <a:pPr algn="just">
              <a:spcAft>
                <a:spcPts val="0"/>
              </a:spcAft>
            </a:pPr>
            <a:r>
              <a:rPr lang="zh-CN" altLang="en-US" sz="2000" b="1" kern="100" dirty="0">
                <a:latin typeface="DengXian" panose="02010600030101010101" pitchFamily="2" charset="-122"/>
                <a:ea typeface="DengXian" panose="02010600030101010101" pitchFamily="2" charset="-122"/>
                <a:cs typeface="Times New Roman" panose="02020603050405020304" pitchFamily="18" charset="0"/>
              </a:rPr>
              <a:t>三、 我国现代婴幼儿家庭教育</a:t>
            </a:r>
          </a:p>
        </p:txBody>
      </p:sp>
      <p:pic>
        <p:nvPicPr>
          <p:cNvPr id="12" name="图片 11">
            <a:extLst>
              <a:ext uri="{FF2B5EF4-FFF2-40B4-BE49-F238E27FC236}">
                <a16:creationId xmlns:a16="http://schemas.microsoft.com/office/drawing/2014/main" xmlns="" id="{92B70EEA-D8EC-1C4F-928C-5AAC458EE3DF}"/>
              </a:ext>
            </a:extLst>
          </p:cNvPr>
          <p:cNvPicPr>
            <a:picLocks noChangeAspect="1"/>
          </p:cNvPicPr>
          <p:nvPr/>
        </p:nvPicPr>
        <p:blipFill>
          <a:blip r:embed="rId5"/>
          <a:stretch>
            <a:fillRect/>
          </a:stretch>
        </p:blipFill>
        <p:spPr>
          <a:xfrm>
            <a:off x="849777" y="1777947"/>
            <a:ext cx="381471" cy="385529"/>
          </a:xfrm>
          <a:prstGeom prst="rect">
            <a:avLst/>
          </a:prstGeom>
        </p:spPr>
      </p:pic>
      <p:sp>
        <p:nvSpPr>
          <p:cNvPr id="15" name="矩形 14">
            <a:extLst>
              <a:ext uri="{FF2B5EF4-FFF2-40B4-BE49-F238E27FC236}">
                <a16:creationId xmlns:a16="http://schemas.microsoft.com/office/drawing/2014/main" xmlns="" id="{FDDA1A4D-9BC2-194D-894B-2F61601B9FEE}"/>
              </a:ext>
            </a:extLst>
          </p:cNvPr>
          <p:cNvSpPr/>
          <p:nvPr/>
        </p:nvSpPr>
        <p:spPr>
          <a:xfrm>
            <a:off x="1255547" y="2406619"/>
            <a:ext cx="9574378" cy="4062651"/>
          </a:xfrm>
          <a:prstGeom prst="rect">
            <a:avLst/>
          </a:prstGeom>
        </p:spPr>
        <p:txBody>
          <a:bodyPr wrap="square">
            <a:spAutoFit/>
          </a:bodyPr>
          <a:lstStyle/>
          <a:p>
            <a:pPr>
              <a:spcAft>
                <a:spcPts val="1200"/>
              </a:spcAft>
            </a:pPr>
            <a:r>
              <a:rPr lang="zh-CN" altLang="en-US" dirty="0"/>
              <a:t>（二） 发展现状</a:t>
            </a:r>
          </a:p>
          <a:p>
            <a:pPr>
              <a:spcAft>
                <a:spcPts val="1200"/>
              </a:spcAft>
            </a:pPr>
            <a:r>
              <a:rPr lang="en-US" altLang="zh-CN" dirty="0"/>
              <a:t> 1. </a:t>
            </a:r>
            <a:r>
              <a:rPr lang="zh-CN" altLang="zh-CN" dirty="0"/>
              <a:t>教养观念 </a:t>
            </a:r>
            <a:endParaRPr lang="en-US" altLang="zh-CN" dirty="0"/>
          </a:p>
          <a:p>
            <a:pPr>
              <a:spcAft>
                <a:spcPts val="1200"/>
              </a:spcAft>
            </a:pPr>
            <a:r>
              <a:rPr lang="zh-CN" altLang="zh-CN" dirty="0"/>
              <a:t>教养观念是家庭中教养人对教养对象实施教养的理念和观点。有学者将父母的教养观念定义为父母在教育和抚养儿童的过程中，对儿童的发展、教育儿童的方式和途径以及儿童的可塑性等问题所持有的观点和看法。 </a:t>
            </a:r>
            <a:endParaRPr lang="en-US" altLang="zh-CN" dirty="0"/>
          </a:p>
          <a:p>
            <a:pPr>
              <a:spcAft>
                <a:spcPts val="1200"/>
              </a:spcAft>
            </a:pPr>
            <a:r>
              <a:rPr lang="en-US" altLang="zh-CN" dirty="0"/>
              <a:t> 2. </a:t>
            </a:r>
            <a:r>
              <a:rPr lang="zh-CN" altLang="zh-CN" dirty="0"/>
              <a:t>教养方式</a:t>
            </a:r>
            <a:endParaRPr lang="en-US" altLang="zh-CN" dirty="0"/>
          </a:p>
          <a:p>
            <a:pPr>
              <a:spcAft>
                <a:spcPts val="1200"/>
              </a:spcAft>
            </a:pPr>
            <a:r>
              <a:rPr lang="zh-CN" altLang="zh-CN" dirty="0"/>
              <a:t>教养方式就是教养人的教养观念、教养行为及其对婴幼儿的情感的表现方式，反映着亲子交往的本质，对婴幼儿的心理发展有着内在而复杂的影响。 </a:t>
            </a:r>
            <a:endParaRPr lang="en-US" altLang="zh-CN" dirty="0"/>
          </a:p>
          <a:p>
            <a:pPr>
              <a:spcAft>
                <a:spcPts val="1200"/>
              </a:spcAft>
            </a:pPr>
            <a:r>
              <a:rPr lang="zh-CN" altLang="en-US" dirty="0"/>
              <a:t> </a:t>
            </a:r>
            <a:r>
              <a:rPr lang="en-US" altLang="zh-CN" dirty="0"/>
              <a:t>3. </a:t>
            </a:r>
            <a:r>
              <a:rPr lang="zh-CN" altLang="zh-CN" dirty="0"/>
              <a:t>家庭结构</a:t>
            </a:r>
            <a:endParaRPr lang="en-US" altLang="zh-CN" dirty="0"/>
          </a:p>
          <a:p>
            <a:pPr>
              <a:spcAft>
                <a:spcPts val="1200"/>
              </a:spcAft>
            </a:pPr>
            <a:r>
              <a:rPr lang="zh-CN" altLang="zh-CN" dirty="0"/>
              <a:t>目前，我国社会正处在转型过程中，家庭规模与结构的改变使家庭教育的功能发生了一定程度的变化，并在不同历史时期呈现出不同的特点。 </a:t>
            </a:r>
          </a:p>
        </p:txBody>
      </p:sp>
    </p:spTree>
    <p:extLst>
      <p:ext uri="{BB962C8B-B14F-4D97-AF65-F5344CB8AC3E}">
        <p14:creationId xmlns:p14="http://schemas.microsoft.com/office/powerpoint/2010/main" val="3216419470"/>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1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8028608" cy="461665"/>
          </a:xfrm>
          <a:prstGeom prst="rect">
            <a:avLst/>
          </a:prstGeom>
          <a:noFill/>
        </p:spPr>
        <p:txBody>
          <a:bodyPr wrap="square" rtlCol="0">
            <a:spAutoFit/>
          </a:bodyPr>
          <a:lstStyle/>
          <a:p>
            <a:r>
              <a:rPr lang="zh-CN" altLang="en-US" sz="2400" b="1" dirty="0"/>
              <a:t>第五节  我国</a:t>
            </a:r>
            <a:r>
              <a:rPr lang="en-US" altLang="zh-CN" sz="2400" b="1" dirty="0"/>
              <a:t>0—3</a:t>
            </a:r>
            <a:r>
              <a:rPr lang="zh-CN" altLang="en-US" sz="2400" b="1" dirty="0"/>
              <a:t>岁婴幼儿家庭教育的历史沿革与现状 </a:t>
            </a:r>
          </a:p>
        </p:txBody>
      </p:sp>
      <p:grpSp>
        <p:nvGrpSpPr>
          <p:cNvPr id="11" name="组合 10"/>
          <p:cNvGrpSpPr/>
          <p:nvPr/>
        </p:nvGrpSpPr>
        <p:grpSpPr>
          <a:xfrm>
            <a:off x="171260" y="49879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0" name="矩形 9">
            <a:extLst>
              <a:ext uri="{FF2B5EF4-FFF2-40B4-BE49-F238E27FC236}">
                <a16:creationId xmlns:a16="http://schemas.microsoft.com/office/drawing/2014/main" xmlns="" id="{445C370A-D77B-2549-AA93-06C1E8FD2C0E}"/>
              </a:ext>
            </a:extLst>
          </p:cNvPr>
          <p:cNvSpPr/>
          <p:nvPr/>
        </p:nvSpPr>
        <p:spPr>
          <a:xfrm>
            <a:off x="1440043" y="1763366"/>
            <a:ext cx="6690164" cy="400110"/>
          </a:xfrm>
          <a:prstGeom prst="rect">
            <a:avLst/>
          </a:prstGeom>
        </p:spPr>
        <p:txBody>
          <a:bodyPr wrap="square">
            <a:spAutoFit/>
          </a:bodyPr>
          <a:lstStyle/>
          <a:p>
            <a:pPr algn="just">
              <a:spcAft>
                <a:spcPts val="0"/>
              </a:spcAft>
            </a:pPr>
            <a:r>
              <a:rPr lang="zh-CN" altLang="en-US" sz="2000" b="1" kern="100" dirty="0">
                <a:latin typeface="DengXian" panose="02010600030101010101" pitchFamily="2" charset="-122"/>
                <a:ea typeface="DengXian" panose="02010600030101010101" pitchFamily="2" charset="-122"/>
                <a:cs typeface="Times New Roman" panose="02020603050405020304" pitchFamily="18" charset="0"/>
              </a:rPr>
              <a:t>三、 我国现代婴幼儿家庭教育</a:t>
            </a:r>
          </a:p>
        </p:txBody>
      </p:sp>
      <p:pic>
        <p:nvPicPr>
          <p:cNvPr id="12" name="图片 11">
            <a:extLst>
              <a:ext uri="{FF2B5EF4-FFF2-40B4-BE49-F238E27FC236}">
                <a16:creationId xmlns:a16="http://schemas.microsoft.com/office/drawing/2014/main" xmlns="" id="{92B70EEA-D8EC-1C4F-928C-5AAC458EE3DF}"/>
              </a:ext>
            </a:extLst>
          </p:cNvPr>
          <p:cNvPicPr>
            <a:picLocks noChangeAspect="1"/>
          </p:cNvPicPr>
          <p:nvPr/>
        </p:nvPicPr>
        <p:blipFill>
          <a:blip r:embed="rId5"/>
          <a:stretch>
            <a:fillRect/>
          </a:stretch>
        </p:blipFill>
        <p:spPr>
          <a:xfrm>
            <a:off x="849777" y="1777947"/>
            <a:ext cx="381471" cy="385529"/>
          </a:xfrm>
          <a:prstGeom prst="rect">
            <a:avLst/>
          </a:prstGeom>
        </p:spPr>
      </p:pic>
      <p:sp>
        <p:nvSpPr>
          <p:cNvPr id="15" name="矩形 14">
            <a:extLst>
              <a:ext uri="{FF2B5EF4-FFF2-40B4-BE49-F238E27FC236}">
                <a16:creationId xmlns:a16="http://schemas.microsoft.com/office/drawing/2014/main" xmlns="" id="{FDDA1A4D-9BC2-194D-894B-2F61601B9FEE}"/>
              </a:ext>
            </a:extLst>
          </p:cNvPr>
          <p:cNvSpPr/>
          <p:nvPr/>
        </p:nvSpPr>
        <p:spPr>
          <a:xfrm>
            <a:off x="1255547" y="2406619"/>
            <a:ext cx="9574378" cy="2092881"/>
          </a:xfrm>
          <a:prstGeom prst="rect">
            <a:avLst/>
          </a:prstGeom>
        </p:spPr>
        <p:txBody>
          <a:bodyPr wrap="square">
            <a:spAutoFit/>
          </a:bodyPr>
          <a:lstStyle/>
          <a:p>
            <a:pPr>
              <a:spcAft>
                <a:spcPts val="1200"/>
              </a:spcAft>
            </a:pPr>
            <a:r>
              <a:rPr lang="zh-CN" altLang="en-US" dirty="0"/>
              <a:t>（三） 现状反思</a:t>
            </a:r>
          </a:p>
          <a:p>
            <a:pPr marL="342900" indent="-342900">
              <a:spcAft>
                <a:spcPts val="1200"/>
              </a:spcAft>
              <a:buAutoNum type="arabicPeriod"/>
            </a:pPr>
            <a:r>
              <a:rPr lang="zh-CN" altLang="en-US" dirty="0"/>
              <a:t>家庭教养观念的多元化发展</a:t>
            </a:r>
            <a:endParaRPr lang="en-US" altLang="zh-CN" dirty="0"/>
          </a:p>
          <a:p>
            <a:pPr marL="342900" indent="-342900">
              <a:spcAft>
                <a:spcPts val="1200"/>
              </a:spcAft>
              <a:buAutoNum type="arabicPeriod"/>
            </a:pPr>
            <a:r>
              <a:rPr lang="zh-CN" altLang="zh-CN" dirty="0"/>
              <a:t>在亲子互动方式上存在认知偏差</a:t>
            </a:r>
            <a:endParaRPr lang="en-US" altLang="zh-CN" dirty="0"/>
          </a:p>
          <a:p>
            <a:pPr marL="342900" indent="-342900">
              <a:spcAft>
                <a:spcPts val="1200"/>
              </a:spcAft>
              <a:buAutoNum type="arabicPeriod"/>
            </a:pPr>
            <a:r>
              <a:rPr lang="zh-CN" altLang="zh-CN" dirty="0"/>
              <a:t>国内婴幼儿家庭教育法律保障制度不完善</a:t>
            </a:r>
            <a:endParaRPr lang="en-US" altLang="zh-CN" dirty="0"/>
          </a:p>
          <a:p>
            <a:pPr marL="342900" indent="-342900">
              <a:spcAft>
                <a:spcPts val="1200"/>
              </a:spcAft>
              <a:buAutoNum type="arabicPeriod"/>
            </a:pPr>
            <a:r>
              <a:rPr lang="zh-CN" altLang="zh-CN" dirty="0"/>
              <a:t>家长对社区指导的需求明显，但参与度低</a:t>
            </a:r>
          </a:p>
        </p:txBody>
      </p:sp>
      <p:sp>
        <p:nvSpPr>
          <p:cNvPr id="14" name="文本框 13">
            <a:extLst>
              <a:ext uri="{FF2B5EF4-FFF2-40B4-BE49-F238E27FC236}">
                <a16:creationId xmlns:a16="http://schemas.microsoft.com/office/drawing/2014/main" xmlns="" id="{DF875C27-AD13-D341-B9C8-6680A123D667}"/>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One</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3984426974"/>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1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8028608" cy="461665"/>
          </a:xfrm>
          <a:prstGeom prst="rect">
            <a:avLst/>
          </a:prstGeom>
          <a:noFill/>
        </p:spPr>
        <p:txBody>
          <a:bodyPr wrap="square" rtlCol="0">
            <a:spAutoFit/>
          </a:bodyPr>
          <a:lstStyle/>
          <a:p>
            <a:r>
              <a:rPr lang="zh-CN" altLang="en-US" sz="2400" b="1" dirty="0"/>
              <a:t>第六节  </a:t>
            </a:r>
            <a:r>
              <a:rPr lang="en-US" altLang="zh-CN" sz="2400" b="1" dirty="0"/>
              <a:t>0—3</a:t>
            </a:r>
            <a:r>
              <a:rPr lang="zh-CN" altLang="en-US" sz="2400" b="1" dirty="0"/>
              <a:t>岁婴幼儿家庭教育的发展趋势与展望 </a:t>
            </a:r>
          </a:p>
        </p:txBody>
      </p:sp>
      <p:grpSp>
        <p:nvGrpSpPr>
          <p:cNvPr id="11" name="组合 10"/>
          <p:cNvGrpSpPr/>
          <p:nvPr/>
        </p:nvGrpSpPr>
        <p:grpSpPr>
          <a:xfrm>
            <a:off x="171260" y="49879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0" name="矩形 9">
            <a:extLst>
              <a:ext uri="{FF2B5EF4-FFF2-40B4-BE49-F238E27FC236}">
                <a16:creationId xmlns:a16="http://schemas.microsoft.com/office/drawing/2014/main" xmlns="" id="{445C370A-D77B-2549-AA93-06C1E8FD2C0E}"/>
              </a:ext>
            </a:extLst>
          </p:cNvPr>
          <p:cNvSpPr/>
          <p:nvPr/>
        </p:nvSpPr>
        <p:spPr>
          <a:xfrm>
            <a:off x="1440043" y="1763366"/>
            <a:ext cx="6690164" cy="400110"/>
          </a:xfrm>
          <a:prstGeom prst="rect">
            <a:avLst/>
          </a:prstGeom>
        </p:spPr>
        <p:txBody>
          <a:bodyPr wrap="square">
            <a:spAutoFit/>
          </a:bodyPr>
          <a:lstStyle/>
          <a:p>
            <a:pPr algn="just">
              <a:spcAft>
                <a:spcPts val="0"/>
              </a:spcAft>
            </a:pPr>
            <a:r>
              <a:rPr lang="zh-CN" altLang="en-US" sz="2000" b="1" kern="100" dirty="0">
                <a:latin typeface="DengXian" panose="02010600030101010101" pitchFamily="2" charset="-122"/>
                <a:ea typeface="DengXian" panose="02010600030101010101" pitchFamily="2" charset="-122"/>
                <a:cs typeface="Times New Roman" panose="02020603050405020304" pitchFamily="18" charset="0"/>
              </a:rPr>
              <a:t>一、 </a:t>
            </a:r>
            <a:r>
              <a:rPr lang="en-US" altLang="zh-CN" sz="2000" b="1" kern="100" dirty="0">
                <a:latin typeface="DengXian" panose="02010600030101010101" pitchFamily="2" charset="-122"/>
                <a:ea typeface="DengXian" panose="02010600030101010101" pitchFamily="2" charset="-122"/>
                <a:cs typeface="Times New Roman" panose="02020603050405020304" pitchFamily="18" charset="0"/>
              </a:rPr>
              <a:t>0—3</a:t>
            </a:r>
            <a:r>
              <a:rPr lang="zh-CN" altLang="en-US" sz="2000" b="1" kern="100" dirty="0">
                <a:latin typeface="DengXian" panose="02010600030101010101" pitchFamily="2" charset="-122"/>
                <a:ea typeface="DengXian" panose="02010600030101010101" pitchFamily="2" charset="-122"/>
                <a:cs typeface="Times New Roman" panose="02020603050405020304" pitchFamily="18" charset="0"/>
              </a:rPr>
              <a:t>岁婴幼儿家庭教育的发展趋势</a:t>
            </a:r>
          </a:p>
        </p:txBody>
      </p:sp>
      <p:pic>
        <p:nvPicPr>
          <p:cNvPr id="12" name="图片 11">
            <a:extLst>
              <a:ext uri="{FF2B5EF4-FFF2-40B4-BE49-F238E27FC236}">
                <a16:creationId xmlns:a16="http://schemas.microsoft.com/office/drawing/2014/main" xmlns="" id="{92B70EEA-D8EC-1C4F-928C-5AAC458EE3DF}"/>
              </a:ext>
            </a:extLst>
          </p:cNvPr>
          <p:cNvPicPr>
            <a:picLocks noChangeAspect="1"/>
          </p:cNvPicPr>
          <p:nvPr/>
        </p:nvPicPr>
        <p:blipFill>
          <a:blip r:embed="rId5"/>
          <a:stretch>
            <a:fillRect/>
          </a:stretch>
        </p:blipFill>
        <p:spPr>
          <a:xfrm>
            <a:off x="849777" y="1777947"/>
            <a:ext cx="381471" cy="385529"/>
          </a:xfrm>
          <a:prstGeom prst="rect">
            <a:avLst/>
          </a:prstGeom>
        </p:spPr>
      </p:pic>
      <p:sp>
        <p:nvSpPr>
          <p:cNvPr id="15" name="矩形 14">
            <a:extLst>
              <a:ext uri="{FF2B5EF4-FFF2-40B4-BE49-F238E27FC236}">
                <a16:creationId xmlns:a16="http://schemas.microsoft.com/office/drawing/2014/main" xmlns="" id="{FDDA1A4D-9BC2-194D-894B-2F61601B9FEE}"/>
              </a:ext>
            </a:extLst>
          </p:cNvPr>
          <p:cNvSpPr/>
          <p:nvPr/>
        </p:nvSpPr>
        <p:spPr>
          <a:xfrm>
            <a:off x="1298622" y="2380900"/>
            <a:ext cx="6549618" cy="3527953"/>
          </a:xfrm>
          <a:prstGeom prst="rect">
            <a:avLst/>
          </a:prstGeom>
        </p:spPr>
        <p:txBody>
          <a:bodyPr wrap="square">
            <a:spAutoFit/>
          </a:bodyPr>
          <a:lstStyle/>
          <a:p>
            <a:pPr>
              <a:lnSpc>
                <a:spcPct val="150000"/>
              </a:lnSpc>
              <a:spcAft>
                <a:spcPts val="1200"/>
              </a:spcAft>
            </a:pPr>
            <a:r>
              <a:rPr lang="zh-CN" altLang="en-US" dirty="0"/>
              <a:t>（一） 素质教育逐渐成为家庭教育的主旋律</a:t>
            </a:r>
          </a:p>
          <a:p>
            <a:pPr>
              <a:lnSpc>
                <a:spcPct val="150000"/>
              </a:lnSpc>
            </a:pPr>
            <a:r>
              <a:rPr lang="zh-CN" altLang="zh-CN" dirty="0"/>
              <a:t>我国部分家庭，尤其是城市家庭，开始重视孩子的个性发展，重视其认识自然和社会环境的教育，注重从小培养自立自主的精神，注重培养其交往能力和在各种环境中的自我保护能力。从生活自理到同伴交往，家长开始学会放手，让孩子接受锻炼。在公园里我们会时常看到带孩子的家长在耐心地鼓励年幼的孩子自己往前跑或者摔倒后自己爬起来。家长注重孩子的全面发展逐渐成为家庭教育的主旋律。</a:t>
            </a:r>
          </a:p>
        </p:txBody>
      </p:sp>
    </p:spTree>
    <p:extLst>
      <p:ext uri="{BB962C8B-B14F-4D97-AF65-F5344CB8AC3E}">
        <p14:creationId xmlns:p14="http://schemas.microsoft.com/office/powerpoint/2010/main" val="1381060668"/>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0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8028608" cy="461665"/>
          </a:xfrm>
          <a:prstGeom prst="rect">
            <a:avLst/>
          </a:prstGeom>
          <a:noFill/>
        </p:spPr>
        <p:txBody>
          <a:bodyPr wrap="square" rtlCol="0">
            <a:spAutoFit/>
          </a:bodyPr>
          <a:lstStyle/>
          <a:p>
            <a:r>
              <a:rPr lang="zh-CN" altLang="en-US" sz="2400" b="1" dirty="0"/>
              <a:t>第六节  </a:t>
            </a:r>
            <a:r>
              <a:rPr lang="en-US" altLang="zh-CN" sz="2400" b="1" dirty="0"/>
              <a:t>0—3</a:t>
            </a:r>
            <a:r>
              <a:rPr lang="zh-CN" altLang="en-US" sz="2400" b="1" dirty="0"/>
              <a:t>岁婴幼儿家庭教育的发展趋势与展望 </a:t>
            </a:r>
          </a:p>
        </p:txBody>
      </p:sp>
      <p:grpSp>
        <p:nvGrpSpPr>
          <p:cNvPr id="11" name="组合 10"/>
          <p:cNvGrpSpPr/>
          <p:nvPr/>
        </p:nvGrpSpPr>
        <p:grpSpPr>
          <a:xfrm>
            <a:off x="171260" y="49879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0" name="矩形 9">
            <a:extLst>
              <a:ext uri="{FF2B5EF4-FFF2-40B4-BE49-F238E27FC236}">
                <a16:creationId xmlns:a16="http://schemas.microsoft.com/office/drawing/2014/main" xmlns="" id="{445C370A-D77B-2549-AA93-06C1E8FD2C0E}"/>
              </a:ext>
            </a:extLst>
          </p:cNvPr>
          <p:cNvSpPr/>
          <p:nvPr/>
        </p:nvSpPr>
        <p:spPr>
          <a:xfrm>
            <a:off x="1440043" y="1763366"/>
            <a:ext cx="6690164" cy="400110"/>
          </a:xfrm>
          <a:prstGeom prst="rect">
            <a:avLst/>
          </a:prstGeom>
        </p:spPr>
        <p:txBody>
          <a:bodyPr wrap="square">
            <a:spAutoFit/>
          </a:bodyPr>
          <a:lstStyle/>
          <a:p>
            <a:pPr algn="just">
              <a:spcAft>
                <a:spcPts val="0"/>
              </a:spcAft>
            </a:pPr>
            <a:r>
              <a:rPr lang="zh-CN" altLang="en-US" sz="2000" b="1" kern="100" dirty="0">
                <a:latin typeface="DengXian" panose="02010600030101010101" pitchFamily="2" charset="-122"/>
                <a:ea typeface="DengXian" panose="02010600030101010101" pitchFamily="2" charset="-122"/>
                <a:cs typeface="Times New Roman" panose="02020603050405020304" pitchFamily="18" charset="0"/>
              </a:rPr>
              <a:t>一、 </a:t>
            </a:r>
            <a:r>
              <a:rPr lang="en-US" altLang="zh-CN" sz="2000" b="1" kern="100" dirty="0">
                <a:latin typeface="DengXian" panose="02010600030101010101" pitchFamily="2" charset="-122"/>
                <a:ea typeface="DengXian" panose="02010600030101010101" pitchFamily="2" charset="-122"/>
                <a:cs typeface="Times New Roman" panose="02020603050405020304" pitchFamily="18" charset="0"/>
              </a:rPr>
              <a:t>0—3</a:t>
            </a:r>
            <a:r>
              <a:rPr lang="zh-CN" altLang="en-US" sz="2000" b="1" kern="100" dirty="0">
                <a:latin typeface="DengXian" panose="02010600030101010101" pitchFamily="2" charset="-122"/>
                <a:ea typeface="DengXian" panose="02010600030101010101" pitchFamily="2" charset="-122"/>
                <a:cs typeface="Times New Roman" panose="02020603050405020304" pitchFamily="18" charset="0"/>
              </a:rPr>
              <a:t>岁婴幼儿家庭教育的发展趋势</a:t>
            </a:r>
          </a:p>
        </p:txBody>
      </p:sp>
      <p:pic>
        <p:nvPicPr>
          <p:cNvPr id="12" name="图片 11">
            <a:extLst>
              <a:ext uri="{FF2B5EF4-FFF2-40B4-BE49-F238E27FC236}">
                <a16:creationId xmlns:a16="http://schemas.microsoft.com/office/drawing/2014/main" xmlns="" id="{92B70EEA-D8EC-1C4F-928C-5AAC458EE3DF}"/>
              </a:ext>
            </a:extLst>
          </p:cNvPr>
          <p:cNvPicPr>
            <a:picLocks noChangeAspect="1"/>
          </p:cNvPicPr>
          <p:nvPr/>
        </p:nvPicPr>
        <p:blipFill>
          <a:blip r:embed="rId5"/>
          <a:stretch>
            <a:fillRect/>
          </a:stretch>
        </p:blipFill>
        <p:spPr>
          <a:xfrm>
            <a:off x="849777" y="1777947"/>
            <a:ext cx="381471" cy="385529"/>
          </a:xfrm>
          <a:prstGeom prst="rect">
            <a:avLst/>
          </a:prstGeom>
        </p:spPr>
      </p:pic>
      <p:sp>
        <p:nvSpPr>
          <p:cNvPr id="15" name="矩形 14">
            <a:extLst>
              <a:ext uri="{FF2B5EF4-FFF2-40B4-BE49-F238E27FC236}">
                <a16:creationId xmlns:a16="http://schemas.microsoft.com/office/drawing/2014/main" xmlns="" id="{FDDA1A4D-9BC2-194D-894B-2F61601B9FEE}"/>
              </a:ext>
            </a:extLst>
          </p:cNvPr>
          <p:cNvSpPr/>
          <p:nvPr/>
        </p:nvSpPr>
        <p:spPr>
          <a:xfrm>
            <a:off x="1298621" y="2380900"/>
            <a:ext cx="10059941" cy="2696957"/>
          </a:xfrm>
          <a:prstGeom prst="rect">
            <a:avLst/>
          </a:prstGeom>
        </p:spPr>
        <p:txBody>
          <a:bodyPr wrap="square">
            <a:spAutoFit/>
          </a:bodyPr>
          <a:lstStyle/>
          <a:p>
            <a:pPr>
              <a:lnSpc>
                <a:spcPct val="150000"/>
              </a:lnSpc>
              <a:spcAft>
                <a:spcPts val="1200"/>
              </a:spcAft>
            </a:pPr>
            <a:r>
              <a:rPr lang="zh-CN" altLang="en-US" dirty="0"/>
              <a:t>（二） 从传统家庭向学习型家庭转变</a:t>
            </a:r>
          </a:p>
          <a:p>
            <a:pPr>
              <a:lnSpc>
                <a:spcPct val="150000"/>
              </a:lnSpc>
            </a:pPr>
            <a:r>
              <a:rPr lang="zh-CN" altLang="zh-CN" dirty="0"/>
              <a:t>随着信息时代的到来和终身学习观念的形成，我国传统的专制型家教方式逐步瓦解，民主型、学习型家庭正在逐步建立。家庭教育中家长与婴幼儿的角色发生了转变，家长不再是教育实施的主体，而孩子也不再是单一的受教育一方。家长在养育婴幼儿的过程中可以从其身上获取值得学习的方面，也转变为受教育一方。家长与孩子之间相互学习和取长补短正逐渐成为一个新的家庭教育方式，而家长的角色也将从原先的权威型转为民主型和学习型，这样的家庭氛围将会逐步成为主流趋势。</a:t>
            </a:r>
          </a:p>
        </p:txBody>
      </p:sp>
      <p:sp>
        <p:nvSpPr>
          <p:cNvPr id="14" name="文本框 13">
            <a:extLst>
              <a:ext uri="{FF2B5EF4-FFF2-40B4-BE49-F238E27FC236}">
                <a16:creationId xmlns:a16="http://schemas.microsoft.com/office/drawing/2014/main" xmlns="" id="{795C52D9-2B03-9547-A2B0-DBA173A0B24E}"/>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One</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3322995542"/>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0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8028608" cy="461665"/>
          </a:xfrm>
          <a:prstGeom prst="rect">
            <a:avLst/>
          </a:prstGeom>
          <a:noFill/>
        </p:spPr>
        <p:txBody>
          <a:bodyPr wrap="square" rtlCol="0">
            <a:spAutoFit/>
          </a:bodyPr>
          <a:lstStyle/>
          <a:p>
            <a:r>
              <a:rPr lang="zh-CN" altLang="en-US" sz="2400" b="1" dirty="0"/>
              <a:t>第六节  </a:t>
            </a:r>
            <a:r>
              <a:rPr lang="en-US" altLang="zh-CN" sz="2400" b="1" dirty="0"/>
              <a:t>0—3</a:t>
            </a:r>
            <a:r>
              <a:rPr lang="zh-CN" altLang="en-US" sz="2400" b="1" dirty="0"/>
              <a:t>岁婴幼儿家庭教育的发展趋势与展望 </a:t>
            </a:r>
          </a:p>
        </p:txBody>
      </p:sp>
      <p:grpSp>
        <p:nvGrpSpPr>
          <p:cNvPr id="11" name="组合 10"/>
          <p:cNvGrpSpPr/>
          <p:nvPr/>
        </p:nvGrpSpPr>
        <p:grpSpPr>
          <a:xfrm>
            <a:off x="171260" y="49879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0" name="矩形 9">
            <a:extLst>
              <a:ext uri="{FF2B5EF4-FFF2-40B4-BE49-F238E27FC236}">
                <a16:creationId xmlns:a16="http://schemas.microsoft.com/office/drawing/2014/main" xmlns="" id="{445C370A-D77B-2549-AA93-06C1E8FD2C0E}"/>
              </a:ext>
            </a:extLst>
          </p:cNvPr>
          <p:cNvSpPr/>
          <p:nvPr/>
        </p:nvSpPr>
        <p:spPr>
          <a:xfrm>
            <a:off x="1440043" y="1763366"/>
            <a:ext cx="6690164" cy="400110"/>
          </a:xfrm>
          <a:prstGeom prst="rect">
            <a:avLst/>
          </a:prstGeom>
        </p:spPr>
        <p:txBody>
          <a:bodyPr wrap="square">
            <a:spAutoFit/>
          </a:bodyPr>
          <a:lstStyle/>
          <a:p>
            <a:pPr algn="just">
              <a:spcAft>
                <a:spcPts val="0"/>
              </a:spcAft>
            </a:pPr>
            <a:r>
              <a:rPr lang="zh-CN" altLang="en-US" sz="2000" b="1" kern="100" dirty="0">
                <a:latin typeface="DengXian" panose="02010600030101010101" pitchFamily="2" charset="-122"/>
                <a:ea typeface="DengXian" panose="02010600030101010101" pitchFamily="2" charset="-122"/>
                <a:cs typeface="Times New Roman" panose="02020603050405020304" pitchFamily="18" charset="0"/>
              </a:rPr>
              <a:t>一、 </a:t>
            </a:r>
            <a:r>
              <a:rPr lang="en-US" altLang="zh-CN" sz="2000" b="1" kern="100" dirty="0">
                <a:latin typeface="DengXian" panose="02010600030101010101" pitchFamily="2" charset="-122"/>
                <a:ea typeface="DengXian" panose="02010600030101010101" pitchFamily="2" charset="-122"/>
                <a:cs typeface="Times New Roman" panose="02020603050405020304" pitchFamily="18" charset="0"/>
              </a:rPr>
              <a:t>0—3</a:t>
            </a:r>
            <a:r>
              <a:rPr lang="zh-CN" altLang="en-US" sz="2000" b="1" kern="100" dirty="0">
                <a:latin typeface="DengXian" panose="02010600030101010101" pitchFamily="2" charset="-122"/>
                <a:ea typeface="DengXian" panose="02010600030101010101" pitchFamily="2" charset="-122"/>
                <a:cs typeface="Times New Roman" panose="02020603050405020304" pitchFamily="18" charset="0"/>
              </a:rPr>
              <a:t>岁婴幼儿家庭教育的发展趋势</a:t>
            </a:r>
          </a:p>
        </p:txBody>
      </p:sp>
      <p:pic>
        <p:nvPicPr>
          <p:cNvPr id="12" name="图片 11">
            <a:extLst>
              <a:ext uri="{FF2B5EF4-FFF2-40B4-BE49-F238E27FC236}">
                <a16:creationId xmlns:a16="http://schemas.microsoft.com/office/drawing/2014/main" xmlns="" id="{92B70EEA-D8EC-1C4F-928C-5AAC458EE3DF}"/>
              </a:ext>
            </a:extLst>
          </p:cNvPr>
          <p:cNvPicPr>
            <a:picLocks noChangeAspect="1"/>
          </p:cNvPicPr>
          <p:nvPr/>
        </p:nvPicPr>
        <p:blipFill>
          <a:blip r:embed="rId5"/>
          <a:stretch>
            <a:fillRect/>
          </a:stretch>
        </p:blipFill>
        <p:spPr>
          <a:xfrm>
            <a:off x="849777" y="1777947"/>
            <a:ext cx="381471" cy="385529"/>
          </a:xfrm>
          <a:prstGeom prst="rect">
            <a:avLst/>
          </a:prstGeom>
        </p:spPr>
      </p:pic>
      <p:sp>
        <p:nvSpPr>
          <p:cNvPr id="15" name="矩形 14">
            <a:extLst>
              <a:ext uri="{FF2B5EF4-FFF2-40B4-BE49-F238E27FC236}">
                <a16:creationId xmlns:a16="http://schemas.microsoft.com/office/drawing/2014/main" xmlns="" id="{FDDA1A4D-9BC2-194D-894B-2F61601B9FEE}"/>
              </a:ext>
            </a:extLst>
          </p:cNvPr>
          <p:cNvSpPr/>
          <p:nvPr/>
        </p:nvSpPr>
        <p:spPr>
          <a:xfrm>
            <a:off x="1298622" y="2380900"/>
            <a:ext cx="6831586" cy="3943452"/>
          </a:xfrm>
          <a:prstGeom prst="rect">
            <a:avLst/>
          </a:prstGeom>
        </p:spPr>
        <p:txBody>
          <a:bodyPr wrap="square">
            <a:spAutoFit/>
          </a:bodyPr>
          <a:lstStyle/>
          <a:p>
            <a:pPr>
              <a:lnSpc>
                <a:spcPct val="150000"/>
              </a:lnSpc>
              <a:spcAft>
                <a:spcPts val="1200"/>
              </a:spcAft>
            </a:pPr>
            <a:r>
              <a:rPr lang="zh-CN" altLang="en-US" dirty="0"/>
              <a:t>（三） 家庭教育从“小家庭”走向“大社会”</a:t>
            </a:r>
          </a:p>
          <a:p>
            <a:pPr>
              <a:lnSpc>
                <a:spcPct val="150000"/>
              </a:lnSpc>
            </a:pPr>
            <a:r>
              <a:rPr lang="zh-CN" altLang="en-US" dirty="0"/>
              <a:t>随着社会对早期家庭育儿的不断宣传和指导，越来越多的家长意识到现在的家庭教育仅仅局限于在小家庭的教育资源上做到自给自足是远远不够的，而是必须依靠整个社会的力量。只有将家庭教育、幼儿园教育和社区教育密切配合、融为一体，实现合作共育，才能提高教育的力度和质量。因此家庭、幼儿园、社区三方面紧密配合，共同协作教育婴幼儿已成为趋势。为真正实现科学育儿这一目标，越来越多的家长开始有意识地利用区县街道资源，积极参加家长指导中心和亲子园活动，尝试进行家园、社区的合作共育。</a:t>
            </a:r>
          </a:p>
        </p:txBody>
      </p:sp>
    </p:spTree>
    <p:extLst>
      <p:ext uri="{BB962C8B-B14F-4D97-AF65-F5344CB8AC3E}">
        <p14:creationId xmlns:p14="http://schemas.microsoft.com/office/powerpoint/2010/main" val="3936843102"/>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0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8028608" cy="461665"/>
          </a:xfrm>
          <a:prstGeom prst="rect">
            <a:avLst/>
          </a:prstGeom>
          <a:noFill/>
        </p:spPr>
        <p:txBody>
          <a:bodyPr wrap="square" rtlCol="0">
            <a:spAutoFit/>
          </a:bodyPr>
          <a:lstStyle/>
          <a:p>
            <a:r>
              <a:rPr lang="zh-CN" altLang="en-US" sz="2400" b="1" dirty="0"/>
              <a:t>第六节  </a:t>
            </a:r>
            <a:r>
              <a:rPr lang="en-US" altLang="zh-CN" sz="2400" b="1" dirty="0"/>
              <a:t>0—3</a:t>
            </a:r>
            <a:r>
              <a:rPr lang="zh-CN" altLang="en-US" sz="2400" b="1" dirty="0"/>
              <a:t>岁婴幼儿家庭教育的发展趋势与展望 </a:t>
            </a:r>
          </a:p>
        </p:txBody>
      </p:sp>
      <p:grpSp>
        <p:nvGrpSpPr>
          <p:cNvPr id="11" name="组合 10"/>
          <p:cNvGrpSpPr/>
          <p:nvPr/>
        </p:nvGrpSpPr>
        <p:grpSpPr>
          <a:xfrm>
            <a:off x="171260" y="49879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0" name="矩形 9">
            <a:extLst>
              <a:ext uri="{FF2B5EF4-FFF2-40B4-BE49-F238E27FC236}">
                <a16:creationId xmlns:a16="http://schemas.microsoft.com/office/drawing/2014/main" xmlns="" id="{445C370A-D77B-2549-AA93-06C1E8FD2C0E}"/>
              </a:ext>
            </a:extLst>
          </p:cNvPr>
          <p:cNvSpPr/>
          <p:nvPr/>
        </p:nvSpPr>
        <p:spPr>
          <a:xfrm>
            <a:off x="1440043" y="1763366"/>
            <a:ext cx="6690164" cy="400110"/>
          </a:xfrm>
          <a:prstGeom prst="rect">
            <a:avLst/>
          </a:prstGeom>
        </p:spPr>
        <p:txBody>
          <a:bodyPr wrap="square">
            <a:spAutoFit/>
          </a:bodyPr>
          <a:lstStyle/>
          <a:p>
            <a:pPr algn="just">
              <a:spcAft>
                <a:spcPts val="0"/>
              </a:spcAft>
            </a:pPr>
            <a:r>
              <a:rPr lang="zh-CN" altLang="en-US" sz="2000" b="1" kern="100" dirty="0">
                <a:latin typeface="DengXian" panose="02010600030101010101" pitchFamily="2" charset="-122"/>
                <a:ea typeface="DengXian" panose="02010600030101010101" pitchFamily="2" charset="-122"/>
                <a:cs typeface="Times New Roman" panose="02020603050405020304" pitchFamily="18" charset="0"/>
              </a:rPr>
              <a:t>一、 </a:t>
            </a:r>
            <a:r>
              <a:rPr lang="en-US" altLang="zh-CN" sz="2000" b="1" kern="100" dirty="0">
                <a:latin typeface="DengXian" panose="02010600030101010101" pitchFamily="2" charset="-122"/>
                <a:ea typeface="DengXian" panose="02010600030101010101" pitchFamily="2" charset="-122"/>
                <a:cs typeface="Times New Roman" panose="02020603050405020304" pitchFamily="18" charset="0"/>
              </a:rPr>
              <a:t>0—3</a:t>
            </a:r>
            <a:r>
              <a:rPr lang="zh-CN" altLang="en-US" sz="2000" b="1" kern="100" dirty="0">
                <a:latin typeface="DengXian" panose="02010600030101010101" pitchFamily="2" charset="-122"/>
                <a:ea typeface="DengXian" panose="02010600030101010101" pitchFamily="2" charset="-122"/>
                <a:cs typeface="Times New Roman" panose="02020603050405020304" pitchFamily="18" charset="0"/>
              </a:rPr>
              <a:t>岁婴幼儿家庭教育的发展趋势</a:t>
            </a:r>
          </a:p>
        </p:txBody>
      </p:sp>
      <p:pic>
        <p:nvPicPr>
          <p:cNvPr id="12" name="图片 11">
            <a:extLst>
              <a:ext uri="{FF2B5EF4-FFF2-40B4-BE49-F238E27FC236}">
                <a16:creationId xmlns:a16="http://schemas.microsoft.com/office/drawing/2014/main" xmlns="" id="{92B70EEA-D8EC-1C4F-928C-5AAC458EE3DF}"/>
              </a:ext>
            </a:extLst>
          </p:cNvPr>
          <p:cNvPicPr>
            <a:picLocks noChangeAspect="1"/>
          </p:cNvPicPr>
          <p:nvPr/>
        </p:nvPicPr>
        <p:blipFill>
          <a:blip r:embed="rId5"/>
          <a:stretch>
            <a:fillRect/>
          </a:stretch>
        </p:blipFill>
        <p:spPr>
          <a:xfrm>
            <a:off x="849777" y="1777947"/>
            <a:ext cx="381471" cy="385529"/>
          </a:xfrm>
          <a:prstGeom prst="rect">
            <a:avLst/>
          </a:prstGeom>
        </p:spPr>
      </p:pic>
      <p:sp>
        <p:nvSpPr>
          <p:cNvPr id="15" name="矩形 14">
            <a:extLst>
              <a:ext uri="{FF2B5EF4-FFF2-40B4-BE49-F238E27FC236}">
                <a16:creationId xmlns:a16="http://schemas.microsoft.com/office/drawing/2014/main" xmlns="" id="{FDDA1A4D-9BC2-194D-894B-2F61601B9FEE}"/>
              </a:ext>
            </a:extLst>
          </p:cNvPr>
          <p:cNvSpPr/>
          <p:nvPr/>
        </p:nvSpPr>
        <p:spPr>
          <a:xfrm>
            <a:off x="1298622" y="2380900"/>
            <a:ext cx="10188528" cy="2281458"/>
          </a:xfrm>
          <a:prstGeom prst="rect">
            <a:avLst/>
          </a:prstGeom>
        </p:spPr>
        <p:txBody>
          <a:bodyPr wrap="square">
            <a:spAutoFit/>
          </a:bodyPr>
          <a:lstStyle/>
          <a:p>
            <a:pPr>
              <a:lnSpc>
                <a:spcPct val="150000"/>
              </a:lnSpc>
              <a:spcAft>
                <a:spcPts val="1200"/>
              </a:spcAft>
            </a:pPr>
            <a:r>
              <a:rPr lang="zh-CN" altLang="en-US" dirty="0"/>
              <a:t>（四） 婴幼儿家庭教育逐步受到法律法规的监督和保护</a:t>
            </a:r>
          </a:p>
          <a:p>
            <a:pPr>
              <a:lnSpc>
                <a:spcPct val="150000"/>
              </a:lnSpc>
            </a:pPr>
            <a:r>
              <a:rPr lang="zh-CN" altLang="en-US" dirty="0"/>
              <a:t>许多国家根据不同的国情制定了一系列法律措施，以确保家庭教育顺利实施。我国改革开放以来，政府正在逐步建立和健全家庭教育的有关法律法规，</a:t>
            </a:r>
            <a:r>
              <a:rPr lang="en-US" altLang="zh-CN" dirty="0"/>
              <a:t>《</a:t>
            </a:r>
            <a:r>
              <a:rPr lang="zh-CN" altLang="en-US" dirty="0"/>
              <a:t>未成年人保护法</a:t>
            </a:r>
            <a:r>
              <a:rPr lang="en-US" altLang="zh-CN" dirty="0"/>
              <a:t>》《</a:t>
            </a:r>
            <a:r>
              <a:rPr lang="zh-CN" altLang="en-US" dirty="0"/>
              <a:t>家长教育行为规范</a:t>
            </a:r>
            <a:r>
              <a:rPr lang="en-US" altLang="zh-CN" dirty="0"/>
              <a:t>》</a:t>
            </a:r>
            <a:r>
              <a:rPr lang="zh-CN" altLang="en-US" dirty="0"/>
              <a:t>都对提高家长的法治意识起到了积极的推动作用。越来越多的父母开始关注这个问题，意识到婴幼儿不是父母的私有财产，其权利是不可侵犯的。</a:t>
            </a:r>
          </a:p>
        </p:txBody>
      </p:sp>
      <p:sp>
        <p:nvSpPr>
          <p:cNvPr id="14" name="文本框 13">
            <a:extLst>
              <a:ext uri="{FF2B5EF4-FFF2-40B4-BE49-F238E27FC236}">
                <a16:creationId xmlns:a16="http://schemas.microsoft.com/office/drawing/2014/main" xmlns="" id="{FB103ED0-A94E-8142-BE1B-E6FB2AC7137F}"/>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One</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3648480975"/>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0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8028608" cy="461665"/>
          </a:xfrm>
          <a:prstGeom prst="rect">
            <a:avLst/>
          </a:prstGeom>
          <a:noFill/>
        </p:spPr>
        <p:txBody>
          <a:bodyPr wrap="square" rtlCol="0">
            <a:spAutoFit/>
          </a:bodyPr>
          <a:lstStyle/>
          <a:p>
            <a:r>
              <a:rPr lang="zh-CN" altLang="en-US" sz="2400" b="1" dirty="0"/>
              <a:t>第六节  </a:t>
            </a:r>
            <a:r>
              <a:rPr lang="en-US" altLang="zh-CN" sz="2400" b="1" dirty="0"/>
              <a:t>0—3</a:t>
            </a:r>
            <a:r>
              <a:rPr lang="zh-CN" altLang="en-US" sz="2400" b="1" dirty="0"/>
              <a:t>岁婴幼儿家庭教育的发展趋势与展望 </a:t>
            </a:r>
          </a:p>
        </p:txBody>
      </p:sp>
      <p:grpSp>
        <p:nvGrpSpPr>
          <p:cNvPr id="11" name="组合 10"/>
          <p:cNvGrpSpPr/>
          <p:nvPr/>
        </p:nvGrpSpPr>
        <p:grpSpPr>
          <a:xfrm>
            <a:off x="171260" y="49879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0" name="矩形 9">
            <a:extLst>
              <a:ext uri="{FF2B5EF4-FFF2-40B4-BE49-F238E27FC236}">
                <a16:creationId xmlns:a16="http://schemas.microsoft.com/office/drawing/2014/main" xmlns="" id="{445C370A-D77B-2549-AA93-06C1E8FD2C0E}"/>
              </a:ext>
            </a:extLst>
          </p:cNvPr>
          <p:cNvSpPr/>
          <p:nvPr/>
        </p:nvSpPr>
        <p:spPr>
          <a:xfrm>
            <a:off x="1440043" y="1763366"/>
            <a:ext cx="6690164" cy="400110"/>
          </a:xfrm>
          <a:prstGeom prst="rect">
            <a:avLst/>
          </a:prstGeom>
        </p:spPr>
        <p:txBody>
          <a:bodyPr wrap="square">
            <a:spAutoFit/>
          </a:bodyPr>
          <a:lstStyle/>
          <a:p>
            <a:pPr algn="just">
              <a:spcAft>
                <a:spcPts val="0"/>
              </a:spcAft>
            </a:pPr>
            <a:r>
              <a:rPr lang="zh-CN" altLang="en-US" sz="2000" b="1" kern="100" dirty="0">
                <a:latin typeface="DengXian" panose="02010600030101010101" pitchFamily="2" charset="-122"/>
                <a:ea typeface="DengXian" panose="02010600030101010101" pitchFamily="2" charset="-122"/>
                <a:cs typeface="Times New Roman" panose="02020603050405020304" pitchFamily="18" charset="0"/>
              </a:rPr>
              <a:t>一、 </a:t>
            </a:r>
            <a:r>
              <a:rPr lang="en-US" altLang="zh-CN" sz="2000" b="1" kern="100" dirty="0">
                <a:latin typeface="DengXian" panose="02010600030101010101" pitchFamily="2" charset="-122"/>
                <a:ea typeface="DengXian" panose="02010600030101010101" pitchFamily="2" charset="-122"/>
                <a:cs typeface="Times New Roman" panose="02020603050405020304" pitchFamily="18" charset="0"/>
              </a:rPr>
              <a:t>0—3</a:t>
            </a:r>
            <a:r>
              <a:rPr lang="zh-CN" altLang="en-US" sz="2000" b="1" kern="100" dirty="0">
                <a:latin typeface="DengXian" panose="02010600030101010101" pitchFamily="2" charset="-122"/>
                <a:ea typeface="DengXian" panose="02010600030101010101" pitchFamily="2" charset="-122"/>
                <a:cs typeface="Times New Roman" panose="02020603050405020304" pitchFamily="18" charset="0"/>
              </a:rPr>
              <a:t>岁婴幼儿家庭教育的发展趋势</a:t>
            </a:r>
          </a:p>
        </p:txBody>
      </p:sp>
      <p:pic>
        <p:nvPicPr>
          <p:cNvPr id="12" name="图片 11">
            <a:extLst>
              <a:ext uri="{FF2B5EF4-FFF2-40B4-BE49-F238E27FC236}">
                <a16:creationId xmlns:a16="http://schemas.microsoft.com/office/drawing/2014/main" xmlns="" id="{92B70EEA-D8EC-1C4F-928C-5AAC458EE3DF}"/>
              </a:ext>
            </a:extLst>
          </p:cNvPr>
          <p:cNvPicPr>
            <a:picLocks noChangeAspect="1"/>
          </p:cNvPicPr>
          <p:nvPr/>
        </p:nvPicPr>
        <p:blipFill>
          <a:blip r:embed="rId5"/>
          <a:stretch>
            <a:fillRect/>
          </a:stretch>
        </p:blipFill>
        <p:spPr>
          <a:xfrm>
            <a:off x="849777" y="1777947"/>
            <a:ext cx="381471" cy="385529"/>
          </a:xfrm>
          <a:prstGeom prst="rect">
            <a:avLst/>
          </a:prstGeom>
        </p:spPr>
      </p:pic>
      <p:sp>
        <p:nvSpPr>
          <p:cNvPr id="15" name="矩形 14">
            <a:extLst>
              <a:ext uri="{FF2B5EF4-FFF2-40B4-BE49-F238E27FC236}">
                <a16:creationId xmlns:a16="http://schemas.microsoft.com/office/drawing/2014/main" xmlns="" id="{FDDA1A4D-9BC2-194D-894B-2F61601B9FEE}"/>
              </a:ext>
            </a:extLst>
          </p:cNvPr>
          <p:cNvSpPr/>
          <p:nvPr/>
        </p:nvSpPr>
        <p:spPr>
          <a:xfrm>
            <a:off x="1298622" y="2380900"/>
            <a:ext cx="9845628" cy="2281458"/>
          </a:xfrm>
          <a:prstGeom prst="rect">
            <a:avLst/>
          </a:prstGeom>
        </p:spPr>
        <p:txBody>
          <a:bodyPr wrap="square">
            <a:spAutoFit/>
          </a:bodyPr>
          <a:lstStyle/>
          <a:p>
            <a:pPr>
              <a:lnSpc>
                <a:spcPct val="150000"/>
              </a:lnSpc>
              <a:spcAft>
                <a:spcPts val="1200"/>
              </a:spcAft>
            </a:pPr>
            <a:r>
              <a:rPr lang="zh-CN" altLang="en-US" dirty="0"/>
              <a:t>（五） 婴幼儿家庭教育的内容逐步走向丰富多彩</a:t>
            </a:r>
          </a:p>
          <a:p>
            <a:pPr>
              <a:lnSpc>
                <a:spcPct val="150000"/>
              </a:lnSpc>
            </a:pPr>
            <a:r>
              <a:rPr lang="zh-CN" altLang="zh-CN" dirty="0"/>
              <a:t>近年来，我国教育领域引进了大量的国外教育理论，传统单一的幼儿家庭教育内容受到了冲击。诸多家庭有意识地借鉴国外的教育思想和方法，对家庭教育的内容进行了拓展，将对婴幼儿进行的生命意识、创新意识、理财意识、合作精神以及环保意识的培养充实到家庭教育中来，使婴幼儿家庭教育的内容逐步呈现出丰富多彩的形态。</a:t>
            </a:r>
            <a:endParaRPr lang="zh-CN" altLang="en-US" dirty="0"/>
          </a:p>
        </p:txBody>
      </p:sp>
      <p:sp>
        <p:nvSpPr>
          <p:cNvPr id="14" name="文本框 13">
            <a:extLst>
              <a:ext uri="{FF2B5EF4-FFF2-40B4-BE49-F238E27FC236}">
                <a16:creationId xmlns:a16="http://schemas.microsoft.com/office/drawing/2014/main" xmlns="" id="{AF73BF25-9C9F-5648-BF9A-5270CEC8D63A}"/>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One</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3740391055"/>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0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8028608" cy="461665"/>
          </a:xfrm>
          <a:prstGeom prst="rect">
            <a:avLst/>
          </a:prstGeom>
          <a:noFill/>
        </p:spPr>
        <p:txBody>
          <a:bodyPr wrap="square" rtlCol="0">
            <a:spAutoFit/>
          </a:bodyPr>
          <a:lstStyle/>
          <a:p>
            <a:r>
              <a:rPr lang="zh-CN" altLang="en-US" sz="2400" b="1" dirty="0"/>
              <a:t>第六节  </a:t>
            </a:r>
            <a:r>
              <a:rPr lang="en-US" altLang="zh-CN" sz="2400" b="1" dirty="0"/>
              <a:t>0—3</a:t>
            </a:r>
            <a:r>
              <a:rPr lang="zh-CN" altLang="en-US" sz="2400" b="1" dirty="0"/>
              <a:t>岁婴幼儿家庭教育的发展趋势与展望 </a:t>
            </a:r>
          </a:p>
        </p:txBody>
      </p:sp>
      <p:grpSp>
        <p:nvGrpSpPr>
          <p:cNvPr id="11" name="组合 10"/>
          <p:cNvGrpSpPr/>
          <p:nvPr/>
        </p:nvGrpSpPr>
        <p:grpSpPr>
          <a:xfrm>
            <a:off x="171260" y="49879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0" name="矩形 9">
            <a:extLst>
              <a:ext uri="{FF2B5EF4-FFF2-40B4-BE49-F238E27FC236}">
                <a16:creationId xmlns:a16="http://schemas.microsoft.com/office/drawing/2014/main" xmlns="" id="{445C370A-D77B-2549-AA93-06C1E8FD2C0E}"/>
              </a:ext>
            </a:extLst>
          </p:cNvPr>
          <p:cNvSpPr/>
          <p:nvPr/>
        </p:nvSpPr>
        <p:spPr>
          <a:xfrm>
            <a:off x="1440043" y="1763366"/>
            <a:ext cx="6690164" cy="400110"/>
          </a:xfrm>
          <a:prstGeom prst="rect">
            <a:avLst/>
          </a:prstGeom>
        </p:spPr>
        <p:txBody>
          <a:bodyPr wrap="square">
            <a:spAutoFit/>
          </a:bodyPr>
          <a:lstStyle/>
          <a:p>
            <a:pPr algn="just">
              <a:spcAft>
                <a:spcPts val="0"/>
              </a:spcAft>
            </a:pPr>
            <a:r>
              <a:rPr lang="zh-CN" altLang="en-US" sz="2000" b="1" kern="100" dirty="0">
                <a:latin typeface="DengXian" panose="02010600030101010101" pitchFamily="2" charset="-122"/>
                <a:ea typeface="DengXian" panose="02010600030101010101" pitchFamily="2" charset="-122"/>
                <a:cs typeface="Times New Roman" panose="02020603050405020304" pitchFamily="18" charset="0"/>
              </a:rPr>
              <a:t>二、 </a:t>
            </a:r>
            <a:r>
              <a:rPr lang="en-US" altLang="zh-CN" sz="2000" b="1" kern="100" dirty="0">
                <a:latin typeface="DengXian" panose="02010600030101010101" pitchFamily="2" charset="-122"/>
                <a:ea typeface="DengXian" panose="02010600030101010101" pitchFamily="2" charset="-122"/>
                <a:cs typeface="Times New Roman" panose="02020603050405020304" pitchFamily="18" charset="0"/>
              </a:rPr>
              <a:t>0—3</a:t>
            </a:r>
            <a:r>
              <a:rPr lang="zh-CN" altLang="en-US" sz="2000" b="1" kern="100" dirty="0">
                <a:latin typeface="DengXian" panose="02010600030101010101" pitchFamily="2" charset="-122"/>
                <a:ea typeface="DengXian" panose="02010600030101010101" pitchFamily="2" charset="-122"/>
                <a:cs typeface="Times New Roman" panose="02020603050405020304" pitchFamily="18" charset="0"/>
              </a:rPr>
              <a:t>岁婴幼儿家庭教育的展望</a:t>
            </a:r>
          </a:p>
        </p:txBody>
      </p:sp>
      <p:pic>
        <p:nvPicPr>
          <p:cNvPr id="12" name="图片 11">
            <a:extLst>
              <a:ext uri="{FF2B5EF4-FFF2-40B4-BE49-F238E27FC236}">
                <a16:creationId xmlns:a16="http://schemas.microsoft.com/office/drawing/2014/main" xmlns="" id="{92B70EEA-D8EC-1C4F-928C-5AAC458EE3DF}"/>
              </a:ext>
            </a:extLst>
          </p:cNvPr>
          <p:cNvPicPr>
            <a:picLocks noChangeAspect="1"/>
          </p:cNvPicPr>
          <p:nvPr/>
        </p:nvPicPr>
        <p:blipFill>
          <a:blip r:embed="rId5"/>
          <a:stretch>
            <a:fillRect/>
          </a:stretch>
        </p:blipFill>
        <p:spPr>
          <a:xfrm>
            <a:off x="849777" y="1777947"/>
            <a:ext cx="381471" cy="385529"/>
          </a:xfrm>
          <a:prstGeom prst="rect">
            <a:avLst/>
          </a:prstGeom>
        </p:spPr>
      </p:pic>
      <p:sp>
        <p:nvSpPr>
          <p:cNvPr id="15" name="矩形 14">
            <a:extLst>
              <a:ext uri="{FF2B5EF4-FFF2-40B4-BE49-F238E27FC236}">
                <a16:creationId xmlns:a16="http://schemas.microsoft.com/office/drawing/2014/main" xmlns="" id="{FDDA1A4D-9BC2-194D-894B-2F61601B9FEE}"/>
              </a:ext>
            </a:extLst>
          </p:cNvPr>
          <p:cNvSpPr/>
          <p:nvPr/>
        </p:nvSpPr>
        <p:spPr>
          <a:xfrm>
            <a:off x="1298622" y="2380900"/>
            <a:ext cx="9845628" cy="2281458"/>
          </a:xfrm>
          <a:prstGeom prst="rect">
            <a:avLst/>
          </a:prstGeom>
        </p:spPr>
        <p:txBody>
          <a:bodyPr wrap="square">
            <a:spAutoFit/>
          </a:bodyPr>
          <a:lstStyle/>
          <a:p>
            <a:pPr>
              <a:lnSpc>
                <a:spcPct val="150000"/>
              </a:lnSpc>
              <a:spcAft>
                <a:spcPts val="1200"/>
              </a:spcAft>
            </a:pPr>
            <a:r>
              <a:rPr lang="zh-CN" altLang="en-US" dirty="0"/>
              <a:t>（一） 政策层面</a:t>
            </a:r>
          </a:p>
          <a:p>
            <a:pPr marL="342900" indent="-342900">
              <a:lnSpc>
                <a:spcPct val="150000"/>
              </a:lnSpc>
              <a:buAutoNum type="arabicPeriod"/>
            </a:pPr>
            <a:r>
              <a:rPr lang="zh-CN" altLang="zh-CN" dirty="0"/>
              <a:t>建立健全的早期家庭教育法律保障</a:t>
            </a:r>
            <a:endParaRPr lang="en-US" altLang="zh-CN" dirty="0"/>
          </a:p>
          <a:p>
            <a:pPr marL="342900" indent="-342900">
              <a:lnSpc>
                <a:spcPct val="150000"/>
              </a:lnSpc>
              <a:buFontTx/>
              <a:buAutoNum type="arabicPeriod"/>
            </a:pPr>
            <a:r>
              <a:rPr lang="zh-CN" altLang="zh-CN" dirty="0"/>
              <a:t>设立多级网络加强社区联动，切实增强家长的参与度和规范化指导</a:t>
            </a:r>
          </a:p>
          <a:p>
            <a:pPr marL="342900" indent="-342900">
              <a:lnSpc>
                <a:spcPct val="150000"/>
              </a:lnSpc>
              <a:buAutoNum type="arabicPeriod"/>
            </a:pPr>
            <a:r>
              <a:rPr lang="zh-CN" altLang="zh-CN" dirty="0"/>
              <a:t>加强家庭教育知识的培训宣传力度</a:t>
            </a:r>
            <a:endParaRPr lang="en-US" altLang="zh-CN" dirty="0"/>
          </a:p>
          <a:p>
            <a:pPr marL="342900" indent="-342900">
              <a:lnSpc>
                <a:spcPct val="150000"/>
              </a:lnSpc>
              <a:buAutoNum type="arabicPeriod"/>
            </a:pPr>
            <a:r>
              <a:rPr lang="zh-CN" altLang="zh-CN" dirty="0"/>
              <a:t>加强对</a:t>
            </a:r>
            <a:r>
              <a:rPr lang="en-US" altLang="zh-CN" dirty="0"/>
              <a:t>0—3</a:t>
            </a:r>
            <a:r>
              <a:rPr lang="zh-CN" altLang="zh-CN" dirty="0"/>
              <a:t>岁婴幼儿家庭教育的研究</a:t>
            </a:r>
            <a:endParaRPr lang="zh-CN" altLang="en-US" dirty="0"/>
          </a:p>
        </p:txBody>
      </p:sp>
      <p:sp>
        <p:nvSpPr>
          <p:cNvPr id="14" name="文本框 13">
            <a:extLst>
              <a:ext uri="{FF2B5EF4-FFF2-40B4-BE49-F238E27FC236}">
                <a16:creationId xmlns:a16="http://schemas.microsoft.com/office/drawing/2014/main" xmlns="" id="{AC092425-6C7E-2249-9CCB-FD0EC09BF1B1}"/>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One</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45334345"/>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0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8028608" cy="461665"/>
          </a:xfrm>
          <a:prstGeom prst="rect">
            <a:avLst/>
          </a:prstGeom>
          <a:noFill/>
        </p:spPr>
        <p:txBody>
          <a:bodyPr wrap="square" rtlCol="0">
            <a:spAutoFit/>
          </a:bodyPr>
          <a:lstStyle/>
          <a:p>
            <a:r>
              <a:rPr lang="zh-CN" altLang="en-US" sz="2400" b="1" dirty="0"/>
              <a:t>第六节  </a:t>
            </a:r>
            <a:r>
              <a:rPr lang="en-US" altLang="zh-CN" sz="2400" b="1" dirty="0"/>
              <a:t>0—3</a:t>
            </a:r>
            <a:r>
              <a:rPr lang="zh-CN" altLang="en-US" sz="2400" b="1" dirty="0"/>
              <a:t>岁婴幼儿家庭教育的发展趋势与展望 </a:t>
            </a:r>
          </a:p>
        </p:txBody>
      </p:sp>
      <p:grpSp>
        <p:nvGrpSpPr>
          <p:cNvPr id="11" name="组合 10"/>
          <p:cNvGrpSpPr/>
          <p:nvPr/>
        </p:nvGrpSpPr>
        <p:grpSpPr>
          <a:xfrm>
            <a:off x="171260" y="49879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0" name="矩形 9">
            <a:extLst>
              <a:ext uri="{FF2B5EF4-FFF2-40B4-BE49-F238E27FC236}">
                <a16:creationId xmlns:a16="http://schemas.microsoft.com/office/drawing/2014/main" xmlns="" id="{445C370A-D77B-2549-AA93-06C1E8FD2C0E}"/>
              </a:ext>
            </a:extLst>
          </p:cNvPr>
          <p:cNvSpPr/>
          <p:nvPr/>
        </p:nvSpPr>
        <p:spPr>
          <a:xfrm>
            <a:off x="1440043" y="1763366"/>
            <a:ext cx="6690164" cy="400110"/>
          </a:xfrm>
          <a:prstGeom prst="rect">
            <a:avLst/>
          </a:prstGeom>
        </p:spPr>
        <p:txBody>
          <a:bodyPr wrap="square">
            <a:spAutoFit/>
          </a:bodyPr>
          <a:lstStyle/>
          <a:p>
            <a:pPr algn="just">
              <a:spcAft>
                <a:spcPts val="0"/>
              </a:spcAft>
            </a:pPr>
            <a:r>
              <a:rPr lang="zh-CN" altLang="en-US" sz="2000" b="1" kern="100" dirty="0">
                <a:latin typeface="DengXian" panose="02010600030101010101" pitchFamily="2" charset="-122"/>
                <a:ea typeface="DengXian" panose="02010600030101010101" pitchFamily="2" charset="-122"/>
                <a:cs typeface="Times New Roman" panose="02020603050405020304" pitchFamily="18" charset="0"/>
              </a:rPr>
              <a:t>二、 </a:t>
            </a:r>
            <a:r>
              <a:rPr lang="en-US" altLang="zh-CN" sz="2000" b="1" kern="100" dirty="0">
                <a:latin typeface="DengXian" panose="02010600030101010101" pitchFamily="2" charset="-122"/>
                <a:ea typeface="DengXian" panose="02010600030101010101" pitchFamily="2" charset="-122"/>
                <a:cs typeface="Times New Roman" panose="02020603050405020304" pitchFamily="18" charset="0"/>
              </a:rPr>
              <a:t>0—3</a:t>
            </a:r>
            <a:r>
              <a:rPr lang="zh-CN" altLang="en-US" sz="2000" b="1" kern="100" dirty="0">
                <a:latin typeface="DengXian" panose="02010600030101010101" pitchFamily="2" charset="-122"/>
                <a:ea typeface="DengXian" panose="02010600030101010101" pitchFamily="2" charset="-122"/>
                <a:cs typeface="Times New Roman" panose="02020603050405020304" pitchFamily="18" charset="0"/>
              </a:rPr>
              <a:t>岁婴幼儿家庭教育的展望</a:t>
            </a:r>
          </a:p>
        </p:txBody>
      </p:sp>
      <p:pic>
        <p:nvPicPr>
          <p:cNvPr id="12" name="图片 11">
            <a:extLst>
              <a:ext uri="{FF2B5EF4-FFF2-40B4-BE49-F238E27FC236}">
                <a16:creationId xmlns:a16="http://schemas.microsoft.com/office/drawing/2014/main" xmlns="" id="{92B70EEA-D8EC-1C4F-928C-5AAC458EE3DF}"/>
              </a:ext>
            </a:extLst>
          </p:cNvPr>
          <p:cNvPicPr>
            <a:picLocks noChangeAspect="1"/>
          </p:cNvPicPr>
          <p:nvPr/>
        </p:nvPicPr>
        <p:blipFill>
          <a:blip r:embed="rId5"/>
          <a:stretch>
            <a:fillRect/>
          </a:stretch>
        </p:blipFill>
        <p:spPr>
          <a:xfrm>
            <a:off x="849777" y="1777947"/>
            <a:ext cx="381471" cy="385529"/>
          </a:xfrm>
          <a:prstGeom prst="rect">
            <a:avLst/>
          </a:prstGeom>
        </p:spPr>
      </p:pic>
      <p:sp>
        <p:nvSpPr>
          <p:cNvPr id="15" name="矩形 14">
            <a:extLst>
              <a:ext uri="{FF2B5EF4-FFF2-40B4-BE49-F238E27FC236}">
                <a16:creationId xmlns:a16="http://schemas.microsoft.com/office/drawing/2014/main" xmlns="" id="{FDDA1A4D-9BC2-194D-894B-2F61601B9FEE}"/>
              </a:ext>
            </a:extLst>
          </p:cNvPr>
          <p:cNvSpPr/>
          <p:nvPr/>
        </p:nvSpPr>
        <p:spPr>
          <a:xfrm>
            <a:off x="1298622" y="2380900"/>
            <a:ext cx="4987878" cy="2281458"/>
          </a:xfrm>
          <a:prstGeom prst="rect">
            <a:avLst/>
          </a:prstGeom>
        </p:spPr>
        <p:txBody>
          <a:bodyPr wrap="square">
            <a:spAutoFit/>
          </a:bodyPr>
          <a:lstStyle/>
          <a:p>
            <a:pPr>
              <a:lnSpc>
                <a:spcPct val="150000"/>
              </a:lnSpc>
              <a:spcAft>
                <a:spcPts val="1200"/>
              </a:spcAft>
            </a:pPr>
            <a:r>
              <a:rPr lang="zh-CN" altLang="en-US" dirty="0"/>
              <a:t>（二） 教养观念层面</a:t>
            </a:r>
          </a:p>
          <a:p>
            <a:pPr marL="342900" indent="-342900">
              <a:lnSpc>
                <a:spcPct val="150000"/>
              </a:lnSpc>
              <a:buAutoNum type="arabicPeriod"/>
            </a:pPr>
            <a:r>
              <a:rPr lang="zh-CN" altLang="en-US" dirty="0"/>
              <a:t>科学的儿童观</a:t>
            </a:r>
            <a:endParaRPr lang="en-US" altLang="zh-CN" dirty="0"/>
          </a:p>
          <a:p>
            <a:pPr marL="342900" indent="-342900">
              <a:lnSpc>
                <a:spcPct val="150000"/>
              </a:lnSpc>
              <a:buFontTx/>
              <a:buAutoNum type="arabicPeriod"/>
            </a:pPr>
            <a:r>
              <a:rPr lang="zh-CN" altLang="zh-CN" dirty="0"/>
              <a:t>科学的儿童发展观</a:t>
            </a:r>
          </a:p>
          <a:p>
            <a:pPr marL="342900" indent="-342900">
              <a:lnSpc>
                <a:spcPct val="150000"/>
              </a:lnSpc>
              <a:buFontTx/>
              <a:buAutoNum type="arabicPeriod"/>
            </a:pPr>
            <a:r>
              <a:rPr lang="zh-CN" altLang="zh-CN" dirty="0"/>
              <a:t>科学的教育观</a:t>
            </a:r>
          </a:p>
          <a:p>
            <a:pPr>
              <a:lnSpc>
                <a:spcPct val="150000"/>
              </a:lnSpc>
            </a:pPr>
            <a:endParaRPr lang="zh-CN" altLang="en-US" dirty="0"/>
          </a:p>
        </p:txBody>
      </p:sp>
      <p:sp>
        <p:nvSpPr>
          <p:cNvPr id="16" name="文本框 15">
            <a:extLst>
              <a:ext uri="{FF2B5EF4-FFF2-40B4-BE49-F238E27FC236}">
                <a16:creationId xmlns:a16="http://schemas.microsoft.com/office/drawing/2014/main" xmlns="" id="{06185481-53F0-B541-933C-83AA2505BDE7}"/>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One</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794864827"/>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0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8028608" cy="461665"/>
          </a:xfrm>
          <a:prstGeom prst="rect">
            <a:avLst/>
          </a:prstGeom>
          <a:noFill/>
        </p:spPr>
        <p:txBody>
          <a:bodyPr wrap="square" rtlCol="0">
            <a:spAutoFit/>
          </a:bodyPr>
          <a:lstStyle/>
          <a:p>
            <a:r>
              <a:rPr lang="zh-CN" altLang="en-US" sz="2400" b="1" dirty="0"/>
              <a:t>第六节  </a:t>
            </a:r>
            <a:r>
              <a:rPr lang="en-US" altLang="zh-CN" sz="2400" b="1" dirty="0"/>
              <a:t>0—3</a:t>
            </a:r>
            <a:r>
              <a:rPr lang="zh-CN" altLang="en-US" sz="2400" b="1" dirty="0"/>
              <a:t>岁婴幼儿家庭教育的发展趋势与展望 </a:t>
            </a:r>
          </a:p>
        </p:txBody>
      </p:sp>
      <p:grpSp>
        <p:nvGrpSpPr>
          <p:cNvPr id="11" name="组合 10"/>
          <p:cNvGrpSpPr/>
          <p:nvPr/>
        </p:nvGrpSpPr>
        <p:grpSpPr>
          <a:xfrm>
            <a:off x="171260" y="49879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0" name="矩形 9">
            <a:extLst>
              <a:ext uri="{FF2B5EF4-FFF2-40B4-BE49-F238E27FC236}">
                <a16:creationId xmlns:a16="http://schemas.microsoft.com/office/drawing/2014/main" xmlns="" id="{445C370A-D77B-2549-AA93-06C1E8FD2C0E}"/>
              </a:ext>
            </a:extLst>
          </p:cNvPr>
          <p:cNvSpPr/>
          <p:nvPr/>
        </p:nvSpPr>
        <p:spPr>
          <a:xfrm>
            <a:off x="1440043" y="1763366"/>
            <a:ext cx="6690164" cy="400110"/>
          </a:xfrm>
          <a:prstGeom prst="rect">
            <a:avLst/>
          </a:prstGeom>
        </p:spPr>
        <p:txBody>
          <a:bodyPr wrap="square">
            <a:spAutoFit/>
          </a:bodyPr>
          <a:lstStyle/>
          <a:p>
            <a:pPr algn="just">
              <a:spcAft>
                <a:spcPts val="0"/>
              </a:spcAft>
            </a:pPr>
            <a:r>
              <a:rPr lang="zh-CN" altLang="en-US" sz="2000" b="1" kern="100" dirty="0">
                <a:latin typeface="DengXian" panose="02010600030101010101" pitchFamily="2" charset="-122"/>
                <a:ea typeface="DengXian" panose="02010600030101010101" pitchFamily="2" charset="-122"/>
                <a:cs typeface="Times New Roman" panose="02020603050405020304" pitchFamily="18" charset="0"/>
              </a:rPr>
              <a:t>二、 </a:t>
            </a:r>
            <a:r>
              <a:rPr lang="en-US" altLang="zh-CN" sz="2000" b="1" kern="100" dirty="0">
                <a:latin typeface="DengXian" panose="02010600030101010101" pitchFamily="2" charset="-122"/>
                <a:ea typeface="DengXian" panose="02010600030101010101" pitchFamily="2" charset="-122"/>
                <a:cs typeface="Times New Roman" panose="02020603050405020304" pitchFamily="18" charset="0"/>
              </a:rPr>
              <a:t>0—3</a:t>
            </a:r>
            <a:r>
              <a:rPr lang="zh-CN" altLang="en-US" sz="2000" b="1" kern="100" dirty="0">
                <a:latin typeface="DengXian" panose="02010600030101010101" pitchFamily="2" charset="-122"/>
                <a:ea typeface="DengXian" panose="02010600030101010101" pitchFamily="2" charset="-122"/>
                <a:cs typeface="Times New Roman" panose="02020603050405020304" pitchFamily="18" charset="0"/>
              </a:rPr>
              <a:t>岁婴幼儿家庭教育的展望</a:t>
            </a:r>
          </a:p>
        </p:txBody>
      </p:sp>
      <p:pic>
        <p:nvPicPr>
          <p:cNvPr id="12" name="图片 11">
            <a:extLst>
              <a:ext uri="{FF2B5EF4-FFF2-40B4-BE49-F238E27FC236}">
                <a16:creationId xmlns:a16="http://schemas.microsoft.com/office/drawing/2014/main" xmlns="" id="{92B70EEA-D8EC-1C4F-928C-5AAC458EE3DF}"/>
              </a:ext>
            </a:extLst>
          </p:cNvPr>
          <p:cNvPicPr>
            <a:picLocks noChangeAspect="1"/>
          </p:cNvPicPr>
          <p:nvPr/>
        </p:nvPicPr>
        <p:blipFill>
          <a:blip r:embed="rId5"/>
          <a:stretch>
            <a:fillRect/>
          </a:stretch>
        </p:blipFill>
        <p:spPr>
          <a:xfrm>
            <a:off x="849777" y="1777947"/>
            <a:ext cx="381471" cy="385529"/>
          </a:xfrm>
          <a:prstGeom prst="rect">
            <a:avLst/>
          </a:prstGeom>
        </p:spPr>
      </p:pic>
      <p:sp>
        <p:nvSpPr>
          <p:cNvPr id="15" name="矩形 14">
            <a:extLst>
              <a:ext uri="{FF2B5EF4-FFF2-40B4-BE49-F238E27FC236}">
                <a16:creationId xmlns:a16="http://schemas.microsoft.com/office/drawing/2014/main" xmlns="" id="{FDDA1A4D-9BC2-194D-894B-2F61601B9FEE}"/>
              </a:ext>
            </a:extLst>
          </p:cNvPr>
          <p:cNvSpPr/>
          <p:nvPr/>
        </p:nvSpPr>
        <p:spPr>
          <a:xfrm>
            <a:off x="1298622" y="2380900"/>
            <a:ext cx="4987878" cy="2281458"/>
          </a:xfrm>
          <a:prstGeom prst="rect">
            <a:avLst/>
          </a:prstGeom>
        </p:spPr>
        <p:txBody>
          <a:bodyPr wrap="square">
            <a:spAutoFit/>
          </a:bodyPr>
          <a:lstStyle/>
          <a:p>
            <a:pPr>
              <a:lnSpc>
                <a:spcPct val="150000"/>
              </a:lnSpc>
              <a:spcAft>
                <a:spcPts val="1200"/>
              </a:spcAft>
            </a:pPr>
            <a:r>
              <a:rPr lang="zh-CN" altLang="en-US" dirty="0"/>
              <a:t>（三） 教养方式层面</a:t>
            </a:r>
          </a:p>
          <a:p>
            <a:pPr marL="342900" indent="-342900">
              <a:lnSpc>
                <a:spcPct val="150000"/>
              </a:lnSpc>
              <a:buAutoNum type="arabicPeriod"/>
            </a:pPr>
            <a:r>
              <a:rPr lang="zh-CN" altLang="en-US" dirty="0"/>
              <a:t>平等</a:t>
            </a:r>
          </a:p>
          <a:p>
            <a:pPr marL="342900" indent="-342900">
              <a:lnSpc>
                <a:spcPct val="150000"/>
              </a:lnSpc>
              <a:buFontTx/>
              <a:buAutoNum type="arabicPeriod"/>
            </a:pPr>
            <a:r>
              <a:rPr lang="zh-CN" altLang="zh-CN" dirty="0"/>
              <a:t>理性</a:t>
            </a:r>
            <a:endParaRPr lang="en-US" altLang="zh-CN" dirty="0"/>
          </a:p>
          <a:p>
            <a:pPr marL="342900" indent="-342900">
              <a:lnSpc>
                <a:spcPct val="150000"/>
              </a:lnSpc>
              <a:buFontTx/>
              <a:buAutoNum type="arabicPeriod"/>
            </a:pPr>
            <a:r>
              <a:rPr lang="zh-CN" altLang="zh-CN" dirty="0"/>
              <a:t>提供有准备的环境</a:t>
            </a:r>
            <a:endParaRPr lang="en-US" altLang="zh-CN" dirty="0"/>
          </a:p>
          <a:p>
            <a:pPr marL="342900" indent="-342900">
              <a:lnSpc>
                <a:spcPct val="150000"/>
              </a:lnSpc>
              <a:buFontTx/>
              <a:buAutoNum type="arabicPeriod"/>
            </a:pPr>
            <a:r>
              <a:rPr lang="zh-CN" altLang="zh-CN" dirty="0"/>
              <a:t>实践和理论并重</a:t>
            </a:r>
            <a:endParaRPr lang="zh-CN" altLang="en-US" dirty="0"/>
          </a:p>
        </p:txBody>
      </p:sp>
      <p:sp>
        <p:nvSpPr>
          <p:cNvPr id="16" name="文本框 15">
            <a:extLst>
              <a:ext uri="{FF2B5EF4-FFF2-40B4-BE49-F238E27FC236}">
                <a16:creationId xmlns:a16="http://schemas.microsoft.com/office/drawing/2014/main" xmlns="" id="{0EF93FB0-B2C9-FB46-97B4-5E33186667CD}"/>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One</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2218101325"/>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20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75746" y="2012132"/>
            <a:ext cx="6675360" cy="725579"/>
            <a:chOff x="560327" y="368019"/>
            <a:chExt cx="6675360" cy="725579"/>
          </a:xfrm>
        </p:grpSpPr>
        <p:sp>
          <p:nvSpPr>
            <p:cNvPr id="6" name="任意多边形: 形状 5"/>
            <p:cNvSpPr/>
            <p:nvPr/>
          </p:nvSpPr>
          <p:spPr>
            <a:xfrm>
              <a:off x="1497774" y="737351"/>
              <a:ext cx="5737913" cy="92352"/>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560327" y="368019"/>
              <a:ext cx="1005708" cy="725579"/>
            </a:xfrm>
            <a:prstGeom prst="rect">
              <a:avLst/>
            </a:prstGeom>
          </p:spPr>
        </p:pic>
      </p:grpSp>
      <p:pic>
        <p:nvPicPr>
          <p:cNvPr id="8" name="图片 7"/>
          <p:cNvPicPr>
            <a:picLocks noChangeAspect="1"/>
          </p:cNvPicPr>
          <p:nvPr/>
        </p:nvPicPr>
        <p:blipFill>
          <a:blip r:embed="rId4"/>
          <a:stretch>
            <a:fillRect/>
          </a:stretch>
        </p:blipFill>
        <p:spPr>
          <a:xfrm>
            <a:off x="9870417" y="4705925"/>
            <a:ext cx="2462997" cy="2152075"/>
          </a:xfrm>
          <a:prstGeom prst="rect">
            <a:avLst/>
          </a:prstGeom>
        </p:spPr>
      </p:pic>
      <p:pic>
        <p:nvPicPr>
          <p:cNvPr id="9" name="图片 8"/>
          <p:cNvPicPr>
            <a:picLocks noChangeAspect="1"/>
          </p:cNvPicPr>
          <p:nvPr/>
        </p:nvPicPr>
        <p:blipFill>
          <a:blip r:embed="rId5"/>
          <a:stretch>
            <a:fillRect/>
          </a:stretch>
        </p:blipFill>
        <p:spPr>
          <a:xfrm>
            <a:off x="191072" y="5671913"/>
            <a:ext cx="969348" cy="951058"/>
          </a:xfrm>
          <a:prstGeom prst="rect">
            <a:avLst/>
          </a:prstGeom>
        </p:spPr>
      </p:pic>
      <p:grpSp>
        <p:nvGrpSpPr>
          <p:cNvPr id="2" name="组合 1">
            <a:extLst>
              <a:ext uri="{FF2B5EF4-FFF2-40B4-BE49-F238E27FC236}">
                <a16:creationId xmlns:a16="http://schemas.microsoft.com/office/drawing/2014/main" xmlns="" id="{DC4E839E-7A6C-DA42-AF2F-684B2EAB4CDA}"/>
              </a:ext>
            </a:extLst>
          </p:cNvPr>
          <p:cNvGrpSpPr/>
          <p:nvPr/>
        </p:nvGrpSpPr>
        <p:grpSpPr>
          <a:xfrm>
            <a:off x="286199" y="193179"/>
            <a:ext cx="8242506" cy="1385834"/>
            <a:chOff x="1949706" y="1330285"/>
            <a:chExt cx="8242506" cy="1385834"/>
          </a:xfrm>
        </p:grpSpPr>
        <p:pic>
          <p:nvPicPr>
            <p:cNvPr id="10" name="图片 9">
              <a:extLst>
                <a:ext uri="{FF2B5EF4-FFF2-40B4-BE49-F238E27FC236}">
                  <a16:creationId xmlns:a16="http://schemas.microsoft.com/office/drawing/2014/main" xmlns="" id="{239AB19B-44F9-AD46-80B5-F70FE1194E5B}"/>
                </a:ext>
              </a:extLst>
            </p:cNvPr>
            <p:cNvPicPr>
              <a:picLocks noChangeAspect="1"/>
            </p:cNvPicPr>
            <p:nvPr/>
          </p:nvPicPr>
          <p:blipFill>
            <a:blip r:embed="rId6"/>
            <a:stretch>
              <a:fillRect/>
            </a:stretch>
          </p:blipFill>
          <p:spPr>
            <a:xfrm>
              <a:off x="1949706" y="1330285"/>
              <a:ext cx="8242506" cy="1385834"/>
            </a:xfrm>
            <a:prstGeom prst="rect">
              <a:avLst/>
            </a:prstGeom>
          </p:spPr>
        </p:pic>
        <p:sp>
          <p:nvSpPr>
            <p:cNvPr id="13" name="文本框 12"/>
            <p:cNvSpPr txBox="1"/>
            <p:nvPr/>
          </p:nvSpPr>
          <p:spPr>
            <a:xfrm>
              <a:off x="3144760" y="1726945"/>
              <a:ext cx="6500465" cy="523220"/>
            </a:xfrm>
            <a:prstGeom prst="rect">
              <a:avLst/>
            </a:prstGeom>
            <a:noFill/>
          </p:spPr>
          <p:txBody>
            <a:bodyPr wrap="square" rtlCol="0">
              <a:spAutoFit/>
            </a:bodyPr>
            <a:lstStyle/>
            <a:p>
              <a:r>
                <a:rPr lang="zh-CN" altLang="en-US" sz="2800" b="1" dirty="0"/>
                <a:t>第一章 </a:t>
              </a:r>
              <a:r>
                <a:rPr lang="en-US" altLang="zh-CN" sz="2800" b="1" dirty="0"/>
                <a:t>0—3</a:t>
              </a:r>
              <a:r>
                <a:rPr lang="zh-CN" altLang="en-US" sz="2800" b="1" dirty="0"/>
                <a:t>岁婴幼儿家庭教育概述</a:t>
              </a:r>
            </a:p>
          </p:txBody>
        </p:sp>
      </p:grpSp>
      <p:sp>
        <p:nvSpPr>
          <p:cNvPr id="12" name="文本框 11">
            <a:extLst>
              <a:ext uri="{FF2B5EF4-FFF2-40B4-BE49-F238E27FC236}">
                <a16:creationId xmlns:a16="http://schemas.microsoft.com/office/drawing/2014/main" xmlns="" id="{E7B67061-95E3-5F49-9689-2BC019E2556D}"/>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One</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
        <p:nvSpPr>
          <p:cNvPr id="3" name="矩形 2">
            <a:extLst>
              <a:ext uri="{FF2B5EF4-FFF2-40B4-BE49-F238E27FC236}">
                <a16:creationId xmlns:a16="http://schemas.microsoft.com/office/drawing/2014/main" xmlns="" id="{74B189FB-1F23-8941-9B24-C2C57DFF5091}"/>
              </a:ext>
            </a:extLst>
          </p:cNvPr>
          <p:cNvSpPr/>
          <p:nvPr/>
        </p:nvSpPr>
        <p:spPr>
          <a:xfrm>
            <a:off x="2083292" y="1998589"/>
            <a:ext cx="4770858" cy="369332"/>
          </a:xfrm>
          <a:prstGeom prst="rect">
            <a:avLst/>
          </a:prstGeom>
        </p:spPr>
        <p:txBody>
          <a:bodyPr wrap="none">
            <a:spAutoFit/>
          </a:bodyPr>
          <a:lstStyle/>
          <a:p>
            <a:r>
              <a:rPr lang="zh-CN" altLang="zh-CN" dirty="0">
                <a:ea typeface="DengXian" panose="02010600030101010101" pitchFamily="2" charset="-122"/>
                <a:cs typeface="Times New Roman" panose="02020603050405020304" pitchFamily="18" charset="0"/>
              </a:rPr>
              <a:t>第一节</a:t>
            </a:r>
            <a:r>
              <a:rPr lang="en-US" altLang="zh-CN" dirty="0">
                <a:ea typeface="DengXian" panose="02010600030101010101" pitchFamily="2" charset="-122"/>
                <a:cs typeface="Times New Roman" panose="02020603050405020304" pitchFamily="18" charset="0"/>
              </a:rPr>
              <a:t>  0—3</a:t>
            </a:r>
            <a:r>
              <a:rPr lang="zh-CN" altLang="zh-CN" dirty="0">
                <a:ea typeface="DengXian" panose="02010600030101010101" pitchFamily="2" charset="-122"/>
                <a:cs typeface="Times New Roman" panose="02020603050405020304" pitchFamily="18" charset="0"/>
              </a:rPr>
              <a:t>岁婴幼儿家庭教育的意义与作用</a:t>
            </a:r>
            <a:r>
              <a:rPr lang="zh-CN" altLang="zh-CN" dirty="0"/>
              <a:t> </a:t>
            </a:r>
            <a:endParaRPr lang="zh-CN" altLang="en-US" dirty="0"/>
          </a:p>
        </p:txBody>
      </p:sp>
      <p:sp>
        <p:nvSpPr>
          <p:cNvPr id="14" name="矩形 13">
            <a:extLst>
              <a:ext uri="{FF2B5EF4-FFF2-40B4-BE49-F238E27FC236}">
                <a16:creationId xmlns:a16="http://schemas.microsoft.com/office/drawing/2014/main" xmlns="" id="{37A75E85-FE62-B744-B1EF-E3900D3D1029}"/>
              </a:ext>
            </a:extLst>
          </p:cNvPr>
          <p:cNvSpPr/>
          <p:nvPr/>
        </p:nvSpPr>
        <p:spPr>
          <a:xfrm>
            <a:off x="4557621" y="2707364"/>
            <a:ext cx="4770858" cy="369332"/>
          </a:xfrm>
          <a:prstGeom prst="rect">
            <a:avLst/>
          </a:prstGeom>
        </p:spPr>
        <p:txBody>
          <a:bodyPr wrap="none">
            <a:spAutoFit/>
          </a:bodyPr>
          <a:lstStyle/>
          <a:p>
            <a:r>
              <a:rPr lang="zh-CN" altLang="zh-CN" dirty="0"/>
              <a:t>第二节</a:t>
            </a:r>
            <a:r>
              <a:rPr lang="en-US" altLang="zh-CN" dirty="0"/>
              <a:t>  0—3</a:t>
            </a:r>
            <a:r>
              <a:rPr lang="zh-CN" altLang="zh-CN" dirty="0"/>
              <a:t>岁婴幼儿家庭教育的目的与任务 </a:t>
            </a:r>
            <a:endParaRPr lang="zh-CN" altLang="en-US" dirty="0"/>
          </a:p>
        </p:txBody>
      </p:sp>
      <p:sp>
        <p:nvSpPr>
          <p:cNvPr id="16" name="矩形 15">
            <a:extLst>
              <a:ext uri="{FF2B5EF4-FFF2-40B4-BE49-F238E27FC236}">
                <a16:creationId xmlns:a16="http://schemas.microsoft.com/office/drawing/2014/main" xmlns="" id="{19F9B349-3A2B-AB43-A2D2-9C8AC4C75A9F}"/>
              </a:ext>
            </a:extLst>
          </p:cNvPr>
          <p:cNvSpPr/>
          <p:nvPr/>
        </p:nvSpPr>
        <p:spPr>
          <a:xfrm>
            <a:off x="2083292" y="3416139"/>
            <a:ext cx="4770858" cy="369332"/>
          </a:xfrm>
          <a:prstGeom prst="rect">
            <a:avLst/>
          </a:prstGeom>
        </p:spPr>
        <p:txBody>
          <a:bodyPr wrap="none">
            <a:spAutoFit/>
          </a:bodyPr>
          <a:lstStyle/>
          <a:p>
            <a:r>
              <a:rPr lang="zh-CN" altLang="zh-CN" dirty="0"/>
              <a:t>第三节</a:t>
            </a:r>
            <a:r>
              <a:rPr lang="en-US" altLang="zh-CN" dirty="0"/>
              <a:t>  0—3</a:t>
            </a:r>
            <a:r>
              <a:rPr lang="zh-CN" altLang="zh-CN" dirty="0"/>
              <a:t>岁婴幼儿家庭教育的原则与方法 </a:t>
            </a:r>
            <a:endParaRPr lang="zh-CN" altLang="en-US" dirty="0"/>
          </a:p>
        </p:txBody>
      </p:sp>
      <p:sp>
        <p:nvSpPr>
          <p:cNvPr id="17" name="矩形 16">
            <a:extLst>
              <a:ext uri="{FF2B5EF4-FFF2-40B4-BE49-F238E27FC236}">
                <a16:creationId xmlns:a16="http://schemas.microsoft.com/office/drawing/2014/main" xmlns="" id="{29EEB69C-6E5F-B14C-BFCE-B628B69D4A74}"/>
              </a:ext>
            </a:extLst>
          </p:cNvPr>
          <p:cNvSpPr/>
          <p:nvPr/>
        </p:nvSpPr>
        <p:spPr>
          <a:xfrm>
            <a:off x="2021024" y="4833689"/>
            <a:ext cx="5694188" cy="369332"/>
          </a:xfrm>
          <a:prstGeom prst="rect">
            <a:avLst/>
          </a:prstGeom>
        </p:spPr>
        <p:txBody>
          <a:bodyPr wrap="none">
            <a:spAutoFit/>
          </a:bodyPr>
          <a:lstStyle/>
          <a:p>
            <a:r>
              <a:rPr lang="zh-CN" altLang="zh-CN" dirty="0"/>
              <a:t>第五节</a:t>
            </a:r>
            <a:r>
              <a:rPr lang="en-US" altLang="zh-CN" dirty="0"/>
              <a:t>  </a:t>
            </a:r>
            <a:r>
              <a:rPr lang="zh-CN" altLang="zh-CN" dirty="0"/>
              <a:t>我国</a:t>
            </a:r>
            <a:r>
              <a:rPr lang="en-US" altLang="zh-CN" dirty="0"/>
              <a:t>0—3</a:t>
            </a:r>
            <a:r>
              <a:rPr lang="zh-CN" altLang="zh-CN" dirty="0"/>
              <a:t>岁婴幼儿家庭教育的历史沿革与现状 </a:t>
            </a:r>
            <a:endParaRPr lang="zh-CN" altLang="en-US" dirty="0"/>
          </a:p>
        </p:txBody>
      </p:sp>
      <p:sp>
        <p:nvSpPr>
          <p:cNvPr id="18" name="矩形 17">
            <a:extLst>
              <a:ext uri="{FF2B5EF4-FFF2-40B4-BE49-F238E27FC236}">
                <a16:creationId xmlns:a16="http://schemas.microsoft.com/office/drawing/2014/main" xmlns="" id="{6B2C67CA-388D-E74D-A33A-17E0E5D5ED92}"/>
              </a:ext>
            </a:extLst>
          </p:cNvPr>
          <p:cNvSpPr/>
          <p:nvPr/>
        </p:nvSpPr>
        <p:spPr>
          <a:xfrm>
            <a:off x="4557621" y="4124914"/>
            <a:ext cx="5001690" cy="369332"/>
          </a:xfrm>
          <a:prstGeom prst="rect">
            <a:avLst/>
          </a:prstGeom>
        </p:spPr>
        <p:txBody>
          <a:bodyPr wrap="none">
            <a:spAutoFit/>
          </a:bodyPr>
          <a:lstStyle/>
          <a:p>
            <a:r>
              <a:rPr lang="zh-CN" altLang="zh-CN" dirty="0"/>
              <a:t>第四节</a:t>
            </a:r>
            <a:r>
              <a:rPr lang="en-US" altLang="zh-CN" dirty="0"/>
              <a:t>  </a:t>
            </a:r>
            <a:r>
              <a:rPr lang="zh-CN" altLang="zh-CN" dirty="0"/>
              <a:t>国外</a:t>
            </a:r>
            <a:r>
              <a:rPr lang="en-US" altLang="zh-CN" dirty="0"/>
              <a:t>0—3</a:t>
            </a:r>
            <a:r>
              <a:rPr lang="zh-CN" altLang="zh-CN" dirty="0"/>
              <a:t>岁婴幼儿家庭教育的经验借鉴 </a:t>
            </a:r>
            <a:endParaRPr lang="zh-CN" altLang="en-US" dirty="0"/>
          </a:p>
        </p:txBody>
      </p:sp>
      <p:sp>
        <p:nvSpPr>
          <p:cNvPr id="19" name="矩形 18">
            <a:extLst>
              <a:ext uri="{FF2B5EF4-FFF2-40B4-BE49-F238E27FC236}">
                <a16:creationId xmlns:a16="http://schemas.microsoft.com/office/drawing/2014/main" xmlns="" id="{52F2FD48-FDE7-E84E-A429-DD3745796797}"/>
              </a:ext>
            </a:extLst>
          </p:cNvPr>
          <p:cNvSpPr/>
          <p:nvPr/>
        </p:nvSpPr>
        <p:spPr>
          <a:xfrm>
            <a:off x="4557621" y="5542465"/>
            <a:ext cx="5232523" cy="369332"/>
          </a:xfrm>
          <a:prstGeom prst="rect">
            <a:avLst/>
          </a:prstGeom>
        </p:spPr>
        <p:txBody>
          <a:bodyPr wrap="none">
            <a:spAutoFit/>
          </a:bodyPr>
          <a:lstStyle/>
          <a:p>
            <a:r>
              <a:rPr lang="zh-CN" altLang="zh-CN" dirty="0"/>
              <a:t>第六节</a:t>
            </a:r>
            <a:r>
              <a:rPr lang="en-US" altLang="zh-CN" dirty="0"/>
              <a:t>  0—3</a:t>
            </a:r>
            <a:r>
              <a:rPr lang="zh-CN" altLang="zh-CN" dirty="0"/>
              <a:t>岁婴幼儿家庭教育的发展趋势与展望 </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10"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715467" y="487984"/>
            <a:ext cx="8028608" cy="523220"/>
          </a:xfrm>
          <a:prstGeom prst="rect">
            <a:avLst/>
          </a:prstGeom>
          <a:noFill/>
        </p:spPr>
        <p:txBody>
          <a:bodyPr wrap="square" rtlCol="0">
            <a:spAutoFit/>
          </a:bodyPr>
          <a:lstStyle/>
          <a:p>
            <a:r>
              <a:rPr lang="zh-CN" altLang="en-US" sz="2800" b="1" dirty="0"/>
              <a:t>思考与练习：</a:t>
            </a:r>
          </a:p>
        </p:txBody>
      </p:sp>
      <p:grpSp>
        <p:nvGrpSpPr>
          <p:cNvPr id="11" name="组合 10"/>
          <p:cNvGrpSpPr/>
          <p:nvPr/>
        </p:nvGrpSpPr>
        <p:grpSpPr>
          <a:xfrm>
            <a:off x="171260" y="49879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0" name="矩形 9">
            <a:extLst>
              <a:ext uri="{FF2B5EF4-FFF2-40B4-BE49-F238E27FC236}">
                <a16:creationId xmlns:a16="http://schemas.microsoft.com/office/drawing/2014/main" xmlns="" id="{445C370A-D77B-2549-AA93-06C1E8FD2C0E}"/>
              </a:ext>
            </a:extLst>
          </p:cNvPr>
          <p:cNvSpPr/>
          <p:nvPr/>
        </p:nvSpPr>
        <p:spPr>
          <a:xfrm>
            <a:off x="1873912" y="1931511"/>
            <a:ext cx="9132707" cy="2252027"/>
          </a:xfrm>
          <a:prstGeom prst="rect">
            <a:avLst/>
          </a:prstGeom>
        </p:spPr>
        <p:txBody>
          <a:bodyPr wrap="square">
            <a:spAutoFit/>
          </a:bodyPr>
          <a:lstStyle/>
          <a:p>
            <a:pPr algn="just">
              <a:lnSpc>
                <a:spcPct val="150000"/>
              </a:lnSpc>
              <a:spcAft>
                <a:spcPts val="0"/>
              </a:spcAft>
            </a:pPr>
            <a:r>
              <a:rPr lang="en-US" altLang="zh-CN" sz="2400" kern="100" dirty="0">
                <a:latin typeface="DengXian" panose="02010600030101010101" pitchFamily="2" charset="-122"/>
                <a:ea typeface="DengXian" panose="02010600030101010101" pitchFamily="2" charset="-122"/>
                <a:cs typeface="Times New Roman" panose="02020603050405020304" pitchFamily="18" charset="0"/>
              </a:rPr>
              <a:t>1. 0—3</a:t>
            </a:r>
            <a:r>
              <a:rPr lang="zh-CN" altLang="en-US" sz="2400" kern="100" dirty="0">
                <a:latin typeface="DengXian" panose="02010600030101010101" pitchFamily="2" charset="-122"/>
                <a:ea typeface="DengXian" panose="02010600030101010101" pitchFamily="2" charset="-122"/>
                <a:cs typeface="Times New Roman" panose="02020603050405020304" pitchFamily="18" charset="0"/>
              </a:rPr>
              <a:t>岁婴幼儿家庭教育的作用体现在哪些方面？</a:t>
            </a:r>
          </a:p>
          <a:p>
            <a:pPr algn="just">
              <a:lnSpc>
                <a:spcPct val="150000"/>
              </a:lnSpc>
              <a:spcAft>
                <a:spcPts val="0"/>
              </a:spcAft>
            </a:pPr>
            <a:r>
              <a:rPr lang="en-US" altLang="zh-CN" sz="2400" kern="100" dirty="0">
                <a:latin typeface="DengXian" panose="02010600030101010101" pitchFamily="2" charset="-122"/>
                <a:ea typeface="DengXian" panose="02010600030101010101" pitchFamily="2" charset="-122"/>
                <a:cs typeface="Times New Roman" panose="02020603050405020304" pitchFamily="18" charset="0"/>
              </a:rPr>
              <a:t>2. </a:t>
            </a:r>
            <a:r>
              <a:rPr lang="zh-CN" altLang="en-US" sz="2400" kern="100" dirty="0">
                <a:latin typeface="DengXian" panose="02010600030101010101" pitchFamily="2" charset="-122"/>
                <a:ea typeface="DengXian" panose="02010600030101010101" pitchFamily="2" charset="-122"/>
                <a:cs typeface="Times New Roman" panose="02020603050405020304" pitchFamily="18" charset="0"/>
              </a:rPr>
              <a:t>谈谈你对</a:t>
            </a:r>
            <a:r>
              <a:rPr lang="en-US" altLang="zh-CN" sz="2400" kern="100" dirty="0">
                <a:latin typeface="DengXian" panose="02010600030101010101" pitchFamily="2" charset="-122"/>
                <a:ea typeface="DengXian" panose="02010600030101010101" pitchFamily="2" charset="-122"/>
                <a:cs typeface="Times New Roman" panose="02020603050405020304" pitchFamily="18" charset="0"/>
              </a:rPr>
              <a:t>0—3</a:t>
            </a:r>
            <a:r>
              <a:rPr lang="zh-CN" altLang="en-US" sz="2400" kern="100" dirty="0">
                <a:latin typeface="DengXian" panose="02010600030101010101" pitchFamily="2" charset="-122"/>
                <a:ea typeface="DengXian" panose="02010600030101010101" pitchFamily="2" charset="-122"/>
                <a:cs typeface="Times New Roman" panose="02020603050405020304" pitchFamily="18" charset="0"/>
              </a:rPr>
              <a:t>岁婴幼儿家庭教育的原则的理解。</a:t>
            </a:r>
          </a:p>
          <a:p>
            <a:pPr algn="just">
              <a:lnSpc>
                <a:spcPct val="150000"/>
              </a:lnSpc>
              <a:spcAft>
                <a:spcPts val="0"/>
              </a:spcAft>
            </a:pPr>
            <a:r>
              <a:rPr lang="en-US" altLang="zh-CN" sz="2400" kern="100" dirty="0">
                <a:latin typeface="DengXian" panose="02010600030101010101" pitchFamily="2" charset="-122"/>
                <a:ea typeface="DengXian" panose="02010600030101010101" pitchFamily="2" charset="-122"/>
                <a:cs typeface="Times New Roman" panose="02020603050405020304" pitchFamily="18" charset="0"/>
              </a:rPr>
              <a:t>3. </a:t>
            </a:r>
            <a:r>
              <a:rPr lang="zh-CN" altLang="en-US" sz="2400" kern="100" dirty="0">
                <a:latin typeface="DengXian" panose="02010600030101010101" pitchFamily="2" charset="-122"/>
                <a:ea typeface="DengXian" panose="02010600030101010101" pitchFamily="2" charset="-122"/>
                <a:cs typeface="Times New Roman" panose="02020603050405020304" pitchFamily="18" charset="0"/>
              </a:rPr>
              <a:t>就</a:t>
            </a:r>
            <a:r>
              <a:rPr lang="en-US" altLang="zh-CN" sz="2400" kern="100" dirty="0">
                <a:latin typeface="DengXian" panose="02010600030101010101" pitchFamily="2" charset="-122"/>
                <a:ea typeface="DengXian" panose="02010600030101010101" pitchFamily="2" charset="-122"/>
                <a:cs typeface="Times New Roman" panose="02020603050405020304" pitchFamily="18" charset="0"/>
              </a:rPr>
              <a:t>0—3</a:t>
            </a:r>
            <a:r>
              <a:rPr lang="zh-CN" altLang="en-US" sz="2400" kern="100" dirty="0">
                <a:latin typeface="DengXian" panose="02010600030101010101" pitchFamily="2" charset="-122"/>
                <a:ea typeface="DengXian" panose="02010600030101010101" pitchFamily="2" charset="-122"/>
                <a:cs typeface="Times New Roman" panose="02020603050405020304" pitchFamily="18" charset="0"/>
              </a:rPr>
              <a:t>岁婴幼儿家庭教育的不同方法分别举几个实例。</a:t>
            </a:r>
          </a:p>
          <a:p>
            <a:pPr algn="just">
              <a:lnSpc>
                <a:spcPct val="150000"/>
              </a:lnSpc>
              <a:spcAft>
                <a:spcPts val="0"/>
              </a:spcAft>
            </a:pPr>
            <a:r>
              <a:rPr lang="en-US" altLang="zh-CN" sz="2400" kern="100" dirty="0">
                <a:latin typeface="DengXian" panose="02010600030101010101" pitchFamily="2" charset="-122"/>
                <a:ea typeface="DengXian" panose="02010600030101010101" pitchFamily="2" charset="-122"/>
                <a:cs typeface="Times New Roman" panose="02020603050405020304" pitchFamily="18" charset="0"/>
              </a:rPr>
              <a:t>4. </a:t>
            </a:r>
            <a:r>
              <a:rPr lang="zh-CN" altLang="en-US" sz="2400" kern="100" dirty="0">
                <a:latin typeface="DengXian" panose="02010600030101010101" pitchFamily="2" charset="-122"/>
                <a:ea typeface="DengXian" panose="02010600030101010101" pitchFamily="2" charset="-122"/>
                <a:cs typeface="Times New Roman" panose="02020603050405020304" pitchFamily="18" charset="0"/>
              </a:rPr>
              <a:t>根据</a:t>
            </a:r>
            <a:r>
              <a:rPr lang="en-US" altLang="zh-CN" sz="2400" kern="100" dirty="0">
                <a:latin typeface="DengXian" panose="02010600030101010101" pitchFamily="2" charset="-122"/>
                <a:ea typeface="DengXian" panose="02010600030101010101" pitchFamily="2" charset="-122"/>
                <a:cs typeface="Times New Roman" panose="02020603050405020304" pitchFamily="18" charset="0"/>
              </a:rPr>
              <a:t>0—3</a:t>
            </a:r>
            <a:r>
              <a:rPr lang="zh-CN" altLang="en-US" sz="2400" kern="100" dirty="0">
                <a:latin typeface="DengXian" panose="02010600030101010101" pitchFamily="2" charset="-122"/>
                <a:ea typeface="DengXian" panose="02010600030101010101" pitchFamily="2" charset="-122"/>
                <a:cs typeface="Times New Roman" panose="02020603050405020304" pitchFamily="18" charset="0"/>
              </a:rPr>
              <a:t>岁婴幼儿家庭教育的发展趋势和展望谈谈自己的感想。</a:t>
            </a:r>
          </a:p>
        </p:txBody>
      </p:sp>
      <p:sp>
        <p:nvSpPr>
          <p:cNvPr id="8" name="文本框 7">
            <a:extLst>
              <a:ext uri="{FF2B5EF4-FFF2-40B4-BE49-F238E27FC236}">
                <a16:creationId xmlns:a16="http://schemas.microsoft.com/office/drawing/2014/main" xmlns="" id="{D1BDE303-27C0-2645-A26E-8CEACE1A34EB}"/>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One</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1005565292"/>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12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6500465" cy="461665"/>
          </a:xfrm>
          <a:prstGeom prst="rect">
            <a:avLst/>
          </a:prstGeom>
          <a:noFill/>
        </p:spPr>
        <p:txBody>
          <a:bodyPr wrap="square" rtlCol="0">
            <a:spAutoFit/>
          </a:bodyPr>
          <a:lstStyle/>
          <a:p>
            <a:r>
              <a:rPr lang="zh-CN" altLang="en-US" sz="2400" b="1" dirty="0"/>
              <a:t>第一节  </a:t>
            </a:r>
            <a:r>
              <a:rPr lang="en-US" altLang="zh-CN" sz="2400" b="1" dirty="0"/>
              <a:t>0—3</a:t>
            </a:r>
            <a:r>
              <a:rPr lang="zh-CN" altLang="en-US" sz="2400" b="1" dirty="0"/>
              <a:t>岁婴幼儿家庭教育的意义与作用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xmlns="" id="{DBECB038-CE5D-5F42-BCBC-39EAAA2DBF79}"/>
              </a:ext>
            </a:extLst>
          </p:cNvPr>
          <p:cNvSpPr/>
          <p:nvPr/>
        </p:nvSpPr>
        <p:spPr>
          <a:xfrm>
            <a:off x="1440043" y="1763366"/>
            <a:ext cx="4131259" cy="400110"/>
          </a:xfrm>
          <a:prstGeom prst="rect">
            <a:avLst/>
          </a:prstGeom>
        </p:spPr>
        <p:txBody>
          <a:bodyPr wrap="none">
            <a:spAutoFit/>
          </a:bodyPr>
          <a:lstStyle/>
          <a:p>
            <a:pPr algn="just">
              <a:spcAft>
                <a:spcPts val="0"/>
              </a:spcAft>
            </a:pPr>
            <a:r>
              <a:rPr lang="zh-CN" altLang="zh-CN" sz="2000" b="1" kern="100" dirty="0">
                <a:latin typeface="DengXian" panose="02010600030101010101" pitchFamily="2" charset="-122"/>
                <a:ea typeface="DengXian" panose="02010600030101010101" pitchFamily="2" charset="-122"/>
                <a:cs typeface="Times New Roman" panose="02020603050405020304" pitchFamily="18" charset="0"/>
              </a:rPr>
              <a:t>一、</a:t>
            </a:r>
            <a:r>
              <a:rPr lang="en-US" altLang="zh-CN" sz="2000" b="1" kern="100" dirty="0">
                <a:latin typeface="DengXian" panose="02010600030101010101" pitchFamily="2" charset="-122"/>
                <a:ea typeface="DengXian" panose="02010600030101010101" pitchFamily="2" charset="-122"/>
                <a:cs typeface="Times New Roman" panose="02020603050405020304" pitchFamily="18" charset="0"/>
              </a:rPr>
              <a:t> 0—3</a:t>
            </a:r>
            <a:r>
              <a:rPr lang="zh-CN" altLang="zh-CN" sz="2000" b="1" kern="100" dirty="0">
                <a:latin typeface="DengXian" panose="02010600030101010101" pitchFamily="2" charset="-122"/>
                <a:ea typeface="DengXian" panose="02010600030101010101" pitchFamily="2" charset="-122"/>
                <a:cs typeface="Times New Roman" panose="02020603050405020304" pitchFamily="18" charset="0"/>
              </a:rPr>
              <a:t>岁婴幼儿家庭教育的意义</a:t>
            </a:r>
          </a:p>
        </p:txBody>
      </p:sp>
      <p:pic>
        <p:nvPicPr>
          <p:cNvPr id="10" name="图片 9">
            <a:extLst>
              <a:ext uri="{FF2B5EF4-FFF2-40B4-BE49-F238E27FC236}">
                <a16:creationId xmlns:a16="http://schemas.microsoft.com/office/drawing/2014/main" xmlns=""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3" name="矩形 2">
            <a:extLst>
              <a:ext uri="{FF2B5EF4-FFF2-40B4-BE49-F238E27FC236}">
                <a16:creationId xmlns:a16="http://schemas.microsoft.com/office/drawing/2014/main" xmlns="" id="{C90A4D7E-6CC1-7B4D-9521-4D6AD77DF257}"/>
              </a:ext>
            </a:extLst>
          </p:cNvPr>
          <p:cNvSpPr/>
          <p:nvPr/>
        </p:nvSpPr>
        <p:spPr>
          <a:xfrm>
            <a:off x="1298622" y="2380900"/>
            <a:ext cx="6950783" cy="793487"/>
          </a:xfrm>
          <a:prstGeom prst="rect">
            <a:avLst/>
          </a:prstGeom>
        </p:spPr>
        <p:txBody>
          <a:bodyPr wrap="square">
            <a:spAutoFit/>
          </a:bodyPr>
          <a:lstStyle/>
          <a:p>
            <a:pPr>
              <a:lnSpc>
                <a:spcPct val="150000"/>
              </a:lnSpc>
            </a:pPr>
            <a:r>
              <a:rPr lang="en-US" altLang="zh-CN" sz="1600" dirty="0">
                <a:latin typeface="DengXian" panose="02010600030101010101" pitchFamily="2" charset="-122"/>
                <a:cs typeface="Times New Roman" panose="02020603050405020304" pitchFamily="18" charset="0"/>
              </a:rPr>
              <a:t>0—3</a:t>
            </a:r>
            <a:r>
              <a:rPr lang="zh-CN" altLang="zh-CN" sz="1600" dirty="0">
                <a:ea typeface="DengXian" panose="02010600030101010101" pitchFamily="2" charset="-122"/>
                <a:cs typeface="Times New Roman" panose="02020603050405020304" pitchFamily="18" charset="0"/>
              </a:rPr>
              <a:t>岁婴幼儿家庭教育是人一生最初的也是最为关键的教育，它对个体的成长发展与社会进步都具有至关重要的作用。</a:t>
            </a:r>
            <a:r>
              <a:rPr lang="zh-CN" altLang="zh-CN" sz="1600" dirty="0"/>
              <a:t> </a:t>
            </a:r>
            <a:endParaRPr lang="zh-CN" altLang="en-US" sz="1600" dirty="0"/>
          </a:p>
        </p:txBody>
      </p:sp>
      <p:sp>
        <p:nvSpPr>
          <p:cNvPr id="14" name="矩形 13">
            <a:extLst>
              <a:ext uri="{FF2B5EF4-FFF2-40B4-BE49-F238E27FC236}">
                <a16:creationId xmlns:a16="http://schemas.microsoft.com/office/drawing/2014/main" xmlns="" id="{63FB3A16-B60E-D64E-90AD-DD0965411D06}"/>
              </a:ext>
            </a:extLst>
          </p:cNvPr>
          <p:cNvSpPr/>
          <p:nvPr/>
        </p:nvSpPr>
        <p:spPr>
          <a:xfrm>
            <a:off x="1231248" y="3559840"/>
            <a:ext cx="6625844" cy="2173737"/>
          </a:xfrm>
          <a:prstGeom prst="rect">
            <a:avLst/>
          </a:prstGeom>
        </p:spPr>
        <p:txBody>
          <a:bodyPr wrap="square">
            <a:spAutoFit/>
          </a:bodyPr>
          <a:lstStyle/>
          <a:p>
            <a:pPr>
              <a:lnSpc>
                <a:spcPct val="150000"/>
              </a:lnSpc>
              <a:spcAft>
                <a:spcPts val="1200"/>
              </a:spcAft>
            </a:pPr>
            <a:r>
              <a:rPr lang="zh-CN" altLang="zh-CN" b="1" dirty="0"/>
              <a:t>（一）</a:t>
            </a:r>
            <a:r>
              <a:rPr lang="en-US" altLang="zh-CN" b="1" dirty="0"/>
              <a:t> 0—3</a:t>
            </a:r>
            <a:r>
              <a:rPr lang="zh-CN" altLang="zh-CN" b="1" dirty="0"/>
              <a:t>岁婴幼儿家庭教育对人生发展起到奠基作用</a:t>
            </a:r>
            <a:endParaRPr lang="en-US" altLang="zh-CN" b="1" dirty="0"/>
          </a:p>
          <a:p>
            <a:pPr>
              <a:lnSpc>
                <a:spcPct val="150000"/>
              </a:lnSpc>
              <a:spcAft>
                <a:spcPts val="1200"/>
              </a:spcAft>
            </a:pPr>
            <a:r>
              <a:rPr lang="en-US" altLang="zh-CN" dirty="0"/>
              <a:t>0—3</a:t>
            </a:r>
            <a:r>
              <a:rPr lang="zh-CN" altLang="zh-CN" dirty="0"/>
              <a:t>岁婴幼儿家庭教育影响着孩子身心发展的速度</a:t>
            </a:r>
            <a:endParaRPr lang="en-US" altLang="zh-CN" dirty="0"/>
          </a:p>
          <a:p>
            <a:pPr>
              <a:lnSpc>
                <a:spcPct val="150000"/>
              </a:lnSpc>
              <a:spcAft>
                <a:spcPts val="1200"/>
              </a:spcAft>
            </a:pPr>
            <a:r>
              <a:rPr lang="en-US" altLang="zh-CN" dirty="0"/>
              <a:t>0—3</a:t>
            </a:r>
            <a:r>
              <a:rPr lang="zh-CN" altLang="zh-CN" dirty="0"/>
              <a:t>岁婴幼儿家庭教育奠定了孩子未来发展的方向</a:t>
            </a:r>
            <a:endParaRPr lang="en-US" altLang="zh-CN" dirty="0"/>
          </a:p>
          <a:p>
            <a:pPr>
              <a:lnSpc>
                <a:spcPct val="150000"/>
              </a:lnSpc>
              <a:spcAft>
                <a:spcPts val="1200"/>
              </a:spcAft>
            </a:pPr>
            <a:r>
              <a:rPr lang="en-US" altLang="zh-CN" dirty="0"/>
              <a:t>0—3</a:t>
            </a:r>
            <a:r>
              <a:rPr lang="zh-CN" altLang="zh-CN" dirty="0"/>
              <a:t>岁婴幼儿家庭教育提供了自然生态化的成长环境</a:t>
            </a:r>
          </a:p>
        </p:txBody>
      </p:sp>
      <p:sp>
        <p:nvSpPr>
          <p:cNvPr id="12" name="文本框 11">
            <a:extLst>
              <a:ext uri="{FF2B5EF4-FFF2-40B4-BE49-F238E27FC236}">
                <a16:creationId xmlns:a16="http://schemas.microsoft.com/office/drawing/2014/main" xmlns="" id="{A2FC19D9-7FEA-7847-8DED-9DA289C0D9EC}"/>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One</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3139420114"/>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19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6500465" cy="461665"/>
          </a:xfrm>
          <a:prstGeom prst="rect">
            <a:avLst/>
          </a:prstGeom>
          <a:noFill/>
        </p:spPr>
        <p:txBody>
          <a:bodyPr wrap="square" rtlCol="0">
            <a:spAutoFit/>
          </a:bodyPr>
          <a:lstStyle/>
          <a:p>
            <a:r>
              <a:rPr lang="zh-CN" altLang="en-US" sz="2400" b="1" dirty="0"/>
              <a:t>第一节  </a:t>
            </a:r>
            <a:r>
              <a:rPr lang="en-US" altLang="zh-CN" sz="2400" b="1" dirty="0"/>
              <a:t>0—3</a:t>
            </a:r>
            <a:r>
              <a:rPr lang="zh-CN" altLang="en-US" sz="2400" b="1" dirty="0"/>
              <a:t>岁婴幼儿家庭教育的意义与作用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4" name="矩形 13">
            <a:extLst>
              <a:ext uri="{FF2B5EF4-FFF2-40B4-BE49-F238E27FC236}">
                <a16:creationId xmlns:a16="http://schemas.microsoft.com/office/drawing/2014/main" xmlns="" id="{63FB3A16-B60E-D64E-90AD-DD0965411D06}"/>
              </a:ext>
            </a:extLst>
          </p:cNvPr>
          <p:cNvSpPr/>
          <p:nvPr/>
        </p:nvSpPr>
        <p:spPr>
          <a:xfrm>
            <a:off x="1231246" y="1757742"/>
            <a:ext cx="9641541" cy="3574120"/>
          </a:xfrm>
          <a:prstGeom prst="rect">
            <a:avLst/>
          </a:prstGeom>
        </p:spPr>
        <p:txBody>
          <a:bodyPr wrap="square">
            <a:spAutoFit/>
          </a:bodyPr>
          <a:lstStyle/>
          <a:p>
            <a:pPr>
              <a:lnSpc>
                <a:spcPct val="150000"/>
              </a:lnSpc>
              <a:spcAft>
                <a:spcPts val="1200"/>
              </a:spcAft>
            </a:pPr>
            <a:r>
              <a:rPr lang="zh-CN" altLang="en-US" b="1" dirty="0"/>
              <a:t>（二） </a:t>
            </a:r>
            <a:r>
              <a:rPr lang="en-US" altLang="zh-CN" b="1" dirty="0"/>
              <a:t>0—3</a:t>
            </a:r>
            <a:r>
              <a:rPr lang="zh-CN" altLang="en-US" b="1" dirty="0"/>
              <a:t>岁婴幼儿家庭教育是整个教育体系的基石</a:t>
            </a:r>
            <a:endParaRPr lang="en-US" altLang="zh-CN" b="1" dirty="0"/>
          </a:p>
          <a:p>
            <a:pPr>
              <a:lnSpc>
                <a:spcPct val="150000"/>
              </a:lnSpc>
              <a:spcAft>
                <a:spcPts val="1200"/>
              </a:spcAft>
            </a:pPr>
            <a:r>
              <a:rPr lang="en-US" altLang="zh-CN" dirty="0"/>
              <a:t>0—3</a:t>
            </a:r>
            <a:r>
              <a:rPr lang="zh-CN" altLang="zh-CN" dirty="0"/>
              <a:t>岁婴幼儿家庭教育是个体接受教育的开端，也是一切教育的基础。</a:t>
            </a:r>
            <a:endParaRPr lang="en-US" altLang="zh-CN" dirty="0"/>
          </a:p>
          <a:p>
            <a:pPr>
              <a:lnSpc>
                <a:spcPct val="150000"/>
              </a:lnSpc>
              <a:spcAft>
                <a:spcPts val="1200"/>
              </a:spcAft>
            </a:pPr>
            <a:endParaRPr lang="en-US" altLang="zh-CN" dirty="0"/>
          </a:p>
          <a:p>
            <a:pPr>
              <a:lnSpc>
                <a:spcPct val="150000"/>
              </a:lnSpc>
              <a:spcAft>
                <a:spcPts val="1200"/>
              </a:spcAft>
            </a:pPr>
            <a:r>
              <a:rPr lang="zh-CN" altLang="zh-CN" b="1" dirty="0"/>
              <a:t>（三）</a:t>
            </a:r>
            <a:r>
              <a:rPr lang="en-US" altLang="zh-CN" b="1" dirty="0"/>
              <a:t> 0—3</a:t>
            </a:r>
            <a:r>
              <a:rPr lang="zh-CN" altLang="zh-CN" b="1" dirty="0"/>
              <a:t>岁婴幼儿家庭教育影响并推动社会的发展</a:t>
            </a:r>
            <a:endParaRPr lang="en-US" altLang="zh-CN" b="1" dirty="0"/>
          </a:p>
          <a:p>
            <a:pPr>
              <a:lnSpc>
                <a:spcPct val="150000"/>
              </a:lnSpc>
              <a:spcAft>
                <a:spcPts val="1200"/>
              </a:spcAft>
            </a:pPr>
            <a:r>
              <a:rPr lang="zh-CN" altLang="zh-CN" dirty="0"/>
              <a:t>人的教育是一项系统工程，家庭教育、学校教育与社会教育都是国民教育体系中的重要组成部分。家庭教育作为社会最基础的教育单位，不仅具有传承社会文化的作用，还可以为社会输送各类人才，促进社会的稳定、国家的繁荣，影响着未来社会的发展。</a:t>
            </a:r>
          </a:p>
        </p:txBody>
      </p:sp>
      <p:sp>
        <p:nvSpPr>
          <p:cNvPr id="8" name="文本框 7">
            <a:extLst>
              <a:ext uri="{FF2B5EF4-FFF2-40B4-BE49-F238E27FC236}">
                <a16:creationId xmlns:a16="http://schemas.microsoft.com/office/drawing/2014/main" xmlns="" id="{2215532E-6986-C142-9603-851C61F9F7C4}"/>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One</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2251770101"/>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19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6500465" cy="461665"/>
          </a:xfrm>
          <a:prstGeom prst="rect">
            <a:avLst/>
          </a:prstGeom>
          <a:noFill/>
        </p:spPr>
        <p:txBody>
          <a:bodyPr wrap="square" rtlCol="0">
            <a:spAutoFit/>
          </a:bodyPr>
          <a:lstStyle/>
          <a:p>
            <a:r>
              <a:rPr lang="zh-CN" altLang="en-US" sz="2400" b="1" dirty="0"/>
              <a:t>第一节  </a:t>
            </a:r>
            <a:r>
              <a:rPr lang="en-US" altLang="zh-CN" sz="2400" b="1" dirty="0"/>
              <a:t>0—3</a:t>
            </a:r>
            <a:r>
              <a:rPr lang="zh-CN" altLang="en-US" sz="2400" b="1" dirty="0"/>
              <a:t>岁婴幼儿家庭教育的意义与作用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2" name="矩形 1">
            <a:extLst>
              <a:ext uri="{FF2B5EF4-FFF2-40B4-BE49-F238E27FC236}">
                <a16:creationId xmlns:a16="http://schemas.microsoft.com/office/drawing/2014/main" xmlns="" id="{DBECB038-CE5D-5F42-BCBC-39EAAA2DBF79}"/>
              </a:ext>
            </a:extLst>
          </p:cNvPr>
          <p:cNvSpPr/>
          <p:nvPr/>
        </p:nvSpPr>
        <p:spPr>
          <a:xfrm>
            <a:off x="1440044" y="1763366"/>
            <a:ext cx="4131259" cy="400110"/>
          </a:xfrm>
          <a:prstGeom prst="rect">
            <a:avLst/>
          </a:prstGeom>
        </p:spPr>
        <p:txBody>
          <a:bodyPr wrap="none">
            <a:spAutoFit/>
          </a:bodyPr>
          <a:lstStyle/>
          <a:p>
            <a:pPr algn="just">
              <a:spcAft>
                <a:spcPts val="0"/>
              </a:spcAft>
            </a:pPr>
            <a:r>
              <a:rPr lang="zh-CN" altLang="en-US" sz="2000" b="1" kern="100" dirty="0">
                <a:latin typeface="DengXian" panose="02010600030101010101" pitchFamily="2" charset="-122"/>
                <a:ea typeface="DengXian" panose="02010600030101010101" pitchFamily="2" charset="-122"/>
                <a:cs typeface="Times New Roman" panose="02020603050405020304" pitchFamily="18" charset="0"/>
              </a:rPr>
              <a:t>二、 </a:t>
            </a:r>
            <a:r>
              <a:rPr lang="en-US" altLang="zh-CN" sz="2000" b="1" kern="100" dirty="0">
                <a:latin typeface="DengXian" panose="02010600030101010101" pitchFamily="2" charset="-122"/>
                <a:ea typeface="DengXian" panose="02010600030101010101" pitchFamily="2" charset="-122"/>
                <a:cs typeface="Times New Roman" panose="02020603050405020304" pitchFamily="18" charset="0"/>
              </a:rPr>
              <a:t>0—3</a:t>
            </a:r>
            <a:r>
              <a:rPr lang="zh-CN" altLang="en-US" sz="2000" b="1" kern="100" dirty="0">
                <a:latin typeface="DengXian" panose="02010600030101010101" pitchFamily="2" charset="-122"/>
                <a:ea typeface="DengXian" panose="02010600030101010101" pitchFamily="2" charset="-122"/>
                <a:cs typeface="Times New Roman" panose="02020603050405020304" pitchFamily="18" charset="0"/>
              </a:rPr>
              <a:t>岁婴幼儿家庭教育的作用</a:t>
            </a:r>
            <a:endParaRPr lang="zh-CN" altLang="zh-CN" sz="2000" b="1" kern="100" dirty="0">
              <a:latin typeface="DengXian" panose="02010600030101010101" pitchFamily="2" charset="-122"/>
              <a:ea typeface="DengXian" panose="02010600030101010101" pitchFamily="2" charset="-122"/>
              <a:cs typeface="Times New Roman" panose="02020603050405020304" pitchFamily="18" charset="0"/>
            </a:endParaRPr>
          </a:p>
        </p:txBody>
      </p:sp>
      <p:pic>
        <p:nvPicPr>
          <p:cNvPr id="10" name="图片 9">
            <a:extLst>
              <a:ext uri="{FF2B5EF4-FFF2-40B4-BE49-F238E27FC236}">
                <a16:creationId xmlns:a16="http://schemas.microsoft.com/office/drawing/2014/main" xmlns="" id="{29EFC6A0-09A7-A54E-9CB7-E58C9DFE15FB}"/>
              </a:ext>
            </a:extLst>
          </p:cNvPr>
          <p:cNvPicPr>
            <a:picLocks noChangeAspect="1"/>
          </p:cNvPicPr>
          <p:nvPr/>
        </p:nvPicPr>
        <p:blipFill>
          <a:blip r:embed="rId5"/>
          <a:stretch>
            <a:fillRect/>
          </a:stretch>
        </p:blipFill>
        <p:spPr>
          <a:xfrm>
            <a:off x="849777" y="1777947"/>
            <a:ext cx="381471" cy="385529"/>
          </a:xfrm>
          <a:prstGeom prst="rect">
            <a:avLst/>
          </a:prstGeom>
        </p:spPr>
      </p:pic>
      <p:sp>
        <p:nvSpPr>
          <p:cNvPr id="14" name="矩形 13">
            <a:extLst>
              <a:ext uri="{FF2B5EF4-FFF2-40B4-BE49-F238E27FC236}">
                <a16:creationId xmlns:a16="http://schemas.microsoft.com/office/drawing/2014/main" xmlns="" id="{63FB3A16-B60E-D64E-90AD-DD0965411D06}"/>
              </a:ext>
            </a:extLst>
          </p:cNvPr>
          <p:cNvSpPr/>
          <p:nvPr/>
        </p:nvSpPr>
        <p:spPr>
          <a:xfrm>
            <a:off x="1255547" y="2552282"/>
            <a:ext cx="6625844" cy="1604350"/>
          </a:xfrm>
          <a:prstGeom prst="rect">
            <a:avLst/>
          </a:prstGeom>
        </p:spPr>
        <p:txBody>
          <a:bodyPr wrap="square">
            <a:spAutoFit/>
          </a:bodyPr>
          <a:lstStyle/>
          <a:p>
            <a:pPr>
              <a:lnSpc>
                <a:spcPct val="150000"/>
              </a:lnSpc>
              <a:spcAft>
                <a:spcPts val="1200"/>
              </a:spcAft>
            </a:pPr>
            <a:r>
              <a:rPr lang="zh-CN" altLang="en-US" dirty="0"/>
              <a:t>（一） 具有启蒙和奠基作用</a:t>
            </a:r>
          </a:p>
          <a:p>
            <a:pPr>
              <a:lnSpc>
                <a:spcPct val="150000"/>
              </a:lnSpc>
              <a:spcAft>
                <a:spcPts val="1200"/>
              </a:spcAft>
            </a:pPr>
            <a:r>
              <a:rPr lang="zh-CN" altLang="zh-CN" dirty="0"/>
              <a:t>（二） 具有持续的浸透作用</a:t>
            </a:r>
            <a:endParaRPr lang="en-US" altLang="zh-CN" dirty="0"/>
          </a:p>
          <a:p>
            <a:pPr>
              <a:lnSpc>
                <a:spcPct val="150000"/>
              </a:lnSpc>
              <a:spcAft>
                <a:spcPts val="1200"/>
              </a:spcAft>
            </a:pPr>
            <a:r>
              <a:rPr lang="zh-CN" altLang="zh-CN" dirty="0"/>
              <a:t>（三） 具有示范和感染作用</a:t>
            </a:r>
          </a:p>
        </p:txBody>
      </p:sp>
      <p:sp>
        <p:nvSpPr>
          <p:cNvPr id="15" name="文本框 14">
            <a:extLst>
              <a:ext uri="{FF2B5EF4-FFF2-40B4-BE49-F238E27FC236}">
                <a16:creationId xmlns:a16="http://schemas.microsoft.com/office/drawing/2014/main" xmlns="" id="{11618C98-09E8-1948-96EE-07928C2E1784}"/>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One</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2118061747"/>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19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6500465" cy="461665"/>
          </a:xfrm>
          <a:prstGeom prst="rect">
            <a:avLst/>
          </a:prstGeom>
          <a:noFill/>
        </p:spPr>
        <p:txBody>
          <a:bodyPr wrap="square" rtlCol="0">
            <a:spAutoFit/>
          </a:bodyPr>
          <a:lstStyle/>
          <a:p>
            <a:r>
              <a:rPr lang="zh-CN" altLang="en-US" sz="2400" b="1" dirty="0"/>
              <a:t>第二节  </a:t>
            </a:r>
            <a:r>
              <a:rPr lang="en-US" altLang="zh-CN" sz="2400" b="1" dirty="0"/>
              <a:t>0—3</a:t>
            </a:r>
            <a:r>
              <a:rPr lang="zh-CN" altLang="en-US" sz="2400" b="1" dirty="0"/>
              <a:t>岁婴幼儿家庭教育的目的与任务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0" name="矩形 9">
            <a:extLst>
              <a:ext uri="{FF2B5EF4-FFF2-40B4-BE49-F238E27FC236}">
                <a16:creationId xmlns:a16="http://schemas.microsoft.com/office/drawing/2014/main" xmlns="" id="{445C370A-D77B-2549-AA93-06C1E8FD2C0E}"/>
              </a:ext>
            </a:extLst>
          </p:cNvPr>
          <p:cNvSpPr/>
          <p:nvPr/>
        </p:nvSpPr>
        <p:spPr>
          <a:xfrm>
            <a:off x="1440043" y="1763366"/>
            <a:ext cx="4131259" cy="400110"/>
          </a:xfrm>
          <a:prstGeom prst="rect">
            <a:avLst/>
          </a:prstGeom>
        </p:spPr>
        <p:txBody>
          <a:bodyPr wrap="square">
            <a:spAutoFit/>
          </a:bodyPr>
          <a:lstStyle/>
          <a:p>
            <a:pPr algn="just">
              <a:spcAft>
                <a:spcPts val="0"/>
              </a:spcAft>
            </a:pPr>
            <a:r>
              <a:rPr lang="zh-CN" altLang="en-US" sz="2000" b="1" kern="100" dirty="0">
                <a:latin typeface="DengXian" panose="02010600030101010101" pitchFamily="2" charset="-122"/>
                <a:ea typeface="DengXian" panose="02010600030101010101" pitchFamily="2" charset="-122"/>
                <a:cs typeface="Times New Roman" panose="02020603050405020304" pitchFamily="18" charset="0"/>
              </a:rPr>
              <a:t>一、 </a:t>
            </a:r>
            <a:r>
              <a:rPr lang="en-US" altLang="zh-CN" sz="2000" b="1" kern="100" dirty="0">
                <a:latin typeface="DengXian" panose="02010600030101010101" pitchFamily="2" charset="-122"/>
                <a:ea typeface="DengXian" panose="02010600030101010101" pitchFamily="2" charset="-122"/>
                <a:cs typeface="Times New Roman" panose="02020603050405020304" pitchFamily="18" charset="0"/>
              </a:rPr>
              <a:t>0—3</a:t>
            </a:r>
            <a:r>
              <a:rPr lang="zh-CN" altLang="en-US" sz="2000" b="1" kern="100" dirty="0">
                <a:latin typeface="DengXian" panose="02010600030101010101" pitchFamily="2" charset="-122"/>
                <a:ea typeface="DengXian" panose="02010600030101010101" pitchFamily="2" charset="-122"/>
                <a:cs typeface="Times New Roman" panose="02020603050405020304" pitchFamily="18" charset="0"/>
              </a:rPr>
              <a:t>岁婴幼儿家庭教育的目的 </a:t>
            </a:r>
            <a:endParaRPr lang="zh-CN" altLang="zh-CN" sz="2000" b="1" kern="100" dirty="0">
              <a:latin typeface="DengXian" panose="02010600030101010101" pitchFamily="2" charset="-122"/>
              <a:ea typeface="DengXian" panose="02010600030101010101" pitchFamily="2" charset="-122"/>
              <a:cs typeface="Times New Roman" panose="02020603050405020304" pitchFamily="18" charset="0"/>
            </a:endParaRPr>
          </a:p>
        </p:txBody>
      </p:sp>
      <p:pic>
        <p:nvPicPr>
          <p:cNvPr id="12" name="图片 11">
            <a:extLst>
              <a:ext uri="{FF2B5EF4-FFF2-40B4-BE49-F238E27FC236}">
                <a16:creationId xmlns:a16="http://schemas.microsoft.com/office/drawing/2014/main" xmlns="" id="{92B70EEA-D8EC-1C4F-928C-5AAC458EE3DF}"/>
              </a:ext>
            </a:extLst>
          </p:cNvPr>
          <p:cNvPicPr>
            <a:picLocks noChangeAspect="1"/>
          </p:cNvPicPr>
          <p:nvPr/>
        </p:nvPicPr>
        <p:blipFill>
          <a:blip r:embed="rId5"/>
          <a:stretch>
            <a:fillRect/>
          </a:stretch>
        </p:blipFill>
        <p:spPr>
          <a:xfrm>
            <a:off x="849777" y="1777947"/>
            <a:ext cx="381471" cy="385529"/>
          </a:xfrm>
          <a:prstGeom prst="rect">
            <a:avLst/>
          </a:prstGeom>
        </p:spPr>
      </p:pic>
      <p:sp>
        <p:nvSpPr>
          <p:cNvPr id="15" name="矩形 14">
            <a:extLst>
              <a:ext uri="{FF2B5EF4-FFF2-40B4-BE49-F238E27FC236}">
                <a16:creationId xmlns:a16="http://schemas.microsoft.com/office/drawing/2014/main" xmlns="" id="{FDDA1A4D-9BC2-194D-894B-2F61601B9FEE}"/>
              </a:ext>
            </a:extLst>
          </p:cNvPr>
          <p:cNvSpPr/>
          <p:nvPr/>
        </p:nvSpPr>
        <p:spPr>
          <a:xfrm>
            <a:off x="1298622" y="2380900"/>
            <a:ext cx="8645478" cy="1296573"/>
          </a:xfrm>
          <a:prstGeom prst="rect">
            <a:avLst/>
          </a:prstGeom>
        </p:spPr>
        <p:txBody>
          <a:bodyPr wrap="square">
            <a:spAutoFit/>
          </a:bodyPr>
          <a:lstStyle/>
          <a:p>
            <a:pPr>
              <a:lnSpc>
                <a:spcPct val="150000"/>
              </a:lnSpc>
            </a:pPr>
            <a:r>
              <a:rPr lang="zh-CN" altLang="zh-CN" dirty="0"/>
              <a:t>家庭教育的目的是对家庭需要培养什么样的孩子的总要求，它影响着家长的教养活动，贯穿家庭教育的始终。虽然每个家庭对这个问题的回答各有不同，但在社会发展的总趋势及总的社会价值导向下，不同家庭中家庭教育的目的具有共性。</a:t>
            </a:r>
            <a:r>
              <a:rPr lang="zh-CN" altLang="zh-CN" sz="1600" dirty="0"/>
              <a:t> </a:t>
            </a:r>
            <a:endParaRPr lang="zh-CN" altLang="en-US" sz="1600" dirty="0"/>
          </a:p>
        </p:txBody>
      </p:sp>
      <p:sp>
        <p:nvSpPr>
          <p:cNvPr id="14" name="文本框 13">
            <a:extLst>
              <a:ext uri="{FF2B5EF4-FFF2-40B4-BE49-F238E27FC236}">
                <a16:creationId xmlns:a16="http://schemas.microsoft.com/office/drawing/2014/main" xmlns="" id="{699465C4-5852-BA45-84C3-6C7B0BEB27CC}"/>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One</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2898811768"/>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19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6500465" cy="461665"/>
          </a:xfrm>
          <a:prstGeom prst="rect">
            <a:avLst/>
          </a:prstGeom>
          <a:noFill/>
        </p:spPr>
        <p:txBody>
          <a:bodyPr wrap="square" rtlCol="0">
            <a:spAutoFit/>
          </a:bodyPr>
          <a:lstStyle/>
          <a:p>
            <a:r>
              <a:rPr lang="zh-CN" altLang="en-US" sz="2400" b="1" dirty="0"/>
              <a:t>第二节  </a:t>
            </a:r>
            <a:r>
              <a:rPr lang="en-US" altLang="zh-CN" sz="2400" b="1" dirty="0"/>
              <a:t>0—3</a:t>
            </a:r>
            <a:r>
              <a:rPr lang="zh-CN" altLang="en-US" sz="2400" b="1" dirty="0"/>
              <a:t>岁婴幼儿家庭教育的目的与任务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0" name="矩形 9">
            <a:extLst>
              <a:ext uri="{FF2B5EF4-FFF2-40B4-BE49-F238E27FC236}">
                <a16:creationId xmlns:a16="http://schemas.microsoft.com/office/drawing/2014/main" xmlns="" id="{445C370A-D77B-2549-AA93-06C1E8FD2C0E}"/>
              </a:ext>
            </a:extLst>
          </p:cNvPr>
          <p:cNvSpPr/>
          <p:nvPr/>
        </p:nvSpPr>
        <p:spPr>
          <a:xfrm>
            <a:off x="1440043" y="1763366"/>
            <a:ext cx="4131259" cy="400110"/>
          </a:xfrm>
          <a:prstGeom prst="rect">
            <a:avLst/>
          </a:prstGeom>
        </p:spPr>
        <p:txBody>
          <a:bodyPr wrap="square">
            <a:spAutoFit/>
          </a:bodyPr>
          <a:lstStyle/>
          <a:p>
            <a:pPr algn="just">
              <a:spcAft>
                <a:spcPts val="0"/>
              </a:spcAft>
            </a:pPr>
            <a:r>
              <a:rPr lang="zh-CN" altLang="en-US" sz="2000" b="1" kern="100" dirty="0">
                <a:latin typeface="DengXian" panose="02010600030101010101" pitchFamily="2" charset="-122"/>
                <a:ea typeface="DengXian" panose="02010600030101010101" pitchFamily="2" charset="-122"/>
                <a:cs typeface="Times New Roman" panose="02020603050405020304" pitchFamily="18" charset="0"/>
              </a:rPr>
              <a:t>二、 </a:t>
            </a:r>
            <a:r>
              <a:rPr lang="en-US" altLang="zh-CN" sz="2000" b="1" kern="100" dirty="0">
                <a:latin typeface="DengXian" panose="02010600030101010101" pitchFamily="2" charset="-122"/>
                <a:ea typeface="DengXian" panose="02010600030101010101" pitchFamily="2" charset="-122"/>
                <a:cs typeface="Times New Roman" panose="02020603050405020304" pitchFamily="18" charset="0"/>
              </a:rPr>
              <a:t>0—3</a:t>
            </a:r>
            <a:r>
              <a:rPr lang="zh-CN" altLang="en-US" sz="2000" b="1" kern="100" dirty="0">
                <a:latin typeface="DengXian" panose="02010600030101010101" pitchFamily="2" charset="-122"/>
                <a:ea typeface="DengXian" panose="02010600030101010101" pitchFamily="2" charset="-122"/>
                <a:cs typeface="Times New Roman" panose="02020603050405020304" pitchFamily="18" charset="0"/>
              </a:rPr>
              <a:t>岁婴幼儿家庭教育的任务</a:t>
            </a:r>
          </a:p>
        </p:txBody>
      </p:sp>
      <p:pic>
        <p:nvPicPr>
          <p:cNvPr id="12" name="图片 11">
            <a:extLst>
              <a:ext uri="{FF2B5EF4-FFF2-40B4-BE49-F238E27FC236}">
                <a16:creationId xmlns:a16="http://schemas.microsoft.com/office/drawing/2014/main" xmlns="" id="{92B70EEA-D8EC-1C4F-928C-5AAC458EE3DF}"/>
              </a:ext>
            </a:extLst>
          </p:cNvPr>
          <p:cNvPicPr>
            <a:picLocks noChangeAspect="1"/>
          </p:cNvPicPr>
          <p:nvPr/>
        </p:nvPicPr>
        <p:blipFill>
          <a:blip r:embed="rId5"/>
          <a:stretch>
            <a:fillRect/>
          </a:stretch>
        </p:blipFill>
        <p:spPr>
          <a:xfrm>
            <a:off x="849777" y="1777947"/>
            <a:ext cx="381471" cy="385529"/>
          </a:xfrm>
          <a:prstGeom prst="rect">
            <a:avLst/>
          </a:prstGeom>
        </p:spPr>
      </p:pic>
      <p:sp>
        <p:nvSpPr>
          <p:cNvPr id="15" name="矩形 14">
            <a:extLst>
              <a:ext uri="{FF2B5EF4-FFF2-40B4-BE49-F238E27FC236}">
                <a16:creationId xmlns:a16="http://schemas.microsoft.com/office/drawing/2014/main" xmlns="" id="{FDDA1A4D-9BC2-194D-894B-2F61601B9FEE}"/>
              </a:ext>
            </a:extLst>
          </p:cNvPr>
          <p:cNvSpPr/>
          <p:nvPr/>
        </p:nvSpPr>
        <p:spPr>
          <a:xfrm>
            <a:off x="1231248" y="2410817"/>
            <a:ext cx="2830546" cy="2743123"/>
          </a:xfrm>
          <a:prstGeom prst="rect">
            <a:avLst/>
          </a:prstGeom>
        </p:spPr>
        <p:txBody>
          <a:bodyPr wrap="square">
            <a:spAutoFit/>
          </a:bodyPr>
          <a:lstStyle/>
          <a:p>
            <a:pPr>
              <a:lnSpc>
                <a:spcPct val="150000"/>
              </a:lnSpc>
              <a:spcAft>
                <a:spcPts val="1200"/>
              </a:spcAft>
            </a:pPr>
            <a:r>
              <a:rPr lang="en-US" altLang="zh-CN" dirty="0"/>
              <a:t>(</a:t>
            </a:r>
            <a:r>
              <a:rPr lang="zh-CN" altLang="en-US" dirty="0"/>
              <a:t>一</a:t>
            </a:r>
            <a:r>
              <a:rPr lang="en-US" altLang="zh-CN" dirty="0"/>
              <a:t>) </a:t>
            </a:r>
            <a:r>
              <a:rPr lang="zh-CN" altLang="en-US" dirty="0"/>
              <a:t>健康教育</a:t>
            </a:r>
            <a:endParaRPr lang="en-US" altLang="zh-CN" dirty="0"/>
          </a:p>
          <a:p>
            <a:pPr>
              <a:lnSpc>
                <a:spcPct val="150000"/>
              </a:lnSpc>
              <a:spcAft>
                <a:spcPts val="1200"/>
              </a:spcAft>
            </a:pPr>
            <a:r>
              <a:rPr lang="en-US" altLang="zh-CN" dirty="0"/>
              <a:t>(</a:t>
            </a:r>
            <a:r>
              <a:rPr lang="zh-CN" altLang="zh-CN" dirty="0"/>
              <a:t>二</a:t>
            </a:r>
            <a:r>
              <a:rPr lang="en-US" altLang="zh-CN" dirty="0"/>
              <a:t>) </a:t>
            </a:r>
            <a:r>
              <a:rPr lang="zh-CN" altLang="zh-CN" dirty="0"/>
              <a:t>认知教育</a:t>
            </a:r>
          </a:p>
          <a:p>
            <a:pPr>
              <a:lnSpc>
                <a:spcPct val="150000"/>
              </a:lnSpc>
              <a:spcAft>
                <a:spcPts val="1200"/>
              </a:spcAft>
            </a:pPr>
            <a:r>
              <a:rPr lang="en-US" altLang="zh-CN" dirty="0"/>
              <a:t>(</a:t>
            </a:r>
            <a:r>
              <a:rPr lang="zh-CN" altLang="en-US" dirty="0"/>
              <a:t>三</a:t>
            </a:r>
            <a:r>
              <a:rPr lang="en-US" altLang="zh-CN" dirty="0"/>
              <a:t>)</a:t>
            </a:r>
            <a:r>
              <a:rPr lang="zh-CN" altLang="en-US" dirty="0"/>
              <a:t> </a:t>
            </a:r>
            <a:r>
              <a:rPr lang="zh-CN" altLang="zh-CN" dirty="0"/>
              <a:t>语言教育</a:t>
            </a:r>
          </a:p>
          <a:p>
            <a:pPr>
              <a:lnSpc>
                <a:spcPct val="150000"/>
              </a:lnSpc>
              <a:spcAft>
                <a:spcPts val="1200"/>
              </a:spcAft>
            </a:pPr>
            <a:r>
              <a:rPr lang="en-US" altLang="zh-CN" dirty="0"/>
              <a:t>(</a:t>
            </a:r>
            <a:r>
              <a:rPr lang="zh-CN" altLang="en-US" dirty="0"/>
              <a:t>四</a:t>
            </a:r>
            <a:r>
              <a:rPr lang="en-US" altLang="zh-CN" dirty="0"/>
              <a:t>)</a:t>
            </a:r>
            <a:r>
              <a:rPr lang="zh-CN" altLang="en-US" dirty="0"/>
              <a:t> </a:t>
            </a:r>
            <a:r>
              <a:rPr lang="zh-CN" altLang="zh-CN" dirty="0"/>
              <a:t>社会教育</a:t>
            </a:r>
            <a:endParaRPr lang="en-US" altLang="zh-CN" dirty="0"/>
          </a:p>
          <a:p>
            <a:pPr>
              <a:lnSpc>
                <a:spcPct val="150000"/>
              </a:lnSpc>
              <a:spcAft>
                <a:spcPts val="1200"/>
              </a:spcAft>
            </a:pPr>
            <a:r>
              <a:rPr lang="en-US" altLang="zh-CN" dirty="0"/>
              <a:t>(</a:t>
            </a:r>
            <a:r>
              <a:rPr lang="zh-CN" altLang="en-US" dirty="0"/>
              <a:t>五</a:t>
            </a:r>
            <a:r>
              <a:rPr lang="en-US" altLang="zh-CN" dirty="0"/>
              <a:t>)</a:t>
            </a:r>
            <a:r>
              <a:rPr lang="zh-CN" altLang="en-US" dirty="0"/>
              <a:t> </a:t>
            </a:r>
            <a:r>
              <a:rPr lang="zh-CN" altLang="zh-CN" dirty="0"/>
              <a:t>艺术教育</a:t>
            </a:r>
          </a:p>
        </p:txBody>
      </p:sp>
      <p:pic>
        <p:nvPicPr>
          <p:cNvPr id="7170" name="Picture 2" descr="page14image32939744">
            <a:extLst>
              <a:ext uri="{FF2B5EF4-FFF2-40B4-BE49-F238E27FC236}">
                <a16:creationId xmlns:a16="http://schemas.microsoft.com/office/drawing/2014/main" xmlns="" id="{D48C6D48-3358-E543-97BF-21811004F34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2400" y="152400"/>
            <a:ext cx="584200" cy="114300"/>
          </a:xfrm>
          <a:prstGeom prst="rect">
            <a:avLst/>
          </a:prstGeom>
          <a:noFill/>
          <a:extLst>
            <a:ext uri="{909E8E84-426E-40DD-AFC4-6F175D3DCCD1}">
              <a14:hiddenFill xmlns:a14="http://schemas.microsoft.com/office/drawing/2010/main">
                <a:solidFill>
                  <a:srgbClr val="FFFFFF"/>
                </a:solidFill>
              </a14:hiddenFill>
            </a:ext>
          </a:extLst>
        </p:spPr>
      </p:pic>
      <p:sp>
        <p:nvSpPr>
          <p:cNvPr id="22" name="文本框 21">
            <a:extLst>
              <a:ext uri="{FF2B5EF4-FFF2-40B4-BE49-F238E27FC236}">
                <a16:creationId xmlns:a16="http://schemas.microsoft.com/office/drawing/2014/main" xmlns="" id="{50AFFB53-5494-014F-ABB5-BCBCF88B9481}"/>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One</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2118062433"/>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19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29742" y="381792"/>
            <a:ext cx="6500465" cy="461665"/>
          </a:xfrm>
          <a:prstGeom prst="rect">
            <a:avLst/>
          </a:prstGeom>
          <a:noFill/>
        </p:spPr>
        <p:txBody>
          <a:bodyPr wrap="square" rtlCol="0">
            <a:spAutoFit/>
          </a:bodyPr>
          <a:lstStyle/>
          <a:p>
            <a:r>
              <a:rPr lang="zh-CN" altLang="en-US" sz="2400" b="1" dirty="0"/>
              <a:t>第三节  </a:t>
            </a:r>
            <a:r>
              <a:rPr lang="en-US" altLang="zh-CN" sz="2400" b="1" dirty="0"/>
              <a:t>0—3</a:t>
            </a:r>
            <a:r>
              <a:rPr lang="zh-CN" altLang="en-US" sz="2400" b="1" dirty="0"/>
              <a:t>岁婴幼儿家庭教育的原则与方法 </a:t>
            </a:r>
          </a:p>
        </p:txBody>
      </p:sp>
      <p:grpSp>
        <p:nvGrpSpPr>
          <p:cNvPr id="11" name="组合 10"/>
          <p:cNvGrpSpPr/>
          <p:nvPr/>
        </p:nvGrpSpPr>
        <p:grpSpPr>
          <a:xfrm>
            <a:off x="171260" y="427351"/>
            <a:ext cx="8722605" cy="963251"/>
            <a:chOff x="230895" y="130347"/>
            <a:chExt cx="8722605" cy="963251"/>
          </a:xfrm>
        </p:grpSpPr>
        <p:sp>
          <p:nvSpPr>
            <p:cNvPr id="6" name="任意多边形: 形状 5"/>
            <p:cNvSpPr/>
            <p:nvPr/>
          </p:nvSpPr>
          <p:spPr>
            <a:xfrm>
              <a:off x="1497774" y="457552"/>
              <a:ext cx="7455726" cy="372151"/>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230895" y="130347"/>
              <a:ext cx="1335140" cy="963251"/>
            </a:xfrm>
            <a:prstGeom prst="rect">
              <a:avLst/>
            </a:prstGeom>
          </p:spPr>
        </p:pic>
      </p:grpSp>
      <p:pic>
        <p:nvPicPr>
          <p:cNvPr id="9" name="图片 8"/>
          <p:cNvPicPr>
            <a:picLocks noChangeAspect="1"/>
          </p:cNvPicPr>
          <p:nvPr/>
        </p:nvPicPr>
        <p:blipFill>
          <a:blip r:embed="rId4"/>
          <a:stretch>
            <a:fillRect/>
          </a:stretch>
        </p:blipFill>
        <p:spPr>
          <a:xfrm>
            <a:off x="286199" y="5614536"/>
            <a:ext cx="969348" cy="951058"/>
          </a:xfrm>
          <a:prstGeom prst="rect">
            <a:avLst/>
          </a:prstGeom>
        </p:spPr>
      </p:pic>
      <p:sp>
        <p:nvSpPr>
          <p:cNvPr id="10" name="矩形 9">
            <a:extLst>
              <a:ext uri="{FF2B5EF4-FFF2-40B4-BE49-F238E27FC236}">
                <a16:creationId xmlns:a16="http://schemas.microsoft.com/office/drawing/2014/main" xmlns="" id="{445C370A-D77B-2549-AA93-06C1E8FD2C0E}"/>
              </a:ext>
            </a:extLst>
          </p:cNvPr>
          <p:cNvSpPr/>
          <p:nvPr/>
        </p:nvSpPr>
        <p:spPr>
          <a:xfrm>
            <a:off x="1440043" y="1763366"/>
            <a:ext cx="4131259" cy="400110"/>
          </a:xfrm>
          <a:prstGeom prst="rect">
            <a:avLst/>
          </a:prstGeom>
        </p:spPr>
        <p:txBody>
          <a:bodyPr wrap="square">
            <a:spAutoFit/>
          </a:bodyPr>
          <a:lstStyle/>
          <a:p>
            <a:pPr algn="just">
              <a:spcAft>
                <a:spcPts val="0"/>
              </a:spcAft>
            </a:pPr>
            <a:r>
              <a:rPr lang="zh-CN" altLang="en-US" sz="2000" b="1" kern="100" dirty="0">
                <a:latin typeface="DengXian" panose="02010600030101010101" pitchFamily="2" charset="-122"/>
                <a:ea typeface="DengXian" panose="02010600030101010101" pitchFamily="2" charset="-122"/>
                <a:cs typeface="Times New Roman" panose="02020603050405020304" pitchFamily="18" charset="0"/>
              </a:rPr>
              <a:t>一、 </a:t>
            </a:r>
            <a:r>
              <a:rPr lang="en-US" altLang="zh-CN" sz="2000" b="1" kern="100" dirty="0">
                <a:latin typeface="DengXian" panose="02010600030101010101" pitchFamily="2" charset="-122"/>
                <a:ea typeface="DengXian" panose="02010600030101010101" pitchFamily="2" charset="-122"/>
                <a:cs typeface="Times New Roman" panose="02020603050405020304" pitchFamily="18" charset="0"/>
              </a:rPr>
              <a:t>0—3</a:t>
            </a:r>
            <a:r>
              <a:rPr lang="zh-CN" altLang="en-US" sz="2000" b="1" kern="100" dirty="0">
                <a:latin typeface="DengXian" panose="02010600030101010101" pitchFamily="2" charset="-122"/>
                <a:ea typeface="DengXian" panose="02010600030101010101" pitchFamily="2" charset="-122"/>
                <a:cs typeface="Times New Roman" panose="02020603050405020304" pitchFamily="18" charset="0"/>
              </a:rPr>
              <a:t>岁婴幼儿家庭教育的原则</a:t>
            </a:r>
          </a:p>
        </p:txBody>
      </p:sp>
      <p:pic>
        <p:nvPicPr>
          <p:cNvPr id="12" name="图片 11">
            <a:extLst>
              <a:ext uri="{FF2B5EF4-FFF2-40B4-BE49-F238E27FC236}">
                <a16:creationId xmlns:a16="http://schemas.microsoft.com/office/drawing/2014/main" xmlns="" id="{92B70EEA-D8EC-1C4F-928C-5AAC458EE3DF}"/>
              </a:ext>
            </a:extLst>
          </p:cNvPr>
          <p:cNvPicPr>
            <a:picLocks noChangeAspect="1"/>
          </p:cNvPicPr>
          <p:nvPr/>
        </p:nvPicPr>
        <p:blipFill>
          <a:blip r:embed="rId5"/>
          <a:stretch>
            <a:fillRect/>
          </a:stretch>
        </p:blipFill>
        <p:spPr>
          <a:xfrm>
            <a:off x="849777" y="1777947"/>
            <a:ext cx="381471" cy="385529"/>
          </a:xfrm>
          <a:prstGeom prst="rect">
            <a:avLst/>
          </a:prstGeom>
        </p:spPr>
      </p:pic>
      <p:sp>
        <p:nvSpPr>
          <p:cNvPr id="15" name="矩形 14">
            <a:extLst>
              <a:ext uri="{FF2B5EF4-FFF2-40B4-BE49-F238E27FC236}">
                <a16:creationId xmlns:a16="http://schemas.microsoft.com/office/drawing/2014/main" xmlns="" id="{FDDA1A4D-9BC2-194D-894B-2F61601B9FEE}"/>
              </a:ext>
            </a:extLst>
          </p:cNvPr>
          <p:cNvSpPr/>
          <p:nvPr/>
        </p:nvSpPr>
        <p:spPr>
          <a:xfrm>
            <a:off x="1298622" y="2380900"/>
            <a:ext cx="8645478" cy="3216265"/>
          </a:xfrm>
          <a:prstGeom prst="rect">
            <a:avLst/>
          </a:prstGeom>
        </p:spPr>
        <p:txBody>
          <a:bodyPr wrap="square">
            <a:spAutoFit/>
          </a:bodyPr>
          <a:lstStyle/>
          <a:p>
            <a:pPr>
              <a:lnSpc>
                <a:spcPct val="150000"/>
              </a:lnSpc>
              <a:spcAft>
                <a:spcPts val="1200"/>
              </a:spcAft>
            </a:pPr>
            <a:r>
              <a:rPr lang="zh-CN" altLang="zh-CN" dirty="0"/>
              <a:t>（一） 生活与游戏相结合原则</a:t>
            </a:r>
            <a:endParaRPr lang="en-US" altLang="zh-CN" dirty="0"/>
          </a:p>
          <a:p>
            <a:pPr>
              <a:lnSpc>
                <a:spcPct val="150000"/>
              </a:lnSpc>
              <a:spcAft>
                <a:spcPts val="1200"/>
              </a:spcAft>
            </a:pPr>
            <a:r>
              <a:rPr lang="zh-CN" altLang="zh-CN" dirty="0"/>
              <a:t>（二） 尊重个体差异原则</a:t>
            </a:r>
          </a:p>
          <a:p>
            <a:pPr>
              <a:lnSpc>
                <a:spcPct val="150000"/>
              </a:lnSpc>
              <a:spcAft>
                <a:spcPts val="1200"/>
              </a:spcAft>
            </a:pPr>
            <a:r>
              <a:rPr lang="zh-CN" altLang="zh-CN" dirty="0"/>
              <a:t>（三） 安全性原则</a:t>
            </a:r>
          </a:p>
          <a:p>
            <a:pPr>
              <a:lnSpc>
                <a:spcPct val="150000"/>
              </a:lnSpc>
              <a:spcAft>
                <a:spcPts val="1200"/>
              </a:spcAft>
            </a:pPr>
            <a:r>
              <a:rPr lang="zh-CN" altLang="zh-CN" dirty="0"/>
              <a:t>（四） 适度性原则</a:t>
            </a:r>
          </a:p>
          <a:p>
            <a:pPr>
              <a:lnSpc>
                <a:spcPct val="150000"/>
              </a:lnSpc>
              <a:spcAft>
                <a:spcPts val="1200"/>
              </a:spcAft>
            </a:pPr>
            <a:r>
              <a:rPr lang="zh-CN" altLang="zh-CN" dirty="0"/>
              <a:t>（五） 一致性原则</a:t>
            </a:r>
          </a:p>
          <a:p>
            <a:endParaRPr lang="zh-CN" altLang="zh-CN" dirty="0"/>
          </a:p>
        </p:txBody>
      </p:sp>
      <p:sp>
        <p:nvSpPr>
          <p:cNvPr id="14" name="文本框 13">
            <a:extLst>
              <a:ext uri="{FF2B5EF4-FFF2-40B4-BE49-F238E27FC236}">
                <a16:creationId xmlns:a16="http://schemas.microsoft.com/office/drawing/2014/main" xmlns="" id="{66278A59-E240-B945-932D-0F9DB6742132}"/>
              </a:ext>
            </a:extLst>
          </p:cNvPr>
          <p:cNvSpPr txBox="1"/>
          <p:nvPr/>
        </p:nvSpPr>
        <p:spPr>
          <a:xfrm>
            <a:off x="675746" y="6036378"/>
            <a:ext cx="3873248" cy="523220"/>
          </a:xfrm>
          <a:prstGeom prst="rect">
            <a:avLst/>
          </a:prstGeom>
          <a:noFill/>
        </p:spPr>
        <p:txBody>
          <a:bodyPr wrap="square" rtlCol="0">
            <a:spAutoFit/>
          </a:bodyPr>
          <a:lstStyle/>
          <a:p>
            <a:pPr algn="ctr"/>
            <a:r>
              <a:rPr lang="en-US" altLang="zh-CN" sz="2800" dirty="0">
                <a:latin typeface="Arial Black" panose="020B0A04020102090204" pitchFamily="34" charset="0"/>
                <a:ea typeface="萝莉体 第二版" panose="02000500000000000000" pitchFamily="2" charset="-122"/>
                <a:cs typeface="萝莉体 第二版" panose="02000500000000000000" pitchFamily="2" charset="-122"/>
              </a:rPr>
              <a:t>Chapter One</a:t>
            </a:r>
            <a:endParaRPr lang="zh-CN" altLang="en-US" sz="2800" dirty="0">
              <a:latin typeface="Arial Black" panose="020B0A04020102090204" pitchFamily="34" charset="0"/>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3475449644"/>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19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2" presetClass="entr" presetSubtype="4" fill="hold" nodeType="withEffect">
                                  <p:stCondLst>
                                    <p:cond delay="25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TotalTime>
  <Words>2710</Words>
  <Application>Microsoft Office PowerPoint</Application>
  <PresentationFormat>宽屏</PresentationFormat>
  <Paragraphs>212</Paragraphs>
  <Slides>30</Slides>
  <Notes>30</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30</vt:i4>
      </vt:variant>
    </vt:vector>
  </HeadingPairs>
  <TitlesOfParts>
    <vt:vector size="38" baseType="lpstr">
      <vt:lpstr>DengXian</vt:lpstr>
      <vt:lpstr>等线</vt:lpstr>
      <vt:lpstr>等线 Light</vt:lpstr>
      <vt:lpstr>萝莉体 第二版</vt:lpstr>
      <vt:lpstr>Arial</vt:lpstr>
      <vt:lpstr>Arial Black</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创意手绘风ｐｐｔ模板</dc:title>
  <dc:creator>铭店</dc:creator>
  <cp:keywords>www.51pptmoban.com</cp:keywords>
  <cp:lastModifiedBy>余思洋</cp:lastModifiedBy>
  <cp:revision>324</cp:revision>
  <dcterms:created xsi:type="dcterms:W3CDTF">2017-07-27T08:46:00Z</dcterms:created>
  <dcterms:modified xsi:type="dcterms:W3CDTF">2020-05-11T02:46:47Z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2052-10.1.0.6690</vt:lpwstr>
  </property>
</Properties>
</file>